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84"/>
  </p:notesMasterIdLst>
  <p:handoutMasterIdLst>
    <p:handoutMasterId r:id="rId85"/>
  </p:handoutMasterIdLst>
  <p:sldIdLst>
    <p:sldId id="519" r:id="rId2"/>
    <p:sldId id="789" r:id="rId3"/>
    <p:sldId id="666" r:id="rId4"/>
    <p:sldId id="790" r:id="rId5"/>
    <p:sldId id="637" r:id="rId6"/>
    <p:sldId id="591" r:id="rId7"/>
    <p:sldId id="791" r:id="rId8"/>
    <p:sldId id="792" r:id="rId9"/>
    <p:sldId id="638" r:id="rId10"/>
    <p:sldId id="639" r:id="rId11"/>
    <p:sldId id="661" r:id="rId12"/>
    <p:sldId id="793" r:id="rId13"/>
    <p:sldId id="530" r:id="rId14"/>
    <p:sldId id="531" r:id="rId15"/>
    <p:sldId id="532" r:id="rId16"/>
    <p:sldId id="533" r:id="rId17"/>
    <p:sldId id="534" r:id="rId18"/>
    <p:sldId id="535" r:id="rId19"/>
    <p:sldId id="794" r:id="rId20"/>
    <p:sldId id="599" r:id="rId21"/>
    <p:sldId id="536" r:id="rId22"/>
    <p:sldId id="537" r:id="rId23"/>
    <p:sldId id="593" r:id="rId24"/>
    <p:sldId id="667" r:id="rId25"/>
    <p:sldId id="797" r:id="rId26"/>
    <p:sldId id="795" r:id="rId27"/>
    <p:sldId id="669" r:id="rId28"/>
    <p:sldId id="799" r:id="rId29"/>
    <p:sldId id="800" r:id="rId30"/>
    <p:sldId id="801" r:id="rId31"/>
    <p:sldId id="802" r:id="rId32"/>
    <p:sldId id="805" r:id="rId33"/>
    <p:sldId id="803" r:id="rId34"/>
    <p:sldId id="804" r:id="rId35"/>
    <p:sldId id="806" r:id="rId36"/>
    <p:sldId id="808" r:id="rId37"/>
    <p:sldId id="850" r:id="rId38"/>
    <p:sldId id="807" r:id="rId39"/>
    <p:sldId id="809" r:id="rId40"/>
    <p:sldId id="810" r:id="rId41"/>
    <p:sldId id="811" r:id="rId42"/>
    <p:sldId id="812" r:id="rId43"/>
    <p:sldId id="813" r:id="rId44"/>
    <p:sldId id="814" r:id="rId45"/>
    <p:sldId id="815" r:id="rId46"/>
    <p:sldId id="816" r:id="rId47"/>
    <p:sldId id="822" r:id="rId48"/>
    <p:sldId id="823" r:id="rId49"/>
    <p:sldId id="824" r:id="rId50"/>
    <p:sldId id="825" r:id="rId51"/>
    <p:sldId id="820" r:id="rId52"/>
    <p:sldId id="821" r:id="rId53"/>
    <p:sldId id="826" r:id="rId54"/>
    <p:sldId id="827" r:id="rId55"/>
    <p:sldId id="828" r:id="rId56"/>
    <p:sldId id="829" r:id="rId57"/>
    <p:sldId id="835" r:id="rId58"/>
    <p:sldId id="836" r:id="rId59"/>
    <p:sldId id="837" r:id="rId60"/>
    <p:sldId id="833" r:id="rId61"/>
    <p:sldId id="834" r:id="rId62"/>
    <p:sldId id="838" r:id="rId63"/>
    <p:sldId id="839" r:id="rId64"/>
    <p:sldId id="840" r:id="rId65"/>
    <p:sldId id="841" r:id="rId66"/>
    <p:sldId id="842" r:id="rId67"/>
    <p:sldId id="686" r:id="rId68"/>
    <p:sldId id="687" r:id="rId69"/>
    <p:sldId id="688" r:id="rId70"/>
    <p:sldId id="674" r:id="rId71"/>
    <p:sldId id="675" r:id="rId72"/>
    <p:sldId id="676" r:id="rId73"/>
    <p:sldId id="677" r:id="rId74"/>
    <p:sldId id="844" r:id="rId75"/>
    <p:sldId id="843" r:id="rId76"/>
    <p:sldId id="678" r:id="rId77"/>
    <p:sldId id="679" r:id="rId78"/>
    <p:sldId id="845" r:id="rId79"/>
    <p:sldId id="846" r:id="rId80"/>
    <p:sldId id="847" r:id="rId81"/>
    <p:sldId id="848" r:id="rId82"/>
    <p:sldId id="849" r:id="rId83"/>
  </p:sldIdLst>
  <p:sldSz cx="9144000" cy="6858000" type="screen4x3"/>
  <p:notesSz cx="6858000" cy="9144000"/>
  <p:defaultTextStyle>
    <a:defPPr>
      <a:defRPr lang="zh-CN"/>
    </a:defPPr>
    <a:lvl1pPr algn="just" rtl="0" eaLnBrk="0" fontAlgn="base" hangingPunct="0">
      <a:lnSpc>
        <a:spcPct val="90000"/>
      </a:lnSpc>
      <a:spcBef>
        <a:spcPct val="20000"/>
      </a:spcBef>
      <a:spcAft>
        <a:spcPct val="0"/>
      </a:spcAft>
      <a:buClr>
        <a:schemeClr val="tx2"/>
      </a:buClr>
      <a:buSzPct val="120000"/>
      <a:buFont typeface="Wingdings" pitchFamily="2" charset="2"/>
      <a:buChar char="v"/>
      <a:defRPr kumimoji="1" sz="2000" b="1" kern="1200">
        <a:solidFill>
          <a:schemeClr val="tx1"/>
        </a:solidFill>
        <a:latin typeface="宋体" pitchFamily="2" charset="-122"/>
        <a:ea typeface="宋体" pitchFamily="2" charset="-122"/>
        <a:cs typeface="+mn-cs"/>
      </a:defRPr>
    </a:lvl1pPr>
    <a:lvl2pPr marL="457200" algn="just" rtl="0" eaLnBrk="0" fontAlgn="base" hangingPunct="0">
      <a:lnSpc>
        <a:spcPct val="90000"/>
      </a:lnSpc>
      <a:spcBef>
        <a:spcPct val="20000"/>
      </a:spcBef>
      <a:spcAft>
        <a:spcPct val="0"/>
      </a:spcAft>
      <a:buClr>
        <a:schemeClr val="tx2"/>
      </a:buClr>
      <a:buSzPct val="120000"/>
      <a:buFont typeface="Wingdings" pitchFamily="2" charset="2"/>
      <a:buChar char="v"/>
      <a:defRPr kumimoji="1" sz="2000" b="1" kern="1200">
        <a:solidFill>
          <a:schemeClr val="tx1"/>
        </a:solidFill>
        <a:latin typeface="宋体" pitchFamily="2" charset="-122"/>
        <a:ea typeface="宋体" pitchFamily="2" charset="-122"/>
        <a:cs typeface="+mn-cs"/>
      </a:defRPr>
    </a:lvl2pPr>
    <a:lvl3pPr marL="914400" algn="just" rtl="0" eaLnBrk="0" fontAlgn="base" hangingPunct="0">
      <a:lnSpc>
        <a:spcPct val="90000"/>
      </a:lnSpc>
      <a:spcBef>
        <a:spcPct val="20000"/>
      </a:spcBef>
      <a:spcAft>
        <a:spcPct val="0"/>
      </a:spcAft>
      <a:buClr>
        <a:schemeClr val="tx2"/>
      </a:buClr>
      <a:buSzPct val="120000"/>
      <a:buFont typeface="Wingdings" pitchFamily="2" charset="2"/>
      <a:buChar char="v"/>
      <a:defRPr kumimoji="1" sz="2000" b="1" kern="1200">
        <a:solidFill>
          <a:schemeClr val="tx1"/>
        </a:solidFill>
        <a:latin typeface="宋体" pitchFamily="2" charset="-122"/>
        <a:ea typeface="宋体" pitchFamily="2" charset="-122"/>
        <a:cs typeface="+mn-cs"/>
      </a:defRPr>
    </a:lvl3pPr>
    <a:lvl4pPr marL="1371600" algn="just" rtl="0" eaLnBrk="0" fontAlgn="base" hangingPunct="0">
      <a:lnSpc>
        <a:spcPct val="90000"/>
      </a:lnSpc>
      <a:spcBef>
        <a:spcPct val="20000"/>
      </a:spcBef>
      <a:spcAft>
        <a:spcPct val="0"/>
      </a:spcAft>
      <a:buClr>
        <a:schemeClr val="tx2"/>
      </a:buClr>
      <a:buSzPct val="120000"/>
      <a:buFont typeface="Wingdings" pitchFamily="2" charset="2"/>
      <a:buChar char="v"/>
      <a:defRPr kumimoji="1" sz="2000" b="1" kern="1200">
        <a:solidFill>
          <a:schemeClr val="tx1"/>
        </a:solidFill>
        <a:latin typeface="宋体" pitchFamily="2" charset="-122"/>
        <a:ea typeface="宋体" pitchFamily="2" charset="-122"/>
        <a:cs typeface="+mn-cs"/>
      </a:defRPr>
    </a:lvl4pPr>
    <a:lvl5pPr marL="1828800" algn="just" rtl="0" eaLnBrk="0" fontAlgn="base" hangingPunct="0">
      <a:lnSpc>
        <a:spcPct val="90000"/>
      </a:lnSpc>
      <a:spcBef>
        <a:spcPct val="20000"/>
      </a:spcBef>
      <a:spcAft>
        <a:spcPct val="0"/>
      </a:spcAft>
      <a:buClr>
        <a:schemeClr val="tx2"/>
      </a:buClr>
      <a:buSzPct val="120000"/>
      <a:buFont typeface="Wingdings" pitchFamily="2" charset="2"/>
      <a:buChar char="v"/>
      <a:defRPr kumimoji="1" sz="2000" b="1" kern="1200">
        <a:solidFill>
          <a:schemeClr val="tx1"/>
        </a:solidFill>
        <a:latin typeface="宋体" pitchFamily="2" charset="-122"/>
        <a:ea typeface="宋体" pitchFamily="2" charset="-122"/>
        <a:cs typeface="+mn-cs"/>
      </a:defRPr>
    </a:lvl5pPr>
    <a:lvl6pPr marL="2286000" algn="l" defTabSz="914400" rtl="0" eaLnBrk="1" latinLnBrk="0" hangingPunct="1">
      <a:defRPr kumimoji="1" sz="2000" b="1" kern="1200">
        <a:solidFill>
          <a:schemeClr val="tx1"/>
        </a:solidFill>
        <a:latin typeface="宋体" pitchFamily="2" charset="-122"/>
        <a:ea typeface="宋体" pitchFamily="2" charset="-122"/>
        <a:cs typeface="+mn-cs"/>
      </a:defRPr>
    </a:lvl6pPr>
    <a:lvl7pPr marL="2743200" algn="l" defTabSz="914400" rtl="0" eaLnBrk="1" latinLnBrk="0" hangingPunct="1">
      <a:defRPr kumimoji="1" sz="2000" b="1" kern="1200">
        <a:solidFill>
          <a:schemeClr val="tx1"/>
        </a:solidFill>
        <a:latin typeface="宋体" pitchFamily="2" charset="-122"/>
        <a:ea typeface="宋体" pitchFamily="2" charset="-122"/>
        <a:cs typeface="+mn-cs"/>
      </a:defRPr>
    </a:lvl7pPr>
    <a:lvl8pPr marL="3200400" algn="l" defTabSz="914400" rtl="0" eaLnBrk="1" latinLnBrk="0" hangingPunct="1">
      <a:defRPr kumimoji="1" sz="2000" b="1" kern="1200">
        <a:solidFill>
          <a:schemeClr val="tx1"/>
        </a:solidFill>
        <a:latin typeface="宋体" pitchFamily="2" charset="-122"/>
        <a:ea typeface="宋体" pitchFamily="2" charset="-122"/>
        <a:cs typeface="+mn-cs"/>
      </a:defRPr>
    </a:lvl8pPr>
    <a:lvl9pPr marL="3657600" algn="l" defTabSz="914400" rtl="0" eaLnBrk="1" latinLnBrk="0" hangingPunct="1">
      <a:defRPr kumimoji="1" sz="2000" b="1" kern="1200">
        <a:solidFill>
          <a:schemeClr val="tx1"/>
        </a:solidFill>
        <a:latin typeface="宋体" pitchFamily="2"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FF"/>
    <a:srgbClr val="CC6600"/>
    <a:srgbClr val="663300"/>
    <a:srgbClr val="996633"/>
    <a:srgbClr val="006600"/>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autoAdjust="0"/>
  </p:normalViewPr>
  <p:slideViewPr>
    <p:cSldViewPr snapToGrid="0">
      <p:cViewPr>
        <p:scale>
          <a:sx n="66" d="100"/>
          <a:sy n="66" d="100"/>
        </p:scale>
        <p:origin x="-636" y="-21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Lst>
  </p:outlineViewPr>
  <p:notesTextViewPr>
    <p:cViewPr>
      <p:scale>
        <a:sx n="100" d="100"/>
        <a:sy n="100" d="100"/>
      </p:scale>
      <p:origin x="0" y="0"/>
    </p:cViewPr>
  </p:notesTextViewPr>
  <p:sorterViewPr>
    <p:cViewPr>
      <p:scale>
        <a:sx n="100" d="100"/>
        <a:sy n="100" d="100"/>
      </p:scale>
      <p:origin x="0" y="9648"/>
    </p:cViewPr>
  </p:sorterViewPr>
  <p:notesViewPr>
    <p:cSldViewPr snapToGrid="0">
      <p:cViewPr>
        <p:scale>
          <a:sx n="100" d="100"/>
          <a:sy n="100" d="100"/>
        </p:scale>
        <p:origin x="-114"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29.xml"/><Relationship Id="rId13" Type="http://schemas.openxmlformats.org/officeDocument/2006/relationships/slide" Target="slides/slide38.xml"/><Relationship Id="rId18" Type="http://schemas.openxmlformats.org/officeDocument/2006/relationships/slide" Target="slides/slide46.xml"/><Relationship Id="rId26" Type="http://schemas.openxmlformats.org/officeDocument/2006/relationships/slide" Target="slides/slide60.xml"/><Relationship Id="rId3" Type="http://schemas.openxmlformats.org/officeDocument/2006/relationships/slide" Target="slides/slide7.xml"/><Relationship Id="rId21" Type="http://schemas.openxmlformats.org/officeDocument/2006/relationships/slide" Target="slides/slide52.xml"/><Relationship Id="rId7" Type="http://schemas.openxmlformats.org/officeDocument/2006/relationships/slide" Target="slides/slide28.xml"/><Relationship Id="rId12" Type="http://schemas.openxmlformats.org/officeDocument/2006/relationships/slide" Target="slides/slide36.xml"/><Relationship Id="rId17" Type="http://schemas.openxmlformats.org/officeDocument/2006/relationships/slide" Target="slides/slide45.xml"/><Relationship Id="rId25" Type="http://schemas.openxmlformats.org/officeDocument/2006/relationships/slide" Target="slides/slide56.xml"/><Relationship Id="rId33" Type="http://schemas.openxmlformats.org/officeDocument/2006/relationships/slide" Target="slides/slide76.xml"/><Relationship Id="rId2" Type="http://schemas.openxmlformats.org/officeDocument/2006/relationships/slide" Target="slides/slide6.xml"/><Relationship Id="rId16" Type="http://schemas.openxmlformats.org/officeDocument/2006/relationships/slide" Target="slides/slide44.xml"/><Relationship Id="rId20" Type="http://schemas.openxmlformats.org/officeDocument/2006/relationships/slide" Target="slides/slide51.xml"/><Relationship Id="rId29" Type="http://schemas.openxmlformats.org/officeDocument/2006/relationships/slide" Target="slides/slide64.xml"/><Relationship Id="rId1" Type="http://schemas.openxmlformats.org/officeDocument/2006/relationships/slide" Target="slides/slide3.xml"/><Relationship Id="rId6" Type="http://schemas.openxmlformats.org/officeDocument/2006/relationships/slide" Target="slides/slide26.xml"/><Relationship Id="rId11" Type="http://schemas.openxmlformats.org/officeDocument/2006/relationships/slide" Target="slides/slide35.xml"/><Relationship Id="rId24" Type="http://schemas.openxmlformats.org/officeDocument/2006/relationships/slide" Target="slides/slide55.xml"/><Relationship Id="rId32" Type="http://schemas.openxmlformats.org/officeDocument/2006/relationships/slide" Target="slides/slide75.xml"/><Relationship Id="rId5" Type="http://schemas.openxmlformats.org/officeDocument/2006/relationships/slide" Target="slides/slide24.xml"/><Relationship Id="rId15" Type="http://schemas.openxmlformats.org/officeDocument/2006/relationships/slide" Target="slides/slide43.xml"/><Relationship Id="rId23" Type="http://schemas.openxmlformats.org/officeDocument/2006/relationships/slide" Target="slides/slide54.xml"/><Relationship Id="rId28" Type="http://schemas.openxmlformats.org/officeDocument/2006/relationships/slide" Target="slides/slide63.xml"/><Relationship Id="rId10" Type="http://schemas.openxmlformats.org/officeDocument/2006/relationships/slide" Target="slides/slide34.xml"/><Relationship Id="rId19" Type="http://schemas.openxmlformats.org/officeDocument/2006/relationships/slide" Target="slides/slide47.xml"/><Relationship Id="rId31" Type="http://schemas.openxmlformats.org/officeDocument/2006/relationships/slide" Target="slides/slide74.xml"/><Relationship Id="rId4" Type="http://schemas.openxmlformats.org/officeDocument/2006/relationships/slide" Target="slides/slide8.xml"/><Relationship Id="rId9" Type="http://schemas.openxmlformats.org/officeDocument/2006/relationships/slide" Target="slides/slide33.xml"/><Relationship Id="rId14" Type="http://schemas.openxmlformats.org/officeDocument/2006/relationships/slide" Target="slides/slide42.xml"/><Relationship Id="rId22" Type="http://schemas.openxmlformats.org/officeDocument/2006/relationships/slide" Target="slides/slide53.xml"/><Relationship Id="rId27" Type="http://schemas.openxmlformats.org/officeDocument/2006/relationships/slide" Target="slides/slide61.xml"/><Relationship Id="rId30" Type="http://schemas.openxmlformats.org/officeDocument/2006/relationships/slide" Target="slides/slide7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kumimoji="0" sz="1200" b="0" smtClean="0">
                <a:latin typeface="Times New Roman" pitchFamily="18" charset="0"/>
              </a:defRPr>
            </a:lvl1pPr>
          </a:lstStyle>
          <a:p>
            <a:pPr>
              <a:defRPr/>
            </a:pPr>
            <a:endParaRPr lang="en-US" altLang="zh-CN"/>
          </a:p>
        </p:txBody>
      </p:sp>
      <p:sp>
        <p:nvSpPr>
          <p:cNvPr id="6686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kumimoji="0" sz="1200" b="0" smtClean="0">
                <a:latin typeface="Times New Roman" pitchFamily="18" charset="0"/>
              </a:defRPr>
            </a:lvl1pPr>
          </a:lstStyle>
          <a:p>
            <a:pPr>
              <a:defRPr/>
            </a:pPr>
            <a:endParaRPr lang="en-US" altLang="zh-CN"/>
          </a:p>
        </p:txBody>
      </p:sp>
      <p:sp>
        <p:nvSpPr>
          <p:cNvPr id="6686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kumimoji="0" sz="1200" b="0" smtClean="0">
                <a:latin typeface="Times New Roman" pitchFamily="18" charset="0"/>
              </a:defRPr>
            </a:lvl1pPr>
          </a:lstStyle>
          <a:p>
            <a:pPr>
              <a:defRPr/>
            </a:pPr>
            <a:endParaRPr lang="en-US" altLang="zh-CN"/>
          </a:p>
        </p:txBody>
      </p:sp>
      <p:sp>
        <p:nvSpPr>
          <p:cNvPr id="6686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kumimoji="0" sz="1200" b="0" smtClean="0">
                <a:latin typeface="Times New Roman" pitchFamily="18" charset="0"/>
              </a:defRPr>
            </a:lvl1pPr>
          </a:lstStyle>
          <a:p>
            <a:pPr>
              <a:defRPr/>
            </a:pPr>
            <a:fld id="{088E7AEC-B466-43F4-92A4-8C88DF746BF2}" type="slidenum">
              <a:rPr lang="en-US" altLang="zh-CN"/>
              <a:pPr>
                <a:defRPr/>
              </a:pPr>
              <a:t>‹#›</a:t>
            </a:fld>
            <a:endParaRPr lang="en-US" altLang="zh-CN"/>
          </a:p>
        </p:txBody>
      </p:sp>
    </p:spTree>
    <p:extLst>
      <p:ext uri="{BB962C8B-B14F-4D97-AF65-F5344CB8AC3E}">
        <p14:creationId xmlns:p14="http://schemas.microsoft.com/office/powerpoint/2010/main" val="4152252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05"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08" name="Rectangle 8"/>
          <p:cNvSpPr>
            <a:spLocks noChangeArrowheads="1"/>
          </p:cNvSpPr>
          <p:nvPr/>
        </p:nvSpPr>
        <p:spPr bwMode="auto">
          <a:xfrm>
            <a:off x="930275" y="325438"/>
            <a:ext cx="2879725" cy="360362"/>
          </a:xfrm>
          <a:prstGeom prst="rect">
            <a:avLst/>
          </a:prstGeom>
          <a:noFill/>
          <a:ln w="12700">
            <a:noFill/>
            <a:miter lim="800000"/>
            <a:headEnd type="none" w="sm" len="sm"/>
            <a:tailEnd type="none" w="sm" len="sm"/>
          </a:ln>
          <a:effectLst/>
        </p:spPr>
        <p:txBody>
          <a:bodyPr/>
          <a:lstStyle/>
          <a:p>
            <a:pPr algn="l" eaLnBrk="1" hangingPunct="1">
              <a:lnSpc>
                <a:spcPct val="100000"/>
              </a:lnSpc>
              <a:spcBef>
                <a:spcPct val="0"/>
              </a:spcBef>
              <a:buClrTx/>
              <a:buSzTx/>
              <a:buFontTx/>
              <a:buNone/>
              <a:defRPr/>
            </a:pPr>
            <a:r>
              <a:rPr lang="zh-CN" altLang="en-US" sz="1200" b="0">
                <a:latin typeface="Times New Roman" pitchFamily="18" charset="0"/>
              </a:rPr>
              <a:t>清华大学</a:t>
            </a:r>
            <a:r>
              <a:rPr lang="en-US" altLang="zh-CN" sz="1200" b="0">
                <a:latin typeface="Times New Roman" pitchFamily="18" charset="0"/>
              </a:rPr>
              <a:t>《</a:t>
            </a:r>
            <a:r>
              <a:rPr lang="zh-CN" altLang="en-US" sz="1200" b="0">
                <a:latin typeface="Times New Roman" pitchFamily="18" charset="0"/>
              </a:rPr>
              <a:t>计算机文化基础</a:t>
            </a:r>
            <a:r>
              <a:rPr lang="en-US" altLang="zh-CN" sz="1200" b="0">
                <a:latin typeface="Times New Roman" pitchFamily="18" charset="0"/>
              </a:rPr>
              <a:t>》</a:t>
            </a:r>
            <a:r>
              <a:rPr lang="zh-CN" altLang="en-US" sz="1200" b="0">
                <a:latin typeface="Times New Roman" pitchFamily="18" charset="0"/>
              </a:rPr>
              <a:t>电子教案</a:t>
            </a:r>
          </a:p>
        </p:txBody>
      </p:sp>
      <p:sp>
        <p:nvSpPr>
          <p:cNvPr id="51209" name="Rectangle 9"/>
          <p:cNvSpPr>
            <a:spLocks noChangeArrowheads="1"/>
          </p:cNvSpPr>
          <p:nvPr/>
        </p:nvSpPr>
        <p:spPr bwMode="auto">
          <a:xfrm>
            <a:off x="3784600" y="325438"/>
            <a:ext cx="2159000" cy="360362"/>
          </a:xfrm>
          <a:prstGeom prst="rect">
            <a:avLst/>
          </a:prstGeom>
          <a:noFill/>
          <a:ln w="12700">
            <a:noFill/>
            <a:miter lim="800000"/>
            <a:headEnd type="none" w="sm" len="sm"/>
            <a:tailEnd type="none" w="sm" len="sm"/>
          </a:ln>
          <a:effectLst/>
        </p:spPr>
        <p:txBody>
          <a:bodyPr/>
          <a:lstStyle/>
          <a:p>
            <a:pPr algn="r" eaLnBrk="1" hangingPunct="1">
              <a:lnSpc>
                <a:spcPct val="100000"/>
              </a:lnSpc>
              <a:spcBef>
                <a:spcPct val="0"/>
              </a:spcBef>
              <a:buClrTx/>
              <a:buSzTx/>
              <a:buFontTx/>
              <a:buNone/>
              <a:defRPr/>
            </a:pPr>
            <a:r>
              <a:rPr lang="en-US" altLang="zh-CN" sz="1200" b="0">
                <a:latin typeface="Times New Roman" pitchFamily="18" charset="0"/>
              </a:rPr>
              <a:t>2003</a:t>
            </a:r>
            <a:r>
              <a:rPr lang="zh-CN" altLang="en-US" sz="1200" b="0">
                <a:latin typeface="Times New Roman" pitchFamily="18" charset="0"/>
              </a:rPr>
              <a:t>年</a:t>
            </a:r>
            <a:r>
              <a:rPr lang="en-US" altLang="zh-CN" sz="1200" b="0">
                <a:latin typeface="Times New Roman" pitchFamily="18" charset="0"/>
              </a:rPr>
              <a:t>3</a:t>
            </a:r>
            <a:r>
              <a:rPr lang="zh-CN" altLang="en-US" sz="1200" b="0">
                <a:latin typeface="Times New Roman" pitchFamily="18" charset="0"/>
              </a:rPr>
              <a:t>月</a:t>
            </a:r>
          </a:p>
        </p:txBody>
      </p:sp>
      <p:sp>
        <p:nvSpPr>
          <p:cNvPr id="51210" name="Rectangle 10"/>
          <p:cNvSpPr>
            <a:spLocks noChangeArrowheads="1"/>
          </p:cNvSpPr>
          <p:nvPr/>
        </p:nvSpPr>
        <p:spPr bwMode="auto">
          <a:xfrm>
            <a:off x="914400" y="8534400"/>
            <a:ext cx="5105400" cy="304800"/>
          </a:xfrm>
          <a:prstGeom prst="rect">
            <a:avLst/>
          </a:prstGeom>
          <a:noFill/>
          <a:ln w="12700">
            <a:noFill/>
            <a:miter lim="800000"/>
            <a:headEnd type="none" w="sm" len="sm"/>
            <a:tailEnd type="none" w="sm" len="sm"/>
          </a:ln>
          <a:effectLst/>
        </p:spPr>
        <p:txBody>
          <a:bodyPr anchor="b"/>
          <a:lstStyle/>
          <a:p>
            <a:pPr algn="ctr" eaLnBrk="1" hangingPunct="1">
              <a:lnSpc>
                <a:spcPct val="100000"/>
              </a:lnSpc>
              <a:spcBef>
                <a:spcPct val="0"/>
              </a:spcBef>
              <a:buClrTx/>
              <a:buSzTx/>
              <a:buFontTx/>
              <a:buNone/>
              <a:defRPr/>
            </a:pPr>
            <a:fld id="{6D49D789-B0E5-428E-BAD7-694920409C85}" type="slidenum">
              <a:rPr lang="en-US" altLang="zh-CN" sz="1200" b="0">
                <a:latin typeface="Times New Roman" pitchFamily="18" charset="0"/>
              </a:rPr>
              <a:pPr algn="ctr" eaLnBrk="1" hangingPunct="1">
                <a:lnSpc>
                  <a:spcPct val="100000"/>
                </a:lnSpc>
                <a:spcBef>
                  <a:spcPct val="0"/>
                </a:spcBef>
                <a:buClrTx/>
                <a:buSzTx/>
                <a:buFontTx/>
                <a:buNone/>
                <a:defRPr/>
              </a:pPr>
              <a:t>‹#›</a:t>
            </a:fld>
            <a:r>
              <a:rPr lang="en-US" altLang="zh-CN" sz="1200" b="0">
                <a:latin typeface="Times New Roman" pitchFamily="18" charset="0"/>
              </a:rPr>
              <a:t> </a:t>
            </a:r>
            <a:r>
              <a:rPr lang="zh-CN" altLang="en-US" sz="1200" b="0">
                <a:latin typeface="Times New Roman" pitchFamily="18" charset="0"/>
              </a:rPr>
              <a:t>页</a:t>
            </a:r>
          </a:p>
        </p:txBody>
      </p:sp>
    </p:spTree>
    <p:extLst>
      <p:ext uri="{BB962C8B-B14F-4D97-AF65-F5344CB8AC3E}">
        <p14:creationId xmlns:p14="http://schemas.microsoft.com/office/powerpoint/2010/main" val="5757785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w="9525"/>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solidFill>
            <a:srgbClr val="FFFFFF"/>
          </a:solidFill>
          <a:ln/>
        </p:spPr>
      </p:sp>
      <p:sp>
        <p:nvSpPr>
          <p:cNvPr id="86019" name="Rectangle 3"/>
          <p:cNvSpPr>
            <a:spLocks noGrp="1" noChangeArrowheads="1"/>
          </p:cNvSpPr>
          <p:nvPr>
            <p:ph type="body" idx="1"/>
          </p:nvPr>
        </p:nvSpPr>
        <p:spPr>
          <a:solidFill>
            <a:srgbClr val="FFFFFF"/>
          </a:solidFill>
          <a:ln>
            <a:solidFill>
              <a:srgbClr val="000000"/>
            </a:solidFill>
          </a:ln>
        </p:spPr>
        <p:txBody>
          <a:bodyPr lIns="92738" tIns="46369" rIns="92738" bIns="46369"/>
          <a:lstStyle/>
          <a:p>
            <a:pPr eaLnBrk="1" hangingPunct="1"/>
            <a:r>
              <a:rPr lang="zh-CN" altLang="en-US" smtClean="0"/>
              <a:t>　　日常生活中我们最熟悉十进制数据，但在与计算机打交道时，会接触到二进制</a:t>
            </a:r>
            <a:r>
              <a:rPr lang="zh-CN" altLang="en-US" smtClean="0">
                <a:latin typeface="宋体" pitchFamily="2" charset="-122"/>
              </a:rPr>
              <a:t>、八进制、十六进制系统，但无论哪种数制</a:t>
            </a:r>
            <a:r>
              <a:rPr lang="en-US" altLang="zh-CN" smtClean="0">
                <a:latin typeface="宋体" pitchFamily="2" charset="-122"/>
              </a:rPr>
              <a:t>,</a:t>
            </a:r>
            <a:r>
              <a:rPr lang="zh-CN" altLang="en-US" smtClean="0">
                <a:latin typeface="宋体" pitchFamily="2" charset="-122"/>
              </a:rPr>
              <a:t>其共同之处都是进位记数制。</a:t>
            </a:r>
          </a:p>
          <a:p>
            <a:pPr eaLnBrk="1" hangingPunct="1"/>
            <a:r>
              <a:rPr lang="zh-CN" altLang="en-US" b="1" smtClean="0">
                <a:latin typeface="宋体" pitchFamily="2" charset="-122"/>
              </a:rPr>
              <a:t>认识进位记数制：</a:t>
            </a:r>
            <a:r>
              <a:rPr lang="zh-CN" altLang="en-US" smtClean="0">
                <a:latin typeface="宋体" pitchFamily="2" charset="-122"/>
              </a:rPr>
              <a:t>如果采用的数制有</a:t>
            </a:r>
            <a:r>
              <a:rPr lang="en-US" altLang="zh-CN" smtClean="0">
                <a:latin typeface="宋体" pitchFamily="2" charset="-122"/>
              </a:rPr>
              <a:t>R</a:t>
            </a:r>
            <a:r>
              <a:rPr lang="zh-CN" altLang="en-US" smtClean="0">
                <a:latin typeface="宋体" pitchFamily="2" charset="-122"/>
              </a:rPr>
              <a:t>个基本符号，则称为基</a:t>
            </a:r>
            <a:r>
              <a:rPr lang="en-US" altLang="zh-CN" smtClean="0">
                <a:latin typeface="宋体" pitchFamily="2" charset="-122"/>
              </a:rPr>
              <a:t>R</a:t>
            </a:r>
            <a:r>
              <a:rPr lang="zh-CN" altLang="en-US" smtClean="0">
                <a:latin typeface="宋体" pitchFamily="2" charset="-122"/>
              </a:rPr>
              <a:t>数制</a:t>
            </a:r>
            <a:r>
              <a:rPr lang="en-US" altLang="zh-CN" smtClean="0">
                <a:latin typeface="宋体" pitchFamily="2" charset="-122"/>
              </a:rPr>
              <a:t>,R</a:t>
            </a:r>
            <a:r>
              <a:rPr lang="zh-CN" altLang="en-US" smtClean="0">
                <a:latin typeface="宋体" pitchFamily="2" charset="-122"/>
              </a:rPr>
              <a:t>称为数制的 </a:t>
            </a:r>
            <a:r>
              <a:rPr lang="zh-CN" altLang="en-US" smtClean="0"/>
              <a:t>“</a:t>
            </a:r>
            <a:r>
              <a:rPr lang="zh-CN" altLang="en-US" smtClean="0">
                <a:latin typeface="宋体" pitchFamily="2" charset="-122"/>
              </a:rPr>
              <a:t> 基数 </a:t>
            </a:r>
            <a:r>
              <a:rPr lang="zh-CN" altLang="en-US" smtClean="0"/>
              <a:t>”</a:t>
            </a:r>
            <a:r>
              <a:rPr lang="en-US" altLang="zh-CN" smtClean="0">
                <a:latin typeface="宋体" pitchFamily="2" charset="-122"/>
              </a:rPr>
              <a:t>,</a:t>
            </a:r>
            <a:r>
              <a:rPr lang="zh-CN" altLang="en-US" smtClean="0">
                <a:latin typeface="宋体" pitchFamily="2" charset="-122"/>
              </a:rPr>
              <a:t>而数制中每一固定的位置对应的单位值称为</a:t>
            </a:r>
            <a:r>
              <a:rPr lang="zh-CN" altLang="en-US" smtClean="0"/>
              <a:t>“</a:t>
            </a:r>
            <a:r>
              <a:rPr lang="zh-CN" altLang="en-US" smtClean="0">
                <a:latin typeface="宋体" pitchFamily="2" charset="-122"/>
              </a:rPr>
              <a:t> 权 </a:t>
            </a:r>
            <a:r>
              <a:rPr lang="zh-CN" altLang="en-US" smtClean="0"/>
              <a:t>”</a:t>
            </a:r>
            <a:r>
              <a:rPr lang="zh-CN" altLang="en-US" smtClean="0">
                <a:latin typeface="宋体" pitchFamily="2" charset="-122"/>
              </a:rPr>
              <a:t>。进位记数制的编码符合</a:t>
            </a:r>
            <a:r>
              <a:rPr lang="zh-CN" altLang="en-US" smtClean="0"/>
              <a:t>“</a:t>
            </a:r>
            <a:r>
              <a:rPr lang="zh-CN" altLang="en-US" smtClean="0">
                <a:latin typeface="宋体" pitchFamily="2" charset="-122"/>
              </a:rPr>
              <a:t> 逢</a:t>
            </a:r>
            <a:r>
              <a:rPr lang="en-US" altLang="zh-CN" smtClean="0">
                <a:latin typeface="宋体" pitchFamily="2" charset="-122"/>
              </a:rPr>
              <a:t>R</a:t>
            </a:r>
            <a:r>
              <a:rPr lang="zh-CN" altLang="en-US" smtClean="0">
                <a:latin typeface="宋体" pitchFamily="2" charset="-122"/>
              </a:rPr>
              <a:t>进位 </a:t>
            </a:r>
            <a:r>
              <a:rPr lang="zh-CN" altLang="en-US" smtClean="0"/>
              <a:t>”</a:t>
            </a:r>
            <a:r>
              <a:rPr lang="zh-CN" altLang="en-US" smtClean="0">
                <a:latin typeface="宋体" pitchFamily="2" charset="-122"/>
              </a:rPr>
              <a:t>的规则</a:t>
            </a:r>
            <a:r>
              <a:rPr lang="en-US" altLang="zh-CN" smtClean="0">
                <a:latin typeface="宋体" pitchFamily="2" charset="-122"/>
              </a:rPr>
              <a:t>,</a:t>
            </a:r>
            <a:r>
              <a:rPr lang="zh-CN" altLang="en-US" smtClean="0">
                <a:latin typeface="宋体" pitchFamily="2" charset="-122"/>
              </a:rPr>
              <a:t>各位的权是以</a:t>
            </a:r>
            <a:r>
              <a:rPr lang="en-US" altLang="zh-CN" smtClean="0">
                <a:latin typeface="宋体" pitchFamily="2" charset="-122"/>
              </a:rPr>
              <a:t>R</a:t>
            </a:r>
            <a:r>
              <a:rPr lang="zh-CN" altLang="en-US" smtClean="0">
                <a:latin typeface="宋体" pitchFamily="2" charset="-122"/>
              </a:rPr>
              <a:t>为底的幂</a:t>
            </a:r>
            <a:r>
              <a:rPr lang="en-US" altLang="zh-CN" smtClean="0">
                <a:latin typeface="宋体" pitchFamily="2" charset="-122"/>
              </a:rPr>
              <a:t>,</a:t>
            </a:r>
            <a:r>
              <a:rPr lang="zh-CN" altLang="en-US" smtClean="0">
                <a:latin typeface="宋体" pitchFamily="2" charset="-122"/>
              </a:rPr>
              <a:t>一个数可按权展开成为多项式。</a:t>
            </a:r>
          </a:p>
          <a:p>
            <a:pPr eaLnBrk="1" hangingPunct="1"/>
            <a:endParaRPr lang="zh-CN" altLang="en-US" smtClean="0">
              <a:latin typeface="宋体" pitchFamily="2" charset="-122"/>
            </a:endParaRPr>
          </a:p>
          <a:p>
            <a:pPr eaLnBrk="1" hangingPunct="1"/>
            <a:r>
              <a:rPr lang="zh-CN" altLang="en-US" smtClean="0">
                <a:latin typeface="宋体" pitchFamily="2" charset="-122"/>
              </a:rPr>
              <a:t>教材参考</a:t>
            </a:r>
            <a:r>
              <a:rPr lang="en-US" altLang="zh-CN" smtClean="0">
                <a:latin typeface="宋体" pitchFamily="2" charset="-122"/>
              </a:rPr>
              <a:t>1.2.2</a:t>
            </a:r>
            <a:r>
              <a:rPr lang="zh-CN" altLang="en-US" smtClean="0">
                <a:latin typeface="宋体" pitchFamily="2" charset="-122"/>
              </a:rPr>
              <a:t>节内容，熟悉以上几种数制之间的转换操作和转换方式。</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46175" y="687388"/>
            <a:ext cx="4567238" cy="3425825"/>
          </a:xfrm>
          <a:solidFill>
            <a:srgbClr val="FFFFFF"/>
          </a:solidFill>
          <a:ln w="12700" cap="flat"/>
        </p:spPr>
      </p:sp>
      <p:sp>
        <p:nvSpPr>
          <p:cNvPr id="87043" name="Rectangle 3"/>
          <p:cNvSpPr>
            <a:spLocks noGrp="1" noChangeArrowheads="1"/>
          </p:cNvSpPr>
          <p:nvPr>
            <p:ph type="body" idx="1"/>
          </p:nvPr>
        </p:nvSpPr>
        <p:spPr>
          <a:noFill/>
          <a:ln w="9525"/>
        </p:spPr>
        <p:txBody>
          <a:bodyPr lIns="92075" tIns="46038" rIns="92075" bIns="46038"/>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600200"/>
            <a:ext cx="4038600" cy="4525963"/>
          </a:xfrm>
          <a:prstGeom prst="rect">
            <a:avLst/>
          </a:prstGeom>
        </p:spPr>
        <p:txBody>
          <a:bodyPr/>
          <a:lstStyle/>
          <a:p>
            <a:pPr lvl="0"/>
            <a:endParaRPr lang="zh-CN" alt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9pPr>
    </p:titleStyle>
    <p:bodyStyle>
      <a:lvl1pPr marL="342900" indent="-342900" algn="l" defTabSz="762000" rtl="0" eaLnBrk="0" fontAlgn="base" hangingPunct="0">
        <a:spcBef>
          <a:spcPct val="20000"/>
        </a:spcBef>
        <a:spcAft>
          <a:spcPct val="0"/>
        </a:spcAft>
        <a:buChar char="•"/>
        <a:defRPr kumimoji="1" sz="4400">
          <a:solidFill>
            <a:srgbClr val="4D4D4D"/>
          </a:solidFill>
          <a:latin typeface="+mn-lt"/>
          <a:ea typeface="+mn-ea"/>
          <a:cs typeface="+mn-cs"/>
        </a:defRPr>
      </a:lvl1pPr>
      <a:lvl2pPr marL="742950" indent="-285750" algn="l" defTabSz="762000" rtl="0" eaLnBrk="0" fontAlgn="base" hangingPunct="0">
        <a:spcBef>
          <a:spcPct val="20000"/>
        </a:spcBef>
        <a:spcAft>
          <a:spcPct val="0"/>
        </a:spcAft>
        <a:buChar char="–"/>
        <a:defRPr kumimoji="1" sz="3600">
          <a:solidFill>
            <a:srgbClr val="4D4D4D"/>
          </a:solidFill>
          <a:latin typeface="+mn-lt"/>
          <a:ea typeface="+mn-ea"/>
        </a:defRPr>
      </a:lvl2pPr>
      <a:lvl3pPr marL="1143000" indent="-228600" algn="l" defTabSz="762000" rtl="0" eaLnBrk="0" fontAlgn="base" hangingPunct="0">
        <a:spcBef>
          <a:spcPct val="20000"/>
        </a:spcBef>
        <a:spcAft>
          <a:spcPct val="0"/>
        </a:spcAft>
        <a:buChar char="•"/>
        <a:defRPr kumimoji="1" sz="3600">
          <a:solidFill>
            <a:srgbClr val="4D4D4D"/>
          </a:solidFill>
          <a:latin typeface="+mn-lt"/>
          <a:ea typeface="+mn-ea"/>
        </a:defRPr>
      </a:lvl3pPr>
      <a:lvl4pPr marL="1562100" indent="-228600" algn="l" defTabSz="762000" rtl="0" eaLnBrk="0" fontAlgn="base" hangingPunct="0">
        <a:spcBef>
          <a:spcPct val="20000"/>
        </a:spcBef>
        <a:spcAft>
          <a:spcPct val="0"/>
        </a:spcAft>
        <a:buChar char="–"/>
        <a:defRPr kumimoji="1" sz="3600">
          <a:solidFill>
            <a:srgbClr val="4D4D4D"/>
          </a:solidFill>
          <a:latin typeface="+mn-lt"/>
          <a:ea typeface="+mn-ea"/>
        </a:defRPr>
      </a:lvl4pPr>
      <a:lvl5pPr marL="1981200" indent="-228600" algn="l" defTabSz="762000" rtl="0" eaLnBrk="0" fontAlgn="base" hangingPunct="0">
        <a:spcBef>
          <a:spcPct val="20000"/>
        </a:spcBef>
        <a:spcAft>
          <a:spcPct val="0"/>
        </a:spcAft>
        <a:buChar char="•"/>
        <a:defRPr kumimoji="1" sz="3600">
          <a:solidFill>
            <a:srgbClr val="4D4D4D"/>
          </a:solidFill>
          <a:latin typeface="+mn-lt"/>
          <a:ea typeface="+mn-ea"/>
        </a:defRPr>
      </a:lvl5pPr>
      <a:lvl6pPr marL="2438400" indent="-228600" algn="l" defTabSz="762000" rtl="0" eaLnBrk="0" fontAlgn="base" hangingPunct="0">
        <a:spcBef>
          <a:spcPct val="20000"/>
        </a:spcBef>
        <a:spcAft>
          <a:spcPct val="0"/>
        </a:spcAft>
        <a:buChar char="•"/>
        <a:defRPr kumimoji="1" sz="3600">
          <a:solidFill>
            <a:srgbClr val="4D4D4D"/>
          </a:solidFill>
          <a:latin typeface="+mn-lt"/>
          <a:ea typeface="+mn-ea"/>
        </a:defRPr>
      </a:lvl6pPr>
      <a:lvl7pPr marL="2895600" indent="-228600" algn="l" defTabSz="762000" rtl="0" eaLnBrk="0" fontAlgn="base" hangingPunct="0">
        <a:spcBef>
          <a:spcPct val="20000"/>
        </a:spcBef>
        <a:spcAft>
          <a:spcPct val="0"/>
        </a:spcAft>
        <a:buChar char="•"/>
        <a:defRPr kumimoji="1" sz="3600">
          <a:solidFill>
            <a:srgbClr val="4D4D4D"/>
          </a:solidFill>
          <a:latin typeface="+mn-lt"/>
          <a:ea typeface="+mn-ea"/>
        </a:defRPr>
      </a:lvl7pPr>
      <a:lvl8pPr marL="3352800" indent="-228600" algn="l" defTabSz="762000" rtl="0" eaLnBrk="0" fontAlgn="base" hangingPunct="0">
        <a:spcBef>
          <a:spcPct val="20000"/>
        </a:spcBef>
        <a:spcAft>
          <a:spcPct val="0"/>
        </a:spcAft>
        <a:buChar char="•"/>
        <a:defRPr kumimoji="1" sz="3600">
          <a:solidFill>
            <a:srgbClr val="4D4D4D"/>
          </a:solidFill>
          <a:latin typeface="+mn-lt"/>
          <a:ea typeface="+mn-ea"/>
        </a:defRPr>
      </a:lvl8pPr>
      <a:lvl9pPr marL="3810000" indent="-228600" algn="l" defTabSz="762000" rtl="0" eaLnBrk="0" fontAlgn="base" hangingPunct="0">
        <a:spcBef>
          <a:spcPct val="20000"/>
        </a:spcBef>
        <a:spcAft>
          <a:spcPct val="0"/>
        </a:spcAft>
        <a:buChar char="•"/>
        <a:defRPr kumimoji="1" sz="36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538163" y="330200"/>
            <a:ext cx="7808912" cy="609600"/>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z="4000" smtClean="0">
                <a:solidFill>
                  <a:schemeClr val="tx1"/>
                </a:solidFill>
                <a:effectLst/>
              </a:rPr>
              <a:t>第</a:t>
            </a:r>
            <a:r>
              <a:rPr lang="en-US" altLang="zh-CN" sz="4000" smtClean="0">
                <a:solidFill>
                  <a:schemeClr val="tx1"/>
                </a:solidFill>
                <a:effectLst/>
              </a:rPr>
              <a:t>3</a:t>
            </a:r>
            <a:r>
              <a:rPr lang="zh-CN" altLang="en-US" sz="4000" smtClean="0">
                <a:solidFill>
                  <a:schemeClr val="tx1"/>
                </a:solidFill>
                <a:effectLst/>
              </a:rPr>
              <a:t>章 数值的表示</a:t>
            </a:r>
            <a:r>
              <a:rPr lang="zh-CN" altLang="en-US" sz="4000" smtClean="0">
                <a:solidFill>
                  <a:schemeClr val="accent2"/>
                </a:solidFill>
                <a:effectLst/>
                <a:latin typeface="宋体" pitchFamily="2" charset="-122"/>
                <a:ea typeface="宋体" pitchFamily="2" charset="-122"/>
              </a:rPr>
              <a:t/>
            </a:r>
            <a:br>
              <a:rPr lang="zh-CN" altLang="en-US" sz="4000" smtClean="0">
                <a:solidFill>
                  <a:schemeClr val="accent2"/>
                </a:solidFill>
                <a:effectLst/>
                <a:latin typeface="宋体" pitchFamily="2" charset="-122"/>
                <a:ea typeface="宋体" pitchFamily="2" charset="-122"/>
              </a:rPr>
            </a:br>
            <a:endParaRPr lang="zh-CN" altLang="en-US" sz="4000" smtClean="0">
              <a:solidFill>
                <a:schemeClr val="accent2"/>
              </a:solidFill>
              <a:effectLst/>
              <a:latin typeface="宋体" pitchFamily="2" charset="-122"/>
              <a:ea typeface="宋体" pitchFamily="2" charset="-122"/>
            </a:endParaRPr>
          </a:p>
        </p:txBody>
      </p:sp>
      <p:sp>
        <p:nvSpPr>
          <p:cNvPr id="1028" name="Rectangle 3"/>
          <p:cNvSpPr>
            <a:spLocks noGrp="1" noChangeArrowheads="1"/>
          </p:cNvSpPr>
          <p:nvPr>
            <p:ph type="body" idx="1"/>
          </p:nvPr>
        </p:nvSpPr>
        <p:spPr bwMode="auto">
          <a:xfrm>
            <a:off x="523875" y="1347788"/>
            <a:ext cx="8021638" cy="4892675"/>
          </a:xfrm>
          <a:noFill/>
          <a:ln>
            <a:miter lim="800000"/>
            <a:headEnd/>
            <a:tailEnd/>
          </a:ln>
        </p:spPr>
        <p:txBody>
          <a:bodyPr vert="horz" wrap="square" lIns="91440" tIns="45720" rIns="91440" bIns="45720" numCol="1" anchor="t" anchorCtr="0" compatLnSpc="1">
            <a:prstTxWarp prst="textNoShape">
              <a:avLst/>
            </a:prstTxWarp>
          </a:bodyPr>
          <a:lstStyle/>
          <a:p>
            <a:pPr marL="0" indent="0" eaLnBrk="1" hangingPunct="1">
              <a:spcBef>
                <a:spcPct val="0"/>
              </a:spcBef>
              <a:buFontTx/>
              <a:buNone/>
            </a:pPr>
            <a:r>
              <a:rPr lang="zh-CN" altLang="en-US" sz="3200" b="1" smtClean="0">
                <a:solidFill>
                  <a:schemeClr val="tx1"/>
                </a:solidFill>
                <a:latin typeface="宋体" pitchFamily="2" charset="-122"/>
                <a:ea typeface="黑体" pitchFamily="2" charset="-122"/>
              </a:rPr>
              <a:t>内容提要</a:t>
            </a:r>
          </a:p>
          <a:p>
            <a:pPr marL="1333500" lvl="1" indent="-476250" eaLnBrk="1" hangingPunct="1">
              <a:lnSpc>
                <a:spcPct val="130000"/>
              </a:lnSpc>
              <a:spcBef>
                <a:spcPct val="0"/>
              </a:spcBef>
              <a:buClr>
                <a:schemeClr val="tx2"/>
              </a:buClr>
              <a:buSzPct val="120000"/>
              <a:buFont typeface="Wingdings" pitchFamily="2" charset="2"/>
              <a:buChar char="v"/>
            </a:pPr>
            <a:r>
              <a:rPr lang="zh-CN" altLang="en-US" sz="3200" b="1" smtClean="0">
                <a:solidFill>
                  <a:schemeClr val="tx1"/>
                </a:solidFill>
                <a:latin typeface="宋体" pitchFamily="2" charset="-122"/>
                <a:ea typeface="黑体" pitchFamily="2" charset="-122"/>
              </a:rPr>
              <a:t>进制，</a:t>
            </a:r>
            <a:r>
              <a:rPr lang="en-US" altLang="zh-CN" sz="3200" b="1" smtClean="0">
                <a:solidFill>
                  <a:schemeClr val="tx1"/>
                </a:solidFill>
                <a:latin typeface="宋体" pitchFamily="2" charset="-122"/>
                <a:ea typeface="黑体" pitchFamily="2" charset="-122"/>
              </a:rPr>
              <a:t>10</a:t>
            </a:r>
            <a:r>
              <a:rPr lang="zh-CN" altLang="en-US" sz="3200" b="1" smtClean="0">
                <a:solidFill>
                  <a:schemeClr val="tx1"/>
                </a:solidFill>
                <a:latin typeface="宋体" pitchFamily="2" charset="-122"/>
                <a:ea typeface="黑体" pitchFamily="2" charset="-122"/>
              </a:rPr>
              <a:t>进制和</a:t>
            </a:r>
            <a:r>
              <a:rPr lang="en-US" altLang="zh-CN" sz="3200" b="1" smtClean="0">
                <a:solidFill>
                  <a:schemeClr val="tx1"/>
                </a:solidFill>
                <a:latin typeface="宋体" pitchFamily="2" charset="-122"/>
                <a:ea typeface="黑体" pitchFamily="2" charset="-122"/>
              </a:rPr>
              <a:t>2</a:t>
            </a:r>
            <a:r>
              <a:rPr lang="zh-CN" altLang="en-US" sz="3200" b="1" smtClean="0">
                <a:solidFill>
                  <a:schemeClr val="tx1"/>
                </a:solidFill>
                <a:latin typeface="宋体" pitchFamily="2" charset="-122"/>
                <a:ea typeface="黑体" pitchFamily="2" charset="-122"/>
              </a:rPr>
              <a:t>进制之间的互换</a:t>
            </a:r>
          </a:p>
          <a:p>
            <a:pPr marL="1333500" lvl="1" indent="-476250" algn="just" eaLnBrk="1" hangingPunct="1">
              <a:lnSpc>
                <a:spcPct val="130000"/>
              </a:lnSpc>
              <a:spcBef>
                <a:spcPct val="0"/>
              </a:spcBef>
              <a:buClr>
                <a:schemeClr val="tx2"/>
              </a:buClr>
              <a:buSzPct val="120000"/>
              <a:buFont typeface="Wingdings" pitchFamily="2" charset="2"/>
              <a:buChar char="v"/>
            </a:pPr>
            <a:r>
              <a:rPr lang="zh-CN" altLang="en-US" sz="3200" b="1" smtClean="0">
                <a:solidFill>
                  <a:schemeClr val="tx1"/>
                </a:solidFill>
                <a:latin typeface="宋体" pitchFamily="2" charset="-122"/>
                <a:ea typeface="黑体" pitchFamily="2" charset="-122"/>
              </a:rPr>
              <a:t>整数在计算机内部的不同表示</a:t>
            </a:r>
          </a:p>
          <a:p>
            <a:pPr marL="1333500" lvl="1" indent="-476250" algn="just" eaLnBrk="1" hangingPunct="1">
              <a:lnSpc>
                <a:spcPct val="130000"/>
              </a:lnSpc>
              <a:spcBef>
                <a:spcPct val="0"/>
              </a:spcBef>
              <a:buClr>
                <a:schemeClr val="tx2"/>
              </a:buClr>
              <a:buSzPct val="120000"/>
              <a:buFont typeface="Wingdings" pitchFamily="2" charset="2"/>
              <a:buChar char="v"/>
            </a:pPr>
            <a:r>
              <a:rPr lang="zh-CN" altLang="en-US" sz="3200" b="1" smtClean="0">
                <a:solidFill>
                  <a:schemeClr val="tx1"/>
                </a:solidFill>
                <a:latin typeface="宋体" pitchFamily="2" charset="-122"/>
                <a:ea typeface="黑体" pitchFamily="2" charset="-122"/>
              </a:rPr>
              <a:t>浮点数在计算机内部的表示</a:t>
            </a:r>
          </a:p>
          <a:p>
            <a:pPr marL="1333500" lvl="1" indent="-476250" algn="just" eaLnBrk="1" hangingPunct="1">
              <a:lnSpc>
                <a:spcPct val="130000"/>
              </a:lnSpc>
              <a:spcBef>
                <a:spcPct val="0"/>
              </a:spcBef>
              <a:buClr>
                <a:schemeClr val="tx2"/>
              </a:buClr>
              <a:buSzPct val="120000"/>
              <a:buFont typeface="Wingdings" pitchFamily="2" charset="2"/>
              <a:buChar char="v"/>
            </a:pPr>
            <a:endParaRPr lang="en-US" altLang="zh-CN" sz="3200" b="1" smtClean="0">
              <a:solidFill>
                <a:schemeClr val="tx1"/>
              </a:solidFill>
              <a:latin typeface="宋体" pitchFamily="2" charset="-122"/>
              <a:ea typeface="黑体" pitchFamily="2" charset="-122"/>
            </a:endParaRPr>
          </a:p>
        </p:txBody>
      </p:sp>
      <p:graphicFrame>
        <p:nvGraphicFramePr>
          <p:cNvPr id="1026" name="Object 4"/>
          <p:cNvGraphicFramePr>
            <a:graphicFrameLocks noChangeAspect="1"/>
          </p:cNvGraphicFramePr>
          <p:nvPr/>
        </p:nvGraphicFramePr>
        <p:xfrm>
          <a:off x="5526088" y="3849688"/>
          <a:ext cx="3422650" cy="3008312"/>
        </p:xfrm>
        <a:graphic>
          <a:graphicData uri="http://schemas.openxmlformats.org/presentationml/2006/ole">
            <mc:AlternateContent xmlns:mc="http://schemas.openxmlformats.org/markup-compatibility/2006">
              <mc:Choice xmlns:v="urn:schemas-microsoft-com:vml" Requires="v">
                <p:oleObj spid="_x0000_s1030" name="剪辑" r:id="rId4" imgW="5417640" imgH="4762080" progId="MS_ClipArt_Gallery.2">
                  <p:embed/>
                </p:oleObj>
              </mc:Choice>
              <mc:Fallback>
                <p:oleObj name="剪辑" r:id="rId4" imgW="5417640" imgH="4762080"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6088" y="3849688"/>
                        <a:ext cx="3422650" cy="300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168400" y="176213"/>
            <a:ext cx="7975600" cy="6594475"/>
          </a:xfrm>
          <a:prstGeom prst="rect">
            <a:avLst/>
          </a:prstGeom>
          <a:noFill/>
          <a:ln w="3175">
            <a:noFill/>
            <a:miter lim="800000"/>
            <a:headEnd/>
            <a:tailEnd/>
          </a:ln>
        </p:spPr>
        <p:txBody>
          <a:bodyPr>
            <a:spAutoFit/>
          </a:bodyPr>
          <a:lstStyle/>
          <a:p>
            <a:pPr algn="l" eaLnBrk="1" hangingPunct="1">
              <a:lnSpc>
                <a:spcPct val="95000"/>
              </a:lnSpc>
              <a:spcBef>
                <a:spcPct val="0"/>
              </a:spcBef>
              <a:buClrTx/>
              <a:buSzTx/>
              <a:buFontTx/>
              <a:buNone/>
            </a:pPr>
            <a:r>
              <a:rPr lang="zh-CN" altLang="en-US" sz="2800">
                <a:latin typeface="黑体" pitchFamily="2" charset="-122"/>
                <a:ea typeface="黑体" pitchFamily="2" charset="-122"/>
              </a:rPr>
              <a:t>（</a:t>
            </a:r>
            <a:r>
              <a:rPr lang="en-US" altLang="zh-CN" sz="2800">
                <a:latin typeface="黑体" pitchFamily="2" charset="-122"/>
                <a:ea typeface="黑体" pitchFamily="2" charset="-122"/>
              </a:rPr>
              <a:t>1</a:t>
            </a:r>
            <a:r>
              <a:rPr lang="zh-CN" altLang="en-US" sz="2800">
                <a:latin typeface="黑体" pitchFamily="2" charset="-122"/>
                <a:ea typeface="黑体" pitchFamily="2" charset="-122"/>
              </a:rPr>
              <a:t>）十进制       </a:t>
            </a:r>
            <a:r>
              <a:rPr lang="zh-CN" altLang="en-US" sz="2800">
                <a:solidFill>
                  <a:srgbClr val="FF0000"/>
                </a:solidFill>
                <a:latin typeface="黑体" pitchFamily="2" charset="-122"/>
                <a:ea typeface="黑体" pitchFamily="2" charset="-122"/>
              </a:rPr>
              <a:t>逢</a:t>
            </a:r>
            <a:r>
              <a:rPr lang="en-US" altLang="zh-CN" sz="2800">
                <a:solidFill>
                  <a:srgbClr val="FF0000"/>
                </a:solidFill>
                <a:latin typeface="黑体" pitchFamily="2" charset="-122"/>
                <a:ea typeface="黑体" pitchFamily="2" charset="-122"/>
              </a:rPr>
              <a:t>10</a:t>
            </a:r>
            <a:r>
              <a:rPr lang="zh-CN" altLang="en-US" sz="2800">
                <a:solidFill>
                  <a:srgbClr val="FF0000"/>
                </a:solidFill>
                <a:latin typeface="黑体" pitchFamily="2" charset="-122"/>
                <a:ea typeface="黑体" pitchFamily="2" charset="-122"/>
              </a:rPr>
              <a:t>进</a:t>
            </a:r>
            <a:r>
              <a:rPr lang="en-US" altLang="zh-CN" sz="2800">
                <a:solidFill>
                  <a:srgbClr val="FF0000"/>
                </a:solidFill>
                <a:latin typeface="黑体" pitchFamily="2" charset="-122"/>
                <a:ea typeface="黑体" pitchFamily="2" charset="-122"/>
              </a:rPr>
              <a:t>1</a:t>
            </a:r>
          </a:p>
          <a:p>
            <a:pPr algn="l" eaLnBrk="1" hangingPunct="1">
              <a:lnSpc>
                <a:spcPct val="95000"/>
              </a:lnSpc>
              <a:spcBef>
                <a:spcPct val="0"/>
              </a:spcBef>
              <a:buClrTx/>
              <a:buSzTx/>
              <a:buFontTx/>
              <a:buNone/>
            </a:pPr>
            <a:r>
              <a:rPr lang="zh-CN" altLang="en-US" sz="2800">
                <a:latin typeface="黑体" pitchFamily="2" charset="-122"/>
                <a:ea typeface="黑体" pitchFamily="2" charset="-122"/>
              </a:rPr>
              <a:t>　　 数码：</a:t>
            </a:r>
            <a:r>
              <a:rPr lang="en-US" altLang="zh-CN" sz="2800">
                <a:latin typeface="黑体" pitchFamily="2" charset="-122"/>
                <a:ea typeface="黑体" pitchFamily="2" charset="-122"/>
              </a:rPr>
              <a:t>0</a:t>
            </a:r>
            <a:r>
              <a:rPr lang="zh-CN" altLang="en-US" sz="2800">
                <a:latin typeface="黑体" pitchFamily="2" charset="-122"/>
                <a:ea typeface="黑体" pitchFamily="2" charset="-122"/>
              </a:rPr>
              <a:t>、</a:t>
            </a:r>
            <a:r>
              <a:rPr lang="en-US" altLang="zh-CN" sz="2800">
                <a:latin typeface="黑体" pitchFamily="2" charset="-122"/>
                <a:ea typeface="黑体" pitchFamily="2" charset="-122"/>
              </a:rPr>
              <a:t>1</a:t>
            </a:r>
            <a:r>
              <a:rPr lang="zh-CN" altLang="en-US" sz="2800">
                <a:latin typeface="黑体" pitchFamily="2" charset="-122"/>
                <a:ea typeface="黑体" pitchFamily="2" charset="-122"/>
              </a:rPr>
              <a:t>、</a:t>
            </a:r>
            <a:r>
              <a:rPr lang="en-US" altLang="zh-CN" sz="2800">
                <a:latin typeface="Times New Roman" pitchFamily="18" charset="0"/>
                <a:ea typeface="黑体" pitchFamily="2" charset="-122"/>
              </a:rPr>
              <a:t>……</a:t>
            </a:r>
            <a:r>
              <a:rPr lang="en-US" altLang="zh-CN" sz="2800">
                <a:latin typeface="黑体" pitchFamily="2" charset="-122"/>
                <a:ea typeface="黑体" pitchFamily="2" charset="-122"/>
              </a:rPr>
              <a:t> 8</a:t>
            </a:r>
            <a:r>
              <a:rPr lang="zh-CN" altLang="en-US" sz="2800">
                <a:latin typeface="黑体" pitchFamily="2" charset="-122"/>
                <a:ea typeface="黑体" pitchFamily="2" charset="-122"/>
              </a:rPr>
              <a:t>、</a:t>
            </a:r>
            <a:r>
              <a:rPr lang="en-US" altLang="zh-CN" sz="2800">
                <a:latin typeface="黑体" pitchFamily="2" charset="-122"/>
                <a:ea typeface="黑体" pitchFamily="2" charset="-122"/>
              </a:rPr>
              <a:t>9</a:t>
            </a:r>
          </a:p>
          <a:p>
            <a:pPr algn="l" eaLnBrk="1" hangingPunct="1">
              <a:lnSpc>
                <a:spcPct val="95000"/>
              </a:lnSpc>
              <a:spcBef>
                <a:spcPct val="0"/>
              </a:spcBef>
              <a:buClrTx/>
              <a:buSzTx/>
              <a:buFontTx/>
              <a:buNone/>
            </a:pPr>
            <a:r>
              <a:rPr lang="zh-CN" altLang="en-US" sz="2800">
                <a:latin typeface="黑体" pitchFamily="2" charset="-122"/>
                <a:ea typeface="黑体" pitchFamily="2" charset="-122"/>
              </a:rPr>
              <a:t>　　 基数：</a:t>
            </a:r>
            <a:r>
              <a:rPr lang="en-US" altLang="zh-CN" sz="2800">
                <a:latin typeface="黑体" pitchFamily="2" charset="-122"/>
                <a:ea typeface="黑体" pitchFamily="2" charset="-122"/>
              </a:rPr>
              <a:t>10</a:t>
            </a:r>
          </a:p>
          <a:p>
            <a:pPr algn="l" eaLnBrk="1" hangingPunct="1">
              <a:lnSpc>
                <a:spcPct val="95000"/>
              </a:lnSpc>
              <a:spcBef>
                <a:spcPct val="0"/>
              </a:spcBef>
              <a:buClrTx/>
              <a:buSzTx/>
              <a:buFontTx/>
              <a:buNone/>
            </a:pPr>
            <a:r>
              <a:rPr lang="zh-CN" altLang="en-US" sz="2800">
                <a:latin typeface="黑体" pitchFamily="2" charset="-122"/>
                <a:ea typeface="黑体" pitchFamily="2" charset="-122"/>
              </a:rPr>
              <a:t>　　 位权：</a:t>
            </a:r>
            <a:r>
              <a:rPr lang="en-US" altLang="zh-CN" sz="2800">
                <a:latin typeface="黑体" pitchFamily="2" charset="-122"/>
                <a:ea typeface="黑体" pitchFamily="2" charset="-122"/>
              </a:rPr>
              <a:t>10</a:t>
            </a:r>
            <a:r>
              <a:rPr lang="en-US" altLang="zh-CN" sz="2800" baseline="30000">
                <a:latin typeface="黑体" pitchFamily="2" charset="-122"/>
                <a:ea typeface="黑体" pitchFamily="2" charset="-122"/>
              </a:rPr>
              <a:t>i</a:t>
            </a:r>
            <a:r>
              <a:rPr lang="en-US" altLang="zh-CN" sz="2800">
                <a:latin typeface="黑体" pitchFamily="2" charset="-122"/>
                <a:ea typeface="黑体" pitchFamily="2" charset="-122"/>
              </a:rPr>
              <a:t>   (i=</a:t>
            </a:r>
            <a:r>
              <a:rPr lang="en-US" altLang="zh-CN" sz="2800">
                <a:latin typeface="Times New Roman" pitchFamily="18" charset="0"/>
                <a:ea typeface="黑体" pitchFamily="2" charset="-122"/>
              </a:rPr>
              <a:t>……</a:t>
            </a:r>
            <a:r>
              <a:rPr lang="en-US" altLang="zh-CN" sz="2800">
                <a:latin typeface="黑体" pitchFamily="2" charset="-122"/>
                <a:ea typeface="黑体" pitchFamily="2" charset="-122"/>
              </a:rPr>
              <a:t>-2,-1,0,1,2,</a:t>
            </a:r>
            <a:r>
              <a:rPr lang="en-US" altLang="zh-CN" sz="2800">
                <a:latin typeface="Times New Roman" pitchFamily="18" charset="0"/>
                <a:ea typeface="黑体" pitchFamily="2" charset="-122"/>
              </a:rPr>
              <a:t>……</a:t>
            </a:r>
            <a:r>
              <a:rPr lang="en-US" altLang="zh-CN" sz="2800">
                <a:latin typeface="黑体" pitchFamily="2" charset="-122"/>
                <a:ea typeface="黑体" pitchFamily="2" charset="-122"/>
              </a:rPr>
              <a:t>)</a:t>
            </a:r>
            <a:r>
              <a:rPr lang="zh-CN" altLang="en-US" sz="2800">
                <a:latin typeface="黑体" pitchFamily="2" charset="-122"/>
                <a:ea typeface="黑体" pitchFamily="2" charset="-122"/>
              </a:rPr>
              <a:t>　</a:t>
            </a:r>
          </a:p>
          <a:p>
            <a:pPr algn="l" eaLnBrk="1" hangingPunct="1">
              <a:lnSpc>
                <a:spcPct val="95000"/>
              </a:lnSpc>
              <a:spcBef>
                <a:spcPct val="0"/>
              </a:spcBef>
              <a:buClrTx/>
              <a:buSzTx/>
              <a:buFontTx/>
              <a:buNone/>
            </a:pPr>
            <a:r>
              <a:rPr lang="zh-CN" altLang="en-US" sz="2800">
                <a:latin typeface="黑体" pitchFamily="2" charset="-122"/>
                <a:ea typeface="黑体" pitchFamily="2" charset="-122"/>
              </a:rPr>
              <a:t>（</a:t>
            </a:r>
            <a:r>
              <a:rPr lang="en-US" altLang="zh-CN" sz="2800">
                <a:latin typeface="黑体" pitchFamily="2" charset="-122"/>
                <a:ea typeface="黑体" pitchFamily="2" charset="-122"/>
              </a:rPr>
              <a:t>2</a:t>
            </a:r>
            <a:r>
              <a:rPr lang="zh-CN" altLang="en-US" sz="2800">
                <a:latin typeface="黑体" pitchFamily="2" charset="-122"/>
                <a:ea typeface="黑体" pitchFamily="2" charset="-122"/>
              </a:rPr>
              <a:t>）二进制       </a:t>
            </a:r>
            <a:r>
              <a:rPr lang="zh-CN" altLang="en-US" sz="2800">
                <a:solidFill>
                  <a:srgbClr val="FF0000"/>
                </a:solidFill>
                <a:latin typeface="黑体" pitchFamily="2" charset="-122"/>
                <a:ea typeface="黑体" pitchFamily="2" charset="-122"/>
              </a:rPr>
              <a:t>逢</a:t>
            </a:r>
            <a:r>
              <a:rPr lang="en-US" altLang="zh-CN" sz="2800">
                <a:solidFill>
                  <a:srgbClr val="FF0000"/>
                </a:solidFill>
                <a:latin typeface="黑体" pitchFamily="2" charset="-122"/>
                <a:ea typeface="黑体" pitchFamily="2" charset="-122"/>
              </a:rPr>
              <a:t>2</a:t>
            </a:r>
            <a:r>
              <a:rPr lang="zh-CN" altLang="en-US" sz="2800">
                <a:solidFill>
                  <a:srgbClr val="FF0000"/>
                </a:solidFill>
                <a:latin typeface="黑体" pitchFamily="2" charset="-122"/>
                <a:ea typeface="黑体" pitchFamily="2" charset="-122"/>
              </a:rPr>
              <a:t>进</a:t>
            </a:r>
            <a:r>
              <a:rPr lang="en-US" altLang="zh-CN" sz="2800">
                <a:solidFill>
                  <a:srgbClr val="FF0000"/>
                </a:solidFill>
                <a:latin typeface="黑体" pitchFamily="2" charset="-122"/>
                <a:ea typeface="黑体" pitchFamily="2" charset="-122"/>
              </a:rPr>
              <a:t>1</a:t>
            </a:r>
          </a:p>
          <a:p>
            <a:pPr algn="l" eaLnBrk="1" hangingPunct="1">
              <a:lnSpc>
                <a:spcPct val="95000"/>
              </a:lnSpc>
              <a:spcBef>
                <a:spcPct val="0"/>
              </a:spcBef>
              <a:buClrTx/>
              <a:buSzTx/>
              <a:buFontTx/>
              <a:buNone/>
            </a:pPr>
            <a:r>
              <a:rPr lang="zh-CN" altLang="en-US" sz="2800">
                <a:latin typeface="黑体" pitchFamily="2" charset="-122"/>
                <a:ea typeface="黑体" pitchFamily="2" charset="-122"/>
              </a:rPr>
              <a:t>　　 数码：</a:t>
            </a:r>
            <a:r>
              <a:rPr lang="en-US" altLang="zh-CN" sz="2800">
                <a:latin typeface="黑体" pitchFamily="2" charset="-122"/>
                <a:ea typeface="黑体" pitchFamily="2" charset="-122"/>
              </a:rPr>
              <a:t>0</a:t>
            </a:r>
            <a:r>
              <a:rPr lang="zh-CN" altLang="en-US" sz="2800">
                <a:latin typeface="黑体" pitchFamily="2" charset="-122"/>
                <a:ea typeface="黑体" pitchFamily="2" charset="-122"/>
              </a:rPr>
              <a:t>、</a:t>
            </a:r>
            <a:r>
              <a:rPr lang="en-US" altLang="zh-CN" sz="2800">
                <a:latin typeface="黑体" pitchFamily="2" charset="-122"/>
                <a:ea typeface="黑体" pitchFamily="2" charset="-122"/>
              </a:rPr>
              <a:t>1</a:t>
            </a:r>
          </a:p>
          <a:p>
            <a:pPr algn="l" eaLnBrk="1" hangingPunct="1">
              <a:lnSpc>
                <a:spcPct val="95000"/>
              </a:lnSpc>
              <a:spcBef>
                <a:spcPct val="0"/>
              </a:spcBef>
              <a:buClrTx/>
              <a:buSzTx/>
              <a:buFontTx/>
              <a:buNone/>
            </a:pPr>
            <a:r>
              <a:rPr lang="zh-CN" altLang="en-US" sz="2800">
                <a:latin typeface="黑体" pitchFamily="2" charset="-122"/>
                <a:ea typeface="黑体" pitchFamily="2" charset="-122"/>
              </a:rPr>
              <a:t>　　 基数：</a:t>
            </a:r>
            <a:r>
              <a:rPr lang="en-US" altLang="zh-CN" sz="2800">
                <a:latin typeface="黑体" pitchFamily="2" charset="-122"/>
                <a:ea typeface="黑体" pitchFamily="2" charset="-122"/>
              </a:rPr>
              <a:t>2</a:t>
            </a:r>
          </a:p>
          <a:p>
            <a:pPr algn="l" eaLnBrk="1" hangingPunct="1">
              <a:lnSpc>
                <a:spcPct val="95000"/>
              </a:lnSpc>
              <a:spcBef>
                <a:spcPct val="0"/>
              </a:spcBef>
              <a:buClrTx/>
              <a:buSzTx/>
              <a:buFontTx/>
              <a:buNone/>
            </a:pPr>
            <a:r>
              <a:rPr lang="zh-CN" altLang="en-US" sz="2800">
                <a:latin typeface="黑体" pitchFamily="2" charset="-122"/>
                <a:ea typeface="黑体" pitchFamily="2" charset="-122"/>
              </a:rPr>
              <a:t>　　 位权：</a:t>
            </a:r>
            <a:r>
              <a:rPr lang="en-US" altLang="zh-CN" sz="2800">
                <a:latin typeface="黑体" pitchFamily="2" charset="-122"/>
                <a:ea typeface="黑体" pitchFamily="2" charset="-122"/>
              </a:rPr>
              <a:t>2</a:t>
            </a:r>
            <a:r>
              <a:rPr lang="en-US" altLang="zh-CN" sz="2800" baseline="30000">
                <a:latin typeface="黑体" pitchFamily="2" charset="-122"/>
                <a:ea typeface="黑体" pitchFamily="2" charset="-122"/>
              </a:rPr>
              <a:t>i</a:t>
            </a:r>
            <a:r>
              <a:rPr lang="en-US" altLang="zh-CN" sz="2800">
                <a:latin typeface="黑体" pitchFamily="2" charset="-122"/>
                <a:ea typeface="黑体" pitchFamily="2" charset="-122"/>
              </a:rPr>
              <a:t> (i=</a:t>
            </a:r>
            <a:r>
              <a:rPr lang="en-US" altLang="zh-CN" sz="2800">
                <a:latin typeface="Times New Roman" pitchFamily="18" charset="0"/>
                <a:ea typeface="黑体" pitchFamily="2" charset="-122"/>
              </a:rPr>
              <a:t>……</a:t>
            </a:r>
            <a:r>
              <a:rPr lang="en-US" altLang="zh-CN" sz="2800">
                <a:latin typeface="黑体" pitchFamily="2" charset="-122"/>
                <a:ea typeface="黑体" pitchFamily="2" charset="-122"/>
              </a:rPr>
              <a:t>-2,-1,0,1,2,</a:t>
            </a:r>
            <a:r>
              <a:rPr lang="en-US" altLang="zh-CN" sz="2800">
                <a:latin typeface="Times New Roman" pitchFamily="18" charset="0"/>
                <a:ea typeface="黑体" pitchFamily="2" charset="-122"/>
              </a:rPr>
              <a:t>……</a:t>
            </a:r>
            <a:r>
              <a:rPr lang="en-US" altLang="zh-CN" sz="2800">
                <a:latin typeface="黑体" pitchFamily="2" charset="-122"/>
                <a:ea typeface="黑体" pitchFamily="2" charset="-122"/>
              </a:rPr>
              <a:t>)</a:t>
            </a:r>
          </a:p>
          <a:p>
            <a:pPr algn="l" eaLnBrk="1" hangingPunct="1">
              <a:lnSpc>
                <a:spcPct val="95000"/>
              </a:lnSpc>
              <a:spcBef>
                <a:spcPct val="0"/>
              </a:spcBef>
              <a:buClrTx/>
              <a:buSzTx/>
              <a:buFontTx/>
              <a:buNone/>
            </a:pPr>
            <a:r>
              <a:rPr lang="zh-CN" altLang="en-US" sz="2800">
                <a:latin typeface="黑体" pitchFamily="2" charset="-122"/>
                <a:ea typeface="黑体" pitchFamily="2" charset="-122"/>
              </a:rPr>
              <a:t>（</a:t>
            </a:r>
            <a:r>
              <a:rPr lang="en-US" altLang="zh-CN" sz="2800">
                <a:latin typeface="黑体" pitchFamily="2" charset="-122"/>
                <a:ea typeface="黑体" pitchFamily="2" charset="-122"/>
              </a:rPr>
              <a:t>3</a:t>
            </a:r>
            <a:r>
              <a:rPr lang="zh-CN" altLang="en-US" sz="2800">
                <a:latin typeface="黑体" pitchFamily="2" charset="-122"/>
                <a:ea typeface="黑体" pitchFamily="2" charset="-122"/>
              </a:rPr>
              <a:t>）八进制       </a:t>
            </a:r>
            <a:r>
              <a:rPr lang="zh-CN" altLang="en-US" sz="2800">
                <a:solidFill>
                  <a:srgbClr val="FF0000"/>
                </a:solidFill>
                <a:latin typeface="黑体" pitchFamily="2" charset="-122"/>
                <a:ea typeface="黑体" pitchFamily="2" charset="-122"/>
              </a:rPr>
              <a:t>逢</a:t>
            </a:r>
            <a:r>
              <a:rPr lang="en-US" altLang="zh-CN" sz="2800">
                <a:solidFill>
                  <a:srgbClr val="FF0000"/>
                </a:solidFill>
                <a:latin typeface="黑体" pitchFamily="2" charset="-122"/>
                <a:ea typeface="黑体" pitchFamily="2" charset="-122"/>
              </a:rPr>
              <a:t>8</a:t>
            </a:r>
            <a:r>
              <a:rPr lang="zh-CN" altLang="en-US" sz="2800">
                <a:solidFill>
                  <a:srgbClr val="FF0000"/>
                </a:solidFill>
                <a:latin typeface="黑体" pitchFamily="2" charset="-122"/>
                <a:ea typeface="黑体" pitchFamily="2" charset="-122"/>
              </a:rPr>
              <a:t>进</a:t>
            </a:r>
            <a:r>
              <a:rPr lang="en-US" altLang="zh-CN" sz="2800">
                <a:solidFill>
                  <a:srgbClr val="FF0000"/>
                </a:solidFill>
                <a:latin typeface="黑体" pitchFamily="2" charset="-122"/>
                <a:ea typeface="黑体" pitchFamily="2" charset="-122"/>
              </a:rPr>
              <a:t>1</a:t>
            </a:r>
          </a:p>
          <a:p>
            <a:pPr algn="l" eaLnBrk="1" hangingPunct="1">
              <a:lnSpc>
                <a:spcPct val="95000"/>
              </a:lnSpc>
              <a:spcBef>
                <a:spcPct val="0"/>
              </a:spcBef>
              <a:buClrTx/>
              <a:buSzTx/>
              <a:buFontTx/>
              <a:buNone/>
            </a:pPr>
            <a:r>
              <a:rPr lang="zh-CN" altLang="en-US" sz="2800">
                <a:latin typeface="黑体" pitchFamily="2" charset="-122"/>
                <a:ea typeface="黑体" pitchFamily="2" charset="-122"/>
              </a:rPr>
              <a:t>　　 数码：</a:t>
            </a:r>
            <a:r>
              <a:rPr lang="en-US" altLang="zh-CN" sz="2800">
                <a:latin typeface="黑体" pitchFamily="2" charset="-122"/>
                <a:ea typeface="黑体" pitchFamily="2" charset="-122"/>
              </a:rPr>
              <a:t>0</a:t>
            </a:r>
            <a:r>
              <a:rPr lang="zh-CN" altLang="en-US" sz="2800">
                <a:latin typeface="黑体" pitchFamily="2" charset="-122"/>
                <a:ea typeface="黑体" pitchFamily="2" charset="-122"/>
              </a:rPr>
              <a:t>、</a:t>
            </a:r>
            <a:r>
              <a:rPr lang="en-US" altLang="zh-CN" sz="2800">
                <a:latin typeface="黑体" pitchFamily="2" charset="-122"/>
                <a:ea typeface="黑体" pitchFamily="2" charset="-122"/>
              </a:rPr>
              <a:t>1</a:t>
            </a:r>
            <a:r>
              <a:rPr lang="zh-CN" altLang="en-US" sz="2800">
                <a:latin typeface="黑体" pitchFamily="2" charset="-122"/>
                <a:ea typeface="黑体" pitchFamily="2" charset="-122"/>
              </a:rPr>
              <a:t>、</a:t>
            </a:r>
            <a:r>
              <a:rPr lang="en-US" altLang="zh-CN" sz="2800">
                <a:latin typeface="Times New Roman" pitchFamily="18" charset="0"/>
                <a:ea typeface="黑体" pitchFamily="2" charset="-122"/>
              </a:rPr>
              <a:t>……</a:t>
            </a:r>
            <a:r>
              <a:rPr lang="en-US" altLang="zh-CN" sz="2800">
                <a:latin typeface="黑体" pitchFamily="2" charset="-122"/>
                <a:ea typeface="黑体" pitchFamily="2" charset="-122"/>
              </a:rPr>
              <a:t> 6</a:t>
            </a:r>
            <a:r>
              <a:rPr lang="zh-CN" altLang="en-US" sz="2800">
                <a:latin typeface="黑体" pitchFamily="2" charset="-122"/>
                <a:ea typeface="黑体" pitchFamily="2" charset="-122"/>
              </a:rPr>
              <a:t>、</a:t>
            </a:r>
            <a:r>
              <a:rPr lang="en-US" altLang="zh-CN" sz="2800">
                <a:latin typeface="黑体" pitchFamily="2" charset="-122"/>
                <a:ea typeface="黑体" pitchFamily="2" charset="-122"/>
              </a:rPr>
              <a:t>7</a:t>
            </a:r>
          </a:p>
          <a:p>
            <a:pPr algn="l" eaLnBrk="1" hangingPunct="1">
              <a:lnSpc>
                <a:spcPct val="95000"/>
              </a:lnSpc>
              <a:spcBef>
                <a:spcPct val="0"/>
              </a:spcBef>
              <a:buClrTx/>
              <a:buSzTx/>
              <a:buFontTx/>
              <a:buNone/>
            </a:pPr>
            <a:r>
              <a:rPr lang="zh-CN" altLang="en-US" sz="2800">
                <a:latin typeface="黑体" pitchFamily="2" charset="-122"/>
                <a:ea typeface="黑体" pitchFamily="2" charset="-122"/>
              </a:rPr>
              <a:t>　　 基数：</a:t>
            </a:r>
            <a:r>
              <a:rPr lang="en-US" altLang="zh-CN" sz="2800">
                <a:latin typeface="黑体" pitchFamily="2" charset="-122"/>
                <a:ea typeface="黑体" pitchFamily="2" charset="-122"/>
              </a:rPr>
              <a:t>8</a:t>
            </a:r>
          </a:p>
          <a:p>
            <a:pPr algn="l" eaLnBrk="1" hangingPunct="1">
              <a:lnSpc>
                <a:spcPct val="95000"/>
              </a:lnSpc>
              <a:spcBef>
                <a:spcPct val="0"/>
              </a:spcBef>
              <a:buClrTx/>
              <a:buSzTx/>
              <a:buFontTx/>
              <a:buNone/>
            </a:pPr>
            <a:r>
              <a:rPr lang="zh-CN" altLang="en-US" sz="2800">
                <a:latin typeface="黑体" pitchFamily="2" charset="-122"/>
                <a:ea typeface="黑体" pitchFamily="2" charset="-122"/>
              </a:rPr>
              <a:t>　　 位权：</a:t>
            </a:r>
            <a:r>
              <a:rPr lang="en-US" altLang="zh-CN" sz="2800">
                <a:latin typeface="黑体" pitchFamily="2" charset="-122"/>
                <a:ea typeface="黑体" pitchFamily="2" charset="-122"/>
              </a:rPr>
              <a:t>8</a:t>
            </a:r>
            <a:r>
              <a:rPr lang="en-US" altLang="zh-CN" sz="2800" baseline="30000">
                <a:latin typeface="黑体" pitchFamily="2" charset="-122"/>
                <a:ea typeface="黑体" pitchFamily="2" charset="-122"/>
              </a:rPr>
              <a:t>i</a:t>
            </a:r>
            <a:r>
              <a:rPr lang="en-US" altLang="zh-CN" sz="2800">
                <a:latin typeface="黑体" pitchFamily="2" charset="-122"/>
                <a:ea typeface="黑体" pitchFamily="2" charset="-122"/>
              </a:rPr>
              <a:t> (i=</a:t>
            </a:r>
            <a:r>
              <a:rPr lang="en-US" altLang="zh-CN" sz="2800">
                <a:latin typeface="Times New Roman" pitchFamily="18" charset="0"/>
                <a:ea typeface="黑体" pitchFamily="2" charset="-122"/>
              </a:rPr>
              <a:t>……</a:t>
            </a:r>
            <a:r>
              <a:rPr lang="en-US" altLang="zh-CN" sz="2800">
                <a:latin typeface="黑体" pitchFamily="2" charset="-122"/>
                <a:ea typeface="黑体" pitchFamily="2" charset="-122"/>
              </a:rPr>
              <a:t>-2,-1,0,1,2,</a:t>
            </a:r>
            <a:r>
              <a:rPr lang="en-US" altLang="zh-CN" sz="2800">
                <a:latin typeface="Times New Roman" pitchFamily="18" charset="0"/>
                <a:ea typeface="黑体" pitchFamily="2" charset="-122"/>
              </a:rPr>
              <a:t>……</a:t>
            </a:r>
            <a:r>
              <a:rPr lang="en-US" altLang="zh-CN" sz="2800">
                <a:latin typeface="黑体" pitchFamily="2" charset="-122"/>
                <a:ea typeface="黑体" pitchFamily="2" charset="-122"/>
              </a:rPr>
              <a:t>)</a:t>
            </a:r>
          </a:p>
          <a:p>
            <a:pPr algn="l" eaLnBrk="1" hangingPunct="1">
              <a:lnSpc>
                <a:spcPct val="95000"/>
              </a:lnSpc>
              <a:spcBef>
                <a:spcPct val="0"/>
              </a:spcBef>
              <a:buClrTx/>
              <a:buSzTx/>
              <a:buFontTx/>
              <a:buNone/>
            </a:pPr>
            <a:r>
              <a:rPr lang="zh-CN" altLang="en-US" sz="2800">
                <a:latin typeface="黑体" pitchFamily="2" charset="-122"/>
                <a:ea typeface="黑体" pitchFamily="2" charset="-122"/>
              </a:rPr>
              <a:t>（</a:t>
            </a:r>
            <a:r>
              <a:rPr lang="en-US" altLang="zh-CN" sz="2800">
                <a:latin typeface="黑体" pitchFamily="2" charset="-122"/>
                <a:ea typeface="黑体" pitchFamily="2" charset="-122"/>
              </a:rPr>
              <a:t>4</a:t>
            </a:r>
            <a:r>
              <a:rPr lang="zh-CN" altLang="en-US" sz="2800">
                <a:latin typeface="黑体" pitchFamily="2" charset="-122"/>
                <a:ea typeface="黑体" pitchFamily="2" charset="-122"/>
              </a:rPr>
              <a:t>）十六进制     </a:t>
            </a:r>
            <a:r>
              <a:rPr lang="zh-CN" altLang="en-US" sz="2800">
                <a:solidFill>
                  <a:srgbClr val="FF0000"/>
                </a:solidFill>
                <a:latin typeface="黑体" pitchFamily="2" charset="-122"/>
                <a:ea typeface="黑体" pitchFamily="2" charset="-122"/>
              </a:rPr>
              <a:t>逢</a:t>
            </a:r>
            <a:r>
              <a:rPr lang="en-US" altLang="zh-CN" sz="2800">
                <a:solidFill>
                  <a:srgbClr val="FF0000"/>
                </a:solidFill>
                <a:latin typeface="黑体" pitchFamily="2" charset="-122"/>
                <a:ea typeface="黑体" pitchFamily="2" charset="-122"/>
              </a:rPr>
              <a:t>16</a:t>
            </a:r>
            <a:r>
              <a:rPr lang="zh-CN" altLang="en-US" sz="2800">
                <a:solidFill>
                  <a:srgbClr val="FF0000"/>
                </a:solidFill>
                <a:latin typeface="黑体" pitchFamily="2" charset="-122"/>
                <a:ea typeface="黑体" pitchFamily="2" charset="-122"/>
              </a:rPr>
              <a:t>进</a:t>
            </a:r>
            <a:r>
              <a:rPr lang="en-US" altLang="zh-CN" sz="2800">
                <a:solidFill>
                  <a:srgbClr val="FF0000"/>
                </a:solidFill>
                <a:latin typeface="黑体" pitchFamily="2" charset="-122"/>
                <a:ea typeface="黑体" pitchFamily="2" charset="-122"/>
              </a:rPr>
              <a:t>1</a:t>
            </a:r>
          </a:p>
          <a:p>
            <a:pPr algn="l" eaLnBrk="1" hangingPunct="1">
              <a:lnSpc>
                <a:spcPct val="95000"/>
              </a:lnSpc>
              <a:spcBef>
                <a:spcPct val="0"/>
              </a:spcBef>
              <a:buClrTx/>
              <a:buSzTx/>
              <a:buFontTx/>
              <a:buNone/>
            </a:pPr>
            <a:r>
              <a:rPr lang="zh-CN" altLang="en-US" sz="2800">
                <a:latin typeface="黑体" pitchFamily="2" charset="-122"/>
                <a:ea typeface="黑体" pitchFamily="2" charset="-122"/>
              </a:rPr>
              <a:t>　　 数码：</a:t>
            </a:r>
            <a:r>
              <a:rPr lang="en-US" altLang="zh-CN" sz="2800">
                <a:latin typeface="黑体" pitchFamily="2" charset="-122"/>
                <a:ea typeface="黑体" pitchFamily="2" charset="-122"/>
              </a:rPr>
              <a:t>0</a:t>
            </a:r>
            <a:r>
              <a:rPr lang="zh-CN" altLang="en-US" sz="2800">
                <a:latin typeface="黑体" pitchFamily="2" charset="-122"/>
                <a:ea typeface="黑体" pitchFamily="2" charset="-122"/>
              </a:rPr>
              <a:t>、</a:t>
            </a:r>
            <a:r>
              <a:rPr lang="en-US" altLang="zh-CN" sz="2800">
                <a:latin typeface="黑体" pitchFamily="2" charset="-122"/>
                <a:ea typeface="黑体" pitchFamily="2" charset="-122"/>
              </a:rPr>
              <a:t>1</a:t>
            </a:r>
            <a:r>
              <a:rPr lang="zh-CN" altLang="en-US" sz="2800">
                <a:latin typeface="黑体" pitchFamily="2" charset="-122"/>
                <a:ea typeface="黑体" pitchFamily="2" charset="-122"/>
              </a:rPr>
              <a:t>、</a:t>
            </a:r>
            <a:r>
              <a:rPr lang="en-US" altLang="zh-CN" sz="2800">
                <a:latin typeface="Times New Roman" pitchFamily="18" charset="0"/>
                <a:ea typeface="黑体" pitchFamily="2" charset="-122"/>
              </a:rPr>
              <a:t>…</a:t>
            </a:r>
            <a:r>
              <a:rPr lang="en-US" altLang="zh-CN" sz="2800">
                <a:latin typeface="黑体" pitchFamily="2" charset="-122"/>
                <a:ea typeface="黑体" pitchFamily="2" charset="-122"/>
              </a:rPr>
              <a:t>8</a:t>
            </a:r>
            <a:r>
              <a:rPr lang="zh-CN" altLang="en-US" sz="2800">
                <a:latin typeface="黑体" pitchFamily="2" charset="-122"/>
                <a:ea typeface="黑体" pitchFamily="2" charset="-122"/>
              </a:rPr>
              <a:t>、</a:t>
            </a:r>
            <a:r>
              <a:rPr lang="en-US" altLang="zh-CN" sz="2800">
                <a:latin typeface="黑体" pitchFamily="2" charset="-122"/>
                <a:ea typeface="黑体" pitchFamily="2" charset="-122"/>
              </a:rPr>
              <a:t>9</a:t>
            </a:r>
            <a:r>
              <a:rPr lang="zh-CN" altLang="en-US" sz="2800">
                <a:latin typeface="黑体" pitchFamily="2" charset="-122"/>
                <a:ea typeface="黑体" pitchFamily="2" charset="-122"/>
              </a:rPr>
              <a:t>、</a:t>
            </a:r>
            <a:r>
              <a:rPr lang="en-US" altLang="zh-CN" sz="2800">
                <a:latin typeface="黑体" pitchFamily="2" charset="-122"/>
                <a:ea typeface="黑体" pitchFamily="2" charset="-122"/>
              </a:rPr>
              <a:t>A</a:t>
            </a:r>
            <a:r>
              <a:rPr lang="zh-CN" altLang="en-US" sz="2800">
                <a:latin typeface="黑体" pitchFamily="2" charset="-122"/>
                <a:ea typeface="黑体" pitchFamily="2" charset="-122"/>
              </a:rPr>
              <a:t>、</a:t>
            </a:r>
            <a:r>
              <a:rPr lang="en-US" altLang="zh-CN" sz="2800">
                <a:latin typeface="黑体" pitchFamily="2" charset="-122"/>
                <a:ea typeface="黑体" pitchFamily="2" charset="-122"/>
              </a:rPr>
              <a:t>B</a:t>
            </a:r>
            <a:r>
              <a:rPr lang="zh-CN" altLang="en-US" sz="2800">
                <a:latin typeface="黑体" pitchFamily="2" charset="-122"/>
                <a:ea typeface="黑体" pitchFamily="2" charset="-122"/>
              </a:rPr>
              <a:t>、</a:t>
            </a:r>
            <a:r>
              <a:rPr lang="en-US" altLang="zh-CN" sz="2800">
                <a:latin typeface="黑体" pitchFamily="2" charset="-122"/>
                <a:ea typeface="黑体" pitchFamily="2" charset="-122"/>
              </a:rPr>
              <a:t>C</a:t>
            </a:r>
            <a:r>
              <a:rPr lang="zh-CN" altLang="en-US" sz="2800">
                <a:latin typeface="黑体" pitchFamily="2" charset="-122"/>
                <a:ea typeface="黑体" pitchFamily="2" charset="-122"/>
              </a:rPr>
              <a:t>、</a:t>
            </a:r>
            <a:r>
              <a:rPr lang="en-US" altLang="zh-CN" sz="2800">
                <a:latin typeface="黑体" pitchFamily="2" charset="-122"/>
                <a:ea typeface="黑体" pitchFamily="2" charset="-122"/>
              </a:rPr>
              <a:t>D</a:t>
            </a:r>
            <a:r>
              <a:rPr lang="zh-CN" altLang="en-US" sz="2800">
                <a:latin typeface="黑体" pitchFamily="2" charset="-122"/>
                <a:ea typeface="黑体" pitchFamily="2" charset="-122"/>
              </a:rPr>
              <a:t>、</a:t>
            </a:r>
            <a:r>
              <a:rPr lang="en-US" altLang="zh-CN" sz="2800">
                <a:latin typeface="黑体" pitchFamily="2" charset="-122"/>
                <a:ea typeface="黑体" pitchFamily="2" charset="-122"/>
              </a:rPr>
              <a:t>E</a:t>
            </a:r>
            <a:r>
              <a:rPr lang="zh-CN" altLang="en-US" sz="2800">
                <a:latin typeface="黑体" pitchFamily="2" charset="-122"/>
                <a:ea typeface="黑体" pitchFamily="2" charset="-122"/>
              </a:rPr>
              <a:t>、</a:t>
            </a:r>
            <a:r>
              <a:rPr lang="en-US" altLang="zh-CN" sz="2800">
                <a:latin typeface="黑体" pitchFamily="2" charset="-122"/>
                <a:ea typeface="黑体" pitchFamily="2" charset="-122"/>
              </a:rPr>
              <a:t>F        </a:t>
            </a:r>
          </a:p>
          <a:p>
            <a:pPr algn="l" eaLnBrk="1" hangingPunct="1">
              <a:lnSpc>
                <a:spcPct val="95000"/>
              </a:lnSpc>
              <a:spcBef>
                <a:spcPct val="0"/>
              </a:spcBef>
              <a:buClrTx/>
              <a:buSzTx/>
              <a:buFontTx/>
              <a:buNone/>
            </a:pPr>
            <a:r>
              <a:rPr lang="zh-CN" altLang="en-US" sz="2800">
                <a:latin typeface="黑体" pitchFamily="2" charset="-122"/>
                <a:ea typeface="黑体" pitchFamily="2" charset="-122"/>
              </a:rPr>
              <a:t>　　 基数：</a:t>
            </a:r>
            <a:r>
              <a:rPr lang="en-US" altLang="zh-CN" sz="2800">
                <a:latin typeface="黑体" pitchFamily="2" charset="-122"/>
                <a:ea typeface="黑体" pitchFamily="2" charset="-122"/>
              </a:rPr>
              <a:t>16</a:t>
            </a:r>
          </a:p>
          <a:p>
            <a:pPr algn="l" eaLnBrk="1" hangingPunct="1">
              <a:lnSpc>
                <a:spcPct val="95000"/>
              </a:lnSpc>
              <a:spcBef>
                <a:spcPct val="0"/>
              </a:spcBef>
              <a:buClrTx/>
              <a:buSzTx/>
              <a:buFontTx/>
              <a:buNone/>
            </a:pPr>
            <a:r>
              <a:rPr lang="zh-CN" altLang="en-US" sz="2800">
                <a:latin typeface="黑体" pitchFamily="2" charset="-122"/>
                <a:ea typeface="黑体" pitchFamily="2" charset="-122"/>
              </a:rPr>
              <a:t>　　 位权：</a:t>
            </a:r>
            <a:r>
              <a:rPr lang="en-US" altLang="zh-CN" sz="2800">
                <a:latin typeface="黑体" pitchFamily="2" charset="-122"/>
                <a:ea typeface="黑体" pitchFamily="2" charset="-122"/>
              </a:rPr>
              <a:t>16</a:t>
            </a:r>
            <a:r>
              <a:rPr lang="en-US" altLang="zh-CN" sz="2800" baseline="30000">
                <a:latin typeface="黑体" pitchFamily="2" charset="-122"/>
                <a:ea typeface="黑体" pitchFamily="2" charset="-122"/>
              </a:rPr>
              <a:t>i</a:t>
            </a:r>
            <a:r>
              <a:rPr lang="en-US" altLang="zh-CN" sz="2800">
                <a:latin typeface="黑体" pitchFamily="2" charset="-122"/>
                <a:ea typeface="黑体" pitchFamily="2" charset="-122"/>
              </a:rPr>
              <a:t> (i=</a:t>
            </a:r>
            <a:r>
              <a:rPr lang="en-US" altLang="zh-CN" sz="2800">
                <a:latin typeface="Times New Roman" pitchFamily="18" charset="0"/>
                <a:ea typeface="黑体" pitchFamily="2" charset="-122"/>
              </a:rPr>
              <a:t>……</a:t>
            </a:r>
            <a:r>
              <a:rPr lang="en-US" altLang="zh-CN" sz="2800">
                <a:latin typeface="黑体" pitchFamily="2" charset="-122"/>
                <a:ea typeface="黑体" pitchFamily="2" charset="-122"/>
              </a:rPr>
              <a:t>-2,-1,0,1,2,</a:t>
            </a:r>
            <a:r>
              <a:rPr lang="en-US" altLang="zh-CN" sz="2800">
                <a:latin typeface="Times New Roman" pitchFamily="18" charset="0"/>
                <a:ea typeface="黑体" pitchFamily="2" charset="-122"/>
              </a:rPr>
              <a:t>……</a:t>
            </a:r>
            <a:r>
              <a:rPr lang="en-US" altLang="zh-CN" sz="2800">
                <a:latin typeface="黑体" pitchFamily="2" charset="-122"/>
                <a:ea typeface="黑体" pitchFamily="2" charset="-122"/>
              </a:rPr>
              <a:t>)</a:t>
            </a:r>
          </a:p>
        </p:txBody>
      </p:sp>
      <p:sp>
        <p:nvSpPr>
          <p:cNvPr id="818179" name="AutoShape 3"/>
          <p:cNvSpPr>
            <a:spLocks noChangeArrowheads="1"/>
          </p:cNvSpPr>
          <p:nvPr/>
        </p:nvSpPr>
        <p:spPr bwMode="auto">
          <a:xfrm>
            <a:off x="0" y="777875"/>
            <a:ext cx="1208088" cy="5334000"/>
          </a:xfrm>
          <a:prstGeom prst="rightArrow">
            <a:avLst>
              <a:gd name="adj1" fmla="val 82083"/>
              <a:gd name="adj2" fmla="val 32292"/>
            </a:avLst>
          </a:prstGeom>
          <a:solidFill>
            <a:srgbClr val="FFCC00"/>
          </a:solidFill>
          <a:ln w="3175">
            <a:solidFill>
              <a:srgbClr val="993300"/>
            </a:solidFill>
            <a:miter lim="800000"/>
            <a:headEnd/>
            <a:tailEnd/>
          </a:ln>
        </p:spPr>
        <p:txBody>
          <a:bodyPr wrap="none" anchor="ctr"/>
          <a:lstStyle/>
          <a:p>
            <a:endParaRPr lang="zh-CN" altLang="en-US"/>
          </a:p>
        </p:txBody>
      </p:sp>
      <p:sp>
        <p:nvSpPr>
          <p:cNvPr id="818180" name="Text Box 4"/>
          <p:cNvSpPr txBox="1">
            <a:spLocks noChangeArrowheads="1"/>
          </p:cNvSpPr>
          <p:nvPr/>
        </p:nvSpPr>
        <p:spPr bwMode="auto">
          <a:xfrm>
            <a:off x="265113" y="1316038"/>
            <a:ext cx="609600" cy="4235450"/>
          </a:xfrm>
          <a:prstGeom prst="rect">
            <a:avLst/>
          </a:prstGeom>
          <a:noFill/>
          <a:ln w="3175">
            <a:noFill/>
            <a:miter lim="800000"/>
            <a:headEnd/>
            <a:tailEnd/>
          </a:ln>
        </p:spPr>
        <p:txBody>
          <a:bodyPr>
            <a:spAutoFit/>
          </a:bodyPr>
          <a:lstStyle/>
          <a:p>
            <a:pPr algn="l" eaLnBrk="1" hangingPunct="1">
              <a:lnSpc>
                <a:spcPct val="100000"/>
              </a:lnSpc>
              <a:buClrTx/>
              <a:buSzTx/>
              <a:buFontTx/>
              <a:buNone/>
            </a:pPr>
            <a:r>
              <a:rPr lang="zh-CN" altLang="en-US" sz="3200">
                <a:solidFill>
                  <a:srgbClr val="0000FF"/>
                </a:solidFill>
                <a:latin typeface="楷体_GB2312" pitchFamily="49" charset="-122"/>
                <a:ea typeface="楷体_GB2312" pitchFamily="49" charset="-122"/>
              </a:rPr>
              <a:t>常用进位计数制</a:t>
            </a:r>
          </a:p>
          <a:p>
            <a:pPr algn="dist" eaLnBrk="1" hangingPunct="1">
              <a:lnSpc>
                <a:spcPct val="100000"/>
              </a:lnSpc>
              <a:spcBef>
                <a:spcPct val="50000"/>
              </a:spcBef>
              <a:buClrTx/>
              <a:buSzTx/>
              <a:buFontTx/>
              <a:buNone/>
            </a:pPr>
            <a:endParaRPr lang="en-US" altLang="zh-CN" sz="3200">
              <a:solidFill>
                <a:srgbClr val="0000FF"/>
              </a:solidFill>
              <a:latin typeface="楷体_GB2312" pitchFamily="49" charset="-122"/>
              <a:ea typeface="楷体_GB2312" pitchFamily="49"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4" fill="hold" grpId="0" nodeType="afterEffect">
                                  <p:stCondLst>
                                    <p:cond delay="0"/>
                                  </p:stCondLst>
                                  <p:childTnLst>
                                    <p:set>
                                      <p:cBhvr>
                                        <p:cTn id="6" dur="1" fill="hold">
                                          <p:stCondLst>
                                            <p:cond delay="0"/>
                                          </p:stCondLst>
                                        </p:cTn>
                                        <p:tgtEl>
                                          <p:spTgt spid="818179"/>
                                        </p:tgtEl>
                                        <p:attrNameLst>
                                          <p:attrName>style.visibility</p:attrName>
                                        </p:attrNameLst>
                                      </p:cBhvr>
                                      <p:to>
                                        <p:strVal val="visible"/>
                                      </p:to>
                                    </p:set>
                                    <p:anim calcmode="lin" valueType="num">
                                      <p:cBhvr additive="base">
                                        <p:cTn id="7" dur="5000" fill="hold"/>
                                        <p:tgtEl>
                                          <p:spTgt spid="818179"/>
                                        </p:tgtEl>
                                        <p:attrNameLst>
                                          <p:attrName>ppt_x</p:attrName>
                                        </p:attrNameLst>
                                      </p:cBhvr>
                                      <p:tavLst>
                                        <p:tav tm="0">
                                          <p:val>
                                            <p:strVal val="#ppt_x"/>
                                          </p:val>
                                        </p:tav>
                                        <p:tav tm="100000">
                                          <p:val>
                                            <p:strVal val="#ppt_x"/>
                                          </p:val>
                                        </p:tav>
                                      </p:tavLst>
                                    </p:anim>
                                    <p:anim calcmode="lin" valueType="num">
                                      <p:cBhvr additive="base">
                                        <p:cTn id="8" dur="5000" fill="hold"/>
                                        <p:tgtEl>
                                          <p:spTgt spid="818179"/>
                                        </p:tgtEl>
                                        <p:attrNameLst>
                                          <p:attrName>ppt_y</p:attrName>
                                        </p:attrNameLst>
                                      </p:cBhvr>
                                      <p:tavLst>
                                        <p:tav tm="0">
                                          <p:val>
                                            <p:strVal val="1+#ppt_h/2"/>
                                          </p:val>
                                        </p:tav>
                                        <p:tav tm="100000">
                                          <p:val>
                                            <p:strVal val="#ppt_y"/>
                                          </p:val>
                                        </p:tav>
                                      </p:tavLst>
                                    </p:anim>
                                  </p:childTnLst>
                                </p:cTn>
                              </p:par>
                            </p:childTnLst>
                          </p:cTn>
                        </p:par>
                        <p:par>
                          <p:cTn id="9" fill="hold">
                            <p:stCondLst>
                              <p:cond delay="5000"/>
                            </p:stCondLst>
                            <p:childTnLst>
                              <p:par>
                                <p:cTn id="10" presetID="2" presetClass="entr" presetSubtype="4" fill="hold" grpId="0" nodeType="afterEffect">
                                  <p:stCondLst>
                                    <p:cond delay="0"/>
                                  </p:stCondLst>
                                  <p:childTnLst>
                                    <p:set>
                                      <p:cBhvr>
                                        <p:cTn id="11" dur="1" fill="hold">
                                          <p:stCondLst>
                                            <p:cond delay="0"/>
                                          </p:stCondLst>
                                        </p:cTn>
                                        <p:tgtEl>
                                          <p:spTgt spid="818180"/>
                                        </p:tgtEl>
                                        <p:attrNameLst>
                                          <p:attrName>style.visibility</p:attrName>
                                        </p:attrNameLst>
                                      </p:cBhvr>
                                      <p:to>
                                        <p:strVal val="visible"/>
                                      </p:to>
                                    </p:set>
                                    <p:anim calcmode="lin" valueType="num">
                                      <p:cBhvr additive="base">
                                        <p:cTn id="12" dur="500" fill="hold"/>
                                        <p:tgtEl>
                                          <p:spTgt spid="818180"/>
                                        </p:tgtEl>
                                        <p:attrNameLst>
                                          <p:attrName>ppt_x</p:attrName>
                                        </p:attrNameLst>
                                      </p:cBhvr>
                                      <p:tavLst>
                                        <p:tav tm="0">
                                          <p:val>
                                            <p:strVal val="#ppt_x"/>
                                          </p:val>
                                        </p:tav>
                                        <p:tav tm="100000">
                                          <p:val>
                                            <p:strVal val="#ppt_x"/>
                                          </p:val>
                                        </p:tav>
                                      </p:tavLst>
                                    </p:anim>
                                    <p:anim calcmode="lin" valueType="num">
                                      <p:cBhvr additive="base">
                                        <p:cTn id="13" dur="500" fill="hold"/>
                                        <p:tgtEl>
                                          <p:spTgt spid="818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79" grpId="0" animBg="1"/>
      <p:bldP spid="81818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bwMode="auto">
          <a:xfrm>
            <a:off x="201613" y="188913"/>
            <a:ext cx="8750300" cy="6423025"/>
          </a:xfrm>
          <a:noFill/>
          <a:ln>
            <a:miter lim="800000"/>
            <a:headEnd/>
            <a:tailEnd/>
          </a:ln>
        </p:spPr>
        <p:txBody>
          <a:bodyPr vert="horz" wrap="square" lIns="91440" tIns="45720" rIns="91440" bIns="45720" numCol="1" anchor="t" anchorCtr="0" compatLnSpc="1">
            <a:prstTxWarp prst="textNoShape">
              <a:avLst/>
            </a:prstTxWarp>
          </a:bodyPr>
          <a:lstStyle/>
          <a:p>
            <a:pPr algn="ctr" defTabSz="914400">
              <a:lnSpc>
                <a:spcPct val="125000"/>
              </a:lnSpc>
              <a:spcBef>
                <a:spcPct val="0"/>
              </a:spcBef>
              <a:buFontTx/>
              <a:buNone/>
            </a:pPr>
            <a:r>
              <a:rPr lang="en-US" altLang="zh-CN" sz="4000" b="1" smtClean="0">
                <a:solidFill>
                  <a:srgbClr val="800000"/>
                </a:solidFill>
              </a:rPr>
              <a:t>3.2</a:t>
            </a:r>
            <a:r>
              <a:rPr lang="zh-CN" altLang="en-US" sz="4000" b="1" smtClean="0">
                <a:solidFill>
                  <a:srgbClr val="800000"/>
                </a:solidFill>
              </a:rPr>
              <a:t>数制转换 </a:t>
            </a:r>
          </a:p>
          <a:p>
            <a:pPr defTabSz="914400">
              <a:lnSpc>
                <a:spcPct val="125000"/>
              </a:lnSpc>
              <a:spcBef>
                <a:spcPct val="0"/>
              </a:spcBef>
              <a:buFontTx/>
              <a:buNone/>
            </a:pPr>
            <a:r>
              <a:rPr lang="zh-CN" altLang="en-US" sz="3200" b="1" smtClean="0">
                <a:solidFill>
                  <a:schemeClr val="tx2"/>
                </a:solidFill>
                <a:latin typeface="宋体" pitchFamily="2" charset="-122"/>
                <a:ea typeface="黑体" pitchFamily="2" charset="-122"/>
              </a:rPr>
              <a:t>十进制整数转换二进制方采用除</a:t>
            </a:r>
            <a:r>
              <a:rPr lang="en-US" altLang="zh-CN" sz="3200" b="1" smtClean="0">
                <a:solidFill>
                  <a:schemeClr val="tx2"/>
                </a:solidFill>
                <a:latin typeface="宋体" pitchFamily="2" charset="-122"/>
                <a:ea typeface="黑体" pitchFamily="2" charset="-122"/>
              </a:rPr>
              <a:t>2</a:t>
            </a:r>
            <a:r>
              <a:rPr lang="zh-CN" altLang="en-US" sz="3200" b="1" smtClean="0">
                <a:solidFill>
                  <a:schemeClr val="tx2"/>
                </a:solidFill>
                <a:latin typeface="宋体" pitchFamily="2" charset="-122"/>
                <a:ea typeface="黑体" pitchFamily="2" charset="-122"/>
              </a:rPr>
              <a:t>取余法：</a:t>
            </a:r>
          </a:p>
          <a:p>
            <a:pPr defTabSz="914400">
              <a:lnSpc>
                <a:spcPct val="125000"/>
              </a:lnSpc>
              <a:spcBef>
                <a:spcPct val="0"/>
              </a:spcBef>
              <a:buFontTx/>
              <a:buNone/>
            </a:pPr>
            <a:r>
              <a:rPr lang="zh-CN" altLang="en-US" sz="3200" b="1" smtClean="0">
                <a:latin typeface="宋体" pitchFamily="2" charset="-122"/>
                <a:ea typeface="黑体" pitchFamily="2" charset="-122"/>
              </a:rPr>
              <a:t>    </a:t>
            </a:r>
            <a:r>
              <a:rPr lang="zh-CN" altLang="en-US" sz="3200" b="1" smtClean="0">
                <a:solidFill>
                  <a:schemeClr val="tx2"/>
                </a:solidFill>
                <a:latin typeface="宋体" pitchFamily="2" charset="-122"/>
                <a:ea typeface="黑体" pitchFamily="2" charset="-122"/>
              </a:rPr>
              <a:t>将十进制数除以</a:t>
            </a:r>
            <a:r>
              <a:rPr lang="en-US" altLang="zh-CN" sz="3200" b="1" smtClean="0">
                <a:solidFill>
                  <a:schemeClr val="tx2"/>
                </a:solidFill>
                <a:latin typeface="宋体" pitchFamily="2" charset="-122"/>
                <a:ea typeface="黑体" pitchFamily="2" charset="-122"/>
              </a:rPr>
              <a:t>2,</a:t>
            </a:r>
            <a:r>
              <a:rPr lang="zh-CN" altLang="en-US" sz="3200" b="1" smtClean="0">
                <a:solidFill>
                  <a:schemeClr val="tx2"/>
                </a:solidFill>
                <a:latin typeface="宋体" pitchFamily="2" charset="-122"/>
                <a:ea typeface="黑体" pitchFamily="2" charset="-122"/>
              </a:rPr>
              <a:t>得到一个商数和一个余</a:t>
            </a:r>
          </a:p>
          <a:p>
            <a:pPr defTabSz="914400">
              <a:lnSpc>
                <a:spcPct val="125000"/>
              </a:lnSpc>
              <a:spcBef>
                <a:spcPct val="0"/>
              </a:spcBef>
              <a:buFontTx/>
              <a:buNone/>
            </a:pPr>
            <a:r>
              <a:rPr lang="zh-CN" altLang="en-US" sz="3200" b="1" smtClean="0">
                <a:solidFill>
                  <a:schemeClr val="tx2"/>
                </a:solidFill>
                <a:latin typeface="宋体" pitchFamily="2" charset="-122"/>
                <a:ea typeface="黑体" pitchFamily="2" charset="-122"/>
              </a:rPr>
              <a:t>数</a:t>
            </a:r>
            <a:r>
              <a:rPr lang="en-US" altLang="zh-CN" sz="3200" b="1" smtClean="0">
                <a:solidFill>
                  <a:schemeClr val="tx2"/>
                </a:solidFill>
                <a:latin typeface="宋体" pitchFamily="2" charset="-122"/>
                <a:ea typeface="黑体" pitchFamily="2" charset="-122"/>
              </a:rPr>
              <a:t>;</a:t>
            </a:r>
            <a:r>
              <a:rPr lang="zh-CN" altLang="en-US" sz="3200" b="1" smtClean="0">
                <a:solidFill>
                  <a:schemeClr val="tx2"/>
                </a:solidFill>
                <a:latin typeface="宋体" pitchFamily="2" charset="-122"/>
                <a:ea typeface="黑体" pitchFamily="2" charset="-122"/>
              </a:rPr>
              <a:t>再将商数除以</a:t>
            </a:r>
            <a:r>
              <a:rPr lang="en-US" altLang="zh-CN" sz="3200" b="1" smtClean="0">
                <a:solidFill>
                  <a:schemeClr val="tx2"/>
                </a:solidFill>
                <a:latin typeface="宋体" pitchFamily="2" charset="-122"/>
                <a:ea typeface="黑体" pitchFamily="2" charset="-122"/>
              </a:rPr>
              <a:t>2,</a:t>
            </a:r>
            <a:r>
              <a:rPr lang="zh-CN" altLang="en-US" sz="3200" b="1" smtClean="0">
                <a:solidFill>
                  <a:schemeClr val="tx2"/>
                </a:solidFill>
                <a:latin typeface="宋体" pitchFamily="2" charset="-122"/>
                <a:ea typeface="黑体" pitchFamily="2" charset="-122"/>
              </a:rPr>
              <a:t>又得到一个商数和一个余数</a:t>
            </a:r>
          </a:p>
          <a:p>
            <a:pPr defTabSz="914400">
              <a:lnSpc>
                <a:spcPct val="125000"/>
              </a:lnSpc>
              <a:spcBef>
                <a:spcPct val="0"/>
              </a:spcBef>
              <a:buFontTx/>
              <a:buNone/>
            </a:pPr>
            <a:r>
              <a:rPr lang="en-US" altLang="zh-CN" sz="3200" b="1" smtClean="0">
                <a:solidFill>
                  <a:schemeClr val="tx2"/>
                </a:solidFill>
                <a:latin typeface="宋体" pitchFamily="2" charset="-122"/>
                <a:ea typeface="黑体" pitchFamily="2" charset="-122"/>
              </a:rPr>
              <a:t>;</a:t>
            </a:r>
            <a:r>
              <a:rPr lang="zh-CN" altLang="en-US" sz="3200" b="1" smtClean="0">
                <a:solidFill>
                  <a:schemeClr val="tx2"/>
                </a:solidFill>
                <a:latin typeface="宋体" pitchFamily="2" charset="-122"/>
                <a:ea typeface="黑体" pitchFamily="2" charset="-122"/>
              </a:rPr>
              <a:t>继续这个过程，直到商数等于零为止。每次得</a:t>
            </a:r>
          </a:p>
          <a:p>
            <a:pPr defTabSz="914400">
              <a:lnSpc>
                <a:spcPct val="125000"/>
              </a:lnSpc>
              <a:spcBef>
                <a:spcPct val="0"/>
              </a:spcBef>
              <a:buFontTx/>
              <a:buNone/>
            </a:pPr>
            <a:r>
              <a:rPr lang="zh-CN" altLang="en-US" sz="3200" b="1" smtClean="0">
                <a:solidFill>
                  <a:schemeClr val="tx2"/>
                </a:solidFill>
                <a:latin typeface="宋体" pitchFamily="2" charset="-122"/>
                <a:ea typeface="黑体" pitchFamily="2" charset="-122"/>
              </a:rPr>
              <a:t>到的余数</a:t>
            </a:r>
            <a:r>
              <a:rPr lang="en-US" altLang="zh-CN" sz="3200" b="1" smtClean="0">
                <a:solidFill>
                  <a:schemeClr val="tx2"/>
                </a:solidFill>
                <a:latin typeface="宋体" pitchFamily="2" charset="-122"/>
                <a:ea typeface="黑体" pitchFamily="2" charset="-122"/>
              </a:rPr>
              <a:t>(</a:t>
            </a:r>
            <a:r>
              <a:rPr lang="zh-CN" altLang="en-US" sz="3200" b="1" smtClean="0">
                <a:solidFill>
                  <a:schemeClr val="tx2"/>
                </a:solidFill>
                <a:latin typeface="宋体" pitchFamily="2" charset="-122"/>
                <a:ea typeface="黑体" pitchFamily="2" charset="-122"/>
              </a:rPr>
              <a:t>必定是</a:t>
            </a:r>
            <a:r>
              <a:rPr lang="en-US" altLang="zh-CN" sz="3200" b="1" smtClean="0">
                <a:solidFill>
                  <a:schemeClr val="tx2"/>
                </a:solidFill>
                <a:latin typeface="宋体" pitchFamily="2" charset="-122"/>
                <a:ea typeface="黑体" pitchFamily="2" charset="-122"/>
              </a:rPr>
              <a:t>0</a:t>
            </a:r>
            <a:r>
              <a:rPr lang="zh-CN" altLang="en-US" sz="3200" b="1" smtClean="0">
                <a:solidFill>
                  <a:schemeClr val="tx2"/>
                </a:solidFill>
                <a:latin typeface="宋体" pitchFamily="2" charset="-122"/>
                <a:ea typeface="黑体" pitchFamily="2" charset="-122"/>
              </a:rPr>
              <a:t>或</a:t>
            </a:r>
            <a:r>
              <a:rPr lang="en-US" altLang="zh-CN" sz="3200" b="1" smtClean="0">
                <a:solidFill>
                  <a:schemeClr val="tx2"/>
                </a:solidFill>
                <a:latin typeface="宋体" pitchFamily="2" charset="-122"/>
                <a:ea typeface="黑体" pitchFamily="2" charset="-122"/>
              </a:rPr>
              <a:t>1)</a:t>
            </a:r>
            <a:r>
              <a:rPr lang="zh-CN" altLang="en-US" sz="3200" b="1" smtClean="0">
                <a:solidFill>
                  <a:schemeClr val="tx2"/>
                </a:solidFill>
                <a:latin typeface="宋体" pitchFamily="2" charset="-122"/>
                <a:ea typeface="黑体" pitchFamily="2" charset="-122"/>
              </a:rPr>
              <a:t>就是对应二进制数的各</a:t>
            </a:r>
          </a:p>
          <a:p>
            <a:pPr defTabSz="914400">
              <a:lnSpc>
                <a:spcPct val="125000"/>
              </a:lnSpc>
              <a:spcBef>
                <a:spcPct val="0"/>
              </a:spcBef>
              <a:buFontTx/>
              <a:buNone/>
            </a:pPr>
            <a:r>
              <a:rPr lang="zh-CN" altLang="en-US" sz="3200" b="1" smtClean="0">
                <a:solidFill>
                  <a:schemeClr val="tx2"/>
                </a:solidFill>
                <a:latin typeface="宋体" pitchFamily="2" charset="-122"/>
                <a:ea typeface="黑体" pitchFamily="2" charset="-122"/>
              </a:rPr>
              <a:t>位数字。</a:t>
            </a:r>
          </a:p>
          <a:p>
            <a:pPr defTabSz="914400">
              <a:lnSpc>
                <a:spcPct val="125000"/>
              </a:lnSpc>
              <a:spcBef>
                <a:spcPct val="0"/>
              </a:spcBef>
              <a:buFontTx/>
              <a:buNone/>
            </a:pPr>
            <a:r>
              <a:rPr lang="zh-CN" altLang="en-US" sz="3200" b="1" smtClean="0">
                <a:latin typeface="宋体" pitchFamily="2" charset="-122"/>
                <a:ea typeface="黑体" pitchFamily="2" charset="-122"/>
              </a:rPr>
              <a:t>    </a:t>
            </a:r>
            <a:r>
              <a:rPr lang="zh-CN" altLang="en-US" sz="3200" b="1" smtClean="0">
                <a:solidFill>
                  <a:srgbClr val="0000FF"/>
                </a:solidFill>
                <a:latin typeface="宋体" pitchFamily="2" charset="-122"/>
                <a:ea typeface="黑体" pitchFamily="2" charset="-122"/>
              </a:rPr>
              <a:t>但必须注意：</a:t>
            </a:r>
            <a:r>
              <a:rPr lang="zh-CN" altLang="en-US" sz="3200" b="1" smtClean="0">
                <a:solidFill>
                  <a:schemeClr val="tx2"/>
                </a:solidFill>
                <a:latin typeface="宋体" pitchFamily="2" charset="-122"/>
                <a:ea typeface="黑体" pitchFamily="2" charset="-122"/>
              </a:rPr>
              <a:t>第一次得到的余数为二进制</a:t>
            </a:r>
          </a:p>
          <a:p>
            <a:pPr defTabSz="914400">
              <a:lnSpc>
                <a:spcPct val="125000"/>
              </a:lnSpc>
              <a:spcBef>
                <a:spcPct val="0"/>
              </a:spcBef>
              <a:buFontTx/>
              <a:buNone/>
            </a:pPr>
            <a:r>
              <a:rPr lang="zh-CN" altLang="en-US" sz="3200" b="1" smtClean="0">
                <a:solidFill>
                  <a:schemeClr val="tx2"/>
                </a:solidFill>
                <a:latin typeface="宋体" pitchFamily="2" charset="-122"/>
                <a:ea typeface="黑体" pitchFamily="2" charset="-122"/>
              </a:rPr>
              <a:t>数的最低位，最后一次得到的余数为二进制数</a:t>
            </a:r>
          </a:p>
          <a:p>
            <a:pPr defTabSz="914400">
              <a:lnSpc>
                <a:spcPct val="125000"/>
              </a:lnSpc>
              <a:spcBef>
                <a:spcPct val="0"/>
              </a:spcBef>
              <a:buFontTx/>
              <a:buNone/>
            </a:pPr>
            <a:r>
              <a:rPr lang="zh-CN" altLang="en-US" sz="3200" b="1" smtClean="0">
                <a:solidFill>
                  <a:schemeClr val="tx2"/>
                </a:solidFill>
                <a:latin typeface="宋体" pitchFamily="2" charset="-122"/>
                <a:ea typeface="黑体" pitchFamily="2" charset="-122"/>
              </a:rPr>
              <a:t>的最高位。</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2070100" y="104775"/>
            <a:ext cx="5275263" cy="579438"/>
          </a:xfrm>
          <a:prstGeom prst="rect">
            <a:avLst/>
          </a:prstGeom>
          <a:noFill/>
          <a:ln w="9525">
            <a:noFill/>
            <a:miter lim="800000"/>
            <a:headEnd/>
            <a:tailEnd/>
          </a:ln>
        </p:spPr>
        <p:txBody>
          <a:bodyPr wrap="none">
            <a:spAutoFit/>
          </a:bodyPr>
          <a:lstStyle/>
          <a:p>
            <a:pPr algn="l" eaLnBrk="1" hangingPunct="1">
              <a:lnSpc>
                <a:spcPct val="100000"/>
              </a:lnSpc>
              <a:spcBef>
                <a:spcPct val="0"/>
              </a:spcBef>
              <a:buClrTx/>
              <a:buSzTx/>
              <a:buFontTx/>
              <a:buNone/>
            </a:pPr>
            <a:r>
              <a:rPr kumimoji="0" lang="en-US" altLang="zh-CN" sz="3200">
                <a:solidFill>
                  <a:srgbClr val="000066"/>
                </a:solidFill>
                <a:latin typeface="Times New Roman" pitchFamily="18" charset="0"/>
              </a:rPr>
              <a:t>Decimal to binary conversion</a:t>
            </a:r>
          </a:p>
        </p:txBody>
      </p:sp>
      <p:pic>
        <p:nvPicPr>
          <p:cNvPr id="14339" name="Picture 4"/>
          <p:cNvPicPr>
            <a:picLocks noChangeAspect="1" noChangeArrowheads="1"/>
          </p:cNvPicPr>
          <p:nvPr/>
        </p:nvPicPr>
        <p:blipFill>
          <a:blip r:embed="rId2" cstate="print"/>
          <a:srcRect/>
          <a:stretch>
            <a:fillRect/>
          </a:stretch>
        </p:blipFill>
        <p:spPr bwMode="auto">
          <a:xfrm>
            <a:off x="76200" y="1898650"/>
            <a:ext cx="8940800" cy="320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bwMode="auto">
          <a:xfrm>
            <a:off x="387350" y="1019175"/>
            <a:ext cx="8501063" cy="5475288"/>
          </a:xfrm>
          <a:noFill/>
          <a:ln>
            <a:miter lim="800000"/>
            <a:headEnd/>
            <a:tailEnd/>
          </a:ln>
        </p:spPr>
        <p:txBody>
          <a:bodyPr vert="horz" wrap="square" lIns="91440" tIns="45720" rIns="91440" bIns="45720" numCol="1" anchor="t" anchorCtr="0" compatLnSpc="1">
            <a:prstTxWarp prst="textNoShape">
              <a:avLst/>
            </a:prstTxWarp>
          </a:bodyPr>
          <a:lstStyle/>
          <a:p>
            <a:pPr marL="0" indent="0" algn="just">
              <a:lnSpc>
                <a:spcPct val="90000"/>
              </a:lnSpc>
              <a:buClr>
                <a:schemeClr val="tx2"/>
              </a:buClr>
              <a:buSzPct val="120000"/>
              <a:buFont typeface="Wingdings" pitchFamily="2" charset="2"/>
              <a:buChar char="v"/>
            </a:pPr>
            <a:r>
              <a:rPr lang="en-US" altLang="zh-CN" sz="2000" b="1" smtClean="0">
                <a:solidFill>
                  <a:srgbClr val="993300"/>
                </a:solidFill>
                <a:latin typeface="宋体" pitchFamily="2" charset="-122"/>
              </a:rPr>
              <a:t> </a:t>
            </a:r>
            <a:r>
              <a:rPr lang="zh-CN" altLang="en-US" sz="3200" b="1" smtClean="0">
                <a:solidFill>
                  <a:schemeClr val="tx1"/>
                </a:solidFill>
                <a:latin typeface="宋体" pitchFamily="2" charset="-122"/>
                <a:ea typeface="黑体" pitchFamily="2" charset="-122"/>
              </a:rPr>
              <a:t>除基取余法：</a:t>
            </a:r>
            <a:r>
              <a:rPr lang="zh-CN" altLang="en-US" sz="3200" b="1" smtClean="0">
                <a:solidFill>
                  <a:schemeClr val="tx1"/>
                </a:solidFill>
                <a:ea typeface="黑体" pitchFamily="2" charset="-122"/>
              </a:rPr>
              <a:t>“</a:t>
            </a:r>
            <a:r>
              <a:rPr lang="zh-CN" altLang="en-US" sz="3200" b="1" smtClean="0">
                <a:solidFill>
                  <a:schemeClr val="tx1"/>
                </a:solidFill>
                <a:latin typeface="宋体" pitchFamily="2" charset="-122"/>
                <a:ea typeface="黑体" pitchFamily="2" charset="-122"/>
              </a:rPr>
              <a:t>除基取余，先余为低（位）</a:t>
            </a:r>
          </a:p>
          <a:p>
            <a:pPr marL="0" indent="0" algn="just">
              <a:lnSpc>
                <a:spcPct val="90000"/>
              </a:lnSpc>
              <a:buClr>
                <a:schemeClr val="tx2"/>
              </a:buClr>
              <a:buSzPct val="120000"/>
              <a:buFont typeface="Wingdings" pitchFamily="2" charset="2"/>
              <a:buNone/>
            </a:pPr>
            <a:r>
              <a:rPr lang="zh-CN" altLang="en-US" sz="3200" b="1" smtClean="0">
                <a:solidFill>
                  <a:schemeClr val="tx1"/>
                </a:solidFill>
                <a:latin typeface="宋体" pitchFamily="2" charset="-122"/>
                <a:ea typeface="黑体" pitchFamily="2" charset="-122"/>
              </a:rPr>
              <a:t>  ，后余为高（位）</a:t>
            </a:r>
            <a:r>
              <a:rPr lang="zh-CN" altLang="en-US" sz="3200" b="1" smtClean="0">
                <a:solidFill>
                  <a:schemeClr val="tx1"/>
                </a:solidFill>
                <a:ea typeface="黑体" pitchFamily="2" charset="-122"/>
              </a:rPr>
              <a:t>”</a:t>
            </a:r>
            <a:r>
              <a:rPr lang="zh-CN" altLang="en-US" sz="3200" b="1" smtClean="0">
                <a:solidFill>
                  <a:schemeClr val="tx1"/>
                </a:solidFill>
                <a:latin typeface="宋体" pitchFamily="2" charset="-122"/>
                <a:ea typeface="黑体" pitchFamily="2" charset="-122"/>
              </a:rPr>
              <a:t>。</a:t>
            </a:r>
          </a:p>
          <a:p>
            <a:pPr marL="0" indent="0" algn="just">
              <a:lnSpc>
                <a:spcPct val="90000"/>
              </a:lnSpc>
              <a:buFontTx/>
              <a:buNone/>
            </a:pPr>
            <a:r>
              <a:rPr lang="en-US" altLang="zh-CN" sz="3200" b="1" smtClean="0">
                <a:solidFill>
                  <a:schemeClr val="tx1"/>
                </a:solidFill>
                <a:latin typeface="宋体" pitchFamily="2" charset="-122"/>
                <a:ea typeface="黑体" pitchFamily="2" charset="-122"/>
              </a:rPr>
              <a:t>〖 </a:t>
            </a:r>
            <a:r>
              <a:rPr lang="zh-CN" altLang="en-US" sz="3200" b="1" smtClean="0">
                <a:solidFill>
                  <a:schemeClr val="tx1"/>
                </a:solidFill>
                <a:latin typeface="宋体" pitchFamily="2" charset="-122"/>
                <a:ea typeface="黑体" pitchFamily="2" charset="-122"/>
              </a:rPr>
              <a:t>例</a:t>
            </a:r>
            <a:r>
              <a:rPr lang="en-US" altLang="zh-CN" sz="3200" b="1" smtClean="0">
                <a:solidFill>
                  <a:schemeClr val="tx1"/>
                </a:solidFill>
                <a:latin typeface="宋体" pitchFamily="2" charset="-122"/>
                <a:ea typeface="黑体" pitchFamily="2" charset="-122"/>
              </a:rPr>
              <a:t>1〗 </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55</a:t>
            </a:r>
            <a:r>
              <a:rPr lang="zh-CN" altLang="en-US" sz="3200" b="1" smtClean="0">
                <a:solidFill>
                  <a:schemeClr val="tx1"/>
                </a:solidFill>
                <a:latin typeface="宋体" pitchFamily="2" charset="-122"/>
                <a:ea typeface="黑体" pitchFamily="2" charset="-122"/>
              </a:rPr>
              <a:t>）</a:t>
            </a:r>
            <a:r>
              <a:rPr lang="en-US" altLang="zh-CN" sz="3200" b="1" baseline="-30000" smtClean="0">
                <a:solidFill>
                  <a:schemeClr val="tx1"/>
                </a:solidFill>
                <a:latin typeface="宋体" pitchFamily="2" charset="-122"/>
                <a:ea typeface="黑体" pitchFamily="2" charset="-122"/>
              </a:rPr>
              <a:t>10</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110111</a:t>
            </a:r>
            <a:r>
              <a:rPr lang="zh-CN" altLang="en-US" sz="3200" b="1" smtClean="0">
                <a:solidFill>
                  <a:schemeClr val="tx1"/>
                </a:solidFill>
                <a:latin typeface="宋体" pitchFamily="2" charset="-122"/>
                <a:ea typeface="黑体" pitchFamily="2" charset="-122"/>
              </a:rPr>
              <a:t>）</a:t>
            </a:r>
            <a:r>
              <a:rPr lang="en-US" altLang="zh-CN" sz="3200" b="1" baseline="-30000" smtClean="0">
                <a:solidFill>
                  <a:schemeClr val="tx1"/>
                </a:solidFill>
                <a:latin typeface="宋体" pitchFamily="2" charset="-122"/>
                <a:ea typeface="黑体" pitchFamily="2" charset="-122"/>
              </a:rPr>
              <a:t>2</a:t>
            </a:r>
            <a:endParaRPr lang="en-US" altLang="zh-CN" sz="3200" b="1" smtClean="0">
              <a:solidFill>
                <a:schemeClr val="tx1"/>
              </a:solidFill>
              <a:latin typeface="宋体" pitchFamily="2" charset="-122"/>
              <a:ea typeface="黑体" pitchFamily="2" charset="-122"/>
            </a:endParaRPr>
          </a:p>
          <a:p>
            <a:pPr marL="0" indent="0" algn="just">
              <a:lnSpc>
                <a:spcPct val="90000"/>
              </a:lnSpc>
              <a:buFontTx/>
              <a:buNone/>
            </a:pPr>
            <a:r>
              <a:rPr lang="en-US" altLang="zh-CN" sz="3200" b="1" smtClean="0">
                <a:solidFill>
                  <a:schemeClr val="tx1"/>
                </a:solidFill>
                <a:ea typeface="黑体" pitchFamily="2" charset="-122"/>
              </a:rPr>
              <a:t>		               </a:t>
            </a:r>
            <a:r>
              <a:rPr lang="zh-CN" altLang="en-US" sz="3200" b="1" smtClean="0">
                <a:solidFill>
                  <a:schemeClr val="tx1"/>
                </a:solidFill>
                <a:latin typeface="宋体" pitchFamily="2" charset="-122"/>
                <a:ea typeface="黑体" pitchFamily="2" charset="-122"/>
              </a:rPr>
              <a:t>余数</a:t>
            </a:r>
            <a:endParaRPr lang="zh-CN" altLang="en-US" sz="3200" b="1" smtClean="0">
              <a:solidFill>
                <a:schemeClr val="tx1"/>
              </a:solidFill>
              <a:ea typeface="黑体" pitchFamily="2" charset="-122"/>
            </a:endParaRPr>
          </a:p>
          <a:p>
            <a:pPr marL="0" indent="0" algn="just">
              <a:lnSpc>
                <a:spcPct val="90000"/>
              </a:lnSpc>
              <a:buFontTx/>
              <a:buNone/>
            </a:pPr>
            <a:r>
              <a:rPr lang="zh-CN" altLang="en-US" sz="3200" b="1" smtClean="0">
                <a:solidFill>
                  <a:schemeClr val="tx1"/>
                </a:solidFill>
                <a:ea typeface="黑体" pitchFamily="2" charset="-122"/>
              </a:rPr>
              <a:t>	</a:t>
            </a:r>
            <a:r>
              <a:rPr lang="en-US" altLang="zh-CN" sz="3200" b="1" smtClean="0">
                <a:solidFill>
                  <a:schemeClr val="tx1"/>
                </a:solidFill>
                <a:ea typeface="黑体" pitchFamily="2" charset="-122"/>
              </a:rPr>
              <a:t>2     55             1</a:t>
            </a:r>
          </a:p>
          <a:p>
            <a:pPr marL="0" indent="0" algn="just">
              <a:lnSpc>
                <a:spcPct val="90000"/>
              </a:lnSpc>
              <a:buFontTx/>
              <a:buNone/>
            </a:pPr>
            <a:r>
              <a:rPr lang="en-US" altLang="zh-CN" sz="3200" b="1" smtClean="0">
                <a:solidFill>
                  <a:schemeClr val="tx1"/>
                </a:solidFill>
                <a:ea typeface="黑体" pitchFamily="2" charset="-122"/>
              </a:rPr>
              <a:t>	2     27             1</a:t>
            </a:r>
          </a:p>
          <a:p>
            <a:pPr marL="0" indent="0" algn="just">
              <a:lnSpc>
                <a:spcPct val="90000"/>
              </a:lnSpc>
              <a:buFontTx/>
              <a:buNone/>
            </a:pPr>
            <a:r>
              <a:rPr lang="en-US" altLang="zh-CN" sz="3200" b="1" smtClean="0">
                <a:solidFill>
                  <a:schemeClr val="tx1"/>
                </a:solidFill>
                <a:ea typeface="黑体" pitchFamily="2" charset="-122"/>
              </a:rPr>
              <a:t>        2    13             1</a:t>
            </a:r>
          </a:p>
          <a:p>
            <a:pPr marL="0" indent="0" algn="just">
              <a:lnSpc>
                <a:spcPct val="90000"/>
              </a:lnSpc>
              <a:buFontTx/>
              <a:buNone/>
            </a:pPr>
            <a:r>
              <a:rPr lang="en-US" altLang="zh-CN" sz="3200" b="1" smtClean="0">
                <a:solidFill>
                  <a:schemeClr val="tx1"/>
                </a:solidFill>
                <a:ea typeface="黑体" pitchFamily="2" charset="-122"/>
              </a:rPr>
              <a:t>        2      6             0</a:t>
            </a:r>
          </a:p>
          <a:p>
            <a:pPr marL="0" indent="0" algn="just">
              <a:lnSpc>
                <a:spcPct val="90000"/>
              </a:lnSpc>
              <a:buFontTx/>
              <a:buNone/>
            </a:pPr>
            <a:r>
              <a:rPr lang="en-US" altLang="zh-CN" sz="3200" b="1" smtClean="0">
                <a:solidFill>
                  <a:schemeClr val="tx1"/>
                </a:solidFill>
                <a:ea typeface="黑体" pitchFamily="2" charset="-122"/>
              </a:rPr>
              <a:t>        2      3             1</a:t>
            </a:r>
          </a:p>
          <a:p>
            <a:pPr marL="0" indent="0" algn="just">
              <a:lnSpc>
                <a:spcPct val="90000"/>
              </a:lnSpc>
              <a:buFontTx/>
              <a:buNone/>
            </a:pPr>
            <a:r>
              <a:rPr lang="en-US" altLang="zh-CN" sz="3200" b="1" smtClean="0">
                <a:solidFill>
                  <a:schemeClr val="tx1"/>
                </a:solidFill>
                <a:ea typeface="黑体" pitchFamily="2" charset="-122"/>
              </a:rPr>
              <a:t>        2      1             1</a:t>
            </a:r>
          </a:p>
          <a:p>
            <a:pPr marL="0" indent="0" algn="just">
              <a:lnSpc>
                <a:spcPct val="90000"/>
              </a:lnSpc>
              <a:buFontTx/>
              <a:buNone/>
            </a:pPr>
            <a:r>
              <a:rPr lang="en-US" altLang="zh-CN" sz="3200" b="1" smtClean="0">
                <a:solidFill>
                  <a:schemeClr val="tx1"/>
                </a:solidFill>
                <a:ea typeface="黑体" pitchFamily="2" charset="-122"/>
              </a:rPr>
              <a:t>                0</a:t>
            </a:r>
            <a:endParaRPr lang="en-US" altLang="zh-CN" sz="3200" b="1" smtClean="0">
              <a:solidFill>
                <a:schemeClr val="tx1"/>
              </a:solidFill>
              <a:latin typeface="宋体" pitchFamily="2" charset="-122"/>
              <a:ea typeface="黑体" pitchFamily="2" charset="-122"/>
            </a:endParaRPr>
          </a:p>
        </p:txBody>
      </p:sp>
      <p:sp>
        <p:nvSpPr>
          <p:cNvPr id="4100" name="Rectangle 2"/>
          <p:cNvSpPr>
            <a:spLocks noGrp="1" noChangeArrowheads="1"/>
          </p:cNvSpPr>
          <p:nvPr>
            <p:ph type="title"/>
          </p:nvPr>
        </p:nvSpPr>
        <p:spPr bwMode="auto">
          <a:xfrm>
            <a:off x="203200" y="344488"/>
            <a:ext cx="9144000" cy="762000"/>
          </a:xfrm>
          <a:noFill/>
          <a:ln>
            <a:miter lim="800000"/>
            <a:headEnd/>
            <a:tailEnd/>
          </a:ln>
        </p:spPr>
        <p:txBody>
          <a:bodyPr vert="horz" wrap="square" lIns="91440" tIns="45720" rIns="91440" bIns="45720" numCol="1" anchor="t" anchorCtr="0" compatLnSpc="1">
            <a:prstTxWarp prst="textNoShape">
              <a:avLst/>
            </a:prstTxWarp>
          </a:bodyPr>
          <a:lstStyle/>
          <a:p>
            <a:r>
              <a:rPr lang="en-US" altLang="zh-CN" sz="2800" smtClean="0">
                <a:solidFill>
                  <a:srgbClr val="993300"/>
                </a:solidFill>
                <a:effectLst/>
                <a:latin typeface="宋体" pitchFamily="2" charset="-122"/>
                <a:ea typeface="宋体" pitchFamily="2" charset="-122"/>
              </a:rPr>
              <a:t>  </a:t>
            </a:r>
            <a:r>
              <a:rPr lang="zh-CN" altLang="en-US" sz="3200" smtClean="0">
                <a:solidFill>
                  <a:schemeClr val="tx1"/>
                </a:solidFill>
                <a:effectLst/>
              </a:rPr>
              <a:t>十进制整数转换为非十进制整数</a:t>
            </a:r>
            <a:r>
              <a:rPr lang="zh-CN" altLang="en-US" sz="2800" smtClean="0">
                <a:solidFill>
                  <a:srgbClr val="993300"/>
                </a:solidFill>
                <a:effectLst/>
                <a:ea typeface="宋体" pitchFamily="2" charset="-122"/>
              </a:rPr>
              <a:t/>
            </a:r>
            <a:br>
              <a:rPr lang="zh-CN" altLang="en-US" sz="2800" smtClean="0">
                <a:solidFill>
                  <a:srgbClr val="993300"/>
                </a:solidFill>
                <a:effectLst/>
                <a:ea typeface="宋体" pitchFamily="2" charset="-122"/>
              </a:rPr>
            </a:br>
            <a:endParaRPr lang="zh-CN" altLang="en-US" sz="2800" smtClean="0">
              <a:solidFill>
                <a:srgbClr val="993300"/>
              </a:solidFill>
              <a:effectLst/>
              <a:ea typeface="宋体" pitchFamily="2" charset="-122"/>
            </a:endParaRPr>
          </a:p>
        </p:txBody>
      </p:sp>
      <p:sp>
        <p:nvSpPr>
          <p:cNvPr id="4101" name="Line 4"/>
          <p:cNvSpPr>
            <a:spLocks noChangeShapeType="1"/>
          </p:cNvSpPr>
          <p:nvPr/>
        </p:nvSpPr>
        <p:spPr bwMode="auto">
          <a:xfrm>
            <a:off x="1676400" y="2743200"/>
            <a:ext cx="0" cy="2133600"/>
          </a:xfrm>
          <a:prstGeom prst="line">
            <a:avLst/>
          </a:prstGeom>
          <a:noFill/>
          <a:ln w="12700">
            <a:noFill/>
            <a:round/>
            <a:headEnd/>
            <a:tailEnd/>
          </a:ln>
        </p:spPr>
        <p:txBody>
          <a:bodyPr wrap="none" anchor="ctr"/>
          <a:lstStyle/>
          <a:p>
            <a:endParaRPr lang="zh-CN" altLang="en-US"/>
          </a:p>
        </p:txBody>
      </p:sp>
      <p:sp>
        <p:nvSpPr>
          <p:cNvPr id="4102" name="Line 5"/>
          <p:cNvSpPr>
            <a:spLocks noChangeShapeType="1"/>
          </p:cNvSpPr>
          <p:nvPr/>
        </p:nvSpPr>
        <p:spPr bwMode="auto">
          <a:xfrm>
            <a:off x="1600200" y="2743200"/>
            <a:ext cx="0" cy="2057400"/>
          </a:xfrm>
          <a:prstGeom prst="line">
            <a:avLst/>
          </a:prstGeom>
          <a:noFill/>
          <a:ln w="12700">
            <a:noFill/>
            <a:round/>
            <a:headEnd/>
            <a:tailEnd/>
          </a:ln>
        </p:spPr>
        <p:txBody>
          <a:bodyPr wrap="none" anchor="ctr"/>
          <a:lstStyle/>
          <a:p>
            <a:endParaRPr lang="zh-CN" altLang="en-US"/>
          </a:p>
        </p:txBody>
      </p:sp>
      <p:sp>
        <p:nvSpPr>
          <p:cNvPr id="4103" name="Line 6"/>
          <p:cNvSpPr>
            <a:spLocks noChangeShapeType="1"/>
          </p:cNvSpPr>
          <p:nvPr/>
        </p:nvSpPr>
        <p:spPr bwMode="auto">
          <a:xfrm>
            <a:off x="1219200" y="2590800"/>
            <a:ext cx="0" cy="2438400"/>
          </a:xfrm>
          <a:prstGeom prst="line">
            <a:avLst/>
          </a:prstGeom>
          <a:noFill/>
          <a:ln w="12700">
            <a:noFill/>
            <a:round/>
            <a:headEnd/>
            <a:tailEnd/>
          </a:ln>
        </p:spPr>
        <p:txBody>
          <a:bodyPr wrap="none" anchor="ctr"/>
          <a:lstStyle/>
          <a:p>
            <a:endParaRPr lang="zh-CN" altLang="en-US"/>
          </a:p>
        </p:txBody>
      </p:sp>
      <p:grpSp>
        <p:nvGrpSpPr>
          <p:cNvPr id="4104" name="Group 17"/>
          <p:cNvGrpSpPr>
            <a:grpSpLocks/>
          </p:cNvGrpSpPr>
          <p:nvPr/>
        </p:nvGrpSpPr>
        <p:grpSpPr bwMode="auto">
          <a:xfrm>
            <a:off x="1527175" y="3044825"/>
            <a:ext cx="3160713" cy="3484563"/>
            <a:chOff x="4633" y="4992"/>
            <a:chExt cx="1307" cy="1872"/>
          </a:xfrm>
        </p:grpSpPr>
        <p:sp>
          <p:nvSpPr>
            <p:cNvPr id="4105" name="Freeform 18"/>
            <p:cNvSpPr>
              <a:spLocks/>
            </p:cNvSpPr>
            <p:nvPr/>
          </p:nvSpPr>
          <p:spPr bwMode="auto">
            <a:xfrm>
              <a:off x="4635" y="4992"/>
              <a:ext cx="420" cy="1872"/>
            </a:xfrm>
            <a:custGeom>
              <a:avLst/>
              <a:gdLst>
                <a:gd name="T0" fmla="*/ 0 w 576"/>
                <a:gd name="T1" fmla="*/ 0 h 1440"/>
                <a:gd name="T2" fmla="*/ 0 w 576"/>
                <a:gd name="T3" fmla="*/ 1440 h 1440"/>
                <a:gd name="T4" fmla="*/ 576 w 576"/>
                <a:gd name="T5" fmla="*/ 1440 h 1440"/>
                <a:gd name="T6" fmla="*/ 0 60000 65536"/>
                <a:gd name="T7" fmla="*/ 0 60000 65536"/>
                <a:gd name="T8" fmla="*/ 0 60000 65536"/>
                <a:gd name="T9" fmla="*/ 0 w 576"/>
                <a:gd name="T10" fmla="*/ 0 h 1440"/>
                <a:gd name="T11" fmla="*/ 576 w 576"/>
                <a:gd name="T12" fmla="*/ 1440 h 1440"/>
              </a:gdLst>
              <a:ahLst/>
              <a:cxnLst>
                <a:cxn ang="T6">
                  <a:pos x="T0" y="T1"/>
                </a:cxn>
                <a:cxn ang="T7">
                  <a:pos x="T2" y="T3"/>
                </a:cxn>
                <a:cxn ang="T8">
                  <a:pos x="T4" y="T5"/>
                </a:cxn>
              </a:cxnLst>
              <a:rect l="T9" t="T10" r="T11" b="T12"/>
              <a:pathLst>
                <a:path w="576" h="1440">
                  <a:moveTo>
                    <a:pt x="0" y="0"/>
                  </a:moveTo>
                  <a:lnTo>
                    <a:pt x="0" y="1440"/>
                  </a:lnTo>
                  <a:lnTo>
                    <a:pt x="576" y="1440"/>
                  </a:lnTo>
                </a:path>
              </a:pathLst>
            </a:custGeom>
            <a:noFill/>
            <a:ln w="6350">
              <a:solidFill>
                <a:srgbClr val="000000"/>
              </a:solidFill>
              <a:round/>
              <a:headEnd/>
              <a:tailEnd/>
            </a:ln>
          </p:spPr>
          <p:txBody>
            <a:bodyPr/>
            <a:lstStyle/>
            <a:p>
              <a:endParaRPr lang="zh-CN" altLang="en-US"/>
            </a:p>
          </p:txBody>
        </p:sp>
        <p:sp>
          <p:nvSpPr>
            <p:cNvPr id="4106" name="Line 19"/>
            <p:cNvSpPr>
              <a:spLocks noChangeShapeType="1"/>
            </p:cNvSpPr>
            <p:nvPr/>
          </p:nvSpPr>
          <p:spPr bwMode="auto">
            <a:xfrm>
              <a:off x="4635" y="5613"/>
              <a:ext cx="432" cy="0"/>
            </a:xfrm>
            <a:prstGeom prst="line">
              <a:avLst/>
            </a:prstGeom>
            <a:noFill/>
            <a:ln w="6350">
              <a:solidFill>
                <a:srgbClr val="000000"/>
              </a:solidFill>
              <a:round/>
              <a:headEnd/>
              <a:tailEnd/>
            </a:ln>
          </p:spPr>
          <p:txBody>
            <a:bodyPr/>
            <a:lstStyle/>
            <a:p>
              <a:endParaRPr lang="zh-CN" altLang="en-US"/>
            </a:p>
          </p:txBody>
        </p:sp>
        <p:sp>
          <p:nvSpPr>
            <p:cNvPr id="4107" name="Line 20"/>
            <p:cNvSpPr>
              <a:spLocks noChangeShapeType="1"/>
            </p:cNvSpPr>
            <p:nvPr/>
          </p:nvSpPr>
          <p:spPr bwMode="auto">
            <a:xfrm>
              <a:off x="4633" y="5887"/>
              <a:ext cx="432" cy="0"/>
            </a:xfrm>
            <a:prstGeom prst="line">
              <a:avLst/>
            </a:prstGeom>
            <a:noFill/>
            <a:ln w="6350">
              <a:solidFill>
                <a:srgbClr val="000000"/>
              </a:solidFill>
              <a:round/>
              <a:headEnd/>
              <a:tailEnd/>
            </a:ln>
          </p:spPr>
          <p:txBody>
            <a:bodyPr/>
            <a:lstStyle/>
            <a:p>
              <a:endParaRPr lang="zh-CN" altLang="en-US"/>
            </a:p>
          </p:txBody>
        </p:sp>
        <p:sp>
          <p:nvSpPr>
            <p:cNvPr id="4108" name="Line 21"/>
            <p:cNvSpPr>
              <a:spLocks noChangeShapeType="1"/>
            </p:cNvSpPr>
            <p:nvPr/>
          </p:nvSpPr>
          <p:spPr bwMode="auto">
            <a:xfrm>
              <a:off x="4633" y="6240"/>
              <a:ext cx="432" cy="0"/>
            </a:xfrm>
            <a:prstGeom prst="line">
              <a:avLst/>
            </a:prstGeom>
            <a:noFill/>
            <a:ln w="6350">
              <a:solidFill>
                <a:srgbClr val="000000"/>
              </a:solidFill>
              <a:round/>
              <a:headEnd/>
              <a:tailEnd/>
            </a:ln>
          </p:spPr>
          <p:txBody>
            <a:bodyPr/>
            <a:lstStyle/>
            <a:p>
              <a:endParaRPr lang="zh-CN" altLang="en-US"/>
            </a:p>
          </p:txBody>
        </p:sp>
        <p:sp>
          <p:nvSpPr>
            <p:cNvPr id="4109" name="Line 22"/>
            <p:cNvSpPr>
              <a:spLocks noChangeShapeType="1"/>
            </p:cNvSpPr>
            <p:nvPr/>
          </p:nvSpPr>
          <p:spPr bwMode="auto">
            <a:xfrm>
              <a:off x="4680" y="5340"/>
              <a:ext cx="432" cy="0"/>
            </a:xfrm>
            <a:prstGeom prst="line">
              <a:avLst/>
            </a:prstGeom>
            <a:noFill/>
            <a:ln w="6350">
              <a:solidFill>
                <a:srgbClr val="000000"/>
              </a:solidFill>
              <a:round/>
              <a:headEnd/>
              <a:tailEnd/>
            </a:ln>
          </p:spPr>
          <p:txBody>
            <a:bodyPr/>
            <a:lstStyle/>
            <a:p>
              <a:endParaRPr lang="zh-CN" altLang="en-US"/>
            </a:p>
          </p:txBody>
        </p:sp>
        <p:sp>
          <p:nvSpPr>
            <p:cNvPr id="4110" name="Line 23"/>
            <p:cNvSpPr>
              <a:spLocks noChangeShapeType="1"/>
            </p:cNvSpPr>
            <p:nvPr/>
          </p:nvSpPr>
          <p:spPr bwMode="auto">
            <a:xfrm>
              <a:off x="4633" y="6557"/>
              <a:ext cx="432" cy="0"/>
            </a:xfrm>
            <a:prstGeom prst="line">
              <a:avLst/>
            </a:prstGeom>
            <a:noFill/>
            <a:ln w="6350">
              <a:solidFill>
                <a:srgbClr val="000000"/>
              </a:solidFill>
              <a:round/>
              <a:headEnd/>
              <a:tailEnd/>
            </a:ln>
          </p:spPr>
          <p:txBody>
            <a:bodyPr/>
            <a:lstStyle/>
            <a:p>
              <a:endParaRPr lang="zh-CN" altLang="en-US"/>
            </a:p>
          </p:txBody>
        </p:sp>
        <p:sp>
          <p:nvSpPr>
            <p:cNvPr id="4111" name="Line 24"/>
            <p:cNvSpPr>
              <a:spLocks noChangeShapeType="1"/>
            </p:cNvSpPr>
            <p:nvPr/>
          </p:nvSpPr>
          <p:spPr bwMode="auto">
            <a:xfrm flipH="1" flipV="1">
              <a:off x="5940" y="4992"/>
              <a:ext cx="0" cy="1872"/>
            </a:xfrm>
            <a:prstGeom prst="line">
              <a:avLst/>
            </a:prstGeom>
            <a:noFill/>
            <a:ln w="9525">
              <a:solidFill>
                <a:srgbClr val="000000"/>
              </a:solidFill>
              <a:round/>
              <a:headEnd/>
              <a:tailEnd type="triangle" w="med" len="med"/>
            </a:ln>
          </p:spPr>
          <p:txBody>
            <a:bodyPr/>
            <a:lstStyle/>
            <a:p>
              <a:endParaRPr lang="zh-CN" altLang="en-US"/>
            </a:p>
          </p:txBody>
        </p:sp>
      </p:grpSp>
      <p:graphicFrame>
        <p:nvGraphicFramePr>
          <p:cNvPr id="4098" name="Object 25"/>
          <p:cNvGraphicFramePr>
            <a:graphicFrameLocks/>
          </p:cNvGraphicFramePr>
          <p:nvPr/>
        </p:nvGraphicFramePr>
        <p:xfrm>
          <a:off x="5514975" y="3194050"/>
          <a:ext cx="3282950" cy="3011488"/>
        </p:xfrm>
        <a:graphic>
          <a:graphicData uri="http://schemas.openxmlformats.org/presentationml/2006/ole">
            <mc:AlternateContent xmlns:mc="http://schemas.openxmlformats.org/markup-compatibility/2006">
              <mc:Choice xmlns:v="urn:schemas-microsoft-com:vml" Requires="v">
                <p:oleObj spid="_x0000_s4102" name="剪辑" r:id="rId3" imgW="3500280" imgH="3657600" progId="MS_ClipArt_Gallery.2">
                  <p:embed/>
                </p:oleObj>
              </mc:Choice>
              <mc:Fallback>
                <p:oleObj name="剪辑" r:id="rId3" imgW="3500280" imgH="3657600" progId="MS_ClipArt_Gallery.2">
                  <p:embed/>
                  <p:pic>
                    <p:nvPicPr>
                      <p:cNvPr id="0" name="Object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4975" y="3194050"/>
                        <a:ext cx="3282950" cy="301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bwMode="auto">
          <a:xfrm>
            <a:off x="319088" y="265113"/>
            <a:ext cx="7605712" cy="1143000"/>
          </a:xfrm>
          <a:ln>
            <a:miter lim="800000"/>
            <a:headEnd/>
            <a:tailEnd/>
          </a:ln>
        </p:spPr>
        <p:txBody>
          <a:bodyPr vert="horz" wrap="square" lIns="91440" tIns="45720" rIns="91440" bIns="45720" numCol="1" anchor="t" anchorCtr="0" compatLnSpc="1">
            <a:prstTxWarp prst="textNoShape">
              <a:avLst/>
            </a:prstTxWarp>
          </a:bodyPr>
          <a:lstStyle/>
          <a:p>
            <a:pPr>
              <a:defRPr/>
            </a:pPr>
            <a:r>
              <a:rPr lang="en-US" altLang="zh-CN" sz="2800" smtClean="0">
                <a:solidFill>
                  <a:schemeClr val="accent2"/>
                </a:solidFill>
                <a:effectLst/>
                <a:latin typeface="宋体" pitchFamily="2" charset="-122"/>
                <a:ea typeface="宋体" pitchFamily="2" charset="-122"/>
              </a:rPr>
              <a:t>  </a:t>
            </a:r>
            <a:r>
              <a:rPr lang="zh-CN" altLang="en-US" sz="3200" smtClean="0">
                <a:solidFill>
                  <a:schemeClr val="tx1"/>
                </a:solidFill>
                <a:effectLst/>
              </a:rPr>
              <a:t>十进制整数转换为非十进制整数</a:t>
            </a:r>
            <a:r>
              <a:rPr lang="zh-CN" altLang="en-US" sz="2400" b="0" smtClean="0">
                <a:solidFill>
                  <a:srgbClr val="993300"/>
                </a:solidFill>
                <a:cs typeface="Times New Roman" pitchFamily="18" charset="0"/>
              </a:rPr>
              <a:t/>
            </a:r>
            <a:br>
              <a:rPr lang="zh-CN" altLang="en-US" sz="2400" b="0" smtClean="0">
                <a:solidFill>
                  <a:srgbClr val="993300"/>
                </a:solidFill>
                <a:cs typeface="Times New Roman" pitchFamily="18" charset="0"/>
              </a:rPr>
            </a:br>
            <a:endParaRPr lang="zh-CN" altLang="en-US" sz="2400" b="0" smtClean="0">
              <a:solidFill>
                <a:srgbClr val="993300"/>
              </a:solidFill>
              <a:cs typeface="Times New Roman" pitchFamily="18" charset="0"/>
            </a:endParaRPr>
          </a:p>
        </p:txBody>
      </p:sp>
      <p:sp>
        <p:nvSpPr>
          <p:cNvPr id="15363" name="Rectangle 3"/>
          <p:cNvSpPr>
            <a:spLocks noGrp="1" noChangeArrowheads="1"/>
          </p:cNvSpPr>
          <p:nvPr>
            <p:ph type="body" idx="1"/>
          </p:nvPr>
        </p:nvSpPr>
        <p:spPr bwMode="auto">
          <a:xfrm>
            <a:off x="403225" y="942975"/>
            <a:ext cx="8224838" cy="5710238"/>
          </a:xfrm>
          <a:noFill/>
          <a:ln>
            <a:miter lim="800000"/>
            <a:headEnd/>
            <a:tailEnd/>
          </a:ln>
        </p:spPr>
        <p:txBody>
          <a:bodyPr vert="horz" wrap="square" lIns="91440" tIns="45720" rIns="91440" bIns="45720" numCol="1" anchor="t" anchorCtr="0" compatLnSpc="1">
            <a:prstTxWarp prst="textNoShape">
              <a:avLst/>
            </a:prstTxWarp>
          </a:bodyPr>
          <a:lstStyle/>
          <a:p>
            <a:pPr indent="323850" algn="just">
              <a:lnSpc>
                <a:spcPct val="90000"/>
              </a:lnSpc>
              <a:buFontTx/>
              <a:buNone/>
            </a:pPr>
            <a:r>
              <a:rPr lang="en-US" altLang="zh-CN" sz="3200" b="1" smtClean="0">
                <a:solidFill>
                  <a:schemeClr val="tx1"/>
                </a:solidFill>
                <a:latin typeface="宋体" pitchFamily="2" charset="-122"/>
                <a:ea typeface="黑体" pitchFamily="2" charset="-122"/>
              </a:rPr>
              <a:t>〖 </a:t>
            </a:r>
            <a:r>
              <a:rPr lang="zh-CN" altLang="en-US" sz="3200" b="1" smtClean="0">
                <a:solidFill>
                  <a:schemeClr val="tx1"/>
                </a:solidFill>
                <a:latin typeface="宋体" pitchFamily="2" charset="-122"/>
                <a:ea typeface="黑体" pitchFamily="2" charset="-122"/>
              </a:rPr>
              <a:t>例</a:t>
            </a:r>
            <a:r>
              <a:rPr lang="en-US" altLang="zh-CN" sz="3200" b="1" smtClean="0">
                <a:solidFill>
                  <a:schemeClr val="tx1"/>
                </a:solidFill>
                <a:latin typeface="宋体" pitchFamily="2" charset="-122"/>
                <a:ea typeface="黑体" pitchFamily="2" charset="-122"/>
              </a:rPr>
              <a:t>2 〗</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55</a:t>
            </a:r>
            <a:r>
              <a:rPr lang="zh-CN" altLang="en-US" sz="3200" b="1" smtClean="0">
                <a:solidFill>
                  <a:schemeClr val="tx1"/>
                </a:solidFill>
                <a:latin typeface="宋体" pitchFamily="2" charset="-122"/>
                <a:ea typeface="黑体" pitchFamily="2" charset="-122"/>
              </a:rPr>
              <a:t>）</a:t>
            </a:r>
            <a:r>
              <a:rPr lang="en-US" altLang="zh-CN" sz="3200" b="1" baseline="-30000" smtClean="0">
                <a:solidFill>
                  <a:schemeClr val="tx1"/>
                </a:solidFill>
                <a:latin typeface="宋体" pitchFamily="2" charset="-122"/>
                <a:ea typeface="黑体" pitchFamily="2" charset="-122"/>
              </a:rPr>
              <a:t>10</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67</a:t>
            </a:r>
            <a:r>
              <a:rPr lang="zh-CN" altLang="en-US" sz="3200" b="1" smtClean="0">
                <a:solidFill>
                  <a:schemeClr val="tx1"/>
                </a:solidFill>
                <a:latin typeface="宋体" pitchFamily="2" charset="-122"/>
                <a:ea typeface="黑体" pitchFamily="2" charset="-122"/>
              </a:rPr>
              <a:t>）</a:t>
            </a:r>
            <a:r>
              <a:rPr lang="en-US" altLang="zh-CN" sz="3200" b="1" baseline="-30000" smtClean="0">
                <a:solidFill>
                  <a:schemeClr val="tx1"/>
                </a:solidFill>
                <a:latin typeface="宋体" pitchFamily="2" charset="-122"/>
                <a:ea typeface="黑体" pitchFamily="2" charset="-122"/>
              </a:rPr>
              <a:t>8</a:t>
            </a:r>
            <a:r>
              <a:rPr lang="en-US" altLang="zh-CN" sz="3200" b="1" smtClean="0">
                <a:solidFill>
                  <a:schemeClr val="tx1"/>
                </a:solidFill>
                <a:latin typeface="宋体" pitchFamily="2" charset="-122"/>
                <a:ea typeface="黑体" pitchFamily="2" charset="-122"/>
              </a:rPr>
              <a:t>		   			    </a:t>
            </a:r>
            <a:endParaRPr lang="en-US" altLang="zh-CN" sz="3200" b="1" smtClean="0">
              <a:solidFill>
                <a:schemeClr val="tx1"/>
              </a:solidFill>
              <a:ea typeface="黑体" pitchFamily="2" charset="-122"/>
            </a:endParaRPr>
          </a:p>
          <a:p>
            <a:pPr indent="323850" algn="just">
              <a:lnSpc>
                <a:spcPct val="90000"/>
              </a:lnSpc>
              <a:buFontTx/>
              <a:buNone/>
            </a:pPr>
            <a:r>
              <a:rPr lang="en-US" altLang="zh-CN" sz="3200" b="1" smtClean="0">
                <a:solidFill>
                  <a:schemeClr val="tx1"/>
                </a:solidFill>
                <a:latin typeface="宋体" pitchFamily="2" charset="-122"/>
                <a:ea typeface="黑体" pitchFamily="2" charset="-122"/>
              </a:rPr>
              <a:t>		          </a:t>
            </a:r>
            <a:r>
              <a:rPr lang="zh-CN" altLang="en-US" sz="3200" b="1" smtClean="0">
                <a:solidFill>
                  <a:schemeClr val="tx1"/>
                </a:solidFill>
                <a:latin typeface="宋体" pitchFamily="2" charset="-122"/>
                <a:ea typeface="黑体" pitchFamily="2" charset="-122"/>
              </a:rPr>
              <a:t>余数</a:t>
            </a:r>
            <a:endParaRPr lang="zh-CN" altLang="en-US" sz="3200" b="1" smtClean="0">
              <a:solidFill>
                <a:schemeClr val="tx1"/>
              </a:solidFill>
              <a:ea typeface="黑体" pitchFamily="2" charset="-122"/>
            </a:endParaRPr>
          </a:p>
          <a:p>
            <a:pPr indent="323850" algn="just">
              <a:lnSpc>
                <a:spcPct val="90000"/>
              </a:lnSpc>
              <a:buFontTx/>
              <a:buNone/>
            </a:pPr>
            <a:r>
              <a:rPr lang="zh-CN" altLang="en-US" sz="3200" b="1" smtClean="0">
                <a:solidFill>
                  <a:schemeClr val="tx1"/>
                </a:solidFill>
                <a:ea typeface="黑体" pitchFamily="2" charset="-122"/>
              </a:rPr>
              <a:t>           </a:t>
            </a:r>
            <a:r>
              <a:rPr lang="en-US" altLang="zh-CN" sz="3200" b="1" smtClean="0">
                <a:solidFill>
                  <a:schemeClr val="tx1"/>
                </a:solidFill>
                <a:ea typeface="黑体" pitchFamily="2" charset="-122"/>
              </a:rPr>
              <a:t>8    55           7</a:t>
            </a:r>
          </a:p>
          <a:p>
            <a:pPr indent="323850" algn="just">
              <a:lnSpc>
                <a:spcPct val="90000"/>
              </a:lnSpc>
              <a:buFontTx/>
              <a:buNone/>
            </a:pPr>
            <a:r>
              <a:rPr lang="en-US" altLang="zh-CN" sz="3200" b="1" smtClean="0">
                <a:solidFill>
                  <a:schemeClr val="tx1"/>
                </a:solidFill>
                <a:ea typeface="黑体" pitchFamily="2" charset="-122"/>
              </a:rPr>
              <a:t>           8     6            6</a:t>
            </a:r>
          </a:p>
          <a:p>
            <a:pPr indent="323850" algn="just">
              <a:lnSpc>
                <a:spcPct val="90000"/>
              </a:lnSpc>
              <a:buFontTx/>
              <a:buNone/>
            </a:pPr>
            <a:r>
              <a:rPr lang="en-US" altLang="zh-CN" sz="3200" b="1" smtClean="0">
                <a:solidFill>
                  <a:schemeClr val="tx1"/>
                </a:solidFill>
                <a:ea typeface="黑体" pitchFamily="2" charset="-122"/>
              </a:rPr>
              <a:t>                 0</a:t>
            </a:r>
          </a:p>
          <a:p>
            <a:pPr indent="323850" algn="just">
              <a:lnSpc>
                <a:spcPct val="90000"/>
              </a:lnSpc>
              <a:buFontTx/>
              <a:buNone/>
            </a:pPr>
            <a:r>
              <a:rPr lang="en-US" altLang="zh-CN" sz="3200" b="1" smtClean="0">
                <a:solidFill>
                  <a:schemeClr val="tx1"/>
                </a:solidFill>
                <a:latin typeface="宋体" pitchFamily="2" charset="-122"/>
                <a:ea typeface="黑体" pitchFamily="2" charset="-122"/>
              </a:rPr>
              <a:t>〖 </a:t>
            </a:r>
            <a:r>
              <a:rPr lang="zh-CN" altLang="en-US" sz="3200" b="1" smtClean="0">
                <a:solidFill>
                  <a:schemeClr val="tx1"/>
                </a:solidFill>
                <a:latin typeface="宋体" pitchFamily="2" charset="-122"/>
                <a:ea typeface="黑体" pitchFamily="2" charset="-122"/>
              </a:rPr>
              <a:t>例</a:t>
            </a:r>
            <a:r>
              <a:rPr lang="en-US" altLang="zh-CN" sz="3200" b="1" smtClean="0">
                <a:solidFill>
                  <a:schemeClr val="tx1"/>
                </a:solidFill>
                <a:latin typeface="宋体" pitchFamily="2" charset="-122"/>
                <a:ea typeface="黑体" pitchFamily="2" charset="-122"/>
              </a:rPr>
              <a:t>3 〗</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55</a:t>
            </a:r>
            <a:r>
              <a:rPr lang="zh-CN" altLang="en-US" sz="3200" b="1" smtClean="0">
                <a:solidFill>
                  <a:schemeClr val="tx1"/>
                </a:solidFill>
                <a:latin typeface="宋体" pitchFamily="2" charset="-122"/>
                <a:ea typeface="黑体" pitchFamily="2" charset="-122"/>
              </a:rPr>
              <a:t>）</a:t>
            </a:r>
            <a:r>
              <a:rPr lang="en-US" altLang="zh-CN" sz="3200" b="1" baseline="-30000" smtClean="0">
                <a:solidFill>
                  <a:schemeClr val="tx1"/>
                </a:solidFill>
                <a:latin typeface="宋体" pitchFamily="2" charset="-122"/>
                <a:ea typeface="黑体" pitchFamily="2" charset="-122"/>
              </a:rPr>
              <a:t>10</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37</a:t>
            </a:r>
            <a:r>
              <a:rPr lang="zh-CN" altLang="en-US" sz="3200" b="1" smtClean="0">
                <a:solidFill>
                  <a:schemeClr val="tx1"/>
                </a:solidFill>
                <a:latin typeface="宋体" pitchFamily="2" charset="-122"/>
                <a:ea typeface="黑体" pitchFamily="2" charset="-122"/>
              </a:rPr>
              <a:t>）</a:t>
            </a:r>
            <a:r>
              <a:rPr lang="en-US" altLang="zh-CN" sz="3200" b="1" baseline="-30000" smtClean="0">
                <a:solidFill>
                  <a:schemeClr val="tx1"/>
                </a:solidFill>
                <a:latin typeface="宋体" pitchFamily="2" charset="-122"/>
                <a:ea typeface="黑体" pitchFamily="2" charset="-122"/>
              </a:rPr>
              <a:t>16</a:t>
            </a:r>
            <a:endParaRPr lang="en-US" altLang="zh-CN" sz="3200" b="1" smtClean="0">
              <a:solidFill>
                <a:schemeClr val="tx1"/>
              </a:solidFill>
              <a:ea typeface="黑体" pitchFamily="2" charset="-122"/>
            </a:endParaRPr>
          </a:p>
          <a:p>
            <a:pPr indent="323850" algn="just">
              <a:lnSpc>
                <a:spcPct val="90000"/>
              </a:lnSpc>
              <a:buFontTx/>
              <a:buNone/>
            </a:pPr>
            <a:r>
              <a:rPr lang="en-US" altLang="zh-CN" sz="3200" b="1" smtClean="0">
                <a:solidFill>
                  <a:schemeClr val="tx1"/>
                </a:solidFill>
                <a:ea typeface="黑体" pitchFamily="2" charset="-122"/>
              </a:rPr>
              <a:t>			           </a:t>
            </a:r>
            <a:r>
              <a:rPr lang="zh-CN" altLang="en-US" sz="3200" b="1" smtClean="0">
                <a:solidFill>
                  <a:schemeClr val="tx1"/>
                </a:solidFill>
                <a:latin typeface="宋体" pitchFamily="2" charset="-122"/>
                <a:ea typeface="黑体" pitchFamily="2" charset="-122"/>
              </a:rPr>
              <a:t>余数</a:t>
            </a:r>
            <a:r>
              <a:rPr lang="zh-CN" altLang="en-US" sz="3200" b="1" smtClean="0">
                <a:solidFill>
                  <a:schemeClr val="tx1"/>
                </a:solidFill>
                <a:ea typeface="黑体" pitchFamily="2" charset="-122"/>
              </a:rPr>
              <a:t>			</a:t>
            </a:r>
          </a:p>
          <a:p>
            <a:pPr indent="323850" algn="just">
              <a:lnSpc>
                <a:spcPct val="90000"/>
              </a:lnSpc>
              <a:buFontTx/>
              <a:buNone/>
            </a:pPr>
            <a:r>
              <a:rPr lang="zh-CN" altLang="en-US" sz="3200" b="1" smtClean="0">
                <a:solidFill>
                  <a:schemeClr val="tx1"/>
                </a:solidFill>
                <a:ea typeface="黑体" pitchFamily="2" charset="-122"/>
              </a:rPr>
              <a:t>          </a:t>
            </a:r>
            <a:r>
              <a:rPr lang="en-US" altLang="zh-CN" sz="3200" b="1" smtClean="0">
                <a:solidFill>
                  <a:schemeClr val="tx1"/>
                </a:solidFill>
                <a:ea typeface="黑体" pitchFamily="2" charset="-122"/>
              </a:rPr>
              <a:t>16   55         7</a:t>
            </a:r>
          </a:p>
          <a:p>
            <a:pPr indent="323850" algn="just">
              <a:lnSpc>
                <a:spcPct val="90000"/>
              </a:lnSpc>
              <a:buFontTx/>
              <a:buNone/>
            </a:pPr>
            <a:r>
              <a:rPr lang="en-US" altLang="zh-CN" sz="3200" b="1" smtClean="0">
                <a:solidFill>
                  <a:schemeClr val="tx1"/>
                </a:solidFill>
                <a:ea typeface="黑体" pitchFamily="2" charset="-122"/>
              </a:rPr>
              <a:t>          16    3          3</a:t>
            </a:r>
          </a:p>
          <a:p>
            <a:pPr indent="323850" algn="just">
              <a:lnSpc>
                <a:spcPct val="90000"/>
              </a:lnSpc>
              <a:buFontTx/>
              <a:buNone/>
            </a:pPr>
            <a:r>
              <a:rPr lang="en-US" altLang="zh-CN" sz="3200" b="1" smtClean="0">
                <a:solidFill>
                  <a:schemeClr val="tx1"/>
                </a:solidFill>
                <a:ea typeface="黑体" pitchFamily="2" charset="-122"/>
              </a:rPr>
              <a:t>                 0</a:t>
            </a:r>
            <a:endParaRPr lang="en-US" altLang="zh-CN" sz="3200" b="1" smtClean="0">
              <a:solidFill>
                <a:schemeClr val="tx1"/>
              </a:solidFill>
              <a:latin typeface="宋体" pitchFamily="2" charset="-122"/>
              <a:ea typeface="黑体" pitchFamily="2" charset="-122"/>
            </a:endParaRPr>
          </a:p>
        </p:txBody>
      </p:sp>
      <p:grpSp>
        <p:nvGrpSpPr>
          <p:cNvPr id="15364" name="Group 4"/>
          <p:cNvGrpSpPr>
            <a:grpSpLocks/>
          </p:cNvGrpSpPr>
          <p:nvPr/>
        </p:nvGrpSpPr>
        <p:grpSpPr bwMode="auto">
          <a:xfrm>
            <a:off x="2644775" y="2444750"/>
            <a:ext cx="2600325" cy="1108075"/>
            <a:chOff x="4693" y="8232"/>
            <a:chExt cx="1247" cy="624"/>
          </a:xfrm>
        </p:grpSpPr>
        <p:sp>
          <p:nvSpPr>
            <p:cNvPr id="15369" name="Freeform 5"/>
            <p:cNvSpPr>
              <a:spLocks/>
            </p:cNvSpPr>
            <p:nvPr/>
          </p:nvSpPr>
          <p:spPr bwMode="auto">
            <a:xfrm>
              <a:off x="4693" y="8235"/>
              <a:ext cx="576" cy="576"/>
            </a:xfrm>
            <a:custGeom>
              <a:avLst/>
              <a:gdLst>
                <a:gd name="T0" fmla="*/ 0 w 576"/>
                <a:gd name="T1" fmla="*/ 0 h 1440"/>
                <a:gd name="T2" fmla="*/ 0 w 576"/>
                <a:gd name="T3" fmla="*/ 1440 h 1440"/>
                <a:gd name="T4" fmla="*/ 576 w 576"/>
                <a:gd name="T5" fmla="*/ 1440 h 1440"/>
                <a:gd name="T6" fmla="*/ 0 60000 65536"/>
                <a:gd name="T7" fmla="*/ 0 60000 65536"/>
                <a:gd name="T8" fmla="*/ 0 60000 65536"/>
                <a:gd name="T9" fmla="*/ 0 w 576"/>
                <a:gd name="T10" fmla="*/ 0 h 1440"/>
                <a:gd name="T11" fmla="*/ 576 w 576"/>
                <a:gd name="T12" fmla="*/ 1440 h 1440"/>
              </a:gdLst>
              <a:ahLst/>
              <a:cxnLst>
                <a:cxn ang="T6">
                  <a:pos x="T0" y="T1"/>
                </a:cxn>
                <a:cxn ang="T7">
                  <a:pos x="T2" y="T3"/>
                </a:cxn>
                <a:cxn ang="T8">
                  <a:pos x="T4" y="T5"/>
                </a:cxn>
              </a:cxnLst>
              <a:rect l="T9" t="T10" r="T11" b="T12"/>
              <a:pathLst>
                <a:path w="576" h="1440">
                  <a:moveTo>
                    <a:pt x="0" y="0"/>
                  </a:moveTo>
                  <a:lnTo>
                    <a:pt x="0" y="1440"/>
                  </a:lnTo>
                  <a:lnTo>
                    <a:pt x="576" y="1440"/>
                  </a:lnTo>
                </a:path>
              </a:pathLst>
            </a:custGeom>
            <a:noFill/>
            <a:ln w="6350">
              <a:solidFill>
                <a:srgbClr val="000000"/>
              </a:solidFill>
              <a:round/>
              <a:headEnd/>
              <a:tailEnd/>
            </a:ln>
          </p:spPr>
          <p:txBody>
            <a:bodyPr/>
            <a:lstStyle/>
            <a:p>
              <a:endParaRPr lang="zh-CN" altLang="en-US"/>
            </a:p>
          </p:txBody>
        </p:sp>
        <p:sp>
          <p:nvSpPr>
            <p:cNvPr id="15370" name="Line 6"/>
            <p:cNvSpPr>
              <a:spLocks noChangeShapeType="1"/>
            </p:cNvSpPr>
            <p:nvPr/>
          </p:nvSpPr>
          <p:spPr bwMode="auto">
            <a:xfrm flipV="1">
              <a:off x="4710" y="8559"/>
              <a:ext cx="525" cy="0"/>
            </a:xfrm>
            <a:prstGeom prst="line">
              <a:avLst/>
            </a:prstGeom>
            <a:noFill/>
            <a:ln w="6350">
              <a:solidFill>
                <a:srgbClr val="000000"/>
              </a:solidFill>
              <a:round/>
              <a:headEnd/>
              <a:tailEnd/>
            </a:ln>
          </p:spPr>
          <p:txBody>
            <a:bodyPr/>
            <a:lstStyle/>
            <a:p>
              <a:endParaRPr lang="zh-CN" altLang="en-US"/>
            </a:p>
          </p:txBody>
        </p:sp>
        <p:sp>
          <p:nvSpPr>
            <p:cNvPr id="15371" name="Line 7"/>
            <p:cNvSpPr>
              <a:spLocks noChangeShapeType="1"/>
            </p:cNvSpPr>
            <p:nvPr/>
          </p:nvSpPr>
          <p:spPr bwMode="auto">
            <a:xfrm flipV="1">
              <a:off x="5940" y="8232"/>
              <a:ext cx="0" cy="624"/>
            </a:xfrm>
            <a:prstGeom prst="line">
              <a:avLst/>
            </a:prstGeom>
            <a:noFill/>
            <a:ln w="9525">
              <a:solidFill>
                <a:srgbClr val="000000"/>
              </a:solidFill>
              <a:round/>
              <a:headEnd/>
              <a:tailEnd type="triangle" w="med" len="med"/>
            </a:ln>
          </p:spPr>
          <p:txBody>
            <a:bodyPr/>
            <a:lstStyle/>
            <a:p>
              <a:endParaRPr lang="zh-CN" altLang="en-US"/>
            </a:p>
          </p:txBody>
        </p:sp>
      </p:grpSp>
      <p:grpSp>
        <p:nvGrpSpPr>
          <p:cNvPr id="15365" name="Group 8"/>
          <p:cNvGrpSpPr>
            <a:grpSpLocks/>
          </p:cNvGrpSpPr>
          <p:nvPr/>
        </p:nvGrpSpPr>
        <p:grpSpPr bwMode="auto">
          <a:xfrm>
            <a:off x="2659063" y="5059363"/>
            <a:ext cx="2652712" cy="1196975"/>
            <a:chOff x="4693" y="8232"/>
            <a:chExt cx="1247" cy="624"/>
          </a:xfrm>
        </p:grpSpPr>
        <p:sp>
          <p:nvSpPr>
            <p:cNvPr id="15366" name="Freeform 9"/>
            <p:cNvSpPr>
              <a:spLocks/>
            </p:cNvSpPr>
            <p:nvPr/>
          </p:nvSpPr>
          <p:spPr bwMode="auto">
            <a:xfrm>
              <a:off x="4693" y="8235"/>
              <a:ext cx="576" cy="576"/>
            </a:xfrm>
            <a:custGeom>
              <a:avLst/>
              <a:gdLst>
                <a:gd name="T0" fmla="*/ 0 w 576"/>
                <a:gd name="T1" fmla="*/ 0 h 1440"/>
                <a:gd name="T2" fmla="*/ 0 w 576"/>
                <a:gd name="T3" fmla="*/ 1440 h 1440"/>
                <a:gd name="T4" fmla="*/ 576 w 576"/>
                <a:gd name="T5" fmla="*/ 1440 h 1440"/>
                <a:gd name="T6" fmla="*/ 0 60000 65536"/>
                <a:gd name="T7" fmla="*/ 0 60000 65536"/>
                <a:gd name="T8" fmla="*/ 0 60000 65536"/>
                <a:gd name="T9" fmla="*/ 0 w 576"/>
                <a:gd name="T10" fmla="*/ 0 h 1440"/>
                <a:gd name="T11" fmla="*/ 576 w 576"/>
                <a:gd name="T12" fmla="*/ 1440 h 1440"/>
              </a:gdLst>
              <a:ahLst/>
              <a:cxnLst>
                <a:cxn ang="T6">
                  <a:pos x="T0" y="T1"/>
                </a:cxn>
                <a:cxn ang="T7">
                  <a:pos x="T2" y="T3"/>
                </a:cxn>
                <a:cxn ang="T8">
                  <a:pos x="T4" y="T5"/>
                </a:cxn>
              </a:cxnLst>
              <a:rect l="T9" t="T10" r="T11" b="T12"/>
              <a:pathLst>
                <a:path w="576" h="1440">
                  <a:moveTo>
                    <a:pt x="0" y="0"/>
                  </a:moveTo>
                  <a:lnTo>
                    <a:pt x="0" y="1440"/>
                  </a:lnTo>
                  <a:lnTo>
                    <a:pt x="576" y="1440"/>
                  </a:lnTo>
                </a:path>
              </a:pathLst>
            </a:custGeom>
            <a:noFill/>
            <a:ln w="6350">
              <a:solidFill>
                <a:srgbClr val="000000"/>
              </a:solidFill>
              <a:round/>
              <a:headEnd/>
              <a:tailEnd/>
            </a:ln>
          </p:spPr>
          <p:txBody>
            <a:bodyPr/>
            <a:lstStyle/>
            <a:p>
              <a:endParaRPr lang="zh-CN" altLang="en-US"/>
            </a:p>
          </p:txBody>
        </p:sp>
        <p:sp>
          <p:nvSpPr>
            <p:cNvPr id="15367" name="Line 10"/>
            <p:cNvSpPr>
              <a:spLocks noChangeShapeType="1"/>
            </p:cNvSpPr>
            <p:nvPr/>
          </p:nvSpPr>
          <p:spPr bwMode="auto">
            <a:xfrm flipV="1">
              <a:off x="4710" y="8559"/>
              <a:ext cx="525" cy="0"/>
            </a:xfrm>
            <a:prstGeom prst="line">
              <a:avLst/>
            </a:prstGeom>
            <a:noFill/>
            <a:ln w="6350">
              <a:solidFill>
                <a:srgbClr val="000000"/>
              </a:solidFill>
              <a:round/>
              <a:headEnd/>
              <a:tailEnd/>
            </a:ln>
          </p:spPr>
          <p:txBody>
            <a:bodyPr/>
            <a:lstStyle/>
            <a:p>
              <a:endParaRPr lang="zh-CN" altLang="en-US"/>
            </a:p>
          </p:txBody>
        </p:sp>
        <p:sp>
          <p:nvSpPr>
            <p:cNvPr id="15368" name="Line 11"/>
            <p:cNvSpPr>
              <a:spLocks noChangeShapeType="1"/>
            </p:cNvSpPr>
            <p:nvPr/>
          </p:nvSpPr>
          <p:spPr bwMode="auto">
            <a:xfrm flipV="1">
              <a:off x="5940" y="8232"/>
              <a:ext cx="0" cy="624"/>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bwMode="auto">
          <a:xfrm>
            <a:off x="304800" y="282575"/>
            <a:ext cx="8374063" cy="1143000"/>
          </a:xfrm>
          <a:ln>
            <a:miter lim="800000"/>
            <a:headEnd/>
            <a:tailEnd/>
          </a:ln>
        </p:spPr>
        <p:txBody>
          <a:bodyPr vert="horz" wrap="square" lIns="91440" tIns="45720" rIns="91440" bIns="45720" numCol="1" anchor="t" anchorCtr="0" compatLnSpc="1">
            <a:prstTxWarp prst="textNoShape">
              <a:avLst/>
            </a:prstTxWarp>
          </a:bodyPr>
          <a:lstStyle/>
          <a:p>
            <a:pPr>
              <a:defRPr/>
            </a:pPr>
            <a:r>
              <a:rPr lang="en-US" altLang="zh-CN" sz="2800" smtClean="0">
                <a:solidFill>
                  <a:schemeClr val="accent2"/>
                </a:solidFill>
                <a:effectLst/>
                <a:latin typeface="宋体" pitchFamily="2" charset="-122"/>
                <a:ea typeface="宋体" pitchFamily="2" charset="-122"/>
              </a:rPr>
              <a:t>  </a:t>
            </a:r>
            <a:r>
              <a:rPr lang="zh-CN" altLang="en-US" sz="3200" smtClean="0">
                <a:solidFill>
                  <a:schemeClr val="tx1"/>
                </a:solidFill>
                <a:effectLst/>
              </a:rPr>
              <a:t>十进制小数转换为非十进制小数</a:t>
            </a:r>
            <a:r>
              <a:rPr lang="zh-CN" altLang="en-US" sz="2400" b="0" smtClean="0">
                <a:solidFill>
                  <a:srgbClr val="993300"/>
                </a:solidFill>
                <a:cs typeface="Times New Roman" pitchFamily="18" charset="0"/>
              </a:rPr>
              <a:t/>
            </a:r>
            <a:br>
              <a:rPr lang="zh-CN" altLang="en-US" sz="2400" b="0" smtClean="0">
                <a:solidFill>
                  <a:srgbClr val="993300"/>
                </a:solidFill>
                <a:cs typeface="Times New Roman" pitchFamily="18" charset="0"/>
              </a:rPr>
            </a:br>
            <a:endParaRPr lang="zh-CN" altLang="en-US" sz="2400" b="0" smtClean="0">
              <a:solidFill>
                <a:srgbClr val="993300"/>
              </a:solidFill>
              <a:cs typeface="Times New Roman" pitchFamily="18" charset="0"/>
            </a:endParaRPr>
          </a:p>
        </p:txBody>
      </p:sp>
      <p:sp>
        <p:nvSpPr>
          <p:cNvPr id="16387" name="Rectangle 3"/>
          <p:cNvSpPr>
            <a:spLocks noGrp="1" noChangeArrowheads="1"/>
          </p:cNvSpPr>
          <p:nvPr>
            <p:ph type="body" idx="1"/>
          </p:nvPr>
        </p:nvSpPr>
        <p:spPr bwMode="auto">
          <a:xfrm>
            <a:off x="344488" y="976313"/>
            <a:ext cx="8415337" cy="4738687"/>
          </a:xfrm>
          <a:noFill/>
          <a:ln>
            <a:miter lim="800000"/>
            <a:headEnd/>
            <a:tailEnd/>
          </a:ln>
        </p:spPr>
        <p:txBody>
          <a:bodyPr vert="horz" wrap="square" lIns="91440" tIns="45720" rIns="91440" bIns="45720" numCol="1" anchor="t" anchorCtr="0" compatLnSpc="1">
            <a:prstTxWarp prst="textNoShape">
              <a:avLst/>
            </a:prstTxWarp>
          </a:bodyPr>
          <a:lstStyle/>
          <a:p>
            <a:pPr marL="0" indent="0" algn="just">
              <a:lnSpc>
                <a:spcPct val="105000"/>
              </a:lnSpc>
              <a:buFontTx/>
              <a:buNone/>
            </a:pPr>
            <a:r>
              <a:rPr lang="zh-CN" altLang="en-US" sz="3200" b="1" smtClean="0">
                <a:solidFill>
                  <a:schemeClr val="tx1"/>
                </a:solidFill>
                <a:latin typeface="宋体" pitchFamily="2" charset="-122"/>
                <a:ea typeface="黑体" pitchFamily="2" charset="-122"/>
              </a:rPr>
              <a:t>乘基取整法</a:t>
            </a:r>
            <a:r>
              <a:rPr lang="en-US" altLang="zh-CN" sz="3200" b="1" smtClean="0">
                <a:solidFill>
                  <a:schemeClr val="tx1"/>
                </a:solidFill>
                <a:latin typeface="宋体" pitchFamily="2" charset="-122"/>
                <a:ea typeface="黑体" pitchFamily="2" charset="-122"/>
              </a:rPr>
              <a:t>:</a:t>
            </a:r>
            <a:r>
              <a:rPr lang="en-US" altLang="zh-CN" sz="3200" b="1" smtClean="0">
                <a:solidFill>
                  <a:schemeClr val="tx1"/>
                </a:solidFill>
                <a:ea typeface="黑体" pitchFamily="2" charset="-122"/>
              </a:rPr>
              <a:t>“</a:t>
            </a:r>
            <a:r>
              <a:rPr lang="zh-CN" altLang="en-US" sz="3200" b="1" smtClean="0">
                <a:solidFill>
                  <a:schemeClr val="tx1"/>
                </a:solidFill>
                <a:latin typeface="宋体" pitchFamily="2" charset="-122"/>
                <a:ea typeface="黑体" pitchFamily="2" charset="-122"/>
              </a:rPr>
              <a:t>乘基取整，先整为高</a:t>
            </a:r>
            <a:r>
              <a:rPr lang="en-US" altLang="zh-CN" sz="3200" b="1" smtClean="0">
                <a:solidFill>
                  <a:schemeClr val="tx1"/>
                </a:solidFill>
                <a:latin typeface="宋体" pitchFamily="2" charset="-122"/>
                <a:ea typeface="黑体" pitchFamily="2" charset="-122"/>
              </a:rPr>
              <a:t>(</a:t>
            </a:r>
            <a:r>
              <a:rPr lang="zh-CN" altLang="en-US" sz="3200" b="1" smtClean="0">
                <a:solidFill>
                  <a:schemeClr val="tx1"/>
                </a:solidFill>
                <a:latin typeface="宋体" pitchFamily="2" charset="-122"/>
                <a:ea typeface="黑体" pitchFamily="2" charset="-122"/>
              </a:rPr>
              <a:t>位</a:t>
            </a:r>
            <a:r>
              <a:rPr lang="en-US" altLang="zh-CN" sz="3200" b="1" smtClean="0">
                <a:solidFill>
                  <a:schemeClr val="tx1"/>
                </a:solidFill>
                <a:latin typeface="宋体" pitchFamily="2" charset="-122"/>
                <a:ea typeface="黑体" pitchFamily="2" charset="-122"/>
              </a:rPr>
              <a:t>),</a:t>
            </a:r>
            <a:r>
              <a:rPr lang="zh-CN" altLang="en-US" sz="3200" b="1" smtClean="0">
                <a:solidFill>
                  <a:schemeClr val="tx1"/>
                </a:solidFill>
                <a:latin typeface="宋体" pitchFamily="2" charset="-122"/>
                <a:ea typeface="黑体" pitchFamily="2" charset="-122"/>
              </a:rPr>
              <a:t>后整为低</a:t>
            </a:r>
            <a:r>
              <a:rPr lang="en-US" altLang="zh-CN" sz="3200" b="1" smtClean="0">
                <a:solidFill>
                  <a:schemeClr val="tx1"/>
                </a:solidFill>
                <a:latin typeface="宋体" pitchFamily="2" charset="-122"/>
                <a:ea typeface="黑体" pitchFamily="2" charset="-122"/>
              </a:rPr>
              <a:t>(</a:t>
            </a:r>
            <a:r>
              <a:rPr lang="zh-CN" altLang="en-US" sz="3200" b="1" smtClean="0">
                <a:solidFill>
                  <a:schemeClr val="tx1"/>
                </a:solidFill>
                <a:latin typeface="宋体" pitchFamily="2" charset="-122"/>
                <a:ea typeface="黑体" pitchFamily="2" charset="-122"/>
              </a:rPr>
              <a:t>位</a:t>
            </a:r>
            <a:r>
              <a:rPr lang="en-US" altLang="zh-CN" sz="3200" b="1" smtClean="0">
                <a:solidFill>
                  <a:schemeClr val="tx1"/>
                </a:solidFill>
                <a:latin typeface="宋体" pitchFamily="2" charset="-122"/>
                <a:ea typeface="黑体" pitchFamily="2" charset="-122"/>
              </a:rPr>
              <a:t>)</a:t>
            </a:r>
            <a:r>
              <a:rPr lang="en-US" altLang="zh-CN" sz="3200" b="1" smtClean="0">
                <a:solidFill>
                  <a:schemeClr val="tx1"/>
                </a:solidFill>
                <a:ea typeface="黑体" pitchFamily="2" charset="-122"/>
              </a:rPr>
              <a:t>”</a:t>
            </a:r>
            <a:endParaRPr lang="en-US" altLang="zh-CN" sz="3200" b="1" smtClean="0">
              <a:solidFill>
                <a:schemeClr val="tx1"/>
              </a:solidFill>
              <a:latin typeface="宋体" pitchFamily="2" charset="-122"/>
              <a:ea typeface="黑体" pitchFamily="2" charset="-122"/>
            </a:endParaRPr>
          </a:p>
          <a:p>
            <a:pPr marL="0" indent="0" algn="just">
              <a:lnSpc>
                <a:spcPct val="105000"/>
              </a:lnSpc>
              <a:buFontTx/>
              <a:buNone/>
            </a:pPr>
            <a:r>
              <a:rPr lang="en-US" altLang="zh-CN" sz="3200" b="1" smtClean="0">
                <a:solidFill>
                  <a:schemeClr val="tx1"/>
                </a:solidFill>
                <a:latin typeface="宋体" pitchFamily="2" charset="-122"/>
                <a:ea typeface="黑体" pitchFamily="2" charset="-122"/>
              </a:rPr>
              <a:t>〖 </a:t>
            </a:r>
            <a:r>
              <a:rPr lang="zh-CN" altLang="en-US" sz="3200" b="1" smtClean="0">
                <a:solidFill>
                  <a:schemeClr val="tx1"/>
                </a:solidFill>
                <a:latin typeface="宋体" pitchFamily="2" charset="-122"/>
                <a:ea typeface="黑体" pitchFamily="2" charset="-122"/>
              </a:rPr>
              <a:t>例</a:t>
            </a:r>
            <a:r>
              <a:rPr lang="en-US" altLang="zh-CN" sz="3200" b="1" smtClean="0">
                <a:solidFill>
                  <a:schemeClr val="tx1"/>
                </a:solidFill>
                <a:latin typeface="宋体" pitchFamily="2" charset="-122"/>
                <a:ea typeface="黑体" pitchFamily="2" charset="-122"/>
              </a:rPr>
              <a:t>4 〗</a:t>
            </a:r>
            <a:r>
              <a:rPr lang="zh-CN" altLang="en-US" sz="3200" b="1" smtClean="0">
                <a:solidFill>
                  <a:schemeClr val="tx1"/>
                </a:solidFill>
                <a:latin typeface="宋体" pitchFamily="2" charset="-122"/>
                <a:ea typeface="黑体" pitchFamily="2" charset="-122"/>
              </a:rPr>
              <a:t>（ </a:t>
            </a:r>
            <a:r>
              <a:rPr lang="en-US" altLang="zh-CN" sz="3200" b="1" smtClean="0">
                <a:solidFill>
                  <a:schemeClr val="tx1"/>
                </a:solidFill>
                <a:latin typeface="宋体" pitchFamily="2" charset="-122"/>
                <a:ea typeface="黑体" pitchFamily="2" charset="-122"/>
              </a:rPr>
              <a:t>0.625</a:t>
            </a:r>
            <a:r>
              <a:rPr lang="zh-CN" altLang="en-US" sz="3200" b="1" smtClean="0">
                <a:solidFill>
                  <a:schemeClr val="tx1"/>
                </a:solidFill>
                <a:latin typeface="宋体" pitchFamily="2" charset="-122"/>
                <a:ea typeface="黑体" pitchFamily="2" charset="-122"/>
              </a:rPr>
              <a:t>）</a:t>
            </a:r>
            <a:r>
              <a:rPr lang="en-US" altLang="zh-CN" sz="3200" b="1" baseline="-30000" smtClean="0">
                <a:solidFill>
                  <a:schemeClr val="tx1"/>
                </a:solidFill>
                <a:latin typeface="宋体" pitchFamily="2" charset="-122"/>
                <a:ea typeface="黑体" pitchFamily="2" charset="-122"/>
              </a:rPr>
              <a:t>10</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0.101</a:t>
            </a:r>
            <a:r>
              <a:rPr lang="zh-CN" altLang="en-US" sz="3200" b="1" smtClean="0">
                <a:solidFill>
                  <a:schemeClr val="tx1"/>
                </a:solidFill>
                <a:latin typeface="宋体" pitchFamily="2" charset="-122"/>
                <a:ea typeface="黑体" pitchFamily="2" charset="-122"/>
              </a:rPr>
              <a:t>）</a:t>
            </a:r>
            <a:r>
              <a:rPr lang="en-US" altLang="zh-CN" sz="3200" b="1" baseline="-30000" smtClean="0">
                <a:solidFill>
                  <a:schemeClr val="tx1"/>
                </a:solidFill>
                <a:latin typeface="宋体" pitchFamily="2" charset="-122"/>
                <a:ea typeface="黑体" pitchFamily="2" charset="-122"/>
              </a:rPr>
              <a:t>2</a:t>
            </a:r>
          </a:p>
          <a:p>
            <a:pPr marL="0" indent="0" algn="just">
              <a:lnSpc>
                <a:spcPct val="90000"/>
              </a:lnSpc>
              <a:spcBef>
                <a:spcPct val="5000"/>
              </a:spcBef>
              <a:buFontTx/>
              <a:buNone/>
            </a:pPr>
            <a:r>
              <a:rPr lang="en-US" altLang="zh-CN" sz="3200" b="1" smtClean="0">
                <a:solidFill>
                  <a:schemeClr val="tx1"/>
                </a:solidFill>
                <a:latin typeface="宋体" pitchFamily="2" charset="-122"/>
                <a:ea typeface="黑体" pitchFamily="2" charset="-122"/>
              </a:rPr>
              <a:t>           					</a:t>
            </a:r>
            <a:r>
              <a:rPr lang="en-US" altLang="zh-CN" sz="3200" b="1" smtClean="0">
                <a:solidFill>
                  <a:schemeClr val="tx1"/>
                </a:solidFill>
                <a:ea typeface="黑体" pitchFamily="2" charset="-122"/>
              </a:rPr>
              <a:t>   		            		        0.625         </a:t>
            </a:r>
            <a:r>
              <a:rPr lang="zh-CN" altLang="en-US" sz="3200" b="1" smtClean="0">
                <a:solidFill>
                  <a:schemeClr val="tx1"/>
                </a:solidFill>
                <a:latin typeface="宋体" pitchFamily="2" charset="-122"/>
                <a:ea typeface="黑体" pitchFamily="2" charset="-122"/>
              </a:rPr>
              <a:t>整数</a:t>
            </a:r>
            <a:endParaRPr lang="zh-CN" altLang="en-US" sz="3200" b="1" smtClean="0">
              <a:solidFill>
                <a:schemeClr val="tx1"/>
              </a:solidFill>
              <a:ea typeface="黑体" pitchFamily="2" charset="-122"/>
            </a:endParaRPr>
          </a:p>
          <a:p>
            <a:pPr marL="0" indent="0" algn="just">
              <a:lnSpc>
                <a:spcPct val="90000"/>
              </a:lnSpc>
              <a:spcBef>
                <a:spcPct val="5000"/>
              </a:spcBef>
              <a:buFontTx/>
              <a:buNone/>
            </a:pPr>
            <a:r>
              <a:rPr lang="zh-CN" altLang="en-US" sz="3200" b="1" smtClean="0">
                <a:solidFill>
                  <a:schemeClr val="tx1"/>
                </a:solidFill>
                <a:ea typeface="黑体" pitchFamily="2" charset="-122"/>
              </a:rPr>
              <a:t>               </a:t>
            </a:r>
            <a:r>
              <a:rPr lang="en-US" altLang="zh-CN" sz="3200" b="1" smtClean="0">
                <a:solidFill>
                  <a:schemeClr val="tx1"/>
                </a:solidFill>
                <a:ea typeface="黑体" pitchFamily="2" charset="-122"/>
              </a:rPr>
              <a:t>×           2                </a:t>
            </a:r>
          </a:p>
          <a:p>
            <a:pPr marL="0" indent="0" algn="just">
              <a:lnSpc>
                <a:spcPct val="90000"/>
              </a:lnSpc>
              <a:spcBef>
                <a:spcPct val="5000"/>
              </a:spcBef>
              <a:buFontTx/>
              <a:buNone/>
            </a:pPr>
            <a:r>
              <a:rPr lang="en-US" altLang="zh-CN" sz="3200" b="1" smtClean="0">
                <a:solidFill>
                  <a:schemeClr val="tx1"/>
                </a:solidFill>
                <a:ea typeface="黑体" pitchFamily="2" charset="-122"/>
              </a:rPr>
              <a:t>                       1 .25             1</a:t>
            </a:r>
          </a:p>
          <a:p>
            <a:pPr marL="0" indent="0" algn="just">
              <a:lnSpc>
                <a:spcPct val="90000"/>
              </a:lnSpc>
              <a:spcBef>
                <a:spcPct val="5000"/>
              </a:spcBef>
              <a:buFontTx/>
              <a:buNone/>
            </a:pPr>
            <a:r>
              <a:rPr lang="en-US" altLang="zh-CN" sz="3200" b="1" smtClean="0">
                <a:solidFill>
                  <a:schemeClr val="tx1"/>
                </a:solidFill>
                <a:ea typeface="黑体" pitchFamily="2" charset="-122"/>
              </a:rPr>
              <a:t>                       0. 25</a:t>
            </a:r>
          </a:p>
          <a:p>
            <a:pPr marL="0" indent="0" algn="just">
              <a:lnSpc>
                <a:spcPct val="90000"/>
              </a:lnSpc>
              <a:spcBef>
                <a:spcPct val="5000"/>
              </a:spcBef>
              <a:buFontTx/>
              <a:buNone/>
            </a:pPr>
            <a:r>
              <a:rPr lang="en-US" altLang="zh-CN" sz="3200" b="1" smtClean="0">
                <a:solidFill>
                  <a:schemeClr val="tx1"/>
                </a:solidFill>
                <a:ea typeface="黑体" pitchFamily="2" charset="-122"/>
              </a:rPr>
              <a:t>              ×           2</a:t>
            </a:r>
          </a:p>
          <a:p>
            <a:pPr marL="0" indent="0" algn="just">
              <a:lnSpc>
                <a:spcPct val="90000"/>
              </a:lnSpc>
              <a:spcBef>
                <a:spcPct val="5000"/>
              </a:spcBef>
              <a:buFontTx/>
              <a:buNone/>
            </a:pPr>
            <a:r>
              <a:rPr lang="en-US" altLang="zh-CN" sz="3200" b="1" smtClean="0">
                <a:solidFill>
                  <a:schemeClr val="tx1"/>
                </a:solidFill>
                <a:ea typeface="黑体" pitchFamily="2" charset="-122"/>
              </a:rPr>
              <a:t>                        0.  5</a:t>
            </a:r>
            <a:r>
              <a:rPr lang="en-US" altLang="zh-CN" sz="3200" b="1" smtClean="0">
                <a:solidFill>
                  <a:schemeClr val="tx1"/>
                </a:solidFill>
                <a:latin typeface="宋体" pitchFamily="2" charset="-122"/>
                <a:ea typeface="黑体" pitchFamily="2" charset="-122"/>
              </a:rPr>
              <a:t>   </a:t>
            </a:r>
            <a:r>
              <a:rPr lang="en-US" altLang="zh-CN" sz="3200" b="1" smtClean="0">
                <a:solidFill>
                  <a:schemeClr val="tx1"/>
                </a:solidFill>
                <a:ea typeface="黑体" pitchFamily="2" charset="-122"/>
              </a:rPr>
              <a:t> </a:t>
            </a:r>
            <a:r>
              <a:rPr lang="en-US" altLang="zh-CN" sz="3200" b="1" smtClean="0">
                <a:solidFill>
                  <a:schemeClr val="tx1"/>
                </a:solidFill>
                <a:latin typeface="宋体" pitchFamily="2" charset="-122"/>
                <a:ea typeface="黑体" pitchFamily="2" charset="-122"/>
              </a:rPr>
              <a:t> </a:t>
            </a:r>
            <a:r>
              <a:rPr lang="en-US" altLang="zh-CN" sz="3200" b="1" smtClean="0">
                <a:solidFill>
                  <a:schemeClr val="tx1"/>
                </a:solidFill>
                <a:ea typeface="黑体" pitchFamily="2" charset="-122"/>
              </a:rPr>
              <a:t>    0</a:t>
            </a:r>
          </a:p>
          <a:p>
            <a:pPr marL="0" indent="0" algn="just">
              <a:lnSpc>
                <a:spcPct val="90000"/>
              </a:lnSpc>
              <a:spcBef>
                <a:spcPct val="5000"/>
              </a:spcBef>
              <a:buFontTx/>
              <a:buNone/>
            </a:pPr>
            <a:r>
              <a:rPr lang="en-US" altLang="zh-CN" sz="3200" b="1" smtClean="0">
                <a:solidFill>
                  <a:schemeClr val="tx1"/>
                </a:solidFill>
                <a:ea typeface="黑体" pitchFamily="2" charset="-122"/>
              </a:rPr>
              <a:t>              ×           2</a:t>
            </a:r>
          </a:p>
          <a:p>
            <a:pPr marL="0" indent="0" algn="just">
              <a:lnSpc>
                <a:spcPct val="90000"/>
              </a:lnSpc>
              <a:spcBef>
                <a:spcPct val="5000"/>
              </a:spcBef>
              <a:buFontTx/>
              <a:buNone/>
            </a:pPr>
            <a:r>
              <a:rPr lang="en-US" altLang="zh-CN" sz="3200" b="1" smtClean="0">
                <a:solidFill>
                  <a:schemeClr val="tx1"/>
                </a:solidFill>
                <a:ea typeface="黑体" pitchFamily="2" charset="-122"/>
              </a:rPr>
              <a:t>  	                1.  0              1</a:t>
            </a:r>
            <a:endParaRPr lang="en-US" altLang="zh-CN" sz="3200" b="1" smtClean="0">
              <a:solidFill>
                <a:schemeClr val="tx1"/>
              </a:solidFill>
              <a:latin typeface="宋体" pitchFamily="2" charset="-122"/>
              <a:ea typeface="黑体" pitchFamily="2" charset="-122"/>
            </a:endParaRPr>
          </a:p>
        </p:txBody>
      </p:sp>
      <p:grpSp>
        <p:nvGrpSpPr>
          <p:cNvPr id="16388" name="Group 4"/>
          <p:cNvGrpSpPr>
            <a:grpSpLocks/>
          </p:cNvGrpSpPr>
          <p:nvPr/>
        </p:nvGrpSpPr>
        <p:grpSpPr bwMode="auto">
          <a:xfrm>
            <a:off x="2517775" y="4064000"/>
            <a:ext cx="2782888" cy="2794000"/>
            <a:chOff x="3795" y="12288"/>
            <a:chExt cx="2505" cy="1872"/>
          </a:xfrm>
        </p:grpSpPr>
        <p:sp>
          <p:nvSpPr>
            <p:cNvPr id="16389" name="Line 5"/>
            <p:cNvSpPr>
              <a:spLocks noChangeShapeType="1"/>
            </p:cNvSpPr>
            <p:nvPr/>
          </p:nvSpPr>
          <p:spPr bwMode="auto">
            <a:xfrm>
              <a:off x="3795" y="12288"/>
              <a:ext cx="1440" cy="0"/>
            </a:xfrm>
            <a:prstGeom prst="line">
              <a:avLst/>
            </a:prstGeom>
            <a:noFill/>
            <a:ln w="6350">
              <a:solidFill>
                <a:srgbClr val="000000"/>
              </a:solidFill>
              <a:round/>
              <a:headEnd/>
              <a:tailEnd/>
            </a:ln>
          </p:spPr>
          <p:txBody>
            <a:bodyPr/>
            <a:lstStyle/>
            <a:p>
              <a:endParaRPr lang="zh-CN" altLang="en-US"/>
            </a:p>
          </p:txBody>
        </p:sp>
        <p:sp>
          <p:nvSpPr>
            <p:cNvPr id="16390" name="Line 6"/>
            <p:cNvSpPr>
              <a:spLocks noChangeShapeType="1"/>
            </p:cNvSpPr>
            <p:nvPr/>
          </p:nvSpPr>
          <p:spPr bwMode="auto">
            <a:xfrm>
              <a:off x="3829" y="13224"/>
              <a:ext cx="1440" cy="0"/>
            </a:xfrm>
            <a:prstGeom prst="line">
              <a:avLst/>
            </a:prstGeom>
            <a:noFill/>
            <a:ln w="6350">
              <a:solidFill>
                <a:srgbClr val="000000"/>
              </a:solidFill>
              <a:round/>
              <a:headEnd/>
              <a:tailEnd/>
            </a:ln>
          </p:spPr>
          <p:txBody>
            <a:bodyPr/>
            <a:lstStyle/>
            <a:p>
              <a:endParaRPr lang="zh-CN" altLang="en-US"/>
            </a:p>
          </p:txBody>
        </p:sp>
        <p:sp>
          <p:nvSpPr>
            <p:cNvPr id="16391" name="Line 7"/>
            <p:cNvSpPr>
              <a:spLocks noChangeShapeType="1"/>
            </p:cNvSpPr>
            <p:nvPr/>
          </p:nvSpPr>
          <p:spPr bwMode="auto">
            <a:xfrm>
              <a:off x="3829" y="13848"/>
              <a:ext cx="1440" cy="0"/>
            </a:xfrm>
            <a:prstGeom prst="line">
              <a:avLst/>
            </a:prstGeom>
            <a:noFill/>
            <a:ln w="6350">
              <a:solidFill>
                <a:srgbClr val="000000"/>
              </a:solidFill>
              <a:round/>
              <a:headEnd/>
              <a:tailEnd/>
            </a:ln>
          </p:spPr>
          <p:txBody>
            <a:bodyPr/>
            <a:lstStyle/>
            <a:p>
              <a:endParaRPr lang="zh-CN" altLang="en-US"/>
            </a:p>
          </p:txBody>
        </p:sp>
        <p:sp>
          <p:nvSpPr>
            <p:cNvPr id="16392" name="Line 8"/>
            <p:cNvSpPr>
              <a:spLocks noChangeShapeType="1"/>
            </p:cNvSpPr>
            <p:nvPr/>
          </p:nvSpPr>
          <p:spPr bwMode="auto">
            <a:xfrm>
              <a:off x="6300" y="12288"/>
              <a:ext cx="0" cy="1872"/>
            </a:xfrm>
            <a:prstGeom prst="line">
              <a:avLst/>
            </a:prstGeom>
            <a:noFill/>
            <a:ln w="9525">
              <a:solidFill>
                <a:srgbClr val="000000"/>
              </a:solidFill>
              <a:round/>
              <a:headEnd/>
              <a:tailEnd type="triangle" w="med" len="med"/>
            </a:ln>
          </p:spPr>
          <p:txBody>
            <a:bodyPr/>
            <a:lstStyle/>
            <a:p>
              <a:endParaRPr lang="zh-CN" altLang="en-US"/>
            </a:p>
          </p:txBody>
        </p:sp>
        <p:sp>
          <p:nvSpPr>
            <p:cNvPr id="16393" name="Line 9"/>
            <p:cNvSpPr>
              <a:spLocks noChangeShapeType="1"/>
            </p:cNvSpPr>
            <p:nvPr/>
          </p:nvSpPr>
          <p:spPr bwMode="auto">
            <a:xfrm>
              <a:off x="3795" y="12600"/>
              <a:ext cx="1440" cy="0"/>
            </a:xfrm>
            <a:prstGeom prst="line">
              <a:avLst/>
            </a:prstGeom>
            <a:noFill/>
            <a:ln w="6350">
              <a:solidFill>
                <a:srgbClr val="000000"/>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290513" y="196850"/>
            <a:ext cx="8186737" cy="663575"/>
          </a:xfrm>
          <a:noFill/>
          <a:ln>
            <a:miter lim="800000"/>
            <a:headEnd/>
            <a:tailEnd/>
          </a:ln>
        </p:spPr>
        <p:txBody>
          <a:bodyPr vert="horz" wrap="square" lIns="91440" tIns="45720" rIns="91440" bIns="45720" numCol="1" anchor="t" anchorCtr="0" compatLnSpc="1">
            <a:prstTxWarp prst="textNoShape">
              <a:avLst/>
            </a:prstTxWarp>
          </a:bodyPr>
          <a:lstStyle/>
          <a:p>
            <a:r>
              <a:rPr lang="en-US" altLang="zh-CN" sz="2800" smtClean="0">
                <a:solidFill>
                  <a:srgbClr val="3333FF"/>
                </a:solidFill>
                <a:effectLst/>
                <a:latin typeface="宋体" pitchFamily="2" charset="-122"/>
                <a:ea typeface="宋体" pitchFamily="2" charset="-122"/>
              </a:rPr>
              <a:t>  </a:t>
            </a:r>
            <a:r>
              <a:rPr lang="zh-CN" altLang="en-US" sz="3200" smtClean="0">
                <a:solidFill>
                  <a:schemeClr val="tx1"/>
                </a:solidFill>
                <a:effectLst/>
              </a:rPr>
              <a:t>十进制小数转换为非十进制小数</a:t>
            </a:r>
          </a:p>
        </p:txBody>
      </p:sp>
      <p:sp>
        <p:nvSpPr>
          <p:cNvPr id="17411" name="Rectangle 3"/>
          <p:cNvSpPr>
            <a:spLocks noGrp="1" noChangeArrowheads="1"/>
          </p:cNvSpPr>
          <p:nvPr>
            <p:ph type="body" idx="1"/>
          </p:nvPr>
        </p:nvSpPr>
        <p:spPr bwMode="auto">
          <a:xfrm>
            <a:off x="271463" y="754063"/>
            <a:ext cx="8312150" cy="5000625"/>
          </a:xfrm>
          <a:noFill/>
          <a:ln>
            <a:miter lim="800000"/>
            <a:headEnd/>
            <a:tailEnd/>
          </a:ln>
        </p:spPr>
        <p:txBody>
          <a:bodyPr vert="horz" wrap="square" lIns="91440" tIns="45720" rIns="91440" bIns="45720" numCol="1" anchor="t" anchorCtr="0" compatLnSpc="1">
            <a:prstTxWarp prst="textNoShape">
              <a:avLst/>
            </a:prstTxWarp>
          </a:bodyPr>
          <a:lstStyle/>
          <a:p>
            <a:pPr indent="323850" algn="just">
              <a:lnSpc>
                <a:spcPct val="90000"/>
              </a:lnSpc>
              <a:spcBef>
                <a:spcPct val="10000"/>
              </a:spcBef>
              <a:buFontTx/>
              <a:buNone/>
            </a:pPr>
            <a:r>
              <a:rPr lang="en-US" altLang="zh-CN" sz="3200" b="1" smtClean="0">
                <a:solidFill>
                  <a:schemeClr val="tx1"/>
                </a:solidFill>
                <a:latin typeface="宋体" pitchFamily="2" charset="-122"/>
                <a:ea typeface="黑体" pitchFamily="2" charset="-122"/>
              </a:rPr>
              <a:t>〖</a:t>
            </a:r>
            <a:r>
              <a:rPr lang="zh-CN" altLang="en-US" sz="3200" b="1" smtClean="0">
                <a:solidFill>
                  <a:schemeClr val="tx1"/>
                </a:solidFill>
                <a:latin typeface="宋体" pitchFamily="2" charset="-122"/>
                <a:ea typeface="黑体" pitchFamily="2" charset="-122"/>
              </a:rPr>
              <a:t>例</a:t>
            </a:r>
            <a:r>
              <a:rPr lang="en-US" altLang="zh-CN" sz="3200" b="1" smtClean="0">
                <a:solidFill>
                  <a:schemeClr val="tx1"/>
                </a:solidFill>
                <a:latin typeface="宋体" pitchFamily="2" charset="-122"/>
                <a:ea typeface="黑体" pitchFamily="2" charset="-122"/>
              </a:rPr>
              <a:t>5 〗 </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0.32</a:t>
            </a:r>
            <a:r>
              <a:rPr lang="zh-CN" altLang="en-US" sz="3200" b="1" smtClean="0">
                <a:solidFill>
                  <a:schemeClr val="tx1"/>
                </a:solidFill>
                <a:latin typeface="宋体" pitchFamily="2" charset="-122"/>
                <a:ea typeface="黑体" pitchFamily="2" charset="-122"/>
              </a:rPr>
              <a:t>）</a:t>
            </a:r>
            <a:r>
              <a:rPr lang="en-US" altLang="zh-CN" sz="3200" b="1" baseline="-30000" smtClean="0">
                <a:solidFill>
                  <a:schemeClr val="tx1"/>
                </a:solidFill>
                <a:latin typeface="宋体" pitchFamily="2" charset="-122"/>
                <a:ea typeface="黑体" pitchFamily="2" charset="-122"/>
              </a:rPr>
              <a:t>10</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0.0101…</a:t>
            </a:r>
            <a:r>
              <a:rPr lang="zh-CN" altLang="en-US" sz="3200" b="1" smtClean="0">
                <a:solidFill>
                  <a:schemeClr val="tx1"/>
                </a:solidFill>
                <a:latin typeface="宋体" pitchFamily="2" charset="-122"/>
                <a:ea typeface="黑体" pitchFamily="2" charset="-122"/>
              </a:rPr>
              <a:t>）</a:t>
            </a:r>
            <a:r>
              <a:rPr lang="en-US" altLang="zh-CN" sz="3200" b="1" baseline="-30000" smtClean="0">
                <a:solidFill>
                  <a:schemeClr val="tx1"/>
                </a:solidFill>
                <a:latin typeface="宋体" pitchFamily="2" charset="-122"/>
                <a:ea typeface="黑体" pitchFamily="2" charset="-122"/>
              </a:rPr>
              <a:t>2</a:t>
            </a:r>
            <a:r>
              <a:rPr lang="en-US" altLang="zh-CN" sz="3200" b="1" smtClean="0">
                <a:solidFill>
                  <a:schemeClr val="tx1"/>
                </a:solidFill>
                <a:latin typeface="宋体" pitchFamily="2" charset="-122"/>
                <a:ea typeface="黑体" pitchFamily="2" charset="-122"/>
              </a:rPr>
              <a:t>					 	</a:t>
            </a:r>
            <a:r>
              <a:rPr lang="en-US" altLang="zh-CN" sz="3200" b="1" smtClean="0">
                <a:solidFill>
                  <a:schemeClr val="tx1"/>
                </a:solidFill>
                <a:ea typeface="黑体" pitchFamily="2" charset="-122"/>
              </a:rPr>
              <a:t>   		                                                                                                                                                    	               0.32       </a:t>
            </a:r>
            <a:r>
              <a:rPr lang="zh-CN" altLang="en-US" sz="3200" b="1" smtClean="0">
                <a:solidFill>
                  <a:schemeClr val="tx1"/>
                </a:solidFill>
                <a:latin typeface="宋体" pitchFamily="2" charset="-122"/>
                <a:ea typeface="黑体" pitchFamily="2" charset="-122"/>
              </a:rPr>
              <a:t>整数</a:t>
            </a:r>
            <a:endParaRPr lang="zh-CN" altLang="en-US" sz="3200" b="1" smtClean="0">
              <a:solidFill>
                <a:schemeClr val="tx1"/>
              </a:solidFill>
              <a:ea typeface="黑体" pitchFamily="2" charset="-122"/>
            </a:endParaRPr>
          </a:p>
          <a:p>
            <a:pPr indent="323850" algn="just">
              <a:lnSpc>
                <a:spcPct val="90000"/>
              </a:lnSpc>
              <a:spcBef>
                <a:spcPct val="10000"/>
              </a:spcBef>
              <a:buFontTx/>
              <a:buNone/>
            </a:pPr>
            <a:r>
              <a:rPr lang="zh-CN" altLang="en-US" sz="3200" b="1" smtClean="0">
                <a:solidFill>
                  <a:schemeClr val="tx1"/>
                </a:solidFill>
                <a:ea typeface="黑体" pitchFamily="2" charset="-122"/>
              </a:rPr>
              <a:t>      </a:t>
            </a:r>
            <a:r>
              <a:rPr lang="en-US" altLang="zh-CN" sz="3200" b="1" smtClean="0">
                <a:solidFill>
                  <a:schemeClr val="tx1"/>
                </a:solidFill>
                <a:ea typeface="黑体" pitchFamily="2" charset="-122"/>
              </a:rPr>
              <a:t>×           2                </a:t>
            </a:r>
          </a:p>
          <a:p>
            <a:pPr indent="323850" algn="just">
              <a:lnSpc>
                <a:spcPct val="90000"/>
              </a:lnSpc>
              <a:spcBef>
                <a:spcPct val="10000"/>
              </a:spcBef>
              <a:buFontTx/>
              <a:buNone/>
            </a:pPr>
            <a:r>
              <a:rPr lang="en-US" altLang="zh-CN" sz="3200" b="1" smtClean="0">
                <a:solidFill>
                  <a:schemeClr val="tx1"/>
                </a:solidFill>
                <a:ea typeface="黑体" pitchFamily="2" charset="-122"/>
              </a:rPr>
              <a:t>                0.64          0</a:t>
            </a:r>
          </a:p>
          <a:p>
            <a:pPr indent="323850" algn="just">
              <a:lnSpc>
                <a:spcPct val="90000"/>
              </a:lnSpc>
              <a:spcBef>
                <a:spcPct val="10000"/>
              </a:spcBef>
              <a:buFontTx/>
              <a:buNone/>
            </a:pPr>
            <a:r>
              <a:rPr lang="en-US" altLang="zh-CN" sz="3200" b="1" smtClean="0">
                <a:solidFill>
                  <a:schemeClr val="tx1"/>
                </a:solidFill>
                <a:ea typeface="黑体" pitchFamily="2" charset="-122"/>
              </a:rPr>
              <a:t>     ×            2</a:t>
            </a:r>
          </a:p>
          <a:p>
            <a:pPr indent="323850" algn="just">
              <a:lnSpc>
                <a:spcPct val="90000"/>
              </a:lnSpc>
              <a:spcBef>
                <a:spcPct val="10000"/>
              </a:spcBef>
              <a:buFontTx/>
              <a:buNone/>
            </a:pPr>
            <a:r>
              <a:rPr lang="en-US" altLang="zh-CN" sz="3200" b="1" smtClean="0">
                <a:solidFill>
                  <a:schemeClr val="tx1"/>
                </a:solidFill>
                <a:ea typeface="黑体" pitchFamily="2" charset="-122"/>
              </a:rPr>
              <a:t>                1.28          1</a:t>
            </a:r>
          </a:p>
          <a:p>
            <a:pPr indent="323850" algn="just">
              <a:lnSpc>
                <a:spcPct val="90000"/>
              </a:lnSpc>
              <a:spcBef>
                <a:spcPct val="10000"/>
              </a:spcBef>
              <a:buFontTx/>
              <a:buNone/>
            </a:pPr>
            <a:r>
              <a:rPr lang="en-US" altLang="zh-CN" sz="3200" b="1" smtClean="0">
                <a:solidFill>
                  <a:schemeClr val="tx1"/>
                </a:solidFill>
                <a:ea typeface="黑体" pitchFamily="2" charset="-122"/>
              </a:rPr>
              <a:t>                0.28    </a:t>
            </a:r>
          </a:p>
          <a:p>
            <a:pPr indent="323850" algn="just">
              <a:lnSpc>
                <a:spcPct val="90000"/>
              </a:lnSpc>
              <a:spcBef>
                <a:spcPct val="10000"/>
              </a:spcBef>
              <a:buFontTx/>
              <a:buNone/>
            </a:pPr>
            <a:r>
              <a:rPr lang="en-US" altLang="zh-CN" sz="3200" b="1" smtClean="0">
                <a:solidFill>
                  <a:schemeClr val="tx1"/>
                </a:solidFill>
                <a:ea typeface="黑体" pitchFamily="2" charset="-122"/>
              </a:rPr>
              <a:t>     ×            2</a:t>
            </a:r>
          </a:p>
          <a:p>
            <a:pPr indent="323850" algn="just">
              <a:lnSpc>
                <a:spcPct val="90000"/>
              </a:lnSpc>
              <a:spcBef>
                <a:spcPct val="10000"/>
              </a:spcBef>
              <a:buFontTx/>
              <a:buNone/>
            </a:pPr>
            <a:r>
              <a:rPr lang="en-US" altLang="zh-CN" sz="3200" b="1" smtClean="0">
                <a:solidFill>
                  <a:schemeClr val="tx1"/>
                </a:solidFill>
                <a:ea typeface="黑体" pitchFamily="2" charset="-122"/>
              </a:rPr>
              <a:t>                0.56	          0</a:t>
            </a:r>
          </a:p>
          <a:p>
            <a:pPr indent="323850" algn="just">
              <a:lnSpc>
                <a:spcPct val="90000"/>
              </a:lnSpc>
              <a:spcBef>
                <a:spcPct val="10000"/>
              </a:spcBef>
              <a:buFontTx/>
              <a:buNone/>
            </a:pPr>
            <a:r>
              <a:rPr lang="en-US" altLang="zh-CN" sz="3200" b="1" smtClean="0">
                <a:solidFill>
                  <a:schemeClr val="tx1"/>
                </a:solidFill>
                <a:ea typeface="黑体" pitchFamily="2" charset="-122"/>
              </a:rPr>
              <a:t>     ×            2	</a:t>
            </a:r>
          </a:p>
          <a:p>
            <a:pPr indent="323850" algn="just">
              <a:lnSpc>
                <a:spcPct val="90000"/>
              </a:lnSpc>
              <a:spcBef>
                <a:spcPct val="10000"/>
              </a:spcBef>
              <a:buFontTx/>
              <a:buNone/>
            </a:pPr>
            <a:r>
              <a:rPr lang="en-US" altLang="zh-CN" sz="3200" b="1" smtClean="0">
                <a:solidFill>
                  <a:schemeClr val="tx1"/>
                </a:solidFill>
                <a:ea typeface="黑体" pitchFamily="2" charset="-122"/>
              </a:rPr>
              <a:t>                1.12          1	</a:t>
            </a:r>
          </a:p>
          <a:p>
            <a:pPr indent="323850" algn="just">
              <a:lnSpc>
                <a:spcPct val="90000"/>
              </a:lnSpc>
              <a:spcBef>
                <a:spcPct val="10000"/>
              </a:spcBef>
              <a:buFontTx/>
              <a:buNone/>
            </a:pPr>
            <a:r>
              <a:rPr lang="en-US" altLang="zh-CN" sz="3200" b="1" smtClean="0">
                <a:solidFill>
                  <a:schemeClr val="tx1"/>
                </a:solidFill>
                <a:ea typeface="黑体" pitchFamily="2" charset="-122"/>
              </a:rPr>
              <a:t>	                </a:t>
            </a:r>
            <a:r>
              <a:rPr lang="en-US" altLang="zh-CN" sz="3200" b="1" smtClean="0">
                <a:solidFill>
                  <a:schemeClr val="tx1"/>
                </a:solidFill>
                <a:latin typeface="宋体" pitchFamily="2" charset="-122"/>
                <a:ea typeface="黑体" pitchFamily="2" charset="-122"/>
              </a:rPr>
              <a:t>…</a:t>
            </a:r>
          </a:p>
        </p:txBody>
      </p:sp>
      <p:grpSp>
        <p:nvGrpSpPr>
          <p:cNvPr id="17412" name="Group 4"/>
          <p:cNvGrpSpPr>
            <a:grpSpLocks/>
          </p:cNvGrpSpPr>
          <p:nvPr/>
        </p:nvGrpSpPr>
        <p:grpSpPr bwMode="auto">
          <a:xfrm>
            <a:off x="1752600" y="2627313"/>
            <a:ext cx="3487738" cy="3889375"/>
            <a:chOff x="3829" y="3000"/>
            <a:chExt cx="2651" cy="2496"/>
          </a:xfrm>
        </p:grpSpPr>
        <p:sp>
          <p:nvSpPr>
            <p:cNvPr id="17413" name="Line 5"/>
            <p:cNvSpPr>
              <a:spLocks noChangeShapeType="1"/>
            </p:cNvSpPr>
            <p:nvPr/>
          </p:nvSpPr>
          <p:spPr bwMode="auto">
            <a:xfrm>
              <a:off x="3829" y="3000"/>
              <a:ext cx="1440" cy="0"/>
            </a:xfrm>
            <a:prstGeom prst="line">
              <a:avLst/>
            </a:prstGeom>
            <a:noFill/>
            <a:ln w="6350">
              <a:solidFill>
                <a:srgbClr val="000000"/>
              </a:solidFill>
              <a:round/>
              <a:headEnd/>
              <a:tailEnd/>
            </a:ln>
          </p:spPr>
          <p:txBody>
            <a:bodyPr/>
            <a:lstStyle/>
            <a:p>
              <a:endParaRPr lang="zh-CN" altLang="en-US"/>
            </a:p>
          </p:txBody>
        </p:sp>
        <p:sp>
          <p:nvSpPr>
            <p:cNvPr id="17414" name="Line 6"/>
            <p:cNvSpPr>
              <a:spLocks noChangeShapeType="1"/>
            </p:cNvSpPr>
            <p:nvPr/>
          </p:nvSpPr>
          <p:spPr bwMode="auto">
            <a:xfrm>
              <a:off x="3829" y="3601"/>
              <a:ext cx="1440" cy="0"/>
            </a:xfrm>
            <a:prstGeom prst="line">
              <a:avLst/>
            </a:prstGeom>
            <a:noFill/>
            <a:ln w="6350">
              <a:solidFill>
                <a:srgbClr val="000000"/>
              </a:solidFill>
              <a:round/>
              <a:headEnd/>
              <a:tailEnd/>
            </a:ln>
          </p:spPr>
          <p:txBody>
            <a:bodyPr/>
            <a:lstStyle/>
            <a:p>
              <a:endParaRPr lang="zh-CN" altLang="en-US"/>
            </a:p>
          </p:txBody>
        </p:sp>
        <p:sp>
          <p:nvSpPr>
            <p:cNvPr id="17415" name="Line 7"/>
            <p:cNvSpPr>
              <a:spLocks noChangeShapeType="1"/>
            </p:cNvSpPr>
            <p:nvPr/>
          </p:nvSpPr>
          <p:spPr bwMode="auto">
            <a:xfrm>
              <a:off x="3829" y="4570"/>
              <a:ext cx="1440" cy="0"/>
            </a:xfrm>
            <a:prstGeom prst="line">
              <a:avLst/>
            </a:prstGeom>
            <a:noFill/>
            <a:ln w="6350">
              <a:solidFill>
                <a:srgbClr val="000000"/>
              </a:solidFill>
              <a:round/>
              <a:headEnd/>
              <a:tailEnd/>
            </a:ln>
          </p:spPr>
          <p:txBody>
            <a:bodyPr/>
            <a:lstStyle/>
            <a:p>
              <a:endParaRPr lang="zh-CN" altLang="en-US"/>
            </a:p>
          </p:txBody>
        </p:sp>
        <p:sp>
          <p:nvSpPr>
            <p:cNvPr id="17416" name="Line 8"/>
            <p:cNvSpPr>
              <a:spLocks noChangeShapeType="1"/>
            </p:cNvSpPr>
            <p:nvPr/>
          </p:nvSpPr>
          <p:spPr bwMode="auto">
            <a:xfrm flipH="1">
              <a:off x="6480" y="3000"/>
              <a:ext cx="0" cy="2496"/>
            </a:xfrm>
            <a:prstGeom prst="line">
              <a:avLst/>
            </a:prstGeom>
            <a:noFill/>
            <a:ln w="9525">
              <a:solidFill>
                <a:srgbClr val="000000"/>
              </a:solidFill>
              <a:round/>
              <a:headEnd/>
              <a:tailEnd type="triangle" w="med" len="med"/>
            </a:ln>
          </p:spPr>
          <p:txBody>
            <a:bodyPr/>
            <a:lstStyle/>
            <a:p>
              <a:endParaRPr lang="zh-CN" altLang="en-US"/>
            </a:p>
          </p:txBody>
        </p:sp>
        <p:sp>
          <p:nvSpPr>
            <p:cNvPr id="17417" name="Line 9"/>
            <p:cNvSpPr>
              <a:spLocks noChangeShapeType="1"/>
            </p:cNvSpPr>
            <p:nvPr/>
          </p:nvSpPr>
          <p:spPr bwMode="auto">
            <a:xfrm>
              <a:off x="3829" y="5159"/>
              <a:ext cx="1440" cy="0"/>
            </a:xfrm>
            <a:prstGeom prst="line">
              <a:avLst/>
            </a:prstGeom>
            <a:noFill/>
            <a:ln w="6350">
              <a:solidFill>
                <a:srgbClr val="000000"/>
              </a:solidFill>
              <a:round/>
              <a:headEnd/>
              <a:tailEnd/>
            </a:ln>
          </p:spPr>
          <p:txBody>
            <a:bodyPr/>
            <a:lstStyle/>
            <a:p>
              <a:endParaRPr lang="zh-CN" altLang="en-US"/>
            </a:p>
          </p:txBody>
        </p:sp>
        <p:sp>
          <p:nvSpPr>
            <p:cNvPr id="17418" name="Line 10"/>
            <p:cNvSpPr>
              <a:spLocks noChangeShapeType="1"/>
            </p:cNvSpPr>
            <p:nvPr/>
          </p:nvSpPr>
          <p:spPr bwMode="auto">
            <a:xfrm>
              <a:off x="3900" y="3936"/>
              <a:ext cx="1440" cy="0"/>
            </a:xfrm>
            <a:prstGeom prst="line">
              <a:avLst/>
            </a:prstGeom>
            <a:noFill/>
            <a:ln w="6350">
              <a:solidFill>
                <a:srgbClr val="000000"/>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361950" y="196850"/>
            <a:ext cx="7881938"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zh-CN" sz="2800" smtClean="0">
                <a:solidFill>
                  <a:srgbClr val="3333FF"/>
                </a:solidFill>
                <a:effectLst/>
                <a:latin typeface="宋体" pitchFamily="2" charset="-122"/>
                <a:ea typeface="宋体" pitchFamily="2" charset="-122"/>
              </a:rPr>
              <a:t>  </a:t>
            </a:r>
            <a:r>
              <a:rPr lang="zh-CN" altLang="en-US" sz="3200" smtClean="0">
                <a:solidFill>
                  <a:schemeClr val="tx1"/>
                </a:solidFill>
                <a:effectLst/>
              </a:rPr>
              <a:t>十进制小数转换为非十进制小数</a:t>
            </a:r>
          </a:p>
        </p:txBody>
      </p:sp>
      <p:sp>
        <p:nvSpPr>
          <p:cNvPr id="18435" name="Rectangle 3"/>
          <p:cNvSpPr>
            <a:spLocks noGrp="1" noChangeArrowheads="1"/>
          </p:cNvSpPr>
          <p:nvPr>
            <p:ph type="body" idx="1"/>
          </p:nvPr>
        </p:nvSpPr>
        <p:spPr bwMode="auto">
          <a:xfrm>
            <a:off x="314325" y="1146175"/>
            <a:ext cx="8359775" cy="3810000"/>
          </a:xfrm>
          <a:noFill/>
          <a:ln>
            <a:miter lim="800000"/>
            <a:headEnd/>
            <a:tailEnd/>
          </a:ln>
        </p:spPr>
        <p:txBody>
          <a:bodyPr vert="horz" wrap="square" lIns="91440" tIns="45720" rIns="91440" bIns="45720" numCol="1" anchor="t" anchorCtr="0" compatLnSpc="1">
            <a:prstTxWarp prst="textNoShape">
              <a:avLst/>
            </a:prstTxWarp>
          </a:bodyPr>
          <a:lstStyle/>
          <a:p>
            <a:pPr indent="323850" algn="just">
              <a:lnSpc>
                <a:spcPct val="130000"/>
              </a:lnSpc>
              <a:buFontTx/>
              <a:buNone/>
            </a:pPr>
            <a:r>
              <a:rPr lang="zh-CN" altLang="en-US" sz="3200" b="1" smtClean="0">
                <a:solidFill>
                  <a:schemeClr val="tx1"/>
                </a:solidFill>
                <a:latin typeface="黑体" pitchFamily="2" charset="-122"/>
                <a:ea typeface="黑体" pitchFamily="2" charset="-122"/>
              </a:rPr>
              <a:t>十进制小数并不是都能够用有限位的其他进制数精确地表示</a:t>
            </a:r>
            <a:r>
              <a:rPr lang="en-US" altLang="zh-CN" sz="3200" b="1" smtClean="0">
                <a:solidFill>
                  <a:schemeClr val="tx1"/>
                </a:solidFill>
                <a:latin typeface="黑体" pitchFamily="2" charset="-122"/>
                <a:ea typeface="黑体" pitchFamily="2" charset="-122"/>
              </a:rPr>
              <a:t>,</a:t>
            </a:r>
            <a:r>
              <a:rPr lang="zh-CN" altLang="en-US" sz="3200" b="1" smtClean="0">
                <a:solidFill>
                  <a:schemeClr val="tx1"/>
                </a:solidFill>
                <a:latin typeface="黑体" pitchFamily="2" charset="-122"/>
                <a:ea typeface="黑体" pitchFamily="2" charset="-122"/>
              </a:rPr>
              <a:t>这时应根据精度要求转换到一定的位数为止，作为其近似值。</a:t>
            </a:r>
          </a:p>
          <a:p>
            <a:pPr indent="323850" algn="just">
              <a:lnSpc>
                <a:spcPct val="130000"/>
              </a:lnSpc>
              <a:buFontTx/>
              <a:buNone/>
            </a:pPr>
            <a:r>
              <a:rPr lang="zh-CN" altLang="en-US" sz="3200" b="1" smtClean="0">
                <a:solidFill>
                  <a:schemeClr val="tx1"/>
                </a:solidFill>
                <a:latin typeface="黑体" pitchFamily="2" charset="-122"/>
                <a:ea typeface="黑体" pitchFamily="2" charset="-122"/>
              </a:rPr>
              <a:t>如果一个十进制数既有整数部分，又有小数部分，则应将整数部分和小数部分分别进行转换。</a:t>
            </a:r>
          </a:p>
          <a:p>
            <a:pPr indent="323850">
              <a:lnSpc>
                <a:spcPct val="130000"/>
              </a:lnSpc>
              <a:buFontTx/>
              <a:buNone/>
            </a:pPr>
            <a:endParaRPr lang="en-US" altLang="zh-CN" sz="2000" b="1" smtClean="0">
              <a:solidFill>
                <a:srgbClr val="990000"/>
              </a:solidFill>
              <a:latin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0" y="188913"/>
            <a:ext cx="9144000" cy="677862"/>
          </a:xfrm>
          <a:noFill/>
          <a:ln>
            <a:miter lim="800000"/>
            <a:headEnd/>
            <a:tailEnd/>
          </a:ln>
        </p:spPr>
        <p:txBody>
          <a:bodyPr vert="horz" wrap="square" lIns="91440" tIns="45720" rIns="91440" bIns="45720" numCol="1" anchor="t" anchorCtr="0" compatLnSpc="1">
            <a:prstTxWarp prst="textNoShape">
              <a:avLst/>
            </a:prstTxWarp>
          </a:bodyPr>
          <a:lstStyle/>
          <a:p>
            <a:r>
              <a:rPr lang="en-US" altLang="zh-CN" sz="2800" smtClean="0">
                <a:solidFill>
                  <a:schemeClr val="accent2"/>
                </a:solidFill>
                <a:effectLst/>
                <a:latin typeface="宋体" pitchFamily="2" charset="-122"/>
                <a:ea typeface="宋体" pitchFamily="2" charset="-122"/>
              </a:rPr>
              <a:t>  </a:t>
            </a:r>
            <a:r>
              <a:rPr lang="zh-CN" altLang="en-US" sz="3200" smtClean="0">
                <a:solidFill>
                  <a:schemeClr val="tx1"/>
                </a:solidFill>
                <a:effectLst/>
              </a:rPr>
              <a:t>非十进制数转换为十进制数</a:t>
            </a:r>
            <a:r>
              <a:rPr lang="zh-CN" altLang="en-US" sz="2800" smtClean="0">
                <a:solidFill>
                  <a:schemeClr val="accent2"/>
                </a:solidFill>
                <a:effectLst/>
                <a:ea typeface="宋体" pitchFamily="2" charset="-122"/>
              </a:rPr>
              <a:t/>
            </a:r>
            <a:br>
              <a:rPr lang="zh-CN" altLang="en-US" sz="2800" smtClean="0">
                <a:solidFill>
                  <a:schemeClr val="accent2"/>
                </a:solidFill>
                <a:effectLst/>
                <a:ea typeface="宋体" pitchFamily="2" charset="-122"/>
              </a:rPr>
            </a:br>
            <a:endParaRPr lang="zh-CN" altLang="en-US" sz="2800" smtClean="0">
              <a:solidFill>
                <a:schemeClr val="accent2"/>
              </a:solidFill>
              <a:effectLst/>
              <a:ea typeface="宋体" pitchFamily="2" charset="-122"/>
            </a:endParaRPr>
          </a:p>
        </p:txBody>
      </p:sp>
      <p:sp>
        <p:nvSpPr>
          <p:cNvPr id="19459" name="Rectangle 3"/>
          <p:cNvSpPr>
            <a:spLocks noGrp="1" noChangeArrowheads="1"/>
          </p:cNvSpPr>
          <p:nvPr>
            <p:ph type="body" idx="1"/>
          </p:nvPr>
        </p:nvSpPr>
        <p:spPr bwMode="auto">
          <a:xfrm>
            <a:off x="0" y="985838"/>
            <a:ext cx="8875713" cy="5580062"/>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90000"/>
              </a:lnSpc>
              <a:buFontTx/>
              <a:buNone/>
            </a:pPr>
            <a:r>
              <a:rPr lang="zh-CN" altLang="en-US" sz="3200" b="1" smtClean="0">
                <a:solidFill>
                  <a:schemeClr val="tx1"/>
                </a:solidFill>
                <a:latin typeface="宋体" pitchFamily="2" charset="-122"/>
                <a:ea typeface="黑体" pitchFamily="2" charset="-122"/>
              </a:rPr>
              <a:t>位权法</a:t>
            </a:r>
            <a:r>
              <a:rPr lang="en-US" altLang="zh-CN" sz="3200" b="1" smtClean="0">
                <a:solidFill>
                  <a:schemeClr val="tx1"/>
                </a:solidFill>
                <a:latin typeface="宋体" pitchFamily="2" charset="-122"/>
                <a:ea typeface="黑体" pitchFamily="2" charset="-122"/>
              </a:rPr>
              <a:t>:</a:t>
            </a:r>
            <a:r>
              <a:rPr lang="zh-CN" altLang="en-US" sz="3200" b="1" smtClean="0">
                <a:solidFill>
                  <a:schemeClr val="tx1"/>
                </a:solidFill>
                <a:latin typeface="宋体" pitchFamily="2" charset="-122"/>
                <a:ea typeface="黑体" pitchFamily="2" charset="-122"/>
              </a:rPr>
              <a:t>把各非十进制数按权展开，然后求和。</a:t>
            </a:r>
            <a:endParaRPr lang="zh-CN" altLang="en-US" sz="3200" b="1" smtClean="0">
              <a:solidFill>
                <a:schemeClr val="tx1"/>
              </a:solidFill>
              <a:ea typeface="黑体" pitchFamily="2" charset="-122"/>
            </a:endParaRPr>
          </a:p>
          <a:p>
            <a:pPr algn="just">
              <a:lnSpc>
                <a:spcPct val="90000"/>
              </a:lnSpc>
              <a:buFontTx/>
              <a:buNone/>
            </a:pPr>
            <a:r>
              <a:rPr lang="en-US" altLang="zh-CN" sz="3200" b="1" smtClean="0">
                <a:solidFill>
                  <a:schemeClr val="tx1"/>
                </a:solidFill>
                <a:latin typeface="宋体" pitchFamily="2" charset="-122"/>
                <a:ea typeface="黑体" pitchFamily="2" charset="-122"/>
              </a:rPr>
              <a:t>〖 </a:t>
            </a:r>
            <a:r>
              <a:rPr lang="zh-CN" altLang="en-US" sz="3200" b="1" smtClean="0">
                <a:solidFill>
                  <a:schemeClr val="tx1"/>
                </a:solidFill>
                <a:latin typeface="宋体" pitchFamily="2" charset="-122"/>
                <a:ea typeface="黑体" pitchFamily="2" charset="-122"/>
              </a:rPr>
              <a:t>例</a:t>
            </a:r>
            <a:r>
              <a:rPr lang="en-US" altLang="zh-CN" sz="3200" b="1" smtClean="0">
                <a:solidFill>
                  <a:schemeClr val="tx1"/>
                </a:solidFill>
                <a:latin typeface="宋体" pitchFamily="2" charset="-122"/>
                <a:ea typeface="黑体" pitchFamily="2" charset="-122"/>
              </a:rPr>
              <a:t>6 〗</a:t>
            </a:r>
          </a:p>
          <a:p>
            <a:pPr>
              <a:lnSpc>
                <a:spcPct val="90000"/>
              </a:lnSpc>
              <a:buFontTx/>
              <a:buNone/>
            </a:pPr>
            <a:r>
              <a:rPr lang="en-US" altLang="zh-CN" sz="3200" b="1" smtClean="0">
                <a:solidFill>
                  <a:schemeClr val="tx1"/>
                </a:solidFill>
                <a:latin typeface="宋体" pitchFamily="2" charset="-122"/>
                <a:ea typeface="黑体" pitchFamily="2" charset="-122"/>
              </a:rPr>
              <a:t>(10110)</a:t>
            </a:r>
            <a:r>
              <a:rPr lang="en-US" altLang="zh-CN" sz="3200" b="1" baseline="-30000" smtClean="0">
                <a:solidFill>
                  <a:schemeClr val="tx1"/>
                </a:solidFill>
                <a:latin typeface="宋体" pitchFamily="2" charset="-122"/>
                <a:ea typeface="黑体" pitchFamily="2" charset="-122"/>
              </a:rPr>
              <a:t>2 </a:t>
            </a:r>
            <a:r>
              <a:rPr lang="en-US" altLang="zh-CN" sz="3200" b="1" smtClean="0">
                <a:solidFill>
                  <a:schemeClr val="tx1"/>
                </a:solidFill>
                <a:latin typeface="宋体" pitchFamily="2" charset="-122"/>
                <a:ea typeface="黑体" pitchFamily="2" charset="-122"/>
              </a:rPr>
              <a:t>=1×2</a:t>
            </a:r>
            <a:r>
              <a:rPr lang="en-US" altLang="zh-CN" sz="3200" b="1" baseline="30000" smtClean="0">
                <a:solidFill>
                  <a:schemeClr val="tx1"/>
                </a:solidFill>
                <a:latin typeface="宋体" pitchFamily="2" charset="-122"/>
                <a:ea typeface="黑体" pitchFamily="2" charset="-122"/>
              </a:rPr>
              <a:t>4</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0×2</a:t>
            </a:r>
            <a:r>
              <a:rPr lang="en-US" altLang="zh-CN" sz="3200" b="1" baseline="30000" smtClean="0">
                <a:solidFill>
                  <a:schemeClr val="tx1"/>
                </a:solidFill>
                <a:latin typeface="宋体" pitchFamily="2" charset="-122"/>
                <a:ea typeface="黑体" pitchFamily="2" charset="-122"/>
              </a:rPr>
              <a:t>3</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1×2</a:t>
            </a:r>
            <a:r>
              <a:rPr lang="en-US" altLang="zh-CN" sz="3200" b="1" baseline="30000" smtClean="0">
                <a:solidFill>
                  <a:schemeClr val="tx1"/>
                </a:solidFill>
                <a:latin typeface="宋体" pitchFamily="2" charset="-122"/>
                <a:ea typeface="黑体" pitchFamily="2" charset="-122"/>
              </a:rPr>
              <a:t>2 </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1×2</a:t>
            </a:r>
            <a:r>
              <a:rPr lang="en-US" altLang="zh-CN" sz="3200" b="1" baseline="30000" smtClean="0">
                <a:solidFill>
                  <a:schemeClr val="tx1"/>
                </a:solidFill>
                <a:latin typeface="宋体" pitchFamily="2" charset="-122"/>
                <a:ea typeface="黑体" pitchFamily="2" charset="-122"/>
              </a:rPr>
              <a:t>1</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0×2</a:t>
            </a:r>
            <a:r>
              <a:rPr lang="en-US" altLang="zh-CN" sz="3200" b="1" baseline="30000" smtClean="0">
                <a:solidFill>
                  <a:schemeClr val="tx1"/>
                </a:solidFill>
                <a:latin typeface="宋体" pitchFamily="2" charset="-122"/>
                <a:ea typeface="黑体" pitchFamily="2" charset="-122"/>
              </a:rPr>
              <a:t>0</a:t>
            </a:r>
            <a:endParaRPr lang="en-US" altLang="zh-CN" sz="3200" b="1" smtClean="0">
              <a:solidFill>
                <a:schemeClr val="tx1"/>
              </a:solidFill>
              <a:ea typeface="黑体" pitchFamily="2" charset="-122"/>
            </a:endParaRPr>
          </a:p>
          <a:p>
            <a:pPr algn="just">
              <a:lnSpc>
                <a:spcPct val="90000"/>
              </a:lnSpc>
              <a:buFontTx/>
              <a:buNone/>
            </a:pPr>
            <a:r>
              <a:rPr lang="en-US" altLang="zh-CN" sz="3200" b="1" smtClean="0">
                <a:solidFill>
                  <a:schemeClr val="tx1"/>
                </a:solidFill>
                <a:latin typeface="宋体" pitchFamily="2" charset="-122"/>
                <a:ea typeface="黑体" pitchFamily="2" charset="-122"/>
              </a:rPr>
              <a:t>	      </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16</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0</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4</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2</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0 </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22</a:t>
            </a:r>
            <a:r>
              <a:rPr lang="zh-CN" altLang="en-US" sz="3200" b="1" smtClean="0">
                <a:solidFill>
                  <a:schemeClr val="tx1"/>
                </a:solidFill>
                <a:latin typeface="宋体" pitchFamily="2" charset="-122"/>
                <a:ea typeface="黑体" pitchFamily="2" charset="-122"/>
              </a:rPr>
              <a:t>）</a:t>
            </a:r>
            <a:r>
              <a:rPr lang="en-US" altLang="zh-CN" sz="3200" b="1" baseline="-30000" smtClean="0">
                <a:solidFill>
                  <a:schemeClr val="tx1"/>
                </a:solidFill>
                <a:latin typeface="宋体" pitchFamily="2" charset="-122"/>
                <a:ea typeface="黑体" pitchFamily="2" charset="-122"/>
              </a:rPr>
              <a:t>10</a:t>
            </a:r>
            <a:endParaRPr lang="en-US" altLang="zh-CN" sz="3200" b="1" smtClean="0">
              <a:solidFill>
                <a:schemeClr val="tx1"/>
              </a:solidFill>
              <a:ea typeface="黑体" pitchFamily="2" charset="-122"/>
            </a:endParaRPr>
          </a:p>
          <a:p>
            <a:pPr algn="just">
              <a:lnSpc>
                <a:spcPct val="90000"/>
              </a:lnSpc>
              <a:buFontTx/>
              <a:buNone/>
            </a:pPr>
            <a:endParaRPr lang="en-US" altLang="zh-CN" sz="3200" b="1" smtClean="0">
              <a:solidFill>
                <a:schemeClr val="tx1"/>
              </a:solidFill>
              <a:latin typeface="宋体" pitchFamily="2" charset="-122"/>
              <a:ea typeface="黑体" pitchFamily="2" charset="-122"/>
            </a:endParaRPr>
          </a:p>
          <a:p>
            <a:pPr algn="just">
              <a:lnSpc>
                <a:spcPct val="90000"/>
              </a:lnSpc>
              <a:buFontTx/>
              <a:buNone/>
            </a:pPr>
            <a:r>
              <a:rPr lang="en-US" altLang="zh-CN" sz="3200" b="1" smtClean="0">
                <a:solidFill>
                  <a:schemeClr val="tx1"/>
                </a:solidFill>
                <a:latin typeface="宋体" pitchFamily="2" charset="-122"/>
                <a:ea typeface="黑体" pitchFamily="2" charset="-122"/>
              </a:rPr>
              <a:t>〖 </a:t>
            </a:r>
            <a:r>
              <a:rPr lang="zh-CN" altLang="en-US" sz="3200" b="1" smtClean="0">
                <a:solidFill>
                  <a:schemeClr val="tx1"/>
                </a:solidFill>
                <a:latin typeface="宋体" pitchFamily="2" charset="-122"/>
                <a:ea typeface="黑体" pitchFamily="2" charset="-122"/>
              </a:rPr>
              <a:t>例</a:t>
            </a:r>
            <a:r>
              <a:rPr lang="en-US" altLang="zh-CN" sz="3200" b="1" smtClean="0">
                <a:solidFill>
                  <a:schemeClr val="tx1"/>
                </a:solidFill>
                <a:latin typeface="宋体" pitchFamily="2" charset="-122"/>
                <a:ea typeface="黑体" pitchFamily="2" charset="-122"/>
              </a:rPr>
              <a:t>7 〗</a:t>
            </a:r>
          </a:p>
          <a:p>
            <a:pPr algn="just">
              <a:lnSpc>
                <a:spcPct val="90000"/>
              </a:lnSpc>
              <a:buFontTx/>
              <a:buNone/>
            </a:pPr>
            <a:r>
              <a:rPr lang="en-US" altLang="zh-CN" sz="3200" b="1" smtClean="0">
                <a:solidFill>
                  <a:schemeClr val="tx1"/>
                </a:solidFill>
                <a:latin typeface="宋体" pitchFamily="2" charset="-122"/>
                <a:ea typeface="黑体" pitchFamily="2" charset="-122"/>
              </a:rPr>
              <a:t>(10101.1011)</a:t>
            </a:r>
            <a:r>
              <a:rPr lang="en-US" altLang="zh-CN" sz="3200" b="1" baseline="-30000" smtClean="0">
                <a:solidFill>
                  <a:schemeClr val="tx1"/>
                </a:solidFill>
                <a:latin typeface="宋体" pitchFamily="2" charset="-122"/>
                <a:ea typeface="黑体" pitchFamily="2" charset="-122"/>
              </a:rPr>
              <a:t>2</a:t>
            </a:r>
            <a:r>
              <a:rPr lang="en-US" altLang="zh-CN" sz="3200" b="1" smtClean="0">
                <a:solidFill>
                  <a:schemeClr val="tx1"/>
                </a:solidFill>
                <a:latin typeface="宋体" pitchFamily="2" charset="-122"/>
                <a:ea typeface="黑体" pitchFamily="2" charset="-122"/>
              </a:rPr>
              <a:t>=1×2</a:t>
            </a:r>
            <a:r>
              <a:rPr lang="en-US" altLang="zh-CN" sz="3200" b="1" baseline="30000" smtClean="0">
                <a:solidFill>
                  <a:schemeClr val="tx1"/>
                </a:solidFill>
                <a:latin typeface="宋体" pitchFamily="2" charset="-122"/>
                <a:ea typeface="黑体" pitchFamily="2" charset="-122"/>
              </a:rPr>
              <a:t>4</a:t>
            </a:r>
            <a:r>
              <a:rPr lang="en-US" altLang="zh-CN" sz="3200" b="1" smtClean="0">
                <a:solidFill>
                  <a:schemeClr val="tx1"/>
                </a:solidFill>
                <a:latin typeface="宋体" pitchFamily="2" charset="-122"/>
                <a:ea typeface="黑体" pitchFamily="2" charset="-122"/>
              </a:rPr>
              <a:t>+0×2</a:t>
            </a:r>
            <a:r>
              <a:rPr lang="en-US" altLang="zh-CN" sz="3200" b="1" baseline="30000" smtClean="0">
                <a:solidFill>
                  <a:schemeClr val="tx1"/>
                </a:solidFill>
                <a:latin typeface="宋体" pitchFamily="2" charset="-122"/>
                <a:ea typeface="黑体" pitchFamily="2" charset="-122"/>
              </a:rPr>
              <a:t>3</a:t>
            </a:r>
            <a:r>
              <a:rPr lang="en-US" altLang="zh-CN" sz="3200" b="1" smtClean="0">
                <a:solidFill>
                  <a:schemeClr val="tx1"/>
                </a:solidFill>
                <a:latin typeface="宋体" pitchFamily="2" charset="-122"/>
                <a:ea typeface="黑体" pitchFamily="2" charset="-122"/>
              </a:rPr>
              <a:t>+1×2</a:t>
            </a:r>
            <a:r>
              <a:rPr lang="en-US" altLang="zh-CN" sz="3200" b="1" baseline="30000" smtClean="0">
                <a:solidFill>
                  <a:schemeClr val="tx1"/>
                </a:solidFill>
                <a:latin typeface="宋体" pitchFamily="2" charset="-122"/>
                <a:ea typeface="黑体" pitchFamily="2" charset="-122"/>
              </a:rPr>
              <a:t>2</a:t>
            </a:r>
            <a:r>
              <a:rPr lang="en-US" altLang="zh-CN" sz="3200" b="1" smtClean="0">
                <a:solidFill>
                  <a:schemeClr val="tx1"/>
                </a:solidFill>
                <a:latin typeface="宋体" pitchFamily="2" charset="-122"/>
                <a:ea typeface="黑体" pitchFamily="2" charset="-122"/>
              </a:rPr>
              <a:t>+0×2</a:t>
            </a:r>
            <a:r>
              <a:rPr lang="en-US" altLang="zh-CN" sz="3200" b="1" baseline="30000" smtClean="0">
                <a:solidFill>
                  <a:schemeClr val="tx1"/>
                </a:solidFill>
                <a:latin typeface="宋体" pitchFamily="2" charset="-122"/>
                <a:ea typeface="黑体" pitchFamily="2" charset="-122"/>
              </a:rPr>
              <a:t>1</a:t>
            </a:r>
            <a:r>
              <a:rPr lang="en-US" altLang="zh-CN" sz="3200" b="1" smtClean="0">
                <a:solidFill>
                  <a:schemeClr val="tx1"/>
                </a:solidFill>
                <a:latin typeface="宋体" pitchFamily="2" charset="-122"/>
                <a:ea typeface="黑体" pitchFamily="2" charset="-122"/>
              </a:rPr>
              <a:t>+1×2</a:t>
            </a:r>
            <a:r>
              <a:rPr lang="en-US" altLang="zh-CN" sz="3200" b="1" baseline="30000" smtClean="0">
                <a:solidFill>
                  <a:schemeClr val="tx1"/>
                </a:solidFill>
                <a:latin typeface="宋体" pitchFamily="2" charset="-122"/>
                <a:ea typeface="黑体" pitchFamily="2" charset="-122"/>
              </a:rPr>
              <a:t>0  </a:t>
            </a:r>
            <a:endParaRPr lang="en-US" altLang="zh-CN" sz="3200" b="1" smtClean="0">
              <a:solidFill>
                <a:schemeClr val="tx1"/>
              </a:solidFill>
              <a:ea typeface="黑体" pitchFamily="2" charset="-122"/>
            </a:endParaRPr>
          </a:p>
          <a:p>
            <a:pPr algn="just">
              <a:lnSpc>
                <a:spcPct val="90000"/>
              </a:lnSpc>
              <a:buFontTx/>
              <a:buNone/>
            </a:pPr>
            <a:r>
              <a:rPr lang="en-US" altLang="zh-CN" sz="3200" b="1" baseline="30000" smtClean="0">
                <a:solidFill>
                  <a:schemeClr val="tx1"/>
                </a:solidFill>
                <a:latin typeface="宋体" pitchFamily="2" charset="-122"/>
                <a:ea typeface="黑体" pitchFamily="2" charset="-122"/>
              </a:rPr>
              <a:t>                      </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1</a:t>
            </a:r>
            <a:r>
              <a:rPr lang="en-US" altLang="zh-CN" sz="24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2</a:t>
            </a:r>
            <a:r>
              <a:rPr lang="en-US" altLang="zh-CN" sz="3200" b="1" baseline="30000" smtClean="0">
                <a:solidFill>
                  <a:schemeClr val="tx1"/>
                </a:solidFill>
                <a:latin typeface="宋体" pitchFamily="2" charset="-122"/>
                <a:ea typeface="黑体" pitchFamily="2" charset="-122"/>
              </a:rPr>
              <a:t>-1</a:t>
            </a:r>
            <a:r>
              <a:rPr lang="en-US" altLang="zh-CN" sz="3200" b="1" smtClean="0">
                <a:solidFill>
                  <a:schemeClr val="tx1"/>
                </a:solidFill>
                <a:latin typeface="宋体" pitchFamily="2" charset="-122"/>
                <a:ea typeface="黑体" pitchFamily="2" charset="-122"/>
              </a:rPr>
              <a:t>+0×2</a:t>
            </a:r>
            <a:r>
              <a:rPr lang="en-US" altLang="zh-CN" sz="3200" b="1" baseline="30000" smtClean="0">
                <a:solidFill>
                  <a:schemeClr val="tx1"/>
                </a:solidFill>
                <a:latin typeface="宋体" pitchFamily="2" charset="-122"/>
                <a:ea typeface="黑体" pitchFamily="2" charset="-122"/>
              </a:rPr>
              <a:t> </a:t>
            </a:r>
            <a:r>
              <a:rPr lang="zh-CN" altLang="en-US" sz="3200" b="1" baseline="30000" smtClean="0">
                <a:solidFill>
                  <a:schemeClr val="tx1"/>
                </a:solidFill>
                <a:latin typeface="宋体" pitchFamily="2" charset="-122"/>
                <a:ea typeface="黑体" pitchFamily="2" charset="-122"/>
              </a:rPr>
              <a:t>－</a:t>
            </a:r>
            <a:r>
              <a:rPr lang="en-US" altLang="zh-CN" sz="3200" b="1" baseline="30000" smtClean="0">
                <a:solidFill>
                  <a:schemeClr val="tx1"/>
                </a:solidFill>
                <a:latin typeface="宋体" pitchFamily="2" charset="-122"/>
                <a:ea typeface="黑体" pitchFamily="2" charset="-122"/>
              </a:rPr>
              <a:t>2</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1×2</a:t>
            </a:r>
            <a:r>
              <a:rPr lang="zh-CN" altLang="en-US" sz="3200" b="1" baseline="30000" smtClean="0">
                <a:solidFill>
                  <a:schemeClr val="tx1"/>
                </a:solidFill>
                <a:latin typeface="宋体" pitchFamily="2" charset="-122"/>
                <a:ea typeface="黑体" pitchFamily="2" charset="-122"/>
              </a:rPr>
              <a:t>－</a:t>
            </a:r>
            <a:r>
              <a:rPr lang="en-US" altLang="zh-CN" sz="3200" b="1" baseline="30000" smtClean="0">
                <a:solidFill>
                  <a:schemeClr val="tx1"/>
                </a:solidFill>
                <a:latin typeface="宋体" pitchFamily="2" charset="-122"/>
                <a:ea typeface="黑体" pitchFamily="2" charset="-122"/>
              </a:rPr>
              <a:t>3</a:t>
            </a:r>
            <a:r>
              <a:rPr lang="en-US" altLang="zh-CN" sz="3200" b="1" smtClean="0">
                <a:solidFill>
                  <a:schemeClr val="tx1"/>
                </a:solidFill>
                <a:latin typeface="宋体" pitchFamily="2" charset="-122"/>
                <a:ea typeface="黑体" pitchFamily="2" charset="-122"/>
              </a:rPr>
              <a:t> </a:t>
            </a:r>
          </a:p>
          <a:p>
            <a:pPr algn="just">
              <a:lnSpc>
                <a:spcPct val="90000"/>
              </a:lnSpc>
              <a:buFontTx/>
              <a:buNone/>
            </a:pPr>
            <a:r>
              <a:rPr lang="en-US" altLang="zh-CN" sz="3200" b="1" smtClean="0">
                <a:solidFill>
                  <a:schemeClr val="tx1"/>
                </a:solidFill>
                <a:latin typeface="宋体" pitchFamily="2" charset="-122"/>
                <a:ea typeface="黑体" pitchFamily="2" charset="-122"/>
              </a:rPr>
              <a:t>               </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1×2</a:t>
            </a:r>
            <a:r>
              <a:rPr lang="zh-CN" altLang="en-US" sz="3200" b="1" baseline="30000" smtClean="0">
                <a:solidFill>
                  <a:schemeClr val="tx1"/>
                </a:solidFill>
                <a:latin typeface="宋体" pitchFamily="2" charset="-122"/>
                <a:ea typeface="黑体" pitchFamily="2" charset="-122"/>
              </a:rPr>
              <a:t>－</a:t>
            </a:r>
            <a:r>
              <a:rPr lang="en-US" altLang="zh-CN" sz="3200" b="1" baseline="30000" smtClean="0">
                <a:solidFill>
                  <a:schemeClr val="tx1"/>
                </a:solidFill>
                <a:latin typeface="宋体" pitchFamily="2" charset="-122"/>
                <a:ea typeface="黑体" pitchFamily="2" charset="-122"/>
              </a:rPr>
              <a:t>4</a:t>
            </a:r>
            <a:r>
              <a:rPr lang="en-US" altLang="zh-CN" sz="3200" b="1" smtClean="0">
                <a:solidFill>
                  <a:schemeClr val="tx1"/>
                </a:solidFill>
                <a:latin typeface="宋体" pitchFamily="2" charset="-122"/>
                <a:ea typeface="黑体" pitchFamily="2" charset="-122"/>
              </a:rPr>
              <a:t> </a:t>
            </a:r>
            <a:endParaRPr lang="en-US" altLang="zh-CN" sz="3200" b="1" smtClean="0">
              <a:solidFill>
                <a:schemeClr val="tx1"/>
              </a:solidFill>
              <a:ea typeface="黑体" pitchFamily="2" charset="-122"/>
            </a:endParaRPr>
          </a:p>
          <a:p>
            <a:pPr algn="just">
              <a:lnSpc>
                <a:spcPct val="90000"/>
              </a:lnSpc>
              <a:buFontTx/>
              <a:buNone/>
            </a:pPr>
            <a:r>
              <a:rPr lang="en-US" altLang="zh-CN" sz="3200" b="1" smtClean="0">
                <a:solidFill>
                  <a:schemeClr val="tx1"/>
                </a:solidFill>
                <a:latin typeface="宋体" pitchFamily="2" charset="-122"/>
                <a:ea typeface="黑体" pitchFamily="2" charset="-122"/>
              </a:rPr>
              <a:t>           </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16+0+4+0+1+0.5+0+0.125+0.0625 </a:t>
            </a:r>
          </a:p>
          <a:p>
            <a:pPr algn="just">
              <a:lnSpc>
                <a:spcPct val="90000"/>
              </a:lnSpc>
              <a:buFontTx/>
              <a:buNone/>
            </a:pPr>
            <a:r>
              <a:rPr lang="en-US" altLang="zh-CN" sz="3200" b="1" smtClean="0">
                <a:solidFill>
                  <a:schemeClr val="tx1"/>
                </a:solidFill>
                <a:latin typeface="宋体" pitchFamily="2" charset="-122"/>
                <a:ea typeface="黑体" pitchFamily="2" charset="-122"/>
              </a:rPr>
              <a:t>          </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21.6875</a:t>
            </a:r>
            <a:r>
              <a:rPr lang="zh-CN" altLang="en-US" sz="3200" b="1" smtClean="0">
                <a:solidFill>
                  <a:schemeClr val="tx1"/>
                </a:solidFill>
                <a:latin typeface="宋体" pitchFamily="2" charset="-122"/>
                <a:ea typeface="黑体" pitchFamily="2" charset="-122"/>
              </a:rPr>
              <a:t>）</a:t>
            </a:r>
            <a:r>
              <a:rPr lang="en-US" altLang="zh-CN" sz="3200" b="1" baseline="-30000" smtClean="0">
                <a:solidFill>
                  <a:schemeClr val="tx1"/>
                </a:solidFill>
                <a:latin typeface="宋体" pitchFamily="2" charset="-122"/>
                <a:ea typeface="黑体" pitchFamily="2" charset="-122"/>
              </a:rPr>
              <a:t>10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2133600" y="104775"/>
            <a:ext cx="5253038" cy="579438"/>
          </a:xfrm>
          <a:prstGeom prst="rect">
            <a:avLst/>
          </a:prstGeom>
          <a:noFill/>
          <a:ln w="9525">
            <a:noFill/>
            <a:miter lim="800000"/>
            <a:headEnd/>
            <a:tailEnd/>
          </a:ln>
        </p:spPr>
        <p:txBody>
          <a:bodyPr wrap="none">
            <a:spAutoFit/>
          </a:bodyPr>
          <a:lstStyle/>
          <a:p>
            <a:pPr algn="l" eaLnBrk="1" hangingPunct="1">
              <a:lnSpc>
                <a:spcPct val="100000"/>
              </a:lnSpc>
              <a:spcBef>
                <a:spcPct val="0"/>
              </a:spcBef>
              <a:buClrTx/>
              <a:buSzTx/>
              <a:buFontTx/>
              <a:buNone/>
            </a:pPr>
            <a:r>
              <a:rPr kumimoji="0" lang="en-US" altLang="zh-CN" sz="3200">
                <a:solidFill>
                  <a:srgbClr val="000066"/>
                </a:solidFill>
                <a:latin typeface="Times New Roman" pitchFamily="18" charset="0"/>
              </a:rPr>
              <a:t>Binary to decimal conversion</a:t>
            </a:r>
          </a:p>
        </p:txBody>
      </p:sp>
      <p:pic>
        <p:nvPicPr>
          <p:cNvPr id="20483" name="Picture 4"/>
          <p:cNvPicPr>
            <a:picLocks noChangeAspect="1" noChangeArrowheads="1"/>
          </p:cNvPicPr>
          <p:nvPr/>
        </p:nvPicPr>
        <p:blipFill>
          <a:blip r:embed="rId2" cstate="print"/>
          <a:srcRect/>
          <a:stretch>
            <a:fillRect/>
          </a:stretch>
        </p:blipFill>
        <p:spPr bwMode="auto">
          <a:xfrm>
            <a:off x="827088" y="1954213"/>
            <a:ext cx="7488237" cy="2949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body" idx="1"/>
          </p:nvPr>
        </p:nvSpPr>
        <p:spPr bwMode="auto">
          <a:xfrm>
            <a:off x="304800" y="257175"/>
            <a:ext cx="8015288" cy="5765800"/>
          </a:xfrm>
          <a:noFill/>
          <a:ln>
            <a:miter lim="800000"/>
            <a:headEnd/>
            <a:tailEnd/>
          </a:ln>
        </p:spPr>
        <p:txBody>
          <a:bodyPr vert="horz" wrap="square" lIns="91440" tIns="45720" rIns="91440" bIns="45720" numCol="1" anchor="t" anchorCtr="0" compatLnSpc="1">
            <a:prstTxWarp prst="textNoShape">
              <a:avLst/>
            </a:prstTxWarp>
          </a:bodyPr>
          <a:lstStyle/>
          <a:p>
            <a:pPr marL="666750" lvl="1" indent="-476250" algn="just" eaLnBrk="1" hangingPunct="1">
              <a:lnSpc>
                <a:spcPct val="130000"/>
              </a:lnSpc>
              <a:spcBef>
                <a:spcPct val="0"/>
              </a:spcBef>
              <a:buClr>
                <a:schemeClr val="tx2"/>
              </a:buClr>
              <a:buSzPct val="120000"/>
              <a:buFont typeface="Wingdings" pitchFamily="2" charset="2"/>
              <a:buNone/>
            </a:pPr>
            <a:r>
              <a:rPr lang="zh-CN" altLang="en-US" sz="2800" b="1" smtClean="0">
                <a:solidFill>
                  <a:srgbClr val="FF0000"/>
                </a:solidFill>
                <a:latin typeface="黑体" pitchFamily="2" charset="-122"/>
                <a:ea typeface="黑体" pitchFamily="2" charset="-122"/>
              </a:rPr>
              <a:t>如何解决数值信息在计算机内表示？</a:t>
            </a:r>
          </a:p>
          <a:p>
            <a:pPr marL="666750" lvl="1" indent="-476250" algn="just" eaLnBrk="1" hangingPunct="1">
              <a:lnSpc>
                <a:spcPct val="130000"/>
              </a:lnSpc>
              <a:spcBef>
                <a:spcPct val="0"/>
              </a:spcBef>
              <a:buClr>
                <a:schemeClr val="tx2"/>
              </a:buClr>
              <a:buSzPct val="120000"/>
              <a:buFont typeface="Wingdings" pitchFamily="2" charset="2"/>
              <a:buChar char="v"/>
            </a:pPr>
            <a:r>
              <a:rPr lang="zh-CN" altLang="en-US" sz="2800" b="1" smtClean="0">
                <a:solidFill>
                  <a:schemeClr val="tx1"/>
                </a:solidFill>
                <a:latin typeface="黑体" pitchFamily="2" charset="-122"/>
                <a:ea typeface="黑体" pitchFamily="2" charset="-122"/>
              </a:rPr>
              <a:t>字符串：字符序列（第二章学习的文本表示）</a:t>
            </a:r>
          </a:p>
          <a:p>
            <a:pPr marL="666750" lvl="1" indent="-476250" algn="just" eaLnBrk="1" hangingPunct="1">
              <a:lnSpc>
                <a:spcPct val="130000"/>
              </a:lnSpc>
              <a:spcBef>
                <a:spcPct val="0"/>
              </a:spcBef>
              <a:buClr>
                <a:schemeClr val="tx2"/>
              </a:buClr>
              <a:buSzPct val="120000"/>
              <a:buFont typeface="Wingdings" pitchFamily="2" charset="2"/>
              <a:buNone/>
            </a:pPr>
            <a:r>
              <a:rPr lang="zh-CN" altLang="en-US" sz="2800" b="1" smtClean="0">
                <a:solidFill>
                  <a:schemeClr val="tx1"/>
                </a:solidFill>
                <a:latin typeface="黑体" pitchFamily="2" charset="-122"/>
                <a:ea typeface="黑体" pitchFamily="2" charset="-122"/>
              </a:rPr>
              <a:t>  数字字符</a:t>
            </a:r>
            <a:r>
              <a:rPr lang="en-US" altLang="zh-CN" sz="2800" b="1" smtClean="0">
                <a:solidFill>
                  <a:schemeClr val="tx1"/>
                </a:solidFill>
                <a:latin typeface="黑体" pitchFamily="2" charset="-122"/>
                <a:ea typeface="黑体" pitchFamily="2" charset="-122"/>
              </a:rPr>
              <a:t>(0-9)</a:t>
            </a:r>
            <a:r>
              <a:rPr lang="zh-CN" altLang="en-US" sz="2800" b="1" smtClean="0">
                <a:solidFill>
                  <a:schemeClr val="tx1"/>
                </a:solidFill>
                <a:latin typeface="黑体" pitchFamily="2" charset="-122"/>
                <a:ea typeface="黑体" pitchFamily="2" charset="-122"/>
              </a:rPr>
              <a:t>，符号（</a:t>
            </a:r>
            <a:r>
              <a:rPr lang="en-US" altLang="zh-CN" sz="2800" b="1" smtClean="0">
                <a:solidFill>
                  <a:schemeClr val="tx1"/>
                </a:solidFill>
                <a:latin typeface="黑体" pitchFamily="2" charset="-122"/>
                <a:ea typeface="黑体" pitchFamily="2" charset="-122"/>
              </a:rPr>
              <a:t>+</a:t>
            </a:r>
            <a:r>
              <a:rPr lang="zh-CN" altLang="en-US" sz="2800" b="1" smtClean="0">
                <a:solidFill>
                  <a:schemeClr val="tx1"/>
                </a:solidFill>
                <a:latin typeface="黑体" pitchFamily="2" charset="-122"/>
                <a:ea typeface="黑体" pitchFamily="2" charset="-122"/>
              </a:rPr>
              <a:t>、</a:t>
            </a:r>
            <a:r>
              <a:rPr lang="en-US" altLang="zh-CN" sz="2800" b="1" smtClean="0">
                <a:solidFill>
                  <a:schemeClr val="tx1"/>
                </a:solidFill>
                <a:latin typeface="黑体" pitchFamily="2" charset="-122"/>
                <a:ea typeface="黑体" pitchFamily="2" charset="-122"/>
              </a:rPr>
              <a:t>-</a:t>
            </a:r>
            <a:r>
              <a:rPr lang="zh-CN" altLang="en-US" sz="2800" b="1" smtClean="0">
                <a:solidFill>
                  <a:schemeClr val="tx1"/>
                </a:solidFill>
                <a:latin typeface="黑体" pitchFamily="2" charset="-122"/>
                <a:ea typeface="黑体" pitchFamily="2" charset="-122"/>
              </a:rPr>
              <a:t>），小数点（</a:t>
            </a:r>
            <a:r>
              <a:rPr lang="en-US" altLang="zh-CN" sz="2800" b="1" smtClean="0">
                <a:solidFill>
                  <a:schemeClr val="tx1"/>
                </a:solidFill>
                <a:latin typeface="黑体" pitchFamily="2" charset="-122"/>
                <a:ea typeface="黑体" pitchFamily="2" charset="-122"/>
              </a:rPr>
              <a:t>.</a:t>
            </a:r>
            <a:r>
              <a:rPr lang="zh-CN" altLang="en-US" sz="2800" b="1" smtClean="0">
                <a:solidFill>
                  <a:schemeClr val="tx1"/>
                </a:solidFill>
                <a:latin typeface="黑体" pitchFamily="2" charset="-122"/>
                <a:ea typeface="黑体" pitchFamily="2" charset="-122"/>
              </a:rPr>
              <a:t>）</a:t>
            </a:r>
          </a:p>
          <a:p>
            <a:pPr marL="666750" lvl="1" indent="-476250" algn="just" eaLnBrk="1" hangingPunct="1">
              <a:lnSpc>
                <a:spcPct val="130000"/>
              </a:lnSpc>
              <a:spcBef>
                <a:spcPct val="0"/>
              </a:spcBef>
              <a:buClr>
                <a:schemeClr val="tx2"/>
              </a:buClr>
              <a:buSzPct val="120000"/>
              <a:buFont typeface="Wingdings" pitchFamily="2" charset="2"/>
              <a:buNone/>
            </a:pPr>
            <a:r>
              <a:rPr lang="zh-CN" altLang="en-US" sz="2800" b="1" smtClean="0">
                <a:solidFill>
                  <a:schemeClr val="tx1"/>
                </a:solidFill>
                <a:latin typeface="黑体" pitchFamily="2" charset="-122"/>
                <a:ea typeface="黑体" pitchFamily="2" charset="-122"/>
              </a:rPr>
              <a:t>  存储各自的</a:t>
            </a:r>
            <a:r>
              <a:rPr lang="en-US" altLang="zh-CN" sz="2800" b="1" smtClean="0">
                <a:solidFill>
                  <a:schemeClr val="tx1"/>
                </a:solidFill>
                <a:latin typeface="黑体" pitchFamily="2" charset="-122"/>
                <a:ea typeface="黑体" pitchFamily="2" charset="-122"/>
              </a:rPr>
              <a:t>ASCII</a:t>
            </a:r>
            <a:r>
              <a:rPr lang="zh-CN" altLang="en-US" sz="2800" b="1" smtClean="0">
                <a:solidFill>
                  <a:schemeClr val="tx1"/>
                </a:solidFill>
                <a:latin typeface="黑体" pitchFamily="2" charset="-122"/>
                <a:ea typeface="黑体" pitchFamily="2" charset="-122"/>
              </a:rPr>
              <a:t>码。</a:t>
            </a:r>
          </a:p>
          <a:p>
            <a:pPr marL="666750" lvl="1" indent="-476250" algn="just" eaLnBrk="1" hangingPunct="1">
              <a:lnSpc>
                <a:spcPct val="130000"/>
              </a:lnSpc>
              <a:spcBef>
                <a:spcPct val="0"/>
              </a:spcBef>
              <a:buClr>
                <a:schemeClr val="tx2"/>
              </a:buClr>
              <a:buSzPct val="120000"/>
              <a:buFont typeface="Wingdings" pitchFamily="2" charset="2"/>
              <a:buChar char="v"/>
            </a:pPr>
            <a:r>
              <a:rPr lang="zh-CN" altLang="en-US" sz="2800" b="1" smtClean="0">
                <a:solidFill>
                  <a:schemeClr val="tx1"/>
                </a:solidFill>
                <a:latin typeface="黑体" pitchFamily="2" charset="-122"/>
                <a:ea typeface="黑体" pitchFamily="2" charset="-122"/>
              </a:rPr>
              <a:t>缺点：</a:t>
            </a:r>
          </a:p>
          <a:p>
            <a:pPr marL="666750" lvl="1" indent="-476250" algn="just" eaLnBrk="1" hangingPunct="1">
              <a:lnSpc>
                <a:spcPct val="130000"/>
              </a:lnSpc>
              <a:spcBef>
                <a:spcPct val="0"/>
              </a:spcBef>
              <a:buClr>
                <a:schemeClr val="tx2"/>
              </a:buClr>
              <a:buSzPct val="120000"/>
              <a:buFont typeface="Wingdings" pitchFamily="2" charset="2"/>
              <a:buNone/>
            </a:pPr>
            <a:r>
              <a:rPr lang="zh-CN" altLang="en-US" sz="2800" b="1" smtClean="0">
                <a:solidFill>
                  <a:schemeClr val="tx1"/>
                </a:solidFill>
                <a:latin typeface="黑体" pitchFamily="2" charset="-122"/>
                <a:ea typeface="黑体" pitchFamily="2" charset="-122"/>
              </a:rPr>
              <a:t>  存储长度不一致，表示方法不统一。</a:t>
            </a:r>
          </a:p>
          <a:p>
            <a:pPr marL="666750" lvl="1" indent="-476250" algn="just" eaLnBrk="1" hangingPunct="1">
              <a:lnSpc>
                <a:spcPct val="130000"/>
              </a:lnSpc>
              <a:spcBef>
                <a:spcPct val="0"/>
              </a:spcBef>
              <a:buClr>
                <a:schemeClr val="tx2"/>
              </a:buClr>
              <a:buSzPct val="120000"/>
              <a:buFont typeface="Wingdings" pitchFamily="2" charset="2"/>
              <a:buNone/>
            </a:pPr>
            <a:r>
              <a:rPr lang="zh-CN" altLang="en-US" sz="2800" b="1" smtClean="0">
                <a:solidFill>
                  <a:schemeClr val="tx1"/>
                </a:solidFill>
                <a:latin typeface="黑体" pitchFamily="2" charset="-122"/>
                <a:ea typeface="黑体" pitchFamily="2" charset="-122"/>
              </a:rPr>
              <a:t>  例如：无符号整数</a:t>
            </a:r>
            <a:r>
              <a:rPr lang="en-US" altLang="zh-CN" sz="2800" b="1" smtClean="0">
                <a:solidFill>
                  <a:schemeClr val="tx1"/>
                </a:solidFill>
                <a:latin typeface="黑体" pitchFamily="2" charset="-122"/>
                <a:ea typeface="黑体" pitchFamily="2" charset="-122"/>
              </a:rPr>
              <a:t>[0</a:t>
            </a:r>
            <a:r>
              <a:rPr lang="zh-CN" altLang="en-US" sz="2800" b="1" smtClean="0">
                <a:solidFill>
                  <a:schemeClr val="tx1"/>
                </a:solidFill>
                <a:latin typeface="黑体" pitchFamily="2" charset="-122"/>
                <a:ea typeface="黑体" pitchFamily="2" charset="-122"/>
              </a:rPr>
              <a:t>，</a:t>
            </a:r>
            <a:r>
              <a:rPr lang="en-US" altLang="zh-CN" sz="2800" b="1" smtClean="0">
                <a:solidFill>
                  <a:schemeClr val="tx1"/>
                </a:solidFill>
                <a:latin typeface="黑体" pitchFamily="2" charset="-122"/>
                <a:ea typeface="黑体" pitchFamily="2" charset="-122"/>
              </a:rPr>
              <a:t>65535]  </a:t>
            </a:r>
            <a:r>
              <a:rPr lang="zh-CN" altLang="en-US" sz="2800" b="1" smtClean="0">
                <a:solidFill>
                  <a:srgbClr val="FF0000"/>
                </a:solidFill>
                <a:latin typeface="黑体" pitchFamily="2" charset="-122"/>
                <a:ea typeface="黑体" pitchFamily="2" charset="-122"/>
              </a:rPr>
              <a:t>需要</a:t>
            </a:r>
            <a:r>
              <a:rPr lang="en-US" altLang="zh-CN" sz="2800" b="1" smtClean="0">
                <a:solidFill>
                  <a:srgbClr val="FF0000"/>
                </a:solidFill>
                <a:latin typeface="黑体" pitchFamily="2" charset="-122"/>
                <a:ea typeface="黑体" pitchFamily="2" charset="-122"/>
              </a:rPr>
              <a:t>1-5Byte</a:t>
            </a:r>
          </a:p>
          <a:p>
            <a:pPr marL="666750" lvl="1" indent="-476250" algn="just" eaLnBrk="1" hangingPunct="1">
              <a:lnSpc>
                <a:spcPct val="130000"/>
              </a:lnSpc>
              <a:spcBef>
                <a:spcPct val="0"/>
              </a:spcBef>
              <a:buClr>
                <a:schemeClr val="tx2"/>
              </a:buClr>
              <a:buSzPct val="120000"/>
              <a:buFont typeface="Wingdings" pitchFamily="2" charset="2"/>
              <a:buNone/>
            </a:pPr>
            <a:r>
              <a:rPr lang="en-US" altLang="zh-CN" sz="2800" b="1" smtClean="0">
                <a:solidFill>
                  <a:schemeClr val="tx1"/>
                </a:solidFill>
                <a:latin typeface="黑体" pitchFamily="2" charset="-122"/>
                <a:ea typeface="黑体" pitchFamily="2" charset="-122"/>
              </a:rPr>
              <a:t>     </a:t>
            </a:r>
            <a:r>
              <a:rPr lang="zh-CN" altLang="en-US" sz="2800" b="1" smtClean="0">
                <a:solidFill>
                  <a:schemeClr val="tx1"/>
                </a:solidFill>
                <a:latin typeface="黑体" pitchFamily="2" charset="-122"/>
                <a:ea typeface="黑体" pitchFamily="2" charset="-122"/>
              </a:rPr>
              <a:t>高精度浮点数</a:t>
            </a:r>
            <a:r>
              <a:rPr lang="en-US" altLang="zh-CN" sz="2800" b="1" smtClean="0">
                <a:solidFill>
                  <a:schemeClr val="tx1"/>
                </a:solidFill>
                <a:latin typeface="黑体" pitchFamily="2" charset="-122"/>
                <a:ea typeface="黑体" pitchFamily="2" charset="-122"/>
              </a:rPr>
              <a:t>23454.00001</a:t>
            </a:r>
          </a:p>
          <a:p>
            <a:pPr marL="666750" lvl="1" indent="-476250" algn="just" eaLnBrk="1" hangingPunct="1">
              <a:lnSpc>
                <a:spcPct val="130000"/>
              </a:lnSpc>
              <a:spcBef>
                <a:spcPct val="0"/>
              </a:spcBef>
              <a:buClr>
                <a:schemeClr val="tx2"/>
              </a:buClr>
              <a:buSzPct val="120000"/>
              <a:buFont typeface="Wingdings" pitchFamily="2" charset="2"/>
              <a:buNone/>
            </a:pPr>
            <a:r>
              <a:rPr lang="en-US" altLang="zh-CN" sz="2800" b="1" smtClean="0">
                <a:solidFill>
                  <a:schemeClr val="tx1"/>
                </a:solidFill>
                <a:latin typeface="黑体" pitchFamily="2" charset="-122"/>
                <a:ea typeface="黑体" pitchFamily="2" charset="-122"/>
              </a:rPr>
              <a:t>     </a:t>
            </a:r>
            <a:r>
              <a:rPr lang="zh-CN" altLang="en-US" sz="2800" b="1" smtClean="0">
                <a:solidFill>
                  <a:srgbClr val="FF0000"/>
                </a:solidFill>
                <a:latin typeface="黑体" pitchFamily="2" charset="-122"/>
                <a:ea typeface="黑体" pitchFamily="2" charset="-122"/>
              </a:rPr>
              <a:t>精度不同，存储长度不同</a:t>
            </a:r>
          </a:p>
          <a:p>
            <a:pPr marL="666750" lvl="1" indent="-476250" algn="just" eaLnBrk="1" hangingPunct="1">
              <a:lnSpc>
                <a:spcPct val="130000"/>
              </a:lnSpc>
              <a:spcBef>
                <a:spcPct val="0"/>
              </a:spcBef>
              <a:buClr>
                <a:schemeClr val="tx2"/>
              </a:buClr>
              <a:buSzPct val="120000"/>
              <a:buFont typeface="Wingdings" pitchFamily="2" charset="2"/>
              <a:buNone/>
            </a:pPr>
            <a:r>
              <a:rPr lang="zh-CN" altLang="en-US" sz="2800" b="1" smtClean="0">
                <a:solidFill>
                  <a:srgbClr val="FF0000"/>
                </a:solidFill>
                <a:latin typeface="黑体" pitchFamily="2" charset="-122"/>
                <a:ea typeface="黑体" pitchFamily="2" charset="-122"/>
              </a:rPr>
              <a:t>需要全新的统一数值信息表示方案 </a:t>
            </a:r>
          </a:p>
        </p:txBody>
      </p:sp>
      <p:graphicFrame>
        <p:nvGraphicFramePr>
          <p:cNvPr id="2050" name="Object 3"/>
          <p:cNvGraphicFramePr>
            <a:graphicFrameLocks noChangeAspect="1"/>
          </p:cNvGraphicFramePr>
          <p:nvPr/>
        </p:nvGraphicFramePr>
        <p:xfrm>
          <a:off x="5721350" y="4416425"/>
          <a:ext cx="3422650" cy="2441575"/>
        </p:xfrm>
        <a:graphic>
          <a:graphicData uri="http://schemas.openxmlformats.org/presentationml/2006/ole">
            <mc:AlternateContent xmlns:mc="http://schemas.openxmlformats.org/markup-compatibility/2006">
              <mc:Choice xmlns:v="urn:schemas-microsoft-com:vml" Requires="v">
                <p:oleObj spid="_x0000_s2054" name="剪辑" r:id="rId3" imgW="5417640" imgH="4762080" progId="MS_ClipArt_Gallery.2">
                  <p:embed/>
                </p:oleObj>
              </mc:Choice>
              <mc:Fallback>
                <p:oleObj name="剪辑" r:id="rId3" imgW="5417640" imgH="476208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1350" y="4416425"/>
                        <a:ext cx="3422650" cy="244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188913"/>
            <a:ext cx="9144000" cy="677862"/>
          </a:xfrm>
          <a:noFill/>
          <a:ln>
            <a:miter lim="800000"/>
            <a:headEnd/>
            <a:tailEnd/>
          </a:ln>
        </p:spPr>
        <p:txBody>
          <a:bodyPr vert="horz" wrap="square" lIns="91440" tIns="45720" rIns="91440" bIns="45720" numCol="1" anchor="t" anchorCtr="0" compatLnSpc="1">
            <a:prstTxWarp prst="textNoShape">
              <a:avLst/>
            </a:prstTxWarp>
          </a:bodyPr>
          <a:lstStyle/>
          <a:p>
            <a:r>
              <a:rPr lang="en-US" altLang="zh-CN" sz="2800" smtClean="0">
                <a:solidFill>
                  <a:schemeClr val="accent2"/>
                </a:solidFill>
                <a:effectLst/>
                <a:latin typeface="宋体" pitchFamily="2" charset="-122"/>
                <a:ea typeface="宋体" pitchFamily="2" charset="-122"/>
              </a:rPr>
              <a:t>  </a:t>
            </a:r>
            <a:r>
              <a:rPr lang="zh-CN" altLang="en-US" sz="3200" smtClean="0">
                <a:solidFill>
                  <a:schemeClr val="tx1"/>
                </a:solidFill>
                <a:effectLst/>
              </a:rPr>
              <a:t>非十进制数转换为十进制数</a:t>
            </a:r>
            <a:r>
              <a:rPr lang="zh-CN" altLang="en-US" sz="2800" smtClean="0">
                <a:solidFill>
                  <a:schemeClr val="accent2"/>
                </a:solidFill>
                <a:effectLst/>
                <a:ea typeface="宋体" pitchFamily="2" charset="-122"/>
              </a:rPr>
              <a:t/>
            </a:r>
            <a:br>
              <a:rPr lang="zh-CN" altLang="en-US" sz="2800" smtClean="0">
                <a:solidFill>
                  <a:schemeClr val="accent2"/>
                </a:solidFill>
                <a:effectLst/>
                <a:ea typeface="宋体" pitchFamily="2" charset="-122"/>
              </a:rPr>
            </a:br>
            <a:endParaRPr lang="zh-CN" altLang="en-US" sz="2800" smtClean="0">
              <a:solidFill>
                <a:schemeClr val="accent2"/>
              </a:solidFill>
              <a:effectLst/>
              <a:ea typeface="宋体" pitchFamily="2" charset="-122"/>
            </a:endParaRPr>
          </a:p>
        </p:txBody>
      </p:sp>
      <p:sp>
        <p:nvSpPr>
          <p:cNvPr id="21507" name="Rectangle 3"/>
          <p:cNvSpPr>
            <a:spLocks noGrp="1" noChangeArrowheads="1"/>
          </p:cNvSpPr>
          <p:nvPr>
            <p:ph type="body" idx="1"/>
          </p:nvPr>
        </p:nvSpPr>
        <p:spPr bwMode="auto">
          <a:xfrm>
            <a:off x="0" y="884238"/>
            <a:ext cx="8875713" cy="4114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90000"/>
              </a:lnSpc>
              <a:buFontTx/>
              <a:buNone/>
            </a:pPr>
            <a:r>
              <a:rPr lang="zh-CN" altLang="en-US" sz="3200" b="1" smtClean="0">
                <a:solidFill>
                  <a:schemeClr val="tx1"/>
                </a:solidFill>
                <a:latin typeface="宋体" pitchFamily="2" charset="-122"/>
                <a:ea typeface="黑体" pitchFamily="2" charset="-122"/>
              </a:rPr>
              <a:t>位权法</a:t>
            </a:r>
            <a:r>
              <a:rPr lang="en-US" altLang="zh-CN" sz="3200" b="1" smtClean="0">
                <a:solidFill>
                  <a:schemeClr val="tx1"/>
                </a:solidFill>
                <a:latin typeface="宋体" pitchFamily="2" charset="-122"/>
                <a:ea typeface="黑体" pitchFamily="2" charset="-122"/>
              </a:rPr>
              <a:t>:</a:t>
            </a:r>
            <a:r>
              <a:rPr lang="zh-CN" altLang="en-US" sz="3200" b="1" smtClean="0">
                <a:solidFill>
                  <a:schemeClr val="tx1"/>
                </a:solidFill>
                <a:latin typeface="宋体" pitchFamily="2" charset="-122"/>
                <a:ea typeface="黑体" pitchFamily="2" charset="-122"/>
              </a:rPr>
              <a:t>把各非十进制数按权展开，然后求和。</a:t>
            </a:r>
            <a:endParaRPr lang="zh-CN" altLang="en-US" sz="3200" b="1" smtClean="0">
              <a:solidFill>
                <a:schemeClr val="tx1"/>
              </a:solidFill>
              <a:ea typeface="黑体" pitchFamily="2" charset="-122"/>
            </a:endParaRPr>
          </a:p>
          <a:p>
            <a:pPr algn="just">
              <a:lnSpc>
                <a:spcPct val="90000"/>
              </a:lnSpc>
              <a:buFontTx/>
              <a:buNone/>
            </a:pPr>
            <a:r>
              <a:rPr lang="en-US" altLang="zh-CN" sz="3200" b="1" smtClean="0">
                <a:solidFill>
                  <a:schemeClr val="tx1"/>
                </a:solidFill>
                <a:latin typeface="宋体" pitchFamily="2" charset="-122"/>
                <a:ea typeface="黑体" pitchFamily="2" charset="-122"/>
              </a:rPr>
              <a:t>〖 </a:t>
            </a:r>
            <a:r>
              <a:rPr lang="zh-CN" altLang="en-US" sz="3200" b="1" smtClean="0">
                <a:solidFill>
                  <a:schemeClr val="tx1"/>
                </a:solidFill>
                <a:latin typeface="宋体" pitchFamily="2" charset="-122"/>
                <a:ea typeface="黑体" pitchFamily="2" charset="-122"/>
              </a:rPr>
              <a:t>例</a:t>
            </a:r>
            <a:r>
              <a:rPr lang="en-US" altLang="zh-CN" sz="3200" b="1" smtClean="0">
                <a:solidFill>
                  <a:schemeClr val="tx1"/>
                </a:solidFill>
                <a:latin typeface="宋体" pitchFamily="2" charset="-122"/>
                <a:ea typeface="黑体" pitchFamily="2" charset="-122"/>
              </a:rPr>
              <a:t>8 〗</a:t>
            </a:r>
          </a:p>
          <a:p>
            <a:pPr algn="just">
              <a:lnSpc>
                <a:spcPct val="90000"/>
              </a:lnSpc>
              <a:buFontTx/>
              <a:buNone/>
            </a:pP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1207</a:t>
            </a:r>
            <a:r>
              <a:rPr lang="zh-CN" altLang="en-US" sz="3200" b="1" smtClean="0">
                <a:solidFill>
                  <a:schemeClr val="tx1"/>
                </a:solidFill>
                <a:latin typeface="宋体" pitchFamily="2" charset="-122"/>
                <a:ea typeface="黑体" pitchFamily="2" charset="-122"/>
              </a:rPr>
              <a:t>）</a:t>
            </a:r>
            <a:r>
              <a:rPr lang="en-US" altLang="zh-CN" sz="3200" b="1" baseline="-30000" smtClean="0">
                <a:solidFill>
                  <a:schemeClr val="tx1"/>
                </a:solidFill>
                <a:latin typeface="宋体" pitchFamily="2" charset="-122"/>
                <a:ea typeface="黑体" pitchFamily="2" charset="-122"/>
              </a:rPr>
              <a:t>8</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1×8</a:t>
            </a:r>
            <a:r>
              <a:rPr lang="en-US" altLang="zh-CN" sz="3200" b="1" baseline="30000" smtClean="0">
                <a:solidFill>
                  <a:schemeClr val="tx1"/>
                </a:solidFill>
                <a:latin typeface="宋体" pitchFamily="2" charset="-122"/>
                <a:ea typeface="黑体" pitchFamily="2" charset="-122"/>
              </a:rPr>
              <a:t> 3</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2×8</a:t>
            </a:r>
            <a:r>
              <a:rPr lang="en-US" altLang="zh-CN" sz="3200" b="1" baseline="30000" smtClean="0">
                <a:solidFill>
                  <a:schemeClr val="tx1"/>
                </a:solidFill>
                <a:latin typeface="宋体" pitchFamily="2" charset="-122"/>
                <a:ea typeface="黑体" pitchFamily="2" charset="-122"/>
              </a:rPr>
              <a:t> 2</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0×8 </a:t>
            </a:r>
            <a:r>
              <a:rPr lang="en-US" altLang="zh-CN" sz="3200" b="1" baseline="30000" smtClean="0">
                <a:solidFill>
                  <a:schemeClr val="tx1"/>
                </a:solidFill>
                <a:latin typeface="宋体" pitchFamily="2" charset="-122"/>
                <a:ea typeface="黑体" pitchFamily="2" charset="-122"/>
              </a:rPr>
              <a:t>1</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7×8</a:t>
            </a:r>
            <a:r>
              <a:rPr lang="en-US" altLang="zh-CN" sz="3200" b="1" baseline="30000" smtClean="0">
                <a:solidFill>
                  <a:schemeClr val="tx1"/>
                </a:solidFill>
                <a:latin typeface="宋体" pitchFamily="2" charset="-122"/>
                <a:ea typeface="黑体" pitchFamily="2" charset="-122"/>
              </a:rPr>
              <a:t> 0</a:t>
            </a:r>
            <a:endParaRPr lang="en-US" altLang="zh-CN" sz="3200" b="1" smtClean="0">
              <a:solidFill>
                <a:schemeClr val="tx1"/>
              </a:solidFill>
              <a:ea typeface="黑体" pitchFamily="2" charset="-122"/>
            </a:endParaRPr>
          </a:p>
          <a:p>
            <a:pPr algn="just">
              <a:lnSpc>
                <a:spcPct val="90000"/>
              </a:lnSpc>
              <a:buFontTx/>
              <a:buNone/>
            </a:pPr>
            <a:r>
              <a:rPr lang="en-US" altLang="zh-CN" sz="3200" b="1" smtClean="0">
                <a:solidFill>
                  <a:schemeClr val="tx1"/>
                </a:solidFill>
                <a:latin typeface="宋体" pitchFamily="2" charset="-122"/>
                <a:ea typeface="黑体" pitchFamily="2" charset="-122"/>
              </a:rPr>
              <a:t>		  	 </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512</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128</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0</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7 </a:t>
            </a:r>
          </a:p>
          <a:p>
            <a:pPr algn="just">
              <a:lnSpc>
                <a:spcPct val="90000"/>
              </a:lnSpc>
              <a:buFontTx/>
              <a:buNone/>
            </a:pPr>
            <a:r>
              <a:rPr lang="en-US" altLang="zh-CN" sz="3200" b="1" smtClean="0">
                <a:solidFill>
                  <a:schemeClr val="tx1"/>
                </a:solidFill>
                <a:latin typeface="宋体" pitchFamily="2" charset="-122"/>
                <a:ea typeface="黑体" pitchFamily="2" charset="-122"/>
              </a:rPr>
              <a:t>        </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647</a:t>
            </a:r>
            <a:r>
              <a:rPr lang="zh-CN" altLang="en-US" sz="3200" b="1" smtClean="0">
                <a:solidFill>
                  <a:schemeClr val="tx1"/>
                </a:solidFill>
                <a:latin typeface="宋体" pitchFamily="2" charset="-122"/>
                <a:ea typeface="黑体" pitchFamily="2" charset="-122"/>
              </a:rPr>
              <a:t>）</a:t>
            </a:r>
            <a:r>
              <a:rPr lang="en-US" altLang="zh-CN" sz="3200" b="1" baseline="-30000" smtClean="0">
                <a:solidFill>
                  <a:schemeClr val="tx1"/>
                </a:solidFill>
                <a:latin typeface="宋体" pitchFamily="2" charset="-122"/>
                <a:ea typeface="黑体" pitchFamily="2" charset="-122"/>
              </a:rPr>
              <a:t>10</a:t>
            </a:r>
            <a:endParaRPr lang="en-US" altLang="zh-CN" sz="3200" b="1" smtClean="0">
              <a:solidFill>
                <a:schemeClr val="tx1"/>
              </a:solidFill>
              <a:ea typeface="黑体" pitchFamily="2" charset="-122"/>
            </a:endParaRPr>
          </a:p>
          <a:p>
            <a:pPr algn="just">
              <a:lnSpc>
                <a:spcPct val="90000"/>
              </a:lnSpc>
              <a:buFontTx/>
              <a:buNone/>
            </a:pPr>
            <a:endParaRPr lang="en-US" altLang="zh-CN" sz="3200" b="1" smtClean="0">
              <a:solidFill>
                <a:schemeClr val="tx1"/>
              </a:solidFill>
              <a:latin typeface="宋体" pitchFamily="2" charset="-122"/>
              <a:ea typeface="黑体" pitchFamily="2" charset="-122"/>
            </a:endParaRPr>
          </a:p>
          <a:p>
            <a:pPr algn="just">
              <a:lnSpc>
                <a:spcPct val="90000"/>
              </a:lnSpc>
              <a:buFontTx/>
              <a:buNone/>
            </a:pPr>
            <a:r>
              <a:rPr lang="en-US" altLang="zh-CN" sz="3200" b="1" smtClean="0">
                <a:solidFill>
                  <a:schemeClr val="tx1"/>
                </a:solidFill>
                <a:latin typeface="宋体" pitchFamily="2" charset="-122"/>
                <a:ea typeface="黑体" pitchFamily="2" charset="-122"/>
              </a:rPr>
              <a:t>〖 </a:t>
            </a:r>
            <a:r>
              <a:rPr lang="zh-CN" altLang="en-US" sz="3200" b="1" smtClean="0">
                <a:solidFill>
                  <a:schemeClr val="tx1"/>
                </a:solidFill>
                <a:latin typeface="宋体" pitchFamily="2" charset="-122"/>
                <a:ea typeface="黑体" pitchFamily="2" charset="-122"/>
              </a:rPr>
              <a:t>例</a:t>
            </a:r>
            <a:r>
              <a:rPr lang="en-US" altLang="zh-CN" sz="3200" b="1" smtClean="0">
                <a:solidFill>
                  <a:schemeClr val="tx1"/>
                </a:solidFill>
                <a:latin typeface="宋体" pitchFamily="2" charset="-122"/>
                <a:ea typeface="黑体" pitchFamily="2" charset="-122"/>
              </a:rPr>
              <a:t>9〗</a:t>
            </a:r>
          </a:p>
          <a:p>
            <a:pPr algn="just">
              <a:lnSpc>
                <a:spcPct val="90000"/>
              </a:lnSpc>
              <a:buFontTx/>
              <a:buNone/>
            </a:pPr>
            <a:r>
              <a:rPr lang="en-US" altLang="zh-CN" sz="3200" b="1" smtClean="0">
                <a:solidFill>
                  <a:schemeClr val="tx1"/>
                </a:solidFill>
                <a:latin typeface="宋体" pitchFamily="2" charset="-122"/>
                <a:ea typeface="黑体" pitchFamily="2" charset="-122"/>
              </a:rPr>
              <a:t>(1B2E)</a:t>
            </a:r>
            <a:r>
              <a:rPr lang="en-US" altLang="zh-CN" sz="3200" b="1" baseline="-30000" smtClean="0">
                <a:solidFill>
                  <a:schemeClr val="tx1"/>
                </a:solidFill>
                <a:latin typeface="宋体" pitchFamily="2" charset="-122"/>
                <a:ea typeface="黑体" pitchFamily="2" charset="-122"/>
              </a:rPr>
              <a:t>16</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1×16 </a:t>
            </a:r>
            <a:r>
              <a:rPr lang="en-US" altLang="zh-CN" sz="3200" b="1" baseline="30000" smtClean="0">
                <a:solidFill>
                  <a:schemeClr val="tx1"/>
                </a:solidFill>
                <a:latin typeface="宋体" pitchFamily="2" charset="-122"/>
                <a:ea typeface="黑体" pitchFamily="2" charset="-122"/>
              </a:rPr>
              <a:t>3</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B×16</a:t>
            </a:r>
            <a:r>
              <a:rPr lang="en-US" altLang="zh-CN" sz="3200" b="1" baseline="30000" smtClean="0">
                <a:solidFill>
                  <a:schemeClr val="tx1"/>
                </a:solidFill>
                <a:latin typeface="宋体" pitchFamily="2" charset="-122"/>
                <a:ea typeface="黑体" pitchFamily="2" charset="-122"/>
              </a:rPr>
              <a:t> 2</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2×16</a:t>
            </a:r>
            <a:r>
              <a:rPr lang="en-US" altLang="zh-CN" sz="3200" b="1" baseline="30000" smtClean="0">
                <a:solidFill>
                  <a:schemeClr val="tx1"/>
                </a:solidFill>
                <a:latin typeface="宋体" pitchFamily="2" charset="-122"/>
                <a:ea typeface="黑体" pitchFamily="2" charset="-122"/>
              </a:rPr>
              <a:t> 1</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E×16 </a:t>
            </a:r>
            <a:r>
              <a:rPr lang="en-US" altLang="zh-CN" sz="3200" b="1" baseline="30000" smtClean="0">
                <a:solidFill>
                  <a:schemeClr val="tx1"/>
                </a:solidFill>
                <a:latin typeface="宋体" pitchFamily="2" charset="-122"/>
                <a:ea typeface="黑体" pitchFamily="2" charset="-122"/>
              </a:rPr>
              <a:t>0</a:t>
            </a:r>
            <a:endParaRPr lang="en-US" altLang="zh-CN" sz="3200" b="1" smtClean="0">
              <a:solidFill>
                <a:schemeClr val="tx1"/>
              </a:solidFill>
              <a:ea typeface="黑体" pitchFamily="2" charset="-122"/>
            </a:endParaRPr>
          </a:p>
          <a:p>
            <a:pPr algn="just">
              <a:lnSpc>
                <a:spcPct val="90000"/>
              </a:lnSpc>
              <a:buFontTx/>
              <a:buNone/>
            </a:pPr>
            <a:r>
              <a:rPr lang="en-US" altLang="zh-CN" sz="3200" b="1" smtClean="0">
                <a:solidFill>
                  <a:schemeClr val="tx1"/>
                </a:solidFill>
                <a:latin typeface="宋体" pitchFamily="2" charset="-122"/>
                <a:ea typeface="黑体" pitchFamily="2" charset="-122"/>
              </a:rPr>
              <a:t>		    </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1×4096</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11×256</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2×16</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14×1  </a:t>
            </a:r>
          </a:p>
          <a:p>
            <a:pPr algn="just">
              <a:lnSpc>
                <a:spcPct val="90000"/>
              </a:lnSpc>
              <a:buFontTx/>
              <a:buNone/>
            </a:pPr>
            <a:r>
              <a:rPr lang="en-US" altLang="zh-CN" sz="3200" b="1" smtClean="0">
                <a:solidFill>
                  <a:schemeClr val="tx1"/>
                </a:solidFill>
                <a:latin typeface="宋体" pitchFamily="2" charset="-122"/>
                <a:ea typeface="黑体" pitchFamily="2" charset="-122"/>
              </a:rPr>
              <a:t>        </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latin typeface="宋体" pitchFamily="2" charset="-122"/>
                <a:ea typeface="黑体" pitchFamily="2" charset="-122"/>
              </a:rPr>
              <a:t>6958</a:t>
            </a:r>
            <a:r>
              <a:rPr lang="zh-CN" altLang="en-US" sz="3200" b="1" smtClean="0">
                <a:solidFill>
                  <a:schemeClr val="tx1"/>
                </a:solidFill>
                <a:latin typeface="宋体" pitchFamily="2" charset="-122"/>
                <a:ea typeface="黑体" pitchFamily="2" charset="-122"/>
              </a:rPr>
              <a:t>）</a:t>
            </a:r>
            <a:r>
              <a:rPr lang="en-US" altLang="zh-CN" sz="3200" b="1" baseline="-30000" smtClean="0">
                <a:solidFill>
                  <a:schemeClr val="tx1"/>
                </a:solidFill>
                <a:latin typeface="宋体" pitchFamily="2" charset="-122"/>
                <a:ea typeface="黑体" pitchFamily="2" charset="-122"/>
              </a:rPr>
              <a:t>10</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bwMode="auto">
          <a:xfrm>
            <a:off x="0" y="196850"/>
            <a:ext cx="9144000" cy="1143000"/>
          </a:xfrm>
          <a:ln>
            <a:miter lim="800000"/>
            <a:headEnd/>
            <a:tailEnd/>
          </a:ln>
        </p:spPr>
        <p:txBody>
          <a:bodyPr vert="horz" wrap="square" lIns="91440" tIns="45720" rIns="91440" bIns="45720" numCol="1" anchor="t" anchorCtr="0" compatLnSpc="1">
            <a:prstTxWarp prst="textNoShape">
              <a:avLst/>
            </a:prstTxWarp>
          </a:bodyPr>
          <a:lstStyle/>
          <a:p>
            <a:pPr>
              <a:defRPr/>
            </a:pPr>
            <a:r>
              <a:rPr lang="en-US" altLang="zh-CN" sz="2800" smtClean="0">
                <a:solidFill>
                  <a:schemeClr val="accent2"/>
                </a:solidFill>
                <a:effectLst/>
                <a:latin typeface="宋体" pitchFamily="2" charset="-122"/>
                <a:ea typeface="宋体" pitchFamily="2" charset="-122"/>
              </a:rPr>
              <a:t>  </a:t>
            </a:r>
            <a:r>
              <a:rPr lang="zh-CN" altLang="en-US" sz="3200" smtClean="0">
                <a:solidFill>
                  <a:schemeClr val="tx2"/>
                </a:solidFill>
                <a:effectLst/>
                <a:latin typeface="宋体" pitchFamily="2" charset="-122"/>
              </a:rPr>
              <a:t>二进制与八进制之间的转换</a:t>
            </a:r>
            <a:r>
              <a:rPr lang="zh-CN" altLang="en-US" sz="3200" smtClean="0">
                <a:solidFill>
                  <a:schemeClr val="tx2"/>
                </a:solidFill>
              </a:rPr>
              <a:t/>
            </a:r>
            <a:br>
              <a:rPr lang="zh-CN" altLang="en-US" sz="3200" smtClean="0">
                <a:solidFill>
                  <a:schemeClr val="tx2"/>
                </a:solidFill>
              </a:rPr>
            </a:br>
            <a:endParaRPr lang="zh-CN" altLang="en-US" sz="3200" smtClean="0">
              <a:solidFill>
                <a:schemeClr val="tx2"/>
              </a:solidFill>
            </a:endParaRPr>
          </a:p>
        </p:txBody>
      </p:sp>
      <p:sp>
        <p:nvSpPr>
          <p:cNvPr id="22531" name="Rectangle 3"/>
          <p:cNvSpPr>
            <a:spLocks noGrp="1" noChangeArrowheads="1"/>
          </p:cNvSpPr>
          <p:nvPr>
            <p:ph type="body" idx="1"/>
          </p:nvPr>
        </p:nvSpPr>
        <p:spPr bwMode="auto">
          <a:xfrm>
            <a:off x="0" y="1131888"/>
            <a:ext cx="8763000" cy="4343400"/>
          </a:xfrm>
          <a:noFill/>
          <a:ln>
            <a:miter lim="800000"/>
            <a:headEnd/>
            <a:tailEnd/>
          </a:ln>
        </p:spPr>
        <p:txBody>
          <a:bodyPr vert="horz" wrap="square" lIns="91440" tIns="45720" rIns="91440" bIns="45720" numCol="1" anchor="t" anchorCtr="0" compatLnSpc="1">
            <a:prstTxWarp prst="textNoShape">
              <a:avLst/>
            </a:prstTxWarp>
          </a:bodyPr>
          <a:lstStyle/>
          <a:p>
            <a:pPr marL="571500" lvl="1" indent="-381000" algn="just">
              <a:lnSpc>
                <a:spcPct val="110000"/>
              </a:lnSpc>
              <a:buClr>
                <a:schemeClr val="tx2"/>
              </a:buClr>
              <a:buSzPct val="120000"/>
              <a:buFont typeface="Wingdings" pitchFamily="2" charset="2"/>
              <a:buChar char="v"/>
            </a:pPr>
            <a:r>
              <a:rPr lang="zh-CN" altLang="en-US" sz="3200" b="1" smtClean="0">
                <a:solidFill>
                  <a:schemeClr val="tx2"/>
                </a:solidFill>
                <a:latin typeface="宋体" pitchFamily="2" charset="-122"/>
                <a:ea typeface="黑体" pitchFamily="2" charset="-122"/>
              </a:rPr>
              <a:t>二进制数转换为八进制数：以小数点为界，将整数部分自右向左和小数部分自左向右分别按每三位为一组（不足三位用</a:t>
            </a:r>
            <a:r>
              <a:rPr lang="en-US" altLang="zh-CN" sz="3200" b="1" smtClean="0">
                <a:solidFill>
                  <a:schemeClr val="tx2"/>
                </a:solidFill>
                <a:latin typeface="宋体" pitchFamily="2" charset="-122"/>
                <a:ea typeface="黑体" pitchFamily="2" charset="-122"/>
              </a:rPr>
              <a:t>0</a:t>
            </a:r>
            <a:r>
              <a:rPr lang="zh-CN" altLang="en-US" sz="3200" b="1" smtClean="0">
                <a:solidFill>
                  <a:schemeClr val="tx2"/>
                </a:solidFill>
                <a:latin typeface="宋体" pitchFamily="2" charset="-122"/>
                <a:ea typeface="黑体" pitchFamily="2" charset="-122"/>
              </a:rPr>
              <a:t>补足），然后将各个三位二进制数转换为对应的一位八进制数。</a:t>
            </a:r>
            <a:endParaRPr lang="zh-CN" altLang="en-US" sz="3200" b="1" smtClean="0">
              <a:solidFill>
                <a:schemeClr val="tx2"/>
              </a:solidFill>
              <a:ea typeface="黑体" pitchFamily="2" charset="-122"/>
            </a:endParaRPr>
          </a:p>
          <a:p>
            <a:pPr marL="571500" lvl="1" indent="-381000" algn="just">
              <a:lnSpc>
                <a:spcPct val="110000"/>
              </a:lnSpc>
              <a:buClr>
                <a:schemeClr val="tx2"/>
              </a:buClr>
              <a:buSzPct val="120000"/>
              <a:buFont typeface="Wingdings" pitchFamily="2" charset="2"/>
              <a:buChar char="v"/>
            </a:pPr>
            <a:r>
              <a:rPr lang="zh-CN" altLang="en-US" sz="3200" b="1" smtClean="0">
                <a:solidFill>
                  <a:schemeClr val="tx2"/>
                </a:solidFill>
                <a:latin typeface="宋体" pitchFamily="2" charset="-122"/>
                <a:ea typeface="黑体" pitchFamily="2" charset="-122"/>
              </a:rPr>
              <a:t>八进制数转换为二进制数：把每一位八进制数转换为对应的三位二进制数。</a:t>
            </a:r>
            <a:endParaRPr lang="zh-CN" altLang="en-US" sz="3200" b="1" smtClean="0">
              <a:solidFill>
                <a:schemeClr val="tx2"/>
              </a:solidFill>
              <a:ea typeface="黑体"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0" y="457200"/>
            <a:ext cx="9144000" cy="1143000"/>
          </a:xfrm>
          <a:noFill/>
          <a:ln>
            <a:miter lim="800000"/>
            <a:headEnd/>
            <a:tailEnd/>
          </a:ln>
        </p:spPr>
        <p:txBody>
          <a:bodyPr vert="horz" wrap="square" lIns="91440" tIns="45720" rIns="91440" bIns="45720" numCol="1" anchor="t" anchorCtr="0" compatLnSpc="1">
            <a:prstTxWarp prst="textNoShape">
              <a:avLst/>
            </a:prstTxWarp>
          </a:bodyPr>
          <a:lstStyle/>
          <a:p>
            <a:r>
              <a:rPr lang="en-US" altLang="zh-CN" sz="2800" smtClean="0">
                <a:solidFill>
                  <a:schemeClr val="accent2"/>
                </a:solidFill>
                <a:effectLst/>
                <a:latin typeface="宋体" pitchFamily="2" charset="-122"/>
                <a:ea typeface="宋体" pitchFamily="2" charset="-122"/>
              </a:rPr>
              <a:t>  </a:t>
            </a:r>
            <a:r>
              <a:rPr lang="zh-CN" altLang="en-US" sz="3200" smtClean="0">
                <a:solidFill>
                  <a:schemeClr val="tx2"/>
                </a:solidFill>
                <a:effectLst/>
              </a:rPr>
              <a:t>二进制与十六进制之间的转换</a:t>
            </a:r>
          </a:p>
        </p:txBody>
      </p:sp>
      <p:sp>
        <p:nvSpPr>
          <p:cNvPr id="23555" name="Rectangle 3"/>
          <p:cNvSpPr>
            <a:spLocks noGrp="1" noChangeArrowheads="1"/>
          </p:cNvSpPr>
          <p:nvPr>
            <p:ph type="body" idx="1"/>
          </p:nvPr>
        </p:nvSpPr>
        <p:spPr bwMode="auto">
          <a:xfrm>
            <a:off x="0" y="1203325"/>
            <a:ext cx="8785225" cy="4495800"/>
          </a:xfrm>
          <a:noFill/>
          <a:ln>
            <a:miter lim="800000"/>
            <a:headEnd/>
            <a:tailEnd/>
          </a:ln>
        </p:spPr>
        <p:txBody>
          <a:bodyPr vert="horz" wrap="square" lIns="91440" tIns="45720" rIns="91440" bIns="45720" numCol="1" anchor="t" anchorCtr="0" compatLnSpc="1">
            <a:prstTxWarp prst="textNoShape">
              <a:avLst/>
            </a:prstTxWarp>
          </a:bodyPr>
          <a:lstStyle/>
          <a:p>
            <a:pPr marL="95250" indent="0" algn="just">
              <a:lnSpc>
                <a:spcPct val="90000"/>
              </a:lnSpc>
              <a:buFontTx/>
              <a:buNone/>
            </a:pPr>
            <a:endParaRPr lang="en-US" altLang="zh-CN" sz="2000" b="1" smtClean="0">
              <a:solidFill>
                <a:srgbClr val="993300"/>
              </a:solidFill>
              <a:cs typeface="Times New Roman" pitchFamily="18" charset="0"/>
            </a:endParaRPr>
          </a:p>
          <a:p>
            <a:pPr marL="666750" lvl="1" algn="just">
              <a:lnSpc>
                <a:spcPct val="130000"/>
              </a:lnSpc>
              <a:buClr>
                <a:schemeClr val="tx2"/>
              </a:buClr>
              <a:buSzPct val="120000"/>
              <a:buFont typeface="Wingdings" pitchFamily="2" charset="2"/>
              <a:buChar char="v"/>
            </a:pPr>
            <a:r>
              <a:rPr lang="zh-CN" altLang="en-US" sz="3200" b="1" smtClean="0">
                <a:solidFill>
                  <a:schemeClr val="tx2"/>
                </a:solidFill>
                <a:latin typeface="黑体" pitchFamily="2" charset="-122"/>
                <a:ea typeface="黑体" pitchFamily="2" charset="-122"/>
              </a:rPr>
              <a:t>二进制数转换为十六进制数：以小数点为界，将整数部分自右向左和小数部分自左向右分别按每四位为一组，不足四位用</a:t>
            </a:r>
            <a:r>
              <a:rPr lang="en-US" altLang="zh-CN" sz="3200" b="1" smtClean="0">
                <a:solidFill>
                  <a:schemeClr val="tx2"/>
                </a:solidFill>
                <a:latin typeface="黑体" pitchFamily="2" charset="-122"/>
                <a:ea typeface="黑体" pitchFamily="2" charset="-122"/>
              </a:rPr>
              <a:t>0</a:t>
            </a:r>
            <a:r>
              <a:rPr lang="zh-CN" altLang="en-US" sz="3200" b="1" smtClean="0">
                <a:solidFill>
                  <a:schemeClr val="tx2"/>
                </a:solidFill>
                <a:latin typeface="黑体" pitchFamily="2" charset="-122"/>
                <a:ea typeface="黑体" pitchFamily="2" charset="-122"/>
              </a:rPr>
              <a:t>补足，然后将各个四位二进制数转换为对应的一位十六进制数。</a:t>
            </a:r>
          </a:p>
          <a:p>
            <a:pPr marL="666750" lvl="1" algn="just">
              <a:lnSpc>
                <a:spcPct val="130000"/>
              </a:lnSpc>
              <a:buClr>
                <a:schemeClr val="tx2"/>
              </a:buClr>
              <a:buSzPct val="120000"/>
              <a:buFont typeface="Wingdings" pitchFamily="2" charset="2"/>
              <a:buChar char="v"/>
            </a:pPr>
            <a:r>
              <a:rPr lang="zh-CN" altLang="en-US" sz="3200" b="1" smtClean="0">
                <a:solidFill>
                  <a:schemeClr val="tx2"/>
                </a:solidFill>
                <a:latin typeface="黑体" pitchFamily="2" charset="-122"/>
                <a:ea typeface="黑体" pitchFamily="2" charset="-122"/>
              </a:rPr>
              <a:t>十六进制数转换为二进制数：把每一位十六进制数转换为对应的四位二进制数。</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subTitle" idx="1"/>
          </p:nvPr>
        </p:nvSpPr>
        <p:spPr bwMode="auto">
          <a:xfrm>
            <a:off x="903288" y="193675"/>
            <a:ext cx="7356475" cy="1744663"/>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10000"/>
              </a:lnSpc>
            </a:pPr>
            <a:r>
              <a:rPr lang="en-US" altLang="zh-CN" sz="3600" smtClean="0"/>
              <a:t>  </a:t>
            </a:r>
            <a:r>
              <a:rPr lang="zh-CN" altLang="en-US" sz="4000" b="1" smtClean="0">
                <a:ea typeface="黑体" pitchFamily="2" charset="-122"/>
              </a:rPr>
              <a:t>整数从右向左三位并一位</a:t>
            </a:r>
          </a:p>
          <a:p>
            <a:pPr algn="just">
              <a:lnSpc>
                <a:spcPct val="110000"/>
              </a:lnSpc>
            </a:pPr>
            <a:r>
              <a:rPr lang="zh-CN" altLang="en-US" sz="4000" b="1" smtClean="0">
                <a:ea typeface="黑体" pitchFamily="2" charset="-122"/>
              </a:rPr>
              <a:t> 小数从左向右三位并一位</a:t>
            </a:r>
          </a:p>
          <a:p>
            <a:pPr algn="l">
              <a:lnSpc>
                <a:spcPct val="110000"/>
              </a:lnSpc>
            </a:pPr>
            <a:endParaRPr lang="zh-CN" altLang="en-US" b="1" smtClean="0">
              <a:ea typeface="黑体" pitchFamily="2" charset="-122"/>
            </a:endParaRPr>
          </a:p>
          <a:p>
            <a:pPr algn="l">
              <a:lnSpc>
                <a:spcPct val="110000"/>
              </a:lnSpc>
            </a:pPr>
            <a:r>
              <a:rPr lang="zh-CN" altLang="en-US" b="1" smtClean="0">
                <a:ea typeface="黑体" pitchFamily="2" charset="-122"/>
              </a:rPr>
              <a:t>八进制                           二进制</a:t>
            </a:r>
          </a:p>
        </p:txBody>
      </p:sp>
      <p:sp>
        <p:nvSpPr>
          <p:cNvPr id="24579" name="Line 3"/>
          <p:cNvSpPr>
            <a:spLocks noChangeShapeType="1"/>
          </p:cNvSpPr>
          <p:nvPr/>
        </p:nvSpPr>
        <p:spPr bwMode="auto">
          <a:xfrm>
            <a:off x="2738438" y="2952750"/>
            <a:ext cx="3762375" cy="0"/>
          </a:xfrm>
          <a:prstGeom prst="line">
            <a:avLst/>
          </a:prstGeom>
          <a:noFill/>
          <a:ln w="38100">
            <a:solidFill>
              <a:srgbClr val="FF0066"/>
            </a:solidFill>
            <a:round/>
            <a:headEnd type="none" w="sm" len="sm"/>
            <a:tailEnd type="triangle" w="med" len="med"/>
          </a:ln>
        </p:spPr>
        <p:txBody>
          <a:bodyPr wrap="none" anchor="ctr"/>
          <a:lstStyle/>
          <a:p>
            <a:endParaRPr lang="zh-CN" altLang="en-US"/>
          </a:p>
        </p:txBody>
      </p:sp>
      <p:sp>
        <p:nvSpPr>
          <p:cNvPr id="24580" name="Line 4"/>
          <p:cNvSpPr>
            <a:spLocks noChangeShapeType="1"/>
          </p:cNvSpPr>
          <p:nvPr/>
        </p:nvSpPr>
        <p:spPr bwMode="auto">
          <a:xfrm flipV="1">
            <a:off x="2778125" y="3181350"/>
            <a:ext cx="3530600" cy="28575"/>
          </a:xfrm>
          <a:prstGeom prst="line">
            <a:avLst/>
          </a:prstGeom>
          <a:noFill/>
          <a:ln w="38100">
            <a:solidFill>
              <a:srgbClr val="FF0066"/>
            </a:solidFill>
            <a:round/>
            <a:headEnd type="triangle" w="med" len="med"/>
            <a:tailEnd/>
          </a:ln>
        </p:spPr>
        <p:txBody>
          <a:bodyPr wrap="none" anchor="ctr"/>
          <a:lstStyle/>
          <a:p>
            <a:endParaRPr lang="zh-CN" altLang="en-US"/>
          </a:p>
        </p:txBody>
      </p:sp>
      <p:sp>
        <p:nvSpPr>
          <p:cNvPr id="24581" name="Line 5"/>
          <p:cNvSpPr>
            <a:spLocks noChangeShapeType="1"/>
          </p:cNvSpPr>
          <p:nvPr/>
        </p:nvSpPr>
        <p:spPr bwMode="auto">
          <a:xfrm>
            <a:off x="2362200" y="5257800"/>
            <a:ext cx="3970338" cy="0"/>
          </a:xfrm>
          <a:prstGeom prst="line">
            <a:avLst/>
          </a:prstGeom>
          <a:noFill/>
          <a:ln w="38100">
            <a:solidFill>
              <a:srgbClr val="FF0066"/>
            </a:solidFill>
            <a:round/>
            <a:headEnd type="none" w="sm" len="sm"/>
            <a:tailEnd type="triangle" w="med" len="med"/>
          </a:ln>
        </p:spPr>
        <p:txBody>
          <a:bodyPr wrap="none" anchor="ctr"/>
          <a:lstStyle/>
          <a:p>
            <a:endParaRPr lang="zh-CN" altLang="en-US"/>
          </a:p>
        </p:txBody>
      </p:sp>
      <p:sp>
        <p:nvSpPr>
          <p:cNvPr id="24582" name="Line 6"/>
          <p:cNvSpPr>
            <a:spLocks noChangeShapeType="1"/>
          </p:cNvSpPr>
          <p:nvPr/>
        </p:nvSpPr>
        <p:spPr bwMode="auto">
          <a:xfrm>
            <a:off x="2362200" y="5486400"/>
            <a:ext cx="3970338" cy="0"/>
          </a:xfrm>
          <a:prstGeom prst="line">
            <a:avLst/>
          </a:prstGeom>
          <a:noFill/>
          <a:ln w="38100">
            <a:solidFill>
              <a:srgbClr val="FF0066"/>
            </a:solidFill>
            <a:round/>
            <a:headEnd type="triangle" w="med" len="med"/>
            <a:tailEnd/>
          </a:ln>
        </p:spPr>
        <p:txBody>
          <a:bodyPr wrap="none" anchor="ctr"/>
          <a:lstStyle/>
          <a:p>
            <a:endParaRPr lang="zh-CN" altLang="en-US"/>
          </a:p>
        </p:txBody>
      </p:sp>
      <p:grpSp>
        <p:nvGrpSpPr>
          <p:cNvPr id="2" name="Group 8"/>
          <p:cNvGrpSpPr>
            <a:grpSpLocks/>
          </p:cNvGrpSpPr>
          <p:nvPr/>
        </p:nvGrpSpPr>
        <p:grpSpPr bwMode="auto">
          <a:xfrm>
            <a:off x="3182938" y="2116138"/>
            <a:ext cx="2667000" cy="609600"/>
            <a:chOff x="2064" y="1680"/>
            <a:chExt cx="1680" cy="384"/>
          </a:xfrm>
        </p:grpSpPr>
        <p:sp>
          <p:nvSpPr>
            <p:cNvPr id="24591" name="Oval 9"/>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p:spPr>
          <p:txBody>
            <a:bodyPr wrap="none" anchor="ctr"/>
            <a:lstStyle/>
            <a:p>
              <a:endParaRPr lang="zh-CN" altLang="en-US"/>
            </a:p>
          </p:txBody>
        </p:sp>
        <p:sp>
          <p:nvSpPr>
            <p:cNvPr id="24592" name="Rectangle 10"/>
            <p:cNvSpPr>
              <a:spLocks noChangeArrowheads="1"/>
            </p:cNvSpPr>
            <p:nvPr/>
          </p:nvSpPr>
          <p:spPr bwMode="auto">
            <a:xfrm>
              <a:off x="2352" y="1728"/>
              <a:ext cx="1092" cy="288"/>
            </a:xfrm>
            <a:prstGeom prst="rect">
              <a:avLst/>
            </a:prstGeom>
            <a:noFill/>
            <a:ln w="3175">
              <a:noFill/>
              <a:miter lim="800000"/>
              <a:headEnd/>
              <a:tailEnd/>
            </a:ln>
          </p:spPr>
          <p:txBody>
            <a:bodyPr anchor="ctr">
              <a:spAutoFit/>
            </a:bodyPr>
            <a:lstStyle/>
            <a:p>
              <a:pPr algn="ctr" eaLnBrk="1" hangingPunct="1">
                <a:lnSpc>
                  <a:spcPct val="100000"/>
                </a:lnSpc>
                <a:spcBef>
                  <a:spcPct val="0"/>
                </a:spcBef>
                <a:buClrTx/>
                <a:buSzTx/>
                <a:buFontTx/>
                <a:buNone/>
              </a:pPr>
              <a:r>
                <a:rPr lang="zh-CN" altLang="en-US" sz="2400">
                  <a:latin typeface="Times New Roman" pitchFamily="18" charset="0"/>
                  <a:ea typeface="黑体" pitchFamily="2" charset="-122"/>
                </a:rPr>
                <a:t>一位拆三位</a:t>
              </a:r>
            </a:p>
          </p:txBody>
        </p:sp>
      </p:grpSp>
      <p:grpSp>
        <p:nvGrpSpPr>
          <p:cNvPr id="3" name="Group 11"/>
          <p:cNvGrpSpPr>
            <a:grpSpLocks/>
          </p:cNvGrpSpPr>
          <p:nvPr/>
        </p:nvGrpSpPr>
        <p:grpSpPr bwMode="auto">
          <a:xfrm>
            <a:off x="3124200" y="5943600"/>
            <a:ext cx="2667000" cy="609600"/>
            <a:chOff x="2064" y="1680"/>
            <a:chExt cx="1680" cy="384"/>
          </a:xfrm>
        </p:grpSpPr>
        <p:sp>
          <p:nvSpPr>
            <p:cNvPr id="24589" name="Oval 12"/>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p:spPr>
          <p:txBody>
            <a:bodyPr wrap="none" anchor="ctr"/>
            <a:lstStyle/>
            <a:p>
              <a:endParaRPr lang="zh-CN" altLang="en-US"/>
            </a:p>
          </p:txBody>
        </p:sp>
        <p:sp>
          <p:nvSpPr>
            <p:cNvPr id="24590" name="Rectangle 13"/>
            <p:cNvSpPr>
              <a:spLocks noChangeArrowheads="1"/>
            </p:cNvSpPr>
            <p:nvPr/>
          </p:nvSpPr>
          <p:spPr bwMode="auto">
            <a:xfrm>
              <a:off x="2352" y="1728"/>
              <a:ext cx="1092" cy="288"/>
            </a:xfrm>
            <a:prstGeom prst="rect">
              <a:avLst/>
            </a:prstGeom>
            <a:noFill/>
            <a:ln w="3175">
              <a:noFill/>
              <a:miter lim="800000"/>
              <a:headEnd/>
              <a:tailEnd/>
            </a:ln>
          </p:spPr>
          <p:txBody>
            <a:bodyPr anchor="ctr">
              <a:spAutoFit/>
            </a:bodyPr>
            <a:lstStyle/>
            <a:p>
              <a:pPr algn="ctr" eaLnBrk="1" hangingPunct="1">
                <a:lnSpc>
                  <a:spcPct val="100000"/>
                </a:lnSpc>
                <a:spcBef>
                  <a:spcPct val="0"/>
                </a:spcBef>
                <a:buClrTx/>
                <a:buSzTx/>
                <a:buFontTx/>
                <a:buNone/>
              </a:pPr>
              <a:r>
                <a:rPr lang="zh-CN" altLang="en-US" sz="2400">
                  <a:solidFill>
                    <a:srgbClr val="2A4A2E"/>
                  </a:solidFill>
                  <a:latin typeface="Times New Roman" pitchFamily="18" charset="0"/>
                </a:rPr>
                <a:t>一位拆四位</a:t>
              </a:r>
              <a:endParaRPr lang="zh-CN" altLang="en-US" sz="1800">
                <a:solidFill>
                  <a:srgbClr val="2A4A2E"/>
                </a:solidFill>
                <a:latin typeface="Times New Roman" pitchFamily="18" charset="0"/>
              </a:endParaRPr>
            </a:p>
          </p:txBody>
        </p:sp>
      </p:grpSp>
      <p:sp>
        <p:nvSpPr>
          <p:cNvPr id="24585" name="Rectangle 14"/>
          <p:cNvSpPr>
            <a:spLocks noChangeArrowheads="1"/>
          </p:cNvSpPr>
          <p:nvPr/>
        </p:nvSpPr>
        <p:spPr bwMode="auto">
          <a:xfrm>
            <a:off x="838200" y="3890963"/>
            <a:ext cx="7262813" cy="1895475"/>
          </a:xfrm>
          <a:prstGeom prst="rect">
            <a:avLst/>
          </a:prstGeom>
          <a:noFill/>
          <a:ln w="3175">
            <a:noFill/>
            <a:miter lim="800000"/>
            <a:headEnd/>
            <a:tailEnd/>
          </a:ln>
        </p:spPr>
        <p:txBody>
          <a:bodyPr wrap="none" anchor="ctr">
            <a:spAutoFit/>
          </a:bodyPr>
          <a:lstStyle/>
          <a:p>
            <a:pPr algn="l" eaLnBrk="1" hangingPunct="1">
              <a:lnSpc>
                <a:spcPct val="110000"/>
              </a:lnSpc>
              <a:buClrTx/>
              <a:buSzTx/>
              <a:buFontTx/>
              <a:buNone/>
            </a:pPr>
            <a:r>
              <a:rPr lang="en-US" altLang="zh-CN" sz="2400" b="0">
                <a:latin typeface="Times New Roman" pitchFamily="18" charset="0"/>
              </a:rPr>
              <a:t>                      </a:t>
            </a:r>
            <a:r>
              <a:rPr lang="zh-CN" altLang="en-US" sz="3200">
                <a:latin typeface="Times New Roman" pitchFamily="18" charset="0"/>
                <a:ea typeface="黑体" pitchFamily="2" charset="-122"/>
              </a:rPr>
              <a:t>整数从右向左四位并一位</a:t>
            </a:r>
          </a:p>
          <a:p>
            <a:pPr algn="l" eaLnBrk="1" hangingPunct="1">
              <a:lnSpc>
                <a:spcPct val="110000"/>
              </a:lnSpc>
              <a:buClrTx/>
              <a:buSzTx/>
              <a:buFontTx/>
              <a:buNone/>
            </a:pPr>
            <a:r>
              <a:rPr lang="zh-CN" altLang="en-US" sz="3200">
                <a:latin typeface="Times New Roman" pitchFamily="18" charset="0"/>
                <a:ea typeface="黑体" pitchFamily="2" charset="-122"/>
              </a:rPr>
              <a:t>                   小数从左向右四位并一位</a:t>
            </a:r>
          </a:p>
          <a:p>
            <a:pPr algn="l" eaLnBrk="1" hangingPunct="1">
              <a:lnSpc>
                <a:spcPct val="110000"/>
              </a:lnSpc>
              <a:buClrTx/>
              <a:buSzTx/>
              <a:buFontTx/>
              <a:buNone/>
            </a:pPr>
            <a:r>
              <a:rPr lang="zh-CN" altLang="en-US" sz="3200">
                <a:latin typeface="Times New Roman" pitchFamily="18" charset="0"/>
                <a:ea typeface="黑体" pitchFamily="2" charset="-122"/>
              </a:rPr>
              <a:t>二进制                                         十六进制</a:t>
            </a:r>
            <a:r>
              <a:rPr lang="zh-CN" altLang="en-US" sz="1800">
                <a:solidFill>
                  <a:schemeClr val="bg1"/>
                </a:solidFill>
                <a:latin typeface="Times New Roman" pitchFamily="18" charset="0"/>
              </a:rPr>
              <a:t> </a:t>
            </a:r>
          </a:p>
        </p:txBody>
      </p:sp>
      <p:grpSp>
        <p:nvGrpSpPr>
          <p:cNvPr id="4" name="Group 15"/>
          <p:cNvGrpSpPr>
            <a:grpSpLocks/>
          </p:cNvGrpSpPr>
          <p:nvPr/>
        </p:nvGrpSpPr>
        <p:grpSpPr bwMode="auto">
          <a:xfrm>
            <a:off x="3217863" y="3343275"/>
            <a:ext cx="2667000" cy="609600"/>
            <a:chOff x="2064" y="1680"/>
            <a:chExt cx="1680" cy="384"/>
          </a:xfrm>
        </p:grpSpPr>
        <p:sp>
          <p:nvSpPr>
            <p:cNvPr id="24587" name="Oval 16"/>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p:spPr>
          <p:txBody>
            <a:bodyPr wrap="none" anchor="ctr"/>
            <a:lstStyle/>
            <a:p>
              <a:endParaRPr lang="zh-CN" altLang="en-US"/>
            </a:p>
          </p:txBody>
        </p:sp>
        <p:sp>
          <p:nvSpPr>
            <p:cNvPr id="24588" name="Rectangle 17"/>
            <p:cNvSpPr>
              <a:spLocks noChangeArrowheads="1"/>
            </p:cNvSpPr>
            <p:nvPr/>
          </p:nvSpPr>
          <p:spPr bwMode="auto">
            <a:xfrm>
              <a:off x="2352" y="1728"/>
              <a:ext cx="1092" cy="288"/>
            </a:xfrm>
            <a:prstGeom prst="rect">
              <a:avLst/>
            </a:prstGeom>
            <a:noFill/>
            <a:ln w="3175">
              <a:noFill/>
              <a:miter lim="800000"/>
              <a:headEnd/>
              <a:tailEnd/>
            </a:ln>
          </p:spPr>
          <p:txBody>
            <a:bodyPr anchor="ctr">
              <a:spAutoFit/>
            </a:bodyPr>
            <a:lstStyle/>
            <a:p>
              <a:pPr algn="ctr" eaLnBrk="1" hangingPunct="1">
                <a:lnSpc>
                  <a:spcPct val="100000"/>
                </a:lnSpc>
                <a:spcBef>
                  <a:spcPct val="0"/>
                </a:spcBef>
                <a:buClrTx/>
                <a:buSzTx/>
                <a:buFontTx/>
                <a:buNone/>
              </a:pPr>
              <a:r>
                <a:rPr lang="zh-CN" altLang="en-US" sz="2400">
                  <a:latin typeface="Times New Roman" pitchFamily="18" charset="0"/>
                  <a:ea typeface="黑体" pitchFamily="2" charset="-122"/>
                </a:rPr>
                <a:t>三位并一位</a:t>
              </a: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6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0"/>
                            </p:stCondLst>
                            <p:childTnLst>
                              <p:par>
                                <p:cTn id="10" presetID="2" presetClass="entr" presetSubtype="8" fill="hold" nodeType="afterEffect">
                                  <p:stCondLst>
                                    <p:cond delay="600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3000"/>
                            </p:stCondLst>
                            <p:childTnLst>
                              <p:par>
                                <p:cTn id="15" presetID="2" presetClass="entr" presetSubtype="8" fill="hold" nodeType="afterEffect">
                                  <p:stCondLst>
                                    <p:cond delay="60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ChangeArrowheads="1"/>
          </p:cNvSpPr>
          <p:nvPr>
            <p:ph type="title"/>
          </p:nvPr>
        </p:nvSpPr>
        <p:spPr bwMode="auto">
          <a:xfrm>
            <a:off x="685800" y="304800"/>
            <a:ext cx="7772400" cy="685800"/>
          </a:xfrm>
          <a:ln>
            <a:miter lim="800000"/>
            <a:headEnd/>
            <a:tailEnd/>
          </a:ln>
        </p:spPr>
        <p:txBody>
          <a:bodyPr vert="horz" wrap="square" lIns="91440" tIns="45720" rIns="91440" bIns="45720" numCol="1" anchor="t" anchorCtr="0" compatLnSpc="1">
            <a:prstTxWarp prst="textNoShape">
              <a:avLst/>
            </a:prstTxWarp>
          </a:bodyPr>
          <a:lstStyle/>
          <a:p>
            <a:pPr algn="ctr">
              <a:defRPr/>
            </a:pPr>
            <a:r>
              <a:rPr lang="en-US" altLang="zh-CN" sz="4000" smtClean="0">
                <a:solidFill>
                  <a:schemeClr val="tx2"/>
                </a:solidFill>
                <a:effectLst/>
              </a:rPr>
              <a:t>3.3</a:t>
            </a:r>
            <a:r>
              <a:rPr lang="zh-CN" altLang="en-US" sz="4000" smtClean="0">
                <a:solidFill>
                  <a:schemeClr val="tx2"/>
                </a:solidFill>
                <a:effectLst/>
              </a:rPr>
              <a:t>整数的表示法</a:t>
            </a:r>
            <a:r>
              <a:rPr lang="zh-CN" altLang="en-US" sz="4000" smtClean="0"/>
              <a:t> </a:t>
            </a:r>
          </a:p>
        </p:txBody>
      </p:sp>
      <p:sp>
        <p:nvSpPr>
          <p:cNvPr id="849923"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25604" name="Text Box 5"/>
          <p:cNvSpPr txBox="1">
            <a:spLocks noChangeArrowheads="1"/>
          </p:cNvSpPr>
          <p:nvPr/>
        </p:nvSpPr>
        <p:spPr bwMode="auto">
          <a:xfrm>
            <a:off x="522288" y="1654175"/>
            <a:ext cx="7954962" cy="3209925"/>
          </a:xfrm>
          <a:prstGeom prst="rect">
            <a:avLst/>
          </a:prstGeom>
          <a:noFill/>
          <a:ln w="9525">
            <a:noFill/>
            <a:miter lim="800000"/>
            <a:headEnd/>
            <a:tailEnd/>
          </a:ln>
        </p:spPr>
        <p:txBody>
          <a:bodyPr lIns="92075" tIns="46038" rIns="92075" bIns="46038">
            <a:spAutoFit/>
          </a:bodyPr>
          <a:lstStyle/>
          <a:p>
            <a:pPr marL="571500" indent="-381000" defTabSz="762000">
              <a:spcBef>
                <a:spcPct val="50000"/>
              </a:spcBef>
            </a:pPr>
            <a:r>
              <a:rPr lang="zh-CN" altLang="en-US" sz="2800"/>
              <a:t>整数</a:t>
            </a:r>
            <a:r>
              <a:rPr lang="en-US" altLang="zh-CN" sz="2800"/>
              <a:t>(Integer)</a:t>
            </a:r>
            <a:r>
              <a:rPr lang="zh-CN" altLang="en-US" sz="2800"/>
              <a:t>：没有小数（</a:t>
            </a:r>
            <a:r>
              <a:rPr lang="en-US" altLang="zh-CN" sz="2800"/>
              <a:t>fraction</a:t>
            </a:r>
            <a:r>
              <a:rPr lang="zh-CN" altLang="en-US" sz="2800"/>
              <a:t>）部分的数。例如：</a:t>
            </a:r>
            <a:r>
              <a:rPr lang="en-US" altLang="zh-CN" sz="2800"/>
              <a:t>+-134</a:t>
            </a:r>
            <a:r>
              <a:rPr lang="zh-CN" altLang="en-US" sz="2800"/>
              <a:t>是，而</a:t>
            </a:r>
            <a:r>
              <a:rPr lang="en-US" altLang="zh-CN" sz="2800"/>
              <a:t>+-134.23</a:t>
            </a:r>
            <a:r>
              <a:rPr lang="zh-CN" altLang="en-US" sz="2800"/>
              <a:t>不是。</a:t>
            </a:r>
          </a:p>
          <a:p>
            <a:pPr marL="571500" indent="-381000" defTabSz="762000">
              <a:spcBef>
                <a:spcPct val="50000"/>
              </a:spcBef>
            </a:pPr>
            <a:r>
              <a:rPr lang="zh-CN" altLang="en-US" sz="2800"/>
              <a:t>正整数</a:t>
            </a:r>
            <a:r>
              <a:rPr lang="en-US" altLang="zh-CN" sz="2800"/>
              <a:t>(positive integer)</a:t>
            </a:r>
            <a:r>
              <a:rPr lang="zh-CN" altLang="en-US" sz="2800"/>
              <a:t>和负整数</a:t>
            </a:r>
            <a:r>
              <a:rPr lang="en-US" altLang="zh-CN" sz="2800"/>
              <a:t>(negative integer)</a:t>
            </a:r>
          </a:p>
          <a:p>
            <a:pPr marL="571500" indent="-381000" defTabSz="762000">
              <a:spcBef>
                <a:spcPct val="50000"/>
              </a:spcBef>
            </a:pPr>
            <a:r>
              <a:rPr lang="zh-CN" altLang="en-US" sz="2800">
                <a:solidFill>
                  <a:srgbClr val="FF0000"/>
                </a:solidFill>
              </a:rPr>
              <a:t>计算机存储能力有限，所以不能表示现实生活中无穷的整数区间。只能表示有限的一个子集，在设计表示法的时候就确定了表数范围。</a:t>
            </a:r>
          </a:p>
        </p:txBody>
      </p:sp>
      <p:pic>
        <p:nvPicPr>
          <p:cNvPr id="25605" name="Picture 6"/>
          <p:cNvPicPr>
            <a:picLocks noChangeAspect="1" noChangeArrowheads="1"/>
          </p:cNvPicPr>
          <p:nvPr/>
        </p:nvPicPr>
        <p:blipFill>
          <a:blip r:embed="rId2" cstate="print"/>
          <a:srcRect/>
          <a:stretch>
            <a:fillRect/>
          </a:stretch>
        </p:blipFill>
        <p:spPr bwMode="auto">
          <a:xfrm>
            <a:off x="341313" y="5432425"/>
            <a:ext cx="8537575" cy="779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2590800" y="77788"/>
            <a:ext cx="3448050" cy="579437"/>
          </a:xfrm>
          <a:prstGeom prst="rect">
            <a:avLst/>
          </a:prstGeom>
          <a:noFill/>
          <a:ln w="9525">
            <a:noFill/>
            <a:miter lim="800000"/>
            <a:headEnd/>
            <a:tailEnd/>
          </a:ln>
        </p:spPr>
        <p:txBody>
          <a:bodyPr wrap="none">
            <a:spAutoFit/>
          </a:bodyPr>
          <a:lstStyle/>
          <a:p>
            <a:pPr algn="l" eaLnBrk="1" hangingPunct="1">
              <a:lnSpc>
                <a:spcPct val="100000"/>
              </a:lnSpc>
              <a:spcBef>
                <a:spcPct val="0"/>
              </a:spcBef>
              <a:buClrTx/>
              <a:buSzTx/>
              <a:buFontTx/>
              <a:buNone/>
            </a:pPr>
            <a:r>
              <a:rPr kumimoji="0" lang="zh-CN" altLang="en-US" sz="3200">
                <a:solidFill>
                  <a:srgbClr val="000066"/>
                </a:solidFill>
                <a:latin typeface="Times New Roman" pitchFamily="18" charset="0"/>
              </a:rPr>
              <a:t>整数表示法分类图</a:t>
            </a:r>
          </a:p>
        </p:txBody>
      </p:sp>
      <p:pic>
        <p:nvPicPr>
          <p:cNvPr id="26627" name="Picture 4"/>
          <p:cNvPicPr>
            <a:picLocks noChangeAspect="1" noChangeArrowheads="1"/>
          </p:cNvPicPr>
          <p:nvPr/>
        </p:nvPicPr>
        <p:blipFill>
          <a:blip r:embed="rId2" cstate="print"/>
          <a:srcRect/>
          <a:stretch>
            <a:fillRect/>
          </a:stretch>
        </p:blipFill>
        <p:spPr bwMode="auto">
          <a:xfrm>
            <a:off x="0" y="3200400"/>
            <a:ext cx="8902700" cy="3432175"/>
          </a:xfrm>
          <a:prstGeom prst="rect">
            <a:avLst/>
          </a:prstGeom>
          <a:noFill/>
          <a:ln w="9525">
            <a:noFill/>
            <a:miter lim="800000"/>
            <a:headEnd/>
            <a:tailEnd/>
          </a:ln>
        </p:spPr>
      </p:pic>
      <p:sp>
        <p:nvSpPr>
          <p:cNvPr id="26628" name="Text Box 5"/>
          <p:cNvSpPr txBox="1">
            <a:spLocks noChangeArrowheads="1"/>
          </p:cNvSpPr>
          <p:nvPr/>
        </p:nvSpPr>
        <p:spPr bwMode="auto">
          <a:xfrm>
            <a:off x="952500" y="922338"/>
            <a:ext cx="7286625" cy="2098675"/>
          </a:xfrm>
          <a:prstGeom prst="rect">
            <a:avLst/>
          </a:prstGeom>
          <a:noFill/>
          <a:ln w="9525">
            <a:noFill/>
            <a:miter lim="800000"/>
            <a:headEnd/>
            <a:tailEnd/>
          </a:ln>
        </p:spPr>
        <p:txBody>
          <a:bodyPr lIns="92075" tIns="46038" rIns="92075" bIns="46038">
            <a:spAutoFit/>
          </a:bodyPr>
          <a:lstStyle/>
          <a:p>
            <a:pPr marL="571500" indent="-381000" defTabSz="762000"/>
            <a:r>
              <a:rPr lang="zh-CN" altLang="en-US" sz="2800"/>
              <a:t>为了高效的利用计算机有限的存储空间，提高整数表示范围，计算机科学家设计了两种整数表示法</a:t>
            </a:r>
            <a:r>
              <a:rPr lang="en-US" altLang="zh-CN" sz="2800"/>
              <a:t>:</a:t>
            </a:r>
          </a:p>
          <a:p>
            <a:pPr marL="571500" indent="-381000" defTabSz="762000">
              <a:buFont typeface="Wingdings" pitchFamily="2" charset="2"/>
              <a:buNone/>
            </a:pPr>
            <a:r>
              <a:rPr lang="en-US" altLang="zh-CN" sz="2800">
                <a:solidFill>
                  <a:srgbClr val="FF0000"/>
                </a:solidFill>
              </a:rPr>
              <a:t>  </a:t>
            </a:r>
            <a:r>
              <a:rPr lang="zh-CN" altLang="en-US" sz="2800">
                <a:solidFill>
                  <a:srgbClr val="FF0000"/>
                </a:solidFill>
              </a:rPr>
              <a:t>无符号整数（</a:t>
            </a:r>
            <a:r>
              <a:rPr lang="en-US" altLang="zh-CN" sz="2800">
                <a:solidFill>
                  <a:srgbClr val="FF0000"/>
                </a:solidFill>
              </a:rPr>
              <a:t>unsigned integer</a:t>
            </a:r>
            <a:r>
              <a:rPr lang="zh-CN" altLang="en-US" sz="2800">
                <a:solidFill>
                  <a:srgbClr val="FF0000"/>
                </a:solidFill>
              </a:rPr>
              <a:t>）和有符号整数</a:t>
            </a:r>
            <a:r>
              <a:rPr lang="en-US" altLang="zh-CN" sz="2800">
                <a:solidFill>
                  <a:srgbClr val="FF0000"/>
                </a:solidFill>
              </a:rPr>
              <a:t>(signed integer)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bwMode="auto">
          <a:xfrm>
            <a:off x="685800" y="304800"/>
            <a:ext cx="7772400" cy="685800"/>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smtClean="0">
                <a:solidFill>
                  <a:schemeClr val="tx2"/>
                </a:solidFill>
                <a:effectLst/>
              </a:rPr>
              <a:t>机器码</a:t>
            </a:r>
            <a:r>
              <a:rPr lang="zh-CN" altLang="en-US" sz="4000" smtClean="0">
                <a:solidFill>
                  <a:schemeClr val="tx2"/>
                </a:solidFill>
                <a:effectLst/>
                <a:sym typeface="Wingdings" pitchFamily="2" charset="2"/>
              </a:rPr>
              <a:t>：（</a:t>
            </a:r>
            <a:r>
              <a:rPr lang="zh-CN" altLang="en-US" sz="4000" smtClean="0">
                <a:solidFill>
                  <a:schemeClr val="tx2"/>
                </a:solidFill>
                <a:effectLst/>
              </a:rPr>
              <a:t>解决符号位问题）</a:t>
            </a:r>
            <a:r>
              <a:rPr lang="zh-CN" altLang="en-US" sz="4000" smtClean="0"/>
              <a:t> </a:t>
            </a:r>
          </a:p>
        </p:txBody>
      </p:sp>
      <p:sp>
        <p:nvSpPr>
          <p:cNvPr id="1169411"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r>
              <a:rPr lang="zh-CN" altLang="en-US" sz="3200" b="1" smtClean="0">
                <a:solidFill>
                  <a:schemeClr val="tx2"/>
                </a:solidFill>
                <a:effectLst>
                  <a:outerShdw blurRad="38100" dist="38100" dir="2700000" algn="tl">
                    <a:srgbClr val="C0C0C0"/>
                  </a:outerShdw>
                </a:effectLst>
                <a:latin typeface="黑体" pitchFamily="2" charset="-122"/>
                <a:ea typeface="黑体" pitchFamily="2" charset="-122"/>
              </a:rPr>
              <a:t>无符号整数不表示符号位。 </a:t>
            </a:r>
          </a:p>
          <a:p>
            <a:pPr marL="457200" indent="-457200" defTabSz="914400">
              <a:lnSpc>
                <a:spcPct val="115000"/>
              </a:lnSpc>
              <a:spcBef>
                <a:spcPct val="5000"/>
              </a:spcBef>
              <a:buFontTx/>
              <a:buNone/>
              <a:defRPr/>
            </a:pPr>
            <a:r>
              <a:rPr lang="zh-CN" altLang="en-US" sz="3200" b="1" smtClean="0">
                <a:solidFill>
                  <a:schemeClr val="tx2"/>
                </a:solidFill>
                <a:effectLst>
                  <a:outerShdw blurRad="38100" dist="38100" dir="2700000" algn="tl">
                    <a:srgbClr val="C0C0C0"/>
                  </a:outerShdw>
                </a:effectLst>
                <a:latin typeface="黑体" pitchFamily="2" charset="-122"/>
                <a:ea typeface="黑体" pitchFamily="2" charset="-122"/>
              </a:rPr>
              <a:t>     有符号整数表示一个整数除了要表示其绝对值外，还要表示其正负。由于计算机内部采用二进制，所以计算机最终只能用</a:t>
            </a:r>
            <a:r>
              <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rPr>
              <a:t>0</a:t>
            </a:r>
            <a:r>
              <a:rPr lang="zh-CN" altLang="en-US" sz="3200" b="1" smtClean="0">
                <a:solidFill>
                  <a:schemeClr val="tx2"/>
                </a:solidFill>
                <a:effectLst>
                  <a:outerShdw blurRad="38100" dist="38100" dir="2700000" algn="tl">
                    <a:srgbClr val="C0C0C0"/>
                  </a:outerShdw>
                </a:effectLst>
                <a:latin typeface="黑体" pitchFamily="2" charset="-122"/>
                <a:ea typeface="黑体" pitchFamily="2" charset="-122"/>
              </a:rPr>
              <a:t>或</a:t>
            </a:r>
            <a:r>
              <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rPr>
              <a:t>1</a:t>
            </a:r>
            <a:r>
              <a:rPr lang="zh-CN" altLang="en-US" sz="3200" b="1" smtClean="0">
                <a:solidFill>
                  <a:schemeClr val="tx2"/>
                </a:solidFill>
                <a:effectLst>
                  <a:outerShdw blurRad="38100" dist="38100" dir="2700000" algn="tl">
                    <a:srgbClr val="C0C0C0"/>
                  </a:outerShdw>
                </a:effectLst>
                <a:latin typeface="黑体" pitchFamily="2" charset="-122"/>
                <a:ea typeface="黑体" pitchFamily="2" charset="-122"/>
              </a:rPr>
              <a:t>表示正负号。历史上曾经出现过的表示整数的编码方案主要有：原码、反码和补码，</a:t>
            </a:r>
            <a:r>
              <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rPr>
              <a:t>Excess</a:t>
            </a:r>
            <a:r>
              <a:rPr lang="zh-CN" altLang="en-US" sz="3200" b="1" smtClean="0">
                <a:solidFill>
                  <a:schemeClr val="tx2"/>
                </a:solidFill>
                <a:effectLst>
                  <a:outerShdw blurRad="38100" dist="38100" dir="2700000" algn="tl">
                    <a:srgbClr val="C0C0C0"/>
                  </a:outerShdw>
                </a:effectLst>
                <a:latin typeface="黑体" pitchFamily="2" charset="-122"/>
                <a:ea typeface="黑体" pitchFamily="2" charset="-122"/>
              </a:rPr>
              <a:t>系统。现在的计算机基本上采用补码。这几种方案都是将最高位作为负号位，其中</a:t>
            </a:r>
            <a:r>
              <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rPr>
              <a:t>0</a:t>
            </a:r>
            <a:r>
              <a:rPr lang="zh-CN" altLang="en-US" sz="3200" b="1" smtClean="0">
                <a:solidFill>
                  <a:schemeClr val="tx2"/>
                </a:solidFill>
                <a:effectLst>
                  <a:outerShdw blurRad="38100" dist="38100" dir="2700000" algn="tl">
                    <a:srgbClr val="C0C0C0"/>
                  </a:outerShdw>
                </a:effectLst>
                <a:latin typeface="黑体" pitchFamily="2" charset="-122"/>
                <a:ea typeface="黑体" pitchFamily="2" charset="-122"/>
              </a:rPr>
              <a:t>表示正数，</a:t>
            </a:r>
            <a:r>
              <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rPr>
              <a:t>1</a:t>
            </a:r>
            <a:r>
              <a:rPr lang="zh-CN" altLang="en-US" sz="3200" b="1" smtClean="0">
                <a:solidFill>
                  <a:schemeClr val="tx2"/>
                </a:solidFill>
                <a:effectLst>
                  <a:outerShdw blurRad="38100" dist="38100" dir="2700000" algn="tl">
                    <a:srgbClr val="C0C0C0"/>
                  </a:outerShdw>
                </a:effectLst>
                <a:latin typeface="黑体" pitchFamily="2" charset="-122"/>
                <a:ea typeface="黑体" pitchFamily="2" charset="-122"/>
              </a:rPr>
              <a:t>表示负数。</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1600200" y="304800"/>
            <a:ext cx="5791200" cy="869950"/>
            <a:chOff x="240" y="172"/>
            <a:chExt cx="3648" cy="548"/>
          </a:xfrm>
        </p:grpSpPr>
        <p:sp>
          <p:nvSpPr>
            <p:cNvPr id="28697" name="Rectangle 3"/>
            <p:cNvSpPr>
              <a:spLocks noChangeArrowheads="1"/>
            </p:cNvSpPr>
            <p:nvPr/>
          </p:nvSpPr>
          <p:spPr bwMode="auto">
            <a:xfrm>
              <a:off x="288" y="172"/>
              <a:ext cx="3542" cy="404"/>
            </a:xfrm>
            <a:prstGeom prst="rect">
              <a:avLst/>
            </a:prstGeom>
            <a:noFill/>
            <a:ln w="9525">
              <a:noFill/>
              <a:miter lim="800000"/>
              <a:headEnd/>
              <a:tailEnd/>
            </a:ln>
          </p:spPr>
          <p:txBody>
            <a:bodyPr lIns="92075" tIns="46038" rIns="92075" bIns="46038">
              <a:spAutoFit/>
            </a:bodyPr>
            <a:lstStyle/>
            <a:p>
              <a:pPr algn="l" eaLnBrk="1" hangingPunct="1">
                <a:lnSpc>
                  <a:spcPct val="100000"/>
                </a:lnSpc>
                <a:spcBef>
                  <a:spcPct val="50000"/>
                </a:spcBef>
                <a:buClrTx/>
                <a:buSzTx/>
                <a:buFontTx/>
                <a:buNone/>
              </a:pPr>
              <a:r>
                <a:rPr lang="zh-CN" altLang="en-US" sz="3600" b="0" i="1">
                  <a:solidFill>
                    <a:srgbClr val="FF3300"/>
                  </a:solidFill>
                  <a:latin typeface="隶书" pitchFamily="49" charset="-122"/>
                  <a:ea typeface="隶书" pitchFamily="49" charset="-122"/>
                </a:rPr>
                <a:t>计算机中数据的表示方法</a:t>
              </a:r>
              <a:endParaRPr lang="zh-CN" altLang="en-US" sz="3600" b="0">
                <a:solidFill>
                  <a:srgbClr val="FF3300"/>
                </a:solidFill>
                <a:latin typeface="Times New Roman" pitchFamily="18" charset="0"/>
              </a:endParaRPr>
            </a:p>
          </p:txBody>
        </p:sp>
        <p:sp>
          <p:nvSpPr>
            <p:cNvPr id="28698" name="Line 4"/>
            <p:cNvSpPr>
              <a:spLocks noChangeShapeType="1"/>
            </p:cNvSpPr>
            <p:nvPr/>
          </p:nvSpPr>
          <p:spPr bwMode="auto">
            <a:xfrm>
              <a:off x="240" y="576"/>
              <a:ext cx="3648" cy="144"/>
            </a:xfrm>
            <a:prstGeom prst="line">
              <a:avLst/>
            </a:prstGeom>
            <a:noFill/>
            <a:ln w="9525">
              <a:solidFill>
                <a:srgbClr val="000000"/>
              </a:solidFill>
              <a:round/>
              <a:headEnd/>
              <a:tailEnd/>
            </a:ln>
            <a:scene3d>
              <a:camera prst="legacyPerspectiveTopLeft">
                <a:rot lat="0" lon="20519997" rev="0"/>
              </a:camera>
              <a:lightRig rig="legacyHarsh3" dir="r"/>
            </a:scene3d>
            <a:sp3d extrusionH="430200" prstMaterial="legacyMatte">
              <a:bevelT w="13500" h="13500" prst="angle"/>
              <a:bevelB w="13500" h="13500" prst="angle"/>
              <a:extrusionClr>
                <a:srgbClr val="006600"/>
              </a:extrusionClr>
            </a:sp3d>
          </p:spPr>
          <p:txBody>
            <a:bodyPr wrap="none" anchor="ctr">
              <a:flatTx/>
            </a:bodyPr>
            <a:lstStyle/>
            <a:p>
              <a:endParaRPr lang="zh-CN" altLang="en-US"/>
            </a:p>
          </p:txBody>
        </p:sp>
      </p:grpSp>
      <p:grpSp>
        <p:nvGrpSpPr>
          <p:cNvPr id="3" name="Group 5"/>
          <p:cNvGrpSpPr>
            <a:grpSpLocks/>
          </p:cNvGrpSpPr>
          <p:nvPr/>
        </p:nvGrpSpPr>
        <p:grpSpPr bwMode="auto">
          <a:xfrm>
            <a:off x="457200" y="5468938"/>
            <a:ext cx="6172200" cy="855662"/>
            <a:chOff x="480" y="3408"/>
            <a:chExt cx="3888" cy="539"/>
          </a:xfrm>
        </p:grpSpPr>
        <p:sp>
          <p:nvSpPr>
            <p:cNvPr id="28694" name="Rectangle 6"/>
            <p:cNvSpPr>
              <a:spLocks noChangeArrowheads="1"/>
            </p:cNvSpPr>
            <p:nvPr/>
          </p:nvSpPr>
          <p:spPr bwMode="auto">
            <a:xfrm>
              <a:off x="480" y="3408"/>
              <a:ext cx="3888" cy="539"/>
            </a:xfrm>
            <a:prstGeom prst="rect">
              <a:avLst/>
            </a:prstGeom>
            <a:solidFill>
              <a:srgbClr val="BDD8DF"/>
            </a:solidFill>
            <a:ln w="9525">
              <a:miter lim="800000"/>
              <a:headEnd/>
              <a:tailEnd/>
            </a:ln>
            <a:scene3d>
              <a:camera prst="legacyObliqueTopRight"/>
              <a:lightRig rig="legacyHarsh3" dir="b"/>
            </a:scene3d>
            <a:sp3d extrusionH="430200" prstMaterial="legacyMatte">
              <a:bevelT w="13500" h="13500" prst="angle"/>
              <a:bevelB w="13500" h="13500" prst="angle"/>
              <a:extrusionClr>
                <a:srgbClr val="006600"/>
              </a:extrusionClr>
            </a:sp3d>
          </p:spPr>
          <p:txBody>
            <a:bodyPr wrap="none" anchor="ctr">
              <a:flatTx/>
            </a:bodyPr>
            <a:lstStyle/>
            <a:p>
              <a:endParaRPr lang="zh-CN" altLang="en-US"/>
            </a:p>
          </p:txBody>
        </p:sp>
        <p:sp>
          <p:nvSpPr>
            <p:cNvPr id="28695" name="Rectangle 7"/>
            <p:cNvSpPr>
              <a:spLocks noChangeArrowheads="1"/>
            </p:cNvSpPr>
            <p:nvPr/>
          </p:nvSpPr>
          <p:spPr bwMode="auto">
            <a:xfrm>
              <a:off x="480" y="3441"/>
              <a:ext cx="3840" cy="482"/>
            </a:xfrm>
            <a:prstGeom prst="rect">
              <a:avLst/>
            </a:prstGeom>
            <a:solidFill>
              <a:srgbClr val="CCECFF"/>
            </a:solidFill>
            <a:ln w="3175">
              <a:solidFill>
                <a:srgbClr val="33CCCC"/>
              </a:solidFill>
              <a:miter lim="800000"/>
              <a:headEnd/>
              <a:tailEnd/>
            </a:ln>
          </p:spPr>
          <p:txBody>
            <a:bodyPr anchor="ctr">
              <a:spAutoFit/>
            </a:bodyPr>
            <a:lstStyle/>
            <a:p>
              <a:pPr algn="ctr" eaLnBrk="1" hangingPunct="1">
                <a:lnSpc>
                  <a:spcPct val="100000"/>
                </a:lnSpc>
                <a:spcBef>
                  <a:spcPct val="0"/>
                </a:spcBef>
                <a:buClrTx/>
                <a:buSzTx/>
                <a:buFontTx/>
                <a:buNone/>
              </a:pPr>
              <a:r>
                <a:rPr lang="zh-CN" altLang="en-US" sz="4400">
                  <a:latin typeface="Times New Roman" pitchFamily="18" charset="0"/>
                </a:rPr>
                <a:t>即：</a:t>
              </a:r>
              <a:r>
                <a:rPr lang="en-US" altLang="zh-CN" sz="4400">
                  <a:latin typeface="Times New Roman" pitchFamily="18" charset="0"/>
                </a:rPr>
                <a:t>+77       0 1001101</a:t>
              </a:r>
              <a:endParaRPr lang="en-US" altLang="zh-CN" sz="2800" b="0">
                <a:latin typeface="Times New Roman" pitchFamily="18" charset="0"/>
              </a:endParaRPr>
            </a:p>
          </p:txBody>
        </p:sp>
        <p:sp>
          <p:nvSpPr>
            <p:cNvPr id="28696" name="AutoShape 8"/>
            <p:cNvSpPr>
              <a:spLocks noChangeArrowheads="1"/>
            </p:cNvSpPr>
            <p:nvPr/>
          </p:nvSpPr>
          <p:spPr bwMode="auto">
            <a:xfrm>
              <a:off x="2064" y="3600"/>
              <a:ext cx="432" cy="162"/>
            </a:xfrm>
            <a:prstGeom prst="rightArrow">
              <a:avLst>
                <a:gd name="adj1" fmla="val 50000"/>
                <a:gd name="adj2" fmla="val 66667"/>
              </a:avLst>
            </a:prstGeom>
            <a:solidFill>
              <a:srgbClr val="969696"/>
            </a:solidFill>
            <a:ln w="3175">
              <a:solidFill>
                <a:schemeClr val="tx1"/>
              </a:solidFill>
              <a:miter lim="800000"/>
              <a:headEnd/>
              <a:tailEnd/>
            </a:ln>
          </p:spPr>
          <p:txBody>
            <a:bodyPr wrap="none" anchor="ctr"/>
            <a:lstStyle/>
            <a:p>
              <a:endParaRPr lang="zh-CN" altLang="en-US"/>
            </a:p>
          </p:txBody>
        </p:sp>
      </p:grpSp>
      <p:sp>
        <p:nvSpPr>
          <p:cNvPr id="851977" name="AutoShape 9"/>
          <p:cNvSpPr>
            <a:spLocks noChangeArrowheads="1"/>
          </p:cNvSpPr>
          <p:nvPr/>
        </p:nvSpPr>
        <p:spPr bwMode="auto">
          <a:xfrm>
            <a:off x="4724400" y="4343400"/>
            <a:ext cx="1905000" cy="762000"/>
          </a:xfrm>
          <a:prstGeom prst="wedgeRoundRectCallout">
            <a:avLst>
              <a:gd name="adj1" fmla="val -45500"/>
              <a:gd name="adj2" fmla="val -96875"/>
              <a:gd name="adj3" fmla="val 16667"/>
            </a:avLst>
          </a:prstGeom>
          <a:solidFill>
            <a:srgbClr val="000099"/>
          </a:solidFill>
          <a:ln w="3175">
            <a:noFill/>
            <a:miter lim="800000"/>
            <a:headEnd/>
            <a:tailEnd/>
          </a:ln>
          <a:effectLst>
            <a:outerShdw dist="107763" dir="2700000" algn="ctr" rotWithShape="0">
              <a:srgbClr val="808080"/>
            </a:outerShdw>
          </a:effectLst>
        </p:spPr>
        <p:txBody>
          <a:bodyPr wrap="none" anchor="ctr"/>
          <a:lstStyle/>
          <a:p>
            <a:pPr algn="ctr" eaLnBrk="1" hangingPunct="1">
              <a:lnSpc>
                <a:spcPct val="100000"/>
              </a:lnSpc>
              <a:spcBef>
                <a:spcPct val="0"/>
              </a:spcBef>
              <a:buClrTx/>
              <a:buSzTx/>
              <a:buFontTx/>
              <a:buNone/>
              <a:defRPr/>
            </a:pPr>
            <a:r>
              <a:rPr lang="zh-CN" altLang="en-US" sz="3600">
                <a:solidFill>
                  <a:srgbClr val="FFFFFF"/>
                </a:solidFill>
                <a:latin typeface="Times New Roman" pitchFamily="18" charset="0"/>
              </a:rPr>
              <a:t>机器数</a:t>
            </a:r>
            <a:endParaRPr lang="zh-CN" altLang="en-US" sz="2400" b="0">
              <a:latin typeface="Times New Roman" pitchFamily="18" charset="0"/>
            </a:endParaRPr>
          </a:p>
        </p:txBody>
      </p:sp>
      <p:sp>
        <p:nvSpPr>
          <p:cNvPr id="851978" name="AutoShape 10"/>
          <p:cNvSpPr>
            <a:spLocks noChangeArrowheads="1"/>
          </p:cNvSpPr>
          <p:nvPr/>
        </p:nvSpPr>
        <p:spPr bwMode="auto">
          <a:xfrm>
            <a:off x="3089275" y="1703388"/>
            <a:ext cx="633413" cy="665162"/>
          </a:xfrm>
          <a:prstGeom prst="cube">
            <a:avLst>
              <a:gd name="adj" fmla="val 25000"/>
            </a:avLst>
          </a:prstGeom>
          <a:solidFill>
            <a:srgbClr val="33CC33"/>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endParaRPr lang="en-US" altLang="zh-CN" sz="2400" b="0">
              <a:latin typeface="Times New Roman" pitchFamily="18" charset="0"/>
            </a:endParaRPr>
          </a:p>
        </p:txBody>
      </p:sp>
      <p:sp>
        <p:nvSpPr>
          <p:cNvPr id="851979" name="AutoShape 11"/>
          <p:cNvSpPr>
            <a:spLocks noChangeArrowheads="1"/>
          </p:cNvSpPr>
          <p:nvPr/>
        </p:nvSpPr>
        <p:spPr bwMode="auto">
          <a:xfrm>
            <a:off x="3511550" y="1703388"/>
            <a:ext cx="633413" cy="665162"/>
          </a:xfrm>
          <a:prstGeom prst="cube">
            <a:avLst>
              <a:gd name="adj" fmla="val 25000"/>
            </a:avLst>
          </a:prstGeom>
          <a:solidFill>
            <a:schemeClr val="hlink"/>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1</a:t>
            </a:r>
            <a:endParaRPr lang="en-US" altLang="zh-CN" sz="2400" b="0">
              <a:latin typeface="Times New Roman" pitchFamily="18" charset="0"/>
            </a:endParaRPr>
          </a:p>
        </p:txBody>
      </p:sp>
      <p:sp>
        <p:nvSpPr>
          <p:cNvPr id="851980" name="AutoShape 12"/>
          <p:cNvSpPr>
            <a:spLocks noChangeArrowheads="1"/>
          </p:cNvSpPr>
          <p:nvPr/>
        </p:nvSpPr>
        <p:spPr bwMode="auto">
          <a:xfrm>
            <a:off x="3935413" y="1703388"/>
            <a:ext cx="633412" cy="665162"/>
          </a:xfrm>
          <a:prstGeom prst="cube">
            <a:avLst>
              <a:gd name="adj" fmla="val 25000"/>
            </a:avLst>
          </a:prstGeom>
          <a:solidFill>
            <a:schemeClr val="hlink"/>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sp>
        <p:nvSpPr>
          <p:cNvPr id="851981" name="AutoShape 13"/>
          <p:cNvSpPr>
            <a:spLocks noChangeArrowheads="1"/>
          </p:cNvSpPr>
          <p:nvPr/>
        </p:nvSpPr>
        <p:spPr bwMode="auto">
          <a:xfrm>
            <a:off x="4357688" y="1703388"/>
            <a:ext cx="633412" cy="665162"/>
          </a:xfrm>
          <a:prstGeom prst="cube">
            <a:avLst>
              <a:gd name="adj" fmla="val 25000"/>
            </a:avLst>
          </a:prstGeom>
          <a:solidFill>
            <a:schemeClr val="hlink"/>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endParaRPr lang="en-US" altLang="zh-CN" sz="2400" b="0">
              <a:latin typeface="Times New Roman" pitchFamily="18" charset="0"/>
            </a:endParaRPr>
          </a:p>
        </p:txBody>
      </p:sp>
      <p:sp>
        <p:nvSpPr>
          <p:cNvPr id="851982" name="AutoShape 14"/>
          <p:cNvSpPr>
            <a:spLocks noChangeArrowheads="1"/>
          </p:cNvSpPr>
          <p:nvPr/>
        </p:nvSpPr>
        <p:spPr bwMode="auto">
          <a:xfrm>
            <a:off x="4779963" y="1703388"/>
            <a:ext cx="633412" cy="665162"/>
          </a:xfrm>
          <a:prstGeom prst="cube">
            <a:avLst>
              <a:gd name="adj" fmla="val 25000"/>
            </a:avLst>
          </a:prstGeom>
          <a:solidFill>
            <a:schemeClr val="hlink"/>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1</a:t>
            </a:r>
          </a:p>
        </p:txBody>
      </p:sp>
      <p:sp>
        <p:nvSpPr>
          <p:cNvPr id="851983" name="AutoShape 15"/>
          <p:cNvSpPr>
            <a:spLocks noChangeArrowheads="1"/>
          </p:cNvSpPr>
          <p:nvPr/>
        </p:nvSpPr>
        <p:spPr bwMode="auto">
          <a:xfrm>
            <a:off x="5202238" y="1703388"/>
            <a:ext cx="633412" cy="665162"/>
          </a:xfrm>
          <a:prstGeom prst="cube">
            <a:avLst>
              <a:gd name="adj" fmla="val 25000"/>
            </a:avLst>
          </a:prstGeom>
          <a:solidFill>
            <a:schemeClr val="hlink"/>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1</a:t>
            </a:r>
          </a:p>
        </p:txBody>
      </p:sp>
      <p:sp>
        <p:nvSpPr>
          <p:cNvPr id="851984" name="AutoShape 16"/>
          <p:cNvSpPr>
            <a:spLocks noChangeArrowheads="1"/>
          </p:cNvSpPr>
          <p:nvPr/>
        </p:nvSpPr>
        <p:spPr bwMode="auto">
          <a:xfrm>
            <a:off x="5626100" y="1703388"/>
            <a:ext cx="633413" cy="665162"/>
          </a:xfrm>
          <a:prstGeom prst="cube">
            <a:avLst>
              <a:gd name="adj" fmla="val 25000"/>
            </a:avLst>
          </a:prstGeom>
          <a:solidFill>
            <a:schemeClr val="hlink"/>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sp>
        <p:nvSpPr>
          <p:cNvPr id="851985" name="AutoShape 17"/>
          <p:cNvSpPr>
            <a:spLocks noChangeArrowheads="1"/>
          </p:cNvSpPr>
          <p:nvPr/>
        </p:nvSpPr>
        <p:spPr bwMode="auto">
          <a:xfrm>
            <a:off x="6048375" y="1703388"/>
            <a:ext cx="633413" cy="665162"/>
          </a:xfrm>
          <a:prstGeom prst="cube">
            <a:avLst>
              <a:gd name="adj" fmla="val 25000"/>
            </a:avLst>
          </a:prstGeom>
          <a:solidFill>
            <a:schemeClr val="hlink"/>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1</a:t>
            </a:r>
          </a:p>
        </p:txBody>
      </p:sp>
      <p:sp>
        <p:nvSpPr>
          <p:cNvPr id="851986" name="AutoShape 18"/>
          <p:cNvSpPr>
            <a:spLocks/>
          </p:cNvSpPr>
          <p:nvPr/>
        </p:nvSpPr>
        <p:spPr bwMode="auto">
          <a:xfrm rot="-5400000">
            <a:off x="4568825" y="2054225"/>
            <a:ext cx="381000" cy="3435350"/>
          </a:xfrm>
          <a:prstGeom prst="leftBrace">
            <a:avLst>
              <a:gd name="adj1" fmla="val 75139"/>
              <a:gd name="adj2" fmla="val 50000"/>
            </a:avLst>
          </a:prstGeom>
          <a:noFill/>
          <a:ln w="38100">
            <a:solidFill>
              <a:schemeClr val="tx1"/>
            </a:solidFill>
            <a:round/>
            <a:headEnd/>
            <a:tailEnd/>
          </a:ln>
        </p:spPr>
        <p:txBody>
          <a:bodyPr wrap="none" anchor="ctr"/>
          <a:lstStyle/>
          <a:p>
            <a:endParaRPr lang="zh-CN" altLang="en-US"/>
          </a:p>
        </p:txBody>
      </p:sp>
      <p:sp>
        <p:nvSpPr>
          <p:cNvPr id="851987" name="Rectangle 19"/>
          <p:cNvSpPr>
            <a:spLocks noChangeArrowheads="1"/>
          </p:cNvSpPr>
          <p:nvPr/>
        </p:nvSpPr>
        <p:spPr bwMode="auto">
          <a:xfrm>
            <a:off x="381000" y="1676400"/>
            <a:ext cx="1406525" cy="762000"/>
          </a:xfrm>
          <a:prstGeom prst="rect">
            <a:avLst/>
          </a:prstGeom>
          <a:solidFill>
            <a:srgbClr val="CCECFF"/>
          </a:solidFill>
          <a:ln w="3175">
            <a:noFill/>
            <a:miter lim="800000"/>
            <a:headEnd/>
            <a:tailEnd/>
          </a:ln>
          <a:effectLst>
            <a:outerShdw dist="107763" dir="2700000" algn="ctr" rotWithShape="0">
              <a:srgbClr val="868686"/>
            </a:outerShdw>
          </a:effectLst>
        </p:spPr>
        <p:txBody>
          <a:bodyPr anchor="ctr">
            <a:spAutoFit/>
          </a:bodyPr>
          <a:lstStyle/>
          <a:p>
            <a:pPr algn="ctr" eaLnBrk="1" hangingPunct="1">
              <a:lnSpc>
                <a:spcPct val="100000"/>
              </a:lnSpc>
              <a:spcBef>
                <a:spcPct val="0"/>
              </a:spcBef>
              <a:buClrTx/>
              <a:buSzTx/>
              <a:buFontTx/>
              <a:buNone/>
              <a:defRPr/>
            </a:pPr>
            <a:r>
              <a:rPr lang="en-US" altLang="zh-CN" sz="4400">
                <a:solidFill>
                  <a:srgbClr val="FF0000"/>
                </a:solidFill>
                <a:latin typeface="隶书" pitchFamily="49" charset="-122"/>
                <a:ea typeface="隶书" pitchFamily="49" charset="-122"/>
              </a:rPr>
              <a:t>+77</a:t>
            </a:r>
            <a:r>
              <a:rPr lang="en-US" altLang="zh-CN" sz="3200" b="0">
                <a:solidFill>
                  <a:srgbClr val="FFFF00"/>
                </a:solidFill>
                <a:latin typeface="隶书" pitchFamily="49" charset="-122"/>
                <a:ea typeface="隶书" pitchFamily="49" charset="-122"/>
              </a:rPr>
              <a:t> </a:t>
            </a:r>
          </a:p>
        </p:txBody>
      </p:sp>
      <p:sp>
        <p:nvSpPr>
          <p:cNvPr id="851988" name="AutoShape 20"/>
          <p:cNvSpPr>
            <a:spLocks noChangeArrowheads="1"/>
          </p:cNvSpPr>
          <p:nvPr/>
        </p:nvSpPr>
        <p:spPr bwMode="auto">
          <a:xfrm>
            <a:off x="2057400" y="1905000"/>
            <a:ext cx="838200" cy="304800"/>
          </a:xfrm>
          <a:prstGeom prst="rightArrow">
            <a:avLst>
              <a:gd name="adj1" fmla="val 50000"/>
              <a:gd name="adj2" fmla="val 68750"/>
            </a:avLst>
          </a:prstGeom>
          <a:solidFill>
            <a:srgbClr val="808080"/>
          </a:solidFill>
          <a:ln w="3175">
            <a:solidFill>
              <a:schemeClr val="tx1"/>
            </a:solidFill>
            <a:miter lim="800000"/>
            <a:headEnd/>
            <a:tailEnd/>
          </a:ln>
        </p:spPr>
        <p:txBody>
          <a:bodyPr wrap="none" anchor="ctr"/>
          <a:lstStyle/>
          <a:p>
            <a:endParaRPr lang="zh-CN" altLang="en-US"/>
          </a:p>
        </p:txBody>
      </p:sp>
      <p:sp>
        <p:nvSpPr>
          <p:cNvPr id="28688" name="Rectangle 21"/>
          <p:cNvSpPr>
            <a:spLocks noChangeArrowheads="1"/>
          </p:cNvSpPr>
          <p:nvPr/>
        </p:nvSpPr>
        <p:spPr bwMode="auto">
          <a:xfrm>
            <a:off x="1295400" y="1600200"/>
            <a:ext cx="1447800" cy="609600"/>
          </a:xfrm>
          <a:prstGeom prst="rect">
            <a:avLst/>
          </a:prstGeom>
          <a:noFill/>
          <a:ln w="3175">
            <a:noFill/>
            <a:miter lim="800000"/>
            <a:headEnd/>
            <a:tailEnd/>
          </a:ln>
          <a:effectLst>
            <a:prstShdw prst="shdw17" dist="17961" dir="2700000">
              <a:srgbClr val="009999"/>
            </a:prstShdw>
          </a:effectLst>
        </p:spPr>
        <p:txBody>
          <a:bodyPr wrap="none" anchor="ctr"/>
          <a:lstStyle/>
          <a:p>
            <a:endParaRPr lang="zh-CN" altLang="en-US"/>
          </a:p>
        </p:txBody>
      </p:sp>
      <p:sp>
        <p:nvSpPr>
          <p:cNvPr id="851990" name="AutoShape 22"/>
          <p:cNvSpPr>
            <a:spLocks noChangeArrowheads="1"/>
          </p:cNvSpPr>
          <p:nvPr/>
        </p:nvSpPr>
        <p:spPr bwMode="auto">
          <a:xfrm>
            <a:off x="2057400" y="2819400"/>
            <a:ext cx="1447800" cy="685800"/>
          </a:xfrm>
          <a:prstGeom prst="wedgeRoundRectCallout">
            <a:avLst>
              <a:gd name="adj1" fmla="val 37389"/>
              <a:gd name="adj2" fmla="val -120833"/>
              <a:gd name="adj3" fmla="val 16667"/>
            </a:avLst>
          </a:prstGeom>
          <a:solidFill>
            <a:srgbClr val="BDD8DF"/>
          </a:solidFill>
          <a:ln w="3175">
            <a:noFill/>
            <a:miter lim="800000"/>
            <a:headEnd/>
            <a:tailEnd/>
          </a:ln>
          <a:effectLst>
            <a:outerShdw dist="107763" dir="2700000" algn="ctr" rotWithShape="0">
              <a:srgbClr val="808080"/>
            </a:outerShdw>
          </a:effectLst>
        </p:spPr>
        <p:txBody>
          <a:bodyPr wrap="none" anchor="ctr"/>
          <a:lstStyle/>
          <a:p>
            <a:pPr algn="ctr" eaLnBrk="1" hangingPunct="1">
              <a:lnSpc>
                <a:spcPct val="100000"/>
              </a:lnSpc>
              <a:spcBef>
                <a:spcPct val="0"/>
              </a:spcBef>
              <a:buClrTx/>
              <a:buSzTx/>
              <a:buFontTx/>
              <a:buNone/>
              <a:defRPr/>
            </a:pPr>
            <a:r>
              <a:rPr lang="zh-CN" altLang="en-US" sz="2800">
                <a:latin typeface="Times New Roman" pitchFamily="18" charset="0"/>
              </a:rPr>
              <a:t>符号位</a:t>
            </a:r>
            <a:endParaRPr lang="zh-CN" altLang="en-US" sz="2400" b="0">
              <a:latin typeface="Times New Roman" pitchFamily="18" charset="0"/>
            </a:endParaRPr>
          </a:p>
        </p:txBody>
      </p:sp>
      <p:sp>
        <p:nvSpPr>
          <p:cNvPr id="851991" name="AutoShape 23"/>
          <p:cNvSpPr>
            <a:spLocks noChangeArrowheads="1"/>
          </p:cNvSpPr>
          <p:nvPr/>
        </p:nvSpPr>
        <p:spPr bwMode="auto">
          <a:xfrm>
            <a:off x="5257800" y="2819400"/>
            <a:ext cx="990600" cy="685800"/>
          </a:xfrm>
          <a:prstGeom prst="wedgeRoundRectCallout">
            <a:avLst>
              <a:gd name="adj1" fmla="val -63463"/>
              <a:gd name="adj2" fmla="val -128472"/>
              <a:gd name="adj3" fmla="val 16667"/>
            </a:avLst>
          </a:prstGeom>
          <a:solidFill>
            <a:srgbClr val="0000FF"/>
          </a:solidFill>
          <a:ln w="3175">
            <a:noFill/>
            <a:miter lim="800000"/>
            <a:headEnd/>
            <a:tailEnd/>
          </a:ln>
          <a:effectLst>
            <a:outerShdw dist="107763" dir="2700000" algn="ctr" rotWithShape="0">
              <a:srgbClr val="808080"/>
            </a:outerShdw>
          </a:effectLst>
        </p:spPr>
        <p:txBody>
          <a:bodyPr wrap="none" anchor="ctr"/>
          <a:lstStyle/>
          <a:p>
            <a:pPr algn="ctr" eaLnBrk="1" hangingPunct="1">
              <a:lnSpc>
                <a:spcPct val="100000"/>
              </a:lnSpc>
              <a:spcBef>
                <a:spcPct val="0"/>
              </a:spcBef>
              <a:buClrTx/>
              <a:buSzTx/>
              <a:buFontTx/>
              <a:buNone/>
              <a:defRPr/>
            </a:pPr>
            <a:r>
              <a:rPr lang="zh-CN" altLang="en-US" sz="2800">
                <a:solidFill>
                  <a:srgbClr val="FFFFFF"/>
                </a:solidFill>
                <a:latin typeface="Times New Roman" pitchFamily="18" charset="0"/>
              </a:rPr>
              <a:t>真值</a:t>
            </a:r>
            <a:endParaRPr lang="zh-CN" altLang="en-US" sz="2400" b="0">
              <a:latin typeface="Times New Roman" pitchFamily="18" charset="0"/>
            </a:endParaRPr>
          </a:p>
        </p:txBody>
      </p:sp>
      <p:sp>
        <p:nvSpPr>
          <p:cNvPr id="28691" name="AutoShape 24"/>
          <p:cNvSpPr>
            <a:spLocks noChangeArrowheads="1"/>
          </p:cNvSpPr>
          <p:nvPr/>
        </p:nvSpPr>
        <p:spPr bwMode="auto">
          <a:xfrm>
            <a:off x="7391400" y="1524000"/>
            <a:ext cx="838200" cy="4114800"/>
          </a:xfrm>
          <a:prstGeom prst="cube">
            <a:avLst>
              <a:gd name="adj" fmla="val 25000"/>
            </a:avLst>
          </a:prstGeom>
          <a:solidFill>
            <a:schemeClr val="folHlink"/>
          </a:solidFill>
          <a:ln w="3175">
            <a:solidFill>
              <a:schemeClr val="tx1"/>
            </a:solidFill>
            <a:miter lim="800000"/>
            <a:headEnd/>
            <a:tailEnd/>
          </a:ln>
        </p:spPr>
        <p:txBody>
          <a:bodyPr wrap="none" anchor="ctr"/>
          <a:lstStyle/>
          <a:p>
            <a:endParaRPr lang="zh-CN" altLang="en-US"/>
          </a:p>
        </p:txBody>
      </p:sp>
      <p:sp>
        <p:nvSpPr>
          <p:cNvPr id="28692" name="Text Box 25"/>
          <p:cNvSpPr txBox="1">
            <a:spLocks noChangeArrowheads="1"/>
          </p:cNvSpPr>
          <p:nvPr/>
        </p:nvSpPr>
        <p:spPr bwMode="auto">
          <a:xfrm>
            <a:off x="7315200" y="1981200"/>
            <a:ext cx="733425" cy="3352800"/>
          </a:xfrm>
          <a:prstGeom prst="rect">
            <a:avLst/>
          </a:prstGeom>
          <a:noFill/>
          <a:ln w="3175">
            <a:noFill/>
            <a:miter lim="800000"/>
            <a:headEnd/>
            <a:tailEnd/>
          </a:ln>
        </p:spPr>
        <p:txBody>
          <a:bodyPr vert="eaVert">
            <a:spAutoFit/>
          </a:bodyPr>
          <a:lstStyle/>
          <a:p>
            <a:pPr algn="ctr" eaLnBrk="1" hangingPunct="1">
              <a:lnSpc>
                <a:spcPct val="100000"/>
              </a:lnSpc>
              <a:spcBef>
                <a:spcPct val="50000"/>
              </a:spcBef>
              <a:buClrTx/>
              <a:buSzTx/>
              <a:buFontTx/>
              <a:buNone/>
            </a:pPr>
            <a:r>
              <a:rPr lang="zh-CN" altLang="en-US" sz="3600" b="0">
                <a:latin typeface="Times New Roman" pitchFamily="18" charset="0"/>
              </a:rPr>
              <a:t>机器数</a:t>
            </a:r>
            <a:r>
              <a:rPr lang="en-US" altLang="zh-CN" sz="3600" b="0">
                <a:latin typeface="Times New Roman" pitchFamily="18" charset="0"/>
              </a:rPr>
              <a:t>︱</a:t>
            </a:r>
            <a:r>
              <a:rPr lang="zh-CN" altLang="en-US" sz="3600" b="0">
                <a:latin typeface="Times New Roman" pitchFamily="18" charset="0"/>
              </a:rPr>
              <a:t>真值</a:t>
            </a:r>
          </a:p>
        </p:txBody>
      </p:sp>
      <p:pic>
        <p:nvPicPr>
          <p:cNvPr id="28693" name="Picture 26" descr="站点导航"/>
          <p:cNvPicPr>
            <a:picLocks noChangeAspect="1" noChangeArrowheads="1"/>
          </p:cNvPicPr>
          <p:nvPr/>
        </p:nvPicPr>
        <p:blipFill>
          <a:blip r:embed="rId3" cstate="print"/>
          <a:srcRect/>
          <a:stretch>
            <a:fillRect/>
          </a:stretch>
        </p:blipFill>
        <p:spPr bwMode="auto">
          <a:xfrm>
            <a:off x="5943600" y="4179888"/>
            <a:ext cx="3200400" cy="2667000"/>
          </a:xfrm>
          <a:prstGeom prst="rect">
            <a:avLst/>
          </a:prstGeom>
          <a:noFill/>
          <a:ln w="9525">
            <a:noFill/>
            <a:miter lim="800000"/>
            <a:headEnd/>
            <a:tailEnd/>
          </a:ln>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851987"/>
                                        </p:tgtEl>
                                        <p:attrNameLst>
                                          <p:attrName>style.visibility</p:attrName>
                                        </p:attrNameLst>
                                      </p:cBhvr>
                                      <p:to>
                                        <p:strVal val="visible"/>
                                      </p:to>
                                    </p:set>
                                    <p:anim calcmode="lin" valueType="num">
                                      <p:cBhvr additive="base">
                                        <p:cTn id="7" dur="500" fill="hold"/>
                                        <p:tgtEl>
                                          <p:spTgt spid="851987"/>
                                        </p:tgtEl>
                                        <p:attrNameLst>
                                          <p:attrName>ppt_x</p:attrName>
                                        </p:attrNameLst>
                                      </p:cBhvr>
                                      <p:tavLst>
                                        <p:tav tm="0">
                                          <p:val>
                                            <p:strVal val="0-#ppt_w/2"/>
                                          </p:val>
                                        </p:tav>
                                        <p:tav tm="100000">
                                          <p:val>
                                            <p:strVal val="#ppt_x"/>
                                          </p:val>
                                        </p:tav>
                                      </p:tavLst>
                                    </p:anim>
                                    <p:anim calcmode="lin" valueType="num">
                                      <p:cBhvr additive="base">
                                        <p:cTn id="8" dur="500" fill="hold"/>
                                        <p:tgtEl>
                                          <p:spTgt spid="85198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grpId="0" nodeType="afterEffect">
                                  <p:stCondLst>
                                    <p:cond delay="1000"/>
                                  </p:stCondLst>
                                  <p:childTnLst>
                                    <p:set>
                                      <p:cBhvr>
                                        <p:cTn id="11" dur="1" fill="hold">
                                          <p:stCondLst>
                                            <p:cond delay="0"/>
                                          </p:stCondLst>
                                        </p:cTn>
                                        <p:tgtEl>
                                          <p:spTgt spid="851988"/>
                                        </p:tgtEl>
                                        <p:attrNameLst>
                                          <p:attrName>style.visibility</p:attrName>
                                        </p:attrNameLst>
                                      </p:cBhvr>
                                      <p:to>
                                        <p:strVal val="visible"/>
                                      </p:to>
                                    </p:set>
                                    <p:anim calcmode="lin" valueType="num">
                                      <p:cBhvr additive="base">
                                        <p:cTn id="12" dur="500" fill="hold"/>
                                        <p:tgtEl>
                                          <p:spTgt spid="851988"/>
                                        </p:tgtEl>
                                        <p:attrNameLst>
                                          <p:attrName>ppt_x</p:attrName>
                                        </p:attrNameLst>
                                      </p:cBhvr>
                                      <p:tavLst>
                                        <p:tav tm="0">
                                          <p:val>
                                            <p:strVal val="0-#ppt_w/2"/>
                                          </p:val>
                                        </p:tav>
                                        <p:tav tm="100000">
                                          <p:val>
                                            <p:strVal val="#ppt_x"/>
                                          </p:val>
                                        </p:tav>
                                      </p:tavLst>
                                    </p:anim>
                                    <p:anim calcmode="lin" valueType="num">
                                      <p:cBhvr additive="base">
                                        <p:cTn id="13" dur="500" fill="hold"/>
                                        <p:tgtEl>
                                          <p:spTgt spid="851988"/>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51978"/>
                                        </p:tgtEl>
                                        <p:attrNameLst>
                                          <p:attrName>style.visibility</p:attrName>
                                        </p:attrNameLst>
                                      </p:cBhvr>
                                      <p:to>
                                        <p:strVal val="visible"/>
                                      </p:to>
                                    </p:set>
                                    <p:anim calcmode="lin" valueType="num">
                                      <p:cBhvr additive="base">
                                        <p:cTn id="17" dur="500" fill="hold"/>
                                        <p:tgtEl>
                                          <p:spTgt spid="851978"/>
                                        </p:tgtEl>
                                        <p:attrNameLst>
                                          <p:attrName>ppt_x</p:attrName>
                                        </p:attrNameLst>
                                      </p:cBhvr>
                                      <p:tavLst>
                                        <p:tav tm="0">
                                          <p:val>
                                            <p:strVal val="0-#ppt_w/2"/>
                                          </p:val>
                                        </p:tav>
                                        <p:tav tm="100000">
                                          <p:val>
                                            <p:strVal val="#ppt_x"/>
                                          </p:val>
                                        </p:tav>
                                      </p:tavLst>
                                    </p:anim>
                                    <p:anim calcmode="lin" valueType="num">
                                      <p:cBhvr additive="base">
                                        <p:cTn id="18" dur="500" fill="hold"/>
                                        <p:tgtEl>
                                          <p:spTgt spid="851978"/>
                                        </p:tgtEl>
                                        <p:attrNameLst>
                                          <p:attrName>ppt_y</p:attrName>
                                        </p:attrNameLst>
                                      </p:cBhvr>
                                      <p:tavLst>
                                        <p:tav tm="0">
                                          <p:val>
                                            <p:strVal val="#ppt_y"/>
                                          </p:val>
                                        </p:tav>
                                        <p:tav tm="100000">
                                          <p:val>
                                            <p:strVal val="#ppt_y"/>
                                          </p:val>
                                        </p:tav>
                                      </p:tavLst>
                                    </p:anim>
                                  </p:childTnLst>
                                </p:cTn>
                              </p:par>
                            </p:childTnLst>
                          </p:cTn>
                        </p:par>
                        <p:par>
                          <p:cTn id="19" fill="hold">
                            <p:stCondLst>
                              <p:cond delay="4500"/>
                            </p:stCondLst>
                            <p:childTnLst>
                              <p:par>
                                <p:cTn id="20" presetID="2" presetClass="entr" presetSubtype="8" fill="hold" grpId="0" nodeType="afterEffect">
                                  <p:stCondLst>
                                    <p:cond delay="1000"/>
                                  </p:stCondLst>
                                  <p:childTnLst>
                                    <p:set>
                                      <p:cBhvr>
                                        <p:cTn id="21" dur="1" fill="hold">
                                          <p:stCondLst>
                                            <p:cond delay="0"/>
                                          </p:stCondLst>
                                        </p:cTn>
                                        <p:tgtEl>
                                          <p:spTgt spid="851979"/>
                                        </p:tgtEl>
                                        <p:attrNameLst>
                                          <p:attrName>style.visibility</p:attrName>
                                        </p:attrNameLst>
                                      </p:cBhvr>
                                      <p:to>
                                        <p:strVal val="visible"/>
                                      </p:to>
                                    </p:set>
                                    <p:anim calcmode="lin" valueType="num">
                                      <p:cBhvr additive="base">
                                        <p:cTn id="22" dur="500" fill="hold"/>
                                        <p:tgtEl>
                                          <p:spTgt spid="851979"/>
                                        </p:tgtEl>
                                        <p:attrNameLst>
                                          <p:attrName>ppt_x</p:attrName>
                                        </p:attrNameLst>
                                      </p:cBhvr>
                                      <p:tavLst>
                                        <p:tav tm="0">
                                          <p:val>
                                            <p:strVal val="0-#ppt_w/2"/>
                                          </p:val>
                                        </p:tav>
                                        <p:tav tm="100000">
                                          <p:val>
                                            <p:strVal val="#ppt_x"/>
                                          </p:val>
                                        </p:tav>
                                      </p:tavLst>
                                    </p:anim>
                                    <p:anim calcmode="lin" valueType="num">
                                      <p:cBhvr additive="base">
                                        <p:cTn id="23" dur="500" fill="hold"/>
                                        <p:tgtEl>
                                          <p:spTgt spid="851979"/>
                                        </p:tgtEl>
                                        <p:attrNameLst>
                                          <p:attrName>ppt_y</p:attrName>
                                        </p:attrNameLst>
                                      </p:cBhvr>
                                      <p:tavLst>
                                        <p:tav tm="0">
                                          <p:val>
                                            <p:strVal val="#ppt_y"/>
                                          </p:val>
                                        </p:tav>
                                        <p:tav tm="100000">
                                          <p:val>
                                            <p:strVal val="#ppt_y"/>
                                          </p:val>
                                        </p:tav>
                                      </p:tavLst>
                                    </p:anim>
                                  </p:childTnLst>
                                </p:cTn>
                              </p:par>
                            </p:childTnLst>
                          </p:cTn>
                        </p:par>
                        <p:par>
                          <p:cTn id="24" fill="hold">
                            <p:stCondLst>
                              <p:cond delay="6000"/>
                            </p:stCondLst>
                            <p:childTnLst>
                              <p:par>
                                <p:cTn id="25" presetID="2" presetClass="entr" presetSubtype="8" fill="hold" grpId="0" nodeType="afterEffect">
                                  <p:stCondLst>
                                    <p:cond delay="1000"/>
                                  </p:stCondLst>
                                  <p:childTnLst>
                                    <p:set>
                                      <p:cBhvr>
                                        <p:cTn id="26" dur="1" fill="hold">
                                          <p:stCondLst>
                                            <p:cond delay="0"/>
                                          </p:stCondLst>
                                        </p:cTn>
                                        <p:tgtEl>
                                          <p:spTgt spid="851980"/>
                                        </p:tgtEl>
                                        <p:attrNameLst>
                                          <p:attrName>style.visibility</p:attrName>
                                        </p:attrNameLst>
                                      </p:cBhvr>
                                      <p:to>
                                        <p:strVal val="visible"/>
                                      </p:to>
                                    </p:set>
                                    <p:anim calcmode="lin" valueType="num">
                                      <p:cBhvr additive="base">
                                        <p:cTn id="27" dur="500" fill="hold"/>
                                        <p:tgtEl>
                                          <p:spTgt spid="851980"/>
                                        </p:tgtEl>
                                        <p:attrNameLst>
                                          <p:attrName>ppt_x</p:attrName>
                                        </p:attrNameLst>
                                      </p:cBhvr>
                                      <p:tavLst>
                                        <p:tav tm="0">
                                          <p:val>
                                            <p:strVal val="0-#ppt_w/2"/>
                                          </p:val>
                                        </p:tav>
                                        <p:tav tm="100000">
                                          <p:val>
                                            <p:strVal val="#ppt_x"/>
                                          </p:val>
                                        </p:tav>
                                      </p:tavLst>
                                    </p:anim>
                                    <p:anim calcmode="lin" valueType="num">
                                      <p:cBhvr additive="base">
                                        <p:cTn id="28" dur="500" fill="hold"/>
                                        <p:tgtEl>
                                          <p:spTgt spid="851980"/>
                                        </p:tgtEl>
                                        <p:attrNameLst>
                                          <p:attrName>ppt_y</p:attrName>
                                        </p:attrNameLst>
                                      </p:cBhvr>
                                      <p:tavLst>
                                        <p:tav tm="0">
                                          <p:val>
                                            <p:strVal val="#ppt_y"/>
                                          </p:val>
                                        </p:tav>
                                        <p:tav tm="100000">
                                          <p:val>
                                            <p:strVal val="#ppt_y"/>
                                          </p:val>
                                        </p:tav>
                                      </p:tavLst>
                                    </p:anim>
                                  </p:childTnLst>
                                </p:cTn>
                              </p:par>
                            </p:childTnLst>
                          </p:cTn>
                        </p:par>
                        <p:par>
                          <p:cTn id="29" fill="hold">
                            <p:stCondLst>
                              <p:cond delay="7500"/>
                            </p:stCondLst>
                            <p:childTnLst>
                              <p:par>
                                <p:cTn id="30" presetID="2" presetClass="entr" presetSubtype="8" fill="hold" grpId="0" nodeType="afterEffect">
                                  <p:stCondLst>
                                    <p:cond delay="1000"/>
                                  </p:stCondLst>
                                  <p:childTnLst>
                                    <p:set>
                                      <p:cBhvr>
                                        <p:cTn id="31" dur="1" fill="hold">
                                          <p:stCondLst>
                                            <p:cond delay="0"/>
                                          </p:stCondLst>
                                        </p:cTn>
                                        <p:tgtEl>
                                          <p:spTgt spid="851981"/>
                                        </p:tgtEl>
                                        <p:attrNameLst>
                                          <p:attrName>style.visibility</p:attrName>
                                        </p:attrNameLst>
                                      </p:cBhvr>
                                      <p:to>
                                        <p:strVal val="visible"/>
                                      </p:to>
                                    </p:set>
                                    <p:anim calcmode="lin" valueType="num">
                                      <p:cBhvr additive="base">
                                        <p:cTn id="32" dur="500" fill="hold"/>
                                        <p:tgtEl>
                                          <p:spTgt spid="851981"/>
                                        </p:tgtEl>
                                        <p:attrNameLst>
                                          <p:attrName>ppt_x</p:attrName>
                                        </p:attrNameLst>
                                      </p:cBhvr>
                                      <p:tavLst>
                                        <p:tav tm="0">
                                          <p:val>
                                            <p:strVal val="0-#ppt_w/2"/>
                                          </p:val>
                                        </p:tav>
                                        <p:tav tm="100000">
                                          <p:val>
                                            <p:strVal val="#ppt_x"/>
                                          </p:val>
                                        </p:tav>
                                      </p:tavLst>
                                    </p:anim>
                                    <p:anim calcmode="lin" valueType="num">
                                      <p:cBhvr additive="base">
                                        <p:cTn id="33" dur="500" fill="hold"/>
                                        <p:tgtEl>
                                          <p:spTgt spid="851981"/>
                                        </p:tgtEl>
                                        <p:attrNameLst>
                                          <p:attrName>ppt_y</p:attrName>
                                        </p:attrNameLst>
                                      </p:cBhvr>
                                      <p:tavLst>
                                        <p:tav tm="0">
                                          <p:val>
                                            <p:strVal val="#ppt_y"/>
                                          </p:val>
                                        </p:tav>
                                        <p:tav tm="100000">
                                          <p:val>
                                            <p:strVal val="#ppt_y"/>
                                          </p:val>
                                        </p:tav>
                                      </p:tavLst>
                                    </p:anim>
                                  </p:childTnLst>
                                </p:cTn>
                              </p:par>
                            </p:childTnLst>
                          </p:cTn>
                        </p:par>
                        <p:par>
                          <p:cTn id="34" fill="hold">
                            <p:stCondLst>
                              <p:cond delay="9000"/>
                            </p:stCondLst>
                            <p:childTnLst>
                              <p:par>
                                <p:cTn id="35" presetID="2" presetClass="entr" presetSubtype="8" fill="hold" grpId="0" nodeType="afterEffect">
                                  <p:stCondLst>
                                    <p:cond delay="1000"/>
                                  </p:stCondLst>
                                  <p:childTnLst>
                                    <p:set>
                                      <p:cBhvr>
                                        <p:cTn id="36" dur="1" fill="hold">
                                          <p:stCondLst>
                                            <p:cond delay="0"/>
                                          </p:stCondLst>
                                        </p:cTn>
                                        <p:tgtEl>
                                          <p:spTgt spid="851982"/>
                                        </p:tgtEl>
                                        <p:attrNameLst>
                                          <p:attrName>style.visibility</p:attrName>
                                        </p:attrNameLst>
                                      </p:cBhvr>
                                      <p:to>
                                        <p:strVal val="visible"/>
                                      </p:to>
                                    </p:set>
                                    <p:anim calcmode="lin" valueType="num">
                                      <p:cBhvr additive="base">
                                        <p:cTn id="37" dur="500" fill="hold"/>
                                        <p:tgtEl>
                                          <p:spTgt spid="851982"/>
                                        </p:tgtEl>
                                        <p:attrNameLst>
                                          <p:attrName>ppt_x</p:attrName>
                                        </p:attrNameLst>
                                      </p:cBhvr>
                                      <p:tavLst>
                                        <p:tav tm="0">
                                          <p:val>
                                            <p:strVal val="0-#ppt_w/2"/>
                                          </p:val>
                                        </p:tav>
                                        <p:tav tm="100000">
                                          <p:val>
                                            <p:strVal val="#ppt_x"/>
                                          </p:val>
                                        </p:tav>
                                      </p:tavLst>
                                    </p:anim>
                                    <p:anim calcmode="lin" valueType="num">
                                      <p:cBhvr additive="base">
                                        <p:cTn id="38" dur="500" fill="hold"/>
                                        <p:tgtEl>
                                          <p:spTgt spid="851982"/>
                                        </p:tgtEl>
                                        <p:attrNameLst>
                                          <p:attrName>ppt_y</p:attrName>
                                        </p:attrNameLst>
                                      </p:cBhvr>
                                      <p:tavLst>
                                        <p:tav tm="0">
                                          <p:val>
                                            <p:strVal val="#ppt_y"/>
                                          </p:val>
                                        </p:tav>
                                        <p:tav tm="100000">
                                          <p:val>
                                            <p:strVal val="#ppt_y"/>
                                          </p:val>
                                        </p:tav>
                                      </p:tavLst>
                                    </p:anim>
                                  </p:childTnLst>
                                </p:cTn>
                              </p:par>
                            </p:childTnLst>
                          </p:cTn>
                        </p:par>
                        <p:par>
                          <p:cTn id="39" fill="hold">
                            <p:stCondLst>
                              <p:cond delay="10500"/>
                            </p:stCondLst>
                            <p:childTnLst>
                              <p:par>
                                <p:cTn id="40" presetID="2" presetClass="entr" presetSubtype="8" fill="hold" grpId="0" nodeType="afterEffect">
                                  <p:stCondLst>
                                    <p:cond delay="1000"/>
                                  </p:stCondLst>
                                  <p:childTnLst>
                                    <p:set>
                                      <p:cBhvr>
                                        <p:cTn id="41" dur="1" fill="hold">
                                          <p:stCondLst>
                                            <p:cond delay="0"/>
                                          </p:stCondLst>
                                        </p:cTn>
                                        <p:tgtEl>
                                          <p:spTgt spid="851983"/>
                                        </p:tgtEl>
                                        <p:attrNameLst>
                                          <p:attrName>style.visibility</p:attrName>
                                        </p:attrNameLst>
                                      </p:cBhvr>
                                      <p:to>
                                        <p:strVal val="visible"/>
                                      </p:to>
                                    </p:set>
                                    <p:anim calcmode="lin" valueType="num">
                                      <p:cBhvr additive="base">
                                        <p:cTn id="42" dur="500" fill="hold"/>
                                        <p:tgtEl>
                                          <p:spTgt spid="851983"/>
                                        </p:tgtEl>
                                        <p:attrNameLst>
                                          <p:attrName>ppt_x</p:attrName>
                                        </p:attrNameLst>
                                      </p:cBhvr>
                                      <p:tavLst>
                                        <p:tav tm="0">
                                          <p:val>
                                            <p:strVal val="0-#ppt_w/2"/>
                                          </p:val>
                                        </p:tav>
                                        <p:tav tm="100000">
                                          <p:val>
                                            <p:strVal val="#ppt_x"/>
                                          </p:val>
                                        </p:tav>
                                      </p:tavLst>
                                    </p:anim>
                                    <p:anim calcmode="lin" valueType="num">
                                      <p:cBhvr additive="base">
                                        <p:cTn id="43" dur="500" fill="hold"/>
                                        <p:tgtEl>
                                          <p:spTgt spid="851983"/>
                                        </p:tgtEl>
                                        <p:attrNameLst>
                                          <p:attrName>ppt_y</p:attrName>
                                        </p:attrNameLst>
                                      </p:cBhvr>
                                      <p:tavLst>
                                        <p:tav tm="0">
                                          <p:val>
                                            <p:strVal val="#ppt_y"/>
                                          </p:val>
                                        </p:tav>
                                        <p:tav tm="100000">
                                          <p:val>
                                            <p:strVal val="#ppt_y"/>
                                          </p:val>
                                        </p:tav>
                                      </p:tavLst>
                                    </p:anim>
                                  </p:childTnLst>
                                </p:cTn>
                              </p:par>
                            </p:childTnLst>
                          </p:cTn>
                        </p:par>
                        <p:par>
                          <p:cTn id="44" fill="hold">
                            <p:stCondLst>
                              <p:cond delay="12000"/>
                            </p:stCondLst>
                            <p:childTnLst>
                              <p:par>
                                <p:cTn id="45" presetID="2" presetClass="entr" presetSubtype="8" fill="hold" grpId="0" nodeType="afterEffect">
                                  <p:stCondLst>
                                    <p:cond delay="1000"/>
                                  </p:stCondLst>
                                  <p:childTnLst>
                                    <p:set>
                                      <p:cBhvr>
                                        <p:cTn id="46" dur="1" fill="hold">
                                          <p:stCondLst>
                                            <p:cond delay="0"/>
                                          </p:stCondLst>
                                        </p:cTn>
                                        <p:tgtEl>
                                          <p:spTgt spid="851984"/>
                                        </p:tgtEl>
                                        <p:attrNameLst>
                                          <p:attrName>style.visibility</p:attrName>
                                        </p:attrNameLst>
                                      </p:cBhvr>
                                      <p:to>
                                        <p:strVal val="visible"/>
                                      </p:to>
                                    </p:set>
                                    <p:anim calcmode="lin" valueType="num">
                                      <p:cBhvr additive="base">
                                        <p:cTn id="47" dur="500" fill="hold"/>
                                        <p:tgtEl>
                                          <p:spTgt spid="851984"/>
                                        </p:tgtEl>
                                        <p:attrNameLst>
                                          <p:attrName>ppt_x</p:attrName>
                                        </p:attrNameLst>
                                      </p:cBhvr>
                                      <p:tavLst>
                                        <p:tav tm="0">
                                          <p:val>
                                            <p:strVal val="0-#ppt_w/2"/>
                                          </p:val>
                                        </p:tav>
                                        <p:tav tm="100000">
                                          <p:val>
                                            <p:strVal val="#ppt_x"/>
                                          </p:val>
                                        </p:tav>
                                      </p:tavLst>
                                    </p:anim>
                                    <p:anim calcmode="lin" valueType="num">
                                      <p:cBhvr additive="base">
                                        <p:cTn id="48" dur="500" fill="hold"/>
                                        <p:tgtEl>
                                          <p:spTgt spid="851984"/>
                                        </p:tgtEl>
                                        <p:attrNameLst>
                                          <p:attrName>ppt_y</p:attrName>
                                        </p:attrNameLst>
                                      </p:cBhvr>
                                      <p:tavLst>
                                        <p:tav tm="0">
                                          <p:val>
                                            <p:strVal val="#ppt_y"/>
                                          </p:val>
                                        </p:tav>
                                        <p:tav tm="100000">
                                          <p:val>
                                            <p:strVal val="#ppt_y"/>
                                          </p:val>
                                        </p:tav>
                                      </p:tavLst>
                                    </p:anim>
                                  </p:childTnLst>
                                </p:cTn>
                              </p:par>
                            </p:childTnLst>
                          </p:cTn>
                        </p:par>
                        <p:par>
                          <p:cTn id="49" fill="hold">
                            <p:stCondLst>
                              <p:cond delay="13500"/>
                            </p:stCondLst>
                            <p:childTnLst>
                              <p:par>
                                <p:cTn id="50" presetID="2" presetClass="entr" presetSubtype="8" fill="hold" grpId="0" nodeType="afterEffect">
                                  <p:stCondLst>
                                    <p:cond delay="1000"/>
                                  </p:stCondLst>
                                  <p:childTnLst>
                                    <p:set>
                                      <p:cBhvr>
                                        <p:cTn id="51" dur="1" fill="hold">
                                          <p:stCondLst>
                                            <p:cond delay="0"/>
                                          </p:stCondLst>
                                        </p:cTn>
                                        <p:tgtEl>
                                          <p:spTgt spid="851985"/>
                                        </p:tgtEl>
                                        <p:attrNameLst>
                                          <p:attrName>style.visibility</p:attrName>
                                        </p:attrNameLst>
                                      </p:cBhvr>
                                      <p:to>
                                        <p:strVal val="visible"/>
                                      </p:to>
                                    </p:set>
                                    <p:anim calcmode="lin" valueType="num">
                                      <p:cBhvr additive="base">
                                        <p:cTn id="52" dur="500" fill="hold"/>
                                        <p:tgtEl>
                                          <p:spTgt spid="851985"/>
                                        </p:tgtEl>
                                        <p:attrNameLst>
                                          <p:attrName>ppt_x</p:attrName>
                                        </p:attrNameLst>
                                      </p:cBhvr>
                                      <p:tavLst>
                                        <p:tav tm="0">
                                          <p:val>
                                            <p:strVal val="0-#ppt_w/2"/>
                                          </p:val>
                                        </p:tav>
                                        <p:tav tm="100000">
                                          <p:val>
                                            <p:strVal val="#ppt_x"/>
                                          </p:val>
                                        </p:tav>
                                      </p:tavLst>
                                    </p:anim>
                                    <p:anim calcmode="lin" valueType="num">
                                      <p:cBhvr additive="base">
                                        <p:cTn id="53" dur="500" fill="hold"/>
                                        <p:tgtEl>
                                          <p:spTgt spid="851985"/>
                                        </p:tgtEl>
                                        <p:attrNameLst>
                                          <p:attrName>ppt_y</p:attrName>
                                        </p:attrNameLst>
                                      </p:cBhvr>
                                      <p:tavLst>
                                        <p:tav tm="0">
                                          <p:val>
                                            <p:strVal val="#ppt_y"/>
                                          </p:val>
                                        </p:tav>
                                        <p:tav tm="100000">
                                          <p:val>
                                            <p:strVal val="#ppt_y"/>
                                          </p:val>
                                        </p:tav>
                                      </p:tavLst>
                                    </p:anim>
                                  </p:childTnLst>
                                </p:cTn>
                              </p:par>
                            </p:childTnLst>
                          </p:cTn>
                        </p:par>
                        <p:par>
                          <p:cTn id="54" fill="hold">
                            <p:stCondLst>
                              <p:cond delay="15000"/>
                            </p:stCondLst>
                            <p:childTnLst>
                              <p:par>
                                <p:cTn id="55" presetID="24" presetClass="entr" presetSubtype="0" fill="hold" grpId="0" nodeType="afterEffect">
                                  <p:stCondLst>
                                    <p:cond delay="1000"/>
                                  </p:stCondLst>
                                  <p:childTnLst>
                                    <p:set>
                                      <p:cBhvr>
                                        <p:cTn id="56" dur="1" fill="hold">
                                          <p:stCondLst>
                                            <p:cond delay="499"/>
                                          </p:stCondLst>
                                        </p:cTn>
                                        <p:tgtEl>
                                          <p:spTgt spid="851990"/>
                                        </p:tgtEl>
                                        <p:attrNameLst>
                                          <p:attrName>style.visibility</p:attrName>
                                        </p:attrNameLst>
                                      </p:cBhvr>
                                      <p:to>
                                        <p:strVal val="visible"/>
                                      </p:to>
                                    </p:set>
                                    <p:anim to="" calcmode="lin" valueType="num">
                                      <p:cBhvr>
                                        <p:cTn id="57" dur="1" fill="hold"/>
                                        <p:tgtEl>
                                          <p:spTgt spid="851990"/>
                                        </p:tgtEl>
                                        <p:attrNameLst>
                                          <p:attrName/>
                                        </p:attrNameLst>
                                      </p:cBhvr>
                                    </p:anim>
                                  </p:childTnLst>
                                </p:cTn>
                              </p:par>
                            </p:childTnLst>
                          </p:cTn>
                        </p:par>
                        <p:par>
                          <p:cTn id="58" fill="hold">
                            <p:stCondLst>
                              <p:cond delay="16500"/>
                            </p:stCondLst>
                            <p:childTnLst>
                              <p:par>
                                <p:cTn id="59" presetID="24" presetClass="entr" presetSubtype="0" fill="hold" grpId="0" nodeType="afterEffect">
                                  <p:stCondLst>
                                    <p:cond delay="1000"/>
                                  </p:stCondLst>
                                  <p:childTnLst>
                                    <p:set>
                                      <p:cBhvr>
                                        <p:cTn id="60" dur="1" fill="hold">
                                          <p:stCondLst>
                                            <p:cond delay="499"/>
                                          </p:stCondLst>
                                        </p:cTn>
                                        <p:tgtEl>
                                          <p:spTgt spid="851991"/>
                                        </p:tgtEl>
                                        <p:attrNameLst>
                                          <p:attrName>style.visibility</p:attrName>
                                        </p:attrNameLst>
                                      </p:cBhvr>
                                      <p:to>
                                        <p:strVal val="visible"/>
                                      </p:to>
                                    </p:set>
                                    <p:anim to="" calcmode="lin" valueType="num">
                                      <p:cBhvr>
                                        <p:cTn id="61" dur="1" fill="hold"/>
                                        <p:tgtEl>
                                          <p:spTgt spid="851991"/>
                                        </p:tgtEl>
                                        <p:attrNameLst>
                                          <p:attrName/>
                                        </p:attrNameLst>
                                      </p:cBhvr>
                                    </p:anim>
                                  </p:childTnLst>
                                </p:cTn>
                              </p:par>
                            </p:childTnLst>
                          </p:cTn>
                        </p:par>
                        <p:par>
                          <p:cTn id="62" fill="hold">
                            <p:stCondLst>
                              <p:cond delay="18000"/>
                            </p:stCondLst>
                            <p:childTnLst>
                              <p:par>
                                <p:cTn id="63" presetID="9" presetClass="entr" presetSubtype="0" fill="hold" grpId="0" nodeType="afterEffect">
                                  <p:stCondLst>
                                    <p:cond delay="1000"/>
                                  </p:stCondLst>
                                  <p:childTnLst>
                                    <p:set>
                                      <p:cBhvr>
                                        <p:cTn id="64" dur="1" fill="hold">
                                          <p:stCondLst>
                                            <p:cond delay="0"/>
                                          </p:stCondLst>
                                        </p:cTn>
                                        <p:tgtEl>
                                          <p:spTgt spid="851986"/>
                                        </p:tgtEl>
                                        <p:attrNameLst>
                                          <p:attrName>style.visibility</p:attrName>
                                        </p:attrNameLst>
                                      </p:cBhvr>
                                      <p:to>
                                        <p:strVal val="visible"/>
                                      </p:to>
                                    </p:set>
                                    <p:animEffect transition="in" filter="dissolve">
                                      <p:cBhvr>
                                        <p:cTn id="65" dur="500"/>
                                        <p:tgtEl>
                                          <p:spTgt spid="851986"/>
                                        </p:tgtEl>
                                      </p:cBhvr>
                                    </p:animEffect>
                                  </p:childTnLst>
                                </p:cTn>
                              </p:par>
                            </p:childTnLst>
                          </p:cTn>
                        </p:par>
                        <p:par>
                          <p:cTn id="66" fill="hold">
                            <p:stCondLst>
                              <p:cond delay="19500"/>
                            </p:stCondLst>
                            <p:childTnLst>
                              <p:par>
                                <p:cTn id="67" presetID="12" presetClass="entr" presetSubtype="4" fill="hold" grpId="0" nodeType="afterEffect">
                                  <p:stCondLst>
                                    <p:cond delay="1000"/>
                                  </p:stCondLst>
                                  <p:childTnLst>
                                    <p:set>
                                      <p:cBhvr>
                                        <p:cTn id="68" dur="1" fill="hold">
                                          <p:stCondLst>
                                            <p:cond delay="0"/>
                                          </p:stCondLst>
                                        </p:cTn>
                                        <p:tgtEl>
                                          <p:spTgt spid="851977"/>
                                        </p:tgtEl>
                                        <p:attrNameLst>
                                          <p:attrName>style.visibility</p:attrName>
                                        </p:attrNameLst>
                                      </p:cBhvr>
                                      <p:to>
                                        <p:strVal val="visible"/>
                                      </p:to>
                                    </p:set>
                                    <p:animEffect transition="in" filter="slide(fromBottom)">
                                      <p:cBhvr>
                                        <p:cTn id="69" dur="500"/>
                                        <p:tgtEl>
                                          <p:spTgt spid="851977"/>
                                        </p:tgtEl>
                                      </p:cBhvr>
                                    </p:animEffect>
                                  </p:childTnLst>
                                </p:cTn>
                              </p:par>
                            </p:childTnLst>
                          </p:cTn>
                        </p:par>
                        <p:par>
                          <p:cTn id="70" fill="hold">
                            <p:stCondLst>
                              <p:cond delay="21000"/>
                            </p:stCondLst>
                            <p:childTnLst>
                              <p:par>
                                <p:cTn id="71" presetID="2" presetClass="entr" presetSubtype="8" fill="hold" nodeType="afterEffect">
                                  <p:stCondLst>
                                    <p:cond delay="200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0-#ppt_w/2"/>
                                          </p:val>
                                        </p:tav>
                                        <p:tav tm="100000">
                                          <p:val>
                                            <p:strVal val="#ppt_x"/>
                                          </p:val>
                                        </p:tav>
                                      </p:tavLst>
                                    </p:anim>
                                    <p:anim calcmode="lin" valueType="num">
                                      <p:cBhvr additive="base">
                                        <p:cTn id="7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7" grpId="0" animBg="1" autoUpdateAnimBg="0"/>
      <p:bldP spid="851978" grpId="0" animBg="1" autoUpdateAnimBg="0"/>
      <p:bldP spid="851979" grpId="0" animBg="1" autoUpdateAnimBg="0"/>
      <p:bldP spid="851980" grpId="0" animBg="1" autoUpdateAnimBg="0"/>
      <p:bldP spid="851981" grpId="0" animBg="1" autoUpdateAnimBg="0"/>
      <p:bldP spid="851982" grpId="0" animBg="1" autoUpdateAnimBg="0"/>
      <p:bldP spid="851983" grpId="0" animBg="1" autoUpdateAnimBg="0"/>
      <p:bldP spid="851984" grpId="0" animBg="1" autoUpdateAnimBg="0"/>
      <p:bldP spid="851985" grpId="0" animBg="1" autoUpdateAnimBg="0"/>
      <p:bldP spid="851986" grpId="0" animBg="1"/>
      <p:bldP spid="851987" grpId="0" animBg="1" autoUpdateAnimBg="0"/>
      <p:bldP spid="851988" grpId="0" animBg="1"/>
      <p:bldP spid="851990" grpId="0" animBg="1" autoUpdateAnimBg="0"/>
      <p:bldP spid="851991"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554" name="Rectangle 2"/>
          <p:cNvSpPr>
            <a:spLocks noGrp="1" noChangeArrowheads="1"/>
          </p:cNvSpPr>
          <p:nvPr>
            <p:ph type="title"/>
          </p:nvPr>
        </p:nvSpPr>
        <p:spPr bwMode="auto">
          <a:xfrm>
            <a:off x="685800" y="304800"/>
            <a:ext cx="7772400" cy="685800"/>
          </a:xfrm>
          <a:ln>
            <a:miter lim="800000"/>
            <a:headEnd/>
            <a:tailEnd/>
          </a:ln>
        </p:spPr>
        <p:txBody>
          <a:bodyPr vert="horz" wrap="square" lIns="91440" tIns="45720" rIns="91440" bIns="45720" numCol="1" anchor="t" anchorCtr="0" compatLnSpc="1">
            <a:prstTxWarp prst="textNoShape">
              <a:avLst/>
            </a:prstTxWarp>
          </a:bodyPr>
          <a:lstStyle/>
          <a:p>
            <a:pPr algn="ctr">
              <a:defRPr/>
            </a:pPr>
            <a:r>
              <a:rPr lang="zh-CN" altLang="en-US" sz="4000" smtClean="0">
                <a:solidFill>
                  <a:schemeClr val="tx2"/>
                </a:solidFill>
                <a:effectLst/>
              </a:rPr>
              <a:t>无符号整数格式</a:t>
            </a:r>
            <a:r>
              <a:rPr lang="zh-CN" altLang="en-US" sz="4000" smtClean="0"/>
              <a:t> </a:t>
            </a:r>
          </a:p>
        </p:txBody>
      </p:sp>
      <p:sp>
        <p:nvSpPr>
          <p:cNvPr id="1175555"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29700" name="Text Box 4"/>
          <p:cNvSpPr txBox="1">
            <a:spLocks noChangeArrowheads="1"/>
          </p:cNvSpPr>
          <p:nvPr/>
        </p:nvSpPr>
        <p:spPr bwMode="auto">
          <a:xfrm>
            <a:off x="522288" y="1654175"/>
            <a:ext cx="7954962" cy="2825750"/>
          </a:xfrm>
          <a:prstGeom prst="rect">
            <a:avLst/>
          </a:prstGeom>
          <a:noFill/>
          <a:ln w="9525">
            <a:noFill/>
            <a:miter lim="800000"/>
            <a:headEnd/>
            <a:tailEnd/>
          </a:ln>
        </p:spPr>
        <p:txBody>
          <a:bodyPr lIns="92075" tIns="46038" rIns="92075" bIns="46038">
            <a:spAutoFit/>
          </a:bodyPr>
          <a:lstStyle/>
          <a:p>
            <a:pPr marL="571500" indent="-381000" defTabSz="762000">
              <a:spcBef>
                <a:spcPct val="50000"/>
              </a:spcBef>
            </a:pPr>
            <a:r>
              <a:rPr lang="zh-CN" altLang="en-US" sz="2800"/>
              <a:t>无符号整数（</a:t>
            </a:r>
            <a:r>
              <a:rPr lang="en-US" altLang="zh-CN" sz="2800"/>
              <a:t>unsigned integer</a:t>
            </a:r>
            <a:r>
              <a:rPr lang="zh-CN" altLang="en-US" sz="2800"/>
              <a:t>）</a:t>
            </a:r>
            <a:r>
              <a:rPr lang="en-US" altLang="zh-CN" sz="2800"/>
              <a:t>:</a:t>
            </a:r>
            <a:r>
              <a:rPr lang="zh-CN" altLang="en-US" sz="2800"/>
              <a:t>全部的存储空间都用来存储数值位，不需存储符号。</a:t>
            </a:r>
          </a:p>
          <a:p>
            <a:pPr marL="571500" indent="-381000" defTabSz="762000">
              <a:spcBef>
                <a:spcPct val="50000"/>
              </a:spcBef>
            </a:pPr>
            <a:r>
              <a:rPr lang="zh-CN" altLang="en-US" sz="2800"/>
              <a:t>表数范围：由设计存储无符号整数的二进制位数确定。</a:t>
            </a:r>
            <a:r>
              <a:rPr lang="en-US" altLang="zh-CN" sz="2800"/>
              <a:t>[0,2^N-1]  N:</a:t>
            </a:r>
            <a:r>
              <a:rPr lang="zh-CN" altLang="en-US" sz="2800"/>
              <a:t>存储位数  </a:t>
            </a:r>
          </a:p>
          <a:p>
            <a:pPr marL="571500" indent="-381000" defTabSz="762000">
              <a:spcBef>
                <a:spcPct val="50000"/>
              </a:spcBef>
            </a:pPr>
            <a:r>
              <a:rPr lang="zh-CN" altLang="en-US" sz="2800"/>
              <a:t>溢出：超过设计的表数范围的无符号整数无法在该计算机表示的现象。</a:t>
            </a:r>
            <a:endParaRPr lang="zh-CN" altLang="en-US" sz="2800">
              <a:solidFill>
                <a:srgbClr val="FF0000"/>
              </a:solidFill>
            </a:endParaRPr>
          </a:p>
        </p:txBody>
      </p:sp>
      <p:sp>
        <p:nvSpPr>
          <p:cNvPr id="1175558" name="Text Box 6"/>
          <p:cNvSpPr txBox="1">
            <a:spLocks noChangeArrowheads="1"/>
          </p:cNvSpPr>
          <p:nvPr/>
        </p:nvSpPr>
        <p:spPr bwMode="auto">
          <a:xfrm>
            <a:off x="946150" y="4746625"/>
            <a:ext cx="1905000" cy="1495425"/>
          </a:xfrm>
          <a:prstGeom prst="rect">
            <a:avLst/>
          </a:prstGeom>
          <a:solidFill>
            <a:schemeClr val="tx1"/>
          </a:solidFill>
          <a:ln w="38100">
            <a:solidFill>
              <a:schemeClr val="bg1"/>
            </a:solid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sz="2800" i="1">
                <a:solidFill>
                  <a:schemeClr val="bg1"/>
                </a:solidFill>
                <a:effectLst>
                  <a:outerShdw blurRad="38100" dist="38100" dir="2700000" algn="tl">
                    <a:srgbClr val="969696"/>
                  </a:outerShdw>
                </a:effectLst>
                <a:latin typeface="Times New Roman" pitchFamily="18" charset="0"/>
              </a:rPr>
              <a:t> # of Bits </a:t>
            </a:r>
            <a:r>
              <a:rPr kumimoji="0" lang="en-US" altLang="zh-CN" sz="2800" b="0">
                <a:solidFill>
                  <a:schemeClr val="bg1"/>
                </a:solidFill>
                <a:latin typeface="Times New Roman" pitchFamily="18" charset="0"/>
              </a:rPr>
              <a:t/>
            </a:r>
            <a:br>
              <a:rPr kumimoji="0" lang="en-US" altLang="zh-CN" sz="2800" b="0">
                <a:solidFill>
                  <a:schemeClr val="bg1"/>
                </a:solidFill>
                <a:latin typeface="Times New Roman" pitchFamily="18" charset="0"/>
              </a:rPr>
            </a:br>
            <a:r>
              <a:rPr kumimoji="0" lang="en-US" altLang="zh-CN" sz="2800" b="0">
                <a:solidFill>
                  <a:schemeClr val="bg1"/>
                </a:solidFill>
                <a:latin typeface="Times New Roman" pitchFamily="18" charset="0"/>
              </a:rPr>
              <a:t>---------</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8</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16</a:t>
            </a:r>
          </a:p>
        </p:txBody>
      </p:sp>
      <p:sp>
        <p:nvSpPr>
          <p:cNvPr id="1175559" name="Text Box 7"/>
          <p:cNvSpPr txBox="1">
            <a:spLocks noChangeArrowheads="1"/>
          </p:cNvSpPr>
          <p:nvPr/>
        </p:nvSpPr>
        <p:spPr bwMode="auto">
          <a:xfrm>
            <a:off x="2927350" y="4787900"/>
            <a:ext cx="4724400" cy="1495425"/>
          </a:xfrm>
          <a:prstGeom prst="rect">
            <a:avLst/>
          </a:prstGeom>
          <a:solidFill>
            <a:srgbClr val="FFFF00"/>
          </a:solidFill>
          <a:ln w="38100">
            <a:solidFill>
              <a:schemeClr val="bg1"/>
            </a:solidFill>
            <a:miter lim="800000"/>
            <a:headEnd/>
            <a:tailEnd/>
          </a:ln>
          <a:effectLst/>
        </p:spPr>
        <p:txBody>
          <a:bodyPr>
            <a:spAutoFit/>
          </a:bodyPr>
          <a:lstStyle/>
          <a:p>
            <a:pPr algn="l" eaLnBrk="1" hangingPunct="1">
              <a:lnSpc>
                <a:spcPct val="80000"/>
              </a:lnSpc>
              <a:spcBef>
                <a:spcPct val="0"/>
              </a:spcBef>
              <a:buClrTx/>
              <a:buSzTx/>
              <a:buFontTx/>
              <a:buNone/>
              <a:defRPr/>
            </a:pPr>
            <a:r>
              <a:rPr kumimoji="0" lang="en-US" altLang="zh-CN" sz="2800" i="1">
                <a:effectLst>
                  <a:outerShdw blurRad="38100" dist="38100" dir="2700000" algn="tl">
                    <a:srgbClr val="FFFFFF"/>
                  </a:outerShdw>
                </a:effectLst>
                <a:latin typeface="Times New Roman" pitchFamily="18" charset="0"/>
              </a:rPr>
              <a:t>                    Range</a:t>
            </a:r>
            <a:r>
              <a:rPr kumimoji="0" lang="en-US" altLang="zh-CN" sz="2800" b="0">
                <a:latin typeface="Times New Roman" pitchFamily="18" charset="0"/>
              </a:rPr>
              <a:t/>
            </a:r>
            <a:br>
              <a:rPr kumimoji="0" lang="en-US" altLang="zh-CN" sz="2800" b="0">
                <a:latin typeface="Times New Roman" pitchFamily="18" charset="0"/>
              </a:rPr>
            </a:br>
            <a:r>
              <a:rPr kumimoji="0" lang="en-US" altLang="zh-CN" sz="2800" b="0">
                <a:latin typeface="Times New Roman" pitchFamily="18" charset="0"/>
              </a:rPr>
              <a:t>-------------------------------------</a:t>
            </a:r>
          </a:p>
          <a:p>
            <a:pPr algn="l" eaLnBrk="1" hangingPunct="1">
              <a:lnSpc>
                <a:spcPct val="80000"/>
              </a:lnSpc>
              <a:spcBef>
                <a:spcPct val="0"/>
              </a:spcBef>
              <a:buClrTx/>
              <a:buSzTx/>
              <a:buFontTx/>
              <a:buNone/>
              <a:defRPr/>
            </a:pPr>
            <a:r>
              <a:rPr kumimoji="0" lang="en-US" altLang="zh-CN" sz="2800" b="0">
                <a:latin typeface="Times New Roman" pitchFamily="18" charset="0"/>
              </a:rPr>
              <a:t>0                                         255</a:t>
            </a:r>
          </a:p>
          <a:p>
            <a:pPr algn="l" eaLnBrk="1" hangingPunct="1">
              <a:lnSpc>
                <a:spcPct val="80000"/>
              </a:lnSpc>
              <a:spcBef>
                <a:spcPct val="0"/>
              </a:spcBef>
              <a:buClrTx/>
              <a:buSzTx/>
              <a:buFontTx/>
              <a:buNone/>
              <a:defRPr/>
            </a:pPr>
            <a:r>
              <a:rPr kumimoji="0" lang="en-US" altLang="zh-CN" sz="2800" b="0">
                <a:latin typeface="Times New Roman" pitchFamily="18" charset="0"/>
              </a:rPr>
              <a:t>0                                     65,535</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8" name="Rectangle 2"/>
          <p:cNvSpPr>
            <a:spLocks noGrp="1" noChangeArrowheads="1"/>
          </p:cNvSpPr>
          <p:nvPr>
            <p:ph type="title"/>
          </p:nvPr>
        </p:nvSpPr>
        <p:spPr bwMode="auto">
          <a:xfrm>
            <a:off x="685800" y="304800"/>
            <a:ext cx="7772400" cy="685800"/>
          </a:xfrm>
          <a:ln>
            <a:miter lim="800000"/>
            <a:headEnd/>
            <a:tailEnd/>
          </a:ln>
        </p:spPr>
        <p:txBody>
          <a:bodyPr vert="horz" wrap="square" lIns="91440" tIns="45720" rIns="91440" bIns="45720" numCol="1" anchor="t" anchorCtr="0" compatLnSpc="1">
            <a:prstTxWarp prst="textNoShape">
              <a:avLst/>
            </a:prstTxWarp>
          </a:bodyPr>
          <a:lstStyle/>
          <a:p>
            <a:pPr algn="ctr">
              <a:defRPr/>
            </a:pPr>
            <a:r>
              <a:rPr lang="zh-CN" altLang="en-US" sz="4000" smtClean="0">
                <a:solidFill>
                  <a:schemeClr val="tx2"/>
                </a:solidFill>
                <a:effectLst/>
              </a:rPr>
              <a:t>无符号整数表示法</a:t>
            </a:r>
            <a:r>
              <a:rPr lang="zh-CN" altLang="en-US" sz="4000" smtClean="0"/>
              <a:t> </a:t>
            </a:r>
          </a:p>
        </p:txBody>
      </p:sp>
      <p:sp>
        <p:nvSpPr>
          <p:cNvPr id="1176579"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30724" name="Text Box 4"/>
          <p:cNvSpPr txBox="1">
            <a:spLocks noChangeArrowheads="1"/>
          </p:cNvSpPr>
          <p:nvPr/>
        </p:nvSpPr>
        <p:spPr bwMode="auto">
          <a:xfrm>
            <a:off x="522288" y="1654175"/>
            <a:ext cx="7954962" cy="2271713"/>
          </a:xfrm>
          <a:prstGeom prst="rect">
            <a:avLst/>
          </a:prstGeom>
          <a:noFill/>
          <a:ln w="9525">
            <a:noFill/>
            <a:miter lim="800000"/>
            <a:headEnd/>
            <a:tailEnd/>
          </a:ln>
        </p:spPr>
        <p:txBody>
          <a:bodyPr lIns="92075" tIns="46038" rIns="92075" bIns="46038">
            <a:spAutoFit/>
          </a:bodyPr>
          <a:lstStyle/>
          <a:p>
            <a:pPr marL="647700" indent="-457200" defTabSz="762000">
              <a:spcBef>
                <a:spcPct val="50000"/>
              </a:spcBef>
            </a:pPr>
            <a:r>
              <a:rPr lang="zh-CN" altLang="en-US" sz="2800"/>
              <a:t>表示法（编码）：</a:t>
            </a:r>
          </a:p>
          <a:p>
            <a:pPr marL="914400" lvl="1" indent="-457200" defTabSz="762000">
              <a:spcBef>
                <a:spcPct val="50000"/>
              </a:spcBef>
              <a:buFont typeface="Wingdings" pitchFamily="2" charset="2"/>
              <a:buAutoNum type="circleNumDbPlain"/>
            </a:pPr>
            <a:r>
              <a:rPr lang="en-US" altLang="zh-CN" sz="2800"/>
              <a:t>10</a:t>
            </a:r>
            <a:r>
              <a:rPr lang="zh-CN" altLang="en-US" sz="2800"/>
              <a:t>进制转换为</a:t>
            </a:r>
            <a:r>
              <a:rPr lang="en-US" altLang="zh-CN" sz="2800"/>
              <a:t>2</a:t>
            </a:r>
            <a:r>
              <a:rPr lang="zh-CN" altLang="en-US" sz="2800"/>
              <a:t>进制。</a:t>
            </a:r>
          </a:p>
          <a:p>
            <a:pPr marL="914400" lvl="1" indent="-457200" defTabSz="762000">
              <a:spcBef>
                <a:spcPct val="50000"/>
              </a:spcBef>
              <a:buFont typeface="Wingdings" pitchFamily="2" charset="2"/>
              <a:buAutoNum type="circleNumDbPlain"/>
            </a:pPr>
            <a:r>
              <a:rPr lang="zh-CN" altLang="en-US" sz="2800"/>
              <a:t>不够</a:t>
            </a:r>
            <a:r>
              <a:rPr lang="en-US" altLang="zh-CN" sz="2800"/>
              <a:t>N</a:t>
            </a:r>
            <a:r>
              <a:rPr lang="zh-CN" altLang="en-US" sz="2800"/>
              <a:t>位的高位（左边）补</a:t>
            </a:r>
            <a:r>
              <a:rPr lang="en-US" altLang="zh-CN" sz="2800"/>
              <a:t>0,</a:t>
            </a:r>
            <a:r>
              <a:rPr lang="zh-CN" altLang="en-US" sz="2800"/>
              <a:t>凑齐</a:t>
            </a:r>
            <a:r>
              <a:rPr lang="en-US" altLang="zh-CN" sz="2800"/>
              <a:t>N</a:t>
            </a:r>
            <a:r>
              <a:rPr lang="zh-CN" altLang="en-US" sz="2800"/>
              <a:t>位。</a:t>
            </a:r>
          </a:p>
          <a:p>
            <a:pPr marL="647700" indent="-457200" defTabSz="762000">
              <a:spcBef>
                <a:spcPct val="50000"/>
              </a:spcBef>
            </a:pPr>
            <a:r>
              <a:rPr lang="zh-CN" altLang="en-US" sz="2800"/>
              <a:t>译码：</a:t>
            </a:r>
            <a:r>
              <a:rPr lang="en-US" altLang="zh-CN" sz="2800"/>
              <a:t>2</a:t>
            </a:r>
            <a:r>
              <a:rPr lang="zh-CN" altLang="en-US" sz="2800"/>
              <a:t>进制转换为</a:t>
            </a:r>
            <a:r>
              <a:rPr lang="en-US" altLang="zh-CN" sz="2800"/>
              <a:t>10</a:t>
            </a:r>
            <a:r>
              <a:rPr lang="zh-CN" altLang="en-US" sz="2800"/>
              <a:t>进制</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bwMode="auto">
          <a:xfrm>
            <a:off x="685800" y="304800"/>
            <a:ext cx="7772400" cy="1143000"/>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3200" smtClean="0">
                <a:solidFill>
                  <a:schemeClr val="tx2"/>
                </a:solidFill>
                <a:effectLst/>
                <a:latin typeface="宋体" pitchFamily="2" charset="-122"/>
              </a:rPr>
              <a:t>数值在计算机中的表示</a:t>
            </a:r>
            <a:r>
              <a:rPr lang="zh-CN" altLang="en-US" sz="4000" smtClean="0"/>
              <a:t> </a:t>
            </a:r>
          </a:p>
        </p:txBody>
      </p:sp>
      <p:sp>
        <p:nvSpPr>
          <p:cNvPr id="6147" name="Rectangle 3"/>
          <p:cNvSpPr>
            <a:spLocks noGrp="1" noChangeArrowheads="1"/>
          </p:cNvSpPr>
          <p:nvPr>
            <p:ph type="body" idx="1"/>
          </p:nvPr>
        </p:nvSpPr>
        <p:spPr bwMode="auto">
          <a:xfrm>
            <a:off x="282575" y="1323975"/>
            <a:ext cx="8320088" cy="5097463"/>
          </a:xfrm>
          <a:noFill/>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0"/>
              </a:spcBef>
              <a:buFontTx/>
              <a:buNone/>
            </a:pPr>
            <a:r>
              <a:rPr lang="en-US" altLang="zh-CN" sz="2800" b="1" smtClean="0">
                <a:solidFill>
                  <a:schemeClr val="tx2"/>
                </a:solidFill>
                <a:latin typeface="宋体" pitchFamily="2" charset="-122"/>
                <a:ea typeface="黑体" pitchFamily="2" charset="-122"/>
              </a:rPr>
              <a:t>      </a:t>
            </a:r>
            <a:r>
              <a:rPr lang="zh-CN" altLang="en-US" sz="2800" b="1" smtClean="0">
                <a:solidFill>
                  <a:schemeClr val="tx2"/>
                </a:solidFill>
                <a:latin typeface="宋体" pitchFamily="2" charset="-122"/>
                <a:ea typeface="黑体" pitchFamily="2" charset="-122"/>
              </a:rPr>
              <a:t>信息在冯诺依曼体系结构计算机中都是是以二进制形式表示的，数值信息究竟是如何被表示的呢？直接存放它们的二进制值不是一个好的解决方案。</a:t>
            </a:r>
          </a:p>
          <a:p>
            <a:pPr marL="457200" indent="-457200" defTabSz="914400">
              <a:lnSpc>
                <a:spcPct val="115000"/>
              </a:lnSpc>
              <a:spcBef>
                <a:spcPct val="0"/>
              </a:spcBef>
              <a:buFontTx/>
              <a:buNone/>
            </a:pPr>
            <a:r>
              <a:rPr lang="zh-CN" altLang="en-US" sz="2800" b="1" smtClean="0">
                <a:solidFill>
                  <a:schemeClr val="tx2"/>
                </a:solidFill>
                <a:latin typeface="宋体" pitchFamily="2" charset="-122"/>
                <a:ea typeface="黑体" pitchFamily="2" charset="-122"/>
              </a:rPr>
              <a:t>      事实上，我们除了要表示一个数的值以外，还要考虑它的正负号如何表示，小数点如何表示，甚至也要考虑如何表示更有利于计算机实现，如何设计表示的范围更大，如何表示精度更高等等。</a:t>
            </a:r>
            <a:r>
              <a:rPr lang="zh-CN" altLang="en-US" sz="2800" b="1" smtClean="0">
                <a:solidFill>
                  <a:schemeClr val="tx2"/>
                </a:solidFill>
                <a:ea typeface="黑体" pitchFamily="2" charset="-122"/>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2" name="Text Box 2"/>
          <p:cNvSpPr txBox="1">
            <a:spLocks noChangeArrowheads="1"/>
          </p:cNvSpPr>
          <p:nvPr/>
        </p:nvSpPr>
        <p:spPr bwMode="auto">
          <a:xfrm>
            <a:off x="144463" y="249238"/>
            <a:ext cx="20177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a:effectLst>
                  <a:outerShdw blurRad="38100" dist="38100" dir="2700000" algn="tl">
                    <a:srgbClr val="FFFFFF"/>
                  </a:outerShdw>
                </a:effectLst>
                <a:latin typeface="Times New Roman" pitchFamily="18" charset="0"/>
              </a:rPr>
              <a:t>Example 3</a:t>
            </a:r>
          </a:p>
        </p:txBody>
      </p:sp>
      <p:sp>
        <p:nvSpPr>
          <p:cNvPr id="31747" name="Rectangle 3"/>
          <p:cNvSpPr>
            <a:spLocks noChangeArrowheads="1"/>
          </p:cNvSpPr>
          <p:nvPr/>
        </p:nvSpPr>
        <p:spPr bwMode="auto">
          <a:xfrm>
            <a:off x="457200" y="1066800"/>
            <a:ext cx="8458200" cy="641350"/>
          </a:xfrm>
          <a:prstGeom prst="rect">
            <a:avLst/>
          </a:prstGeom>
          <a:noFill/>
          <a:ln w="9525">
            <a:noFill/>
            <a:miter lim="800000"/>
            <a:headEnd/>
            <a:tailEnd/>
          </a:ln>
        </p:spPr>
        <p:txBody>
          <a:bodyPr>
            <a:spAutoFit/>
          </a:bodyPr>
          <a:lstStyle/>
          <a:p>
            <a:pPr algn="l" eaLnBrk="1" hangingPunct="1">
              <a:lnSpc>
                <a:spcPct val="100000"/>
              </a:lnSpc>
              <a:spcBef>
                <a:spcPct val="50000"/>
              </a:spcBef>
              <a:buClrTx/>
              <a:buSzTx/>
              <a:buFontTx/>
              <a:buNone/>
            </a:pPr>
            <a:r>
              <a:rPr kumimoji="0" lang="en-US" altLang="zh-CN" sz="3600" b="0">
                <a:latin typeface="Times" charset="0"/>
              </a:rPr>
              <a:t>Store 7 in an 8-bit memory location.</a:t>
            </a:r>
          </a:p>
        </p:txBody>
      </p:sp>
      <p:sp>
        <p:nvSpPr>
          <p:cNvPr id="1177604" name="Text Box 4"/>
          <p:cNvSpPr txBox="1">
            <a:spLocks noChangeArrowheads="1"/>
          </p:cNvSpPr>
          <p:nvPr/>
        </p:nvSpPr>
        <p:spPr bwMode="auto">
          <a:xfrm>
            <a:off x="403225" y="2243138"/>
            <a:ext cx="1643063" cy="617537"/>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dirty="0">
                <a:effectLst>
                  <a:outerShdw blurRad="38100" dist="38100" dir="2700000" algn="tl">
                    <a:srgbClr val="FFFFFF"/>
                  </a:outerShdw>
                </a:effectLst>
                <a:latin typeface="Times New Roman" pitchFamily="18" charset="0"/>
              </a:rPr>
              <a:t>Solution</a:t>
            </a:r>
          </a:p>
        </p:txBody>
      </p:sp>
      <p:sp>
        <p:nvSpPr>
          <p:cNvPr id="1177605" name="Rectangle 5"/>
          <p:cNvSpPr>
            <a:spLocks noChangeArrowheads="1"/>
          </p:cNvSpPr>
          <p:nvPr/>
        </p:nvSpPr>
        <p:spPr bwMode="auto">
          <a:xfrm>
            <a:off x="533400" y="2895600"/>
            <a:ext cx="8382000" cy="1554163"/>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defRPr/>
            </a:pPr>
            <a:r>
              <a:rPr kumimoji="0" lang="en-US" altLang="zh-CN" sz="3200" i="1">
                <a:solidFill>
                  <a:schemeClr val="bg2"/>
                </a:solidFill>
                <a:effectLst>
                  <a:outerShdw blurRad="38100" dist="38100" dir="2700000" algn="tl">
                    <a:srgbClr val="C0C0C0"/>
                  </a:outerShdw>
                </a:effectLst>
                <a:latin typeface="Times" charset="0"/>
              </a:rPr>
              <a:t>First change the number to binary 111. Add five 0s to make a total of N (8) bits, </a:t>
            </a:r>
            <a:r>
              <a:rPr kumimoji="0" lang="en-US" altLang="zh-CN" sz="3200" i="1">
                <a:effectLst>
                  <a:outerShdw blurRad="38100" dist="38100" dir="2700000" algn="tl">
                    <a:srgbClr val="C0C0C0"/>
                  </a:outerShdw>
                </a:effectLst>
                <a:latin typeface="Times" charset="0"/>
              </a:rPr>
              <a:t>00000111</a:t>
            </a:r>
            <a:r>
              <a:rPr kumimoji="0" lang="en-US" altLang="zh-CN" sz="3200" i="1">
                <a:solidFill>
                  <a:schemeClr val="bg2"/>
                </a:solidFill>
                <a:effectLst>
                  <a:outerShdw blurRad="38100" dist="38100" dir="2700000" algn="tl">
                    <a:srgbClr val="C0C0C0"/>
                  </a:outerShdw>
                </a:effectLst>
                <a:latin typeface="Times" charset="0"/>
              </a:rPr>
              <a:t>. The number is stored in the memory location.</a:t>
            </a:r>
            <a:endParaRPr kumimoji="0" lang="en-US" altLang="zh-CN" sz="3600" i="1">
              <a:solidFill>
                <a:schemeClr val="bg2"/>
              </a:solidFill>
              <a:effectLst>
                <a:outerShdw blurRad="38100" dist="38100" dir="2700000" algn="tl">
                  <a:srgbClr val="C0C0C0"/>
                </a:outerShdw>
              </a:effectLst>
              <a:latin typeface="Times"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Text Box 2"/>
          <p:cNvSpPr txBox="1">
            <a:spLocks noChangeArrowheads="1"/>
          </p:cNvSpPr>
          <p:nvPr/>
        </p:nvSpPr>
        <p:spPr bwMode="auto">
          <a:xfrm>
            <a:off x="144463" y="249238"/>
            <a:ext cx="20177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a:effectLst>
                  <a:outerShdw blurRad="38100" dist="38100" dir="2700000" algn="tl">
                    <a:srgbClr val="FFFFFF"/>
                  </a:outerShdw>
                </a:effectLst>
                <a:latin typeface="Times New Roman" pitchFamily="18" charset="0"/>
              </a:rPr>
              <a:t>Example 4</a:t>
            </a:r>
          </a:p>
        </p:txBody>
      </p:sp>
      <p:sp>
        <p:nvSpPr>
          <p:cNvPr id="32771" name="Rectangle 3"/>
          <p:cNvSpPr>
            <a:spLocks noChangeArrowheads="1"/>
          </p:cNvSpPr>
          <p:nvPr/>
        </p:nvSpPr>
        <p:spPr bwMode="auto">
          <a:xfrm>
            <a:off x="457200" y="1066800"/>
            <a:ext cx="8458200" cy="641350"/>
          </a:xfrm>
          <a:prstGeom prst="rect">
            <a:avLst/>
          </a:prstGeom>
          <a:noFill/>
          <a:ln w="9525">
            <a:noFill/>
            <a:miter lim="800000"/>
            <a:headEnd/>
            <a:tailEnd/>
          </a:ln>
        </p:spPr>
        <p:txBody>
          <a:bodyPr>
            <a:spAutoFit/>
          </a:bodyPr>
          <a:lstStyle/>
          <a:p>
            <a:pPr algn="l" eaLnBrk="1" hangingPunct="1">
              <a:lnSpc>
                <a:spcPct val="100000"/>
              </a:lnSpc>
              <a:spcBef>
                <a:spcPct val="50000"/>
              </a:spcBef>
              <a:buClrTx/>
              <a:buSzTx/>
              <a:buFontTx/>
              <a:buNone/>
            </a:pPr>
            <a:r>
              <a:rPr kumimoji="0" lang="en-US" altLang="zh-CN" sz="3600" b="0">
                <a:latin typeface="Times" charset="0"/>
              </a:rPr>
              <a:t>Store 258 in a 16-bit memory location.</a:t>
            </a:r>
          </a:p>
        </p:txBody>
      </p:sp>
      <p:sp>
        <p:nvSpPr>
          <p:cNvPr id="1178628" name="Text Box 4"/>
          <p:cNvSpPr txBox="1">
            <a:spLocks noChangeArrowheads="1"/>
          </p:cNvSpPr>
          <p:nvPr/>
        </p:nvSpPr>
        <p:spPr bwMode="auto">
          <a:xfrm>
            <a:off x="431800" y="1995488"/>
            <a:ext cx="1643063" cy="617537"/>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dirty="0">
                <a:effectLst>
                  <a:outerShdw blurRad="38100" dist="38100" dir="2700000" algn="tl">
                    <a:srgbClr val="FFFFFF"/>
                  </a:outerShdw>
                </a:effectLst>
                <a:latin typeface="Times New Roman" pitchFamily="18" charset="0"/>
              </a:rPr>
              <a:t>Solution</a:t>
            </a:r>
          </a:p>
        </p:txBody>
      </p:sp>
      <p:sp>
        <p:nvSpPr>
          <p:cNvPr id="1178629" name="Rectangle 5"/>
          <p:cNvSpPr>
            <a:spLocks noChangeArrowheads="1"/>
          </p:cNvSpPr>
          <p:nvPr/>
        </p:nvSpPr>
        <p:spPr bwMode="auto">
          <a:xfrm>
            <a:off x="533400" y="2895600"/>
            <a:ext cx="8382000" cy="2041525"/>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defRPr/>
            </a:pPr>
            <a:r>
              <a:rPr kumimoji="0" lang="en-US" altLang="zh-CN" sz="3200" i="1">
                <a:solidFill>
                  <a:schemeClr val="bg2"/>
                </a:solidFill>
                <a:effectLst>
                  <a:outerShdw blurRad="38100" dist="38100" dir="2700000" algn="tl">
                    <a:srgbClr val="C0C0C0"/>
                  </a:outerShdw>
                </a:effectLst>
                <a:latin typeface="Times" charset="0"/>
              </a:rPr>
              <a:t>First change the number to binary 100000010. Add seven 0s to make a total of N (16) bits, </a:t>
            </a:r>
            <a:r>
              <a:rPr kumimoji="0" lang="en-US" altLang="zh-CN" sz="3200" i="1">
                <a:effectLst>
                  <a:outerShdw blurRad="38100" dist="38100" dir="2700000" algn="tl">
                    <a:srgbClr val="C0C0C0"/>
                  </a:outerShdw>
                </a:effectLst>
                <a:latin typeface="Times" charset="0"/>
              </a:rPr>
              <a:t>0000000100000010</a:t>
            </a:r>
            <a:r>
              <a:rPr kumimoji="0" lang="en-US" altLang="zh-CN" sz="3200" i="1">
                <a:solidFill>
                  <a:schemeClr val="bg2"/>
                </a:solidFill>
                <a:effectLst>
                  <a:outerShdw blurRad="38100" dist="38100" dir="2700000" algn="tl">
                    <a:srgbClr val="C0C0C0"/>
                  </a:outerShdw>
                </a:effectLst>
                <a:latin typeface="Times" charset="0"/>
              </a:rPr>
              <a:t>. The number is stored in the memory location.</a:t>
            </a:r>
            <a:endParaRPr kumimoji="0" lang="en-US" altLang="zh-CN" sz="3600" i="1">
              <a:solidFill>
                <a:schemeClr val="bg2"/>
              </a:solidFill>
              <a:effectLst>
                <a:outerShdw blurRad="38100" dist="38100" dir="2700000" algn="tl">
                  <a:srgbClr val="C0C0C0"/>
                </a:outerShdw>
              </a:effectLst>
              <a:latin typeface="Times"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698" name="Text Box 2"/>
          <p:cNvSpPr txBox="1">
            <a:spLocks noChangeArrowheads="1"/>
          </p:cNvSpPr>
          <p:nvPr/>
        </p:nvSpPr>
        <p:spPr bwMode="auto">
          <a:xfrm>
            <a:off x="144463" y="249238"/>
            <a:ext cx="20177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a:effectLst>
                  <a:outerShdw blurRad="38100" dist="38100" dir="2700000" algn="tl">
                    <a:srgbClr val="FFFFFF"/>
                  </a:outerShdw>
                </a:effectLst>
                <a:latin typeface="Times New Roman" pitchFamily="18" charset="0"/>
              </a:rPr>
              <a:t>Example 5</a:t>
            </a:r>
          </a:p>
        </p:txBody>
      </p:sp>
      <p:sp>
        <p:nvSpPr>
          <p:cNvPr id="33795" name="Rectangle 3"/>
          <p:cNvSpPr>
            <a:spLocks noChangeArrowheads="1"/>
          </p:cNvSpPr>
          <p:nvPr/>
        </p:nvSpPr>
        <p:spPr bwMode="auto">
          <a:xfrm>
            <a:off x="457200" y="1393825"/>
            <a:ext cx="8458200" cy="1190625"/>
          </a:xfrm>
          <a:prstGeom prst="rect">
            <a:avLst/>
          </a:prstGeom>
          <a:noFill/>
          <a:ln w="9525">
            <a:noFill/>
            <a:miter lim="800000"/>
            <a:headEnd/>
            <a:tailEnd/>
          </a:ln>
        </p:spPr>
        <p:txBody>
          <a:bodyPr>
            <a:spAutoFit/>
          </a:bodyPr>
          <a:lstStyle/>
          <a:p>
            <a:pPr algn="l" eaLnBrk="1" hangingPunct="1">
              <a:lnSpc>
                <a:spcPct val="100000"/>
              </a:lnSpc>
              <a:spcBef>
                <a:spcPct val="50000"/>
              </a:spcBef>
              <a:buClrTx/>
              <a:buSzTx/>
              <a:buFontTx/>
              <a:buNone/>
            </a:pPr>
            <a:r>
              <a:rPr kumimoji="0" lang="en-US" altLang="zh-CN" sz="3600" b="0">
                <a:latin typeface="Times" charset="0"/>
              </a:rPr>
              <a:t>Interpret 00101011 in decimal if the number was stored as an unsigned integer. </a:t>
            </a:r>
          </a:p>
        </p:txBody>
      </p:sp>
      <p:sp>
        <p:nvSpPr>
          <p:cNvPr id="1181700" name="Text Box 4"/>
          <p:cNvSpPr txBox="1">
            <a:spLocks noChangeArrowheads="1"/>
          </p:cNvSpPr>
          <p:nvPr/>
        </p:nvSpPr>
        <p:spPr bwMode="auto">
          <a:xfrm>
            <a:off x="228600" y="30480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a:effectLst>
                  <a:outerShdw blurRad="38100" dist="38100" dir="2700000" algn="tl">
                    <a:srgbClr val="FFFFFF"/>
                  </a:outerShdw>
                </a:effectLst>
                <a:latin typeface="Times New Roman" pitchFamily="18" charset="0"/>
              </a:rPr>
              <a:t>Solution</a:t>
            </a:r>
          </a:p>
        </p:txBody>
      </p:sp>
      <p:sp>
        <p:nvSpPr>
          <p:cNvPr id="1181701" name="Rectangle 5"/>
          <p:cNvSpPr>
            <a:spLocks noChangeArrowheads="1"/>
          </p:cNvSpPr>
          <p:nvPr/>
        </p:nvSpPr>
        <p:spPr bwMode="auto">
          <a:xfrm>
            <a:off x="533400" y="3962400"/>
            <a:ext cx="8382000" cy="1311275"/>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defRPr/>
            </a:pPr>
            <a:r>
              <a:rPr kumimoji="0" lang="en-US" altLang="zh-CN" sz="4000" i="1">
                <a:solidFill>
                  <a:schemeClr val="bg2"/>
                </a:solidFill>
                <a:effectLst>
                  <a:outerShdw blurRad="38100" dist="38100" dir="2700000" algn="tl">
                    <a:srgbClr val="C0C0C0"/>
                  </a:outerShdw>
                </a:effectLst>
                <a:latin typeface="Times" charset="0"/>
              </a:rPr>
              <a:t>Using the procedure shown in Figure 3.3 , the number in decimal is </a:t>
            </a:r>
            <a:r>
              <a:rPr kumimoji="0" lang="en-US" altLang="zh-CN" sz="4000" i="1">
                <a:effectLst>
                  <a:outerShdw blurRad="38100" dist="38100" dir="2700000" algn="tl">
                    <a:srgbClr val="C0C0C0"/>
                  </a:outerShdw>
                </a:effectLst>
                <a:latin typeface="Times" charset="0"/>
              </a:rPr>
              <a:t>43</a:t>
            </a:r>
            <a:r>
              <a:rPr kumimoji="0" lang="en-US" altLang="zh-CN" sz="4000" i="1">
                <a:solidFill>
                  <a:schemeClr val="bg2"/>
                </a:solidFill>
                <a:effectLst>
                  <a:outerShdw blurRad="38100" dist="38100" dir="2700000" algn="tl">
                    <a:srgbClr val="C0C0C0"/>
                  </a:outerShdw>
                </a:effectLst>
                <a:latin typeface="Times" charset="0"/>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50" name="Rectangle 2"/>
          <p:cNvSpPr>
            <a:spLocks noGrp="1" noChangeArrowheads="1"/>
          </p:cNvSpPr>
          <p:nvPr>
            <p:ph type="title"/>
          </p:nvPr>
        </p:nvSpPr>
        <p:spPr bwMode="auto">
          <a:xfrm>
            <a:off x="685800" y="304800"/>
            <a:ext cx="7772400" cy="685800"/>
          </a:xfrm>
          <a:ln>
            <a:miter lim="800000"/>
            <a:headEnd/>
            <a:tailEnd/>
          </a:ln>
        </p:spPr>
        <p:txBody>
          <a:bodyPr vert="horz" wrap="square" lIns="91440" tIns="45720" rIns="91440" bIns="45720" numCol="1" anchor="t" anchorCtr="0" compatLnSpc="1">
            <a:prstTxWarp prst="textNoShape">
              <a:avLst/>
            </a:prstTxWarp>
          </a:bodyPr>
          <a:lstStyle/>
          <a:p>
            <a:pPr algn="ctr">
              <a:defRPr/>
            </a:pPr>
            <a:r>
              <a:rPr lang="zh-CN" altLang="en-US" sz="4000" smtClean="0">
                <a:solidFill>
                  <a:schemeClr val="tx2"/>
                </a:solidFill>
                <a:effectLst/>
              </a:rPr>
              <a:t>无符号整数格式</a:t>
            </a:r>
            <a:r>
              <a:rPr lang="zh-CN" altLang="en-US" sz="4000" smtClean="0"/>
              <a:t> </a:t>
            </a:r>
          </a:p>
        </p:txBody>
      </p:sp>
      <p:sp>
        <p:nvSpPr>
          <p:cNvPr id="1179651"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34820" name="Text Box 4"/>
          <p:cNvSpPr txBox="1">
            <a:spLocks noChangeArrowheads="1"/>
          </p:cNvSpPr>
          <p:nvPr/>
        </p:nvSpPr>
        <p:spPr bwMode="auto">
          <a:xfrm>
            <a:off x="522288" y="1654175"/>
            <a:ext cx="7954962" cy="860425"/>
          </a:xfrm>
          <a:prstGeom prst="rect">
            <a:avLst/>
          </a:prstGeom>
          <a:noFill/>
          <a:ln w="9525">
            <a:noFill/>
            <a:miter lim="800000"/>
            <a:headEnd/>
            <a:tailEnd/>
          </a:ln>
        </p:spPr>
        <p:txBody>
          <a:bodyPr lIns="92075" tIns="46038" rIns="92075" bIns="46038">
            <a:spAutoFit/>
          </a:bodyPr>
          <a:lstStyle/>
          <a:p>
            <a:pPr marL="571500" indent="-381000" defTabSz="762000">
              <a:spcBef>
                <a:spcPct val="50000"/>
              </a:spcBef>
              <a:buFont typeface="Wingdings" pitchFamily="2" charset="2"/>
              <a:buNone/>
            </a:pPr>
            <a:r>
              <a:rPr lang="en-US" altLang="zh-CN" sz="2800"/>
              <a:t>  </a:t>
            </a:r>
            <a:r>
              <a:rPr lang="en-US" altLang="zh-CN" sz="2800">
                <a:solidFill>
                  <a:schemeClr val="tx2"/>
                </a:solidFill>
              </a:rPr>
              <a:t>3.</a:t>
            </a:r>
            <a:r>
              <a:rPr lang="zh-CN" altLang="en-US" sz="2800">
                <a:solidFill>
                  <a:schemeClr val="tx2"/>
                </a:solidFill>
              </a:rPr>
              <a:t>溢出：超过设计的表数范围的无符号整数无法在该计算机表示的现象。</a:t>
            </a:r>
          </a:p>
        </p:txBody>
      </p:sp>
      <p:sp>
        <p:nvSpPr>
          <p:cNvPr id="1179655" name="Text Box 7"/>
          <p:cNvSpPr txBox="1">
            <a:spLocks noChangeArrowheads="1"/>
          </p:cNvSpPr>
          <p:nvPr/>
        </p:nvSpPr>
        <p:spPr bwMode="auto">
          <a:xfrm>
            <a:off x="438150" y="3633788"/>
            <a:ext cx="1676400" cy="2432050"/>
          </a:xfrm>
          <a:prstGeom prst="rect">
            <a:avLst/>
          </a:prstGeom>
          <a:solidFill>
            <a:schemeClr val="tx1"/>
          </a:solidFill>
          <a:ln w="38100">
            <a:no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sz="2400" i="1">
                <a:solidFill>
                  <a:schemeClr val="bg1"/>
                </a:solidFill>
                <a:effectLst>
                  <a:outerShdw blurRad="38100" dist="38100" dir="2700000" algn="tl">
                    <a:srgbClr val="969696"/>
                  </a:outerShdw>
                </a:effectLst>
                <a:latin typeface="Times New Roman" pitchFamily="18" charset="0"/>
              </a:rPr>
              <a:t>Decimal</a:t>
            </a:r>
            <a:r>
              <a:rPr kumimoji="0" lang="en-US" altLang="zh-CN" sz="2800" b="0">
                <a:solidFill>
                  <a:schemeClr val="bg1"/>
                </a:solidFill>
                <a:latin typeface="Times New Roman" pitchFamily="18" charset="0"/>
              </a:rPr>
              <a:t/>
            </a:r>
            <a:br>
              <a:rPr kumimoji="0" lang="en-US" altLang="zh-CN" sz="2800" b="0">
                <a:solidFill>
                  <a:schemeClr val="bg1"/>
                </a:solidFill>
                <a:latin typeface="Times New Roman" pitchFamily="18" charset="0"/>
              </a:rPr>
            </a:br>
            <a:r>
              <a:rPr kumimoji="0" lang="en-US" altLang="zh-CN" sz="2800" b="0">
                <a:solidFill>
                  <a:schemeClr val="bg1"/>
                </a:solidFill>
                <a:latin typeface="Times New Roman" pitchFamily="18" charset="0"/>
              </a:rPr>
              <a:t>------------</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7</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234</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258</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24,760</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1,245,678</a:t>
            </a:r>
          </a:p>
        </p:txBody>
      </p:sp>
      <p:sp>
        <p:nvSpPr>
          <p:cNvPr id="1179656" name="Text Box 8"/>
          <p:cNvSpPr txBox="1">
            <a:spLocks noChangeArrowheads="1"/>
          </p:cNvSpPr>
          <p:nvPr/>
        </p:nvSpPr>
        <p:spPr bwMode="auto">
          <a:xfrm>
            <a:off x="2190750" y="3614738"/>
            <a:ext cx="2667000" cy="2470150"/>
          </a:xfrm>
          <a:prstGeom prst="rect">
            <a:avLst/>
          </a:prstGeom>
          <a:solidFill>
            <a:srgbClr val="FFFF00"/>
          </a:solidFill>
          <a:ln w="38100">
            <a:solidFill>
              <a:schemeClr val="bg1"/>
            </a:solid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sz="2400" i="1">
                <a:effectLst>
                  <a:outerShdw blurRad="38100" dist="38100" dir="2700000" algn="tl">
                    <a:srgbClr val="FFFFFF"/>
                  </a:outerShdw>
                </a:effectLst>
                <a:latin typeface="Times New Roman" pitchFamily="18" charset="0"/>
              </a:rPr>
              <a:t>8-bit allocation</a:t>
            </a:r>
            <a:endParaRPr kumimoji="0" lang="en-US" altLang="zh-CN" sz="2800" b="0">
              <a:latin typeface="Times New Roman" pitchFamily="18" charset="0"/>
            </a:endParaRPr>
          </a:p>
          <a:p>
            <a:pPr algn="ctr" eaLnBrk="1" hangingPunct="1">
              <a:lnSpc>
                <a:spcPct val="80000"/>
              </a:lnSpc>
              <a:spcBef>
                <a:spcPct val="0"/>
              </a:spcBef>
              <a:buClrTx/>
              <a:buSzTx/>
              <a:buFontTx/>
              <a:buNone/>
              <a:defRPr/>
            </a:pPr>
            <a:r>
              <a:rPr kumimoji="0" lang="en-US" altLang="zh-CN" sz="2800" b="0">
                <a:latin typeface="Times New Roman" pitchFamily="18" charset="0"/>
              </a:rPr>
              <a:t>------------</a:t>
            </a:r>
          </a:p>
          <a:p>
            <a:pPr algn="ctr" eaLnBrk="1" hangingPunct="1">
              <a:lnSpc>
                <a:spcPct val="80000"/>
              </a:lnSpc>
              <a:spcBef>
                <a:spcPct val="0"/>
              </a:spcBef>
              <a:buClrTx/>
              <a:buSzTx/>
              <a:buFontTx/>
              <a:buNone/>
              <a:defRPr/>
            </a:pPr>
            <a:r>
              <a:rPr kumimoji="0" lang="en-US" altLang="zh-CN" sz="2800" b="0">
                <a:latin typeface="Times New Roman" pitchFamily="18" charset="0"/>
              </a:rPr>
              <a:t>00000111</a:t>
            </a:r>
          </a:p>
          <a:p>
            <a:pPr algn="ctr" eaLnBrk="1" hangingPunct="1">
              <a:lnSpc>
                <a:spcPct val="80000"/>
              </a:lnSpc>
              <a:spcBef>
                <a:spcPct val="0"/>
              </a:spcBef>
              <a:buClrTx/>
              <a:buSzTx/>
              <a:buFontTx/>
              <a:buNone/>
              <a:defRPr/>
            </a:pPr>
            <a:r>
              <a:rPr kumimoji="0" lang="en-US" altLang="zh-CN" sz="2800" b="0">
                <a:latin typeface="Times New Roman" pitchFamily="18" charset="0"/>
              </a:rPr>
              <a:t>11101010</a:t>
            </a:r>
          </a:p>
          <a:p>
            <a:pPr algn="ctr" eaLnBrk="1" hangingPunct="1">
              <a:lnSpc>
                <a:spcPct val="80000"/>
              </a:lnSpc>
              <a:spcBef>
                <a:spcPct val="0"/>
              </a:spcBef>
              <a:buClrTx/>
              <a:buSzTx/>
              <a:buFontTx/>
              <a:buNone/>
              <a:defRPr/>
            </a:pPr>
            <a:r>
              <a:rPr kumimoji="0" lang="en-US" altLang="zh-CN" sz="2800" b="0">
                <a:solidFill>
                  <a:srgbClr val="FF0066"/>
                </a:solidFill>
                <a:latin typeface="Times New Roman" pitchFamily="18" charset="0"/>
              </a:rPr>
              <a:t>overflow</a:t>
            </a:r>
          </a:p>
          <a:p>
            <a:pPr algn="ctr" eaLnBrk="1" hangingPunct="1">
              <a:lnSpc>
                <a:spcPct val="80000"/>
              </a:lnSpc>
              <a:spcBef>
                <a:spcPct val="0"/>
              </a:spcBef>
              <a:buClrTx/>
              <a:buSzTx/>
              <a:buFontTx/>
              <a:buNone/>
              <a:defRPr/>
            </a:pPr>
            <a:r>
              <a:rPr kumimoji="0" lang="en-US" altLang="zh-CN" sz="2800" b="0">
                <a:solidFill>
                  <a:srgbClr val="FF0066"/>
                </a:solidFill>
                <a:latin typeface="Times New Roman" pitchFamily="18" charset="0"/>
              </a:rPr>
              <a:t>overflow</a:t>
            </a:r>
          </a:p>
          <a:p>
            <a:pPr algn="ctr" eaLnBrk="1" hangingPunct="1">
              <a:lnSpc>
                <a:spcPct val="80000"/>
              </a:lnSpc>
              <a:spcBef>
                <a:spcPct val="0"/>
              </a:spcBef>
              <a:buClrTx/>
              <a:buSzTx/>
              <a:buFontTx/>
              <a:buNone/>
              <a:defRPr/>
            </a:pPr>
            <a:r>
              <a:rPr kumimoji="0" lang="en-US" altLang="zh-CN" sz="2800" b="0">
                <a:solidFill>
                  <a:srgbClr val="FF0066"/>
                </a:solidFill>
                <a:latin typeface="Times New Roman" pitchFamily="18" charset="0"/>
              </a:rPr>
              <a:t>overflow</a:t>
            </a:r>
          </a:p>
        </p:txBody>
      </p:sp>
      <p:sp>
        <p:nvSpPr>
          <p:cNvPr id="1179657" name="Text Box 9"/>
          <p:cNvSpPr txBox="1">
            <a:spLocks noChangeArrowheads="1"/>
          </p:cNvSpPr>
          <p:nvPr/>
        </p:nvSpPr>
        <p:spPr bwMode="auto">
          <a:xfrm>
            <a:off x="4781550" y="3614738"/>
            <a:ext cx="3962400" cy="2470150"/>
          </a:xfrm>
          <a:prstGeom prst="rect">
            <a:avLst/>
          </a:prstGeom>
          <a:solidFill>
            <a:srgbClr val="FFFF00"/>
          </a:solidFill>
          <a:ln w="38100">
            <a:solidFill>
              <a:schemeClr val="bg1"/>
            </a:solid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sz="2400" i="1">
                <a:effectLst>
                  <a:outerShdw blurRad="38100" dist="38100" dir="2700000" algn="tl">
                    <a:srgbClr val="FFFFFF"/>
                  </a:outerShdw>
                </a:effectLst>
                <a:latin typeface="Times New Roman" pitchFamily="18" charset="0"/>
              </a:rPr>
              <a:t>16-bit allocation</a:t>
            </a:r>
            <a:endParaRPr kumimoji="0" lang="en-US" altLang="zh-CN" sz="2800" b="0">
              <a:latin typeface="Times New Roman" pitchFamily="18" charset="0"/>
            </a:endParaRPr>
          </a:p>
          <a:p>
            <a:pPr algn="ctr" eaLnBrk="1" hangingPunct="1">
              <a:lnSpc>
                <a:spcPct val="80000"/>
              </a:lnSpc>
              <a:spcBef>
                <a:spcPct val="0"/>
              </a:spcBef>
              <a:buClrTx/>
              <a:buSzTx/>
              <a:buFontTx/>
              <a:buNone/>
              <a:defRPr/>
            </a:pPr>
            <a:r>
              <a:rPr kumimoji="0" lang="en-US" altLang="zh-CN" sz="2800" b="0">
                <a:latin typeface="Times New Roman" pitchFamily="18" charset="0"/>
              </a:rPr>
              <a:t>------------------------------</a:t>
            </a:r>
          </a:p>
          <a:p>
            <a:pPr algn="ctr" eaLnBrk="1" hangingPunct="1">
              <a:lnSpc>
                <a:spcPct val="80000"/>
              </a:lnSpc>
              <a:spcBef>
                <a:spcPct val="0"/>
              </a:spcBef>
              <a:buClrTx/>
              <a:buSzTx/>
              <a:buFontTx/>
              <a:buNone/>
              <a:defRPr/>
            </a:pPr>
            <a:r>
              <a:rPr kumimoji="0" lang="en-US" altLang="zh-CN" sz="2800" b="0">
                <a:latin typeface="Times New Roman" pitchFamily="18" charset="0"/>
              </a:rPr>
              <a:t>0000000000000111</a:t>
            </a:r>
          </a:p>
          <a:p>
            <a:pPr algn="ctr" eaLnBrk="1" hangingPunct="1">
              <a:lnSpc>
                <a:spcPct val="80000"/>
              </a:lnSpc>
              <a:spcBef>
                <a:spcPct val="0"/>
              </a:spcBef>
              <a:buClrTx/>
              <a:buSzTx/>
              <a:buFontTx/>
              <a:buNone/>
              <a:defRPr/>
            </a:pPr>
            <a:r>
              <a:rPr kumimoji="0" lang="en-US" altLang="zh-CN" sz="2800" b="0">
                <a:latin typeface="Times New Roman" pitchFamily="18" charset="0"/>
              </a:rPr>
              <a:t>0000000011101010</a:t>
            </a:r>
          </a:p>
          <a:p>
            <a:pPr algn="ctr" eaLnBrk="1" hangingPunct="1">
              <a:lnSpc>
                <a:spcPct val="80000"/>
              </a:lnSpc>
              <a:spcBef>
                <a:spcPct val="0"/>
              </a:spcBef>
              <a:buClrTx/>
              <a:buSzTx/>
              <a:buFontTx/>
              <a:buNone/>
              <a:defRPr/>
            </a:pPr>
            <a:r>
              <a:rPr kumimoji="0" lang="en-US" altLang="zh-CN" sz="2800" b="0">
                <a:latin typeface="Times New Roman" pitchFamily="18" charset="0"/>
              </a:rPr>
              <a:t>0000000100000010</a:t>
            </a:r>
          </a:p>
          <a:p>
            <a:pPr algn="ctr" eaLnBrk="1" hangingPunct="1">
              <a:lnSpc>
                <a:spcPct val="80000"/>
              </a:lnSpc>
              <a:spcBef>
                <a:spcPct val="0"/>
              </a:spcBef>
              <a:buClrTx/>
              <a:buSzTx/>
              <a:buFontTx/>
              <a:buNone/>
              <a:defRPr/>
            </a:pPr>
            <a:r>
              <a:rPr kumimoji="0" lang="en-US" altLang="zh-CN" sz="2800" b="0">
                <a:latin typeface="Times New Roman" pitchFamily="18" charset="0"/>
              </a:rPr>
              <a:t>0110000010111000</a:t>
            </a:r>
          </a:p>
          <a:p>
            <a:pPr algn="ctr" eaLnBrk="1" hangingPunct="1">
              <a:lnSpc>
                <a:spcPct val="80000"/>
              </a:lnSpc>
              <a:spcBef>
                <a:spcPct val="0"/>
              </a:spcBef>
              <a:buClrTx/>
              <a:buSzTx/>
              <a:buFontTx/>
              <a:buNone/>
              <a:defRPr/>
            </a:pPr>
            <a:r>
              <a:rPr kumimoji="0" lang="en-US" altLang="zh-CN" sz="2800" b="0">
                <a:solidFill>
                  <a:srgbClr val="FF0066"/>
                </a:solidFill>
                <a:latin typeface="Times New Roman" pitchFamily="18" charset="0"/>
              </a:rPr>
              <a:t>overflow</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674" name="Rectangle 2"/>
          <p:cNvSpPr>
            <a:spLocks noGrp="1" noChangeArrowheads="1"/>
          </p:cNvSpPr>
          <p:nvPr>
            <p:ph type="title"/>
          </p:nvPr>
        </p:nvSpPr>
        <p:spPr bwMode="auto">
          <a:xfrm>
            <a:off x="685800" y="304800"/>
            <a:ext cx="7772400" cy="685800"/>
          </a:xfrm>
          <a:ln>
            <a:miter lim="800000"/>
            <a:headEnd/>
            <a:tailEnd/>
          </a:ln>
        </p:spPr>
        <p:txBody>
          <a:bodyPr vert="horz" wrap="square" lIns="91440" tIns="45720" rIns="91440" bIns="45720" numCol="1" anchor="t" anchorCtr="0" compatLnSpc="1">
            <a:prstTxWarp prst="textNoShape">
              <a:avLst/>
            </a:prstTxWarp>
          </a:bodyPr>
          <a:lstStyle/>
          <a:p>
            <a:pPr algn="ctr">
              <a:defRPr/>
            </a:pPr>
            <a:r>
              <a:rPr lang="zh-CN" altLang="en-US" sz="4000" smtClean="0">
                <a:solidFill>
                  <a:schemeClr val="tx2"/>
                </a:solidFill>
                <a:effectLst/>
              </a:rPr>
              <a:t>无符号整数格式</a:t>
            </a:r>
            <a:r>
              <a:rPr lang="zh-CN" altLang="en-US" sz="4000" smtClean="0"/>
              <a:t> </a:t>
            </a:r>
          </a:p>
        </p:txBody>
      </p:sp>
      <p:sp>
        <p:nvSpPr>
          <p:cNvPr id="1180675"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35844" name="Text Box 4"/>
          <p:cNvSpPr txBox="1">
            <a:spLocks noChangeArrowheads="1"/>
          </p:cNvSpPr>
          <p:nvPr/>
        </p:nvSpPr>
        <p:spPr bwMode="auto">
          <a:xfrm>
            <a:off x="522288" y="1654175"/>
            <a:ext cx="7954962" cy="2655888"/>
          </a:xfrm>
          <a:prstGeom prst="rect">
            <a:avLst/>
          </a:prstGeom>
          <a:noFill/>
          <a:ln w="9525">
            <a:noFill/>
            <a:miter lim="800000"/>
            <a:headEnd/>
            <a:tailEnd/>
          </a:ln>
        </p:spPr>
        <p:txBody>
          <a:bodyPr lIns="92075" tIns="46038" rIns="92075" bIns="46038">
            <a:spAutoFit/>
          </a:bodyPr>
          <a:lstStyle/>
          <a:p>
            <a:pPr marL="647700" indent="-457200" defTabSz="762000">
              <a:spcBef>
                <a:spcPct val="50000"/>
              </a:spcBef>
              <a:buFont typeface="Wingdings" pitchFamily="2" charset="2"/>
              <a:buNone/>
            </a:pPr>
            <a:r>
              <a:rPr lang="en-US" altLang="zh-CN" sz="2800">
                <a:solidFill>
                  <a:schemeClr val="tx2"/>
                </a:solidFill>
              </a:rPr>
              <a:t>4.</a:t>
            </a:r>
            <a:r>
              <a:rPr lang="zh-CN" altLang="en-US" sz="2800">
                <a:solidFill>
                  <a:schemeClr val="tx2"/>
                </a:solidFill>
              </a:rPr>
              <a:t>应用：</a:t>
            </a:r>
          </a:p>
          <a:p>
            <a:pPr marL="647700" indent="-457200" defTabSz="762000">
              <a:spcBef>
                <a:spcPct val="50000"/>
              </a:spcBef>
              <a:buFont typeface="Wingdings" pitchFamily="2" charset="2"/>
              <a:buAutoNum type="circleNumDbPlain"/>
            </a:pPr>
            <a:r>
              <a:rPr lang="zh-CN" altLang="en-US" sz="2800">
                <a:solidFill>
                  <a:schemeClr val="tx2"/>
                </a:solidFill>
              </a:rPr>
              <a:t>	计数：计数时，</a:t>
            </a:r>
            <a:r>
              <a:rPr lang="en-US" altLang="zh-CN" sz="2800">
                <a:solidFill>
                  <a:schemeClr val="tx2"/>
                </a:solidFill>
              </a:rPr>
              <a:t>0</a:t>
            </a:r>
            <a:r>
              <a:rPr lang="zh-CN" altLang="en-US" sz="2800">
                <a:solidFill>
                  <a:schemeClr val="tx2"/>
                </a:solidFill>
              </a:rPr>
              <a:t>或</a:t>
            </a:r>
            <a:r>
              <a:rPr lang="en-US" altLang="zh-CN" sz="2800">
                <a:solidFill>
                  <a:schemeClr val="tx2"/>
                </a:solidFill>
              </a:rPr>
              <a:t>1</a:t>
            </a:r>
            <a:r>
              <a:rPr lang="en-US" altLang="zh-CN" sz="2800">
                <a:solidFill>
                  <a:schemeClr val="tx2"/>
                </a:solidFill>
                <a:latin typeface="Times New Roman" pitchFamily="18" charset="0"/>
              </a:rPr>
              <a:t>——</a:t>
            </a:r>
            <a:r>
              <a:rPr lang="en-US" altLang="zh-CN" sz="2800">
                <a:solidFill>
                  <a:schemeClr val="tx2"/>
                </a:solidFill>
              </a:rPr>
              <a:t>2^n-1</a:t>
            </a:r>
          </a:p>
          <a:p>
            <a:pPr marL="647700" indent="-457200" defTabSz="762000">
              <a:spcBef>
                <a:spcPct val="50000"/>
              </a:spcBef>
              <a:buFont typeface="Wingdings" pitchFamily="2" charset="2"/>
              <a:buAutoNum type="circleNumDbPlain"/>
            </a:pPr>
            <a:r>
              <a:rPr lang="en-US" altLang="zh-CN" sz="2800">
                <a:solidFill>
                  <a:schemeClr val="tx2"/>
                </a:solidFill>
              </a:rPr>
              <a:t> </a:t>
            </a:r>
            <a:r>
              <a:rPr lang="zh-CN" altLang="en-US" sz="2800">
                <a:solidFill>
                  <a:schemeClr val="tx2"/>
                </a:solidFill>
              </a:rPr>
              <a:t>寻址：存储单位的编号，计算机采用无符号二进制整数。</a:t>
            </a:r>
          </a:p>
          <a:p>
            <a:pPr marL="647700" indent="-457200" defTabSz="762000">
              <a:spcBef>
                <a:spcPct val="50000"/>
              </a:spcBef>
              <a:buFont typeface="Wingdings" pitchFamily="2" charset="2"/>
              <a:buNone/>
            </a:pPr>
            <a:endParaRPr lang="en-US" altLang="zh-CN" sz="2800">
              <a:solidFill>
                <a:schemeClr val="tx2"/>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bwMode="auto">
          <a:xfrm>
            <a:off x="685800" y="304800"/>
            <a:ext cx="7772400" cy="685800"/>
          </a:xfrm>
          <a:ln>
            <a:miter lim="800000"/>
            <a:headEnd/>
            <a:tailEnd/>
          </a:ln>
        </p:spPr>
        <p:txBody>
          <a:bodyPr vert="horz" wrap="square" lIns="91440" tIns="45720" rIns="91440" bIns="45720" numCol="1" anchor="t" anchorCtr="0" compatLnSpc="1">
            <a:prstTxWarp prst="textNoShape">
              <a:avLst/>
            </a:prstTxWarp>
          </a:bodyPr>
          <a:lstStyle/>
          <a:p>
            <a:pPr algn="ctr">
              <a:defRPr/>
            </a:pPr>
            <a:r>
              <a:rPr lang="zh-CN" altLang="en-US" sz="4000" smtClean="0">
                <a:solidFill>
                  <a:schemeClr val="tx2"/>
                </a:solidFill>
                <a:effectLst/>
              </a:rPr>
              <a:t>符号</a:t>
            </a:r>
            <a:r>
              <a:rPr lang="en-US" altLang="zh-CN" sz="4000" smtClean="0">
                <a:solidFill>
                  <a:schemeClr val="tx2"/>
                </a:solidFill>
                <a:effectLst/>
              </a:rPr>
              <a:t>+</a:t>
            </a:r>
            <a:r>
              <a:rPr lang="zh-CN" altLang="en-US" sz="4000" smtClean="0">
                <a:solidFill>
                  <a:schemeClr val="tx2"/>
                </a:solidFill>
                <a:effectLst/>
              </a:rPr>
              <a:t>数值位格式（原码）</a:t>
            </a:r>
            <a:r>
              <a:rPr lang="zh-CN" altLang="en-US" sz="4000" smtClean="0"/>
              <a:t> </a:t>
            </a:r>
          </a:p>
        </p:txBody>
      </p:sp>
      <p:sp>
        <p:nvSpPr>
          <p:cNvPr id="1182723"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36868" name="Text Box 4"/>
          <p:cNvSpPr txBox="1">
            <a:spLocks noChangeArrowheads="1"/>
          </p:cNvSpPr>
          <p:nvPr/>
        </p:nvSpPr>
        <p:spPr bwMode="auto">
          <a:xfrm>
            <a:off x="522288" y="1654175"/>
            <a:ext cx="7954962" cy="2611438"/>
          </a:xfrm>
          <a:prstGeom prst="rect">
            <a:avLst/>
          </a:prstGeom>
          <a:noFill/>
          <a:ln w="9525">
            <a:noFill/>
            <a:miter lim="800000"/>
            <a:headEnd/>
            <a:tailEnd/>
          </a:ln>
        </p:spPr>
        <p:txBody>
          <a:bodyPr lIns="92075" tIns="46038" rIns="92075" bIns="46038">
            <a:spAutoFit/>
          </a:bodyPr>
          <a:lstStyle/>
          <a:p>
            <a:pPr marL="571500" indent="-381000" defTabSz="762000">
              <a:spcBef>
                <a:spcPct val="50000"/>
              </a:spcBef>
            </a:pPr>
            <a:r>
              <a:rPr lang="zh-CN" altLang="en-US" sz="2800"/>
              <a:t>符号</a:t>
            </a:r>
            <a:r>
              <a:rPr lang="en-US" altLang="zh-CN" sz="2800"/>
              <a:t>+</a:t>
            </a:r>
            <a:r>
              <a:rPr lang="zh-CN" altLang="en-US" sz="2800"/>
              <a:t>数值位整数（绝对值）格式（</a:t>
            </a:r>
            <a:r>
              <a:rPr lang="en-US" altLang="zh-CN" sz="2800"/>
              <a:t>signed-and-magnitude format</a:t>
            </a:r>
            <a:r>
              <a:rPr lang="zh-CN" altLang="en-US" sz="2800"/>
              <a:t>）</a:t>
            </a:r>
            <a:r>
              <a:rPr lang="en-US" altLang="zh-CN" sz="2800"/>
              <a:t>: </a:t>
            </a:r>
            <a:r>
              <a:rPr lang="zh-CN" altLang="en-US" sz="2800"/>
              <a:t>最高位（</a:t>
            </a:r>
            <a:r>
              <a:rPr lang="en-US" altLang="zh-CN" sz="2800"/>
              <a:t>1</a:t>
            </a:r>
            <a:r>
              <a:rPr lang="zh-CN" altLang="en-US" sz="2800"/>
              <a:t>位）用来存储符号，其它位都用来存储数值位。（其中：</a:t>
            </a:r>
            <a:r>
              <a:rPr lang="zh-CN" altLang="en-US" sz="2800">
                <a:solidFill>
                  <a:srgbClr val="FF0000"/>
                </a:solidFill>
              </a:rPr>
              <a:t>符号位的</a:t>
            </a:r>
            <a:r>
              <a:rPr lang="en-US" altLang="zh-CN" sz="2800">
                <a:solidFill>
                  <a:srgbClr val="FF0000"/>
                </a:solidFill>
              </a:rPr>
              <a:t>0</a:t>
            </a:r>
            <a:r>
              <a:rPr lang="zh-CN" altLang="en-US" sz="2800">
                <a:solidFill>
                  <a:srgbClr val="FF0000"/>
                </a:solidFill>
              </a:rPr>
              <a:t>表示正数；</a:t>
            </a:r>
            <a:r>
              <a:rPr lang="en-US" altLang="zh-CN" sz="2800">
                <a:solidFill>
                  <a:srgbClr val="FF0000"/>
                </a:solidFill>
              </a:rPr>
              <a:t>1</a:t>
            </a:r>
            <a:r>
              <a:rPr lang="zh-CN" altLang="en-US" sz="2800">
                <a:solidFill>
                  <a:srgbClr val="FF0000"/>
                </a:solidFill>
              </a:rPr>
              <a:t>表示负数。</a:t>
            </a:r>
            <a:r>
              <a:rPr lang="zh-CN" altLang="en-US" sz="2800"/>
              <a:t>）</a:t>
            </a:r>
          </a:p>
          <a:p>
            <a:pPr marL="571500" indent="-381000" defTabSz="762000">
              <a:spcBef>
                <a:spcPct val="50000"/>
              </a:spcBef>
            </a:pPr>
            <a:r>
              <a:rPr lang="zh-CN" altLang="en-US" sz="2800"/>
              <a:t>表数范围：由设计存储有符号整数的二进制位数确定。</a:t>
            </a:r>
            <a:r>
              <a:rPr lang="en-US" altLang="zh-CN" sz="2800"/>
              <a:t>[-(2^N-1),2^N-1]  </a:t>
            </a:r>
            <a:r>
              <a:rPr lang="en-US" altLang="zh-CN" sz="2800">
                <a:solidFill>
                  <a:srgbClr val="FF0000"/>
                </a:solidFill>
              </a:rPr>
              <a:t>N:</a:t>
            </a:r>
            <a:r>
              <a:rPr lang="zh-CN" altLang="en-US" sz="2800">
                <a:solidFill>
                  <a:srgbClr val="FF0000"/>
                </a:solidFill>
              </a:rPr>
              <a:t>数值位位数</a:t>
            </a:r>
            <a:r>
              <a:rPr lang="zh-CN" altLang="en-US" sz="280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bwMode="auto">
          <a:xfrm>
            <a:off x="685800" y="304800"/>
            <a:ext cx="7772400" cy="685800"/>
          </a:xfrm>
          <a:ln>
            <a:miter lim="800000"/>
            <a:headEnd/>
            <a:tailEnd/>
          </a:ln>
        </p:spPr>
        <p:txBody>
          <a:bodyPr vert="horz" wrap="square" lIns="91440" tIns="45720" rIns="91440" bIns="45720" numCol="1" anchor="t" anchorCtr="0" compatLnSpc="1">
            <a:prstTxWarp prst="textNoShape">
              <a:avLst/>
            </a:prstTxWarp>
          </a:bodyPr>
          <a:lstStyle/>
          <a:p>
            <a:pPr algn="ctr">
              <a:defRPr/>
            </a:pPr>
            <a:r>
              <a:rPr lang="zh-CN" altLang="en-US" sz="4000" smtClean="0">
                <a:solidFill>
                  <a:schemeClr val="tx2"/>
                </a:solidFill>
                <a:effectLst/>
              </a:rPr>
              <a:t>符号</a:t>
            </a:r>
            <a:r>
              <a:rPr lang="en-US" altLang="zh-CN" sz="4000" smtClean="0">
                <a:solidFill>
                  <a:schemeClr val="tx2"/>
                </a:solidFill>
                <a:effectLst/>
              </a:rPr>
              <a:t>+</a:t>
            </a:r>
            <a:r>
              <a:rPr lang="zh-CN" altLang="en-US" sz="4000" smtClean="0">
                <a:solidFill>
                  <a:schemeClr val="tx2"/>
                </a:solidFill>
                <a:effectLst/>
              </a:rPr>
              <a:t>数值位格式（原码）</a:t>
            </a:r>
            <a:r>
              <a:rPr lang="zh-CN" altLang="en-US" sz="4000" smtClean="0"/>
              <a:t> </a:t>
            </a:r>
          </a:p>
        </p:txBody>
      </p:sp>
      <p:sp>
        <p:nvSpPr>
          <p:cNvPr id="1184771"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1184772" name="Text Box 4"/>
          <p:cNvSpPr txBox="1">
            <a:spLocks noChangeArrowheads="1"/>
          </p:cNvSpPr>
          <p:nvPr/>
        </p:nvSpPr>
        <p:spPr bwMode="auto">
          <a:xfrm>
            <a:off x="361950" y="3817938"/>
            <a:ext cx="7954963" cy="3065462"/>
          </a:xfrm>
          <a:prstGeom prst="rect">
            <a:avLst/>
          </a:prstGeom>
          <a:noFill/>
          <a:ln w="9525">
            <a:noFill/>
            <a:miter lim="800000"/>
            <a:headEnd/>
            <a:tailEnd/>
          </a:ln>
          <a:effectLst/>
        </p:spPr>
        <p:txBody>
          <a:bodyPr lIns="92075" tIns="46038" rIns="92075" bIns="46038">
            <a:spAutoFit/>
          </a:bodyPr>
          <a:lstStyle/>
          <a:p>
            <a:pPr marL="571500" indent="-381000" defTabSz="762000">
              <a:spcBef>
                <a:spcPct val="50000"/>
              </a:spcBef>
              <a:buFont typeface="Wingdings" pitchFamily="2" charset="2"/>
              <a:buNone/>
              <a:defRPr/>
            </a:pPr>
            <a:r>
              <a:rPr lang="en-US" altLang="zh-CN" sz="2800" dirty="0"/>
              <a:t>   </a:t>
            </a:r>
          </a:p>
          <a:p>
            <a:pPr marL="571500" indent="-381000" defTabSz="762000">
              <a:spcBef>
                <a:spcPct val="50000"/>
              </a:spcBef>
              <a:defRPr/>
            </a:pPr>
            <a:r>
              <a:rPr lang="en-US" altLang="zh-CN" sz="2800" dirty="0"/>
              <a:t>0</a:t>
            </a:r>
            <a:r>
              <a:rPr lang="zh-CN" altLang="en-US" sz="2800" dirty="0"/>
              <a:t>有两种表示法：</a:t>
            </a:r>
            <a:r>
              <a:rPr lang="en-US" altLang="zh-CN" sz="2800" dirty="0"/>
              <a:t>+0</a:t>
            </a:r>
            <a:r>
              <a:rPr lang="zh-CN" altLang="en-US" sz="2800" dirty="0"/>
              <a:t>和</a:t>
            </a:r>
            <a:r>
              <a:rPr lang="en-US" altLang="zh-CN" sz="2800" dirty="0"/>
              <a:t>-0</a:t>
            </a:r>
            <a:r>
              <a:rPr lang="zh-CN" altLang="en-US" sz="2800" dirty="0"/>
              <a:t>在</a:t>
            </a:r>
            <a:r>
              <a:rPr lang="en-US" altLang="zh-CN" sz="2800" dirty="0"/>
              <a:t>8</a:t>
            </a:r>
            <a:r>
              <a:rPr lang="zh-CN" altLang="en-US" sz="2800" dirty="0"/>
              <a:t>位存储格式中表示如下：</a:t>
            </a:r>
          </a:p>
          <a:p>
            <a:pPr marL="571500" indent="-381000" defTabSz="762000">
              <a:spcBef>
                <a:spcPct val="50000"/>
              </a:spcBef>
              <a:buFont typeface="Wingdings" pitchFamily="2" charset="2"/>
              <a:buNone/>
              <a:defRPr/>
            </a:pPr>
            <a:r>
              <a:rPr kumimoji="0" lang="zh-CN" altLang="en-US" sz="2800" i="1" dirty="0">
                <a:effectLst>
                  <a:outerShdw blurRad="38100" dist="38100" dir="2700000" algn="tl">
                    <a:srgbClr val="C0C0C0"/>
                  </a:outerShdw>
                </a:effectLst>
              </a:rPr>
              <a:t>  </a:t>
            </a:r>
            <a:r>
              <a:rPr kumimoji="0" lang="en-US" altLang="zh-CN" sz="2800" i="1" dirty="0">
                <a:effectLst>
                  <a:outerShdw blurRad="38100" dist="38100" dir="2700000" algn="tl">
                    <a:srgbClr val="C0C0C0"/>
                  </a:outerShdw>
                </a:effectLst>
              </a:rPr>
              <a:t>+0</a:t>
            </a:r>
            <a:r>
              <a:rPr kumimoji="0" lang="en-US" altLang="zh-CN" sz="2800" i="1" dirty="0">
                <a:effectLst>
                  <a:outerShdw blurRad="38100" dist="38100" dir="2700000" algn="tl">
                    <a:srgbClr val="C0C0C0"/>
                  </a:outerShdw>
                </a:effectLst>
                <a:sym typeface="Wingdings" pitchFamily="2" charset="2"/>
              </a:rPr>
              <a:t></a:t>
            </a:r>
            <a:r>
              <a:rPr kumimoji="0" lang="en-US" altLang="zh-CN" sz="2800" i="1" dirty="0">
                <a:solidFill>
                  <a:srgbClr val="FF0000"/>
                </a:solidFill>
                <a:effectLst>
                  <a:outerShdw blurRad="38100" dist="38100" dir="2700000" algn="tl">
                    <a:srgbClr val="C0C0C0"/>
                  </a:outerShdw>
                </a:effectLst>
                <a:sym typeface="Wingdings" pitchFamily="2" charset="2"/>
              </a:rPr>
              <a:t>0</a:t>
            </a:r>
            <a:r>
              <a:rPr kumimoji="0" lang="en-US" altLang="zh-CN" sz="2800" i="1" dirty="0">
                <a:effectLst>
                  <a:outerShdw blurRad="38100" dist="38100" dir="2700000" algn="tl">
                    <a:srgbClr val="C0C0C0"/>
                  </a:outerShdw>
                </a:effectLst>
                <a:sym typeface="Wingdings" pitchFamily="2" charset="2"/>
              </a:rPr>
              <a:t>0000000</a:t>
            </a:r>
            <a:br>
              <a:rPr kumimoji="0" lang="en-US" altLang="zh-CN" sz="2800" i="1" dirty="0">
                <a:effectLst>
                  <a:outerShdw blurRad="38100" dist="38100" dir="2700000" algn="tl">
                    <a:srgbClr val="C0C0C0"/>
                  </a:outerShdw>
                </a:effectLst>
                <a:sym typeface="Wingdings" pitchFamily="2" charset="2"/>
              </a:rPr>
            </a:br>
            <a:r>
              <a:rPr kumimoji="0" lang="en-US" altLang="zh-CN" sz="2800" i="1" dirty="0">
                <a:effectLst>
                  <a:outerShdw blurRad="38100" dist="38100" dir="2700000" algn="tl">
                    <a:srgbClr val="C0C0C0"/>
                  </a:outerShdw>
                </a:effectLst>
                <a:sym typeface="Wingdings" pitchFamily="2" charset="2"/>
              </a:rPr>
              <a:t>				-0</a:t>
            </a:r>
            <a:r>
              <a:rPr kumimoji="0" lang="en-US" altLang="zh-CN" sz="2800" i="1" dirty="0">
                <a:solidFill>
                  <a:srgbClr val="FF0000"/>
                </a:solidFill>
                <a:effectLst>
                  <a:outerShdw blurRad="38100" dist="38100" dir="2700000" algn="tl">
                    <a:srgbClr val="C0C0C0"/>
                  </a:outerShdw>
                </a:effectLst>
                <a:sym typeface="Wingdings" pitchFamily="2" charset="2"/>
              </a:rPr>
              <a:t>1</a:t>
            </a:r>
            <a:r>
              <a:rPr kumimoji="0" lang="en-US" altLang="zh-CN" sz="2800" i="1" dirty="0">
                <a:effectLst>
                  <a:outerShdw blurRad="38100" dist="38100" dir="2700000" algn="tl">
                    <a:srgbClr val="C0C0C0"/>
                  </a:outerShdw>
                </a:effectLst>
                <a:sym typeface="Wingdings" pitchFamily="2" charset="2"/>
              </a:rPr>
              <a:t>0000000</a:t>
            </a:r>
            <a:endParaRPr kumimoji="0" lang="en-US" altLang="zh-CN" sz="2800" i="1" dirty="0">
              <a:effectLst>
                <a:outerShdw blurRad="38100" dist="38100" dir="2700000" algn="tl">
                  <a:srgbClr val="C0C0C0"/>
                </a:outerShdw>
              </a:effectLst>
            </a:endParaRPr>
          </a:p>
          <a:p>
            <a:pPr marL="571500" indent="-381000" defTabSz="762000">
              <a:spcBef>
                <a:spcPct val="50000"/>
              </a:spcBef>
              <a:defRPr/>
            </a:pPr>
            <a:endParaRPr lang="en-US" altLang="zh-CN" sz="2800" dirty="0"/>
          </a:p>
        </p:txBody>
      </p:sp>
      <p:sp>
        <p:nvSpPr>
          <p:cNvPr id="1184773" name="Text Box 5"/>
          <p:cNvSpPr txBox="1">
            <a:spLocks noChangeArrowheads="1"/>
          </p:cNvSpPr>
          <p:nvPr/>
        </p:nvSpPr>
        <p:spPr bwMode="auto">
          <a:xfrm>
            <a:off x="0" y="1766888"/>
            <a:ext cx="1676400" cy="1836737"/>
          </a:xfrm>
          <a:prstGeom prst="rect">
            <a:avLst/>
          </a:prstGeom>
          <a:solidFill>
            <a:schemeClr val="tx1"/>
          </a:solidFill>
          <a:ln w="38100">
            <a:solidFill>
              <a:schemeClr val="bg1"/>
            </a:solid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sz="2800" i="1">
                <a:solidFill>
                  <a:schemeClr val="bg1"/>
                </a:solidFill>
                <a:effectLst>
                  <a:outerShdw blurRad="38100" dist="38100" dir="2700000" algn="tl">
                    <a:srgbClr val="969696"/>
                  </a:outerShdw>
                </a:effectLst>
                <a:latin typeface="Times New Roman" pitchFamily="18" charset="0"/>
              </a:rPr>
              <a:t> # of Bits </a:t>
            </a:r>
            <a:r>
              <a:rPr kumimoji="0" lang="en-US" altLang="zh-CN" sz="2800" b="0">
                <a:solidFill>
                  <a:schemeClr val="bg1"/>
                </a:solidFill>
                <a:latin typeface="Times New Roman" pitchFamily="18" charset="0"/>
              </a:rPr>
              <a:t/>
            </a:r>
            <a:br>
              <a:rPr kumimoji="0" lang="en-US" altLang="zh-CN" sz="2800" b="0">
                <a:solidFill>
                  <a:schemeClr val="bg1"/>
                </a:solidFill>
                <a:latin typeface="Times New Roman" pitchFamily="18" charset="0"/>
              </a:rPr>
            </a:br>
            <a:r>
              <a:rPr kumimoji="0" lang="en-US" altLang="zh-CN" sz="2800" b="0">
                <a:solidFill>
                  <a:schemeClr val="bg1"/>
                </a:solidFill>
                <a:latin typeface="Times New Roman" pitchFamily="18" charset="0"/>
              </a:rPr>
              <a:t>----------</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8</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16</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32</a:t>
            </a:r>
          </a:p>
        </p:txBody>
      </p:sp>
      <p:sp>
        <p:nvSpPr>
          <p:cNvPr id="37894" name="Text Box 6"/>
          <p:cNvSpPr txBox="1">
            <a:spLocks noChangeArrowheads="1"/>
          </p:cNvSpPr>
          <p:nvPr/>
        </p:nvSpPr>
        <p:spPr bwMode="auto">
          <a:xfrm>
            <a:off x="1828800" y="2528888"/>
            <a:ext cx="3352800" cy="1116012"/>
          </a:xfrm>
          <a:prstGeom prst="rect">
            <a:avLst/>
          </a:prstGeom>
          <a:solidFill>
            <a:srgbClr val="FFFF00"/>
          </a:solidFill>
          <a:ln w="38100">
            <a:noFill/>
            <a:miter lim="800000"/>
            <a:headEnd/>
            <a:tailEnd/>
          </a:ln>
        </p:spPr>
        <p:txBody>
          <a:bodyPr>
            <a:spAutoFit/>
          </a:bodyPr>
          <a:lstStyle/>
          <a:p>
            <a:pPr algn="l" eaLnBrk="1" hangingPunct="1">
              <a:lnSpc>
                <a:spcPct val="80000"/>
              </a:lnSpc>
              <a:spcBef>
                <a:spcPct val="0"/>
              </a:spcBef>
              <a:buClrTx/>
              <a:buSzTx/>
              <a:buFontTx/>
              <a:buNone/>
            </a:pPr>
            <a:r>
              <a:rPr kumimoji="0" lang="en-US" altLang="zh-CN" sz="2800" b="0">
                <a:latin typeface="Symbol" pitchFamily="18" charset="2"/>
              </a:rPr>
              <a:t>-</a:t>
            </a:r>
            <a:r>
              <a:rPr kumimoji="0" lang="en-US" altLang="zh-CN" sz="2800" b="0">
                <a:latin typeface="Times New Roman" pitchFamily="18" charset="0"/>
              </a:rPr>
              <a:t>127                      </a:t>
            </a:r>
            <a:r>
              <a:rPr kumimoji="0" lang="en-US" altLang="zh-CN" sz="2800" b="0">
                <a:latin typeface="Symbol" pitchFamily="18" charset="2"/>
              </a:rPr>
              <a:t>-</a:t>
            </a:r>
            <a:r>
              <a:rPr kumimoji="0" lang="en-US" altLang="zh-CN" sz="2800" b="0">
                <a:latin typeface="Times New Roman" pitchFamily="18" charset="0"/>
              </a:rPr>
              <a:t>0</a:t>
            </a:r>
          </a:p>
          <a:p>
            <a:pPr algn="l" eaLnBrk="1" hangingPunct="1">
              <a:lnSpc>
                <a:spcPct val="80000"/>
              </a:lnSpc>
              <a:spcBef>
                <a:spcPct val="0"/>
              </a:spcBef>
              <a:buClrTx/>
              <a:buSzTx/>
              <a:buFontTx/>
              <a:buNone/>
            </a:pPr>
            <a:r>
              <a:rPr kumimoji="0" lang="en-US" altLang="zh-CN" sz="2800" b="0">
                <a:latin typeface="Symbol" pitchFamily="18" charset="2"/>
              </a:rPr>
              <a:t>-</a:t>
            </a:r>
            <a:r>
              <a:rPr kumimoji="0" lang="en-US" altLang="zh-CN" sz="2800" b="0">
                <a:latin typeface="Times New Roman" pitchFamily="18" charset="0"/>
              </a:rPr>
              <a:t>32767                  </a:t>
            </a:r>
            <a:r>
              <a:rPr kumimoji="0" lang="en-US" altLang="zh-CN" sz="2800" b="0">
                <a:latin typeface="Symbol" pitchFamily="18" charset="2"/>
              </a:rPr>
              <a:t>-</a:t>
            </a:r>
            <a:r>
              <a:rPr kumimoji="0" lang="en-US" altLang="zh-CN" sz="2800" b="0">
                <a:latin typeface="Times New Roman" pitchFamily="18" charset="0"/>
              </a:rPr>
              <a:t>0</a:t>
            </a:r>
          </a:p>
          <a:p>
            <a:pPr algn="l" eaLnBrk="1" hangingPunct="1">
              <a:lnSpc>
                <a:spcPct val="80000"/>
              </a:lnSpc>
              <a:spcBef>
                <a:spcPct val="0"/>
              </a:spcBef>
              <a:buClrTx/>
              <a:buSzTx/>
              <a:buFontTx/>
              <a:buNone/>
            </a:pPr>
            <a:r>
              <a:rPr kumimoji="0" lang="en-US" altLang="zh-CN" sz="2800" b="0">
                <a:latin typeface="Symbol" pitchFamily="18" charset="2"/>
              </a:rPr>
              <a:t>-2,147,483,647</a:t>
            </a:r>
            <a:r>
              <a:rPr kumimoji="0" lang="en-US" altLang="zh-CN" sz="2800" b="0">
                <a:latin typeface="Times New Roman" pitchFamily="18" charset="0"/>
              </a:rPr>
              <a:t>     </a:t>
            </a:r>
            <a:r>
              <a:rPr kumimoji="0" lang="en-US" altLang="zh-CN" sz="2800" b="0">
                <a:latin typeface="Symbol" pitchFamily="18" charset="2"/>
              </a:rPr>
              <a:t>-</a:t>
            </a:r>
            <a:r>
              <a:rPr kumimoji="0" lang="en-US" altLang="zh-CN" sz="2800" b="0">
                <a:latin typeface="Times New Roman" pitchFamily="18" charset="0"/>
              </a:rPr>
              <a:t>0</a:t>
            </a:r>
          </a:p>
        </p:txBody>
      </p:sp>
      <p:sp>
        <p:nvSpPr>
          <p:cNvPr id="37895" name="Text Box 7"/>
          <p:cNvSpPr txBox="1">
            <a:spLocks noChangeArrowheads="1"/>
          </p:cNvSpPr>
          <p:nvPr/>
        </p:nvSpPr>
        <p:spPr bwMode="auto">
          <a:xfrm>
            <a:off x="5029200" y="2528888"/>
            <a:ext cx="3733800" cy="1116012"/>
          </a:xfrm>
          <a:prstGeom prst="rect">
            <a:avLst/>
          </a:prstGeom>
          <a:solidFill>
            <a:srgbClr val="FFFF00"/>
          </a:solidFill>
          <a:ln w="38100">
            <a:noFill/>
            <a:miter lim="800000"/>
            <a:headEnd/>
            <a:tailEnd/>
          </a:ln>
        </p:spPr>
        <p:txBody>
          <a:bodyPr>
            <a:spAutoFit/>
          </a:bodyPr>
          <a:lstStyle/>
          <a:p>
            <a:pPr algn="l" eaLnBrk="1" hangingPunct="1">
              <a:lnSpc>
                <a:spcPct val="80000"/>
              </a:lnSpc>
              <a:spcBef>
                <a:spcPct val="0"/>
              </a:spcBef>
              <a:buClrTx/>
              <a:buSzTx/>
              <a:buFontTx/>
              <a:buNone/>
            </a:pPr>
            <a:r>
              <a:rPr kumimoji="0" lang="en-US" altLang="zh-CN" sz="2800" b="0">
                <a:latin typeface="Times New Roman" pitchFamily="18" charset="0"/>
              </a:rPr>
              <a:t>  +0                         +127</a:t>
            </a:r>
          </a:p>
          <a:p>
            <a:pPr algn="l" eaLnBrk="1" hangingPunct="1">
              <a:lnSpc>
                <a:spcPct val="80000"/>
              </a:lnSpc>
              <a:spcBef>
                <a:spcPct val="0"/>
              </a:spcBef>
              <a:buClrTx/>
              <a:buSzTx/>
              <a:buFontTx/>
              <a:buNone/>
            </a:pPr>
            <a:r>
              <a:rPr kumimoji="0" lang="en-US" altLang="zh-CN" sz="2800" b="0">
                <a:latin typeface="Times New Roman" pitchFamily="18" charset="0"/>
              </a:rPr>
              <a:t>  +0                     +32767</a:t>
            </a:r>
          </a:p>
          <a:p>
            <a:pPr algn="l" eaLnBrk="1" hangingPunct="1">
              <a:lnSpc>
                <a:spcPct val="80000"/>
              </a:lnSpc>
              <a:spcBef>
                <a:spcPct val="0"/>
              </a:spcBef>
              <a:buClrTx/>
              <a:buSzTx/>
              <a:buFontTx/>
              <a:buNone/>
            </a:pPr>
            <a:r>
              <a:rPr kumimoji="0" lang="en-US" altLang="zh-CN" sz="2800" b="0">
                <a:latin typeface="Times New Roman" pitchFamily="18" charset="0"/>
              </a:rPr>
              <a:t>  +0        +2,147,483,647      </a:t>
            </a:r>
          </a:p>
        </p:txBody>
      </p:sp>
      <p:sp>
        <p:nvSpPr>
          <p:cNvPr id="1184776" name="Text Box 8"/>
          <p:cNvSpPr txBox="1">
            <a:spLocks noChangeArrowheads="1"/>
          </p:cNvSpPr>
          <p:nvPr/>
        </p:nvSpPr>
        <p:spPr bwMode="auto">
          <a:xfrm>
            <a:off x="1828800" y="1766888"/>
            <a:ext cx="6934200" cy="774700"/>
          </a:xfrm>
          <a:prstGeom prst="rect">
            <a:avLst/>
          </a:prstGeom>
          <a:solidFill>
            <a:srgbClr val="FFFF00"/>
          </a:solidFill>
          <a:ln w="38100">
            <a:no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sz="2800" i="1">
                <a:effectLst>
                  <a:outerShdw blurRad="38100" dist="38100" dir="2700000" algn="tl">
                    <a:srgbClr val="FFFFFF"/>
                  </a:outerShdw>
                </a:effectLst>
                <a:latin typeface="Times New Roman" pitchFamily="18" charset="0"/>
              </a:rPr>
              <a:t>Range</a:t>
            </a:r>
          </a:p>
          <a:p>
            <a:pPr algn="ctr" eaLnBrk="1" hangingPunct="1">
              <a:lnSpc>
                <a:spcPct val="80000"/>
              </a:lnSpc>
              <a:spcBef>
                <a:spcPct val="0"/>
              </a:spcBef>
              <a:buClrTx/>
              <a:buSzTx/>
              <a:buFontTx/>
              <a:buNone/>
              <a:defRPr/>
            </a:pPr>
            <a:r>
              <a:rPr kumimoji="0" lang="en-US" altLang="zh-CN" sz="2800" i="1">
                <a:effectLst>
                  <a:outerShdw blurRad="38100" dist="38100" dir="2700000" algn="tl">
                    <a:srgbClr val="FFFFFF"/>
                  </a:outerShdw>
                </a:effectLst>
                <a:latin typeface="Times New Roman" pitchFamily="18"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续</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80800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Rectangle 2"/>
          <p:cNvSpPr>
            <a:spLocks noGrp="1" noChangeArrowheads="1"/>
          </p:cNvSpPr>
          <p:nvPr>
            <p:ph type="title"/>
          </p:nvPr>
        </p:nvSpPr>
        <p:spPr bwMode="auto">
          <a:xfrm>
            <a:off x="685800" y="304800"/>
            <a:ext cx="7772400" cy="685800"/>
          </a:xfrm>
          <a:ln>
            <a:miter lim="800000"/>
            <a:headEnd/>
            <a:tailEnd/>
          </a:ln>
        </p:spPr>
        <p:txBody>
          <a:bodyPr vert="horz" wrap="square" lIns="91440" tIns="45720" rIns="91440" bIns="45720" numCol="1" anchor="t" anchorCtr="0" compatLnSpc="1">
            <a:prstTxWarp prst="textNoShape">
              <a:avLst/>
            </a:prstTxWarp>
          </a:bodyPr>
          <a:lstStyle/>
          <a:p>
            <a:pPr algn="ctr">
              <a:defRPr/>
            </a:pPr>
            <a:r>
              <a:rPr lang="zh-CN" altLang="en-US" sz="4000" smtClean="0">
                <a:solidFill>
                  <a:schemeClr val="tx2"/>
                </a:solidFill>
                <a:effectLst/>
              </a:rPr>
              <a:t>符号</a:t>
            </a:r>
            <a:r>
              <a:rPr lang="en-US" altLang="zh-CN" sz="4000" smtClean="0">
                <a:solidFill>
                  <a:schemeClr val="tx2"/>
                </a:solidFill>
                <a:effectLst/>
              </a:rPr>
              <a:t>+</a:t>
            </a:r>
            <a:r>
              <a:rPr lang="zh-CN" altLang="en-US" sz="4000" smtClean="0">
                <a:solidFill>
                  <a:schemeClr val="tx2"/>
                </a:solidFill>
                <a:effectLst/>
              </a:rPr>
              <a:t>数值位格式表示法</a:t>
            </a:r>
            <a:r>
              <a:rPr lang="zh-CN" altLang="en-US" sz="4000" smtClean="0"/>
              <a:t> </a:t>
            </a:r>
          </a:p>
        </p:txBody>
      </p:sp>
      <p:sp>
        <p:nvSpPr>
          <p:cNvPr id="1183747"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38916" name="Text Box 4"/>
          <p:cNvSpPr txBox="1">
            <a:spLocks noChangeArrowheads="1"/>
          </p:cNvSpPr>
          <p:nvPr/>
        </p:nvSpPr>
        <p:spPr bwMode="auto">
          <a:xfrm>
            <a:off x="522288" y="1654175"/>
            <a:ext cx="7954962" cy="4665663"/>
          </a:xfrm>
          <a:prstGeom prst="rect">
            <a:avLst/>
          </a:prstGeom>
          <a:noFill/>
          <a:ln w="9525">
            <a:noFill/>
            <a:miter lim="800000"/>
            <a:headEnd/>
            <a:tailEnd/>
          </a:ln>
        </p:spPr>
        <p:txBody>
          <a:bodyPr lIns="92075" tIns="46038" rIns="92075" bIns="46038">
            <a:spAutoFit/>
          </a:bodyPr>
          <a:lstStyle/>
          <a:p>
            <a:pPr marL="647700" indent="-457200" defTabSz="762000">
              <a:spcBef>
                <a:spcPct val="50000"/>
              </a:spcBef>
            </a:pPr>
            <a:r>
              <a:rPr lang="zh-CN" altLang="en-US" sz="2800"/>
              <a:t>表示法（编码）：</a:t>
            </a:r>
          </a:p>
          <a:p>
            <a:pPr marL="914400" lvl="1" indent="-457200" defTabSz="762000">
              <a:spcBef>
                <a:spcPct val="50000"/>
              </a:spcBef>
              <a:buFont typeface="Wingdings" pitchFamily="2" charset="2"/>
              <a:buAutoNum type="circleNumDbPlain"/>
            </a:pPr>
            <a:r>
              <a:rPr lang="en-US" altLang="zh-CN" sz="2800"/>
              <a:t>10</a:t>
            </a:r>
            <a:r>
              <a:rPr lang="zh-CN" altLang="en-US" sz="2800"/>
              <a:t>进制转换为</a:t>
            </a:r>
            <a:r>
              <a:rPr lang="en-US" altLang="zh-CN" sz="2800"/>
              <a:t>2</a:t>
            </a:r>
            <a:r>
              <a:rPr lang="zh-CN" altLang="en-US" sz="2800"/>
              <a:t>进制（忽略符号位）。</a:t>
            </a:r>
          </a:p>
          <a:p>
            <a:pPr marL="914400" lvl="1" indent="-457200" defTabSz="762000">
              <a:spcBef>
                <a:spcPct val="50000"/>
              </a:spcBef>
              <a:buFont typeface="Wingdings" pitchFamily="2" charset="2"/>
              <a:buAutoNum type="circleNumDbPlain"/>
            </a:pPr>
            <a:r>
              <a:rPr lang="zh-CN" altLang="en-US" sz="2800"/>
              <a:t>不够</a:t>
            </a:r>
            <a:r>
              <a:rPr lang="en-US" altLang="zh-CN" sz="2800"/>
              <a:t>N-1</a:t>
            </a:r>
            <a:r>
              <a:rPr lang="zh-CN" altLang="en-US" sz="2800"/>
              <a:t>位的高位（左边）补</a:t>
            </a:r>
            <a:r>
              <a:rPr lang="en-US" altLang="zh-CN" sz="2800"/>
              <a:t>0,</a:t>
            </a:r>
            <a:r>
              <a:rPr lang="zh-CN" altLang="en-US" sz="2800"/>
              <a:t>凑齐</a:t>
            </a:r>
            <a:r>
              <a:rPr lang="en-US" altLang="zh-CN" sz="2800"/>
              <a:t>N-1</a:t>
            </a:r>
            <a:r>
              <a:rPr lang="zh-CN" altLang="en-US" sz="2800"/>
              <a:t>位。</a:t>
            </a:r>
          </a:p>
          <a:p>
            <a:pPr marL="914400" lvl="1" indent="-457200" defTabSz="762000">
              <a:spcBef>
                <a:spcPct val="50000"/>
              </a:spcBef>
              <a:buFont typeface="Wingdings" pitchFamily="2" charset="2"/>
              <a:buAutoNum type="circleNumDbPlain"/>
            </a:pPr>
            <a:r>
              <a:rPr lang="zh-CN" altLang="en-US" sz="2800"/>
              <a:t>高位加上符号位：正</a:t>
            </a:r>
            <a:r>
              <a:rPr lang="en-US" altLang="zh-CN" sz="2800"/>
              <a:t>0</a:t>
            </a:r>
            <a:r>
              <a:rPr lang="zh-CN" altLang="en-US" sz="2800"/>
              <a:t>负</a:t>
            </a:r>
            <a:r>
              <a:rPr lang="en-US" altLang="zh-CN" sz="2800"/>
              <a:t>1</a:t>
            </a:r>
          </a:p>
          <a:p>
            <a:pPr marL="647700" indent="-457200" defTabSz="762000">
              <a:spcBef>
                <a:spcPct val="50000"/>
              </a:spcBef>
            </a:pPr>
            <a:r>
              <a:rPr lang="zh-CN" altLang="en-US" sz="2800"/>
              <a:t>译码：</a:t>
            </a:r>
          </a:p>
          <a:p>
            <a:pPr marL="914400" lvl="1" indent="-457200" defTabSz="762000">
              <a:spcBef>
                <a:spcPct val="50000"/>
              </a:spcBef>
              <a:buFont typeface="Wingdings" pitchFamily="2" charset="2"/>
              <a:buAutoNum type="circleNumDbPlain"/>
            </a:pPr>
            <a:r>
              <a:rPr lang="zh-CN" altLang="en-US" sz="2800"/>
              <a:t>不考虑最高位（符号位）。</a:t>
            </a:r>
          </a:p>
          <a:p>
            <a:pPr marL="914400" lvl="1" indent="-457200" defTabSz="762000">
              <a:spcBef>
                <a:spcPct val="50000"/>
              </a:spcBef>
              <a:buFont typeface="Wingdings" pitchFamily="2" charset="2"/>
              <a:buAutoNum type="circleNumDbPlain"/>
            </a:pPr>
            <a:r>
              <a:rPr lang="zh-CN" altLang="en-US" sz="2800"/>
              <a:t>剩下的</a:t>
            </a:r>
            <a:r>
              <a:rPr lang="en-US" altLang="zh-CN" sz="2800"/>
              <a:t>N-1</a:t>
            </a:r>
            <a:r>
              <a:rPr lang="zh-CN" altLang="en-US" sz="2800"/>
              <a:t>位</a:t>
            </a:r>
            <a:r>
              <a:rPr lang="en-US" altLang="zh-CN" sz="2800"/>
              <a:t>2</a:t>
            </a:r>
            <a:r>
              <a:rPr lang="zh-CN" altLang="en-US" sz="2800"/>
              <a:t>进制转换为</a:t>
            </a:r>
            <a:r>
              <a:rPr lang="en-US" altLang="zh-CN" sz="2800"/>
              <a:t>10</a:t>
            </a:r>
            <a:r>
              <a:rPr lang="zh-CN" altLang="en-US" sz="2800"/>
              <a:t>进制数。</a:t>
            </a:r>
          </a:p>
          <a:p>
            <a:pPr marL="914400" lvl="1" indent="-457200" defTabSz="762000">
              <a:spcBef>
                <a:spcPct val="50000"/>
              </a:spcBef>
              <a:buFont typeface="Wingdings" pitchFamily="2" charset="2"/>
              <a:buAutoNum type="circleNumDbPlain"/>
            </a:pPr>
            <a:r>
              <a:rPr lang="zh-CN" altLang="en-US" sz="2800"/>
              <a:t>再在数的高位（最左边）补上符号</a:t>
            </a:r>
            <a:r>
              <a:rPr lang="en-US" altLang="zh-CN" sz="280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Text Box 2"/>
          <p:cNvSpPr txBox="1">
            <a:spLocks noChangeArrowheads="1"/>
          </p:cNvSpPr>
          <p:nvPr/>
        </p:nvSpPr>
        <p:spPr bwMode="auto">
          <a:xfrm>
            <a:off x="144463" y="249238"/>
            <a:ext cx="20177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a:effectLst>
                  <a:outerShdw blurRad="38100" dist="38100" dir="2700000" algn="tl">
                    <a:srgbClr val="FFFFFF"/>
                  </a:outerShdw>
                </a:effectLst>
                <a:latin typeface="Times New Roman" pitchFamily="18" charset="0"/>
              </a:rPr>
              <a:t>Example 6</a:t>
            </a:r>
          </a:p>
        </p:txBody>
      </p:sp>
      <p:sp>
        <p:nvSpPr>
          <p:cNvPr id="39939" name="Rectangle 3"/>
          <p:cNvSpPr>
            <a:spLocks noChangeArrowheads="1"/>
          </p:cNvSpPr>
          <p:nvPr/>
        </p:nvSpPr>
        <p:spPr bwMode="auto">
          <a:xfrm>
            <a:off x="457200" y="1066800"/>
            <a:ext cx="8458200" cy="1190625"/>
          </a:xfrm>
          <a:prstGeom prst="rect">
            <a:avLst/>
          </a:prstGeom>
          <a:noFill/>
          <a:ln w="9525">
            <a:noFill/>
            <a:miter lim="800000"/>
            <a:headEnd/>
            <a:tailEnd/>
          </a:ln>
        </p:spPr>
        <p:txBody>
          <a:bodyPr>
            <a:spAutoFit/>
          </a:bodyPr>
          <a:lstStyle/>
          <a:p>
            <a:pPr algn="l" eaLnBrk="1" hangingPunct="1">
              <a:lnSpc>
                <a:spcPct val="100000"/>
              </a:lnSpc>
              <a:spcBef>
                <a:spcPct val="50000"/>
              </a:spcBef>
              <a:buClrTx/>
              <a:buSzTx/>
              <a:buFontTx/>
              <a:buNone/>
            </a:pPr>
            <a:r>
              <a:rPr kumimoji="0" lang="en-US" altLang="zh-CN" sz="3600" b="0">
                <a:latin typeface="Times" charset="0"/>
              </a:rPr>
              <a:t>Store +7 in an 8-bit memory location using sign-and-magnitude representation.</a:t>
            </a:r>
          </a:p>
        </p:txBody>
      </p:sp>
      <p:sp>
        <p:nvSpPr>
          <p:cNvPr id="1186820" name="Text Box 4"/>
          <p:cNvSpPr txBox="1">
            <a:spLocks noChangeArrowheads="1"/>
          </p:cNvSpPr>
          <p:nvPr/>
        </p:nvSpPr>
        <p:spPr bwMode="auto">
          <a:xfrm>
            <a:off x="301625" y="2778125"/>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dirty="0">
                <a:effectLst>
                  <a:outerShdw blurRad="38100" dist="38100" dir="2700000" algn="tl">
                    <a:srgbClr val="FFFFFF"/>
                  </a:outerShdw>
                </a:effectLst>
                <a:latin typeface="Times New Roman" pitchFamily="18" charset="0"/>
              </a:rPr>
              <a:t>Solution</a:t>
            </a:r>
          </a:p>
        </p:txBody>
      </p:sp>
      <p:sp>
        <p:nvSpPr>
          <p:cNvPr id="1186821" name="Rectangle 5"/>
          <p:cNvSpPr>
            <a:spLocks noChangeArrowheads="1"/>
          </p:cNvSpPr>
          <p:nvPr/>
        </p:nvSpPr>
        <p:spPr bwMode="auto">
          <a:xfrm>
            <a:off x="519113" y="3498850"/>
            <a:ext cx="8382000" cy="2651125"/>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defRPr/>
            </a:pPr>
            <a:r>
              <a:rPr kumimoji="0" lang="en-US" altLang="zh-CN" sz="3200" i="1" dirty="0">
                <a:solidFill>
                  <a:schemeClr val="bg2"/>
                </a:solidFill>
                <a:effectLst>
                  <a:outerShdw blurRad="38100" dist="38100" dir="2700000" algn="tl">
                    <a:srgbClr val="C0C0C0"/>
                  </a:outerShdw>
                </a:effectLst>
                <a:latin typeface="Times" charset="0"/>
              </a:rPr>
              <a:t>First change the number to binary 111. Add four 0s to make a total of N-1 (7) bits, </a:t>
            </a:r>
            <a:r>
              <a:rPr kumimoji="0" lang="en-US" altLang="zh-CN" sz="3200" i="1" dirty="0">
                <a:effectLst>
                  <a:outerShdw blurRad="38100" dist="38100" dir="2700000" algn="tl">
                    <a:srgbClr val="C0C0C0"/>
                  </a:outerShdw>
                </a:effectLst>
                <a:latin typeface="Times" charset="0"/>
              </a:rPr>
              <a:t>0000111</a:t>
            </a:r>
            <a:r>
              <a:rPr kumimoji="0" lang="en-US" altLang="zh-CN" sz="3200" i="1" dirty="0">
                <a:solidFill>
                  <a:schemeClr val="bg2"/>
                </a:solidFill>
                <a:effectLst>
                  <a:outerShdw blurRad="38100" dist="38100" dir="2700000" algn="tl">
                    <a:srgbClr val="C0C0C0"/>
                  </a:outerShdw>
                </a:effectLst>
                <a:latin typeface="Times" charset="0"/>
              </a:rPr>
              <a:t>. Add an extra zero because the number is positive. The result is: </a:t>
            </a:r>
            <a:br>
              <a:rPr kumimoji="0" lang="en-US" altLang="zh-CN" sz="3200" i="1" dirty="0">
                <a:solidFill>
                  <a:schemeClr val="bg2"/>
                </a:solidFill>
                <a:effectLst>
                  <a:outerShdw blurRad="38100" dist="38100" dir="2700000" algn="tl">
                    <a:srgbClr val="C0C0C0"/>
                  </a:outerShdw>
                </a:effectLst>
                <a:latin typeface="Times" charset="0"/>
              </a:rPr>
            </a:br>
            <a:r>
              <a:rPr kumimoji="0" lang="en-US" altLang="zh-CN" sz="3200" i="1" dirty="0">
                <a:solidFill>
                  <a:schemeClr val="bg2"/>
                </a:solidFill>
                <a:effectLst>
                  <a:outerShdw blurRad="38100" dist="38100" dir="2700000" algn="tl">
                    <a:srgbClr val="C0C0C0"/>
                  </a:outerShdw>
                </a:effectLst>
                <a:latin typeface="Times" charset="0"/>
              </a:rPr>
              <a:t>                           </a:t>
            </a:r>
            <a:r>
              <a:rPr kumimoji="0" lang="en-US" altLang="zh-CN" sz="4000" i="1" dirty="0">
                <a:solidFill>
                  <a:srgbClr val="FF0066"/>
                </a:solidFill>
                <a:effectLst>
                  <a:outerShdw blurRad="38100" dist="38100" dir="2700000" algn="tl">
                    <a:srgbClr val="C0C0C0"/>
                  </a:outerShdw>
                </a:effectLst>
                <a:latin typeface="Times" charset="0"/>
              </a:rPr>
              <a:t>0</a:t>
            </a:r>
            <a:r>
              <a:rPr kumimoji="0" lang="en-US" altLang="zh-CN" sz="4000" i="1" dirty="0">
                <a:effectLst>
                  <a:outerShdw blurRad="38100" dist="38100" dir="2700000" algn="tl">
                    <a:srgbClr val="C0C0C0"/>
                  </a:outerShdw>
                </a:effectLst>
                <a:latin typeface="Times" charset="0"/>
              </a:rPr>
              <a:t>0000111</a:t>
            </a:r>
            <a:endParaRPr kumimoji="0" lang="en-US" altLang="zh-CN" sz="4000" i="1" dirty="0">
              <a:solidFill>
                <a:schemeClr val="bg2"/>
              </a:solidFill>
              <a:effectLst>
                <a:outerShdw blurRad="38100" dist="38100" dir="2700000" algn="tl">
                  <a:srgbClr val="C0C0C0"/>
                </a:outerShdw>
              </a:effectLst>
              <a:latin typeface="Times"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body" idx="1"/>
          </p:nvPr>
        </p:nvSpPr>
        <p:spPr bwMode="auto">
          <a:xfrm>
            <a:off x="304800" y="257175"/>
            <a:ext cx="8015288" cy="5765800"/>
          </a:xfrm>
          <a:noFill/>
          <a:ln>
            <a:miter lim="800000"/>
            <a:headEnd/>
            <a:tailEnd/>
          </a:ln>
        </p:spPr>
        <p:txBody>
          <a:bodyPr vert="horz" wrap="square" lIns="91440" tIns="45720" rIns="91440" bIns="45720" numCol="1" anchor="t" anchorCtr="0" compatLnSpc="1">
            <a:prstTxWarp prst="textNoShape">
              <a:avLst/>
            </a:prstTxWarp>
          </a:bodyPr>
          <a:lstStyle/>
          <a:p>
            <a:pPr marL="666750" lvl="1" indent="-476250" algn="just" eaLnBrk="1" hangingPunct="1">
              <a:lnSpc>
                <a:spcPct val="130000"/>
              </a:lnSpc>
              <a:spcBef>
                <a:spcPct val="0"/>
              </a:spcBef>
              <a:buClr>
                <a:schemeClr val="tx2"/>
              </a:buClr>
              <a:buSzPct val="120000"/>
              <a:buFont typeface="Wingdings" pitchFamily="2" charset="2"/>
              <a:buNone/>
            </a:pPr>
            <a:r>
              <a:rPr lang="zh-CN" altLang="en-US" sz="3200" b="1" smtClean="0">
                <a:solidFill>
                  <a:schemeClr val="tx1"/>
                </a:solidFill>
                <a:latin typeface="黑体" pitchFamily="2" charset="-122"/>
                <a:ea typeface="黑体" pitchFamily="2" charset="-122"/>
              </a:rPr>
              <a:t>数值信息计算机内部的表示方案：</a:t>
            </a:r>
          </a:p>
          <a:p>
            <a:pPr marL="666750" lvl="1" indent="-476250" algn="just" eaLnBrk="1" hangingPunct="1">
              <a:lnSpc>
                <a:spcPct val="130000"/>
              </a:lnSpc>
              <a:spcBef>
                <a:spcPct val="0"/>
              </a:spcBef>
              <a:buClr>
                <a:schemeClr val="tx2"/>
              </a:buClr>
              <a:buSzPct val="120000"/>
              <a:buFont typeface="Wingdings" pitchFamily="2" charset="2"/>
              <a:buChar char="v"/>
            </a:pPr>
            <a:r>
              <a:rPr lang="en-US" altLang="zh-CN" sz="3200" b="1" smtClean="0">
                <a:solidFill>
                  <a:schemeClr val="tx1"/>
                </a:solidFill>
                <a:latin typeface="黑体" pitchFamily="2" charset="-122"/>
                <a:ea typeface="黑体" pitchFamily="2" charset="-122"/>
              </a:rPr>
              <a:t>1.</a:t>
            </a:r>
            <a:r>
              <a:rPr lang="zh-CN" altLang="en-US" sz="3200" b="1" smtClean="0">
                <a:solidFill>
                  <a:srgbClr val="FF0000"/>
                </a:solidFill>
                <a:latin typeface="黑体" pitchFamily="2" charset="-122"/>
                <a:ea typeface="黑体" pitchFamily="2" charset="-122"/>
              </a:rPr>
              <a:t>数码</a:t>
            </a:r>
            <a:r>
              <a:rPr lang="zh-CN" altLang="en-US" sz="3200" b="1" smtClean="0">
                <a:solidFill>
                  <a:schemeClr val="tx1"/>
                </a:solidFill>
                <a:latin typeface="黑体" pitchFamily="2" charset="-122"/>
                <a:ea typeface="黑体" pitchFamily="2" charset="-122"/>
              </a:rPr>
              <a:t>：</a:t>
            </a:r>
            <a:r>
              <a:rPr lang="en-US" altLang="zh-CN" sz="3200" b="1" smtClean="0">
                <a:solidFill>
                  <a:schemeClr val="tx1"/>
                </a:solidFill>
                <a:latin typeface="黑体" pitchFamily="2" charset="-122"/>
                <a:ea typeface="黑体" pitchFamily="2" charset="-122"/>
              </a:rPr>
              <a:t>0-9 &lt;-&gt; 0,1</a:t>
            </a:r>
          </a:p>
          <a:p>
            <a:pPr marL="666750" lvl="1" indent="-476250" algn="just" eaLnBrk="1" hangingPunct="1">
              <a:lnSpc>
                <a:spcPct val="130000"/>
              </a:lnSpc>
              <a:spcBef>
                <a:spcPct val="0"/>
              </a:spcBef>
              <a:buClr>
                <a:schemeClr val="tx2"/>
              </a:buClr>
              <a:buSzPct val="120000"/>
              <a:buFont typeface="Wingdings" pitchFamily="2" charset="2"/>
              <a:buNone/>
            </a:pPr>
            <a:r>
              <a:rPr lang="en-US" altLang="zh-CN" sz="3200" b="1" smtClean="0">
                <a:solidFill>
                  <a:schemeClr val="tx1"/>
                </a:solidFill>
                <a:latin typeface="黑体" pitchFamily="2" charset="-122"/>
                <a:ea typeface="黑体" pitchFamily="2" charset="-122"/>
              </a:rPr>
              <a:t>    </a:t>
            </a:r>
            <a:r>
              <a:rPr lang="zh-CN" altLang="en-US" sz="3200" b="1" smtClean="0">
                <a:solidFill>
                  <a:schemeClr val="tx1"/>
                </a:solidFill>
                <a:latin typeface="黑体" pitchFamily="2" charset="-122"/>
                <a:ea typeface="黑体" pitchFamily="2" charset="-122"/>
              </a:rPr>
              <a:t>数据转换 </a:t>
            </a:r>
            <a:r>
              <a:rPr lang="en-US" altLang="zh-CN" sz="3200" b="1" smtClean="0">
                <a:solidFill>
                  <a:schemeClr val="tx1"/>
                </a:solidFill>
                <a:latin typeface="黑体" pitchFamily="2" charset="-122"/>
                <a:ea typeface="黑体" pitchFamily="2" charset="-122"/>
              </a:rPr>
              <a:t>10 &lt;-&gt; 2</a:t>
            </a:r>
          </a:p>
          <a:p>
            <a:pPr marL="666750" lvl="1" indent="-476250" algn="just" eaLnBrk="1" hangingPunct="1">
              <a:lnSpc>
                <a:spcPct val="130000"/>
              </a:lnSpc>
              <a:spcBef>
                <a:spcPct val="0"/>
              </a:spcBef>
              <a:buClr>
                <a:schemeClr val="tx2"/>
              </a:buClr>
              <a:buSzPct val="120000"/>
              <a:buFont typeface="Wingdings" pitchFamily="2" charset="2"/>
              <a:buChar char="v"/>
            </a:pPr>
            <a:r>
              <a:rPr lang="en-US" altLang="zh-CN" sz="3200" b="1" smtClean="0">
                <a:solidFill>
                  <a:schemeClr val="tx1"/>
                </a:solidFill>
                <a:latin typeface="黑体" pitchFamily="2" charset="-122"/>
                <a:ea typeface="黑体" pitchFamily="2" charset="-122"/>
              </a:rPr>
              <a:t>2.</a:t>
            </a:r>
            <a:r>
              <a:rPr lang="zh-CN" altLang="en-US" sz="3200" b="1" smtClean="0">
                <a:solidFill>
                  <a:srgbClr val="FF0000"/>
                </a:solidFill>
                <a:latin typeface="黑体" pitchFamily="2" charset="-122"/>
                <a:ea typeface="黑体" pitchFamily="2" charset="-122"/>
              </a:rPr>
              <a:t>符号</a:t>
            </a:r>
            <a:r>
              <a:rPr lang="zh-CN" altLang="en-US" sz="3200" b="1" smtClean="0">
                <a:solidFill>
                  <a:schemeClr val="tx1"/>
                </a:solidFill>
                <a:latin typeface="黑体" pitchFamily="2" charset="-122"/>
                <a:ea typeface="黑体" pitchFamily="2" charset="-122"/>
              </a:rPr>
              <a:t>：</a:t>
            </a:r>
            <a:r>
              <a:rPr lang="en-US" altLang="zh-CN" sz="3200" b="1" smtClean="0">
                <a:solidFill>
                  <a:schemeClr val="tx1"/>
                </a:solidFill>
                <a:latin typeface="黑体" pitchFamily="2" charset="-122"/>
                <a:ea typeface="黑体" pitchFamily="2" charset="-122"/>
              </a:rPr>
              <a:t>+,- &lt;-&gt; 0,1</a:t>
            </a:r>
          </a:p>
          <a:p>
            <a:pPr marL="666750" lvl="1" indent="-476250" algn="just" eaLnBrk="1" hangingPunct="1">
              <a:lnSpc>
                <a:spcPct val="130000"/>
              </a:lnSpc>
              <a:spcBef>
                <a:spcPct val="0"/>
              </a:spcBef>
              <a:buClr>
                <a:schemeClr val="tx2"/>
              </a:buClr>
              <a:buSzPct val="120000"/>
              <a:buFont typeface="Wingdings" pitchFamily="2" charset="2"/>
              <a:buNone/>
            </a:pPr>
            <a:r>
              <a:rPr lang="en-US" altLang="zh-CN" sz="3200" b="1" smtClean="0">
                <a:solidFill>
                  <a:schemeClr val="tx1"/>
                </a:solidFill>
                <a:latin typeface="黑体" pitchFamily="2" charset="-122"/>
                <a:ea typeface="黑体" pitchFamily="2" charset="-122"/>
              </a:rPr>
              <a:t>    </a:t>
            </a:r>
            <a:r>
              <a:rPr lang="zh-CN" altLang="en-US" sz="3200" b="1" smtClean="0">
                <a:solidFill>
                  <a:schemeClr val="tx1"/>
                </a:solidFill>
                <a:latin typeface="黑体" pitchFamily="2" charset="-122"/>
                <a:ea typeface="黑体" pitchFamily="2" charset="-122"/>
              </a:rPr>
              <a:t>机器码  原码、反码、补码、移码 </a:t>
            </a:r>
          </a:p>
          <a:p>
            <a:pPr marL="666750" lvl="1" indent="-476250" algn="just" eaLnBrk="1" hangingPunct="1">
              <a:lnSpc>
                <a:spcPct val="130000"/>
              </a:lnSpc>
              <a:spcBef>
                <a:spcPct val="0"/>
              </a:spcBef>
              <a:buClr>
                <a:schemeClr val="tx2"/>
              </a:buClr>
              <a:buSzPct val="120000"/>
              <a:buFont typeface="Wingdings" pitchFamily="2" charset="2"/>
              <a:buChar char="v"/>
            </a:pPr>
            <a:r>
              <a:rPr lang="en-US" altLang="zh-CN" sz="3200" b="1" smtClean="0">
                <a:solidFill>
                  <a:schemeClr val="tx1"/>
                </a:solidFill>
                <a:latin typeface="黑体" pitchFamily="2" charset="-122"/>
                <a:ea typeface="黑体" pitchFamily="2" charset="-122"/>
              </a:rPr>
              <a:t>3.</a:t>
            </a:r>
            <a:r>
              <a:rPr lang="zh-CN" altLang="en-US" sz="3200" b="1" smtClean="0">
                <a:solidFill>
                  <a:srgbClr val="FF0000"/>
                </a:solidFill>
                <a:latin typeface="黑体" pitchFamily="2" charset="-122"/>
                <a:ea typeface="黑体" pitchFamily="2" charset="-122"/>
              </a:rPr>
              <a:t>小数点与表数范围</a:t>
            </a:r>
            <a:r>
              <a:rPr lang="en-US" altLang="zh-CN" sz="3200" b="1" smtClean="0">
                <a:solidFill>
                  <a:srgbClr val="FF0000"/>
                </a:solidFill>
                <a:latin typeface="黑体" pitchFamily="2" charset="-122"/>
                <a:ea typeface="黑体" pitchFamily="2" charset="-122"/>
              </a:rPr>
              <a:t>,</a:t>
            </a:r>
            <a:r>
              <a:rPr lang="zh-CN" altLang="en-US" sz="3200" b="1" smtClean="0">
                <a:solidFill>
                  <a:srgbClr val="FF0000"/>
                </a:solidFill>
                <a:latin typeface="黑体" pitchFamily="2" charset="-122"/>
                <a:ea typeface="黑体" pitchFamily="2" charset="-122"/>
              </a:rPr>
              <a:t>表数精度</a:t>
            </a:r>
            <a:r>
              <a:rPr lang="zh-CN" altLang="en-US" sz="3200" b="1" smtClean="0">
                <a:solidFill>
                  <a:schemeClr val="tx1"/>
                </a:solidFill>
                <a:latin typeface="黑体" pitchFamily="2" charset="-122"/>
                <a:ea typeface="黑体" pitchFamily="2" charset="-122"/>
              </a:rPr>
              <a:t>：</a:t>
            </a:r>
          </a:p>
          <a:p>
            <a:pPr marL="666750" lvl="1" indent="-476250" algn="just" eaLnBrk="1" hangingPunct="1">
              <a:lnSpc>
                <a:spcPct val="130000"/>
              </a:lnSpc>
              <a:spcBef>
                <a:spcPct val="0"/>
              </a:spcBef>
              <a:buClr>
                <a:schemeClr val="tx2"/>
              </a:buClr>
              <a:buSzPct val="120000"/>
              <a:buFont typeface="Wingdings" pitchFamily="2" charset="2"/>
              <a:buNone/>
            </a:pPr>
            <a:r>
              <a:rPr lang="zh-CN" altLang="en-US" sz="3200" b="1" smtClean="0">
                <a:solidFill>
                  <a:schemeClr val="tx1"/>
                </a:solidFill>
                <a:latin typeface="黑体" pitchFamily="2" charset="-122"/>
                <a:ea typeface="黑体" pitchFamily="2" charset="-122"/>
              </a:rPr>
              <a:t>    存储格式</a:t>
            </a:r>
            <a:r>
              <a:rPr lang="en-US" altLang="zh-CN" sz="3200" b="1" smtClean="0">
                <a:solidFill>
                  <a:schemeClr val="tx1"/>
                </a:solidFill>
                <a:latin typeface="黑体" pitchFamily="2" charset="-122"/>
                <a:ea typeface="黑体" pitchFamily="2" charset="-122"/>
              </a:rPr>
              <a:t>:</a:t>
            </a:r>
            <a:r>
              <a:rPr lang="zh-CN" altLang="en-US" sz="3200" b="1" smtClean="0">
                <a:solidFill>
                  <a:schemeClr val="tx1"/>
                </a:solidFill>
                <a:latin typeface="黑体" pitchFamily="2" charset="-122"/>
                <a:ea typeface="黑体" pitchFamily="2" charset="-122"/>
              </a:rPr>
              <a:t>定点数、浮点数 </a:t>
            </a:r>
          </a:p>
          <a:p>
            <a:pPr marL="1657350" lvl="2" algn="just" eaLnBrk="1" hangingPunct="1">
              <a:lnSpc>
                <a:spcPct val="130000"/>
              </a:lnSpc>
              <a:spcBef>
                <a:spcPct val="0"/>
              </a:spcBef>
              <a:buClr>
                <a:schemeClr val="tx2"/>
              </a:buClr>
              <a:buSzPct val="120000"/>
              <a:buFont typeface="Wingdings" pitchFamily="2" charset="2"/>
              <a:buNone/>
            </a:pPr>
            <a:endParaRPr lang="en-US" altLang="zh-CN" sz="3200" b="1" smtClean="0">
              <a:solidFill>
                <a:schemeClr val="tx1"/>
              </a:solidFill>
              <a:latin typeface="黑体" pitchFamily="2" charset="-122"/>
              <a:ea typeface="黑体" pitchFamily="2" charset="-122"/>
            </a:endParaRPr>
          </a:p>
        </p:txBody>
      </p:sp>
      <p:graphicFrame>
        <p:nvGraphicFramePr>
          <p:cNvPr id="3074" name="Object 3"/>
          <p:cNvGraphicFramePr>
            <a:graphicFrameLocks noChangeAspect="1"/>
          </p:cNvGraphicFramePr>
          <p:nvPr/>
        </p:nvGraphicFramePr>
        <p:xfrm>
          <a:off x="5543550" y="4111625"/>
          <a:ext cx="3422650" cy="2441575"/>
        </p:xfrm>
        <a:graphic>
          <a:graphicData uri="http://schemas.openxmlformats.org/presentationml/2006/ole">
            <mc:AlternateContent xmlns:mc="http://schemas.openxmlformats.org/markup-compatibility/2006">
              <mc:Choice xmlns:v="urn:schemas-microsoft-com:vml" Requires="v">
                <p:oleObj spid="_x0000_s3078" name="剪辑" r:id="rId3" imgW="5417640" imgH="4762080" progId="MS_ClipArt_Gallery.2">
                  <p:embed/>
                </p:oleObj>
              </mc:Choice>
              <mc:Fallback>
                <p:oleObj name="剪辑" r:id="rId3" imgW="5417640" imgH="476208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550" y="4111625"/>
                        <a:ext cx="3422650" cy="244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2" name="Text Box 2"/>
          <p:cNvSpPr txBox="1">
            <a:spLocks noChangeArrowheads="1"/>
          </p:cNvSpPr>
          <p:nvPr/>
        </p:nvSpPr>
        <p:spPr bwMode="auto">
          <a:xfrm>
            <a:off x="144463" y="249238"/>
            <a:ext cx="20177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a:effectLst>
                  <a:outerShdw blurRad="38100" dist="38100" dir="2700000" algn="tl">
                    <a:srgbClr val="FFFFFF"/>
                  </a:outerShdw>
                </a:effectLst>
                <a:latin typeface="Times New Roman" pitchFamily="18" charset="0"/>
              </a:rPr>
              <a:t>Example 7</a:t>
            </a:r>
          </a:p>
        </p:txBody>
      </p:sp>
      <p:sp>
        <p:nvSpPr>
          <p:cNvPr id="40963" name="Rectangle 3"/>
          <p:cNvSpPr>
            <a:spLocks noChangeArrowheads="1"/>
          </p:cNvSpPr>
          <p:nvPr/>
        </p:nvSpPr>
        <p:spPr bwMode="auto">
          <a:xfrm>
            <a:off x="457200" y="1066800"/>
            <a:ext cx="8458200" cy="1190625"/>
          </a:xfrm>
          <a:prstGeom prst="rect">
            <a:avLst/>
          </a:prstGeom>
          <a:noFill/>
          <a:ln w="9525">
            <a:noFill/>
            <a:miter lim="800000"/>
            <a:headEnd/>
            <a:tailEnd/>
          </a:ln>
        </p:spPr>
        <p:txBody>
          <a:bodyPr>
            <a:spAutoFit/>
          </a:bodyPr>
          <a:lstStyle/>
          <a:p>
            <a:pPr algn="l" eaLnBrk="1" hangingPunct="1">
              <a:lnSpc>
                <a:spcPct val="100000"/>
              </a:lnSpc>
              <a:spcBef>
                <a:spcPct val="50000"/>
              </a:spcBef>
              <a:buClrTx/>
              <a:buSzTx/>
              <a:buFontTx/>
              <a:buNone/>
            </a:pPr>
            <a:r>
              <a:rPr kumimoji="0" lang="en-US" altLang="zh-CN" sz="3600" b="0">
                <a:latin typeface="Times" charset="0"/>
              </a:rPr>
              <a:t>Store –258 in a 16-bit memory location using sign-and-magnitude representation.</a:t>
            </a:r>
          </a:p>
        </p:txBody>
      </p:sp>
      <p:sp>
        <p:nvSpPr>
          <p:cNvPr id="1187844" name="Text Box 4"/>
          <p:cNvSpPr txBox="1">
            <a:spLocks noChangeArrowheads="1"/>
          </p:cNvSpPr>
          <p:nvPr/>
        </p:nvSpPr>
        <p:spPr bwMode="auto">
          <a:xfrm>
            <a:off x="474663" y="2852738"/>
            <a:ext cx="1643062" cy="617537"/>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dirty="0">
                <a:effectLst>
                  <a:outerShdw blurRad="38100" dist="38100" dir="2700000" algn="tl">
                    <a:srgbClr val="FFFFFF"/>
                  </a:outerShdw>
                </a:effectLst>
                <a:latin typeface="Times New Roman" pitchFamily="18" charset="0"/>
              </a:rPr>
              <a:t>Solution</a:t>
            </a:r>
          </a:p>
        </p:txBody>
      </p:sp>
      <p:sp>
        <p:nvSpPr>
          <p:cNvPr id="1187845" name="Rectangle 5"/>
          <p:cNvSpPr>
            <a:spLocks noChangeArrowheads="1"/>
          </p:cNvSpPr>
          <p:nvPr/>
        </p:nvSpPr>
        <p:spPr bwMode="auto">
          <a:xfrm>
            <a:off x="460375" y="3571875"/>
            <a:ext cx="8382000" cy="2590800"/>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defRPr/>
            </a:pPr>
            <a:r>
              <a:rPr kumimoji="0" lang="en-US" altLang="zh-CN" sz="3200" i="1" dirty="0">
                <a:solidFill>
                  <a:schemeClr val="bg2"/>
                </a:solidFill>
                <a:effectLst>
                  <a:outerShdw blurRad="38100" dist="38100" dir="2700000" algn="tl">
                    <a:srgbClr val="C0C0C0"/>
                  </a:outerShdw>
                </a:effectLst>
                <a:latin typeface="Times" charset="0"/>
              </a:rPr>
              <a:t>First change the number to binary </a:t>
            </a:r>
            <a:r>
              <a:rPr kumimoji="0" lang="en-US" altLang="zh-CN" sz="3200" i="1" dirty="0">
                <a:solidFill>
                  <a:srgbClr val="000000"/>
                </a:solidFill>
                <a:effectLst>
                  <a:outerShdw blurRad="38100" dist="38100" dir="2700000" algn="tl">
                    <a:srgbClr val="C0C0C0"/>
                  </a:outerShdw>
                </a:effectLst>
                <a:latin typeface="Times" charset="0"/>
              </a:rPr>
              <a:t>100000010.</a:t>
            </a:r>
            <a:r>
              <a:rPr kumimoji="0" lang="en-US" altLang="zh-CN" sz="3200" i="1" dirty="0">
                <a:solidFill>
                  <a:schemeClr val="bg2"/>
                </a:solidFill>
                <a:effectLst>
                  <a:outerShdw blurRad="38100" dist="38100" dir="2700000" algn="tl">
                    <a:srgbClr val="C0C0C0"/>
                  </a:outerShdw>
                </a:effectLst>
                <a:latin typeface="Times" charset="0"/>
              </a:rPr>
              <a:t> Add six 0s to make a total of N-1 (15) bits, </a:t>
            </a:r>
            <a:r>
              <a:rPr kumimoji="0" lang="en-US" altLang="zh-CN" sz="3200" i="1" dirty="0">
                <a:effectLst>
                  <a:outerShdw blurRad="38100" dist="38100" dir="2700000" algn="tl">
                    <a:srgbClr val="C0C0C0"/>
                  </a:outerShdw>
                </a:effectLst>
                <a:latin typeface="Times" charset="0"/>
              </a:rPr>
              <a:t>000000100000010</a:t>
            </a:r>
            <a:r>
              <a:rPr kumimoji="0" lang="en-US" altLang="zh-CN" sz="3200" i="1" dirty="0">
                <a:solidFill>
                  <a:schemeClr val="bg2"/>
                </a:solidFill>
                <a:effectLst>
                  <a:outerShdw blurRad="38100" dist="38100" dir="2700000" algn="tl">
                    <a:srgbClr val="C0C0C0"/>
                  </a:outerShdw>
                </a:effectLst>
                <a:latin typeface="Times" charset="0"/>
              </a:rPr>
              <a:t>. Add an extra 1 because the number is negative. The result is: </a:t>
            </a:r>
            <a:br>
              <a:rPr kumimoji="0" lang="en-US" altLang="zh-CN" sz="3200" i="1" dirty="0">
                <a:solidFill>
                  <a:schemeClr val="bg2"/>
                </a:solidFill>
                <a:effectLst>
                  <a:outerShdw blurRad="38100" dist="38100" dir="2700000" algn="tl">
                    <a:srgbClr val="C0C0C0"/>
                  </a:outerShdw>
                </a:effectLst>
                <a:latin typeface="Times" charset="0"/>
              </a:rPr>
            </a:br>
            <a:r>
              <a:rPr kumimoji="0" lang="en-US" altLang="zh-CN" sz="3200" i="1" dirty="0">
                <a:solidFill>
                  <a:schemeClr val="bg2"/>
                </a:solidFill>
                <a:effectLst>
                  <a:outerShdw blurRad="38100" dist="38100" dir="2700000" algn="tl">
                    <a:srgbClr val="C0C0C0"/>
                  </a:outerShdw>
                </a:effectLst>
                <a:latin typeface="Times" charset="0"/>
              </a:rPr>
              <a:t>                           </a:t>
            </a:r>
            <a:r>
              <a:rPr kumimoji="0" lang="en-US" altLang="zh-CN" sz="3600" i="1" dirty="0">
                <a:solidFill>
                  <a:srgbClr val="FF0066"/>
                </a:solidFill>
                <a:effectLst>
                  <a:outerShdw blurRad="38100" dist="38100" dir="2700000" algn="tl">
                    <a:srgbClr val="C0C0C0"/>
                  </a:outerShdw>
                </a:effectLst>
                <a:latin typeface="Times" charset="0"/>
              </a:rPr>
              <a:t>1</a:t>
            </a:r>
            <a:r>
              <a:rPr kumimoji="0" lang="en-US" altLang="zh-CN" sz="3600" i="1" dirty="0">
                <a:effectLst>
                  <a:outerShdw blurRad="38100" dist="38100" dir="2700000" algn="tl">
                    <a:srgbClr val="C0C0C0"/>
                  </a:outerShdw>
                </a:effectLst>
                <a:latin typeface="Times" charset="0"/>
              </a:rPr>
              <a:t>000000100000010</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866" name="Text Box 2"/>
          <p:cNvSpPr txBox="1">
            <a:spLocks noChangeArrowheads="1"/>
          </p:cNvSpPr>
          <p:nvPr/>
        </p:nvSpPr>
        <p:spPr bwMode="auto">
          <a:xfrm>
            <a:off x="144463" y="249238"/>
            <a:ext cx="20177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a:effectLst>
                  <a:outerShdw blurRad="38100" dist="38100" dir="2700000" algn="tl">
                    <a:srgbClr val="FFFFFF"/>
                  </a:outerShdw>
                </a:effectLst>
                <a:latin typeface="Times New Roman" pitchFamily="18" charset="0"/>
              </a:rPr>
              <a:t>Example 8</a:t>
            </a:r>
          </a:p>
        </p:txBody>
      </p:sp>
      <p:sp>
        <p:nvSpPr>
          <p:cNvPr id="41987" name="Rectangle 3"/>
          <p:cNvSpPr>
            <a:spLocks noChangeArrowheads="1"/>
          </p:cNvSpPr>
          <p:nvPr/>
        </p:nvSpPr>
        <p:spPr bwMode="auto">
          <a:xfrm>
            <a:off x="457200" y="1393825"/>
            <a:ext cx="8458200" cy="1190625"/>
          </a:xfrm>
          <a:prstGeom prst="rect">
            <a:avLst/>
          </a:prstGeom>
          <a:noFill/>
          <a:ln w="9525">
            <a:noFill/>
            <a:miter lim="800000"/>
            <a:headEnd/>
            <a:tailEnd/>
          </a:ln>
        </p:spPr>
        <p:txBody>
          <a:bodyPr>
            <a:spAutoFit/>
          </a:bodyPr>
          <a:lstStyle/>
          <a:p>
            <a:pPr algn="l" eaLnBrk="1" hangingPunct="1">
              <a:lnSpc>
                <a:spcPct val="100000"/>
              </a:lnSpc>
              <a:spcBef>
                <a:spcPct val="50000"/>
              </a:spcBef>
              <a:buClrTx/>
              <a:buSzTx/>
              <a:buFontTx/>
              <a:buNone/>
            </a:pPr>
            <a:r>
              <a:rPr kumimoji="0" lang="en-US" altLang="zh-CN" sz="3600" b="0">
                <a:latin typeface="Times" charset="0"/>
              </a:rPr>
              <a:t>Interpret 10111011 in decimal if the number was stored as a sign-and-magnitude integer. </a:t>
            </a:r>
          </a:p>
        </p:txBody>
      </p:sp>
      <p:sp>
        <p:nvSpPr>
          <p:cNvPr id="1188868" name="Text Box 4"/>
          <p:cNvSpPr txBox="1">
            <a:spLocks noChangeArrowheads="1"/>
          </p:cNvSpPr>
          <p:nvPr/>
        </p:nvSpPr>
        <p:spPr bwMode="auto">
          <a:xfrm>
            <a:off x="301625" y="32512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dirty="0">
                <a:effectLst>
                  <a:outerShdw blurRad="38100" dist="38100" dir="2700000" algn="tl">
                    <a:srgbClr val="FFFFFF"/>
                  </a:outerShdw>
                </a:effectLst>
                <a:latin typeface="Times New Roman" pitchFamily="18" charset="0"/>
              </a:rPr>
              <a:t>Solution</a:t>
            </a:r>
          </a:p>
        </p:txBody>
      </p:sp>
      <p:sp>
        <p:nvSpPr>
          <p:cNvPr id="1188869" name="Rectangle 5"/>
          <p:cNvSpPr>
            <a:spLocks noChangeArrowheads="1"/>
          </p:cNvSpPr>
          <p:nvPr/>
        </p:nvSpPr>
        <p:spPr bwMode="auto">
          <a:xfrm>
            <a:off x="533400" y="3962400"/>
            <a:ext cx="8382000" cy="1554163"/>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defRPr/>
            </a:pPr>
            <a:r>
              <a:rPr kumimoji="0" lang="en-US" altLang="zh-CN" sz="3200" i="1">
                <a:solidFill>
                  <a:schemeClr val="bg2"/>
                </a:solidFill>
                <a:effectLst>
                  <a:outerShdw blurRad="38100" dist="38100" dir="2700000" algn="tl">
                    <a:srgbClr val="C0C0C0"/>
                  </a:outerShdw>
                </a:effectLst>
                <a:latin typeface="Times" charset="0"/>
              </a:rPr>
              <a:t>Ignoring the leftmost bit, the remaining bits are 0111011. This number in decimal is 59. The leftmost bit is 1, so the number is </a:t>
            </a:r>
            <a:r>
              <a:rPr kumimoji="0" lang="en-US" altLang="zh-CN" sz="3200" i="1">
                <a:effectLst>
                  <a:outerShdw blurRad="38100" dist="38100" dir="2700000" algn="tl">
                    <a:srgbClr val="C0C0C0"/>
                  </a:outerShdw>
                </a:effectLst>
                <a:latin typeface="Times" charset="0"/>
              </a:rPr>
              <a:t>–59</a:t>
            </a:r>
            <a:r>
              <a:rPr kumimoji="0" lang="en-US" altLang="zh-CN" sz="3200" i="1">
                <a:solidFill>
                  <a:schemeClr val="bg2"/>
                </a:solidFill>
                <a:effectLst>
                  <a:outerShdw blurRad="38100" dist="38100" dir="2700000" algn="tl">
                    <a:srgbClr val="C0C0C0"/>
                  </a:outerShdw>
                </a:effectLst>
                <a:latin typeface="Times"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xfrm>
            <a:off x="685800" y="304800"/>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z="4000" smtClean="0">
                <a:solidFill>
                  <a:schemeClr val="tx2"/>
                </a:solidFill>
                <a:effectLst/>
              </a:rPr>
              <a:t>符号</a:t>
            </a:r>
            <a:r>
              <a:rPr lang="en-US" altLang="zh-CN" sz="4000" smtClean="0">
                <a:solidFill>
                  <a:schemeClr val="tx2"/>
                </a:solidFill>
                <a:effectLst/>
              </a:rPr>
              <a:t>+</a:t>
            </a:r>
            <a:r>
              <a:rPr lang="zh-CN" altLang="en-US" sz="4000" smtClean="0">
                <a:solidFill>
                  <a:schemeClr val="tx2"/>
                </a:solidFill>
                <a:effectLst/>
              </a:rPr>
              <a:t>数值位格式</a:t>
            </a:r>
          </a:p>
        </p:txBody>
      </p:sp>
      <p:sp>
        <p:nvSpPr>
          <p:cNvPr id="1189891"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43012" name="Text Box 4"/>
          <p:cNvSpPr txBox="1">
            <a:spLocks noChangeArrowheads="1"/>
          </p:cNvSpPr>
          <p:nvPr/>
        </p:nvSpPr>
        <p:spPr bwMode="auto">
          <a:xfrm>
            <a:off x="522288" y="1654175"/>
            <a:ext cx="7954962" cy="860425"/>
          </a:xfrm>
          <a:prstGeom prst="rect">
            <a:avLst/>
          </a:prstGeom>
          <a:noFill/>
          <a:ln w="9525">
            <a:noFill/>
            <a:miter lim="800000"/>
            <a:headEnd/>
            <a:tailEnd/>
          </a:ln>
        </p:spPr>
        <p:txBody>
          <a:bodyPr lIns="92075" tIns="46038" rIns="92075" bIns="46038">
            <a:spAutoFit/>
          </a:bodyPr>
          <a:lstStyle/>
          <a:p>
            <a:pPr marL="571500" indent="-381000" defTabSz="762000">
              <a:spcBef>
                <a:spcPct val="50000"/>
              </a:spcBef>
              <a:buFont typeface="Wingdings" pitchFamily="2" charset="2"/>
              <a:buNone/>
            </a:pPr>
            <a:r>
              <a:rPr lang="en-US" altLang="zh-CN" sz="2800"/>
              <a:t>  </a:t>
            </a:r>
            <a:r>
              <a:rPr lang="zh-CN" altLang="en-US" sz="2800">
                <a:solidFill>
                  <a:schemeClr val="tx2"/>
                </a:solidFill>
              </a:rPr>
              <a:t>溢出：超过设计的表数范围的整数无法在该计算机表示的现象。</a:t>
            </a:r>
          </a:p>
        </p:txBody>
      </p:sp>
      <p:sp>
        <p:nvSpPr>
          <p:cNvPr id="1189896" name="Text Box 8"/>
          <p:cNvSpPr txBox="1">
            <a:spLocks noChangeArrowheads="1"/>
          </p:cNvSpPr>
          <p:nvPr/>
        </p:nvSpPr>
        <p:spPr bwMode="auto">
          <a:xfrm>
            <a:off x="482600" y="3487738"/>
            <a:ext cx="1676400" cy="2090737"/>
          </a:xfrm>
          <a:prstGeom prst="rect">
            <a:avLst/>
          </a:prstGeom>
          <a:solidFill>
            <a:schemeClr val="tx1"/>
          </a:solidFill>
          <a:ln w="38100">
            <a:no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sz="2400" i="1">
                <a:solidFill>
                  <a:schemeClr val="bg1"/>
                </a:solidFill>
                <a:effectLst>
                  <a:outerShdw blurRad="38100" dist="38100" dir="2700000" algn="tl">
                    <a:srgbClr val="969696"/>
                  </a:outerShdw>
                </a:effectLst>
                <a:latin typeface="Times New Roman" pitchFamily="18" charset="0"/>
              </a:rPr>
              <a:t>Decimal</a:t>
            </a:r>
            <a:r>
              <a:rPr kumimoji="0" lang="en-US" altLang="zh-CN" sz="2800" b="0">
                <a:solidFill>
                  <a:schemeClr val="bg1"/>
                </a:solidFill>
                <a:latin typeface="Times New Roman" pitchFamily="18" charset="0"/>
              </a:rPr>
              <a:t/>
            </a:r>
            <a:br>
              <a:rPr kumimoji="0" lang="en-US" altLang="zh-CN" sz="2800" b="0">
                <a:solidFill>
                  <a:schemeClr val="bg1"/>
                </a:solidFill>
                <a:latin typeface="Times New Roman" pitchFamily="18" charset="0"/>
              </a:rPr>
            </a:br>
            <a:r>
              <a:rPr kumimoji="0" lang="en-US" altLang="zh-CN" sz="2800" b="0">
                <a:solidFill>
                  <a:schemeClr val="bg1"/>
                </a:solidFill>
                <a:latin typeface="Times New Roman" pitchFamily="18" charset="0"/>
              </a:rPr>
              <a:t>------------</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+7</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-124</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+258</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-24,760</a:t>
            </a:r>
          </a:p>
        </p:txBody>
      </p:sp>
      <p:sp>
        <p:nvSpPr>
          <p:cNvPr id="1189897" name="Text Box 9"/>
          <p:cNvSpPr txBox="1">
            <a:spLocks noChangeArrowheads="1"/>
          </p:cNvSpPr>
          <p:nvPr/>
        </p:nvSpPr>
        <p:spPr bwMode="auto">
          <a:xfrm>
            <a:off x="2235200" y="3468688"/>
            <a:ext cx="2667000" cy="2128837"/>
          </a:xfrm>
          <a:prstGeom prst="rect">
            <a:avLst/>
          </a:prstGeom>
          <a:solidFill>
            <a:srgbClr val="FFFF00"/>
          </a:solidFill>
          <a:ln w="38100">
            <a:solidFill>
              <a:schemeClr val="bg1"/>
            </a:solid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sz="2400" i="1">
                <a:effectLst>
                  <a:outerShdw blurRad="38100" dist="38100" dir="2700000" algn="tl">
                    <a:srgbClr val="FFFFFF"/>
                  </a:outerShdw>
                </a:effectLst>
                <a:latin typeface="Times New Roman" pitchFamily="18" charset="0"/>
              </a:rPr>
              <a:t>8-bit allocation</a:t>
            </a:r>
            <a:endParaRPr kumimoji="0" lang="en-US" altLang="zh-CN" sz="2800" b="0">
              <a:latin typeface="Times New Roman" pitchFamily="18" charset="0"/>
            </a:endParaRPr>
          </a:p>
          <a:p>
            <a:pPr algn="ctr" eaLnBrk="1" hangingPunct="1">
              <a:lnSpc>
                <a:spcPct val="80000"/>
              </a:lnSpc>
              <a:spcBef>
                <a:spcPct val="0"/>
              </a:spcBef>
              <a:buClrTx/>
              <a:buSzTx/>
              <a:buFontTx/>
              <a:buNone/>
              <a:defRPr/>
            </a:pPr>
            <a:r>
              <a:rPr kumimoji="0" lang="en-US" altLang="zh-CN" sz="2800" b="0">
                <a:latin typeface="Times New Roman" pitchFamily="18" charset="0"/>
              </a:rPr>
              <a:t>------------</a:t>
            </a:r>
          </a:p>
          <a:p>
            <a:pPr algn="ctr" eaLnBrk="1" hangingPunct="1">
              <a:lnSpc>
                <a:spcPct val="80000"/>
              </a:lnSpc>
              <a:spcBef>
                <a:spcPct val="0"/>
              </a:spcBef>
              <a:buClrTx/>
              <a:buSzTx/>
              <a:buFontTx/>
              <a:buNone/>
              <a:defRPr/>
            </a:pPr>
            <a:r>
              <a:rPr kumimoji="0" lang="en-US" altLang="zh-CN" sz="2800" b="0">
                <a:latin typeface="Times New Roman" pitchFamily="18" charset="0"/>
              </a:rPr>
              <a:t>00000111</a:t>
            </a:r>
          </a:p>
          <a:p>
            <a:pPr algn="ctr" eaLnBrk="1" hangingPunct="1">
              <a:lnSpc>
                <a:spcPct val="80000"/>
              </a:lnSpc>
              <a:spcBef>
                <a:spcPct val="0"/>
              </a:spcBef>
              <a:buClrTx/>
              <a:buSzTx/>
              <a:buFontTx/>
              <a:buNone/>
              <a:defRPr/>
            </a:pPr>
            <a:r>
              <a:rPr kumimoji="0" lang="en-US" altLang="zh-CN" sz="2800" b="0">
                <a:latin typeface="Times New Roman" pitchFamily="18" charset="0"/>
              </a:rPr>
              <a:t>11111100</a:t>
            </a:r>
          </a:p>
          <a:p>
            <a:pPr algn="ctr" eaLnBrk="1" hangingPunct="1">
              <a:lnSpc>
                <a:spcPct val="80000"/>
              </a:lnSpc>
              <a:spcBef>
                <a:spcPct val="0"/>
              </a:spcBef>
              <a:buClrTx/>
              <a:buSzTx/>
              <a:buFontTx/>
              <a:buNone/>
              <a:defRPr/>
            </a:pPr>
            <a:r>
              <a:rPr kumimoji="0" lang="en-US" altLang="zh-CN" sz="2800" b="0">
                <a:solidFill>
                  <a:srgbClr val="FF0066"/>
                </a:solidFill>
                <a:latin typeface="Times New Roman" pitchFamily="18" charset="0"/>
              </a:rPr>
              <a:t>overflow</a:t>
            </a:r>
          </a:p>
          <a:p>
            <a:pPr algn="ctr" eaLnBrk="1" hangingPunct="1">
              <a:lnSpc>
                <a:spcPct val="80000"/>
              </a:lnSpc>
              <a:spcBef>
                <a:spcPct val="0"/>
              </a:spcBef>
              <a:buClrTx/>
              <a:buSzTx/>
              <a:buFontTx/>
              <a:buNone/>
              <a:defRPr/>
            </a:pPr>
            <a:r>
              <a:rPr kumimoji="0" lang="en-US" altLang="zh-CN" sz="2800" b="0">
                <a:solidFill>
                  <a:srgbClr val="FF0066"/>
                </a:solidFill>
                <a:latin typeface="Times New Roman" pitchFamily="18" charset="0"/>
              </a:rPr>
              <a:t>overflow</a:t>
            </a:r>
          </a:p>
        </p:txBody>
      </p:sp>
      <p:sp>
        <p:nvSpPr>
          <p:cNvPr id="1189898" name="Text Box 10"/>
          <p:cNvSpPr txBox="1">
            <a:spLocks noChangeArrowheads="1"/>
          </p:cNvSpPr>
          <p:nvPr/>
        </p:nvSpPr>
        <p:spPr bwMode="auto">
          <a:xfrm>
            <a:off x="4826000" y="3468688"/>
            <a:ext cx="3962400" cy="2128837"/>
          </a:xfrm>
          <a:prstGeom prst="rect">
            <a:avLst/>
          </a:prstGeom>
          <a:solidFill>
            <a:srgbClr val="FFFF00"/>
          </a:solidFill>
          <a:ln w="38100">
            <a:solidFill>
              <a:schemeClr val="bg1"/>
            </a:solid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sz="2400" i="1">
                <a:effectLst>
                  <a:outerShdw blurRad="38100" dist="38100" dir="2700000" algn="tl">
                    <a:srgbClr val="FFFFFF"/>
                  </a:outerShdw>
                </a:effectLst>
                <a:latin typeface="Times New Roman" pitchFamily="18" charset="0"/>
              </a:rPr>
              <a:t>16-bit allocation</a:t>
            </a:r>
            <a:endParaRPr kumimoji="0" lang="en-US" altLang="zh-CN" sz="2800" b="0">
              <a:latin typeface="Times New Roman" pitchFamily="18" charset="0"/>
            </a:endParaRPr>
          </a:p>
          <a:p>
            <a:pPr algn="ctr" eaLnBrk="1" hangingPunct="1">
              <a:lnSpc>
                <a:spcPct val="80000"/>
              </a:lnSpc>
              <a:spcBef>
                <a:spcPct val="0"/>
              </a:spcBef>
              <a:buClrTx/>
              <a:buSzTx/>
              <a:buFontTx/>
              <a:buNone/>
              <a:defRPr/>
            </a:pPr>
            <a:r>
              <a:rPr kumimoji="0" lang="en-US" altLang="zh-CN" sz="2800" b="0">
                <a:latin typeface="Times New Roman" pitchFamily="18" charset="0"/>
              </a:rPr>
              <a:t>------------------------------</a:t>
            </a:r>
          </a:p>
          <a:p>
            <a:pPr algn="ctr" eaLnBrk="1" hangingPunct="1">
              <a:lnSpc>
                <a:spcPct val="80000"/>
              </a:lnSpc>
              <a:spcBef>
                <a:spcPct val="0"/>
              </a:spcBef>
              <a:buClrTx/>
              <a:buSzTx/>
              <a:buFontTx/>
              <a:buNone/>
              <a:defRPr/>
            </a:pPr>
            <a:r>
              <a:rPr kumimoji="0" lang="en-US" altLang="zh-CN" sz="2800" b="0">
                <a:latin typeface="Times New Roman" pitchFamily="18" charset="0"/>
              </a:rPr>
              <a:t>0000000000000111</a:t>
            </a:r>
          </a:p>
          <a:p>
            <a:pPr algn="ctr" eaLnBrk="1" hangingPunct="1">
              <a:lnSpc>
                <a:spcPct val="80000"/>
              </a:lnSpc>
              <a:spcBef>
                <a:spcPct val="0"/>
              </a:spcBef>
              <a:buClrTx/>
              <a:buSzTx/>
              <a:buFontTx/>
              <a:buNone/>
              <a:defRPr/>
            </a:pPr>
            <a:r>
              <a:rPr kumimoji="0" lang="en-US" altLang="zh-CN" sz="2800" b="0">
                <a:latin typeface="Times New Roman" pitchFamily="18" charset="0"/>
              </a:rPr>
              <a:t>1000000001111100</a:t>
            </a:r>
          </a:p>
          <a:p>
            <a:pPr algn="ctr" eaLnBrk="1" hangingPunct="1">
              <a:lnSpc>
                <a:spcPct val="80000"/>
              </a:lnSpc>
              <a:spcBef>
                <a:spcPct val="0"/>
              </a:spcBef>
              <a:buClrTx/>
              <a:buSzTx/>
              <a:buFontTx/>
              <a:buNone/>
              <a:defRPr/>
            </a:pPr>
            <a:r>
              <a:rPr kumimoji="0" lang="en-US" altLang="zh-CN" sz="2800" b="0">
                <a:latin typeface="Times New Roman" pitchFamily="18" charset="0"/>
              </a:rPr>
              <a:t>0000000100000010</a:t>
            </a:r>
          </a:p>
          <a:p>
            <a:pPr algn="ctr" eaLnBrk="1" hangingPunct="1">
              <a:lnSpc>
                <a:spcPct val="80000"/>
              </a:lnSpc>
              <a:spcBef>
                <a:spcPct val="0"/>
              </a:spcBef>
              <a:buClrTx/>
              <a:buSzTx/>
              <a:buFontTx/>
              <a:buNone/>
              <a:defRPr/>
            </a:pPr>
            <a:r>
              <a:rPr kumimoji="0" lang="en-US" altLang="zh-CN" sz="2800" b="0">
                <a:latin typeface="Times New Roman" pitchFamily="18" charset="0"/>
              </a:rPr>
              <a:t>1110000010111000</a:t>
            </a:r>
            <a:endParaRPr kumimoji="0" lang="en-US" altLang="zh-CN" sz="2800" b="0">
              <a:solidFill>
                <a:srgbClr val="FF0066"/>
              </a:solidFill>
              <a:latin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685800" y="304800"/>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z="4000" smtClean="0">
                <a:solidFill>
                  <a:schemeClr val="tx2"/>
                </a:solidFill>
                <a:effectLst/>
              </a:rPr>
              <a:t>符号</a:t>
            </a:r>
            <a:r>
              <a:rPr lang="en-US" altLang="zh-CN" sz="4000" smtClean="0">
                <a:solidFill>
                  <a:schemeClr val="tx2"/>
                </a:solidFill>
                <a:effectLst/>
              </a:rPr>
              <a:t>+</a:t>
            </a:r>
            <a:r>
              <a:rPr lang="zh-CN" altLang="en-US" sz="4000" smtClean="0">
                <a:solidFill>
                  <a:schemeClr val="tx2"/>
                </a:solidFill>
                <a:effectLst/>
              </a:rPr>
              <a:t>数值位格式</a:t>
            </a:r>
          </a:p>
        </p:txBody>
      </p:sp>
      <p:sp>
        <p:nvSpPr>
          <p:cNvPr id="1190915"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44036" name="Text Box 4"/>
          <p:cNvSpPr txBox="1">
            <a:spLocks noChangeArrowheads="1"/>
          </p:cNvSpPr>
          <p:nvPr/>
        </p:nvSpPr>
        <p:spPr bwMode="auto">
          <a:xfrm>
            <a:off x="522288" y="1654175"/>
            <a:ext cx="7954962" cy="4835525"/>
          </a:xfrm>
          <a:prstGeom prst="rect">
            <a:avLst/>
          </a:prstGeom>
          <a:noFill/>
          <a:ln w="9525">
            <a:noFill/>
            <a:miter lim="800000"/>
            <a:headEnd/>
            <a:tailEnd/>
          </a:ln>
        </p:spPr>
        <p:txBody>
          <a:bodyPr lIns="92075" tIns="46038" rIns="92075" bIns="46038">
            <a:spAutoFit/>
          </a:bodyPr>
          <a:lstStyle/>
          <a:p>
            <a:pPr marL="647700" indent="-457200" defTabSz="762000">
              <a:spcBef>
                <a:spcPct val="50000"/>
              </a:spcBef>
              <a:buFont typeface="Wingdings" pitchFamily="2" charset="2"/>
              <a:buNone/>
            </a:pPr>
            <a:r>
              <a:rPr lang="zh-CN" altLang="en-US" sz="2800">
                <a:solidFill>
                  <a:schemeClr val="tx2"/>
                </a:solidFill>
              </a:rPr>
              <a:t>缺点：</a:t>
            </a:r>
          </a:p>
          <a:p>
            <a:pPr marL="647700" indent="-457200" defTabSz="762000">
              <a:spcBef>
                <a:spcPct val="50000"/>
              </a:spcBef>
              <a:buFont typeface="Wingdings" pitchFamily="2" charset="2"/>
              <a:buAutoNum type="circleNumDbPlain"/>
            </a:pPr>
            <a:r>
              <a:rPr lang="zh-CN" altLang="en-US" sz="2800">
                <a:solidFill>
                  <a:schemeClr val="tx2"/>
                </a:solidFill>
              </a:rPr>
              <a:t>	符号位不能和数值位一样直接参与加减运算</a:t>
            </a:r>
          </a:p>
          <a:p>
            <a:pPr marL="647700" indent="-457200" defTabSz="762000">
              <a:spcBef>
                <a:spcPct val="50000"/>
              </a:spcBef>
              <a:buFont typeface="Wingdings" pitchFamily="2" charset="2"/>
              <a:buAutoNum type="circleNumDbPlain"/>
            </a:pPr>
            <a:r>
              <a:rPr lang="zh-CN" altLang="en-US" sz="2800">
                <a:solidFill>
                  <a:schemeClr val="tx2"/>
                </a:solidFill>
              </a:rPr>
              <a:t> </a:t>
            </a:r>
            <a:r>
              <a:rPr lang="en-US" altLang="zh-CN" sz="2800">
                <a:solidFill>
                  <a:schemeClr val="tx2"/>
                </a:solidFill>
              </a:rPr>
              <a:t>0</a:t>
            </a:r>
            <a:r>
              <a:rPr lang="zh-CN" altLang="en-US" sz="2800">
                <a:solidFill>
                  <a:schemeClr val="tx2"/>
                </a:solidFill>
              </a:rPr>
              <a:t>有两种表示法，不唯一，和二值逻辑的确定性相悖，程序员处理麻烦。</a:t>
            </a:r>
          </a:p>
          <a:p>
            <a:pPr marL="647700" indent="-457200" algn="ctr" defTabSz="762000">
              <a:spcBef>
                <a:spcPct val="50000"/>
              </a:spcBef>
              <a:buFont typeface="Wingdings" pitchFamily="2" charset="2"/>
              <a:buNone/>
            </a:pPr>
            <a:r>
              <a:rPr lang="zh-CN" altLang="en-US" sz="2800">
                <a:solidFill>
                  <a:srgbClr val="FF0000"/>
                </a:solidFill>
              </a:rPr>
              <a:t>所以现代计算机基本不采用该表示法存储数值。</a:t>
            </a:r>
          </a:p>
          <a:p>
            <a:pPr marL="647700" indent="-457200" defTabSz="762000">
              <a:spcBef>
                <a:spcPct val="50000"/>
              </a:spcBef>
              <a:buFont typeface="Wingdings" pitchFamily="2" charset="2"/>
              <a:buNone/>
            </a:pPr>
            <a:r>
              <a:rPr lang="zh-CN" altLang="en-US" sz="2800">
                <a:solidFill>
                  <a:schemeClr val="tx2"/>
                </a:solidFill>
              </a:rPr>
              <a:t>优点：</a:t>
            </a:r>
          </a:p>
          <a:p>
            <a:pPr marL="647700" indent="-457200" defTabSz="762000">
              <a:spcBef>
                <a:spcPct val="50000"/>
              </a:spcBef>
              <a:buFont typeface="Wingdings" pitchFamily="2" charset="2"/>
              <a:buNone/>
            </a:pPr>
            <a:r>
              <a:rPr lang="zh-CN" altLang="en-US" sz="2800">
                <a:solidFill>
                  <a:schemeClr val="tx2"/>
                </a:solidFill>
              </a:rPr>
              <a:t>  转换简单。</a:t>
            </a:r>
          </a:p>
          <a:p>
            <a:pPr marL="647700" indent="-457200" defTabSz="762000">
              <a:spcBef>
                <a:spcPct val="50000"/>
              </a:spcBef>
              <a:buFont typeface="Wingdings" pitchFamily="2" charset="2"/>
              <a:buNone/>
            </a:pPr>
            <a:r>
              <a:rPr lang="zh-CN" altLang="en-US" sz="2800">
                <a:solidFill>
                  <a:schemeClr val="tx2"/>
                </a:solidFill>
              </a:rPr>
              <a:t>  所以在之需要转换，不需要数值运算的场合使用起来很方便。例如：模数转换。</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Grp="1" noChangeArrowheads="1"/>
          </p:cNvSpPr>
          <p:nvPr>
            <p:ph type="title"/>
          </p:nvPr>
        </p:nvSpPr>
        <p:spPr bwMode="auto">
          <a:xfrm>
            <a:off x="685800" y="304800"/>
            <a:ext cx="7772400" cy="685800"/>
          </a:xfrm>
          <a:ln>
            <a:miter lim="800000"/>
            <a:headEnd/>
            <a:tailEnd/>
          </a:ln>
        </p:spPr>
        <p:txBody>
          <a:bodyPr vert="horz" wrap="square" lIns="91440" tIns="45720" rIns="91440" bIns="45720" numCol="1" anchor="t" anchorCtr="0" compatLnSpc="1">
            <a:prstTxWarp prst="textNoShape">
              <a:avLst/>
            </a:prstTxWarp>
          </a:bodyPr>
          <a:lstStyle/>
          <a:p>
            <a:pPr algn="ctr">
              <a:defRPr/>
            </a:pPr>
            <a:r>
              <a:rPr lang="en-US" altLang="zh-CN" sz="4000" smtClean="0">
                <a:solidFill>
                  <a:schemeClr val="tx2"/>
                </a:solidFill>
                <a:effectLst/>
              </a:rPr>
              <a:t>1</a:t>
            </a:r>
            <a:r>
              <a:rPr lang="zh-CN" altLang="en-US" sz="4000" smtClean="0">
                <a:solidFill>
                  <a:schemeClr val="tx2"/>
                </a:solidFill>
                <a:effectLst/>
              </a:rPr>
              <a:t>的补码格式（反码）</a:t>
            </a:r>
            <a:r>
              <a:rPr lang="zh-CN" altLang="en-US" sz="4000" smtClean="0"/>
              <a:t> </a:t>
            </a:r>
          </a:p>
        </p:txBody>
      </p:sp>
      <p:sp>
        <p:nvSpPr>
          <p:cNvPr id="1197059"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45060" name="Text Box 4"/>
          <p:cNvSpPr txBox="1">
            <a:spLocks noChangeArrowheads="1"/>
          </p:cNvSpPr>
          <p:nvPr/>
        </p:nvSpPr>
        <p:spPr bwMode="auto">
          <a:xfrm>
            <a:off x="522288" y="1654175"/>
            <a:ext cx="7954962" cy="2611438"/>
          </a:xfrm>
          <a:prstGeom prst="rect">
            <a:avLst/>
          </a:prstGeom>
          <a:noFill/>
          <a:ln w="9525">
            <a:noFill/>
            <a:miter lim="800000"/>
            <a:headEnd/>
            <a:tailEnd/>
          </a:ln>
        </p:spPr>
        <p:txBody>
          <a:bodyPr lIns="92075" tIns="46038" rIns="92075" bIns="46038">
            <a:spAutoFit/>
          </a:bodyPr>
          <a:lstStyle/>
          <a:p>
            <a:pPr marL="571500" indent="-381000" defTabSz="762000">
              <a:spcBef>
                <a:spcPct val="50000"/>
              </a:spcBef>
            </a:pPr>
            <a:r>
              <a:rPr lang="en-US" altLang="zh-CN" sz="2800"/>
              <a:t>1</a:t>
            </a:r>
            <a:r>
              <a:rPr lang="zh-CN" altLang="en-US" sz="2800"/>
              <a:t>的补码格式（</a:t>
            </a:r>
            <a:r>
              <a:rPr lang="en-US" altLang="zh-CN" sz="2800"/>
              <a:t>one</a:t>
            </a:r>
            <a:r>
              <a:rPr lang="en-US" altLang="zh-CN" sz="2800">
                <a:latin typeface="Times New Roman" pitchFamily="18" charset="0"/>
              </a:rPr>
              <a:t>’</a:t>
            </a:r>
            <a:r>
              <a:rPr lang="en-US" altLang="zh-CN" sz="2800"/>
              <a:t>s complement format</a:t>
            </a:r>
            <a:r>
              <a:rPr lang="zh-CN" altLang="en-US" sz="2800"/>
              <a:t>）</a:t>
            </a:r>
            <a:r>
              <a:rPr lang="en-US" altLang="zh-CN" sz="2800"/>
              <a:t>: </a:t>
            </a:r>
            <a:r>
              <a:rPr lang="zh-CN" altLang="en-US" sz="2800"/>
              <a:t>最高位用来存储符号，其它位都用来存储数值位。（其中：</a:t>
            </a:r>
            <a:r>
              <a:rPr lang="zh-CN" altLang="en-US" sz="2800">
                <a:solidFill>
                  <a:srgbClr val="FF0000"/>
                </a:solidFill>
              </a:rPr>
              <a:t>符号位的</a:t>
            </a:r>
            <a:r>
              <a:rPr lang="en-US" altLang="zh-CN" sz="2800">
                <a:solidFill>
                  <a:srgbClr val="FF0000"/>
                </a:solidFill>
              </a:rPr>
              <a:t>0</a:t>
            </a:r>
            <a:r>
              <a:rPr lang="zh-CN" altLang="en-US" sz="2800">
                <a:solidFill>
                  <a:srgbClr val="FF0000"/>
                </a:solidFill>
              </a:rPr>
              <a:t>表示正数；</a:t>
            </a:r>
            <a:r>
              <a:rPr lang="en-US" altLang="zh-CN" sz="2800">
                <a:solidFill>
                  <a:srgbClr val="FF0000"/>
                </a:solidFill>
              </a:rPr>
              <a:t>1</a:t>
            </a:r>
            <a:r>
              <a:rPr lang="zh-CN" altLang="en-US" sz="2800">
                <a:solidFill>
                  <a:srgbClr val="FF0000"/>
                </a:solidFill>
              </a:rPr>
              <a:t>表示负数数值位：正数不变，负数则按位取反。</a:t>
            </a:r>
            <a:r>
              <a:rPr lang="zh-CN" altLang="en-US" sz="2800"/>
              <a:t>）</a:t>
            </a:r>
          </a:p>
          <a:p>
            <a:pPr marL="571500" indent="-381000" defTabSz="762000">
              <a:spcBef>
                <a:spcPct val="50000"/>
              </a:spcBef>
            </a:pPr>
            <a:r>
              <a:rPr lang="zh-CN" altLang="en-US" sz="2800"/>
              <a:t>表数范围：由设计存储有符号整数的二进制位数确定。</a:t>
            </a:r>
            <a:r>
              <a:rPr lang="en-US" altLang="zh-CN" sz="2800"/>
              <a:t>[-(2^N-1),2^N-1]  </a:t>
            </a:r>
            <a:r>
              <a:rPr lang="en-US" altLang="zh-CN" sz="2800">
                <a:solidFill>
                  <a:srgbClr val="FF0000"/>
                </a:solidFill>
              </a:rPr>
              <a:t>N:</a:t>
            </a:r>
            <a:r>
              <a:rPr lang="zh-CN" altLang="en-US" sz="2800">
                <a:solidFill>
                  <a:srgbClr val="FF0000"/>
                </a:solidFill>
              </a:rPr>
              <a:t>数值位位数</a:t>
            </a:r>
            <a:r>
              <a:rPr lang="zh-CN" altLang="en-US" sz="2800"/>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Rectangle 2"/>
          <p:cNvSpPr>
            <a:spLocks noGrp="1" noChangeArrowheads="1"/>
          </p:cNvSpPr>
          <p:nvPr>
            <p:ph type="title"/>
          </p:nvPr>
        </p:nvSpPr>
        <p:spPr bwMode="auto">
          <a:xfrm>
            <a:off x="685800" y="304800"/>
            <a:ext cx="7772400" cy="685800"/>
          </a:xfrm>
          <a:ln>
            <a:miter lim="800000"/>
            <a:headEnd/>
            <a:tailEnd/>
          </a:ln>
        </p:spPr>
        <p:txBody>
          <a:bodyPr vert="horz" wrap="square" lIns="91440" tIns="45720" rIns="91440" bIns="45720" numCol="1" anchor="t" anchorCtr="0" compatLnSpc="1">
            <a:prstTxWarp prst="textNoShape">
              <a:avLst/>
            </a:prstTxWarp>
          </a:bodyPr>
          <a:lstStyle/>
          <a:p>
            <a:pPr algn="ctr">
              <a:defRPr/>
            </a:pPr>
            <a:r>
              <a:rPr lang="zh-CN" altLang="en-US" sz="4000" smtClean="0">
                <a:solidFill>
                  <a:schemeClr val="tx2"/>
                </a:solidFill>
                <a:effectLst/>
              </a:rPr>
              <a:t>反码</a:t>
            </a:r>
            <a:r>
              <a:rPr lang="zh-CN" altLang="en-US" sz="4000" smtClean="0"/>
              <a:t> </a:t>
            </a:r>
          </a:p>
        </p:txBody>
      </p:sp>
      <p:sp>
        <p:nvSpPr>
          <p:cNvPr id="1198083"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1198084" name="Text Box 4"/>
          <p:cNvSpPr txBox="1">
            <a:spLocks noChangeArrowheads="1"/>
          </p:cNvSpPr>
          <p:nvPr/>
        </p:nvSpPr>
        <p:spPr bwMode="auto">
          <a:xfrm>
            <a:off x="361950" y="3817938"/>
            <a:ext cx="7954963" cy="3040062"/>
          </a:xfrm>
          <a:prstGeom prst="rect">
            <a:avLst/>
          </a:prstGeom>
          <a:noFill/>
          <a:ln w="9525">
            <a:noFill/>
            <a:miter lim="800000"/>
            <a:headEnd/>
            <a:tailEnd/>
          </a:ln>
          <a:effectLst/>
        </p:spPr>
        <p:txBody>
          <a:bodyPr lIns="92075" tIns="46038" rIns="92075" bIns="46038">
            <a:spAutoFit/>
          </a:bodyPr>
          <a:lstStyle/>
          <a:p>
            <a:pPr marL="571500" indent="-381000" defTabSz="762000">
              <a:spcBef>
                <a:spcPct val="50000"/>
              </a:spcBef>
              <a:buFont typeface="Wingdings" pitchFamily="2" charset="2"/>
              <a:buNone/>
              <a:defRPr/>
            </a:pPr>
            <a:r>
              <a:rPr lang="en-US" altLang="zh-CN" sz="2800" dirty="0"/>
              <a:t>   </a:t>
            </a:r>
          </a:p>
          <a:p>
            <a:pPr marL="571500" indent="-381000" defTabSz="762000">
              <a:spcBef>
                <a:spcPct val="50000"/>
              </a:spcBef>
              <a:defRPr/>
            </a:pPr>
            <a:r>
              <a:rPr lang="en-US" altLang="zh-CN" sz="2800" dirty="0"/>
              <a:t>0</a:t>
            </a:r>
            <a:r>
              <a:rPr lang="zh-CN" altLang="en-US" sz="2800" dirty="0"/>
              <a:t>有两种表示法：</a:t>
            </a:r>
            <a:r>
              <a:rPr lang="en-US" altLang="zh-CN" sz="2800" dirty="0"/>
              <a:t>+0</a:t>
            </a:r>
            <a:r>
              <a:rPr lang="zh-CN" altLang="en-US" sz="2800" dirty="0"/>
              <a:t>和</a:t>
            </a:r>
            <a:r>
              <a:rPr lang="en-US" altLang="zh-CN" sz="2800" dirty="0"/>
              <a:t>-0</a:t>
            </a:r>
            <a:r>
              <a:rPr lang="zh-CN" altLang="en-US" sz="2800" dirty="0"/>
              <a:t>在</a:t>
            </a:r>
            <a:r>
              <a:rPr lang="en-US" altLang="zh-CN" sz="2800" dirty="0"/>
              <a:t>8</a:t>
            </a:r>
            <a:r>
              <a:rPr lang="zh-CN" altLang="en-US" sz="2800" dirty="0"/>
              <a:t>位存储格式中表示如下：</a:t>
            </a:r>
          </a:p>
          <a:p>
            <a:pPr marL="571500" indent="-381000" defTabSz="762000">
              <a:spcBef>
                <a:spcPct val="50000"/>
              </a:spcBef>
              <a:buFont typeface="Wingdings" pitchFamily="2" charset="2"/>
              <a:buNone/>
              <a:defRPr/>
            </a:pPr>
            <a:r>
              <a:rPr kumimoji="0" lang="zh-CN" altLang="en-US" sz="2800" i="1" dirty="0">
                <a:effectLst>
                  <a:outerShdw blurRad="38100" dist="38100" dir="2700000" algn="tl">
                    <a:srgbClr val="C0C0C0"/>
                  </a:outerShdw>
                </a:effectLst>
              </a:rPr>
              <a:t>  </a:t>
            </a:r>
            <a:r>
              <a:rPr kumimoji="0" lang="en-US" altLang="zh-CN" sz="2800" i="1" dirty="0">
                <a:effectLst>
                  <a:outerShdw blurRad="38100" dist="38100" dir="2700000" algn="tl">
                    <a:srgbClr val="C0C0C0"/>
                  </a:outerShdw>
                </a:effectLst>
              </a:rPr>
              <a:t>+0</a:t>
            </a:r>
            <a:r>
              <a:rPr kumimoji="0" lang="en-US" altLang="zh-CN" sz="2800" i="1" dirty="0">
                <a:effectLst>
                  <a:outerShdw blurRad="38100" dist="38100" dir="2700000" algn="tl">
                    <a:srgbClr val="C0C0C0"/>
                  </a:outerShdw>
                </a:effectLst>
                <a:sym typeface="Wingdings" pitchFamily="2" charset="2"/>
              </a:rPr>
              <a:t></a:t>
            </a:r>
            <a:r>
              <a:rPr kumimoji="0" lang="en-US" altLang="zh-CN" sz="2800" i="1" dirty="0">
                <a:solidFill>
                  <a:srgbClr val="FF0000"/>
                </a:solidFill>
                <a:effectLst>
                  <a:outerShdw blurRad="38100" dist="38100" dir="2700000" algn="tl">
                    <a:srgbClr val="C0C0C0"/>
                  </a:outerShdw>
                </a:effectLst>
                <a:sym typeface="Wingdings" pitchFamily="2" charset="2"/>
              </a:rPr>
              <a:t>0</a:t>
            </a:r>
            <a:r>
              <a:rPr kumimoji="0" lang="en-US" altLang="zh-CN" sz="2800" i="1" dirty="0">
                <a:effectLst>
                  <a:outerShdw blurRad="38100" dist="38100" dir="2700000" algn="tl">
                    <a:srgbClr val="C0C0C0"/>
                  </a:outerShdw>
                </a:effectLst>
                <a:sym typeface="Wingdings" pitchFamily="2" charset="2"/>
              </a:rPr>
              <a:t>0000000</a:t>
            </a:r>
            <a:br>
              <a:rPr kumimoji="0" lang="en-US" altLang="zh-CN" sz="2800" i="1" dirty="0">
                <a:effectLst>
                  <a:outerShdw blurRad="38100" dist="38100" dir="2700000" algn="tl">
                    <a:srgbClr val="C0C0C0"/>
                  </a:outerShdw>
                </a:effectLst>
                <a:sym typeface="Wingdings" pitchFamily="2" charset="2"/>
              </a:rPr>
            </a:br>
            <a:r>
              <a:rPr kumimoji="0" lang="en-US" altLang="zh-CN" sz="2800" i="1" dirty="0">
                <a:effectLst>
                  <a:outerShdw blurRad="38100" dist="38100" dir="2700000" algn="tl">
                    <a:srgbClr val="C0C0C0"/>
                  </a:outerShdw>
                </a:effectLst>
                <a:sym typeface="Wingdings" pitchFamily="2" charset="2"/>
              </a:rPr>
              <a:t>				-0</a:t>
            </a:r>
            <a:r>
              <a:rPr kumimoji="0" lang="en-US" altLang="zh-CN" sz="2800" i="1" dirty="0">
                <a:solidFill>
                  <a:srgbClr val="FF0000"/>
                </a:solidFill>
                <a:effectLst>
                  <a:outerShdw blurRad="38100" dist="38100" dir="2700000" algn="tl">
                    <a:srgbClr val="C0C0C0"/>
                  </a:outerShdw>
                </a:effectLst>
                <a:sym typeface="Wingdings" pitchFamily="2" charset="2"/>
              </a:rPr>
              <a:t>1</a:t>
            </a:r>
            <a:r>
              <a:rPr kumimoji="0" lang="en-US" altLang="zh-CN" sz="2800" i="1" dirty="0">
                <a:effectLst>
                  <a:outerShdw blurRad="38100" dist="38100" dir="2700000" algn="tl">
                    <a:srgbClr val="C0C0C0"/>
                  </a:outerShdw>
                </a:effectLst>
                <a:sym typeface="Wingdings" pitchFamily="2" charset="2"/>
              </a:rPr>
              <a:t>1111111</a:t>
            </a:r>
            <a:endParaRPr kumimoji="0" lang="en-US" altLang="zh-CN" sz="2800" i="1" dirty="0">
              <a:effectLst>
                <a:outerShdw blurRad="38100" dist="38100" dir="2700000" algn="tl">
                  <a:srgbClr val="C0C0C0"/>
                </a:outerShdw>
              </a:effectLst>
            </a:endParaRPr>
          </a:p>
          <a:p>
            <a:pPr marL="571500" indent="-381000" defTabSz="762000">
              <a:spcBef>
                <a:spcPct val="50000"/>
              </a:spcBef>
              <a:defRPr/>
            </a:pPr>
            <a:endParaRPr lang="en-US" altLang="zh-CN" sz="2800" dirty="0"/>
          </a:p>
        </p:txBody>
      </p:sp>
      <p:sp>
        <p:nvSpPr>
          <p:cNvPr id="1198085" name="Text Box 5"/>
          <p:cNvSpPr txBox="1">
            <a:spLocks noChangeArrowheads="1"/>
          </p:cNvSpPr>
          <p:nvPr/>
        </p:nvSpPr>
        <p:spPr bwMode="auto">
          <a:xfrm>
            <a:off x="0" y="1766888"/>
            <a:ext cx="1676400" cy="1836737"/>
          </a:xfrm>
          <a:prstGeom prst="rect">
            <a:avLst/>
          </a:prstGeom>
          <a:solidFill>
            <a:schemeClr val="tx1"/>
          </a:solidFill>
          <a:ln w="38100">
            <a:solidFill>
              <a:schemeClr val="bg1"/>
            </a:solid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sz="2800" i="1">
                <a:solidFill>
                  <a:schemeClr val="bg1"/>
                </a:solidFill>
                <a:effectLst>
                  <a:outerShdw blurRad="38100" dist="38100" dir="2700000" algn="tl">
                    <a:srgbClr val="969696"/>
                  </a:outerShdw>
                </a:effectLst>
                <a:latin typeface="Times New Roman" pitchFamily="18" charset="0"/>
              </a:rPr>
              <a:t> # of Bits </a:t>
            </a:r>
            <a:r>
              <a:rPr kumimoji="0" lang="en-US" altLang="zh-CN" sz="2800" b="0">
                <a:solidFill>
                  <a:schemeClr val="bg1"/>
                </a:solidFill>
                <a:latin typeface="Times New Roman" pitchFamily="18" charset="0"/>
              </a:rPr>
              <a:t/>
            </a:r>
            <a:br>
              <a:rPr kumimoji="0" lang="en-US" altLang="zh-CN" sz="2800" b="0">
                <a:solidFill>
                  <a:schemeClr val="bg1"/>
                </a:solidFill>
                <a:latin typeface="Times New Roman" pitchFamily="18" charset="0"/>
              </a:rPr>
            </a:br>
            <a:r>
              <a:rPr kumimoji="0" lang="en-US" altLang="zh-CN" sz="2800" b="0">
                <a:solidFill>
                  <a:schemeClr val="bg1"/>
                </a:solidFill>
                <a:latin typeface="Times New Roman" pitchFamily="18" charset="0"/>
              </a:rPr>
              <a:t>----------</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8</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16</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32</a:t>
            </a:r>
          </a:p>
        </p:txBody>
      </p:sp>
      <p:sp>
        <p:nvSpPr>
          <p:cNvPr id="46086" name="Text Box 6"/>
          <p:cNvSpPr txBox="1">
            <a:spLocks noChangeArrowheads="1"/>
          </p:cNvSpPr>
          <p:nvPr/>
        </p:nvSpPr>
        <p:spPr bwMode="auto">
          <a:xfrm>
            <a:off x="1828800" y="2528888"/>
            <a:ext cx="3352800" cy="1116012"/>
          </a:xfrm>
          <a:prstGeom prst="rect">
            <a:avLst/>
          </a:prstGeom>
          <a:solidFill>
            <a:srgbClr val="FFFF00"/>
          </a:solidFill>
          <a:ln w="38100">
            <a:noFill/>
            <a:miter lim="800000"/>
            <a:headEnd/>
            <a:tailEnd/>
          </a:ln>
        </p:spPr>
        <p:txBody>
          <a:bodyPr>
            <a:spAutoFit/>
          </a:bodyPr>
          <a:lstStyle/>
          <a:p>
            <a:pPr algn="l" eaLnBrk="1" hangingPunct="1">
              <a:lnSpc>
                <a:spcPct val="80000"/>
              </a:lnSpc>
              <a:spcBef>
                <a:spcPct val="0"/>
              </a:spcBef>
              <a:buClrTx/>
              <a:buSzTx/>
              <a:buFontTx/>
              <a:buNone/>
            </a:pPr>
            <a:r>
              <a:rPr kumimoji="0" lang="en-US" altLang="zh-CN" sz="2800" b="0">
                <a:latin typeface="Symbol" pitchFamily="18" charset="2"/>
              </a:rPr>
              <a:t>-</a:t>
            </a:r>
            <a:r>
              <a:rPr kumimoji="0" lang="en-US" altLang="zh-CN" sz="2800" b="0">
                <a:latin typeface="Times New Roman" pitchFamily="18" charset="0"/>
              </a:rPr>
              <a:t>127                      </a:t>
            </a:r>
            <a:r>
              <a:rPr kumimoji="0" lang="en-US" altLang="zh-CN" sz="2800" b="0">
                <a:latin typeface="Symbol" pitchFamily="18" charset="2"/>
              </a:rPr>
              <a:t>-</a:t>
            </a:r>
            <a:r>
              <a:rPr kumimoji="0" lang="en-US" altLang="zh-CN" sz="2800" b="0">
                <a:latin typeface="Times New Roman" pitchFamily="18" charset="0"/>
              </a:rPr>
              <a:t>0</a:t>
            </a:r>
          </a:p>
          <a:p>
            <a:pPr algn="l" eaLnBrk="1" hangingPunct="1">
              <a:lnSpc>
                <a:spcPct val="80000"/>
              </a:lnSpc>
              <a:spcBef>
                <a:spcPct val="0"/>
              </a:spcBef>
              <a:buClrTx/>
              <a:buSzTx/>
              <a:buFontTx/>
              <a:buNone/>
            </a:pPr>
            <a:r>
              <a:rPr kumimoji="0" lang="en-US" altLang="zh-CN" sz="2800" b="0">
                <a:latin typeface="Symbol" pitchFamily="18" charset="2"/>
              </a:rPr>
              <a:t>-</a:t>
            </a:r>
            <a:r>
              <a:rPr kumimoji="0" lang="en-US" altLang="zh-CN" sz="2800" b="0">
                <a:latin typeface="Times New Roman" pitchFamily="18" charset="0"/>
              </a:rPr>
              <a:t>32767                  </a:t>
            </a:r>
            <a:r>
              <a:rPr kumimoji="0" lang="en-US" altLang="zh-CN" sz="2800" b="0">
                <a:latin typeface="Symbol" pitchFamily="18" charset="2"/>
              </a:rPr>
              <a:t>-</a:t>
            </a:r>
            <a:r>
              <a:rPr kumimoji="0" lang="en-US" altLang="zh-CN" sz="2800" b="0">
                <a:latin typeface="Times New Roman" pitchFamily="18" charset="0"/>
              </a:rPr>
              <a:t>0</a:t>
            </a:r>
          </a:p>
          <a:p>
            <a:pPr algn="l" eaLnBrk="1" hangingPunct="1">
              <a:lnSpc>
                <a:spcPct val="80000"/>
              </a:lnSpc>
              <a:spcBef>
                <a:spcPct val="0"/>
              </a:spcBef>
              <a:buClrTx/>
              <a:buSzTx/>
              <a:buFontTx/>
              <a:buNone/>
            </a:pPr>
            <a:r>
              <a:rPr kumimoji="0" lang="en-US" altLang="zh-CN" sz="2800" b="0">
                <a:latin typeface="Symbol" pitchFamily="18" charset="2"/>
              </a:rPr>
              <a:t>-2,147,483,647</a:t>
            </a:r>
            <a:r>
              <a:rPr kumimoji="0" lang="en-US" altLang="zh-CN" sz="2800" b="0">
                <a:latin typeface="Times New Roman" pitchFamily="18" charset="0"/>
              </a:rPr>
              <a:t>     </a:t>
            </a:r>
            <a:r>
              <a:rPr kumimoji="0" lang="en-US" altLang="zh-CN" sz="2800" b="0">
                <a:latin typeface="Symbol" pitchFamily="18" charset="2"/>
              </a:rPr>
              <a:t>-</a:t>
            </a:r>
            <a:r>
              <a:rPr kumimoji="0" lang="en-US" altLang="zh-CN" sz="2800" b="0">
                <a:latin typeface="Times New Roman" pitchFamily="18" charset="0"/>
              </a:rPr>
              <a:t>0</a:t>
            </a:r>
          </a:p>
        </p:txBody>
      </p:sp>
      <p:sp>
        <p:nvSpPr>
          <p:cNvPr id="46087" name="Text Box 7"/>
          <p:cNvSpPr txBox="1">
            <a:spLocks noChangeArrowheads="1"/>
          </p:cNvSpPr>
          <p:nvPr/>
        </p:nvSpPr>
        <p:spPr bwMode="auto">
          <a:xfrm>
            <a:off x="5029200" y="2528888"/>
            <a:ext cx="3733800" cy="1116012"/>
          </a:xfrm>
          <a:prstGeom prst="rect">
            <a:avLst/>
          </a:prstGeom>
          <a:solidFill>
            <a:srgbClr val="FFFF00"/>
          </a:solidFill>
          <a:ln w="38100">
            <a:noFill/>
            <a:miter lim="800000"/>
            <a:headEnd/>
            <a:tailEnd/>
          </a:ln>
        </p:spPr>
        <p:txBody>
          <a:bodyPr>
            <a:spAutoFit/>
          </a:bodyPr>
          <a:lstStyle/>
          <a:p>
            <a:pPr algn="l" eaLnBrk="1" hangingPunct="1">
              <a:lnSpc>
                <a:spcPct val="80000"/>
              </a:lnSpc>
              <a:spcBef>
                <a:spcPct val="0"/>
              </a:spcBef>
              <a:buClrTx/>
              <a:buSzTx/>
              <a:buFontTx/>
              <a:buNone/>
            </a:pPr>
            <a:r>
              <a:rPr kumimoji="0" lang="en-US" altLang="zh-CN" sz="2800" b="0">
                <a:latin typeface="Times New Roman" pitchFamily="18" charset="0"/>
              </a:rPr>
              <a:t>  +0                         +127</a:t>
            </a:r>
          </a:p>
          <a:p>
            <a:pPr algn="l" eaLnBrk="1" hangingPunct="1">
              <a:lnSpc>
                <a:spcPct val="80000"/>
              </a:lnSpc>
              <a:spcBef>
                <a:spcPct val="0"/>
              </a:spcBef>
              <a:buClrTx/>
              <a:buSzTx/>
              <a:buFontTx/>
              <a:buNone/>
            </a:pPr>
            <a:r>
              <a:rPr kumimoji="0" lang="en-US" altLang="zh-CN" sz="2800" b="0">
                <a:latin typeface="Times New Roman" pitchFamily="18" charset="0"/>
              </a:rPr>
              <a:t>  +0                     +32767</a:t>
            </a:r>
          </a:p>
          <a:p>
            <a:pPr algn="l" eaLnBrk="1" hangingPunct="1">
              <a:lnSpc>
                <a:spcPct val="80000"/>
              </a:lnSpc>
              <a:spcBef>
                <a:spcPct val="0"/>
              </a:spcBef>
              <a:buClrTx/>
              <a:buSzTx/>
              <a:buFontTx/>
              <a:buNone/>
            </a:pPr>
            <a:r>
              <a:rPr kumimoji="0" lang="en-US" altLang="zh-CN" sz="2800" b="0">
                <a:latin typeface="Times New Roman" pitchFamily="18" charset="0"/>
              </a:rPr>
              <a:t>  +0        +2,147,483,647      </a:t>
            </a:r>
          </a:p>
        </p:txBody>
      </p:sp>
      <p:sp>
        <p:nvSpPr>
          <p:cNvPr id="1198088" name="Text Box 8"/>
          <p:cNvSpPr txBox="1">
            <a:spLocks noChangeArrowheads="1"/>
          </p:cNvSpPr>
          <p:nvPr/>
        </p:nvSpPr>
        <p:spPr bwMode="auto">
          <a:xfrm>
            <a:off x="1828800" y="1766888"/>
            <a:ext cx="6934200" cy="774700"/>
          </a:xfrm>
          <a:prstGeom prst="rect">
            <a:avLst/>
          </a:prstGeom>
          <a:solidFill>
            <a:srgbClr val="FFFF00"/>
          </a:solidFill>
          <a:ln w="38100">
            <a:no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sz="2800" i="1">
                <a:effectLst>
                  <a:outerShdw blurRad="38100" dist="38100" dir="2700000" algn="tl">
                    <a:srgbClr val="FFFFFF"/>
                  </a:outerShdw>
                </a:effectLst>
                <a:latin typeface="Times New Roman" pitchFamily="18" charset="0"/>
              </a:rPr>
              <a:t>Range</a:t>
            </a:r>
          </a:p>
          <a:p>
            <a:pPr algn="ctr" eaLnBrk="1" hangingPunct="1">
              <a:lnSpc>
                <a:spcPct val="80000"/>
              </a:lnSpc>
              <a:spcBef>
                <a:spcPct val="0"/>
              </a:spcBef>
              <a:buClrTx/>
              <a:buSzTx/>
              <a:buFontTx/>
              <a:buNone/>
              <a:defRPr/>
            </a:pPr>
            <a:r>
              <a:rPr kumimoji="0" lang="en-US" altLang="zh-CN" sz="2800" i="1">
                <a:effectLst>
                  <a:outerShdw blurRad="38100" dist="38100" dir="2700000" algn="tl">
                    <a:srgbClr val="FFFFFF"/>
                  </a:outerShdw>
                </a:effectLst>
                <a:latin typeface="Times New Roman" pitchFamily="18" charset="0"/>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ChangeArrowheads="1"/>
          </p:cNvSpPr>
          <p:nvPr>
            <p:ph type="title"/>
          </p:nvPr>
        </p:nvSpPr>
        <p:spPr bwMode="auto">
          <a:xfrm>
            <a:off x="685800" y="304800"/>
            <a:ext cx="7772400" cy="685800"/>
          </a:xfrm>
          <a:ln>
            <a:miter lim="800000"/>
            <a:headEnd/>
            <a:tailEnd/>
          </a:ln>
        </p:spPr>
        <p:txBody>
          <a:bodyPr vert="horz" wrap="square" lIns="91440" tIns="45720" rIns="91440" bIns="45720" numCol="1" anchor="t" anchorCtr="0" compatLnSpc="1">
            <a:prstTxWarp prst="textNoShape">
              <a:avLst/>
            </a:prstTxWarp>
          </a:bodyPr>
          <a:lstStyle/>
          <a:p>
            <a:pPr algn="ctr">
              <a:defRPr/>
            </a:pPr>
            <a:r>
              <a:rPr lang="zh-CN" altLang="en-US" smtClean="0">
                <a:solidFill>
                  <a:schemeClr val="tx2"/>
                </a:solidFill>
                <a:effectLst/>
              </a:rPr>
              <a:t>反码表示法</a:t>
            </a:r>
            <a:r>
              <a:rPr lang="zh-CN" altLang="en-US" smtClean="0"/>
              <a:t> </a:t>
            </a:r>
          </a:p>
        </p:txBody>
      </p:sp>
      <p:sp>
        <p:nvSpPr>
          <p:cNvPr id="1199107"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47108" name="Text Box 4"/>
          <p:cNvSpPr txBox="1">
            <a:spLocks noChangeArrowheads="1"/>
          </p:cNvSpPr>
          <p:nvPr/>
        </p:nvSpPr>
        <p:spPr bwMode="auto">
          <a:xfrm>
            <a:off x="522288" y="1654175"/>
            <a:ext cx="7954962" cy="4665663"/>
          </a:xfrm>
          <a:prstGeom prst="rect">
            <a:avLst/>
          </a:prstGeom>
          <a:noFill/>
          <a:ln w="9525">
            <a:noFill/>
            <a:miter lim="800000"/>
            <a:headEnd/>
            <a:tailEnd/>
          </a:ln>
        </p:spPr>
        <p:txBody>
          <a:bodyPr lIns="92075" tIns="46038" rIns="92075" bIns="46038">
            <a:spAutoFit/>
          </a:bodyPr>
          <a:lstStyle/>
          <a:p>
            <a:pPr marL="647700" indent="-457200" defTabSz="762000">
              <a:spcBef>
                <a:spcPct val="50000"/>
              </a:spcBef>
            </a:pPr>
            <a:r>
              <a:rPr lang="zh-CN" altLang="en-US" sz="2800"/>
              <a:t>表示法（编码）：</a:t>
            </a:r>
          </a:p>
          <a:p>
            <a:pPr marL="914400" lvl="1" indent="-457200" defTabSz="762000">
              <a:spcBef>
                <a:spcPct val="50000"/>
              </a:spcBef>
              <a:buFont typeface="Wingdings" pitchFamily="2" charset="2"/>
              <a:buAutoNum type="circleNumDbPlain"/>
            </a:pPr>
            <a:r>
              <a:rPr lang="en-US" altLang="zh-CN" sz="2800"/>
              <a:t>10</a:t>
            </a:r>
            <a:r>
              <a:rPr lang="zh-CN" altLang="en-US" sz="2800"/>
              <a:t>进制转换为</a:t>
            </a:r>
            <a:r>
              <a:rPr lang="en-US" altLang="zh-CN" sz="2800"/>
              <a:t>2</a:t>
            </a:r>
            <a:r>
              <a:rPr lang="zh-CN" altLang="en-US" sz="2800"/>
              <a:t>进制（忽略符号位）。</a:t>
            </a:r>
          </a:p>
          <a:p>
            <a:pPr marL="914400" lvl="1" indent="-457200" defTabSz="762000">
              <a:spcBef>
                <a:spcPct val="50000"/>
              </a:spcBef>
              <a:buFont typeface="Wingdings" pitchFamily="2" charset="2"/>
              <a:buAutoNum type="circleNumDbPlain"/>
            </a:pPr>
            <a:r>
              <a:rPr lang="zh-CN" altLang="en-US" sz="2800"/>
              <a:t>不够</a:t>
            </a:r>
            <a:r>
              <a:rPr lang="en-US" altLang="zh-CN" sz="2800"/>
              <a:t>N</a:t>
            </a:r>
            <a:r>
              <a:rPr lang="zh-CN" altLang="en-US" sz="2800"/>
              <a:t>位的高位（左边）补</a:t>
            </a:r>
            <a:r>
              <a:rPr lang="en-US" altLang="zh-CN" sz="2800"/>
              <a:t>0,</a:t>
            </a:r>
            <a:r>
              <a:rPr lang="zh-CN" altLang="en-US" sz="2800"/>
              <a:t>凑齐</a:t>
            </a:r>
            <a:r>
              <a:rPr lang="en-US" altLang="zh-CN" sz="2800"/>
              <a:t>N</a:t>
            </a:r>
            <a:r>
              <a:rPr lang="zh-CN" altLang="en-US" sz="2800"/>
              <a:t>位。</a:t>
            </a:r>
          </a:p>
          <a:p>
            <a:pPr marL="914400" lvl="1" indent="-457200" defTabSz="762000">
              <a:spcBef>
                <a:spcPct val="50000"/>
              </a:spcBef>
              <a:buFont typeface="Wingdings" pitchFamily="2" charset="2"/>
              <a:buAutoNum type="circleNumDbPlain"/>
            </a:pPr>
            <a:r>
              <a:rPr lang="zh-CN" altLang="en-US" sz="2800"/>
              <a:t>正数不变，负数按位取反：</a:t>
            </a:r>
            <a:r>
              <a:rPr lang="en-US" altLang="zh-CN" sz="2800"/>
              <a:t>0</a:t>
            </a:r>
            <a:r>
              <a:rPr lang="zh-CN" altLang="en-US" sz="2800"/>
              <a:t>变</a:t>
            </a:r>
            <a:r>
              <a:rPr lang="en-US" altLang="zh-CN" sz="2800"/>
              <a:t>1</a:t>
            </a:r>
            <a:r>
              <a:rPr lang="zh-CN" altLang="en-US" sz="2800"/>
              <a:t>，</a:t>
            </a:r>
            <a:r>
              <a:rPr lang="en-US" altLang="zh-CN" sz="2800"/>
              <a:t>1</a:t>
            </a:r>
            <a:r>
              <a:rPr lang="zh-CN" altLang="en-US" sz="2800"/>
              <a:t>变</a:t>
            </a:r>
            <a:r>
              <a:rPr lang="en-US" altLang="zh-CN" sz="2800"/>
              <a:t>0</a:t>
            </a:r>
            <a:r>
              <a:rPr lang="zh-CN" altLang="en-US" sz="2800"/>
              <a:t>。</a:t>
            </a:r>
          </a:p>
          <a:p>
            <a:pPr marL="647700" indent="-457200" defTabSz="762000">
              <a:spcBef>
                <a:spcPct val="50000"/>
              </a:spcBef>
            </a:pPr>
            <a:r>
              <a:rPr lang="zh-CN" altLang="en-US" sz="2800"/>
              <a:t>译码：</a:t>
            </a:r>
          </a:p>
          <a:p>
            <a:pPr marL="647700" indent="-457200" defTabSz="762000">
              <a:spcBef>
                <a:spcPct val="50000"/>
              </a:spcBef>
              <a:buFont typeface="Wingdings" pitchFamily="2" charset="2"/>
              <a:buNone/>
            </a:pPr>
            <a:r>
              <a:rPr lang="zh-CN" altLang="en-US" sz="2800"/>
              <a:t>  符号位为</a:t>
            </a:r>
            <a:r>
              <a:rPr lang="en-US" altLang="zh-CN" sz="2800"/>
              <a:t>0</a:t>
            </a:r>
            <a:r>
              <a:rPr lang="zh-CN" altLang="en-US" sz="2800"/>
              <a:t>（正数）</a:t>
            </a:r>
          </a:p>
          <a:p>
            <a:pPr marL="914400" lvl="1" indent="-457200" defTabSz="762000">
              <a:spcBef>
                <a:spcPct val="50000"/>
              </a:spcBef>
              <a:buFont typeface="Wingdings" pitchFamily="2" charset="2"/>
              <a:buAutoNum type="circleNumDbPlain"/>
            </a:pPr>
            <a:r>
              <a:rPr lang="en-US" altLang="zh-CN" sz="2800"/>
              <a:t>2</a:t>
            </a:r>
            <a:r>
              <a:rPr lang="zh-CN" altLang="en-US" sz="2800"/>
              <a:t>进制转换为</a:t>
            </a:r>
            <a:r>
              <a:rPr lang="en-US" altLang="zh-CN" sz="2800"/>
              <a:t>10</a:t>
            </a:r>
            <a:r>
              <a:rPr lang="zh-CN" altLang="en-US" sz="2800"/>
              <a:t>进制数。</a:t>
            </a:r>
          </a:p>
          <a:p>
            <a:pPr marL="914400" lvl="1" indent="-457200" defTabSz="762000">
              <a:spcBef>
                <a:spcPct val="50000"/>
              </a:spcBef>
              <a:buFont typeface="Wingdings" pitchFamily="2" charset="2"/>
              <a:buAutoNum type="circleNumDbPlain"/>
            </a:pPr>
            <a:r>
              <a:rPr lang="zh-CN" altLang="en-US" sz="2800"/>
              <a:t>再在数的高位（最左边）补上正号</a:t>
            </a:r>
            <a:r>
              <a:rPr lang="en-US" altLang="zh-CN" sz="2800"/>
              <a:t>+</a:t>
            </a:r>
            <a:r>
              <a:rPr lang="zh-CN" altLang="en-US" sz="2800"/>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Rectangle 2"/>
          <p:cNvSpPr>
            <a:spLocks noGrp="1" noChangeArrowheads="1"/>
          </p:cNvSpPr>
          <p:nvPr>
            <p:ph type="title"/>
          </p:nvPr>
        </p:nvSpPr>
        <p:spPr bwMode="auto">
          <a:xfrm>
            <a:off x="685800" y="304800"/>
            <a:ext cx="7772400" cy="685800"/>
          </a:xfrm>
          <a:ln>
            <a:miter lim="800000"/>
            <a:headEnd/>
            <a:tailEnd/>
          </a:ln>
        </p:spPr>
        <p:txBody>
          <a:bodyPr vert="horz" wrap="square" lIns="91440" tIns="45720" rIns="91440" bIns="45720" numCol="1" anchor="t" anchorCtr="0" compatLnSpc="1">
            <a:prstTxWarp prst="textNoShape">
              <a:avLst/>
            </a:prstTxWarp>
          </a:bodyPr>
          <a:lstStyle/>
          <a:p>
            <a:pPr algn="ctr">
              <a:defRPr/>
            </a:pPr>
            <a:r>
              <a:rPr lang="zh-CN" altLang="en-US" smtClean="0">
                <a:solidFill>
                  <a:schemeClr val="tx2"/>
                </a:solidFill>
                <a:effectLst/>
              </a:rPr>
              <a:t>反码表示法</a:t>
            </a:r>
            <a:r>
              <a:rPr lang="zh-CN" altLang="en-US" smtClean="0"/>
              <a:t> </a:t>
            </a:r>
          </a:p>
        </p:txBody>
      </p:sp>
      <p:sp>
        <p:nvSpPr>
          <p:cNvPr id="1205251"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48132" name="Text Box 4"/>
          <p:cNvSpPr txBox="1">
            <a:spLocks noChangeArrowheads="1"/>
          </p:cNvSpPr>
          <p:nvPr/>
        </p:nvSpPr>
        <p:spPr bwMode="auto">
          <a:xfrm>
            <a:off x="522288" y="1654175"/>
            <a:ext cx="7954962" cy="2870200"/>
          </a:xfrm>
          <a:prstGeom prst="rect">
            <a:avLst/>
          </a:prstGeom>
          <a:noFill/>
          <a:ln w="9525">
            <a:noFill/>
            <a:miter lim="800000"/>
            <a:headEnd/>
            <a:tailEnd/>
          </a:ln>
        </p:spPr>
        <p:txBody>
          <a:bodyPr lIns="92075" tIns="46038" rIns="92075" bIns="46038">
            <a:spAutoFit/>
          </a:bodyPr>
          <a:lstStyle/>
          <a:p>
            <a:pPr marL="647700" indent="-457200" defTabSz="762000">
              <a:spcBef>
                <a:spcPct val="50000"/>
              </a:spcBef>
            </a:pPr>
            <a:r>
              <a:rPr lang="zh-CN" altLang="en-US" sz="2800"/>
              <a:t>译码：</a:t>
            </a:r>
          </a:p>
          <a:p>
            <a:pPr marL="647700" indent="-457200" defTabSz="762000">
              <a:spcBef>
                <a:spcPct val="50000"/>
              </a:spcBef>
              <a:buFont typeface="Wingdings" pitchFamily="2" charset="2"/>
              <a:buNone/>
            </a:pPr>
            <a:r>
              <a:rPr lang="zh-CN" altLang="en-US" sz="2800"/>
              <a:t>  符号位为</a:t>
            </a:r>
            <a:r>
              <a:rPr lang="en-US" altLang="zh-CN" sz="2800"/>
              <a:t>1</a:t>
            </a:r>
            <a:r>
              <a:rPr lang="zh-CN" altLang="en-US" sz="2800"/>
              <a:t>（负数）</a:t>
            </a:r>
          </a:p>
          <a:p>
            <a:pPr marL="914400" lvl="1" indent="-457200" defTabSz="762000">
              <a:spcBef>
                <a:spcPct val="50000"/>
              </a:spcBef>
              <a:buFont typeface="Wingdings" pitchFamily="2" charset="2"/>
              <a:buAutoNum type="circleNumDbPlain"/>
            </a:pPr>
            <a:r>
              <a:rPr lang="zh-CN" altLang="en-US" sz="2800"/>
              <a:t>将整个</a:t>
            </a:r>
            <a:r>
              <a:rPr lang="en-US" altLang="zh-CN" sz="2800"/>
              <a:t>2</a:t>
            </a:r>
            <a:r>
              <a:rPr lang="zh-CN" altLang="en-US" sz="2800"/>
              <a:t>进制数按位取反：</a:t>
            </a:r>
            <a:r>
              <a:rPr lang="en-US" altLang="zh-CN" sz="2800"/>
              <a:t>0</a:t>
            </a:r>
            <a:r>
              <a:rPr lang="zh-CN" altLang="en-US" sz="2800"/>
              <a:t>变</a:t>
            </a:r>
            <a:r>
              <a:rPr lang="en-US" altLang="zh-CN" sz="2800"/>
              <a:t>1</a:t>
            </a:r>
            <a:r>
              <a:rPr lang="zh-CN" altLang="en-US" sz="2800"/>
              <a:t>，</a:t>
            </a:r>
            <a:r>
              <a:rPr lang="en-US" altLang="zh-CN" sz="2800"/>
              <a:t>1</a:t>
            </a:r>
            <a:r>
              <a:rPr lang="zh-CN" altLang="en-US" sz="2800"/>
              <a:t>变</a:t>
            </a:r>
            <a:r>
              <a:rPr lang="en-US" altLang="zh-CN" sz="2800"/>
              <a:t>0</a:t>
            </a:r>
            <a:r>
              <a:rPr lang="zh-CN" altLang="en-US" sz="2800"/>
              <a:t>。</a:t>
            </a:r>
          </a:p>
          <a:p>
            <a:pPr marL="914400" lvl="1" indent="-457200" defTabSz="762000">
              <a:spcBef>
                <a:spcPct val="50000"/>
              </a:spcBef>
              <a:buFont typeface="Wingdings" pitchFamily="2" charset="2"/>
              <a:buAutoNum type="circleNumDbPlain"/>
            </a:pPr>
            <a:r>
              <a:rPr lang="en-US" altLang="zh-CN" sz="2800"/>
              <a:t>2</a:t>
            </a:r>
            <a:r>
              <a:rPr lang="zh-CN" altLang="en-US" sz="2800"/>
              <a:t>进制转换为</a:t>
            </a:r>
            <a:r>
              <a:rPr lang="en-US" altLang="zh-CN" sz="2800"/>
              <a:t>10</a:t>
            </a:r>
            <a:r>
              <a:rPr lang="zh-CN" altLang="en-US" sz="2800"/>
              <a:t>进制数。</a:t>
            </a:r>
          </a:p>
          <a:p>
            <a:pPr marL="914400" lvl="1" indent="-457200" defTabSz="762000">
              <a:spcBef>
                <a:spcPct val="50000"/>
              </a:spcBef>
              <a:buFont typeface="Wingdings" pitchFamily="2" charset="2"/>
              <a:buAutoNum type="circleNumDbPlain"/>
            </a:pPr>
            <a:r>
              <a:rPr lang="zh-CN" altLang="en-US" sz="2800"/>
              <a:t>再在数的高位（最左边）补上负号</a:t>
            </a:r>
            <a:r>
              <a:rPr lang="en-US" altLang="zh-CN" sz="2800"/>
              <a:t>-</a:t>
            </a:r>
            <a:r>
              <a:rPr lang="zh-CN" altLang="en-US" sz="2800"/>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4" name="Text Box 2"/>
          <p:cNvSpPr txBox="1">
            <a:spLocks noChangeArrowheads="1"/>
          </p:cNvSpPr>
          <p:nvPr/>
        </p:nvSpPr>
        <p:spPr bwMode="auto">
          <a:xfrm>
            <a:off x="144463" y="249238"/>
            <a:ext cx="20177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a:effectLst>
                  <a:outerShdw blurRad="38100" dist="38100" dir="2700000" algn="tl">
                    <a:srgbClr val="FFFFFF"/>
                  </a:outerShdw>
                </a:effectLst>
                <a:latin typeface="Times New Roman" pitchFamily="18" charset="0"/>
              </a:rPr>
              <a:t>Example 9</a:t>
            </a:r>
          </a:p>
        </p:txBody>
      </p:sp>
      <p:sp>
        <p:nvSpPr>
          <p:cNvPr id="49155" name="Rectangle 3"/>
          <p:cNvSpPr>
            <a:spLocks noChangeArrowheads="1"/>
          </p:cNvSpPr>
          <p:nvPr/>
        </p:nvSpPr>
        <p:spPr bwMode="auto">
          <a:xfrm>
            <a:off x="457200" y="1066800"/>
            <a:ext cx="8458200" cy="1190625"/>
          </a:xfrm>
          <a:prstGeom prst="rect">
            <a:avLst/>
          </a:prstGeom>
          <a:noFill/>
          <a:ln w="9525">
            <a:noFill/>
            <a:miter lim="800000"/>
            <a:headEnd/>
            <a:tailEnd/>
          </a:ln>
        </p:spPr>
        <p:txBody>
          <a:bodyPr>
            <a:spAutoFit/>
          </a:bodyPr>
          <a:lstStyle/>
          <a:p>
            <a:pPr algn="l" eaLnBrk="1" hangingPunct="1">
              <a:lnSpc>
                <a:spcPct val="100000"/>
              </a:lnSpc>
              <a:spcBef>
                <a:spcPct val="50000"/>
              </a:spcBef>
              <a:buClrTx/>
              <a:buSzTx/>
              <a:buFontTx/>
              <a:buNone/>
            </a:pPr>
            <a:r>
              <a:rPr kumimoji="0" lang="en-US" altLang="zh-CN" sz="3600" b="0">
                <a:latin typeface="Times" charset="0"/>
              </a:rPr>
              <a:t>Store +7 in an 8-bit memory location using one’s complement representation.</a:t>
            </a:r>
          </a:p>
        </p:txBody>
      </p:sp>
      <p:sp>
        <p:nvSpPr>
          <p:cNvPr id="1206276" name="Text Box 4"/>
          <p:cNvSpPr txBox="1">
            <a:spLocks noChangeArrowheads="1"/>
          </p:cNvSpPr>
          <p:nvPr/>
        </p:nvSpPr>
        <p:spPr bwMode="auto">
          <a:xfrm>
            <a:off x="228600" y="2430463"/>
            <a:ext cx="1643063" cy="617537"/>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a:effectLst>
                  <a:outerShdw blurRad="38100" dist="38100" dir="2700000" algn="tl">
                    <a:srgbClr val="FFFFFF"/>
                  </a:outerShdw>
                </a:effectLst>
                <a:latin typeface="Times New Roman" pitchFamily="18" charset="0"/>
              </a:rPr>
              <a:t>Solution</a:t>
            </a:r>
          </a:p>
        </p:txBody>
      </p:sp>
      <p:sp>
        <p:nvSpPr>
          <p:cNvPr id="1206277" name="Rectangle 5"/>
          <p:cNvSpPr>
            <a:spLocks noChangeArrowheads="1"/>
          </p:cNvSpPr>
          <p:nvPr/>
        </p:nvSpPr>
        <p:spPr bwMode="auto">
          <a:xfrm>
            <a:off x="533400" y="3063875"/>
            <a:ext cx="8382000" cy="2651125"/>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defRPr/>
            </a:pPr>
            <a:r>
              <a:rPr kumimoji="0" lang="en-US" altLang="zh-CN" sz="3200" i="1">
                <a:solidFill>
                  <a:schemeClr val="bg2"/>
                </a:solidFill>
                <a:effectLst>
                  <a:outerShdw blurRad="38100" dist="38100" dir="2700000" algn="tl">
                    <a:srgbClr val="C0C0C0"/>
                  </a:outerShdw>
                </a:effectLst>
                <a:latin typeface="Times" charset="0"/>
              </a:rPr>
              <a:t>First change the number to binary 111. Add five  0s to make a total of N (8) bits, </a:t>
            </a:r>
            <a:r>
              <a:rPr kumimoji="0" lang="en-US" altLang="zh-CN" sz="3200" i="1">
                <a:effectLst>
                  <a:outerShdw blurRad="38100" dist="38100" dir="2700000" algn="tl">
                    <a:srgbClr val="C0C0C0"/>
                  </a:outerShdw>
                </a:effectLst>
                <a:latin typeface="Times" charset="0"/>
              </a:rPr>
              <a:t>00000111</a:t>
            </a:r>
            <a:r>
              <a:rPr kumimoji="0" lang="en-US" altLang="zh-CN" sz="3200" i="1">
                <a:solidFill>
                  <a:schemeClr val="bg2"/>
                </a:solidFill>
                <a:effectLst>
                  <a:outerShdw blurRad="38100" dist="38100" dir="2700000" algn="tl">
                    <a:srgbClr val="C0C0C0"/>
                  </a:outerShdw>
                </a:effectLst>
                <a:latin typeface="Times" charset="0"/>
              </a:rPr>
              <a:t>. The sign is positive, so no more action is needed. The result is: </a:t>
            </a:r>
            <a:br>
              <a:rPr kumimoji="0" lang="en-US" altLang="zh-CN" sz="3200" i="1">
                <a:solidFill>
                  <a:schemeClr val="bg2"/>
                </a:solidFill>
                <a:effectLst>
                  <a:outerShdw blurRad="38100" dist="38100" dir="2700000" algn="tl">
                    <a:srgbClr val="C0C0C0"/>
                  </a:outerShdw>
                </a:effectLst>
                <a:latin typeface="Times" charset="0"/>
              </a:rPr>
            </a:br>
            <a:r>
              <a:rPr kumimoji="0" lang="en-US" altLang="zh-CN" sz="3200" i="1">
                <a:solidFill>
                  <a:schemeClr val="bg2"/>
                </a:solidFill>
                <a:effectLst>
                  <a:outerShdw blurRad="38100" dist="38100" dir="2700000" algn="tl">
                    <a:srgbClr val="C0C0C0"/>
                  </a:outerShdw>
                </a:effectLst>
                <a:latin typeface="Times" charset="0"/>
              </a:rPr>
              <a:t>                           </a:t>
            </a:r>
            <a:r>
              <a:rPr kumimoji="0" lang="en-US" altLang="zh-CN" sz="4000" i="1">
                <a:effectLst>
                  <a:outerShdw blurRad="38100" dist="38100" dir="2700000" algn="tl">
                    <a:srgbClr val="C0C0C0"/>
                  </a:outerShdw>
                </a:effectLst>
                <a:latin typeface="Times" charset="0"/>
              </a:rPr>
              <a:t>00000111</a:t>
            </a:r>
            <a:endParaRPr kumimoji="0" lang="en-US" altLang="zh-CN" sz="4000" i="1">
              <a:solidFill>
                <a:schemeClr val="bg2"/>
              </a:solidFill>
              <a:effectLst>
                <a:outerShdw blurRad="38100" dist="38100" dir="2700000" algn="tl">
                  <a:srgbClr val="C0C0C0"/>
                </a:outerShdw>
              </a:effectLst>
              <a:latin typeface="Times"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Text Box 2"/>
          <p:cNvSpPr txBox="1">
            <a:spLocks noChangeArrowheads="1"/>
          </p:cNvSpPr>
          <p:nvPr/>
        </p:nvSpPr>
        <p:spPr bwMode="auto">
          <a:xfrm>
            <a:off x="144463" y="249238"/>
            <a:ext cx="22209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a:effectLst>
                  <a:outerShdw blurRad="38100" dist="38100" dir="2700000" algn="tl">
                    <a:srgbClr val="FFFFFF"/>
                  </a:outerShdw>
                </a:effectLst>
                <a:latin typeface="Times New Roman" pitchFamily="18" charset="0"/>
              </a:rPr>
              <a:t>Example 10</a:t>
            </a:r>
          </a:p>
        </p:txBody>
      </p:sp>
      <p:sp>
        <p:nvSpPr>
          <p:cNvPr id="50179" name="Rectangle 3"/>
          <p:cNvSpPr>
            <a:spLocks noChangeArrowheads="1"/>
          </p:cNvSpPr>
          <p:nvPr/>
        </p:nvSpPr>
        <p:spPr bwMode="auto">
          <a:xfrm>
            <a:off x="457200" y="1066800"/>
            <a:ext cx="8458200" cy="1190625"/>
          </a:xfrm>
          <a:prstGeom prst="rect">
            <a:avLst/>
          </a:prstGeom>
          <a:noFill/>
          <a:ln w="9525">
            <a:noFill/>
            <a:miter lim="800000"/>
            <a:headEnd/>
            <a:tailEnd/>
          </a:ln>
        </p:spPr>
        <p:txBody>
          <a:bodyPr>
            <a:spAutoFit/>
          </a:bodyPr>
          <a:lstStyle/>
          <a:p>
            <a:pPr algn="l" eaLnBrk="1" hangingPunct="1">
              <a:lnSpc>
                <a:spcPct val="100000"/>
              </a:lnSpc>
              <a:spcBef>
                <a:spcPct val="50000"/>
              </a:spcBef>
              <a:buClrTx/>
              <a:buSzTx/>
              <a:buFontTx/>
              <a:buNone/>
            </a:pPr>
            <a:r>
              <a:rPr kumimoji="0" lang="en-US" altLang="zh-CN" sz="3600" b="0">
                <a:latin typeface="Times" charset="0"/>
              </a:rPr>
              <a:t>Store –258 in a 16-bit memory location using one’s complement representation.</a:t>
            </a:r>
          </a:p>
        </p:txBody>
      </p:sp>
      <p:sp>
        <p:nvSpPr>
          <p:cNvPr id="1207300" name="Text Box 4"/>
          <p:cNvSpPr txBox="1">
            <a:spLocks noChangeArrowheads="1"/>
          </p:cNvSpPr>
          <p:nvPr/>
        </p:nvSpPr>
        <p:spPr bwMode="auto">
          <a:xfrm>
            <a:off x="228600" y="22860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a:effectLst>
                  <a:outerShdw blurRad="38100" dist="38100" dir="2700000" algn="tl">
                    <a:srgbClr val="FFFFFF"/>
                  </a:outerShdw>
                </a:effectLst>
                <a:latin typeface="Times New Roman" pitchFamily="18" charset="0"/>
              </a:rPr>
              <a:t>Solution</a:t>
            </a:r>
          </a:p>
        </p:txBody>
      </p:sp>
      <p:sp>
        <p:nvSpPr>
          <p:cNvPr id="1207301" name="Rectangle 5"/>
          <p:cNvSpPr>
            <a:spLocks noChangeArrowheads="1"/>
          </p:cNvSpPr>
          <p:nvPr/>
        </p:nvSpPr>
        <p:spPr bwMode="auto">
          <a:xfrm>
            <a:off x="533400" y="3063875"/>
            <a:ext cx="8382000" cy="2590800"/>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defRPr/>
            </a:pPr>
            <a:r>
              <a:rPr kumimoji="0" lang="en-US" altLang="zh-CN" sz="3200" i="1">
                <a:solidFill>
                  <a:schemeClr val="bg2"/>
                </a:solidFill>
                <a:effectLst>
                  <a:outerShdw blurRad="38100" dist="38100" dir="2700000" algn="tl">
                    <a:srgbClr val="C0C0C0"/>
                  </a:outerShdw>
                </a:effectLst>
                <a:latin typeface="Times" charset="0"/>
              </a:rPr>
              <a:t>First change the number to binary </a:t>
            </a:r>
            <a:r>
              <a:rPr kumimoji="0" lang="en-US" altLang="zh-CN" sz="3200" i="1">
                <a:solidFill>
                  <a:srgbClr val="000000"/>
                </a:solidFill>
                <a:effectLst>
                  <a:outerShdw blurRad="38100" dist="38100" dir="2700000" algn="tl">
                    <a:srgbClr val="C0C0C0"/>
                  </a:outerShdw>
                </a:effectLst>
                <a:latin typeface="Times" charset="0"/>
              </a:rPr>
              <a:t>100000010.</a:t>
            </a:r>
            <a:r>
              <a:rPr kumimoji="0" lang="en-US" altLang="zh-CN" sz="3200" i="1">
                <a:solidFill>
                  <a:schemeClr val="bg2"/>
                </a:solidFill>
                <a:effectLst>
                  <a:outerShdw blurRad="38100" dist="38100" dir="2700000" algn="tl">
                    <a:srgbClr val="C0C0C0"/>
                  </a:outerShdw>
                </a:effectLst>
                <a:latin typeface="Times" charset="0"/>
              </a:rPr>
              <a:t> Add seven 0s to make a total of N (16) bits, </a:t>
            </a:r>
            <a:r>
              <a:rPr kumimoji="0" lang="en-US" altLang="zh-CN" sz="3200" i="1">
                <a:effectLst>
                  <a:outerShdw blurRad="38100" dist="38100" dir="2700000" algn="tl">
                    <a:srgbClr val="C0C0C0"/>
                  </a:outerShdw>
                </a:effectLst>
                <a:latin typeface="Times" charset="0"/>
              </a:rPr>
              <a:t>0000000100000010</a:t>
            </a:r>
            <a:r>
              <a:rPr kumimoji="0" lang="en-US" altLang="zh-CN" sz="3200" i="1">
                <a:solidFill>
                  <a:schemeClr val="bg2"/>
                </a:solidFill>
                <a:effectLst>
                  <a:outerShdw blurRad="38100" dist="38100" dir="2700000" algn="tl">
                    <a:srgbClr val="C0C0C0"/>
                  </a:outerShdw>
                </a:effectLst>
                <a:latin typeface="Times" charset="0"/>
              </a:rPr>
              <a:t>. The sign is negative, so each bit is complemented. The result is: </a:t>
            </a:r>
            <a:br>
              <a:rPr kumimoji="0" lang="en-US" altLang="zh-CN" sz="3200" i="1">
                <a:solidFill>
                  <a:schemeClr val="bg2"/>
                </a:solidFill>
                <a:effectLst>
                  <a:outerShdw blurRad="38100" dist="38100" dir="2700000" algn="tl">
                    <a:srgbClr val="C0C0C0"/>
                  </a:outerShdw>
                </a:effectLst>
                <a:latin typeface="Times" charset="0"/>
              </a:rPr>
            </a:br>
            <a:r>
              <a:rPr kumimoji="0" lang="en-US" altLang="zh-CN" sz="3200" i="1">
                <a:solidFill>
                  <a:schemeClr val="bg2"/>
                </a:solidFill>
                <a:effectLst>
                  <a:outerShdw blurRad="38100" dist="38100" dir="2700000" algn="tl">
                    <a:srgbClr val="C0C0C0"/>
                  </a:outerShdw>
                </a:effectLst>
                <a:latin typeface="Times" charset="0"/>
              </a:rPr>
              <a:t>                      </a:t>
            </a:r>
            <a:r>
              <a:rPr kumimoji="0" lang="en-US" altLang="zh-CN" sz="3600" i="1">
                <a:effectLst>
                  <a:outerShdw blurRad="38100" dist="38100" dir="2700000" algn="tl">
                    <a:srgbClr val="C0C0C0"/>
                  </a:outerShdw>
                </a:effectLst>
                <a:latin typeface="Times" charset="0"/>
              </a:rPr>
              <a:t>1111111011111101</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80988" y="661988"/>
            <a:ext cx="8661400" cy="5940425"/>
          </a:xfrm>
          <a:prstGeom prst="rect">
            <a:avLst/>
          </a:prstGeom>
          <a:noFill/>
          <a:ln w="3175">
            <a:noFill/>
            <a:miter lim="800000"/>
            <a:headEnd/>
            <a:tailEnd/>
          </a:ln>
        </p:spPr>
        <p:txBody>
          <a:bodyPr>
            <a:spAutoFit/>
          </a:bodyPr>
          <a:lstStyle/>
          <a:p>
            <a:pPr algn="l" eaLnBrk="1" hangingPunct="1">
              <a:lnSpc>
                <a:spcPct val="100000"/>
              </a:lnSpc>
              <a:spcBef>
                <a:spcPct val="0"/>
              </a:spcBef>
              <a:buClrTx/>
              <a:buSzTx/>
              <a:buFontTx/>
              <a:buNone/>
            </a:pPr>
            <a:r>
              <a:rPr lang="zh-CN" altLang="en-US" sz="3200">
                <a:latin typeface="黑体" pitchFamily="2" charset="-122"/>
                <a:ea typeface="黑体" pitchFamily="2" charset="-122"/>
              </a:rPr>
              <a:t>一种进位计数制包含：</a:t>
            </a:r>
          </a:p>
          <a:p>
            <a:pPr algn="l" eaLnBrk="1" hangingPunct="1">
              <a:lnSpc>
                <a:spcPct val="100000"/>
              </a:lnSpc>
              <a:spcBef>
                <a:spcPct val="0"/>
              </a:spcBef>
              <a:buClrTx/>
              <a:buSzTx/>
              <a:buFontTx/>
              <a:buNone/>
            </a:pPr>
            <a:r>
              <a:rPr lang="zh-CN" altLang="en-US" sz="3200">
                <a:solidFill>
                  <a:srgbClr val="FF0000"/>
                </a:solidFill>
                <a:latin typeface="黑体" pitchFamily="2" charset="-122"/>
                <a:ea typeface="黑体" pitchFamily="2" charset="-122"/>
              </a:rPr>
              <a:t>数码  </a:t>
            </a:r>
            <a:r>
              <a:rPr lang="zh-CN" altLang="en-US" sz="3200">
                <a:latin typeface="黑体" pitchFamily="2" charset="-122"/>
                <a:ea typeface="黑体" pitchFamily="2" charset="-122"/>
              </a:rPr>
              <a:t>一组用来表示某种数制的符号。如：</a:t>
            </a:r>
            <a:r>
              <a:rPr lang="en-US" altLang="zh-CN" sz="3200">
                <a:latin typeface="黑体" pitchFamily="2" charset="-122"/>
                <a:ea typeface="黑体" pitchFamily="2" charset="-122"/>
              </a:rPr>
              <a:t>1</a:t>
            </a:r>
            <a:r>
              <a:rPr lang="zh-CN" altLang="en-US" sz="3200">
                <a:latin typeface="黑体" pitchFamily="2" charset="-122"/>
                <a:ea typeface="黑体" pitchFamily="2" charset="-122"/>
              </a:rPr>
              <a:t>、</a:t>
            </a:r>
          </a:p>
          <a:p>
            <a:pPr algn="l" eaLnBrk="1" hangingPunct="1">
              <a:lnSpc>
                <a:spcPct val="100000"/>
              </a:lnSpc>
              <a:spcBef>
                <a:spcPct val="0"/>
              </a:spcBef>
              <a:buClrTx/>
              <a:buSzTx/>
              <a:buFontTx/>
              <a:buNone/>
            </a:pPr>
            <a:r>
              <a:rPr lang="zh-CN" altLang="en-US" sz="3200">
                <a:latin typeface="黑体" pitchFamily="2" charset="-122"/>
                <a:ea typeface="黑体" pitchFamily="2" charset="-122"/>
              </a:rPr>
              <a:t>      </a:t>
            </a:r>
            <a:r>
              <a:rPr lang="en-US" altLang="zh-CN" sz="3200">
                <a:latin typeface="黑体" pitchFamily="2" charset="-122"/>
                <a:ea typeface="黑体" pitchFamily="2" charset="-122"/>
              </a:rPr>
              <a:t>2</a:t>
            </a:r>
            <a:r>
              <a:rPr lang="zh-CN" altLang="en-US" sz="3200">
                <a:latin typeface="黑体" pitchFamily="2" charset="-122"/>
                <a:ea typeface="黑体" pitchFamily="2" charset="-122"/>
              </a:rPr>
              <a:t>、</a:t>
            </a:r>
            <a:r>
              <a:rPr lang="en-US" altLang="zh-CN" sz="3200">
                <a:latin typeface="黑体" pitchFamily="2" charset="-122"/>
                <a:ea typeface="黑体" pitchFamily="2" charset="-122"/>
              </a:rPr>
              <a:t>3</a:t>
            </a:r>
            <a:r>
              <a:rPr lang="zh-CN" altLang="en-US" sz="3200">
                <a:latin typeface="黑体" pitchFamily="2" charset="-122"/>
                <a:ea typeface="黑体" pitchFamily="2" charset="-122"/>
              </a:rPr>
              <a:t>、</a:t>
            </a:r>
            <a:r>
              <a:rPr lang="en-US" altLang="zh-CN" sz="3200">
                <a:latin typeface="黑体" pitchFamily="2" charset="-122"/>
                <a:ea typeface="黑体" pitchFamily="2" charset="-122"/>
              </a:rPr>
              <a:t>A</a:t>
            </a:r>
            <a:r>
              <a:rPr lang="zh-CN" altLang="en-US" sz="3200">
                <a:latin typeface="黑体" pitchFamily="2" charset="-122"/>
                <a:ea typeface="黑体" pitchFamily="2" charset="-122"/>
              </a:rPr>
              <a:t>、</a:t>
            </a:r>
            <a:r>
              <a:rPr lang="en-US" altLang="zh-CN" sz="3200">
                <a:latin typeface="黑体" pitchFamily="2" charset="-122"/>
                <a:ea typeface="黑体" pitchFamily="2" charset="-122"/>
              </a:rPr>
              <a:t>B</a:t>
            </a:r>
            <a:r>
              <a:rPr lang="zh-CN" altLang="en-US" sz="3200">
                <a:latin typeface="黑体" pitchFamily="2" charset="-122"/>
                <a:ea typeface="黑体" pitchFamily="2" charset="-122"/>
              </a:rPr>
              <a:t>。 </a:t>
            </a:r>
          </a:p>
          <a:p>
            <a:pPr algn="l" eaLnBrk="1" hangingPunct="1">
              <a:lnSpc>
                <a:spcPct val="100000"/>
              </a:lnSpc>
              <a:spcBef>
                <a:spcPct val="0"/>
              </a:spcBef>
              <a:buClrTx/>
              <a:buSzTx/>
              <a:buFontTx/>
              <a:buNone/>
            </a:pPr>
            <a:r>
              <a:rPr lang="zh-CN" altLang="en-US" sz="3200">
                <a:solidFill>
                  <a:srgbClr val="FF0000"/>
                </a:solidFill>
                <a:latin typeface="黑体" pitchFamily="2" charset="-122"/>
                <a:ea typeface="黑体" pitchFamily="2" charset="-122"/>
              </a:rPr>
              <a:t>基数</a:t>
            </a:r>
            <a:r>
              <a:rPr lang="zh-CN" altLang="en-US" sz="3200">
                <a:latin typeface="黑体" pitchFamily="2" charset="-122"/>
                <a:ea typeface="黑体" pitchFamily="2" charset="-122"/>
              </a:rPr>
              <a:t>  数制所用的数码个数，用</a:t>
            </a:r>
            <a:r>
              <a:rPr lang="en-US" altLang="zh-CN" sz="3200">
                <a:latin typeface="黑体" pitchFamily="2" charset="-122"/>
                <a:ea typeface="黑体" pitchFamily="2" charset="-122"/>
              </a:rPr>
              <a:t>R</a:t>
            </a:r>
            <a:r>
              <a:rPr lang="zh-CN" altLang="en-US" sz="3200">
                <a:latin typeface="黑体" pitchFamily="2" charset="-122"/>
                <a:ea typeface="黑体" pitchFamily="2" charset="-122"/>
              </a:rPr>
              <a:t>表示，称</a:t>
            </a:r>
            <a:r>
              <a:rPr lang="en-US" altLang="zh-CN" sz="3200">
                <a:latin typeface="黑体" pitchFamily="2" charset="-122"/>
                <a:ea typeface="黑体" pitchFamily="2" charset="-122"/>
              </a:rPr>
              <a:t>R</a:t>
            </a:r>
            <a:r>
              <a:rPr lang="zh-CN" altLang="en-US" sz="3200">
                <a:latin typeface="黑体" pitchFamily="2" charset="-122"/>
                <a:ea typeface="黑体" pitchFamily="2" charset="-122"/>
              </a:rPr>
              <a:t>进</a:t>
            </a:r>
          </a:p>
          <a:p>
            <a:pPr algn="l" eaLnBrk="1" hangingPunct="1">
              <a:lnSpc>
                <a:spcPct val="100000"/>
              </a:lnSpc>
              <a:spcBef>
                <a:spcPct val="0"/>
              </a:spcBef>
              <a:buClrTx/>
              <a:buSzTx/>
              <a:buFontTx/>
              <a:buNone/>
            </a:pPr>
            <a:r>
              <a:rPr lang="zh-CN" altLang="en-US" sz="3200">
                <a:latin typeface="黑体" pitchFamily="2" charset="-122"/>
                <a:ea typeface="黑体" pitchFamily="2" charset="-122"/>
              </a:rPr>
              <a:t>      制，其进位规律是</a:t>
            </a:r>
            <a:r>
              <a:rPr lang="zh-CN" altLang="en-US" sz="3200">
                <a:latin typeface="Times New Roman" pitchFamily="18" charset="0"/>
                <a:ea typeface="黑体" pitchFamily="2" charset="-122"/>
              </a:rPr>
              <a:t>“</a:t>
            </a:r>
            <a:r>
              <a:rPr lang="zh-CN" altLang="en-US" sz="3200">
                <a:latin typeface="黑体" pitchFamily="2" charset="-122"/>
                <a:ea typeface="黑体" pitchFamily="2" charset="-122"/>
              </a:rPr>
              <a:t>逢</a:t>
            </a:r>
            <a:r>
              <a:rPr lang="en-US" altLang="zh-CN" sz="3200">
                <a:latin typeface="黑体" pitchFamily="2" charset="-122"/>
                <a:ea typeface="黑体" pitchFamily="2" charset="-122"/>
              </a:rPr>
              <a:t>R</a:t>
            </a:r>
            <a:r>
              <a:rPr lang="zh-CN" altLang="en-US" sz="3200">
                <a:latin typeface="黑体" pitchFamily="2" charset="-122"/>
                <a:ea typeface="黑体" pitchFamily="2" charset="-122"/>
              </a:rPr>
              <a:t>进一</a:t>
            </a:r>
            <a:r>
              <a:rPr lang="zh-CN" altLang="en-US" sz="3200">
                <a:latin typeface="Times New Roman" pitchFamily="18" charset="0"/>
                <a:ea typeface="黑体" pitchFamily="2" charset="-122"/>
              </a:rPr>
              <a:t>”</a:t>
            </a:r>
            <a:r>
              <a:rPr lang="zh-CN" altLang="en-US" sz="3200">
                <a:latin typeface="黑体" pitchFamily="2" charset="-122"/>
                <a:ea typeface="黑体" pitchFamily="2" charset="-122"/>
              </a:rPr>
              <a:t>。如：十进</a:t>
            </a:r>
          </a:p>
          <a:p>
            <a:pPr algn="l" eaLnBrk="1" hangingPunct="1">
              <a:lnSpc>
                <a:spcPct val="100000"/>
              </a:lnSpc>
              <a:spcBef>
                <a:spcPct val="0"/>
              </a:spcBef>
              <a:buClrTx/>
              <a:buSzTx/>
              <a:buFontTx/>
              <a:buNone/>
            </a:pPr>
            <a:r>
              <a:rPr lang="zh-CN" altLang="en-US" sz="3200">
                <a:latin typeface="黑体" pitchFamily="2" charset="-122"/>
                <a:ea typeface="黑体" pitchFamily="2" charset="-122"/>
              </a:rPr>
              <a:t>      制的基数是</a:t>
            </a:r>
            <a:r>
              <a:rPr lang="en-US" altLang="zh-CN" sz="3200">
                <a:latin typeface="黑体" pitchFamily="2" charset="-122"/>
                <a:ea typeface="黑体" pitchFamily="2" charset="-122"/>
              </a:rPr>
              <a:t>10</a:t>
            </a:r>
            <a:r>
              <a:rPr lang="zh-CN" altLang="en-US" sz="3200">
                <a:latin typeface="黑体" pitchFamily="2" charset="-122"/>
                <a:ea typeface="黑体" pitchFamily="2" charset="-122"/>
              </a:rPr>
              <a:t>，逢</a:t>
            </a:r>
            <a:r>
              <a:rPr lang="en-US" altLang="zh-CN" sz="3200">
                <a:latin typeface="黑体" pitchFamily="2" charset="-122"/>
                <a:ea typeface="黑体" pitchFamily="2" charset="-122"/>
              </a:rPr>
              <a:t>10</a:t>
            </a:r>
            <a:r>
              <a:rPr lang="zh-CN" altLang="en-US" sz="3200">
                <a:latin typeface="黑体" pitchFamily="2" charset="-122"/>
                <a:ea typeface="黑体" pitchFamily="2" charset="-122"/>
              </a:rPr>
              <a:t>进</a:t>
            </a:r>
            <a:r>
              <a:rPr lang="en-US" altLang="zh-CN" sz="3200">
                <a:latin typeface="黑体" pitchFamily="2" charset="-122"/>
                <a:ea typeface="黑体" pitchFamily="2" charset="-122"/>
              </a:rPr>
              <a:t>1</a:t>
            </a:r>
            <a:r>
              <a:rPr lang="zh-CN" altLang="en-US" sz="3200">
                <a:latin typeface="黑体" pitchFamily="2" charset="-122"/>
                <a:ea typeface="黑体" pitchFamily="2" charset="-122"/>
              </a:rPr>
              <a:t>。 </a:t>
            </a:r>
          </a:p>
          <a:p>
            <a:pPr algn="l" eaLnBrk="1" hangingPunct="1">
              <a:lnSpc>
                <a:spcPct val="100000"/>
              </a:lnSpc>
              <a:spcBef>
                <a:spcPct val="0"/>
              </a:spcBef>
              <a:buClrTx/>
              <a:buSzTx/>
              <a:buFontTx/>
              <a:buNone/>
            </a:pPr>
            <a:r>
              <a:rPr lang="zh-CN" altLang="en-US" sz="3200">
                <a:solidFill>
                  <a:srgbClr val="FF0000"/>
                </a:solidFill>
                <a:latin typeface="黑体" pitchFamily="2" charset="-122"/>
                <a:ea typeface="黑体" pitchFamily="2" charset="-122"/>
              </a:rPr>
              <a:t>位权</a:t>
            </a:r>
            <a:r>
              <a:rPr lang="zh-CN" altLang="en-US" sz="3200">
                <a:latin typeface="黑体" pitchFamily="2" charset="-122"/>
                <a:ea typeface="黑体" pitchFamily="2" charset="-122"/>
              </a:rPr>
              <a:t>  数码在不同位置上的权值。在某进位制中，处于不同数位的数码，代表不同的数值，某一个数位的数值是由这位数码的值乘上这个位置的固定常数构成，这个固定常数称为</a:t>
            </a:r>
            <a:r>
              <a:rPr lang="zh-CN" altLang="en-US" sz="3200">
                <a:latin typeface="Times New Roman" pitchFamily="18" charset="0"/>
                <a:ea typeface="黑体" pitchFamily="2" charset="-122"/>
              </a:rPr>
              <a:t>“</a:t>
            </a:r>
            <a:r>
              <a:rPr lang="zh-CN" altLang="en-US" sz="3200">
                <a:latin typeface="黑体" pitchFamily="2" charset="-122"/>
                <a:ea typeface="黑体" pitchFamily="2" charset="-122"/>
              </a:rPr>
              <a:t>位权</a:t>
            </a:r>
            <a:r>
              <a:rPr lang="zh-CN" altLang="en-US" sz="3200">
                <a:latin typeface="Times New Roman" pitchFamily="18" charset="0"/>
                <a:ea typeface="黑体" pitchFamily="2" charset="-122"/>
              </a:rPr>
              <a:t>”</a:t>
            </a:r>
            <a:r>
              <a:rPr lang="zh-CN" altLang="en-US" sz="3200">
                <a:latin typeface="黑体" pitchFamily="2" charset="-122"/>
                <a:ea typeface="黑体" pitchFamily="2" charset="-122"/>
              </a:rPr>
              <a:t>。如：十进制的个位的位权是</a:t>
            </a:r>
            <a:r>
              <a:rPr lang="zh-CN" altLang="en-US" sz="3200">
                <a:latin typeface="Times New Roman" pitchFamily="18" charset="0"/>
                <a:ea typeface="黑体" pitchFamily="2" charset="-122"/>
              </a:rPr>
              <a:t>“</a:t>
            </a:r>
            <a:r>
              <a:rPr lang="en-US" altLang="zh-CN" sz="3200">
                <a:latin typeface="黑体" pitchFamily="2" charset="-122"/>
                <a:ea typeface="黑体" pitchFamily="2" charset="-122"/>
              </a:rPr>
              <a:t>1</a:t>
            </a:r>
            <a:r>
              <a:rPr lang="en-US" altLang="zh-CN" sz="3200">
                <a:latin typeface="Times New Roman" pitchFamily="18" charset="0"/>
                <a:ea typeface="黑体" pitchFamily="2" charset="-122"/>
              </a:rPr>
              <a:t>”</a:t>
            </a:r>
            <a:r>
              <a:rPr lang="zh-CN" altLang="en-US" sz="3200">
                <a:latin typeface="黑体" pitchFamily="2" charset="-122"/>
                <a:ea typeface="黑体" pitchFamily="2" charset="-122"/>
              </a:rPr>
              <a:t>，百位的位权是</a:t>
            </a:r>
            <a:r>
              <a:rPr lang="zh-CN" altLang="en-US" sz="3200">
                <a:latin typeface="Times New Roman" pitchFamily="18" charset="0"/>
                <a:ea typeface="黑体" pitchFamily="2" charset="-122"/>
              </a:rPr>
              <a:t>“</a:t>
            </a:r>
            <a:r>
              <a:rPr lang="en-US" altLang="zh-CN" sz="3200">
                <a:latin typeface="黑体" pitchFamily="2" charset="-122"/>
                <a:ea typeface="黑体" pitchFamily="2" charset="-122"/>
              </a:rPr>
              <a:t>100</a:t>
            </a:r>
            <a:r>
              <a:rPr lang="en-US" altLang="zh-CN" sz="3200">
                <a:latin typeface="Times New Roman" pitchFamily="18" charset="0"/>
                <a:ea typeface="黑体" pitchFamily="2" charset="-122"/>
              </a:rPr>
              <a:t>”</a:t>
            </a:r>
            <a:r>
              <a:rPr lang="zh-CN" altLang="en-US" sz="3200">
                <a:latin typeface="黑体" pitchFamily="2" charset="-122"/>
                <a:ea typeface="黑体" pitchFamily="2" charset="-122"/>
              </a:rPr>
              <a:t>。 </a:t>
            </a:r>
          </a:p>
        </p:txBody>
      </p:sp>
      <p:sp>
        <p:nvSpPr>
          <p:cNvPr id="815108" name="Text Box 4"/>
          <p:cNvSpPr txBox="1">
            <a:spLocks noChangeArrowheads="1"/>
          </p:cNvSpPr>
          <p:nvPr/>
        </p:nvSpPr>
        <p:spPr bwMode="auto">
          <a:xfrm>
            <a:off x="2738438" y="214313"/>
            <a:ext cx="3657600" cy="579437"/>
          </a:xfrm>
          <a:prstGeom prst="rect">
            <a:avLst/>
          </a:prstGeom>
          <a:noFill/>
          <a:ln w="3175">
            <a:noFill/>
            <a:miter lim="800000"/>
            <a:headEnd/>
            <a:tailEnd/>
          </a:ln>
          <a:effectLst>
            <a:outerShdw dist="35921" dir="2700000" algn="ctr" rotWithShape="0">
              <a:srgbClr val="808080"/>
            </a:outerShdw>
          </a:effectLst>
        </p:spPr>
        <p:txBody>
          <a:bodyPr>
            <a:spAutoFit/>
          </a:bodyPr>
          <a:lstStyle/>
          <a:p>
            <a:pPr algn="ctr" eaLnBrk="1" hangingPunct="1">
              <a:lnSpc>
                <a:spcPct val="100000"/>
              </a:lnSpc>
              <a:spcBef>
                <a:spcPct val="50000"/>
              </a:spcBef>
              <a:buClrTx/>
              <a:buSzTx/>
              <a:buFontTx/>
              <a:buNone/>
              <a:defRPr/>
            </a:pPr>
            <a:r>
              <a:rPr lang="en-US" altLang="zh-CN" sz="3200">
                <a:solidFill>
                  <a:srgbClr val="FF0000"/>
                </a:solidFill>
              </a:rPr>
              <a:t> </a:t>
            </a:r>
            <a:endParaRPr lang="en-US" altLang="zh-CN" sz="3200">
              <a:solidFill>
                <a:schemeClr val="tx2"/>
              </a:solidFill>
              <a:latin typeface="黑体" pitchFamily="2" charset="-122"/>
              <a:ea typeface="黑体" pitchFamily="2" charset="-122"/>
            </a:endParaRPr>
          </a:p>
        </p:txBody>
      </p:sp>
      <p:sp>
        <p:nvSpPr>
          <p:cNvPr id="7172" name="Text Box 5"/>
          <p:cNvSpPr txBox="1">
            <a:spLocks noChangeArrowheads="1"/>
          </p:cNvSpPr>
          <p:nvPr/>
        </p:nvSpPr>
        <p:spPr bwMode="auto">
          <a:xfrm>
            <a:off x="2582863" y="174625"/>
            <a:ext cx="4094162" cy="530225"/>
          </a:xfrm>
          <a:prstGeom prst="rect">
            <a:avLst/>
          </a:prstGeom>
          <a:noFill/>
          <a:ln w="9525">
            <a:noFill/>
            <a:miter lim="800000"/>
            <a:headEnd/>
            <a:tailEnd/>
          </a:ln>
        </p:spPr>
        <p:txBody>
          <a:bodyPr lIns="92075" tIns="46038" rIns="92075" bIns="46038">
            <a:spAutoFit/>
          </a:bodyPr>
          <a:lstStyle/>
          <a:p>
            <a:pPr>
              <a:spcBef>
                <a:spcPct val="50000"/>
              </a:spcBef>
              <a:buFont typeface="Wingdings" pitchFamily="2" charset="2"/>
              <a:buNone/>
            </a:pPr>
            <a:r>
              <a:rPr lang="en-US" altLang="zh-CN" sz="3200">
                <a:solidFill>
                  <a:schemeClr val="tx2"/>
                </a:solidFill>
                <a:latin typeface="黑体" pitchFamily="2" charset="-122"/>
                <a:ea typeface="黑体" pitchFamily="2" charset="-122"/>
              </a:rPr>
              <a:t>3.1</a:t>
            </a:r>
            <a:r>
              <a:rPr lang="zh-CN" altLang="en-US" sz="3200">
                <a:solidFill>
                  <a:schemeClr val="tx2"/>
                </a:solidFill>
                <a:latin typeface="黑体" pitchFamily="2" charset="-122"/>
                <a:ea typeface="黑体" pitchFamily="2" charset="-122"/>
              </a:rPr>
              <a:t>进位计数制</a:t>
            </a:r>
          </a:p>
        </p:txBody>
      </p:sp>
    </p:spTree>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Text Box 2"/>
          <p:cNvSpPr txBox="1">
            <a:spLocks noChangeArrowheads="1"/>
          </p:cNvSpPr>
          <p:nvPr/>
        </p:nvSpPr>
        <p:spPr bwMode="auto">
          <a:xfrm>
            <a:off x="144463" y="249238"/>
            <a:ext cx="22209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a:effectLst>
                  <a:outerShdw blurRad="38100" dist="38100" dir="2700000" algn="tl">
                    <a:srgbClr val="FFFFFF"/>
                  </a:outerShdw>
                </a:effectLst>
                <a:latin typeface="Times New Roman" pitchFamily="18" charset="0"/>
              </a:rPr>
              <a:t>Example 11</a:t>
            </a:r>
          </a:p>
        </p:txBody>
      </p:sp>
      <p:sp>
        <p:nvSpPr>
          <p:cNvPr id="51203" name="Rectangle 3"/>
          <p:cNvSpPr>
            <a:spLocks noChangeArrowheads="1"/>
          </p:cNvSpPr>
          <p:nvPr/>
        </p:nvSpPr>
        <p:spPr bwMode="auto">
          <a:xfrm>
            <a:off x="457200" y="1393825"/>
            <a:ext cx="8458200" cy="1190625"/>
          </a:xfrm>
          <a:prstGeom prst="rect">
            <a:avLst/>
          </a:prstGeom>
          <a:noFill/>
          <a:ln w="9525">
            <a:noFill/>
            <a:miter lim="800000"/>
            <a:headEnd/>
            <a:tailEnd/>
          </a:ln>
        </p:spPr>
        <p:txBody>
          <a:bodyPr>
            <a:spAutoFit/>
          </a:bodyPr>
          <a:lstStyle/>
          <a:p>
            <a:pPr algn="l" eaLnBrk="1" hangingPunct="1">
              <a:lnSpc>
                <a:spcPct val="100000"/>
              </a:lnSpc>
              <a:spcBef>
                <a:spcPct val="50000"/>
              </a:spcBef>
              <a:buClrTx/>
              <a:buSzTx/>
              <a:buFontTx/>
              <a:buNone/>
            </a:pPr>
            <a:r>
              <a:rPr kumimoji="0" lang="en-US" altLang="zh-CN" sz="3600" b="0">
                <a:latin typeface="Times" charset="0"/>
              </a:rPr>
              <a:t>Interpret 11110110 in decimal if the number was stored as a one’s complement integer. </a:t>
            </a:r>
          </a:p>
        </p:txBody>
      </p:sp>
      <p:sp>
        <p:nvSpPr>
          <p:cNvPr id="1208324" name="Text Box 4"/>
          <p:cNvSpPr txBox="1">
            <a:spLocks noChangeArrowheads="1"/>
          </p:cNvSpPr>
          <p:nvPr/>
        </p:nvSpPr>
        <p:spPr bwMode="auto">
          <a:xfrm>
            <a:off x="228600" y="30480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dirty="0">
                <a:effectLst>
                  <a:outerShdw blurRad="38100" dist="38100" dir="2700000" algn="tl">
                    <a:srgbClr val="FFFFFF"/>
                  </a:outerShdw>
                </a:effectLst>
                <a:latin typeface="Times New Roman" pitchFamily="18" charset="0"/>
              </a:rPr>
              <a:t>Solution</a:t>
            </a:r>
          </a:p>
        </p:txBody>
      </p:sp>
      <p:sp>
        <p:nvSpPr>
          <p:cNvPr id="1208325" name="Rectangle 5"/>
          <p:cNvSpPr>
            <a:spLocks noChangeArrowheads="1"/>
          </p:cNvSpPr>
          <p:nvPr/>
        </p:nvSpPr>
        <p:spPr bwMode="auto">
          <a:xfrm>
            <a:off x="533400" y="3581400"/>
            <a:ext cx="8382000" cy="2528888"/>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defRPr/>
            </a:pPr>
            <a:r>
              <a:rPr kumimoji="0" lang="en-US" altLang="zh-CN" sz="3200" i="1">
                <a:solidFill>
                  <a:schemeClr val="bg2"/>
                </a:solidFill>
                <a:effectLst>
                  <a:outerShdw blurRad="38100" dist="38100" dir="2700000" algn="tl">
                    <a:srgbClr val="C0C0C0"/>
                  </a:outerShdw>
                </a:effectLst>
                <a:latin typeface="Times" charset="0"/>
              </a:rPr>
              <a:t>The leftmost bit is 1, so the number is negative. First complement it . The result is  00001001. The complement in decimal is 9. So the original number was </a:t>
            </a:r>
            <a:r>
              <a:rPr kumimoji="0" lang="en-US" altLang="zh-CN" sz="3200" i="1">
                <a:effectLst>
                  <a:outerShdw blurRad="38100" dist="38100" dir="2700000" algn="tl">
                    <a:srgbClr val="C0C0C0"/>
                  </a:outerShdw>
                </a:effectLst>
                <a:latin typeface="Times" charset="0"/>
              </a:rPr>
              <a:t>–9</a:t>
            </a:r>
            <a:r>
              <a:rPr kumimoji="0" lang="en-US" altLang="zh-CN" sz="3200" i="1">
                <a:solidFill>
                  <a:schemeClr val="bg2"/>
                </a:solidFill>
                <a:effectLst>
                  <a:outerShdw blurRad="38100" dist="38100" dir="2700000" algn="tl">
                    <a:srgbClr val="C0C0C0"/>
                  </a:outerShdw>
                </a:effectLst>
                <a:latin typeface="Times" charset="0"/>
              </a:rPr>
              <a:t>. Note that complement of a complement is the original number.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xfrm>
            <a:off x="685800" y="304800"/>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mtClean="0">
                <a:solidFill>
                  <a:schemeClr val="tx2"/>
                </a:solidFill>
                <a:effectLst/>
              </a:rPr>
              <a:t>反码</a:t>
            </a:r>
          </a:p>
        </p:txBody>
      </p:sp>
      <p:sp>
        <p:nvSpPr>
          <p:cNvPr id="1203203"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52228" name="Text Box 4"/>
          <p:cNvSpPr txBox="1">
            <a:spLocks noChangeArrowheads="1"/>
          </p:cNvSpPr>
          <p:nvPr/>
        </p:nvSpPr>
        <p:spPr bwMode="auto">
          <a:xfrm>
            <a:off x="522288" y="1654175"/>
            <a:ext cx="7954962" cy="860425"/>
          </a:xfrm>
          <a:prstGeom prst="rect">
            <a:avLst/>
          </a:prstGeom>
          <a:noFill/>
          <a:ln w="9525">
            <a:noFill/>
            <a:miter lim="800000"/>
            <a:headEnd/>
            <a:tailEnd/>
          </a:ln>
        </p:spPr>
        <p:txBody>
          <a:bodyPr lIns="92075" tIns="46038" rIns="92075" bIns="46038">
            <a:spAutoFit/>
          </a:bodyPr>
          <a:lstStyle/>
          <a:p>
            <a:pPr marL="571500" indent="-381000" defTabSz="762000">
              <a:spcBef>
                <a:spcPct val="50000"/>
              </a:spcBef>
              <a:buFont typeface="Wingdings" pitchFamily="2" charset="2"/>
              <a:buNone/>
            </a:pPr>
            <a:r>
              <a:rPr lang="en-US" altLang="zh-CN" sz="2800"/>
              <a:t>  </a:t>
            </a:r>
            <a:r>
              <a:rPr lang="zh-CN" altLang="en-US" sz="2800">
                <a:solidFill>
                  <a:schemeClr val="tx2"/>
                </a:solidFill>
              </a:rPr>
              <a:t>溢出：超过设计的表数范围的整数无法在该计算机表示的现象。</a:t>
            </a:r>
          </a:p>
        </p:txBody>
      </p:sp>
      <p:sp>
        <p:nvSpPr>
          <p:cNvPr id="1203208" name="Text Box 8"/>
          <p:cNvSpPr txBox="1">
            <a:spLocks noChangeArrowheads="1"/>
          </p:cNvSpPr>
          <p:nvPr/>
        </p:nvSpPr>
        <p:spPr bwMode="auto">
          <a:xfrm>
            <a:off x="366713" y="2987675"/>
            <a:ext cx="1676400" cy="2773363"/>
          </a:xfrm>
          <a:prstGeom prst="rect">
            <a:avLst/>
          </a:prstGeom>
          <a:solidFill>
            <a:schemeClr val="tx1"/>
          </a:solidFill>
          <a:ln w="38100">
            <a:no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sz="2400" i="1">
                <a:solidFill>
                  <a:schemeClr val="bg1"/>
                </a:solidFill>
                <a:effectLst>
                  <a:outerShdw blurRad="38100" dist="38100" dir="2700000" algn="tl">
                    <a:srgbClr val="969696"/>
                  </a:outerShdw>
                </a:effectLst>
                <a:latin typeface="Times New Roman" pitchFamily="18" charset="0"/>
              </a:rPr>
              <a:t>Decimal</a:t>
            </a:r>
            <a:r>
              <a:rPr kumimoji="0" lang="en-US" altLang="zh-CN" sz="2800" b="0">
                <a:solidFill>
                  <a:schemeClr val="bg1"/>
                </a:solidFill>
                <a:latin typeface="Times New Roman" pitchFamily="18" charset="0"/>
              </a:rPr>
              <a:t/>
            </a:r>
            <a:br>
              <a:rPr kumimoji="0" lang="en-US" altLang="zh-CN" sz="2800" b="0">
                <a:solidFill>
                  <a:schemeClr val="bg1"/>
                </a:solidFill>
                <a:latin typeface="Times New Roman" pitchFamily="18" charset="0"/>
              </a:rPr>
            </a:br>
            <a:r>
              <a:rPr kumimoji="0" lang="en-US" altLang="zh-CN" sz="2800" b="0">
                <a:solidFill>
                  <a:schemeClr val="bg1"/>
                </a:solidFill>
                <a:latin typeface="Times New Roman" pitchFamily="18" charset="0"/>
              </a:rPr>
              <a:t>------------</a:t>
            </a:r>
          </a:p>
          <a:p>
            <a:pPr algn="ctr" eaLnBrk="1" hangingPunct="1">
              <a:lnSpc>
                <a:spcPct val="80000"/>
              </a:lnSpc>
              <a:spcBef>
                <a:spcPct val="0"/>
              </a:spcBef>
              <a:buClrTx/>
              <a:buSzTx/>
              <a:buFontTx/>
              <a:buNone/>
              <a:defRPr/>
            </a:pPr>
            <a:r>
              <a:rPr kumimoji="0" lang="en-US" altLang="zh-CN" sz="2800" b="0">
                <a:solidFill>
                  <a:schemeClr val="bg1"/>
                </a:solidFill>
                <a:latin typeface="Symbol" pitchFamily="18" charset="2"/>
              </a:rPr>
              <a:t>+7</a:t>
            </a:r>
          </a:p>
          <a:p>
            <a:pPr algn="ctr" eaLnBrk="1" hangingPunct="1">
              <a:lnSpc>
                <a:spcPct val="80000"/>
              </a:lnSpc>
              <a:spcBef>
                <a:spcPct val="0"/>
              </a:spcBef>
              <a:buClrTx/>
              <a:buSzTx/>
              <a:buFontTx/>
              <a:buNone/>
              <a:defRPr/>
            </a:pPr>
            <a:r>
              <a:rPr kumimoji="0" lang="en-US" altLang="zh-CN" sz="2800" b="0">
                <a:solidFill>
                  <a:schemeClr val="bg1"/>
                </a:solidFill>
                <a:latin typeface="Symbol" pitchFamily="18" charset="2"/>
              </a:rPr>
              <a:t>-7</a:t>
            </a:r>
          </a:p>
          <a:p>
            <a:pPr algn="ctr" eaLnBrk="1" hangingPunct="1">
              <a:lnSpc>
                <a:spcPct val="80000"/>
              </a:lnSpc>
              <a:spcBef>
                <a:spcPct val="0"/>
              </a:spcBef>
              <a:buClrTx/>
              <a:buSzTx/>
              <a:buFontTx/>
              <a:buNone/>
              <a:defRPr/>
            </a:pPr>
            <a:r>
              <a:rPr kumimoji="0" lang="en-US" altLang="zh-CN" sz="2800" b="0">
                <a:solidFill>
                  <a:schemeClr val="bg1"/>
                </a:solidFill>
                <a:latin typeface="Symbol" pitchFamily="18" charset="2"/>
              </a:rPr>
              <a:t>+124</a:t>
            </a:r>
          </a:p>
          <a:p>
            <a:pPr algn="ctr" eaLnBrk="1" hangingPunct="1">
              <a:lnSpc>
                <a:spcPct val="80000"/>
              </a:lnSpc>
              <a:spcBef>
                <a:spcPct val="0"/>
              </a:spcBef>
              <a:buClrTx/>
              <a:buSzTx/>
              <a:buFontTx/>
              <a:buNone/>
              <a:defRPr/>
            </a:pPr>
            <a:r>
              <a:rPr kumimoji="0" lang="en-US" altLang="zh-CN" sz="2800" b="0">
                <a:solidFill>
                  <a:schemeClr val="bg1"/>
                </a:solidFill>
                <a:latin typeface="Symbol" pitchFamily="18" charset="2"/>
              </a:rPr>
              <a:t>-124</a:t>
            </a:r>
          </a:p>
          <a:p>
            <a:pPr algn="ctr" eaLnBrk="1" hangingPunct="1">
              <a:lnSpc>
                <a:spcPct val="80000"/>
              </a:lnSpc>
              <a:spcBef>
                <a:spcPct val="0"/>
              </a:spcBef>
              <a:buClrTx/>
              <a:buSzTx/>
              <a:buFontTx/>
              <a:buNone/>
              <a:defRPr/>
            </a:pPr>
            <a:r>
              <a:rPr kumimoji="0" lang="en-US" altLang="zh-CN" sz="2800" b="0">
                <a:solidFill>
                  <a:schemeClr val="bg1"/>
                </a:solidFill>
                <a:latin typeface="Symbol" pitchFamily="18" charset="2"/>
              </a:rPr>
              <a:t>+24,760</a:t>
            </a:r>
          </a:p>
          <a:p>
            <a:pPr algn="ctr" eaLnBrk="1" hangingPunct="1">
              <a:lnSpc>
                <a:spcPct val="80000"/>
              </a:lnSpc>
              <a:spcBef>
                <a:spcPct val="0"/>
              </a:spcBef>
              <a:buClrTx/>
              <a:buSzTx/>
              <a:buFontTx/>
              <a:buNone/>
              <a:defRPr/>
            </a:pPr>
            <a:r>
              <a:rPr kumimoji="0" lang="en-US" altLang="zh-CN" sz="2800" b="0">
                <a:solidFill>
                  <a:schemeClr val="bg1"/>
                </a:solidFill>
                <a:latin typeface="Symbol" pitchFamily="18" charset="2"/>
              </a:rPr>
              <a:t>-24,760</a:t>
            </a:r>
          </a:p>
        </p:txBody>
      </p:sp>
      <p:sp>
        <p:nvSpPr>
          <p:cNvPr id="1203209" name="Text Box 9"/>
          <p:cNvSpPr txBox="1">
            <a:spLocks noChangeArrowheads="1"/>
          </p:cNvSpPr>
          <p:nvPr/>
        </p:nvSpPr>
        <p:spPr bwMode="auto">
          <a:xfrm>
            <a:off x="2119313" y="2968625"/>
            <a:ext cx="2667000" cy="2811463"/>
          </a:xfrm>
          <a:prstGeom prst="rect">
            <a:avLst/>
          </a:prstGeom>
          <a:solidFill>
            <a:srgbClr val="FFFF00"/>
          </a:solidFill>
          <a:ln w="38100">
            <a:solidFill>
              <a:schemeClr val="bg1"/>
            </a:solid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sz="2400" i="1">
                <a:effectLst>
                  <a:outerShdw blurRad="38100" dist="38100" dir="2700000" algn="tl">
                    <a:srgbClr val="FFFFFF"/>
                  </a:outerShdw>
                </a:effectLst>
                <a:latin typeface="Times New Roman" pitchFamily="18" charset="0"/>
              </a:rPr>
              <a:t>8-bit allocation</a:t>
            </a:r>
            <a:endParaRPr kumimoji="0" lang="en-US" altLang="zh-CN" sz="2800" b="0">
              <a:latin typeface="Times New Roman" pitchFamily="18" charset="0"/>
            </a:endParaRPr>
          </a:p>
          <a:p>
            <a:pPr algn="ctr" eaLnBrk="1" hangingPunct="1">
              <a:lnSpc>
                <a:spcPct val="80000"/>
              </a:lnSpc>
              <a:spcBef>
                <a:spcPct val="0"/>
              </a:spcBef>
              <a:buClrTx/>
              <a:buSzTx/>
              <a:buFontTx/>
              <a:buNone/>
              <a:defRPr/>
            </a:pPr>
            <a:r>
              <a:rPr kumimoji="0" lang="en-US" altLang="zh-CN" sz="2800" b="0">
                <a:latin typeface="Times New Roman" pitchFamily="18" charset="0"/>
              </a:rPr>
              <a:t>------------</a:t>
            </a:r>
          </a:p>
          <a:p>
            <a:pPr algn="ctr" eaLnBrk="1" hangingPunct="1">
              <a:lnSpc>
                <a:spcPct val="80000"/>
              </a:lnSpc>
              <a:spcBef>
                <a:spcPct val="0"/>
              </a:spcBef>
              <a:buClrTx/>
              <a:buSzTx/>
              <a:buFontTx/>
              <a:buNone/>
              <a:defRPr/>
            </a:pPr>
            <a:r>
              <a:rPr kumimoji="0" lang="en-US" altLang="zh-CN" sz="2800" b="0">
                <a:latin typeface="Times New Roman" pitchFamily="18" charset="0"/>
              </a:rPr>
              <a:t>00000111</a:t>
            </a:r>
          </a:p>
          <a:p>
            <a:pPr algn="ctr" eaLnBrk="1" hangingPunct="1">
              <a:lnSpc>
                <a:spcPct val="80000"/>
              </a:lnSpc>
              <a:spcBef>
                <a:spcPct val="0"/>
              </a:spcBef>
              <a:buClrTx/>
              <a:buSzTx/>
              <a:buFontTx/>
              <a:buNone/>
              <a:defRPr/>
            </a:pPr>
            <a:r>
              <a:rPr kumimoji="0" lang="en-US" altLang="zh-CN" sz="2800" b="0">
                <a:latin typeface="Times New Roman" pitchFamily="18" charset="0"/>
              </a:rPr>
              <a:t>11111000</a:t>
            </a:r>
          </a:p>
          <a:p>
            <a:pPr algn="ctr" eaLnBrk="1" hangingPunct="1">
              <a:lnSpc>
                <a:spcPct val="80000"/>
              </a:lnSpc>
              <a:spcBef>
                <a:spcPct val="0"/>
              </a:spcBef>
              <a:buClrTx/>
              <a:buSzTx/>
              <a:buFontTx/>
              <a:buNone/>
              <a:defRPr/>
            </a:pPr>
            <a:r>
              <a:rPr kumimoji="0" lang="en-US" altLang="zh-CN" sz="2800" b="0">
                <a:latin typeface="Times New Roman" pitchFamily="18" charset="0"/>
              </a:rPr>
              <a:t>01111100</a:t>
            </a:r>
          </a:p>
          <a:p>
            <a:pPr algn="ctr" eaLnBrk="1" hangingPunct="1">
              <a:lnSpc>
                <a:spcPct val="80000"/>
              </a:lnSpc>
              <a:spcBef>
                <a:spcPct val="0"/>
              </a:spcBef>
              <a:buClrTx/>
              <a:buSzTx/>
              <a:buFontTx/>
              <a:buNone/>
              <a:defRPr/>
            </a:pPr>
            <a:r>
              <a:rPr kumimoji="0" lang="en-US" altLang="zh-CN" sz="2800" b="0">
                <a:latin typeface="Times New Roman" pitchFamily="18" charset="0"/>
              </a:rPr>
              <a:t>10000011</a:t>
            </a:r>
          </a:p>
          <a:p>
            <a:pPr algn="ctr" eaLnBrk="1" hangingPunct="1">
              <a:lnSpc>
                <a:spcPct val="80000"/>
              </a:lnSpc>
              <a:spcBef>
                <a:spcPct val="0"/>
              </a:spcBef>
              <a:buClrTx/>
              <a:buSzTx/>
              <a:buFontTx/>
              <a:buNone/>
              <a:defRPr/>
            </a:pPr>
            <a:r>
              <a:rPr kumimoji="0" lang="en-US" altLang="zh-CN" sz="2800" b="0">
                <a:solidFill>
                  <a:srgbClr val="FF0066"/>
                </a:solidFill>
                <a:latin typeface="Times New Roman" pitchFamily="18" charset="0"/>
              </a:rPr>
              <a:t>overflow</a:t>
            </a:r>
          </a:p>
          <a:p>
            <a:pPr algn="ctr" eaLnBrk="1" hangingPunct="1">
              <a:lnSpc>
                <a:spcPct val="80000"/>
              </a:lnSpc>
              <a:spcBef>
                <a:spcPct val="0"/>
              </a:spcBef>
              <a:buClrTx/>
              <a:buSzTx/>
              <a:buFontTx/>
              <a:buNone/>
              <a:defRPr/>
            </a:pPr>
            <a:r>
              <a:rPr kumimoji="0" lang="en-US" altLang="zh-CN" sz="2800" b="0">
                <a:solidFill>
                  <a:srgbClr val="FF0066"/>
                </a:solidFill>
                <a:latin typeface="Times New Roman" pitchFamily="18" charset="0"/>
              </a:rPr>
              <a:t>overflow</a:t>
            </a:r>
          </a:p>
        </p:txBody>
      </p:sp>
      <p:sp>
        <p:nvSpPr>
          <p:cNvPr id="1203210" name="Text Box 10"/>
          <p:cNvSpPr txBox="1">
            <a:spLocks noChangeArrowheads="1"/>
          </p:cNvSpPr>
          <p:nvPr/>
        </p:nvSpPr>
        <p:spPr bwMode="auto">
          <a:xfrm>
            <a:off x="4710113" y="2968625"/>
            <a:ext cx="3962400" cy="2811463"/>
          </a:xfrm>
          <a:prstGeom prst="rect">
            <a:avLst/>
          </a:prstGeom>
          <a:solidFill>
            <a:srgbClr val="FFFF00"/>
          </a:solidFill>
          <a:ln w="38100">
            <a:solidFill>
              <a:schemeClr val="bg1"/>
            </a:solid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sz="2400" i="1">
                <a:effectLst>
                  <a:outerShdw blurRad="38100" dist="38100" dir="2700000" algn="tl">
                    <a:srgbClr val="FFFFFF"/>
                  </a:outerShdw>
                </a:effectLst>
                <a:latin typeface="Times New Roman" pitchFamily="18" charset="0"/>
              </a:rPr>
              <a:t>16-bit allocation</a:t>
            </a:r>
            <a:endParaRPr kumimoji="0" lang="en-US" altLang="zh-CN" sz="2800" b="0">
              <a:latin typeface="Times New Roman" pitchFamily="18" charset="0"/>
            </a:endParaRPr>
          </a:p>
          <a:p>
            <a:pPr algn="ctr" eaLnBrk="1" hangingPunct="1">
              <a:lnSpc>
                <a:spcPct val="80000"/>
              </a:lnSpc>
              <a:spcBef>
                <a:spcPct val="0"/>
              </a:spcBef>
              <a:buClrTx/>
              <a:buSzTx/>
              <a:buFontTx/>
              <a:buNone/>
              <a:defRPr/>
            </a:pPr>
            <a:r>
              <a:rPr kumimoji="0" lang="en-US" altLang="zh-CN" sz="2800" b="0">
                <a:latin typeface="Times New Roman" pitchFamily="18" charset="0"/>
              </a:rPr>
              <a:t>------------------------------</a:t>
            </a:r>
          </a:p>
          <a:p>
            <a:pPr algn="ctr" eaLnBrk="1" hangingPunct="1">
              <a:lnSpc>
                <a:spcPct val="80000"/>
              </a:lnSpc>
              <a:spcBef>
                <a:spcPct val="0"/>
              </a:spcBef>
              <a:buClrTx/>
              <a:buSzTx/>
              <a:buFontTx/>
              <a:buNone/>
              <a:defRPr/>
            </a:pPr>
            <a:r>
              <a:rPr kumimoji="0" lang="en-US" altLang="zh-CN" sz="2800" b="0">
                <a:latin typeface="Times New Roman" pitchFamily="18" charset="0"/>
              </a:rPr>
              <a:t>0000000000000111</a:t>
            </a:r>
          </a:p>
          <a:p>
            <a:pPr algn="ctr" eaLnBrk="1" hangingPunct="1">
              <a:lnSpc>
                <a:spcPct val="80000"/>
              </a:lnSpc>
              <a:spcBef>
                <a:spcPct val="0"/>
              </a:spcBef>
              <a:buClrTx/>
              <a:buSzTx/>
              <a:buFontTx/>
              <a:buNone/>
              <a:defRPr/>
            </a:pPr>
            <a:r>
              <a:rPr kumimoji="0" lang="en-US" altLang="zh-CN" sz="2800" b="0">
                <a:latin typeface="Times New Roman" pitchFamily="18" charset="0"/>
              </a:rPr>
              <a:t>1111111111111000</a:t>
            </a:r>
          </a:p>
          <a:p>
            <a:pPr algn="ctr" eaLnBrk="1" hangingPunct="1">
              <a:lnSpc>
                <a:spcPct val="80000"/>
              </a:lnSpc>
              <a:spcBef>
                <a:spcPct val="0"/>
              </a:spcBef>
              <a:buClrTx/>
              <a:buSzTx/>
              <a:buFontTx/>
              <a:buNone/>
              <a:defRPr/>
            </a:pPr>
            <a:r>
              <a:rPr kumimoji="0" lang="en-US" altLang="zh-CN" sz="2800" b="0">
                <a:latin typeface="Times New Roman" pitchFamily="18" charset="0"/>
              </a:rPr>
              <a:t>0000000001111100</a:t>
            </a:r>
          </a:p>
          <a:p>
            <a:pPr algn="ctr" eaLnBrk="1" hangingPunct="1">
              <a:lnSpc>
                <a:spcPct val="80000"/>
              </a:lnSpc>
              <a:spcBef>
                <a:spcPct val="0"/>
              </a:spcBef>
              <a:buClrTx/>
              <a:buSzTx/>
              <a:buFontTx/>
              <a:buNone/>
              <a:defRPr/>
            </a:pPr>
            <a:r>
              <a:rPr kumimoji="0" lang="en-US" altLang="zh-CN" sz="2800" b="0">
                <a:latin typeface="Times New Roman" pitchFamily="18" charset="0"/>
              </a:rPr>
              <a:t>1111111110000011</a:t>
            </a:r>
          </a:p>
          <a:p>
            <a:pPr algn="ctr" eaLnBrk="1" hangingPunct="1">
              <a:lnSpc>
                <a:spcPct val="80000"/>
              </a:lnSpc>
              <a:spcBef>
                <a:spcPct val="0"/>
              </a:spcBef>
              <a:buClrTx/>
              <a:buSzTx/>
              <a:buFontTx/>
              <a:buNone/>
              <a:defRPr/>
            </a:pPr>
            <a:r>
              <a:rPr kumimoji="0" lang="en-US" altLang="zh-CN" sz="2800" b="0">
                <a:latin typeface="Times New Roman" pitchFamily="18" charset="0"/>
              </a:rPr>
              <a:t>0110000010111000</a:t>
            </a:r>
          </a:p>
          <a:p>
            <a:pPr algn="ctr" eaLnBrk="1" hangingPunct="1">
              <a:lnSpc>
                <a:spcPct val="80000"/>
              </a:lnSpc>
              <a:spcBef>
                <a:spcPct val="0"/>
              </a:spcBef>
              <a:buClrTx/>
              <a:buSzTx/>
              <a:buFontTx/>
              <a:buNone/>
              <a:defRPr/>
            </a:pPr>
            <a:r>
              <a:rPr kumimoji="0" lang="en-US" altLang="zh-CN" sz="2800" b="0">
                <a:latin typeface="Times New Roman" pitchFamily="18" charset="0"/>
              </a:rPr>
              <a:t>1001111101000111</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xfrm>
            <a:off x="685800" y="304800"/>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mtClean="0">
                <a:solidFill>
                  <a:schemeClr val="tx2"/>
                </a:solidFill>
                <a:effectLst/>
              </a:rPr>
              <a:t>反码</a:t>
            </a:r>
          </a:p>
        </p:txBody>
      </p:sp>
      <p:sp>
        <p:nvSpPr>
          <p:cNvPr id="1204227"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53252" name="Text Box 4"/>
          <p:cNvSpPr txBox="1">
            <a:spLocks noChangeArrowheads="1"/>
          </p:cNvSpPr>
          <p:nvPr/>
        </p:nvSpPr>
        <p:spPr bwMode="auto">
          <a:xfrm>
            <a:off x="522288" y="1654175"/>
            <a:ext cx="7954962" cy="4835525"/>
          </a:xfrm>
          <a:prstGeom prst="rect">
            <a:avLst/>
          </a:prstGeom>
          <a:noFill/>
          <a:ln w="9525">
            <a:noFill/>
            <a:miter lim="800000"/>
            <a:headEnd/>
            <a:tailEnd/>
          </a:ln>
        </p:spPr>
        <p:txBody>
          <a:bodyPr lIns="92075" tIns="46038" rIns="92075" bIns="46038">
            <a:spAutoFit/>
          </a:bodyPr>
          <a:lstStyle/>
          <a:p>
            <a:pPr marL="647700" indent="-457200" defTabSz="762000">
              <a:spcBef>
                <a:spcPct val="50000"/>
              </a:spcBef>
              <a:buFont typeface="Wingdings" pitchFamily="2" charset="2"/>
              <a:buNone/>
            </a:pPr>
            <a:r>
              <a:rPr lang="zh-CN" altLang="en-US" sz="2800">
                <a:solidFill>
                  <a:schemeClr val="tx2"/>
                </a:solidFill>
              </a:rPr>
              <a:t>缺点：</a:t>
            </a:r>
          </a:p>
          <a:p>
            <a:pPr marL="647700" indent="-457200" defTabSz="762000">
              <a:spcBef>
                <a:spcPct val="50000"/>
              </a:spcBef>
              <a:buFont typeface="Wingdings" pitchFamily="2" charset="2"/>
              <a:buAutoNum type="circleNumDbPlain"/>
            </a:pPr>
            <a:r>
              <a:rPr lang="zh-CN" altLang="en-US" sz="2800">
                <a:solidFill>
                  <a:schemeClr val="tx2"/>
                </a:solidFill>
              </a:rPr>
              <a:t>	符号位不能和数值位一样直接参与加减运算</a:t>
            </a:r>
          </a:p>
          <a:p>
            <a:pPr marL="647700" indent="-457200" defTabSz="762000">
              <a:spcBef>
                <a:spcPct val="50000"/>
              </a:spcBef>
              <a:buFont typeface="Wingdings" pitchFamily="2" charset="2"/>
              <a:buAutoNum type="circleNumDbPlain"/>
            </a:pPr>
            <a:r>
              <a:rPr lang="zh-CN" altLang="en-US" sz="2800">
                <a:solidFill>
                  <a:schemeClr val="tx2"/>
                </a:solidFill>
              </a:rPr>
              <a:t> </a:t>
            </a:r>
            <a:r>
              <a:rPr lang="en-US" altLang="zh-CN" sz="2800">
                <a:solidFill>
                  <a:schemeClr val="tx2"/>
                </a:solidFill>
              </a:rPr>
              <a:t>0</a:t>
            </a:r>
            <a:r>
              <a:rPr lang="zh-CN" altLang="en-US" sz="2800">
                <a:solidFill>
                  <a:schemeClr val="tx2"/>
                </a:solidFill>
              </a:rPr>
              <a:t>有两种表示法，不唯一，和二值逻辑的确定性相悖，程序员处理麻烦。</a:t>
            </a:r>
          </a:p>
          <a:p>
            <a:pPr marL="647700" indent="-457200" algn="ctr" defTabSz="762000">
              <a:spcBef>
                <a:spcPct val="50000"/>
              </a:spcBef>
              <a:buFont typeface="Wingdings" pitchFamily="2" charset="2"/>
              <a:buNone/>
            </a:pPr>
            <a:r>
              <a:rPr lang="zh-CN" altLang="en-US" sz="2800">
                <a:solidFill>
                  <a:srgbClr val="FF0000"/>
                </a:solidFill>
              </a:rPr>
              <a:t>所以现代计算机基本不采用该表示法存储数值。</a:t>
            </a:r>
          </a:p>
          <a:p>
            <a:pPr marL="647700" indent="-457200" defTabSz="762000">
              <a:spcBef>
                <a:spcPct val="50000"/>
              </a:spcBef>
              <a:buFont typeface="Wingdings" pitchFamily="2" charset="2"/>
              <a:buNone/>
            </a:pPr>
            <a:r>
              <a:rPr lang="zh-CN" altLang="en-US" sz="2800">
                <a:solidFill>
                  <a:schemeClr val="tx2"/>
                </a:solidFill>
              </a:rPr>
              <a:t>优点：</a:t>
            </a:r>
          </a:p>
          <a:p>
            <a:pPr marL="647700" indent="-457200" defTabSz="762000">
              <a:spcBef>
                <a:spcPct val="50000"/>
              </a:spcBef>
              <a:buFont typeface="Wingdings" pitchFamily="2" charset="2"/>
              <a:buNone/>
            </a:pPr>
            <a:r>
              <a:rPr lang="zh-CN" altLang="en-US" sz="2800">
                <a:solidFill>
                  <a:schemeClr val="tx2"/>
                </a:solidFill>
              </a:rPr>
              <a:t>  作为补码的过渡码。</a:t>
            </a:r>
          </a:p>
          <a:p>
            <a:pPr marL="647700" indent="-457200" defTabSz="762000">
              <a:spcBef>
                <a:spcPct val="50000"/>
              </a:spcBef>
              <a:buFont typeface="Wingdings" pitchFamily="2" charset="2"/>
              <a:buNone/>
            </a:pPr>
            <a:r>
              <a:rPr lang="zh-CN" altLang="en-US" sz="2800">
                <a:solidFill>
                  <a:schemeClr val="tx2"/>
                </a:solidFill>
              </a:rPr>
              <a:t>  利用正数取反负数，负数取反变正等特性，可以使用在检错和纠错的数据通讯。</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6" name="Rectangle 2"/>
          <p:cNvSpPr>
            <a:spLocks noGrp="1" noChangeArrowheads="1"/>
          </p:cNvSpPr>
          <p:nvPr>
            <p:ph type="title"/>
          </p:nvPr>
        </p:nvSpPr>
        <p:spPr bwMode="auto">
          <a:xfrm>
            <a:off x="685800" y="304800"/>
            <a:ext cx="7772400" cy="685800"/>
          </a:xfrm>
          <a:ln>
            <a:miter lim="800000"/>
            <a:headEnd/>
            <a:tailEnd/>
          </a:ln>
        </p:spPr>
        <p:txBody>
          <a:bodyPr vert="horz" wrap="square" lIns="91440" tIns="45720" rIns="91440" bIns="45720" numCol="1" anchor="t" anchorCtr="0" compatLnSpc="1">
            <a:prstTxWarp prst="textNoShape">
              <a:avLst/>
            </a:prstTxWarp>
          </a:bodyPr>
          <a:lstStyle/>
          <a:p>
            <a:pPr algn="ctr">
              <a:defRPr/>
            </a:pPr>
            <a:r>
              <a:rPr lang="en-US" altLang="zh-CN" sz="4000" smtClean="0">
                <a:solidFill>
                  <a:schemeClr val="tx2"/>
                </a:solidFill>
                <a:effectLst/>
              </a:rPr>
              <a:t>2</a:t>
            </a:r>
            <a:r>
              <a:rPr lang="zh-CN" altLang="en-US" sz="4000" smtClean="0">
                <a:solidFill>
                  <a:schemeClr val="tx2"/>
                </a:solidFill>
                <a:effectLst/>
              </a:rPr>
              <a:t>的补码格式（补码）</a:t>
            </a:r>
            <a:r>
              <a:rPr lang="zh-CN" altLang="en-US" sz="4000" smtClean="0"/>
              <a:t> </a:t>
            </a:r>
          </a:p>
        </p:txBody>
      </p:sp>
      <p:sp>
        <p:nvSpPr>
          <p:cNvPr id="1209347"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1209348" name="Text Box 4"/>
          <p:cNvSpPr txBox="1">
            <a:spLocks noChangeArrowheads="1"/>
          </p:cNvSpPr>
          <p:nvPr/>
        </p:nvSpPr>
        <p:spPr bwMode="auto">
          <a:xfrm>
            <a:off x="522288" y="1654175"/>
            <a:ext cx="7954962" cy="4116388"/>
          </a:xfrm>
          <a:prstGeom prst="rect">
            <a:avLst/>
          </a:prstGeom>
          <a:noFill/>
          <a:ln w="9525">
            <a:noFill/>
            <a:miter lim="800000"/>
            <a:headEnd/>
            <a:tailEnd/>
          </a:ln>
          <a:effectLst/>
        </p:spPr>
        <p:txBody>
          <a:bodyPr lIns="92075" tIns="46038" rIns="92075" bIns="46038">
            <a:spAutoFit/>
          </a:bodyPr>
          <a:lstStyle/>
          <a:p>
            <a:pPr marL="571500" indent="-381000" defTabSz="762000">
              <a:spcBef>
                <a:spcPct val="50000"/>
              </a:spcBef>
              <a:defRPr/>
            </a:pPr>
            <a:r>
              <a:rPr lang="en-US" altLang="zh-CN" sz="2800"/>
              <a:t>2</a:t>
            </a:r>
            <a:r>
              <a:rPr lang="zh-CN" altLang="en-US" sz="2800"/>
              <a:t>的补码格式（</a:t>
            </a:r>
            <a:r>
              <a:rPr lang="en-US" altLang="zh-CN" sz="2800"/>
              <a:t>two</a:t>
            </a:r>
            <a:r>
              <a:rPr lang="en-US" altLang="zh-CN" sz="2800">
                <a:latin typeface="Times New Roman"/>
              </a:rPr>
              <a:t>’</a:t>
            </a:r>
            <a:r>
              <a:rPr lang="en-US" altLang="zh-CN" sz="2800"/>
              <a:t>s complement format</a:t>
            </a:r>
            <a:r>
              <a:rPr lang="zh-CN" altLang="en-US" sz="2800"/>
              <a:t>）</a:t>
            </a:r>
            <a:r>
              <a:rPr lang="en-US" altLang="zh-CN" sz="2800"/>
              <a:t>: </a:t>
            </a:r>
            <a:r>
              <a:rPr lang="zh-CN" altLang="en-US" sz="2800"/>
              <a:t>最高位用来存储符号，其它位都用来存储数值位。（其中：</a:t>
            </a:r>
            <a:r>
              <a:rPr lang="zh-CN" altLang="en-US" sz="2800">
                <a:solidFill>
                  <a:srgbClr val="FF0000"/>
                </a:solidFill>
              </a:rPr>
              <a:t>符号位的</a:t>
            </a:r>
            <a:r>
              <a:rPr lang="en-US" altLang="zh-CN" sz="2800">
                <a:solidFill>
                  <a:srgbClr val="FF0000"/>
                </a:solidFill>
              </a:rPr>
              <a:t>0</a:t>
            </a:r>
            <a:r>
              <a:rPr lang="zh-CN" altLang="en-US" sz="2800">
                <a:solidFill>
                  <a:srgbClr val="FF0000"/>
                </a:solidFill>
              </a:rPr>
              <a:t>表示正数；</a:t>
            </a:r>
            <a:r>
              <a:rPr lang="en-US" altLang="zh-CN" sz="2800">
                <a:solidFill>
                  <a:srgbClr val="FF0000"/>
                </a:solidFill>
              </a:rPr>
              <a:t>1</a:t>
            </a:r>
            <a:r>
              <a:rPr lang="zh-CN" altLang="en-US" sz="2800">
                <a:solidFill>
                  <a:srgbClr val="FF0000"/>
                </a:solidFill>
              </a:rPr>
              <a:t>表示负数数值位：正数不变，负数则按位取反</a:t>
            </a:r>
            <a:r>
              <a:rPr lang="en-US" altLang="zh-CN" sz="2800">
                <a:solidFill>
                  <a:srgbClr val="FF0000"/>
                </a:solidFill>
              </a:rPr>
              <a:t>,</a:t>
            </a:r>
            <a:r>
              <a:rPr lang="zh-CN" altLang="en-US" sz="2800">
                <a:solidFill>
                  <a:srgbClr val="FF0000"/>
                </a:solidFill>
              </a:rPr>
              <a:t>最低位加</a:t>
            </a:r>
            <a:r>
              <a:rPr lang="en-US" altLang="zh-CN" sz="2800">
                <a:solidFill>
                  <a:srgbClr val="FF0000"/>
                </a:solidFill>
              </a:rPr>
              <a:t>1</a:t>
            </a:r>
            <a:r>
              <a:rPr lang="zh-CN" altLang="en-US" sz="2800">
                <a:solidFill>
                  <a:srgbClr val="FF0000"/>
                </a:solidFill>
              </a:rPr>
              <a:t>。</a:t>
            </a:r>
            <a:r>
              <a:rPr lang="zh-CN" altLang="en-US" sz="2800"/>
              <a:t>）</a:t>
            </a:r>
          </a:p>
          <a:p>
            <a:pPr marL="571500" indent="-381000" defTabSz="762000">
              <a:spcBef>
                <a:spcPct val="50000"/>
              </a:spcBef>
              <a:defRPr/>
            </a:pPr>
            <a:r>
              <a:rPr lang="zh-CN" altLang="en-US" sz="2800"/>
              <a:t>表数范围：由设计存储有符号整数的二进制位数确定。</a:t>
            </a:r>
            <a:r>
              <a:rPr lang="en-US" altLang="zh-CN" sz="2800"/>
              <a:t>[-2^N,2^N-1]  </a:t>
            </a:r>
            <a:r>
              <a:rPr lang="en-US" altLang="zh-CN" sz="2800">
                <a:solidFill>
                  <a:srgbClr val="FF0000"/>
                </a:solidFill>
              </a:rPr>
              <a:t>N:</a:t>
            </a:r>
            <a:r>
              <a:rPr lang="zh-CN" altLang="en-US" sz="2800">
                <a:solidFill>
                  <a:srgbClr val="FF0000"/>
                </a:solidFill>
              </a:rPr>
              <a:t>数值位位数</a:t>
            </a:r>
          </a:p>
          <a:p>
            <a:pPr marL="571500" indent="-381000" algn="ctr" defTabSz="762000">
              <a:spcBef>
                <a:spcPct val="50000"/>
              </a:spcBef>
              <a:buFont typeface="Wingdings" pitchFamily="2" charset="2"/>
              <a:buNone/>
              <a:defRPr/>
            </a:pPr>
            <a:r>
              <a:rPr lang="zh-CN" altLang="en-US" sz="3200" i="1">
                <a:solidFill>
                  <a:srgbClr val="0000FF"/>
                </a:solidFill>
                <a:effectLst>
                  <a:outerShdw blurRad="38100" dist="38100" dir="2700000" algn="tl">
                    <a:srgbClr val="C0C0C0"/>
                  </a:outerShdw>
                </a:effectLst>
                <a:latin typeface="黑体" pitchFamily="2" charset="-122"/>
                <a:ea typeface="黑体" pitchFamily="2" charset="-122"/>
              </a:rPr>
              <a:t>补码是现代计算机最普遍、最重要、应用最广泛的整数表示法</a:t>
            </a:r>
            <a:r>
              <a:rPr lang="zh-CN" altLang="en-US" sz="2800"/>
              <a:t> 。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0" name="Rectangle 2"/>
          <p:cNvSpPr>
            <a:spLocks noGrp="1" noChangeArrowheads="1"/>
          </p:cNvSpPr>
          <p:nvPr>
            <p:ph type="title"/>
          </p:nvPr>
        </p:nvSpPr>
        <p:spPr bwMode="auto">
          <a:xfrm>
            <a:off x="685800" y="304800"/>
            <a:ext cx="7772400" cy="685800"/>
          </a:xfrm>
          <a:ln>
            <a:miter lim="800000"/>
            <a:headEnd/>
            <a:tailEnd/>
          </a:ln>
        </p:spPr>
        <p:txBody>
          <a:bodyPr vert="horz" wrap="square" lIns="91440" tIns="45720" rIns="91440" bIns="45720" numCol="1" anchor="t" anchorCtr="0" compatLnSpc="1">
            <a:prstTxWarp prst="textNoShape">
              <a:avLst/>
            </a:prstTxWarp>
          </a:bodyPr>
          <a:lstStyle/>
          <a:p>
            <a:pPr algn="ctr">
              <a:defRPr/>
            </a:pPr>
            <a:r>
              <a:rPr lang="zh-CN" altLang="en-US" smtClean="0">
                <a:solidFill>
                  <a:schemeClr val="tx2"/>
                </a:solidFill>
                <a:effectLst/>
              </a:rPr>
              <a:t>补码</a:t>
            </a:r>
            <a:r>
              <a:rPr lang="zh-CN" altLang="en-US" smtClean="0"/>
              <a:t> </a:t>
            </a:r>
          </a:p>
        </p:txBody>
      </p:sp>
      <p:sp>
        <p:nvSpPr>
          <p:cNvPr id="1210371"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1210372" name="Text Box 4"/>
          <p:cNvSpPr txBox="1">
            <a:spLocks noChangeArrowheads="1"/>
          </p:cNvSpPr>
          <p:nvPr/>
        </p:nvSpPr>
        <p:spPr bwMode="auto">
          <a:xfrm>
            <a:off x="361950" y="3817938"/>
            <a:ext cx="7954963" cy="2655887"/>
          </a:xfrm>
          <a:prstGeom prst="rect">
            <a:avLst/>
          </a:prstGeom>
          <a:noFill/>
          <a:ln w="9525">
            <a:noFill/>
            <a:miter lim="800000"/>
            <a:headEnd/>
            <a:tailEnd/>
          </a:ln>
          <a:effectLst/>
        </p:spPr>
        <p:txBody>
          <a:bodyPr lIns="92075" tIns="46038" rIns="92075" bIns="46038">
            <a:spAutoFit/>
          </a:bodyPr>
          <a:lstStyle/>
          <a:p>
            <a:pPr marL="571500" indent="-381000" defTabSz="762000">
              <a:spcBef>
                <a:spcPct val="50000"/>
              </a:spcBef>
              <a:buFont typeface="Wingdings" pitchFamily="2" charset="2"/>
              <a:buNone/>
              <a:defRPr/>
            </a:pPr>
            <a:r>
              <a:rPr lang="en-US" altLang="zh-CN" sz="2800"/>
              <a:t>   </a:t>
            </a:r>
          </a:p>
          <a:p>
            <a:pPr marL="571500" indent="-381000" defTabSz="762000">
              <a:spcBef>
                <a:spcPct val="50000"/>
              </a:spcBef>
              <a:defRPr/>
            </a:pPr>
            <a:r>
              <a:rPr lang="en-US" altLang="zh-CN" sz="2800"/>
              <a:t>0</a:t>
            </a:r>
            <a:r>
              <a:rPr lang="zh-CN" altLang="en-US" sz="2800"/>
              <a:t>只有</a:t>
            </a:r>
            <a:r>
              <a:rPr lang="en-US" altLang="zh-CN" sz="2800"/>
              <a:t>1</a:t>
            </a:r>
            <a:r>
              <a:rPr lang="zh-CN" altLang="en-US" sz="2800"/>
              <a:t>种表示法：</a:t>
            </a:r>
            <a:r>
              <a:rPr lang="en-US" altLang="zh-CN" sz="2800"/>
              <a:t>+0</a:t>
            </a:r>
            <a:r>
              <a:rPr lang="zh-CN" altLang="en-US" sz="2800"/>
              <a:t>在</a:t>
            </a:r>
            <a:r>
              <a:rPr lang="en-US" altLang="zh-CN" sz="2800"/>
              <a:t>8</a:t>
            </a:r>
            <a:r>
              <a:rPr lang="zh-CN" altLang="en-US" sz="2800"/>
              <a:t>位存储格式中表示如下：</a:t>
            </a:r>
          </a:p>
          <a:p>
            <a:pPr marL="571500" indent="-381000" defTabSz="762000">
              <a:spcBef>
                <a:spcPct val="50000"/>
              </a:spcBef>
              <a:buFont typeface="Wingdings" pitchFamily="2" charset="2"/>
              <a:buNone/>
              <a:defRPr/>
            </a:pPr>
            <a:r>
              <a:rPr kumimoji="0" lang="zh-CN" altLang="en-US" sz="2800" i="1">
                <a:effectLst>
                  <a:outerShdw blurRad="38100" dist="38100" dir="2700000" algn="tl">
                    <a:srgbClr val="C0C0C0"/>
                  </a:outerShdw>
                </a:effectLst>
              </a:rPr>
              <a:t>  </a:t>
            </a:r>
            <a:r>
              <a:rPr kumimoji="0" lang="en-US" altLang="zh-CN" sz="2800" i="1">
                <a:effectLst>
                  <a:outerShdw blurRad="38100" dist="38100" dir="2700000" algn="tl">
                    <a:srgbClr val="C0C0C0"/>
                  </a:outerShdw>
                </a:effectLst>
              </a:rPr>
              <a:t>+0</a:t>
            </a:r>
            <a:r>
              <a:rPr kumimoji="0" lang="en-US" altLang="zh-CN" sz="2800" i="1">
                <a:effectLst>
                  <a:outerShdw blurRad="38100" dist="38100" dir="2700000" algn="tl">
                    <a:srgbClr val="C0C0C0"/>
                  </a:outerShdw>
                </a:effectLst>
                <a:sym typeface="Wingdings" pitchFamily="2" charset="2"/>
              </a:rPr>
              <a:t></a:t>
            </a:r>
            <a:r>
              <a:rPr kumimoji="0" lang="en-US" altLang="zh-CN" sz="2800" i="1">
                <a:solidFill>
                  <a:srgbClr val="FF0000"/>
                </a:solidFill>
                <a:effectLst>
                  <a:outerShdw blurRad="38100" dist="38100" dir="2700000" algn="tl">
                    <a:srgbClr val="C0C0C0"/>
                  </a:outerShdw>
                </a:effectLst>
                <a:sym typeface="Wingdings" pitchFamily="2" charset="2"/>
              </a:rPr>
              <a:t>0</a:t>
            </a:r>
            <a:r>
              <a:rPr kumimoji="0" lang="en-US" altLang="zh-CN" sz="2800" i="1">
                <a:effectLst>
                  <a:outerShdw blurRad="38100" dist="38100" dir="2700000" algn="tl">
                    <a:srgbClr val="C0C0C0"/>
                  </a:outerShdw>
                </a:effectLst>
                <a:sym typeface="Wingdings" pitchFamily="2" charset="2"/>
              </a:rPr>
              <a:t>0000000</a:t>
            </a:r>
            <a:endParaRPr kumimoji="0" lang="en-US" altLang="zh-CN" sz="2800" i="1">
              <a:effectLst>
                <a:outerShdw blurRad="38100" dist="38100" dir="2700000" algn="tl">
                  <a:srgbClr val="C0C0C0"/>
                </a:outerShdw>
              </a:effectLst>
            </a:endParaRPr>
          </a:p>
          <a:p>
            <a:pPr marL="571500" indent="-381000" defTabSz="762000">
              <a:spcBef>
                <a:spcPct val="50000"/>
              </a:spcBef>
              <a:defRPr/>
            </a:pPr>
            <a:endParaRPr lang="en-US" altLang="zh-CN" sz="2800"/>
          </a:p>
        </p:txBody>
      </p:sp>
      <p:sp>
        <p:nvSpPr>
          <p:cNvPr id="1210377" name="Text Box 9"/>
          <p:cNvSpPr txBox="1">
            <a:spLocks noChangeArrowheads="1"/>
          </p:cNvSpPr>
          <p:nvPr/>
        </p:nvSpPr>
        <p:spPr bwMode="auto">
          <a:xfrm>
            <a:off x="0" y="1673225"/>
            <a:ext cx="1752600" cy="1836738"/>
          </a:xfrm>
          <a:prstGeom prst="rect">
            <a:avLst/>
          </a:prstGeom>
          <a:solidFill>
            <a:schemeClr val="tx1"/>
          </a:solidFill>
          <a:ln w="38100">
            <a:solidFill>
              <a:schemeClr val="bg1"/>
            </a:solid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sz="2800" i="1">
                <a:solidFill>
                  <a:schemeClr val="bg1"/>
                </a:solidFill>
                <a:effectLst>
                  <a:outerShdw blurRad="38100" dist="38100" dir="2700000" algn="tl">
                    <a:srgbClr val="969696"/>
                  </a:outerShdw>
                </a:effectLst>
                <a:latin typeface="Times New Roman" pitchFamily="18" charset="0"/>
              </a:rPr>
              <a:t># of Bits </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8</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16</a:t>
            </a:r>
          </a:p>
          <a:p>
            <a:pPr algn="ctr" eaLnBrk="1" hangingPunct="1">
              <a:lnSpc>
                <a:spcPct val="80000"/>
              </a:lnSpc>
              <a:spcBef>
                <a:spcPct val="0"/>
              </a:spcBef>
              <a:buClrTx/>
              <a:buSzTx/>
              <a:buFontTx/>
              <a:buNone/>
              <a:defRPr/>
            </a:pPr>
            <a:r>
              <a:rPr kumimoji="0" lang="en-US" altLang="zh-CN" sz="2800" b="0">
                <a:solidFill>
                  <a:schemeClr val="bg1"/>
                </a:solidFill>
                <a:latin typeface="Times New Roman" pitchFamily="18" charset="0"/>
              </a:rPr>
              <a:t>32</a:t>
            </a:r>
          </a:p>
        </p:txBody>
      </p:sp>
      <p:sp>
        <p:nvSpPr>
          <p:cNvPr id="55302" name="Text Box 10"/>
          <p:cNvSpPr txBox="1">
            <a:spLocks noChangeArrowheads="1"/>
          </p:cNvSpPr>
          <p:nvPr/>
        </p:nvSpPr>
        <p:spPr bwMode="auto">
          <a:xfrm>
            <a:off x="1905000" y="2371725"/>
            <a:ext cx="3352800" cy="1116013"/>
          </a:xfrm>
          <a:prstGeom prst="rect">
            <a:avLst/>
          </a:prstGeom>
          <a:solidFill>
            <a:srgbClr val="FFFF00"/>
          </a:solidFill>
          <a:ln w="38100">
            <a:noFill/>
            <a:miter lim="800000"/>
            <a:headEnd/>
            <a:tailEnd/>
          </a:ln>
        </p:spPr>
        <p:txBody>
          <a:bodyPr>
            <a:spAutoFit/>
          </a:bodyPr>
          <a:lstStyle/>
          <a:p>
            <a:pPr algn="l" eaLnBrk="1" hangingPunct="1">
              <a:lnSpc>
                <a:spcPct val="80000"/>
              </a:lnSpc>
              <a:spcBef>
                <a:spcPct val="0"/>
              </a:spcBef>
              <a:buClrTx/>
              <a:buSzTx/>
              <a:buFontTx/>
              <a:buNone/>
            </a:pPr>
            <a:r>
              <a:rPr kumimoji="0" lang="en-US" altLang="zh-CN" sz="2800" b="0">
                <a:latin typeface="Symbol" pitchFamily="18" charset="2"/>
              </a:rPr>
              <a:t>-</a:t>
            </a:r>
            <a:r>
              <a:rPr kumimoji="0" lang="en-US" altLang="zh-CN" sz="2800" b="0">
                <a:latin typeface="Times New Roman" pitchFamily="18" charset="0"/>
              </a:rPr>
              <a:t>128                     </a:t>
            </a:r>
            <a:r>
              <a:rPr kumimoji="0" lang="en-US" altLang="zh-CN" sz="2800" b="0">
                <a:latin typeface="Symbol" pitchFamily="18" charset="2"/>
              </a:rPr>
              <a:t>  </a:t>
            </a:r>
            <a:endParaRPr kumimoji="0" lang="en-US" altLang="zh-CN" sz="2800" b="0">
              <a:latin typeface="Times New Roman" pitchFamily="18" charset="0"/>
            </a:endParaRPr>
          </a:p>
          <a:p>
            <a:pPr algn="l" eaLnBrk="1" hangingPunct="1">
              <a:lnSpc>
                <a:spcPct val="80000"/>
              </a:lnSpc>
              <a:spcBef>
                <a:spcPct val="0"/>
              </a:spcBef>
              <a:buClrTx/>
              <a:buSzTx/>
              <a:buFontTx/>
              <a:buNone/>
            </a:pPr>
            <a:r>
              <a:rPr kumimoji="0" lang="en-US" altLang="zh-CN" sz="2800" b="0">
                <a:latin typeface="Symbol" pitchFamily="18" charset="2"/>
              </a:rPr>
              <a:t>-</a:t>
            </a:r>
            <a:r>
              <a:rPr kumimoji="0" lang="en-US" altLang="zh-CN" sz="2800" b="0">
                <a:latin typeface="Times New Roman" pitchFamily="18" charset="0"/>
              </a:rPr>
              <a:t>32,768                  </a:t>
            </a:r>
          </a:p>
          <a:p>
            <a:pPr algn="l" eaLnBrk="1" hangingPunct="1">
              <a:lnSpc>
                <a:spcPct val="80000"/>
              </a:lnSpc>
              <a:spcBef>
                <a:spcPct val="0"/>
              </a:spcBef>
              <a:buClrTx/>
              <a:buSzTx/>
              <a:buFontTx/>
              <a:buNone/>
            </a:pPr>
            <a:r>
              <a:rPr kumimoji="0" lang="en-US" altLang="zh-CN" sz="2800" b="0">
                <a:latin typeface="Symbol" pitchFamily="18" charset="2"/>
              </a:rPr>
              <a:t>-2,147,483,648</a:t>
            </a:r>
            <a:r>
              <a:rPr kumimoji="0" lang="en-US" altLang="zh-CN" sz="2800" b="0">
                <a:latin typeface="Times New Roman" pitchFamily="18" charset="0"/>
              </a:rPr>
              <a:t>     </a:t>
            </a:r>
          </a:p>
        </p:txBody>
      </p:sp>
      <p:sp>
        <p:nvSpPr>
          <p:cNvPr id="55303" name="Text Box 11"/>
          <p:cNvSpPr txBox="1">
            <a:spLocks noChangeArrowheads="1"/>
          </p:cNvSpPr>
          <p:nvPr/>
        </p:nvSpPr>
        <p:spPr bwMode="auto">
          <a:xfrm>
            <a:off x="5105400" y="2371725"/>
            <a:ext cx="3733800" cy="1116013"/>
          </a:xfrm>
          <a:prstGeom prst="rect">
            <a:avLst/>
          </a:prstGeom>
          <a:solidFill>
            <a:srgbClr val="FFFF00"/>
          </a:solidFill>
          <a:ln w="38100">
            <a:noFill/>
            <a:miter lim="800000"/>
            <a:headEnd/>
            <a:tailEnd/>
          </a:ln>
        </p:spPr>
        <p:txBody>
          <a:bodyPr>
            <a:spAutoFit/>
          </a:bodyPr>
          <a:lstStyle/>
          <a:p>
            <a:pPr algn="l" eaLnBrk="1" hangingPunct="1">
              <a:lnSpc>
                <a:spcPct val="80000"/>
              </a:lnSpc>
              <a:spcBef>
                <a:spcPct val="0"/>
              </a:spcBef>
              <a:buClrTx/>
              <a:buSzTx/>
              <a:buFontTx/>
              <a:buNone/>
            </a:pPr>
            <a:r>
              <a:rPr kumimoji="0" lang="en-US" altLang="zh-CN" sz="2800" b="0">
                <a:latin typeface="Times New Roman" pitchFamily="18" charset="0"/>
              </a:rPr>
              <a:t>0                           +127</a:t>
            </a:r>
          </a:p>
          <a:p>
            <a:pPr algn="l" eaLnBrk="1" hangingPunct="1">
              <a:lnSpc>
                <a:spcPct val="80000"/>
              </a:lnSpc>
              <a:spcBef>
                <a:spcPct val="0"/>
              </a:spcBef>
              <a:buClrTx/>
              <a:buSzTx/>
              <a:buFontTx/>
              <a:buNone/>
            </a:pPr>
            <a:r>
              <a:rPr kumimoji="0" lang="en-US" altLang="zh-CN" sz="2800" b="0">
                <a:latin typeface="Times New Roman" pitchFamily="18" charset="0"/>
              </a:rPr>
              <a:t>0                       +32,767</a:t>
            </a:r>
          </a:p>
          <a:p>
            <a:pPr algn="l" eaLnBrk="1" hangingPunct="1">
              <a:lnSpc>
                <a:spcPct val="80000"/>
              </a:lnSpc>
              <a:spcBef>
                <a:spcPct val="0"/>
              </a:spcBef>
              <a:buClrTx/>
              <a:buSzTx/>
              <a:buFontTx/>
              <a:buNone/>
            </a:pPr>
            <a:r>
              <a:rPr kumimoji="0" lang="en-US" altLang="zh-CN" sz="2800" b="0">
                <a:latin typeface="Times New Roman" pitchFamily="18" charset="0"/>
              </a:rPr>
              <a:t>0           +2,147,483,647      </a:t>
            </a:r>
          </a:p>
        </p:txBody>
      </p:sp>
      <p:sp>
        <p:nvSpPr>
          <p:cNvPr id="1210380" name="Text Box 12"/>
          <p:cNvSpPr txBox="1">
            <a:spLocks noChangeArrowheads="1"/>
          </p:cNvSpPr>
          <p:nvPr/>
        </p:nvSpPr>
        <p:spPr bwMode="auto">
          <a:xfrm>
            <a:off x="1905000" y="1673225"/>
            <a:ext cx="6934200" cy="774700"/>
          </a:xfrm>
          <a:prstGeom prst="rect">
            <a:avLst/>
          </a:prstGeom>
          <a:solidFill>
            <a:srgbClr val="FFFF00"/>
          </a:solidFill>
          <a:ln w="38100">
            <a:no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sz="2800" i="1">
                <a:effectLst>
                  <a:outerShdw blurRad="38100" dist="38100" dir="2700000" algn="tl">
                    <a:srgbClr val="FFFFFF"/>
                  </a:outerShdw>
                </a:effectLst>
                <a:latin typeface="Times New Roman" pitchFamily="18" charset="0"/>
              </a:rPr>
              <a:t>Range</a:t>
            </a:r>
          </a:p>
          <a:p>
            <a:pPr algn="ctr" eaLnBrk="1" hangingPunct="1">
              <a:lnSpc>
                <a:spcPct val="80000"/>
              </a:lnSpc>
              <a:spcBef>
                <a:spcPct val="0"/>
              </a:spcBef>
              <a:buClrTx/>
              <a:buSzTx/>
              <a:buFontTx/>
              <a:buNone/>
              <a:defRPr/>
            </a:pPr>
            <a:r>
              <a:rPr kumimoji="0" lang="en-US" altLang="zh-CN" sz="2800" i="1">
                <a:effectLst>
                  <a:outerShdw blurRad="38100" dist="38100" dir="2700000" algn="tl">
                    <a:srgbClr val="FFFFFF"/>
                  </a:outerShdw>
                </a:effectLst>
                <a:latin typeface="Times New Roman" pitchFamily="18" charset="0"/>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4" name="Rectangle 2"/>
          <p:cNvSpPr>
            <a:spLocks noGrp="1" noChangeArrowheads="1"/>
          </p:cNvSpPr>
          <p:nvPr>
            <p:ph type="title"/>
          </p:nvPr>
        </p:nvSpPr>
        <p:spPr bwMode="auto">
          <a:xfrm>
            <a:off x="685800" y="304800"/>
            <a:ext cx="7772400" cy="685800"/>
          </a:xfrm>
          <a:ln>
            <a:miter lim="800000"/>
            <a:headEnd/>
            <a:tailEnd/>
          </a:ln>
        </p:spPr>
        <p:txBody>
          <a:bodyPr vert="horz" wrap="square" lIns="91440" tIns="45720" rIns="91440" bIns="45720" numCol="1" anchor="t" anchorCtr="0" compatLnSpc="1">
            <a:prstTxWarp prst="textNoShape">
              <a:avLst/>
            </a:prstTxWarp>
          </a:bodyPr>
          <a:lstStyle/>
          <a:p>
            <a:pPr algn="ctr">
              <a:defRPr/>
            </a:pPr>
            <a:r>
              <a:rPr lang="zh-CN" altLang="en-US" smtClean="0">
                <a:solidFill>
                  <a:schemeClr val="tx2"/>
                </a:solidFill>
                <a:effectLst/>
              </a:rPr>
              <a:t>补码表示法</a:t>
            </a:r>
            <a:r>
              <a:rPr lang="zh-CN" altLang="en-US" smtClean="0"/>
              <a:t> </a:t>
            </a:r>
          </a:p>
        </p:txBody>
      </p:sp>
      <p:sp>
        <p:nvSpPr>
          <p:cNvPr id="1211395"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56324" name="Text Box 4"/>
          <p:cNvSpPr txBox="1">
            <a:spLocks noChangeArrowheads="1"/>
          </p:cNvSpPr>
          <p:nvPr/>
        </p:nvSpPr>
        <p:spPr bwMode="auto">
          <a:xfrm>
            <a:off x="550863" y="1146175"/>
            <a:ext cx="7954962" cy="5434013"/>
          </a:xfrm>
          <a:prstGeom prst="rect">
            <a:avLst/>
          </a:prstGeom>
          <a:noFill/>
          <a:ln w="9525">
            <a:noFill/>
            <a:miter lim="800000"/>
            <a:headEnd/>
            <a:tailEnd/>
          </a:ln>
        </p:spPr>
        <p:txBody>
          <a:bodyPr lIns="92075" tIns="46038" rIns="92075" bIns="46038">
            <a:spAutoFit/>
          </a:bodyPr>
          <a:lstStyle/>
          <a:p>
            <a:pPr marL="647700" indent="-457200" defTabSz="762000">
              <a:spcBef>
                <a:spcPct val="50000"/>
              </a:spcBef>
            </a:pPr>
            <a:r>
              <a:rPr lang="zh-CN" altLang="en-US" sz="2800"/>
              <a:t>表示法（编码）：</a:t>
            </a:r>
          </a:p>
          <a:p>
            <a:pPr marL="914400" lvl="1" indent="-457200" defTabSz="762000">
              <a:spcBef>
                <a:spcPct val="50000"/>
              </a:spcBef>
              <a:buFont typeface="Wingdings" pitchFamily="2" charset="2"/>
              <a:buAutoNum type="circleNumDbPlain"/>
            </a:pPr>
            <a:r>
              <a:rPr lang="en-US" altLang="zh-CN" sz="2800"/>
              <a:t>10</a:t>
            </a:r>
            <a:r>
              <a:rPr lang="zh-CN" altLang="en-US" sz="2800"/>
              <a:t>进制转换为</a:t>
            </a:r>
            <a:r>
              <a:rPr lang="en-US" altLang="zh-CN" sz="2800"/>
              <a:t>2</a:t>
            </a:r>
            <a:r>
              <a:rPr lang="zh-CN" altLang="en-US" sz="2800"/>
              <a:t>进制（忽略符号位）。</a:t>
            </a:r>
          </a:p>
          <a:p>
            <a:pPr marL="914400" lvl="1" indent="-457200" defTabSz="762000">
              <a:spcBef>
                <a:spcPct val="50000"/>
              </a:spcBef>
              <a:buFont typeface="Wingdings" pitchFamily="2" charset="2"/>
              <a:buAutoNum type="circleNumDbPlain"/>
            </a:pPr>
            <a:r>
              <a:rPr lang="zh-CN" altLang="en-US" sz="2800"/>
              <a:t>不够</a:t>
            </a:r>
            <a:r>
              <a:rPr lang="en-US" altLang="zh-CN" sz="2800"/>
              <a:t>N</a:t>
            </a:r>
            <a:r>
              <a:rPr lang="zh-CN" altLang="en-US" sz="2800"/>
              <a:t>位的高位（左边）补</a:t>
            </a:r>
            <a:r>
              <a:rPr lang="en-US" altLang="zh-CN" sz="2800"/>
              <a:t>0,</a:t>
            </a:r>
            <a:r>
              <a:rPr lang="zh-CN" altLang="en-US" sz="2800"/>
              <a:t>凑齐</a:t>
            </a:r>
            <a:r>
              <a:rPr lang="en-US" altLang="zh-CN" sz="2800"/>
              <a:t>N</a:t>
            </a:r>
            <a:r>
              <a:rPr lang="zh-CN" altLang="en-US" sz="2800"/>
              <a:t>位。</a:t>
            </a:r>
          </a:p>
          <a:p>
            <a:pPr marL="914400" lvl="1" indent="-457200" defTabSz="762000">
              <a:spcBef>
                <a:spcPct val="50000"/>
              </a:spcBef>
              <a:buFont typeface="Wingdings" pitchFamily="2" charset="2"/>
              <a:buAutoNum type="circleNumDbPlain"/>
            </a:pPr>
            <a:r>
              <a:rPr lang="zh-CN" altLang="en-US" sz="2800"/>
              <a:t>正数不变，负数从最低位往右找到第一个为</a:t>
            </a:r>
            <a:r>
              <a:rPr lang="en-US" altLang="zh-CN" sz="2800"/>
              <a:t>1</a:t>
            </a:r>
            <a:r>
              <a:rPr lang="zh-CN" altLang="en-US" sz="2800"/>
              <a:t>，这个</a:t>
            </a:r>
            <a:r>
              <a:rPr lang="en-US" altLang="zh-CN" sz="2800"/>
              <a:t>1</a:t>
            </a:r>
            <a:r>
              <a:rPr lang="zh-CN" altLang="en-US" sz="2800"/>
              <a:t>和右边的</a:t>
            </a:r>
            <a:r>
              <a:rPr lang="en-US" altLang="zh-CN" sz="2800"/>
              <a:t>0</a:t>
            </a:r>
            <a:r>
              <a:rPr lang="zh-CN" altLang="en-US" sz="2800"/>
              <a:t>保持不变，其余位按位取反：</a:t>
            </a:r>
            <a:r>
              <a:rPr lang="en-US" altLang="zh-CN" sz="2800"/>
              <a:t>0</a:t>
            </a:r>
            <a:r>
              <a:rPr lang="zh-CN" altLang="en-US" sz="2800"/>
              <a:t>变</a:t>
            </a:r>
            <a:r>
              <a:rPr lang="en-US" altLang="zh-CN" sz="2800"/>
              <a:t>1</a:t>
            </a:r>
            <a:r>
              <a:rPr lang="zh-CN" altLang="en-US" sz="2800"/>
              <a:t>，</a:t>
            </a:r>
            <a:r>
              <a:rPr lang="en-US" altLang="zh-CN" sz="2800"/>
              <a:t>1</a:t>
            </a:r>
            <a:r>
              <a:rPr lang="zh-CN" altLang="en-US" sz="2800"/>
              <a:t>变</a:t>
            </a:r>
            <a:r>
              <a:rPr lang="en-US" altLang="zh-CN" sz="2800"/>
              <a:t>0</a:t>
            </a:r>
            <a:r>
              <a:rPr lang="zh-CN" altLang="en-US" sz="2800"/>
              <a:t>。</a:t>
            </a:r>
          </a:p>
          <a:p>
            <a:pPr marL="647700" indent="-457200" defTabSz="762000">
              <a:spcBef>
                <a:spcPct val="50000"/>
              </a:spcBef>
            </a:pPr>
            <a:r>
              <a:rPr lang="zh-CN" altLang="en-US" sz="2800"/>
              <a:t>译码：</a:t>
            </a:r>
          </a:p>
          <a:p>
            <a:pPr marL="647700" indent="-457200" defTabSz="762000">
              <a:spcBef>
                <a:spcPct val="50000"/>
              </a:spcBef>
              <a:buFont typeface="Wingdings" pitchFamily="2" charset="2"/>
              <a:buNone/>
            </a:pPr>
            <a:r>
              <a:rPr lang="zh-CN" altLang="en-US" sz="2800"/>
              <a:t>  符号位为</a:t>
            </a:r>
            <a:r>
              <a:rPr lang="en-US" altLang="zh-CN" sz="2800"/>
              <a:t>0</a:t>
            </a:r>
            <a:r>
              <a:rPr lang="zh-CN" altLang="en-US" sz="2800"/>
              <a:t>（正数）</a:t>
            </a:r>
          </a:p>
          <a:p>
            <a:pPr marL="914400" lvl="1" indent="-457200" defTabSz="762000">
              <a:spcBef>
                <a:spcPct val="50000"/>
              </a:spcBef>
              <a:buFont typeface="Wingdings" pitchFamily="2" charset="2"/>
              <a:buAutoNum type="circleNumDbPlain"/>
            </a:pPr>
            <a:r>
              <a:rPr lang="en-US" altLang="zh-CN" sz="2800"/>
              <a:t>2</a:t>
            </a:r>
            <a:r>
              <a:rPr lang="zh-CN" altLang="en-US" sz="2800"/>
              <a:t>进制转换为</a:t>
            </a:r>
            <a:r>
              <a:rPr lang="en-US" altLang="zh-CN" sz="2800"/>
              <a:t>10</a:t>
            </a:r>
            <a:r>
              <a:rPr lang="zh-CN" altLang="en-US" sz="2800"/>
              <a:t>进制数。</a:t>
            </a:r>
          </a:p>
          <a:p>
            <a:pPr marL="914400" lvl="1" indent="-457200" defTabSz="762000">
              <a:spcBef>
                <a:spcPct val="50000"/>
              </a:spcBef>
              <a:buFont typeface="Wingdings" pitchFamily="2" charset="2"/>
              <a:buAutoNum type="circleNumDbPlain"/>
            </a:pPr>
            <a:r>
              <a:rPr lang="zh-CN" altLang="en-US" sz="2800"/>
              <a:t>再在数的高位（最左边）补上正号</a:t>
            </a:r>
            <a:r>
              <a:rPr lang="en-US" altLang="zh-CN" sz="2800"/>
              <a:t>+</a:t>
            </a:r>
            <a:r>
              <a:rPr lang="zh-CN" altLang="en-US" sz="2800"/>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8" name="Rectangle 2"/>
          <p:cNvSpPr>
            <a:spLocks noGrp="1" noChangeArrowheads="1"/>
          </p:cNvSpPr>
          <p:nvPr>
            <p:ph type="title"/>
          </p:nvPr>
        </p:nvSpPr>
        <p:spPr bwMode="auto">
          <a:xfrm>
            <a:off x="685800" y="304800"/>
            <a:ext cx="7772400" cy="685800"/>
          </a:xfrm>
          <a:ln>
            <a:miter lim="800000"/>
            <a:headEnd/>
            <a:tailEnd/>
          </a:ln>
        </p:spPr>
        <p:txBody>
          <a:bodyPr vert="horz" wrap="square" lIns="91440" tIns="45720" rIns="91440" bIns="45720" numCol="1" anchor="t" anchorCtr="0" compatLnSpc="1">
            <a:prstTxWarp prst="textNoShape">
              <a:avLst/>
            </a:prstTxWarp>
          </a:bodyPr>
          <a:lstStyle/>
          <a:p>
            <a:pPr algn="ctr">
              <a:defRPr/>
            </a:pPr>
            <a:r>
              <a:rPr lang="zh-CN" altLang="en-US" smtClean="0">
                <a:solidFill>
                  <a:schemeClr val="tx2"/>
                </a:solidFill>
                <a:effectLst/>
              </a:rPr>
              <a:t>补码表示法</a:t>
            </a:r>
            <a:r>
              <a:rPr lang="zh-CN" altLang="en-US" smtClean="0"/>
              <a:t> </a:t>
            </a:r>
          </a:p>
        </p:txBody>
      </p:sp>
      <p:sp>
        <p:nvSpPr>
          <p:cNvPr id="1212419"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57348" name="Text Box 4"/>
          <p:cNvSpPr txBox="1">
            <a:spLocks noChangeArrowheads="1"/>
          </p:cNvSpPr>
          <p:nvPr/>
        </p:nvSpPr>
        <p:spPr bwMode="auto">
          <a:xfrm>
            <a:off x="522288" y="1654175"/>
            <a:ext cx="7954962" cy="3638550"/>
          </a:xfrm>
          <a:prstGeom prst="rect">
            <a:avLst/>
          </a:prstGeom>
          <a:noFill/>
          <a:ln w="9525">
            <a:noFill/>
            <a:miter lim="800000"/>
            <a:headEnd/>
            <a:tailEnd/>
          </a:ln>
        </p:spPr>
        <p:txBody>
          <a:bodyPr lIns="92075" tIns="46038" rIns="92075" bIns="46038">
            <a:spAutoFit/>
          </a:bodyPr>
          <a:lstStyle/>
          <a:p>
            <a:pPr marL="647700" indent="-457200" defTabSz="762000">
              <a:spcBef>
                <a:spcPct val="50000"/>
              </a:spcBef>
            </a:pPr>
            <a:r>
              <a:rPr lang="zh-CN" altLang="en-US" sz="2800"/>
              <a:t>译码：</a:t>
            </a:r>
          </a:p>
          <a:p>
            <a:pPr marL="647700" indent="-457200" defTabSz="762000">
              <a:spcBef>
                <a:spcPct val="50000"/>
              </a:spcBef>
              <a:buFont typeface="Wingdings" pitchFamily="2" charset="2"/>
              <a:buNone/>
            </a:pPr>
            <a:r>
              <a:rPr lang="zh-CN" altLang="en-US" sz="2800"/>
              <a:t>  符号位为</a:t>
            </a:r>
            <a:r>
              <a:rPr lang="en-US" altLang="zh-CN" sz="2800"/>
              <a:t>1</a:t>
            </a:r>
            <a:r>
              <a:rPr lang="zh-CN" altLang="en-US" sz="2800"/>
              <a:t>（负数）</a:t>
            </a:r>
          </a:p>
          <a:p>
            <a:pPr marL="914400" lvl="1" indent="-457200" defTabSz="762000">
              <a:spcBef>
                <a:spcPct val="50000"/>
              </a:spcBef>
              <a:buFont typeface="Wingdings" pitchFamily="2" charset="2"/>
              <a:buAutoNum type="circleNumDbPlain"/>
            </a:pPr>
            <a:r>
              <a:rPr lang="zh-CN" altLang="en-US" sz="2800"/>
              <a:t>从最低位往右找到第一个为</a:t>
            </a:r>
            <a:r>
              <a:rPr lang="en-US" altLang="zh-CN" sz="2800"/>
              <a:t>1</a:t>
            </a:r>
            <a:r>
              <a:rPr lang="zh-CN" altLang="en-US" sz="2800"/>
              <a:t>，这个</a:t>
            </a:r>
            <a:r>
              <a:rPr lang="en-US" altLang="zh-CN" sz="2800"/>
              <a:t>1</a:t>
            </a:r>
            <a:r>
              <a:rPr lang="zh-CN" altLang="en-US" sz="2800"/>
              <a:t>和右边的</a:t>
            </a:r>
            <a:r>
              <a:rPr lang="en-US" altLang="zh-CN" sz="2800"/>
              <a:t>0</a:t>
            </a:r>
            <a:r>
              <a:rPr lang="zh-CN" altLang="en-US" sz="2800"/>
              <a:t>保持不变，其余位按位取反：</a:t>
            </a:r>
            <a:r>
              <a:rPr lang="en-US" altLang="zh-CN" sz="2800"/>
              <a:t>0</a:t>
            </a:r>
            <a:r>
              <a:rPr lang="zh-CN" altLang="en-US" sz="2800"/>
              <a:t>变</a:t>
            </a:r>
            <a:r>
              <a:rPr lang="en-US" altLang="zh-CN" sz="2800"/>
              <a:t>1</a:t>
            </a:r>
            <a:r>
              <a:rPr lang="zh-CN" altLang="en-US" sz="2800"/>
              <a:t>，</a:t>
            </a:r>
            <a:r>
              <a:rPr lang="en-US" altLang="zh-CN" sz="2800"/>
              <a:t>1</a:t>
            </a:r>
            <a:r>
              <a:rPr lang="zh-CN" altLang="en-US" sz="2800"/>
              <a:t>变</a:t>
            </a:r>
            <a:r>
              <a:rPr lang="en-US" altLang="zh-CN" sz="2800"/>
              <a:t>0</a:t>
            </a:r>
            <a:r>
              <a:rPr lang="zh-CN" altLang="en-US" sz="2800"/>
              <a:t>。</a:t>
            </a:r>
          </a:p>
          <a:p>
            <a:pPr marL="914400" lvl="1" indent="-457200" defTabSz="762000">
              <a:spcBef>
                <a:spcPct val="50000"/>
              </a:spcBef>
              <a:buFont typeface="Wingdings" pitchFamily="2" charset="2"/>
              <a:buAutoNum type="circleNumDbPlain"/>
            </a:pPr>
            <a:r>
              <a:rPr lang="en-US" altLang="zh-CN" sz="2800"/>
              <a:t>2</a:t>
            </a:r>
            <a:r>
              <a:rPr lang="zh-CN" altLang="en-US" sz="2800"/>
              <a:t>进制转换为</a:t>
            </a:r>
            <a:r>
              <a:rPr lang="en-US" altLang="zh-CN" sz="2800"/>
              <a:t>10</a:t>
            </a:r>
            <a:r>
              <a:rPr lang="zh-CN" altLang="en-US" sz="2800"/>
              <a:t>进制数。</a:t>
            </a:r>
          </a:p>
          <a:p>
            <a:pPr marL="914400" lvl="1" indent="-457200" defTabSz="762000">
              <a:spcBef>
                <a:spcPct val="50000"/>
              </a:spcBef>
              <a:buFont typeface="Wingdings" pitchFamily="2" charset="2"/>
              <a:buAutoNum type="circleNumDbPlain"/>
            </a:pPr>
            <a:r>
              <a:rPr lang="zh-CN" altLang="en-US" sz="2800"/>
              <a:t>再在数的高位（最左边）补上负号</a:t>
            </a:r>
            <a:r>
              <a:rPr lang="en-US" altLang="zh-CN" sz="2800"/>
              <a:t>-</a:t>
            </a:r>
            <a:r>
              <a:rPr lang="zh-CN" altLang="en-US" sz="2800"/>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62" name="Text Box 2"/>
          <p:cNvSpPr txBox="1">
            <a:spLocks noChangeArrowheads="1"/>
          </p:cNvSpPr>
          <p:nvPr/>
        </p:nvSpPr>
        <p:spPr bwMode="auto">
          <a:xfrm>
            <a:off x="144463" y="249238"/>
            <a:ext cx="22209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a:effectLst>
                  <a:outerShdw blurRad="38100" dist="38100" dir="2700000" algn="tl">
                    <a:srgbClr val="FFFFFF"/>
                  </a:outerShdw>
                </a:effectLst>
                <a:latin typeface="Times New Roman" pitchFamily="18" charset="0"/>
              </a:rPr>
              <a:t>Example 12</a:t>
            </a:r>
          </a:p>
        </p:txBody>
      </p:sp>
      <p:sp>
        <p:nvSpPr>
          <p:cNvPr id="58371" name="Rectangle 3"/>
          <p:cNvSpPr>
            <a:spLocks noChangeArrowheads="1"/>
          </p:cNvSpPr>
          <p:nvPr/>
        </p:nvSpPr>
        <p:spPr bwMode="auto">
          <a:xfrm>
            <a:off x="457200" y="1066800"/>
            <a:ext cx="8458200" cy="1190625"/>
          </a:xfrm>
          <a:prstGeom prst="rect">
            <a:avLst/>
          </a:prstGeom>
          <a:noFill/>
          <a:ln w="9525">
            <a:noFill/>
            <a:miter lim="800000"/>
            <a:headEnd/>
            <a:tailEnd/>
          </a:ln>
        </p:spPr>
        <p:txBody>
          <a:bodyPr>
            <a:spAutoFit/>
          </a:bodyPr>
          <a:lstStyle/>
          <a:p>
            <a:pPr algn="l" eaLnBrk="1" hangingPunct="1">
              <a:lnSpc>
                <a:spcPct val="100000"/>
              </a:lnSpc>
              <a:spcBef>
                <a:spcPct val="50000"/>
              </a:spcBef>
              <a:buClrTx/>
              <a:buSzTx/>
              <a:buFontTx/>
              <a:buNone/>
            </a:pPr>
            <a:r>
              <a:rPr kumimoji="0" lang="en-US" altLang="zh-CN" sz="3600" b="0">
                <a:latin typeface="Times" charset="0"/>
              </a:rPr>
              <a:t>Store +7 in an 8-bit memory location using two’s complement representation.</a:t>
            </a:r>
          </a:p>
        </p:txBody>
      </p:sp>
      <p:sp>
        <p:nvSpPr>
          <p:cNvPr id="1218564" name="Text Box 4"/>
          <p:cNvSpPr txBox="1">
            <a:spLocks noChangeArrowheads="1"/>
          </p:cNvSpPr>
          <p:nvPr/>
        </p:nvSpPr>
        <p:spPr bwMode="auto">
          <a:xfrm>
            <a:off x="228600" y="2430463"/>
            <a:ext cx="1643063" cy="617537"/>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a:effectLst>
                  <a:outerShdw blurRad="38100" dist="38100" dir="2700000" algn="tl">
                    <a:srgbClr val="FFFFFF"/>
                  </a:outerShdw>
                </a:effectLst>
                <a:latin typeface="Times New Roman" pitchFamily="18" charset="0"/>
              </a:rPr>
              <a:t>Solution</a:t>
            </a:r>
          </a:p>
        </p:txBody>
      </p:sp>
      <p:sp>
        <p:nvSpPr>
          <p:cNvPr id="1218565" name="Rectangle 5"/>
          <p:cNvSpPr>
            <a:spLocks noChangeArrowheads="1"/>
          </p:cNvSpPr>
          <p:nvPr/>
        </p:nvSpPr>
        <p:spPr bwMode="auto">
          <a:xfrm>
            <a:off x="533400" y="3063875"/>
            <a:ext cx="8382000" cy="2651125"/>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defRPr/>
            </a:pPr>
            <a:r>
              <a:rPr kumimoji="0" lang="en-US" altLang="zh-CN" sz="3200" i="1">
                <a:solidFill>
                  <a:schemeClr val="bg2"/>
                </a:solidFill>
                <a:effectLst>
                  <a:outerShdw blurRad="38100" dist="38100" dir="2700000" algn="tl">
                    <a:srgbClr val="C0C0C0"/>
                  </a:outerShdw>
                </a:effectLst>
                <a:latin typeface="Times" charset="0"/>
              </a:rPr>
              <a:t>First change the number to binary 111. Add five  0s to make a total of N (8) bits, </a:t>
            </a:r>
            <a:r>
              <a:rPr kumimoji="0" lang="en-US" altLang="zh-CN" sz="3200" i="1">
                <a:effectLst>
                  <a:outerShdw blurRad="38100" dist="38100" dir="2700000" algn="tl">
                    <a:srgbClr val="C0C0C0"/>
                  </a:outerShdw>
                </a:effectLst>
                <a:latin typeface="Times" charset="0"/>
              </a:rPr>
              <a:t>00000111</a:t>
            </a:r>
            <a:r>
              <a:rPr kumimoji="0" lang="en-US" altLang="zh-CN" sz="3200" i="1">
                <a:solidFill>
                  <a:schemeClr val="bg2"/>
                </a:solidFill>
                <a:effectLst>
                  <a:outerShdw blurRad="38100" dist="38100" dir="2700000" algn="tl">
                    <a:srgbClr val="C0C0C0"/>
                  </a:outerShdw>
                </a:effectLst>
                <a:latin typeface="Times" charset="0"/>
              </a:rPr>
              <a:t>.The sign is positive, so no more action is needed. The result is: </a:t>
            </a:r>
            <a:br>
              <a:rPr kumimoji="0" lang="en-US" altLang="zh-CN" sz="3200" i="1">
                <a:solidFill>
                  <a:schemeClr val="bg2"/>
                </a:solidFill>
                <a:effectLst>
                  <a:outerShdw blurRad="38100" dist="38100" dir="2700000" algn="tl">
                    <a:srgbClr val="C0C0C0"/>
                  </a:outerShdw>
                </a:effectLst>
                <a:latin typeface="Times" charset="0"/>
              </a:rPr>
            </a:br>
            <a:r>
              <a:rPr kumimoji="0" lang="en-US" altLang="zh-CN" sz="3200" i="1">
                <a:solidFill>
                  <a:schemeClr val="bg2"/>
                </a:solidFill>
                <a:effectLst>
                  <a:outerShdw blurRad="38100" dist="38100" dir="2700000" algn="tl">
                    <a:srgbClr val="C0C0C0"/>
                  </a:outerShdw>
                </a:effectLst>
                <a:latin typeface="Times" charset="0"/>
              </a:rPr>
              <a:t>                           </a:t>
            </a:r>
            <a:r>
              <a:rPr kumimoji="0" lang="en-US" altLang="zh-CN" sz="4000" i="1">
                <a:effectLst>
                  <a:outerShdw blurRad="38100" dist="38100" dir="2700000" algn="tl">
                    <a:srgbClr val="C0C0C0"/>
                  </a:outerShdw>
                </a:effectLst>
                <a:latin typeface="Times" charset="0"/>
              </a:rPr>
              <a:t>00000111</a:t>
            </a:r>
            <a:endParaRPr kumimoji="0" lang="en-US" altLang="zh-CN" sz="4000" i="1">
              <a:solidFill>
                <a:schemeClr val="bg2"/>
              </a:solidFill>
              <a:effectLst>
                <a:outerShdw blurRad="38100" dist="38100" dir="2700000" algn="tl">
                  <a:srgbClr val="C0C0C0"/>
                </a:outerShdw>
              </a:effectLst>
              <a:latin typeface="Times"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6" name="Text Box 2"/>
          <p:cNvSpPr txBox="1">
            <a:spLocks noChangeArrowheads="1"/>
          </p:cNvSpPr>
          <p:nvPr/>
        </p:nvSpPr>
        <p:spPr bwMode="auto">
          <a:xfrm>
            <a:off x="144463" y="76200"/>
            <a:ext cx="2220912" cy="617538"/>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a:effectLst>
                  <a:outerShdw blurRad="38100" dist="38100" dir="2700000" algn="tl">
                    <a:srgbClr val="FFFFFF"/>
                  </a:outerShdw>
                </a:effectLst>
                <a:latin typeface="Times New Roman" pitchFamily="18" charset="0"/>
              </a:rPr>
              <a:t>Example 13</a:t>
            </a:r>
          </a:p>
        </p:txBody>
      </p:sp>
      <p:sp>
        <p:nvSpPr>
          <p:cNvPr id="59395" name="Rectangle 3"/>
          <p:cNvSpPr>
            <a:spLocks noChangeArrowheads="1"/>
          </p:cNvSpPr>
          <p:nvPr/>
        </p:nvSpPr>
        <p:spPr bwMode="auto">
          <a:xfrm>
            <a:off x="457200" y="762000"/>
            <a:ext cx="8458200" cy="1066800"/>
          </a:xfrm>
          <a:prstGeom prst="rect">
            <a:avLst/>
          </a:prstGeom>
          <a:noFill/>
          <a:ln w="9525">
            <a:noFill/>
            <a:miter lim="800000"/>
            <a:headEnd/>
            <a:tailEnd/>
          </a:ln>
        </p:spPr>
        <p:txBody>
          <a:bodyPr>
            <a:spAutoFit/>
          </a:bodyPr>
          <a:lstStyle/>
          <a:p>
            <a:pPr algn="l" eaLnBrk="1" hangingPunct="1">
              <a:lnSpc>
                <a:spcPct val="100000"/>
              </a:lnSpc>
              <a:spcBef>
                <a:spcPct val="50000"/>
              </a:spcBef>
              <a:buClrTx/>
              <a:buSzTx/>
              <a:buFontTx/>
              <a:buNone/>
            </a:pPr>
            <a:r>
              <a:rPr kumimoji="0" lang="en-US" altLang="zh-CN" sz="3200" b="0">
                <a:latin typeface="Times" charset="0"/>
              </a:rPr>
              <a:t>Store –40 in a 16-bit memory location using two’s complement representation.</a:t>
            </a:r>
          </a:p>
        </p:txBody>
      </p:sp>
      <p:sp>
        <p:nvSpPr>
          <p:cNvPr id="1219588" name="Text Box 4"/>
          <p:cNvSpPr txBox="1">
            <a:spLocks noChangeArrowheads="1"/>
          </p:cNvSpPr>
          <p:nvPr/>
        </p:nvSpPr>
        <p:spPr bwMode="auto">
          <a:xfrm>
            <a:off x="228600" y="19050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a:effectLst>
                  <a:outerShdw blurRad="38100" dist="38100" dir="2700000" algn="tl">
                    <a:srgbClr val="FFFFFF"/>
                  </a:outerShdw>
                </a:effectLst>
                <a:latin typeface="Times New Roman" pitchFamily="18" charset="0"/>
              </a:rPr>
              <a:t>Solution</a:t>
            </a:r>
          </a:p>
        </p:txBody>
      </p:sp>
      <p:sp>
        <p:nvSpPr>
          <p:cNvPr id="1219589" name="Rectangle 5"/>
          <p:cNvSpPr>
            <a:spLocks noChangeArrowheads="1"/>
          </p:cNvSpPr>
          <p:nvPr/>
        </p:nvSpPr>
        <p:spPr bwMode="auto">
          <a:xfrm>
            <a:off x="533400" y="2667000"/>
            <a:ext cx="8382000" cy="3565525"/>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defRPr/>
            </a:pPr>
            <a:r>
              <a:rPr kumimoji="0" lang="en-US" altLang="zh-CN" sz="3200" i="1">
                <a:solidFill>
                  <a:schemeClr val="bg2"/>
                </a:solidFill>
                <a:effectLst>
                  <a:outerShdw blurRad="38100" dist="38100" dir="2700000" algn="tl">
                    <a:srgbClr val="C0C0C0"/>
                  </a:outerShdw>
                </a:effectLst>
                <a:latin typeface="Times" charset="0"/>
              </a:rPr>
              <a:t>First change the number to binary </a:t>
            </a:r>
            <a:r>
              <a:rPr kumimoji="0" lang="en-US" altLang="zh-CN" sz="3200" i="1">
                <a:solidFill>
                  <a:srgbClr val="000000"/>
                </a:solidFill>
                <a:effectLst>
                  <a:outerShdw blurRad="38100" dist="38100" dir="2700000" algn="tl">
                    <a:srgbClr val="C0C0C0"/>
                  </a:outerShdw>
                </a:effectLst>
                <a:latin typeface="Times" charset="0"/>
              </a:rPr>
              <a:t>101000.</a:t>
            </a:r>
            <a:r>
              <a:rPr kumimoji="0" lang="en-US" altLang="zh-CN" sz="3200" i="1">
                <a:solidFill>
                  <a:schemeClr val="bg2"/>
                </a:solidFill>
                <a:effectLst>
                  <a:outerShdw blurRad="38100" dist="38100" dir="2700000" algn="tl">
                    <a:srgbClr val="C0C0C0"/>
                  </a:outerShdw>
                </a:effectLst>
                <a:latin typeface="Times" charset="0"/>
              </a:rPr>
              <a:t> Add ten 0s to make a total of N (16) bits, </a:t>
            </a:r>
            <a:r>
              <a:rPr kumimoji="0" lang="en-US" altLang="zh-CN" sz="3200" i="1">
                <a:effectLst>
                  <a:outerShdw blurRad="38100" dist="38100" dir="2700000" algn="tl">
                    <a:srgbClr val="C0C0C0"/>
                  </a:outerShdw>
                </a:effectLst>
                <a:latin typeface="Times" charset="0"/>
              </a:rPr>
              <a:t>0000000000101000</a:t>
            </a:r>
            <a:r>
              <a:rPr kumimoji="0" lang="en-US" altLang="zh-CN" sz="3200" i="1">
                <a:solidFill>
                  <a:schemeClr val="bg2"/>
                </a:solidFill>
                <a:effectLst>
                  <a:outerShdw blurRad="38100" dist="38100" dir="2700000" algn="tl">
                    <a:srgbClr val="C0C0C0"/>
                  </a:outerShdw>
                </a:effectLst>
                <a:latin typeface="Times" charset="0"/>
              </a:rPr>
              <a:t>. The sign is negative, so leave the rightmost 0s up to the first 1 (including the 1) unchanged and complement the rest. The result is: </a:t>
            </a:r>
            <a:br>
              <a:rPr kumimoji="0" lang="en-US" altLang="zh-CN" sz="3200" i="1">
                <a:solidFill>
                  <a:schemeClr val="bg2"/>
                </a:solidFill>
                <a:effectLst>
                  <a:outerShdw blurRad="38100" dist="38100" dir="2700000" algn="tl">
                    <a:srgbClr val="C0C0C0"/>
                  </a:outerShdw>
                </a:effectLst>
                <a:latin typeface="Times" charset="0"/>
              </a:rPr>
            </a:br>
            <a:r>
              <a:rPr kumimoji="0" lang="en-US" altLang="zh-CN" sz="3200" i="1">
                <a:solidFill>
                  <a:schemeClr val="bg2"/>
                </a:solidFill>
                <a:effectLst>
                  <a:outerShdw blurRad="38100" dist="38100" dir="2700000" algn="tl">
                    <a:srgbClr val="C0C0C0"/>
                  </a:outerShdw>
                </a:effectLst>
                <a:latin typeface="Times" charset="0"/>
              </a:rPr>
              <a:t>                    </a:t>
            </a:r>
            <a:r>
              <a:rPr kumimoji="0" lang="en-US" altLang="zh-CN" sz="3600" i="1">
                <a:effectLst>
                  <a:outerShdw blurRad="38100" dist="38100" dir="2700000" algn="tl">
                    <a:srgbClr val="C0C0C0"/>
                  </a:outerShdw>
                </a:effectLst>
                <a:latin typeface="Times" charset="0"/>
              </a:rPr>
              <a:t>111111111101</a:t>
            </a:r>
            <a:r>
              <a:rPr kumimoji="0" lang="en-US" altLang="zh-CN" sz="3600" i="1">
                <a:solidFill>
                  <a:schemeClr val="hlink"/>
                </a:solidFill>
                <a:effectLst>
                  <a:outerShdw blurRad="38100" dist="38100" dir="2700000" algn="tl">
                    <a:srgbClr val="C0C0C0"/>
                  </a:outerShdw>
                </a:effectLst>
                <a:latin typeface="Times" charset="0"/>
              </a:rPr>
              <a:t>1000</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610" name="Text Box 2"/>
          <p:cNvSpPr txBox="1">
            <a:spLocks noChangeArrowheads="1"/>
          </p:cNvSpPr>
          <p:nvPr/>
        </p:nvSpPr>
        <p:spPr bwMode="auto">
          <a:xfrm>
            <a:off x="144463" y="249238"/>
            <a:ext cx="22209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a:effectLst>
                  <a:outerShdw blurRad="38100" dist="38100" dir="2700000" algn="tl">
                    <a:srgbClr val="FFFFFF"/>
                  </a:outerShdw>
                </a:effectLst>
                <a:latin typeface="Times New Roman" pitchFamily="18" charset="0"/>
              </a:rPr>
              <a:t>Example 14</a:t>
            </a:r>
          </a:p>
        </p:txBody>
      </p:sp>
      <p:sp>
        <p:nvSpPr>
          <p:cNvPr id="60419" name="Rectangle 3"/>
          <p:cNvSpPr>
            <a:spLocks noChangeArrowheads="1"/>
          </p:cNvSpPr>
          <p:nvPr/>
        </p:nvSpPr>
        <p:spPr bwMode="auto">
          <a:xfrm>
            <a:off x="457200" y="1393825"/>
            <a:ext cx="8458200" cy="1190625"/>
          </a:xfrm>
          <a:prstGeom prst="rect">
            <a:avLst/>
          </a:prstGeom>
          <a:noFill/>
          <a:ln w="9525">
            <a:noFill/>
            <a:miter lim="800000"/>
            <a:headEnd/>
            <a:tailEnd/>
          </a:ln>
        </p:spPr>
        <p:txBody>
          <a:bodyPr>
            <a:spAutoFit/>
          </a:bodyPr>
          <a:lstStyle/>
          <a:p>
            <a:pPr algn="l" eaLnBrk="1" hangingPunct="1">
              <a:lnSpc>
                <a:spcPct val="100000"/>
              </a:lnSpc>
              <a:spcBef>
                <a:spcPct val="50000"/>
              </a:spcBef>
              <a:buClrTx/>
              <a:buSzTx/>
              <a:buFontTx/>
              <a:buNone/>
            </a:pPr>
            <a:r>
              <a:rPr kumimoji="0" lang="en-US" altLang="zh-CN" sz="3600" b="0">
                <a:latin typeface="Times" charset="0"/>
              </a:rPr>
              <a:t>Interpret 11110110 in decimal if the number was stored as a two’s complement integer. </a:t>
            </a:r>
          </a:p>
        </p:txBody>
      </p:sp>
      <p:sp>
        <p:nvSpPr>
          <p:cNvPr id="1220612" name="Text Box 4"/>
          <p:cNvSpPr txBox="1">
            <a:spLocks noChangeArrowheads="1"/>
          </p:cNvSpPr>
          <p:nvPr/>
        </p:nvSpPr>
        <p:spPr bwMode="auto">
          <a:xfrm>
            <a:off x="228600" y="30480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dirty="0">
                <a:effectLst>
                  <a:outerShdw blurRad="38100" dist="38100" dir="2700000" algn="tl">
                    <a:srgbClr val="FFFFFF"/>
                  </a:outerShdw>
                </a:effectLst>
                <a:latin typeface="Times New Roman" pitchFamily="18" charset="0"/>
              </a:rPr>
              <a:t>Solution</a:t>
            </a:r>
          </a:p>
        </p:txBody>
      </p:sp>
      <p:sp>
        <p:nvSpPr>
          <p:cNvPr id="1220613" name="Rectangle 5"/>
          <p:cNvSpPr>
            <a:spLocks noChangeArrowheads="1"/>
          </p:cNvSpPr>
          <p:nvPr/>
        </p:nvSpPr>
        <p:spPr bwMode="auto">
          <a:xfrm>
            <a:off x="533400" y="3581400"/>
            <a:ext cx="8382000" cy="2528888"/>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defRPr/>
            </a:pPr>
            <a:r>
              <a:rPr kumimoji="0" lang="en-US" altLang="zh-CN" sz="3200" i="1">
                <a:solidFill>
                  <a:schemeClr val="bg2"/>
                </a:solidFill>
                <a:effectLst>
                  <a:outerShdw blurRad="38100" dist="38100" dir="2700000" algn="tl">
                    <a:srgbClr val="C0C0C0"/>
                  </a:outerShdw>
                </a:effectLst>
                <a:latin typeface="Times" charset="0"/>
              </a:rPr>
              <a:t>The leftmost bit is 1. The number is negative. Leave 10 at the right alone and complement the rest. The result is 00001010. The two’s complement number is 10. So the original number was </a:t>
            </a:r>
            <a:r>
              <a:rPr kumimoji="0" lang="en-US" altLang="zh-CN" sz="3200" i="1">
                <a:solidFill>
                  <a:schemeClr val="hlink"/>
                </a:solidFill>
                <a:effectLst>
                  <a:outerShdw blurRad="38100" dist="38100" dir="2700000" algn="tl">
                    <a:srgbClr val="C0C0C0"/>
                  </a:outerShdw>
                </a:effectLst>
                <a:latin typeface="Times" charset="0"/>
              </a:rPr>
              <a:t>–10</a:t>
            </a:r>
            <a:r>
              <a:rPr kumimoji="0" lang="en-US" altLang="zh-CN" sz="3200" i="1">
                <a:solidFill>
                  <a:schemeClr val="bg2"/>
                </a:solidFill>
                <a:effectLst>
                  <a:outerShdw blurRad="38100" dist="38100" dir="2700000" algn="tl">
                    <a:srgbClr val="C0C0C0"/>
                  </a:outerShdw>
                </a:effectLst>
                <a:latin typeface="Times"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body" sz="half" idx="1"/>
          </p:nvPr>
        </p:nvSpPr>
        <p:spPr bwMode="auto">
          <a:xfrm>
            <a:off x="319088" y="239713"/>
            <a:ext cx="8562975" cy="1085850"/>
          </a:xfrm>
          <a:noFill/>
          <a:ln>
            <a:miter lim="800000"/>
            <a:headEnd/>
            <a:tailEnd/>
          </a:ln>
        </p:spPr>
        <p:txBody>
          <a:bodyPr vert="horz" wrap="square" lIns="91440" tIns="45720" rIns="91440" bIns="45720" numCol="1" anchor="t" anchorCtr="0" compatLnSpc="1">
            <a:prstTxWarp prst="textNoShape">
              <a:avLst/>
            </a:prstTxWarp>
          </a:bodyPr>
          <a:lstStyle/>
          <a:p>
            <a:pPr marL="0" indent="0" algn="just">
              <a:lnSpc>
                <a:spcPct val="125000"/>
              </a:lnSpc>
              <a:spcBef>
                <a:spcPct val="5000"/>
              </a:spcBef>
              <a:buFontTx/>
              <a:buNone/>
            </a:pPr>
            <a:r>
              <a:rPr lang="zh-CN" altLang="en-US" sz="3600" b="1" smtClean="0">
                <a:solidFill>
                  <a:schemeClr val="tx1"/>
                </a:solidFill>
                <a:latin typeface="黑体" pitchFamily="2" charset="-122"/>
                <a:ea typeface="黑体" pitchFamily="2" charset="-122"/>
              </a:rPr>
              <a:t>十进制数位权</a:t>
            </a:r>
          </a:p>
        </p:txBody>
      </p:sp>
      <p:pic>
        <p:nvPicPr>
          <p:cNvPr id="8195" name="Picture 5"/>
          <p:cNvPicPr>
            <a:picLocks noChangeAspect="1" noChangeArrowheads="1"/>
          </p:cNvPicPr>
          <p:nvPr/>
        </p:nvPicPr>
        <p:blipFill>
          <a:blip r:embed="rId2" cstate="print"/>
          <a:srcRect/>
          <a:stretch>
            <a:fillRect/>
          </a:stretch>
        </p:blipFill>
        <p:spPr bwMode="auto">
          <a:xfrm>
            <a:off x="1644650" y="1554163"/>
            <a:ext cx="5822950" cy="4008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bwMode="auto">
          <a:xfrm>
            <a:off x="685800" y="304800"/>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mtClean="0">
                <a:solidFill>
                  <a:schemeClr val="tx2"/>
                </a:solidFill>
                <a:effectLst/>
              </a:rPr>
              <a:t>补码</a:t>
            </a:r>
          </a:p>
        </p:txBody>
      </p:sp>
      <p:sp>
        <p:nvSpPr>
          <p:cNvPr id="1216515"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61444" name="Text Box 4"/>
          <p:cNvSpPr txBox="1">
            <a:spLocks noChangeArrowheads="1"/>
          </p:cNvSpPr>
          <p:nvPr/>
        </p:nvSpPr>
        <p:spPr bwMode="auto">
          <a:xfrm>
            <a:off x="522288" y="1654175"/>
            <a:ext cx="7954962" cy="860425"/>
          </a:xfrm>
          <a:prstGeom prst="rect">
            <a:avLst/>
          </a:prstGeom>
          <a:noFill/>
          <a:ln w="9525">
            <a:noFill/>
            <a:miter lim="800000"/>
            <a:headEnd/>
            <a:tailEnd/>
          </a:ln>
        </p:spPr>
        <p:txBody>
          <a:bodyPr lIns="92075" tIns="46038" rIns="92075" bIns="46038">
            <a:spAutoFit/>
          </a:bodyPr>
          <a:lstStyle/>
          <a:p>
            <a:pPr marL="571500" indent="-381000" defTabSz="762000">
              <a:spcBef>
                <a:spcPct val="50000"/>
              </a:spcBef>
              <a:buFont typeface="Wingdings" pitchFamily="2" charset="2"/>
              <a:buNone/>
            </a:pPr>
            <a:r>
              <a:rPr lang="en-US" altLang="zh-CN" sz="2800"/>
              <a:t>  </a:t>
            </a:r>
            <a:r>
              <a:rPr lang="zh-CN" altLang="en-US" sz="2800">
                <a:solidFill>
                  <a:schemeClr val="tx2"/>
                </a:solidFill>
              </a:rPr>
              <a:t>溢出：超过设计的表数范围的整数无法在该计算机表示的现象。</a:t>
            </a:r>
          </a:p>
        </p:txBody>
      </p:sp>
      <p:sp>
        <p:nvSpPr>
          <p:cNvPr id="1216520" name="Text Box 8"/>
          <p:cNvSpPr txBox="1">
            <a:spLocks noChangeArrowheads="1"/>
          </p:cNvSpPr>
          <p:nvPr/>
        </p:nvSpPr>
        <p:spPr bwMode="auto">
          <a:xfrm>
            <a:off x="381000" y="3017838"/>
            <a:ext cx="1676400" cy="2773362"/>
          </a:xfrm>
          <a:prstGeom prst="rect">
            <a:avLst/>
          </a:prstGeom>
          <a:solidFill>
            <a:schemeClr val="tx1"/>
          </a:solidFill>
          <a:ln w="38100">
            <a:no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sz="2400" i="1">
                <a:solidFill>
                  <a:schemeClr val="bg1"/>
                </a:solidFill>
                <a:effectLst>
                  <a:outerShdw blurRad="38100" dist="38100" dir="2700000" algn="tl">
                    <a:srgbClr val="969696"/>
                  </a:outerShdw>
                </a:effectLst>
                <a:latin typeface="Times New Roman" pitchFamily="18" charset="0"/>
              </a:rPr>
              <a:t>Decimal</a:t>
            </a:r>
            <a:r>
              <a:rPr kumimoji="0" lang="en-US" altLang="zh-CN" sz="2800" b="0">
                <a:solidFill>
                  <a:schemeClr val="bg1"/>
                </a:solidFill>
                <a:latin typeface="Times New Roman" pitchFamily="18" charset="0"/>
              </a:rPr>
              <a:t/>
            </a:r>
            <a:br>
              <a:rPr kumimoji="0" lang="en-US" altLang="zh-CN" sz="2800" b="0">
                <a:solidFill>
                  <a:schemeClr val="bg1"/>
                </a:solidFill>
                <a:latin typeface="Times New Roman" pitchFamily="18" charset="0"/>
              </a:rPr>
            </a:br>
            <a:r>
              <a:rPr kumimoji="0" lang="en-US" altLang="zh-CN" sz="2800" b="0">
                <a:solidFill>
                  <a:schemeClr val="bg1"/>
                </a:solidFill>
                <a:latin typeface="Times New Roman" pitchFamily="18" charset="0"/>
              </a:rPr>
              <a:t>------------</a:t>
            </a:r>
          </a:p>
          <a:p>
            <a:pPr algn="ctr" eaLnBrk="1" hangingPunct="1">
              <a:lnSpc>
                <a:spcPct val="80000"/>
              </a:lnSpc>
              <a:spcBef>
                <a:spcPct val="0"/>
              </a:spcBef>
              <a:buClrTx/>
              <a:buSzTx/>
              <a:buFontTx/>
              <a:buNone/>
              <a:defRPr/>
            </a:pPr>
            <a:r>
              <a:rPr kumimoji="0" lang="en-US" altLang="zh-CN" sz="2800" b="0">
                <a:solidFill>
                  <a:schemeClr val="bg1"/>
                </a:solidFill>
                <a:latin typeface="Symbol" pitchFamily="18" charset="2"/>
              </a:rPr>
              <a:t>+7</a:t>
            </a:r>
          </a:p>
          <a:p>
            <a:pPr algn="ctr" eaLnBrk="1" hangingPunct="1">
              <a:lnSpc>
                <a:spcPct val="80000"/>
              </a:lnSpc>
              <a:spcBef>
                <a:spcPct val="0"/>
              </a:spcBef>
              <a:buClrTx/>
              <a:buSzTx/>
              <a:buFontTx/>
              <a:buNone/>
              <a:defRPr/>
            </a:pPr>
            <a:r>
              <a:rPr kumimoji="0" lang="en-US" altLang="zh-CN" sz="2800" b="0">
                <a:solidFill>
                  <a:schemeClr val="bg1"/>
                </a:solidFill>
                <a:latin typeface="Symbol" pitchFamily="18" charset="2"/>
              </a:rPr>
              <a:t>-7</a:t>
            </a:r>
          </a:p>
          <a:p>
            <a:pPr algn="ctr" eaLnBrk="1" hangingPunct="1">
              <a:lnSpc>
                <a:spcPct val="80000"/>
              </a:lnSpc>
              <a:spcBef>
                <a:spcPct val="0"/>
              </a:spcBef>
              <a:buClrTx/>
              <a:buSzTx/>
              <a:buFontTx/>
              <a:buNone/>
              <a:defRPr/>
            </a:pPr>
            <a:r>
              <a:rPr kumimoji="0" lang="en-US" altLang="zh-CN" sz="2800" b="0">
                <a:solidFill>
                  <a:schemeClr val="bg1"/>
                </a:solidFill>
                <a:latin typeface="Symbol" pitchFamily="18" charset="2"/>
              </a:rPr>
              <a:t>+124</a:t>
            </a:r>
          </a:p>
          <a:p>
            <a:pPr algn="ctr" eaLnBrk="1" hangingPunct="1">
              <a:lnSpc>
                <a:spcPct val="80000"/>
              </a:lnSpc>
              <a:spcBef>
                <a:spcPct val="0"/>
              </a:spcBef>
              <a:buClrTx/>
              <a:buSzTx/>
              <a:buFontTx/>
              <a:buNone/>
              <a:defRPr/>
            </a:pPr>
            <a:r>
              <a:rPr kumimoji="0" lang="en-US" altLang="zh-CN" sz="2800" b="0">
                <a:solidFill>
                  <a:schemeClr val="bg1"/>
                </a:solidFill>
                <a:latin typeface="Symbol" pitchFamily="18" charset="2"/>
              </a:rPr>
              <a:t>-124</a:t>
            </a:r>
          </a:p>
          <a:p>
            <a:pPr algn="ctr" eaLnBrk="1" hangingPunct="1">
              <a:lnSpc>
                <a:spcPct val="80000"/>
              </a:lnSpc>
              <a:spcBef>
                <a:spcPct val="0"/>
              </a:spcBef>
              <a:buClrTx/>
              <a:buSzTx/>
              <a:buFontTx/>
              <a:buNone/>
              <a:defRPr/>
            </a:pPr>
            <a:r>
              <a:rPr kumimoji="0" lang="en-US" altLang="zh-CN" sz="2800" b="0">
                <a:solidFill>
                  <a:schemeClr val="bg1"/>
                </a:solidFill>
                <a:latin typeface="Symbol" pitchFamily="18" charset="2"/>
              </a:rPr>
              <a:t>+24,760</a:t>
            </a:r>
          </a:p>
          <a:p>
            <a:pPr algn="ctr" eaLnBrk="1" hangingPunct="1">
              <a:lnSpc>
                <a:spcPct val="80000"/>
              </a:lnSpc>
              <a:spcBef>
                <a:spcPct val="0"/>
              </a:spcBef>
              <a:buClrTx/>
              <a:buSzTx/>
              <a:buFontTx/>
              <a:buNone/>
              <a:defRPr/>
            </a:pPr>
            <a:r>
              <a:rPr kumimoji="0" lang="en-US" altLang="zh-CN" sz="2800" b="0">
                <a:solidFill>
                  <a:schemeClr val="bg1"/>
                </a:solidFill>
                <a:latin typeface="Symbol" pitchFamily="18" charset="2"/>
              </a:rPr>
              <a:t>-24,760</a:t>
            </a:r>
          </a:p>
        </p:txBody>
      </p:sp>
      <p:sp>
        <p:nvSpPr>
          <p:cNvPr id="1216521" name="Text Box 9"/>
          <p:cNvSpPr txBox="1">
            <a:spLocks noChangeArrowheads="1"/>
          </p:cNvSpPr>
          <p:nvPr/>
        </p:nvSpPr>
        <p:spPr bwMode="auto">
          <a:xfrm>
            <a:off x="2133600" y="2998788"/>
            <a:ext cx="2667000" cy="2811462"/>
          </a:xfrm>
          <a:prstGeom prst="rect">
            <a:avLst/>
          </a:prstGeom>
          <a:solidFill>
            <a:srgbClr val="FFFF00"/>
          </a:solidFill>
          <a:ln w="38100">
            <a:solidFill>
              <a:schemeClr val="bg1"/>
            </a:solid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sz="2400" i="1">
                <a:effectLst>
                  <a:outerShdw blurRad="38100" dist="38100" dir="2700000" algn="tl">
                    <a:srgbClr val="FFFFFF"/>
                  </a:outerShdw>
                </a:effectLst>
                <a:latin typeface="Times New Roman" pitchFamily="18" charset="0"/>
              </a:rPr>
              <a:t>8-bit allocation</a:t>
            </a:r>
            <a:endParaRPr kumimoji="0" lang="en-US" altLang="zh-CN" sz="2800" b="0">
              <a:latin typeface="Times New Roman" pitchFamily="18" charset="0"/>
            </a:endParaRPr>
          </a:p>
          <a:p>
            <a:pPr algn="ctr" eaLnBrk="1" hangingPunct="1">
              <a:lnSpc>
                <a:spcPct val="80000"/>
              </a:lnSpc>
              <a:spcBef>
                <a:spcPct val="0"/>
              </a:spcBef>
              <a:buClrTx/>
              <a:buSzTx/>
              <a:buFontTx/>
              <a:buNone/>
              <a:defRPr/>
            </a:pPr>
            <a:r>
              <a:rPr kumimoji="0" lang="en-US" altLang="zh-CN" sz="2800" b="0">
                <a:latin typeface="Times New Roman" pitchFamily="18" charset="0"/>
              </a:rPr>
              <a:t>------------</a:t>
            </a:r>
          </a:p>
          <a:p>
            <a:pPr algn="ctr" eaLnBrk="1" hangingPunct="1">
              <a:lnSpc>
                <a:spcPct val="80000"/>
              </a:lnSpc>
              <a:spcBef>
                <a:spcPct val="0"/>
              </a:spcBef>
              <a:buClrTx/>
              <a:buSzTx/>
              <a:buFontTx/>
              <a:buNone/>
              <a:defRPr/>
            </a:pPr>
            <a:r>
              <a:rPr kumimoji="0" lang="en-US" altLang="zh-CN" sz="2800" b="0">
                <a:latin typeface="Times New Roman" pitchFamily="18" charset="0"/>
              </a:rPr>
              <a:t>00000111</a:t>
            </a:r>
          </a:p>
          <a:p>
            <a:pPr algn="ctr" eaLnBrk="1" hangingPunct="1">
              <a:lnSpc>
                <a:spcPct val="80000"/>
              </a:lnSpc>
              <a:spcBef>
                <a:spcPct val="0"/>
              </a:spcBef>
              <a:buClrTx/>
              <a:buSzTx/>
              <a:buFontTx/>
              <a:buNone/>
              <a:defRPr/>
            </a:pPr>
            <a:r>
              <a:rPr kumimoji="0" lang="en-US" altLang="zh-CN" sz="2800" b="0">
                <a:latin typeface="Times New Roman" pitchFamily="18" charset="0"/>
              </a:rPr>
              <a:t>11111001</a:t>
            </a:r>
          </a:p>
          <a:p>
            <a:pPr algn="ctr" eaLnBrk="1" hangingPunct="1">
              <a:lnSpc>
                <a:spcPct val="80000"/>
              </a:lnSpc>
              <a:spcBef>
                <a:spcPct val="0"/>
              </a:spcBef>
              <a:buClrTx/>
              <a:buSzTx/>
              <a:buFontTx/>
              <a:buNone/>
              <a:defRPr/>
            </a:pPr>
            <a:r>
              <a:rPr kumimoji="0" lang="en-US" altLang="zh-CN" sz="2800" b="0">
                <a:latin typeface="Times New Roman" pitchFamily="18" charset="0"/>
              </a:rPr>
              <a:t>01111100</a:t>
            </a:r>
          </a:p>
          <a:p>
            <a:pPr algn="ctr" eaLnBrk="1" hangingPunct="1">
              <a:lnSpc>
                <a:spcPct val="80000"/>
              </a:lnSpc>
              <a:spcBef>
                <a:spcPct val="0"/>
              </a:spcBef>
              <a:buClrTx/>
              <a:buSzTx/>
              <a:buFontTx/>
              <a:buNone/>
              <a:defRPr/>
            </a:pPr>
            <a:r>
              <a:rPr kumimoji="0" lang="en-US" altLang="zh-CN" sz="2800" b="0">
                <a:latin typeface="Times New Roman" pitchFamily="18" charset="0"/>
              </a:rPr>
              <a:t>10000100</a:t>
            </a:r>
          </a:p>
          <a:p>
            <a:pPr algn="ctr" eaLnBrk="1" hangingPunct="1">
              <a:lnSpc>
                <a:spcPct val="80000"/>
              </a:lnSpc>
              <a:spcBef>
                <a:spcPct val="0"/>
              </a:spcBef>
              <a:buClrTx/>
              <a:buSzTx/>
              <a:buFontTx/>
              <a:buNone/>
              <a:defRPr/>
            </a:pPr>
            <a:r>
              <a:rPr kumimoji="0" lang="en-US" altLang="zh-CN" sz="2800" b="0">
                <a:solidFill>
                  <a:srgbClr val="FF0066"/>
                </a:solidFill>
                <a:latin typeface="Times New Roman" pitchFamily="18" charset="0"/>
              </a:rPr>
              <a:t>overflow</a:t>
            </a:r>
          </a:p>
          <a:p>
            <a:pPr algn="ctr" eaLnBrk="1" hangingPunct="1">
              <a:lnSpc>
                <a:spcPct val="80000"/>
              </a:lnSpc>
              <a:spcBef>
                <a:spcPct val="0"/>
              </a:spcBef>
              <a:buClrTx/>
              <a:buSzTx/>
              <a:buFontTx/>
              <a:buNone/>
              <a:defRPr/>
            </a:pPr>
            <a:r>
              <a:rPr kumimoji="0" lang="en-US" altLang="zh-CN" sz="2800" b="0">
                <a:solidFill>
                  <a:srgbClr val="FF0066"/>
                </a:solidFill>
                <a:latin typeface="Times New Roman" pitchFamily="18" charset="0"/>
              </a:rPr>
              <a:t>overflow</a:t>
            </a:r>
          </a:p>
        </p:txBody>
      </p:sp>
      <p:sp>
        <p:nvSpPr>
          <p:cNvPr id="1216522" name="Text Box 10"/>
          <p:cNvSpPr txBox="1">
            <a:spLocks noChangeArrowheads="1"/>
          </p:cNvSpPr>
          <p:nvPr/>
        </p:nvSpPr>
        <p:spPr bwMode="auto">
          <a:xfrm>
            <a:off x="4724400" y="2998788"/>
            <a:ext cx="3962400" cy="2811462"/>
          </a:xfrm>
          <a:prstGeom prst="rect">
            <a:avLst/>
          </a:prstGeom>
          <a:solidFill>
            <a:srgbClr val="FFFF00"/>
          </a:solidFill>
          <a:ln w="38100">
            <a:solidFill>
              <a:schemeClr val="bg1"/>
            </a:solid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sz="2400" i="1">
                <a:effectLst>
                  <a:outerShdw blurRad="38100" dist="38100" dir="2700000" algn="tl">
                    <a:srgbClr val="FFFFFF"/>
                  </a:outerShdw>
                </a:effectLst>
                <a:latin typeface="Times New Roman" pitchFamily="18" charset="0"/>
              </a:rPr>
              <a:t>16-bit allocation</a:t>
            </a:r>
            <a:endParaRPr kumimoji="0" lang="en-US" altLang="zh-CN" sz="2800" b="0">
              <a:latin typeface="Times New Roman" pitchFamily="18" charset="0"/>
            </a:endParaRPr>
          </a:p>
          <a:p>
            <a:pPr algn="ctr" eaLnBrk="1" hangingPunct="1">
              <a:lnSpc>
                <a:spcPct val="80000"/>
              </a:lnSpc>
              <a:spcBef>
                <a:spcPct val="0"/>
              </a:spcBef>
              <a:buClrTx/>
              <a:buSzTx/>
              <a:buFontTx/>
              <a:buNone/>
              <a:defRPr/>
            </a:pPr>
            <a:r>
              <a:rPr kumimoji="0" lang="en-US" altLang="zh-CN" sz="2800" b="0">
                <a:latin typeface="Times New Roman" pitchFamily="18" charset="0"/>
              </a:rPr>
              <a:t>------------------------------</a:t>
            </a:r>
          </a:p>
          <a:p>
            <a:pPr algn="ctr" eaLnBrk="1" hangingPunct="1">
              <a:lnSpc>
                <a:spcPct val="80000"/>
              </a:lnSpc>
              <a:spcBef>
                <a:spcPct val="0"/>
              </a:spcBef>
              <a:buClrTx/>
              <a:buSzTx/>
              <a:buFontTx/>
              <a:buNone/>
              <a:defRPr/>
            </a:pPr>
            <a:r>
              <a:rPr kumimoji="0" lang="en-US" altLang="zh-CN" sz="2800" b="0">
                <a:latin typeface="Times New Roman" pitchFamily="18" charset="0"/>
              </a:rPr>
              <a:t>0000000000000111</a:t>
            </a:r>
          </a:p>
          <a:p>
            <a:pPr algn="ctr" eaLnBrk="1" hangingPunct="1">
              <a:lnSpc>
                <a:spcPct val="80000"/>
              </a:lnSpc>
              <a:spcBef>
                <a:spcPct val="0"/>
              </a:spcBef>
              <a:buClrTx/>
              <a:buSzTx/>
              <a:buFontTx/>
              <a:buNone/>
              <a:defRPr/>
            </a:pPr>
            <a:r>
              <a:rPr kumimoji="0" lang="en-US" altLang="zh-CN" sz="2800" b="0">
                <a:latin typeface="Times New Roman" pitchFamily="18" charset="0"/>
              </a:rPr>
              <a:t>1111111111111001</a:t>
            </a:r>
          </a:p>
          <a:p>
            <a:pPr algn="ctr" eaLnBrk="1" hangingPunct="1">
              <a:lnSpc>
                <a:spcPct val="80000"/>
              </a:lnSpc>
              <a:spcBef>
                <a:spcPct val="0"/>
              </a:spcBef>
              <a:buClrTx/>
              <a:buSzTx/>
              <a:buFontTx/>
              <a:buNone/>
              <a:defRPr/>
            </a:pPr>
            <a:r>
              <a:rPr kumimoji="0" lang="en-US" altLang="zh-CN" sz="2800" b="0">
                <a:latin typeface="Times New Roman" pitchFamily="18" charset="0"/>
              </a:rPr>
              <a:t>0000000001111100</a:t>
            </a:r>
          </a:p>
          <a:p>
            <a:pPr algn="ctr" eaLnBrk="1" hangingPunct="1">
              <a:lnSpc>
                <a:spcPct val="80000"/>
              </a:lnSpc>
              <a:spcBef>
                <a:spcPct val="0"/>
              </a:spcBef>
              <a:buClrTx/>
              <a:buSzTx/>
              <a:buFontTx/>
              <a:buNone/>
              <a:defRPr/>
            </a:pPr>
            <a:r>
              <a:rPr kumimoji="0" lang="en-US" altLang="zh-CN" sz="2800" b="0">
                <a:latin typeface="Times New Roman" pitchFamily="18" charset="0"/>
              </a:rPr>
              <a:t>1111111110000100</a:t>
            </a:r>
          </a:p>
          <a:p>
            <a:pPr algn="ctr" eaLnBrk="1" hangingPunct="1">
              <a:lnSpc>
                <a:spcPct val="80000"/>
              </a:lnSpc>
              <a:spcBef>
                <a:spcPct val="0"/>
              </a:spcBef>
              <a:buClrTx/>
              <a:buSzTx/>
              <a:buFontTx/>
              <a:buNone/>
              <a:defRPr/>
            </a:pPr>
            <a:r>
              <a:rPr kumimoji="0" lang="en-US" altLang="zh-CN" sz="2800" b="0">
                <a:latin typeface="Times New Roman" pitchFamily="18" charset="0"/>
              </a:rPr>
              <a:t>0110000010111000</a:t>
            </a:r>
          </a:p>
          <a:p>
            <a:pPr algn="ctr" eaLnBrk="1" hangingPunct="1">
              <a:lnSpc>
                <a:spcPct val="80000"/>
              </a:lnSpc>
              <a:spcBef>
                <a:spcPct val="0"/>
              </a:spcBef>
              <a:buClrTx/>
              <a:buSzTx/>
              <a:buFontTx/>
              <a:buNone/>
              <a:defRPr/>
            </a:pPr>
            <a:r>
              <a:rPr kumimoji="0" lang="en-US" altLang="zh-CN" sz="2800" b="0">
                <a:latin typeface="Times New Roman" pitchFamily="18" charset="0"/>
              </a:rPr>
              <a:t>1001111101001000</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bwMode="auto">
          <a:xfrm>
            <a:off x="685800" y="304800"/>
            <a:ext cx="7772400" cy="685800"/>
          </a:xfrm>
          <a:noFill/>
          <a:ln>
            <a:miter lim="800000"/>
            <a:headEnd/>
            <a:tailEnd/>
          </a:ln>
        </p:spPr>
        <p:txBody>
          <a:bodyPr vert="horz" wrap="square" lIns="91440" tIns="45720" rIns="91440" bIns="45720" numCol="1" anchor="t" anchorCtr="0" compatLnSpc="1">
            <a:prstTxWarp prst="textNoShape">
              <a:avLst/>
            </a:prstTxWarp>
          </a:bodyPr>
          <a:lstStyle/>
          <a:p>
            <a:pPr algn="ctr"/>
            <a:r>
              <a:rPr lang="zh-CN" altLang="en-US" smtClean="0">
                <a:solidFill>
                  <a:schemeClr val="tx2"/>
                </a:solidFill>
                <a:effectLst/>
              </a:rPr>
              <a:t>补码</a:t>
            </a:r>
          </a:p>
        </p:txBody>
      </p:sp>
      <p:sp>
        <p:nvSpPr>
          <p:cNvPr id="1217539"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62468" name="Text Box 4"/>
          <p:cNvSpPr txBox="1">
            <a:spLocks noChangeArrowheads="1"/>
          </p:cNvSpPr>
          <p:nvPr/>
        </p:nvSpPr>
        <p:spPr bwMode="auto">
          <a:xfrm>
            <a:off x="290287" y="1654175"/>
            <a:ext cx="8389256" cy="3281540"/>
          </a:xfrm>
          <a:prstGeom prst="rect">
            <a:avLst/>
          </a:prstGeom>
          <a:noFill/>
          <a:ln w="9525">
            <a:noFill/>
            <a:miter lim="800000"/>
            <a:headEnd/>
            <a:tailEnd/>
          </a:ln>
        </p:spPr>
        <p:txBody>
          <a:bodyPr wrap="square" lIns="92075" tIns="46038" rIns="92075" bIns="46038">
            <a:spAutoFit/>
          </a:bodyPr>
          <a:lstStyle/>
          <a:p>
            <a:pPr marL="647700" indent="-457200" defTabSz="762000">
              <a:spcBef>
                <a:spcPct val="50000"/>
              </a:spcBef>
              <a:buFont typeface="Wingdings" pitchFamily="2" charset="2"/>
              <a:buNone/>
            </a:pPr>
            <a:r>
              <a:rPr lang="zh-CN" altLang="en-US" sz="2800" dirty="0">
                <a:solidFill>
                  <a:schemeClr val="tx2"/>
                </a:solidFill>
              </a:rPr>
              <a:t>应用：</a:t>
            </a:r>
          </a:p>
          <a:p>
            <a:pPr marL="647700" indent="-457200" defTabSz="762000">
              <a:spcBef>
                <a:spcPct val="50000"/>
              </a:spcBef>
              <a:buFont typeface="Wingdings" pitchFamily="2" charset="2"/>
              <a:buAutoNum type="circleNumDbPlain"/>
            </a:pPr>
            <a:r>
              <a:rPr lang="zh-CN" altLang="en-US" sz="2800" dirty="0">
                <a:solidFill>
                  <a:schemeClr val="tx2"/>
                </a:solidFill>
              </a:rPr>
              <a:t>	符号位和数值位一样可以直接参与加减运算</a:t>
            </a:r>
          </a:p>
          <a:p>
            <a:pPr marL="647700" indent="-457200" defTabSz="762000">
              <a:spcBef>
                <a:spcPct val="50000"/>
              </a:spcBef>
              <a:buFont typeface="Wingdings" pitchFamily="2" charset="2"/>
              <a:buAutoNum type="circleNumDbPlain"/>
            </a:pPr>
            <a:r>
              <a:rPr lang="zh-CN" altLang="en-US" sz="2800" dirty="0">
                <a:solidFill>
                  <a:schemeClr val="tx2"/>
                </a:solidFill>
              </a:rPr>
              <a:t> </a:t>
            </a:r>
            <a:r>
              <a:rPr lang="en-US" altLang="zh-CN" sz="2800" dirty="0">
                <a:solidFill>
                  <a:schemeClr val="tx2"/>
                </a:solidFill>
              </a:rPr>
              <a:t>0</a:t>
            </a:r>
            <a:r>
              <a:rPr lang="zh-CN" altLang="en-US" sz="2800" dirty="0">
                <a:solidFill>
                  <a:schemeClr val="tx2"/>
                </a:solidFill>
              </a:rPr>
              <a:t>只有</a:t>
            </a:r>
            <a:r>
              <a:rPr lang="en-US" altLang="zh-CN" sz="2800" dirty="0">
                <a:solidFill>
                  <a:schemeClr val="tx2"/>
                </a:solidFill>
              </a:rPr>
              <a:t>1</a:t>
            </a:r>
            <a:r>
              <a:rPr lang="zh-CN" altLang="en-US" sz="2800" dirty="0">
                <a:solidFill>
                  <a:schemeClr val="tx2"/>
                </a:solidFill>
              </a:rPr>
              <a:t>种表示法，唯一，和二值逻辑的确定性相符，程序员处理方便</a:t>
            </a:r>
            <a:r>
              <a:rPr lang="zh-CN" altLang="en-US" sz="2800" dirty="0" smtClean="0">
                <a:solidFill>
                  <a:schemeClr val="tx2"/>
                </a:solidFill>
              </a:rPr>
              <a:t>。</a:t>
            </a:r>
            <a:endParaRPr lang="en-US" altLang="zh-CN" sz="2800" dirty="0" smtClean="0">
              <a:solidFill>
                <a:schemeClr val="tx2"/>
              </a:solidFill>
            </a:endParaRPr>
          </a:p>
          <a:p>
            <a:pPr marL="190500" defTabSz="762000">
              <a:spcBef>
                <a:spcPct val="50000"/>
              </a:spcBef>
              <a:buNone/>
            </a:pPr>
            <a:r>
              <a:rPr lang="zh-CN" altLang="en-US" sz="2800" dirty="0" smtClean="0">
                <a:solidFill>
                  <a:srgbClr val="FF0000"/>
                </a:solidFill>
              </a:rPr>
              <a:t>现代</a:t>
            </a:r>
            <a:r>
              <a:rPr lang="zh-CN" altLang="en-US" sz="2800" dirty="0">
                <a:solidFill>
                  <a:srgbClr val="FF0000"/>
                </a:solidFill>
              </a:rPr>
              <a:t>计算机基本都采用该表示法</a:t>
            </a:r>
            <a:r>
              <a:rPr lang="zh-CN" altLang="en-US" sz="2800" dirty="0" smtClean="0">
                <a:solidFill>
                  <a:srgbClr val="FF0000"/>
                </a:solidFill>
              </a:rPr>
              <a:t>存储</a:t>
            </a:r>
            <a:r>
              <a:rPr lang="zh-CN" altLang="en-US" sz="2800" dirty="0">
                <a:solidFill>
                  <a:srgbClr val="FF0000"/>
                </a:solidFill>
              </a:rPr>
              <a:t>有</a:t>
            </a:r>
            <a:r>
              <a:rPr lang="zh-CN" altLang="en-US" sz="2800" dirty="0" smtClean="0">
                <a:solidFill>
                  <a:srgbClr val="FF0000"/>
                </a:solidFill>
              </a:rPr>
              <a:t>符号整数。</a:t>
            </a:r>
            <a:endParaRPr lang="zh-CN" altLang="en-US" sz="2800" dirty="0">
              <a:solidFill>
                <a:srgbClr val="FF0000"/>
              </a:solidFill>
            </a:endParaRPr>
          </a:p>
          <a:p>
            <a:pPr marL="647700" indent="-457200" defTabSz="762000">
              <a:spcBef>
                <a:spcPct val="50000"/>
              </a:spcBef>
              <a:buFont typeface="Wingdings" pitchFamily="2" charset="2"/>
              <a:buNone/>
            </a:pPr>
            <a:endParaRPr lang="en-US" altLang="zh-CN" sz="2800" dirty="0">
              <a:solidFill>
                <a:schemeClr val="tx2"/>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35" name="Text Box 3"/>
          <p:cNvSpPr txBox="1">
            <a:spLocks noChangeArrowheads="1"/>
          </p:cNvSpPr>
          <p:nvPr/>
        </p:nvSpPr>
        <p:spPr bwMode="auto">
          <a:xfrm>
            <a:off x="228600" y="1273175"/>
            <a:ext cx="1676400" cy="4737100"/>
          </a:xfrm>
          <a:prstGeom prst="rect">
            <a:avLst/>
          </a:prstGeom>
          <a:solidFill>
            <a:schemeClr val="tx1"/>
          </a:solidFill>
          <a:ln w="38100">
            <a:no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i="1">
                <a:solidFill>
                  <a:schemeClr val="bg1"/>
                </a:solidFill>
                <a:effectLst>
                  <a:outerShdw blurRad="38100" dist="38100" dir="2700000" algn="tl">
                    <a:srgbClr val="969696"/>
                  </a:outerShdw>
                </a:effectLst>
                <a:latin typeface="Times New Roman" pitchFamily="18" charset="0"/>
              </a:rPr>
              <a:t>Contents of Memory</a:t>
            </a:r>
            <a:r>
              <a:rPr kumimoji="0" lang="en-US" altLang="zh-CN" b="0">
                <a:solidFill>
                  <a:schemeClr val="bg1"/>
                </a:solidFill>
                <a:latin typeface="Times New Roman" pitchFamily="18" charset="0"/>
              </a:rPr>
              <a:t/>
            </a:r>
            <a:br>
              <a:rPr kumimoji="0" lang="en-US" altLang="zh-CN" b="0">
                <a:solidFill>
                  <a:schemeClr val="bg1"/>
                </a:solidFill>
                <a:latin typeface="Times New Roman" pitchFamily="18" charset="0"/>
              </a:rPr>
            </a:br>
            <a:r>
              <a:rPr kumimoji="0" lang="en-US" altLang="zh-CN" b="0">
                <a:solidFill>
                  <a:schemeClr val="bg1"/>
                </a:solidFill>
                <a:latin typeface="Times New Roman" pitchFamily="18" charset="0"/>
              </a:rPr>
              <a:t>------------</a:t>
            </a:r>
          </a:p>
          <a:p>
            <a:pPr algn="ctr" eaLnBrk="1" hangingPunct="1">
              <a:lnSpc>
                <a:spcPct val="80000"/>
              </a:lnSpc>
              <a:spcBef>
                <a:spcPct val="0"/>
              </a:spcBef>
              <a:buClrTx/>
              <a:buSzTx/>
              <a:buFontTx/>
              <a:buNone/>
              <a:defRPr/>
            </a:pPr>
            <a:r>
              <a:rPr kumimoji="0" lang="en-US" altLang="zh-CN" b="0">
                <a:solidFill>
                  <a:schemeClr val="bg1"/>
                </a:solidFill>
                <a:latin typeface="Times New Roman" pitchFamily="18" charset="0"/>
              </a:rPr>
              <a:t>0000</a:t>
            </a:r>
          </a:p>
          <a:p>
            <a:pPr algn="ctr" eaLnBrk="1" hangingPunct="1">
              <a:lnSpc>
                <a:spcPct val="80000"/>
              </a:lnSpc>
              <a:spcBef>
                <a:spcPct val="0"/>
              </a:spcBef>
              <a:buClrTx/>
              <a:buSzTx/>
              <a:buFontTx/>
              <a:buNone/>
              <a:defRPr/>
            </a:pPr>
            <a:r>
              <a:rPr kumimoji="0" lang="en-US" altLang="zh-CN" b="0">
                <a:solidFill>
                  <a:schemeClr val="bg1"/>
                </a:solidFill>
                <a:latin typeface="Times New Roman" pitchFamily="18" charset="0"/>
              </a:rPr>
              <a:t>0001</a:t>
            </a:r>
          </a:p>
          <a:p>
            <a:pPr algn="ctr" eaLnBrk="1" hangingPunct="1">
              <a:lnSpc>
                <a:spcPct val="80000"/>
              </a:lnSpc>
              <a:spcBef>
                <a:spcPct val="0"/>
              </a:spcBef>
              <a:buClrTx/>
              <a:buSzTx/>
              <a:buFontTx/>
              <a:buNone/>
              <a:defRPr/>
            </a:pPr>
            <a:r>
              <a:rPr kumimoji="0" lang="en-US" altLang="zh-CN" b="0">
                <a:solidFill>
                  <a:schemeClr val="bg1"/>
                </a:solidFill>
                <a:latin typeface="Times New Roman" pitchFamily="18" charset="0"/>
              </a:rPr>
              <a:t>0010</a:t>
            </a:r>
          </a:p>
          <a:p>
            <a:pPr algn="ctr" eaLnBrk="1" hangingPunct="1">
              <a:lnSpc>
                <a:spcPct val="80000"/>
              </a:lnSpc>
              <a:spcBef>
                <a:spcPct val="0"/>
              </a:spcBef>
              <a:buClrTx/>
              <a:buSzTx/>
              <a:buFontTx/>
              <a:buNone/>
              <a:defRPr/>
            </a:pPr>
            <a:r>
              <a:rPr kumimoji="0" lang="en-US" altLang="zh-CN" b="0">
                <a:solidFill>
                  <a:schemeClr val="bg1"/>
                </a:solidFill>
                <a:latin typeface="Times New Roman" pitchFamily="18" charset="0"/>
              </a:rPr>
              <a:t>0011</a:t>
            </a:r>
          </a:p>
          <a:p>
            <a:pPr algn="ctr" eaLnBrk="1" hangingPunct="1">
              <a:lnSpc>
                <a:spcPct val="80000"/>
              </a:lnSpc>
              <a:spcBef>
                <a:spcPct val="0"/>
              </a:spcBef>
              <a:buClrTx/>
              <a:buSzTx/>
              <a:buFontTx/>
              <a:buNone/>
              <a:defRPr/>
            </a:pPr>
            <a:r>
              <a:rPr kumimoji="0" lang="en-US" altLang="zh-CN" b="0">
                <a:solidFill>
                  <a:schemeClr val="bg1"/>
                </a:solidFill>
                <a:latin typeface="Times New Roman" pitchFamily="18" charset="0"/>
              </a:rPr>
              <a:t>0100</a:t>
            </a:r>
          </a:p>
          <a:p>
            <a:pPr algn="ctr" eaLnBrk="1" hangingPunct="1">
              <a:lnSpc>
                <a:spcPct val="80000"/>
              </a:lnSpc>
              <a:spcBef>
                <a:spcPct val="0"/>
              </a:spcBef>
              <a:buClrTx/>
              <a:buSzTx/>
              <a:buFontTx/>
              <a:buNone/>
              <a:defRPr/>
            </a:pPr>
            <a:r>
              <a:rPr kumimoji="0" lang="en-US" altLang="zh-CN" b="0">
                <a:solidFill>
                  <a:schemeClr val="bg1"/>
                </a:solidFill>
                <a:latin typeface="Times New Roman" pitchFamily="18" charset="0"/>
              </a:rPr>
              <a:t>0101</a:t>
            </a:r>
          </a:p>
          <a:p>
            <a:pPr algn="ctr" eaLnBrk="1" hangingPunct="1">
              <a:lnSpc>
                <a:spcPct val="80000"/>
              </a:lnSpc>
              <a:spcBef>
                <a:spcPct val="0"/>
              </a:spcBef>
              <a:buClrTx/>
              <a:buSzTx/>
              <a:buFontTx/>
              <a:buNone/>
              <a:defRPr/>
            </a:pPr>
            <a:r>
              <a:rPr kumimoji="0" lang="en-US" altLang="zh-CN" b="0">
                <a:solidFill>
                  <a:schemeClr val="bg1"/>
                </a:solidFill>
                <a:latin typeface="Times New Roman" pitchFamily="18" charset="0"/>
              </a:rPr>
              <a:t>0110</a:t>
            </a:r>
          </a:p>
          <a:p>
            <a:pPr algn="ctr" eaLnBrk="1" hangingPunct="1">
              <a:lnSpc>
                <a:spcPct val="80000"/>
              </a:lnSpc>
              <a:spcBef>
                <a:spcPct val="0"/>
              </a:spcBef>
              <a:buClrTx/>
              <a:buSzTx/>
              <a:buFontTx/>
              <a:buNone/>
              <a:defRPr/>
            </a:pPr>
            <a:r>
              <a:rPr kumimoji="0" lang="en-US" altLang="zh-CN" b="0">
                <a:solidFill>
                  <a:schemeClr val="bg1"/>
                </a:solidFill>
                <a:latin typeface="Times New Roman" pitchFamily="18" charset="0"/>
              </a:rPr>
              <a:t>0111</a:t>
            </a:r>
          </a:p>
          <a:p>
            <a:pPr algn="ctr" eaLnBrk="1" hangingPunct="1">
              <a:lnSpc>
                <a:spcPct val="80000"/>
              </a:lnSpc>
              <a:spcBef>
                <a:spcPct val="0"/>
              </a:spcBef>
              <a:buClrTx/>
              <a:buSzTx/>
              <a:buFontTx/>
              <a:buNone/>
              <a:defRPr/>
            </a:pPr>
            <a:r>
              <a:rPr kumimoji="0" lang="en-US" altLang="zh-CN" b="0">
                <a:solidFill>
                  <a:schemeClr val="bg1"/>
                </a:solidFill>
                <a:latin typeface="Times New Roman" pitchFamily="18" charset="0"/>
              </a:rPr>
              <a:t>1000</a:t>
            </a:r>
          </a:p>
          <a:p>
            <a:pPr algn="ctr" eaLnBrk="1" hangingPunct="1">
              <a:lnSpc>
                <a:spcPct val="80000"/>
              </a:lnSpc>
              <a:spcBef>
                <a:spcPct val="0"/>
              </a:spcBef>
              <a:buClrTx/>
              <a:buSzTx/>
              <a:buFontTx/>
              <a:buNone/>
              <a:defRPr/>
            </a:pPr>
            <a:r>
              <a:rPr kumimoji="0" lang="en-US" altLang="zh-CN" b="0">
                <a:solidFill>
                  <a:schemeClr val="bg1"/>
                </a:solidFill>
                <a:latin typeface="Times New Roman" pitchFamily="18" charset="0"/>
              </a:rPr>
              <a:t>1001</a:t>
            </a:r>
          </a:p>
          <a:p>
            <a:pPr algn="ctr" eaLnBrk="1" hangingPunct="1">
              <a:lnSpc>
                <a:spcPct val="80000"/>
              </a:lnSpc>
              <a:spcBef>
                <a:spcPct val="0"/>
              </a:spcBef>
              <a:buClrTx/>
              <a:buSzTx/>
              <a:buFontTx/>
              <a:buNone/>
              <a:defRPr/>
            </a:pPr>
            <a:r>
              <a:rPr kumimoji="0" lang="en-US" altLang="zh-CN" b="0">
                <a:solidFill>
                  <a:schemeClr val="bg1"/>
                </a:solidFill>
                <a:latin typeface="Times New Roman" pitchFamily="18" charset="0"/>
              </a:rPr>
              <a:t>1010</a:t>
            </a:r>
          </a:p>
          <a:p>
            <a:pPr algn="ctr" eaLnBrk="1" hangingPunct="1">
              <a:lnSpc>
                <a:spcPct val="80000"/>
              </a:lnSpc>
              <a:spcBef>
                <a:spcPct val="0"/>
              </a:spcBef>
              <a:buClrTx/>
              <a:buSzTx/>
              <a:buFontTx/>
              <a:buNone/>
              <a:defRPr/>
            </a:pPr>
            <a:r>
              <a:rPr kumimoji="0" lang="en-US" altLang="zh-CN" b="0">
                <a:solidFill>
                  <a:schemeClr val="bg1"/>
                </a:solidFill>
                <a:latin typeface="Times New Roman" pitchFamily="18" charset="0"/>
              </a:rPr>
              <a:t>1011</a:t>
            </a:r>
          </a:p>
          <a:p>
            <a:pPr algn="ctr" eaLnBrk="1" hangingPunct="1">
              <a:lnSpc>
                <a:spcPct val="80000"/>
              </a:lnSpc>
              <a:spcBef>
                <a:spcPct val="0"/>
              </a:spcBef>
              <a:buClrTx/>
              <a:buSzTx/>
              <a:buFontTx/>
              <a:buNone/>
              <a:defRPr/>
            </a:pPr>
            <a:r>
              <a:rPr kumimoji="0" lang="en-US" altLang="zh-CN" b="0">
                <a:solidFill>
                  <a:schemeClr val="bg1"/>
                </a:solidFill>
                <a:latin typeface="Times New Roman" pitchFamily="18" charset="0"/>
              </a:rPr>
              <a:t>1100</a:t>
            </a:r>
          </a:p>
          <a:p>
            <a:pPr algn="ctr" eaLnBrk="1" hangingPunct="1">
              <a:lnSpc>
                <a:spcPct val="80000"/>
              </a:lnSpc>
              <a:spcBef>
                <a:spcPct val="0"/>
              </a:spcBef>
              <a:buClrTx/>
              <a:buSzTx/>
              <a:buFontTx/>
              <a:buNone/>
              <a:defRPr/>
            </a:pPr>
            <a:r>
              <a:rPr kumimoji="0" lang="en-US" altLang="zh-CN" b="0">
                <a:solidFill>
                  <a:schemeClr val="bg1"/>
                </a:solidFill>
                <a:latin typeface="Times New Roman" pitchFamily="18" charset="0"/>
              </a:rPr>
              <a:t>1101</a:t>
            </a:r>
          </a:p>
          <a:p>
            <a:pPr algn="ctr" eaLnBrk="1" hangingPunct="1">
              <a:lnSpc>
                <a:spcPct val="80000"/>
              </a:lnSpc>
              <a:spcBef>
                <a:spcPct val="0"/>
              </a:spcBef>
              <a:buClrTx/>
              <a:buSzTx/>
              <a:buFontTx/>
              <a:buNone/>
              <a:defRPr/>
            </a:pPr>
            <a:r>
              <a:rPr kumimoji="0" lang="en-US" altLang="zh-CN" b="0">
                <a:solidFill>
                  <a:schemeClr val="bg1"/>
                </a:solidFill>
                <a:latin typeface="Times New Roman" pitchFamily="18" charset="0"/>
              </a:rPr>
              <a:t>1110</a:t>
            </a:r>
          </a:p>
          <a:p>
            <a:pPr algn="ctr" eaLnBrk="1" hangingPunct="1">
              <a:lnSpc>
                <a:spcPct val="80000"/>
              </a:lnSpc>
              <a:spcBef>
                <a:spcPct val="0"/>
              </a:spcBef>
              <a:buClrTx/>
              <a:buSzTx/>
              <a:buFontTx/>
              <a:buNone/>
              <a:defRPr/>
            </a:pPr>
            <a:r>
              <a:rPr kumimoji="0" lang="en-US" altLang="zh-CN" b="0">
                <a:solidFill>
                  <a:schemeClr val="bg1"/>
                </a:solidFill>
                <a:latin typeface="Times New Roman" pitchFamily="18" charset="0"/>
              </a:rPr>
              <a:t>1111</a:t>
            </a:r>
          </a:p>
        </p:txBody>
      </p:sp>
      <p:sp>
        <p:nvSpPr>
          <p:cNvPr id="1221636" name="Text Box 4"/>
          <p:cNvSpPr txBox="1">
            <a:spLocks noChangeArrowheads="1"/>
          </p:cNvSpPr>
          <p:nvPr/>
        </p:nvSpPr>
        <p:spPr bwMode="auto">
          <a:xfrm>
            <a:off x="1943100" y="1254125"/>
            <a:ext cx="1676400" cy="4775200"/>
          </a:xfrm>
          <a:prstGeom prst="rect">
            <a:avLst/>
          </a:prstGeom>
          <a:solidFill>
            <a:srgbClr val="FFFF00"/>
          </a:solidFill>
          <a:ln w="38100">
            <a:solidFill>
              <a:schemeClr val="bg1"/>
            </a:solid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Times New Roman" pitchFamily="18" charset="0"/>
              </a:rPr>
              <a:t>Unsigned</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Times New Roman" pitchFamily="18" charset="0"/>
              </a:rPr>
              <a:t/>
            </a:r>
            <a:br>
              <a:rPr kumimoji="0" lang="en-US" altLang="zh-CN">
                <a:effectLst>
                  <a:outerShdw blurRad="38100" dist="38100" dir="2700000" algn="tl">
                    <a:srgbClr val="FFFFFF"/>
                  </a:outerShdw>
                </a:effectLst>
                <a:latin typeface="Times New Roman" pitchFamily="18" charset="0"/>
              </a:rPr>
            </a:br>
            <a:r>
              <a:rPr kumimoji="0" lang="en-US" altLang="zh-CN">
                <a:effectLst>
                  <a:outerShdw blurRad="38100" dist="38100" dir="2700000" algn="tl">
                    <a:srgbClr val="FFFFFF"/>
                  </a:outerShdw>
                </a:effectLst>
                <a:latin typeface="Times New Roman" pitchFamily="18" charset="0"/>
              </a:rPr>
              <a:t>------------</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Times New Roman" pitchFamily="18" charset="0"/>
              </a:rPr>
              <a:t>0</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Times New Roman" pitchFamily="18" charset="0"/>
              </a:rPr>
              <a:t>1</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Times New Roman" pitchFamily="18" charset="0"/>
              </a:rPr>
              <a:t>2</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Times New Roman" pitchFamily="18" charset="0"/>
              </a:rPr>
              <a:t>3</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Times New Roman" pitchFamily="18" charset="0"/>
              </a:rPr>
              <a:t>4</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Times New Roman" pitchFamily="18" charset="0"/>
              </a:rPr>
              <a:t>5</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Times New Roman" pitchFamily="18" charset="0"/>
              </a:rPr>
              <a:t>6</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Times New Roman" pitchFamily="18" charset="0"/>
              </a:rPr>
              <a:t>7</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Times New Roman" pitchFamily="18" charset="0"/>
              </a:rPr>
              <a:t>8</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Times New Roman" pitchFamily="18" charset="0"/>
              </a:rPr>
              <a:t>9</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Times New Roman" pitchFamily="18" charset="0"/>
              </a:rPr>
              <a:t>10</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Times New Roman" pitchFamily="18" charset="0"/>
              </a:rPr>
              <a:t>11</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Times New Roman" pitchFamily="18" charset="0"/>
              </a:rPr>
              <a:t>12</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Times New Roman" pitchFamily="18" charset="0"/>
              </a:rPr>
              <a:t>13</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Times New Roman" pitchFamily="18" charset="0"/>
              </a:rPr>
              <a:t>14</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Times New Roman" pitchFamily="18" charset="0"/>
              </a:rPr>
              <a:t>15</a:t>
            </a:r>
          </a:p>
        </p:txBody>
      </p:sp>
      <p:sp>
        <p:nvSpPr>
          <p:cNvPr id="1221637" name="Text Box 5"/>
          <p:cNvSpPr txBox="1">
            <a:spLocks noChangeArrowheads="1"/>
          </p:cNvSpPr>
          <p:nvPr/>
        </p:nvSpPr>
        <p:spPr bwMode="auto">
          <a:xfrm>
            <a:off x="3657600" y="1254125"/>
            <a:ext cx="1676400" cy="4775200"/>
          </a:xfrm>
          <a:prstGeom prst="rect">
            <a:avLst/>
          </a:prstGeom>
          <a:solidFill>
            <a:srgbClr val="FFFF00"/>
          </a:solidFill>
          <a:ln w="38100">
            <a:solidFill>
              <a:schemeClr val="bg1"/>
            </a:solid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Times New Roman" pitchFamily="18" charset="0"/>
              </a:rPr>
              <a:t>Sign-and-Magnitude</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+0</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+1</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+2</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+3</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+4</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+5</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+6</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+7</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-0</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-1</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-2</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-3</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-4</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-5</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-6</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-7</a:t>
            </a:r>
          </a:p>
        </p:txBody>
      </p:sp>
      <p:sp>
        <p:nvSpPr>
          <p:cNvPr id="1221638" name="Text Box 6"/>
          <p:cNvSpPr txBox="1">
            <a:spLocks noChangeArrowheads="1"/>
          </p:cNvSpPr>
          <p:nvPr/>
        </p:nvSpPr>
        <p:spPr bwMode="auto">
          <a:xfrm>
            <a:off x="5372100" y="1254125"/>
            <a:ext cx="1676400" cy="4775200"/>
          </a:xfrm>
          <a:prstGeom prst="rect">
            <a:avLst/>
          </a:prstGeom>
          <a:solidFill>
            <a:srgbClr val="FFFF00"/>
          </a:solidFill>
          <a:ln w="38100">
            <a:solidFill>
              <a:schemeClr val="bg1"/>
            </a:solid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Times New Roman" pitchFamily="18" charset="0"/>
              </a:rPr>
              <a:t>One’s</a:t>
            </a:r>
            <a:br>
              <a:rPr kumimoji="0" lang="en-US" altLang="zh-CN">
                <a:effectLst>
                  <a:outerShdw blurRad="38100" dist="38100" dir="2700000" algn="tl">
                    <a:srgbClr val="FFFFFF"/>
                  </a:outerShdw>
                </a:effectLst>
                <a:latin typeface="Times New Roman" pitchFamily="18" charset="0"/>
              </a:rPr>
            </a:br>
            <a:r>
              <a:rPr kumimoji="0" lang="en-US" altLang="zh-CN">
                <a:effectLst>
                  <a:outerShdw blurRad="38100" dist="38100" dir="2700000" algn="tl">
                    <a:srgbClr val="FFFFFF"/>
                  </a:outerShdw>
                </a:effectLst>
                <a:latin typeface="Times New Roman" pitchFamily="18" charset="0"/>
              </a:rPr>
              <a:t>Complement</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+0</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+1</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+2</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+3</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+4</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+5</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+6</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+7</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-7</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-6</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-5</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-4</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-3</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-2</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-1</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-0</a:t>
            </a:r>
          </a:p>
        </p:txBody>
      </p:sp>
      <p:sp>
        <p:nvSpPr>
          <p:cNvPr id="1221639" name="Text Box 7"/>
          <p:cNvSpPr txBox="1">
            <a:spLocks noChangeArrowheads="1"/>
          </p:cNvSpPr>
          <p:nvPr/>
        </p:nvSpPr>
        <p:spPr bwMode="auto">
          <a:xfrm>
            <a:off x="7086600" y="1254125"/>
            <a:ext cx="1676400" cy="4775200"/>
          </a:xfrm>
          <a:prstGeom prst="rect">
            <a:avLst/>
          </a:prstGeom>
          <a:solidFill>
            <a:srgbClr val="FFFF00"/>
          </a:solidFill>
          <a:ln w="38100">
            <a:solidFill>
              <a:schemeClr val="bg1"/>
            </a:solid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Times New Roman" pitchFamily="18" charset="0"/>
              </a:rPr>
              <a:t>Two’s</a:t>
            </a:r>
            <a:br>
              <a:rPr kumimoji="0" lang="en-US" altLang="zh-CN">
                <a:effectLst>
                  <a:outerShdw blurRad="38100" dist="38100" dir="2700000" algn="tl">
                    <a:srgbClr val="FFFFFF"/>
                  </a:outerShdw>
                </a:effectLst>
                <a:latin typeface="Times New Roman" pitchFamily="18" charset="0"/>
              </a:rPr>
            </a:br>
            <a:r>
              <a:rPr kumimoji="0" lang="en-US" altLang="zh-CN">
                <a:effectLst>
                  <a:outerShdw blurRad="38100" dist="38100" dir="2700000" algn="tl">
                    <a:srgbClr val="FFFFFF"/>
                  </a:outerShdw>
                </a:effectLst>
                <a:latin typeface="Times New Roman" pitchFamily="18" charset="0"/>
              </a:rPr>
              <a:t>Complement</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+0</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+1</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+2</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+3</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+4</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+5</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+6</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+7</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-8</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-7</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-6</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-5</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-4</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-3</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-2</a:t>
            </a:r>
          </a:p>
          <a:p>
            <a:pPr algn="ctr" eaLnBrk="1" hangingPunct="1">
              <a:lnSpc>
                <a:spcPct val="80000"/>
              </a:lnSpc>
              <a:spcBef>
                <a:spcPct val="0"/>
              </a:spcBef>
              <a:buClrTx/>
              <a:buSzTx/>
              <a:buFontTx/>
              <a:buNone/>
              <a:defRPr/>
            </a:pPr>
            <a:r>
              <a:rPr kumimoji="0" lang="en-US" altLang="zh-CN">
                <a:effectLst>
                  <a:outerShdw blurRad="38100" dist="38100" dir="2700000" algn="tl">
                    <a:srgbClr val="FFFFFF"/>
                  </a:outerShdw>
                </a:effectLst>
                <a:latin typeface="Symbol" pitchFamily="18" charset="2"/>
              </a:rPr>
              <a:t>-1</a:t>
            </a:r>
          </a:p>
        </p:txBody>
      </p:sp>
      <p:sp>
        <p:nvSpPr>
          <p:cNvPr id="63495" name="Rectangle 8"/>
          <p:cNvSpPr>
            <a:spLocks noChangeArrowheads="1"/>
          </p:cNvSpPr>
          <p:nvPr/>
        </p:nvSpPr>
        <p:spPr bwMode="auto">
          <a:xfrm>
            <a:off x="2932113" y="222250"/>
            <a:ext cx="3230562" cy="530225"/>
          </a:xfrm>
          <a:prstGeom prst="rect">
            <a:avLst/>
          </a:prstGeom>
          <a:noFill/>
          <a:ln w="9525">
            <a:noFill/>
            <a:miter lim="800000"/>
            <a:headEnd/>
            <a:tailEnd/>
          </a:ln>
        </p:spPr>
        <p:txBody>
          <a:bodyPr wrap="none" lIns="92075" tIns="46038" rIns="92075" bIns="46038">
            <a:spAutoFit/>
          </a:bodyPr>
          <a:lstStyle/>
          <a:p>
            <a:pPr marL="571500" indent="-381000" algn="ctr" defTabSz="762000">
              <a:buFont typeface="Wingdings" pitchFamily="2" charset="2"/>
              <a:buNone/>
            </a:pPr>
            <a:r>
              <a:rPr kumimoji="0" lang="zh-CN" altLang="en-US" sz="3200">
                <a:solidFill>
                  <a:srgbClr val="FF0066"/>
                </a:solidFill>
                <a:latin typeface="黑体" pitchFamily="2" charset="-122"/>
                <a:ea typeface="黑体" pitchFamily="2" charset="-122"/>
              </a:rPr>
              <a:t>整数表示法小结</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58" name="Rectangle 2"/>
          <p:cNvSpPr>
            <a:spLocks noGrp="1" noChangeArrowheads="1"/>
          </p:cNvSpPr>
          <p:nvPr>
            <p:ph type="title"/>
          </p:nvPr>
        </p:nvSpPr>
        <p:spPr bwMode="auto">
          <a:xfrm>
            <a:off x="685800" y="304800"/>
            <a:ext cx="7772400" cy="685800"/>
          </a:xfrm>
          <a:ln>
            <a:miter lim="800000"/>
            <a:headEnd/>
            <a:tailEnd/>
          </a:ln>
        </p:spPr>
        <p:txBody>
          <a:bodyPr vert="horz" wrap="square" lIns="91440" tIns="45720" rIns="91440" bIns="45720" numCol="1" anchor="t" anchorCtr="0" compatLnSpc="1">
            <a:prstTxWarp prst="textNoShape">
              <a:avLst/>
            </a:prstTxWarp>
          </a:bodyPr>
          <a:lstStyle/>
          <a:p>
            <a:pPr algn="ctr">
              <a:defRPr/>
            </a:pPr>
            <a:r>
              <a:rPr lang="en-US" altLang="zh-CN" sz="4000" smtClean="0">
                <a:solidFill>
                  <a:schemeClr val="tx2"/>
                </a:solidFill>
                <a:effectLst/>
              </a:rPr>
              <a:t>EXCESS</a:t>
            </a:r>
            <a:r>
              <a:rPr lang="zh-CN" altLang="en-US" sz="4000" smtClean="0">
                <a:solidFill>
                  <a:schemeClr val="tx2"/>
                </a:solidFill>
                <a:effectLst/>
              </a:rPr>
              <a:t>系统（移码、增码）</a:t>
            </a:r>
            <a:r>
              <a:rPr lang="zh-CN" altLang="en-US" sz="4000" smtClean="0"/>
              <a:t> </a:t>
            </a:r>
          </a:p>
        </p:txBody>
      </p:sp>
      <p:sp>
        <p:nvSpPr>
          <p:cNvPr id="1222659"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64516" name="Text Box 4"/>
          <p:cNvSpPr txBox="1">
            <a:spLocks noChangeArrowheads="1"/>
          </p:cNvSpPr>
          <p:nvPr/>
        </p:nvSpPr>
        <p:spPr bwMode="auto">
          <a:xfrm>
            <a:off x="522288" y="1654175"/>
            <a:ext cx="7954962" cy="5005388"/>
          </a:xfrm>
          <a:prstGeom prst="rect">
            <a:avLst/>
          </a:prstGeom>
          <a:noFill/>
          <a:ln w="9525">
            <a:noFill/>
            <a:miter lim="800000"/>
            <a:headEnd/>
            <a:tailEnd/>
          </a:ln>
        </p:spPr>
        <p:txBody>
          <a:bodyPr lIns="92075" tIns="46038" rIns="92075" bIns="46038">
            <a:spAutoFit/>
          </a:bodyPr>
          <a:lstStyle/>
          <a:p>
            <a:pPr marL="571500" indent="-381000" defTabSz="762000">
              <a:spcBef>
                <a:spcPct val="50000"/>
              </a:spcBef>
            </a:pPr>
            <a:r>
              <a:rPr lang="zh-CN" altLang="en-US" sz="2800"/>
              <a:t>移码、增码（</a:t>
            </a:r>
            <a:r>
              <a:rPr lang="en-US" altLang="zh-CN" sz="2800"/>
              <a:t>Excess system</a:t>
            </a:r>
            <a:r>
              <a:rPr lang="zh-CN" altLang="en-US" sz="2800"/>
              <a:t>）</a:t>
            </a:r>
            <a:r>
              <a:rPr lang="en-US" altLang="zh-CN" sz="2800"/>
              <a:t>: </a:t>
            </a:r>
            <a:r>
              <a:rPr lang="zh-CN" altLang="en-US" sz="2800"/>
              <a:t>原整数值增加一个正数值所得到的编码。该正数值称为幻数，通常采用</a:t>
            </a:r>
            <a:r>
              <a:rPr lang="en-US" altLang="zh-CN" sz="2800"/>
              <a:t>2^(N-1)</a:t>
            </a:r>
            <a:r>
              <a:rPr lang="zh-CN" altLang="en-US" sz="2800"/>
              <a:t>或</a:t>
            </a:r>
            <a:r>
              <a:rPr lang="en-US" altLang="zh-CN" sz="2800"/>
              <a:t>2^(N-1)-1</a:t>
            </a:r>
            <a:r>
              <a:rPr lang="zh-CN" altLang="en-US" sz="2800"/>
              <a:t>的形式，</a:t>
            </a:r>
          </a:p>
          <a:p>
            <a:pPr marL="571500" indent="-381000" defTabSz="762000">
              <a:spcBef>
                <a:spcPct val="50000"/>
              </a:spcBef>
              <a:buFont typeface="Wingdings" pitchFamily="2" charset="2"/>
              <a:buNone/>
            </a:pPr>
            <a:r>
              <a:rPr lang="zh-CN" altLang="en-US" sz="2800"/>
              <a:t>  </a:t>
            </a:r>
            <a:r>
              <a:rPr lang="en-US" altLang="zh-CN" sz="2800"/>
              <a:t>N</a:t>
            </a:r>
            <a:r>
              <a:rPr lang="zh-CN" altLang="en-US" sz="2800"/>
              <a:t>：存储位数。</a:t>
            </a:r>
          </a:p>
          <a:p>
            <a:pPr marL="571500" indent="-381000" defTabSz="762000">
              <a:spcBef>
                <a:spcPct val="50000"/>
              </a:spcBef>
              <a:buFont typeface="Wingdings" pitchFamily="2" charset="2"/>
              <a:buNone/>
            </a:pPr>
            <a:r>
              <a:rPr lang="zh-CN" altLang="en-US" sz="2800"/>
              <a:t>  例如：</a:t>
            </a:r>
            <a:r>
              <a:rPr lang="en-US" altLang="zh-CN" sz="2800"/>
              <a:t>N=8,</a:t>
            </a:r>
            <a:r>
              <a:rPr lang="zh-CN" altLang="en-US" sz="2800"/>
              <a:t>则有</a:t>
            </a:r>
            <a:r>
              <a:rPr lang="en-US" altLang="zh-CN" sz="2800"/>
              <a:t>128</a:t>
            </a:r>
            <a:r>
              <a:rPr lang="zh-CN" altLang="en-US" sz="2800"/>
              <a:t>和</a:t>
            </a:r>
            <a:r>
              <a:rPr lang="en-US" altLang="zh-CN" sz="2800"/>
              <a:t>127</a:t>
            </a:r>
            <a:r>
              <a:rPr lang="zh-CN" altLang="en-US" sz="2800"/>
              <a:t>形式</a:t>
            </a:r>
          </a:p>
          <a:p>
            <a:pPr marL="571500" indent="-381000" defTabSz="762000">
              <a:spcBef>
                <a:spcPct val="50000"/>
              </a:spcBef>
              <a:buFont typeface="Wingdings" pitchFamily="2" charset="2"/>
              <a:buNone/>
            </a:pPr>
            <a:r>
              <a:rPr lang="zh-CN" altLang="en-US" sz="2800"/>
              <a:t>  分别称</a:t>
            </a:r>
            <a:r>
              <a:rPr lang="en-US" altLang="zh-CN" sz="2800"/>
              <a:t>Excess_128</a:t>
            </a:r>
            <a:r>
              <a:rPr lang="zh-CN" altLang="en-US" sz="2800"/>
              <a:t>表示法和</a:t>
            </a:r>
            <a:r>
              <a:rPr lang="en-US" altLang="zh-CN" sz="2800"/>
              <a:t>Excess_127</a:t>
            </a:r>
            <a:r>
              <a:rPr lang="zh-CN" altLang="en-US" sz="2800"/>
              <a:t>表示法</a:t>
            </a:r>
          </a:p>
          <a:p>
            <a:pPr marL="571500" indent="-381000" defTabSz="762000">
              <a:spcBef>
                <a:spcPct val="50000"/>
              </a:spcBef>
            </a:pPr>
            <a:r>
              <a:rPr lang="zh-CN" altLang="en-US" sz="2800"/>
              <a:t>表数范围：和补码相同，由设计存储有符号整数的二进制位数确定。</a:t>
            </a:r>
            <a:r>
              <a:rPr lang="en-US" altLang="zh-CN" sz="2800"/>
              <a:t>[-2^N,2^N-1]  </a:t>
            </a:r>
            <a:r>
              <a:rPr lang="en-US" altLang="zh-CN" sz="2800">
                <a:solidFill>
                  <a:srgbClr val="FF0000"/>
                </a:solidFill>
              </a:rPr>
              <a:t>N:</a:t>
            </a:r>
            <a:r>
              <a:rPr lang="zh-CN" altLang="en-US" sz="2800">
                <a:solidFill>
                  <a:srgbClr val="FF0000"/>
                </a:solidFill>
              </a:rPr>
              <a:t>数值位位数</a:t>
            </a:r>
          </a:p>
          <a:p>
            <a:pPr marL="571500" indent="-381000" algn="ctr" defTabSz="762000">
              <a:spcBef>
                <a:spcPct val="50000"/>
              </a:spcBef>
              <a:buFont typeface="Wingdings" pitchFamily="2" charset="2"/>
              <a:buNone/>
            </a:pPr>
            <a:r>
              <a:rPr lang="zh-CN" altLang="en-US" sz="2800"/>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Rectangle 2"/>
          <p:cNvSpPr>
            <a:spLocks noGrp="1" noChangeArrowheads="1"/>
          </p:cNvSpPr>
          <p:nvPr>
            <p:ph type="title"/>
          </p:nvPr>
        </p:nvSpPr>
        <p:spPr bwMode="auto">
          <a:xfrm>
            <a:off x="685800" y="304800"/>
            <a:ext cx="7772400" cy="685800"/>
          </a:xfrm>
          <a:ln>
            <a:miter lim="800000"/>
            <a:headEnd/>
            <a:tailEnd/>
          </a:ln>
        </p:spPr>
        <p:txBody>
          <a:bodyPr vert="horz" wrap="square" lIns="91440" tIns="45720" rIns="91440" bIns="45720" numCol="1" anchor="t" anchorCtr="0" compatLnSpc="1">
            <a:prstTxWarp prst="textNoShape">
              <a:avLst/>
            </a:prstTxWarp>
          </a:bodyPr>
          <a:lstStyle/>
          <a:p>
            <a:pPr algn="ctr">
              <a:defRPr/>
            </a:pPr>
            <a:r>
              <a:rPr lang="en-US" altLang="zh-CN" sz="4000" smtClean="0">
                <a:solidFill>
                  <a:schemeClr val="tx2"/>
                </a:solidFill>
                <a:effectLst/>
              </a:rPr>
              <a:t>EXCESS</a:t>
            </a:r>
            <a:r>
              <a:rPr lang="zh-CN" altLang="en-US" sz="4000" smtClean="0">
                <a:solidFill>
                  <a:schemeClr val="tx2"/>
                </a:solidFill>
                <a:effectLst/>
              </a:rPr>
              <a:t>系统表示法</a:t>
            </a:r>
            <a:r>
              <a:rPr lang="zh-CN" altLang="en-US" sz="4800" smtClean="0"/>
              <a:t> </a:t>
            </a:r>
          </a:p>
        </p:txBody>
      </p:sp>
      <p:sp>
        <p:nvSpPr>
          <p:cNvPr id="1223683" name="Rectangle 3"/>
          <p:cNvSpPr>
            <a:spLocks noGrp="1" noChangeArrowheads="1"/>
          </p:cNvSpPr>
          <p:nvPr>
            <p:ph type="body" idx="1"/>
          </p:nvPr>
        </p:nvSpPr>
        <p:spPr bwMode="auto">
          <a:xfrm>
            <a:off x="355600" y="968375"/>
            <a:ext cx="8356600" cy="5181600"/>
          </a:xfrm>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115000"/>
              </a:lnSpc>
              <a:spcBef>
                <a:spcPct val="5000"/>
              </a:spcBef>
              <a:buFontTx/>
              <a:buNone/>
              <a:defRPr/>
            </a:pPr>
            <a:r>
              <a:rPr lang="en-US" altLang="zh-CN" sz="3600" smtClean="0">
                <a:latin typeface="宋体" pitchFamily="2" charset="-122"/>
              </a:rPr>
              <a:t>      </a:t>
            </a:r>
            <a:endParaRPr lang="en-US" altLang="zh-CN" sz="3200" b="1" smtClean="0">
              <a:solidFill>
                <a:schemeClr val="tx2"/>
              </a:solidFill>
              <a:effectLst>
                <a:outerShdw blurRad="38100" dist="38100" dir="2700000" algn="tl">
                  <a:srgbClr val="C0C0C0"/>
                </a:outerShdw>
              </a:effectLst>
              <a:latin typeface="黑体" pitchFamily="2" charset="-122"/>
              <a:ea typeface="黑体" pitchFamily="2" charset="-122"/>
            </a:endParaRPr>
          </a:p>
        </p:txBody>
      </p:sp>
      <p:sp>
        <p:nvSpPr>
          <p:cNvPr id="65540" name="Text Box 4"/>
          <p:cNvSpPr txBox="1">
            <a:spLocks noChangeArrowheads="1"/>
          </p:cNvSpPr>
          <p:nvPr/>
        </p:nvSpPr>
        <p:spPr bwMode="auto">
          <a:xfrm>
            <a:off x="550863" y="1146175"/>
            <a:ext cx="7954962" cy="3468688"/>
          </a:xfrm>
          <a:prstGeom prst="rect">
            <a:avLst/>
          </a:prstGeom>
          <a:noFill/>
          <a:ln w="9525">
            <a:noFill/>
            <a:miter lim="800000"/>
            <a:headEnd/>
            <a:tailEnd/>
          </a:ln>
        </p:spPr>
        <p:txBody>
          <a:bodyPr lIns="92075" tIns="46038" rIns="92075" bIns="46038">
            <a:spAutoFit/>
          </a:bodyPr>
          <a:lstStyle/>
          <a:p>
            <a:pPr marL="647700" indent="-457200" defTabSz="762000">
              <a:spcBef>
                <a:spcPct val="50000"/>
              </a:spcBef>
            </a:pPr>
            <a:r>
              <a:rPr lang="zh-CN" altLang="en-US" sz="2800"/>
              <a:t>表示法（编码）：</a:t>
            </a:r>
          </a:p>
          <a:p>
            <a:pPr marL="914400" lvl="1" indent="-457200" defTabSz="762000">
              <a:spcBef>
                <a:spcPct val="50000"/>
              </a:spcBef>
              <a:buFont typeface="Wingdings" pitchFamily="2" charset="2"/>
              <a:buAutoNum type="circleNumDbPlain"/>
            </a:pPr>
            <a:r>
              <a:rPr lang="zh-CN" altLang="en-US" sz="2800"/>
              <a:t>原数值加上幻数，</a:t>
            </a:r>
            <a:r>
              <a:rPr lang="en-US" altLang="zh-CN" sz="2800"/>
              <a:t>10</a:t>
            </a:r>
            <a:r>
              <a:rPr lang="zh-CN" altLang="en-US" sz="2800"/>
              <a:t>进制转换为</a:t>
            </a:r>
            <a:r>
              <a:rPr lang="en-US" altLang="zh-CN" sz="2800"/>
              <a:t>2</a:t>
            </a:r>
            <a:r>
              <a:rPr lang="zh-CN" altLang="en-US" sz="2800"/>
              <a:t>进制。</a:t>
            </a:r>
          </a:p>
          <a:p>
            <a:pPr marL="914400" lvl="1" indent="-457200" defTabSz="762000">
              <a:spcBef>
                <a:spcPct val="50000"/>
              </a:spcBef>
              <a:buFont typeface="Wingdings" pitchFamily="2" charset="2"/>
              <a:buAutoNum type="circleNumDbPlain"/>
            </a:pPr>
            <a:r>
              <a:rPr lang="zh-CN" altLang="en-US" sz="2800"/>
              <a:t>不够</a:t>
            </a:r>
            <a:r>
              <a:rPr lang="en-US" altLang="zh-CN" sz="2800"/>
              <a:t>N</a:t>
            </a:r>
            <a:r>
              <a:rPr lang="zh-CN" altLang="en-US" sz="2800"/>
              <a:t>位的高位（左边）补</a:t>
            </a:r>
            <a:r>
              <a:rPr lang="en-US" altLang="zh-CN" sz="2800"/>
              <a:t>0,</a:t>
            </a:r>
            <a:r>
              <a:rPr lang="zh-CN" altLang="en-US" sz="2800"/>
              <a:t>凑齐</a:t>
            </a:r>
            <a:r>
              <a:rPr lang="en-US" altLang="zh-CN" sz="2800"/>
              <a:t>N</a:t>
            </a:r>
            <a:r>
              <a:rPr lang="zh-CN" altLang="en-US" sz="2800"/>
              <a:t>位。</a:t>
            </a:r>
          </a:p>
          <a:p>
            <a:pPr marL="647700" indent="-457200" defTabSz="762000">
              <a:spcBef>
                <a:spcPct val="50000"/>
              </a:spcBef>
            </a:pPr>
            <a:r>
              <a:rPr lang="zh-CN" altLang="en-US" sz="2800"/>
              <a:t>译码：</a:t>
            </a:r>
          </a:p>
          <a:p>
            <a:pPr marL="914400" lvl="1" indent="-457200" defTabSz="762000">
              <a:spcBef>
                <a:spcPct val="50000"/>
              </a:spcBef>
              <a:buFont typeface="Wingdings" pitchFamily="2" charset="2"/>
              <a:buAutoNum type="circleNumDbPlain"/>
            </a:pPr>
            <a:r>
              <a:rPr lang="en-US" altLang="zh-CN" sz="2800"/>
              <a:t>2</a:t>
            </a:r>
            <a:r>
              <a:rPr lang="zh-CN" altLang="en-US" sz="2800"/>
              <a:t>进制转换为</a:t>
            </a:r>
            <a:r>
              <a:rPr lang="en-US" altLang="zh-CN" sz="2800"/>
              <a:t>10</a:t>
            </a:r>
            <a:r>
              <a:rPr lang="zh-CN" altLang="en-US" sz="2800"/>
              <a:t>进制数。</a:t>
            </a:r>
          </a:p>
          <a:p>
            <a:pPr marL="914400" lvl="1" indent="-457200" defTabSz="762000">
              <a:spcBef>
                <a:spcPct val="50000"/>
              </a:spcBef>
              <a:buFont typeface="Wingdings" pitchFamily="2" charset="2"/>
              <a:buAutoNum type="circleNumDbPlain"/>
            </a:pPr>
            <a:r>
              <a:rPr lang="zh-CN" altLang="en-US" sz="2800"/>
              <a:t>该数值减去幻数。</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730" name="Text Box 2"/>
          <p:cNvSpPr txBox="1">
            <a:spLocks noChangeArrowheads="1"/>
          </p:cNvSpPr>
          <p:nvPr/>
        </p:nvSpPr>
        <p:spPr bwMode="auto">
          <a:xfrm>
            <a:off x="144463" y="249238"/>
            <a:ext cx="22209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a:effectLst>
                  <a:outerShdw blurRad="38100" dist="38100" dir="2700000" algn="tl">
                    <a:srgbClr val="FFFFFF"/>
                  </a:outerShdw>
                </a:effectLst>
                <a:latin typeface="Times New Roman" pitchFamily="18" charset="0"/>
              </a:rPr>
              <a:t>Example 15</a:t>
            </a:r>
          </a:p>
        </p:txBody>
      </p:sp>
      <p:sp>
        <p:nvSpPr>
          <p:cNvPr id="66563" name="Rectangle 3"/>
          <p:cNvSpPr>
            <a:spLocks noChangeArrowheads="1"/>
          </p:cNvSpPr>
          <p:nvPr/>
        </p:nvSpPr>
        <p:spPr bwMode="auto">
          <a:xfrm>
            <a:off x="457200" y="1143000"/>
            <a:ext cx="8458200" cy="1190625"/>
          </a:xfrm>
          <a:prstGeom prst="rect">
            <a:avLst/>
          </a:prstGeom>
          <a:noFill/>
          <a:ln w="9525">
            <a:noFill/>
            <a:miter lim="800000"/>
            <a:headEnd/>
            <a:tailEnd/>
          </a:ln>
        </p:spPr>
        <p:txBody>
          <a:bodyPr>
            <a:spAutoFit/>
          </a:bodyPr>
          <a:lstStyle/>
          <a:p>
            <a:pPr algn="l" eaLnBrk="1" hangingPunct="1">
              <a:lnSpc>
                <a:spcPct val="100000"/>
              </a:lnSpc>
              <a:spcBef>
                <a:spcPct val="50000"/>
              </a:spcBef>
              <a:buClrTx/>
              <a:buSzTx/>
              <a:buFontTx/>
              <a:buNone/>
            </a:pPr>
            <a:r>
              <a:rPr kumimoji="0" lang="en-US" altLang="zh-CN" sz="3600" b="0">
                <a:latin typeface="Times" charset="0"/>
              </a:rPr>
              <a:t>Represent –25 in Excess_127 using an 8-bit allocation.</a:t>
            </a:r>
          </a:p>
        </p:txBody>
      </p:sp>
      <p:sp>
        <p:nvSpPr>
          <p:cNvPr id="1225732" name="Text Box 4"/>
          <p:cNvSpPr txBox="1">
            <a:spLocks noChangeArrowheads="1"/>
          </p:cNvSpPr>
          <p:nvPr/>
        </p:nvSpPr>
        <p:spPr bwMode="auto">
          <a:xfrm>
            <a:off x="228600" y="25146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a:effectLst>
                  <a:outerShdw blurRad="38100" dist="38100" dir="2700000" algn="tl">
                    <a:srgbClr val="FFFFFF"/>
                  </a:outerShdw>
                </a:effectLst>
                <a:latin typeface="Times New Roman" pitchFamily="18" charset="0"/>
              </a:rPr>
              <a:t>Solution</a:t>
            </a:r>
          </a:p>
        </p:txBody>
      </p:sp>
      <p:sp>
        <p:nvSpPr>
          <p:cNvPr id="1225733" name="Rectangle 5"/>
          <p:cNvSpPr>
            <a:spLocks noChangeArrowheads="1"/>
          </p:cNvSpPr>
          <p:nvPr/>
        </p:nvSpPr>
        <p:spPr bwMode="auto">
          <a:xfrm>
            <a:off x="533400" y="3505200"/>
            <a:ext cx="8382000" cy="2289175"/>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defRPr/>
            </a:pPr>
            <a:r>
              <a:rPr kumimoji="0" lang="en-US" altLang="zh-CN" sz="3600" i="1">
                <a:solidFill>
                  <a:schemeClr val="bg2"/>
                </a:solidFill>
                <a:effectLst>
                  <a:outerShdw blurRad="38100" dist="38100" dir="2700000" algn="tl">
                    <a:srgbClr val="C0C0C0"/>
                  </a:outerShdw>
                </a:effectLst>
                <a:latin typeface="Times" charset="0"/>
              </a:rPr>
              <a:t>First add 127 to get 102. This number in binary is 1100110. Add one bit to make it 8 bits in length. The representation is </a:t>
            </a:r>
            <a:r>
              <a:rPr kumimoji="0" lang="en-US" altLang="zh-CN" sz="3600" i="1">
                <a:effectLst>
                  <a:outerShdw blurRad="38100" dist="38100" dir="2700000" algn="tl">
                    <a:srgbClr val="C0C0C0"/>
                  </a:outerShdw>
                </a:effectLst>
                <a:latin typeface="Times" charset="0"/>
              </a:rPr>
              <a:t>01100110</a:t>
            </a:r>
            <a:r>
              <a:rPr kumimoji="0" lang="en-US" altLang="zh-CN" sz="3600" i="1">
                <a:solidFill>
                  <a:schemeClr val="bg2"/>
                </a:solidFill>
                <a:effectLst>
                  <a:outerShdw blurRad="38100" dist="38100" dir="2700000" algn="tl">
                    <a:srgbClr val="C0C0C0"/>
                  </a:outerShdw>
                </a:effectLst>
                <a:latin typeface="Times" charset="0"/>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Text Box 2"/>
          <p:cNvSpPr txBox="1">
            <a:spLocks noChangeArrowheads="1"/>
          </p:cNvSpPr>
          <p:nvPr/>
        </p:nvSpPr>
        <p:spPr bwMode="auto">
          <a:xfrm>
            <a:off x="144463" y="249238"/>
            <a:ext cx="22209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a:effectLst>
                  <a:outerShdw blurRad="38100" dist="38100" dir="2700000" algn="tl">
                    <a:srgbClr val="FFFFFF"/>
                  </a:outerShdw>
                </a:effectLst>
                <a:latin typeface="Times New Roman" pitchFamily="18" charset="0"/>
              </a:rPr>
              <a:t>Example 16</a:t>
            </a:r>
          </a:p>
        </p:txBody>
      </p:sp>
      <p:sp>
        <p:nvSpPr>
          <p:cNvPr id="67587" name="Rectangle 3"/>
          <p:cNvSpPr>
            <a:spLocks noChangeArrowheads="1"/>
          </p:cNvSpPr>
          <p:nvPr/>
        </p:nvSpPr>
        <p:spPr bwMode="auto">
          <a:xfrm>
            <a:off x="457200" y="1393825"/>
            <a:ext cx="8458200" cy="1190625"/>
          </a:xfrm>
          <a:prstGeom prst="rect">
            <a:avLst/>
          </a:prstGeom>
          <a:noFill/>
          <a:ln w="9525">
            <a:noFill/>
            <a:miter lim="800000"/>
            <a:headEnd/>
            <a:tailEnd/>
          </a:ln>
        </p:spPr>
        <p:txBody>
          <a:bodyPr>
            <a:spAutoFit/>
          </a:bodyPr>
          <a:lstStyle/>
          <a:p>
            <a:pPr algn="l" eaLnBrk="1" hangingPunct="1">
              <a:lnSpc>
                <a:spcPct val="100000"/>
              </a:lnSpc>
              <a:spcBef>
                <a:spcPct val="50000"/>
              </a:spcBef>
              <a:buClrTx/>
              <a:buSzTx/>
              <a:buFontTx/>
              <a:buNone/>
            </a:pPr>
            <a:r>
              <a:rPr kumimoji="0" lang="en-US" altLang="zh-CN" sz="3600" b="0">
                <a:latin typeface="Times" charset="0"/>
              </a:rPr>
              <a:t>Interpret 11111110 if the representation is Excess_127.</a:t>
            </a:r>
          </a:p>
        </p:txBody>
      </p:sp>
      <p:sp>
        <p:nvSpPr>
          <p:cNvPr id="1226756" name="Text Box 4"/>
          <p:cNvSpPr txBox="1">
            <a:spLocks noChangeArrowheads="1"/>
          </p:cNvSpPr>
          <p:nvPr/>
        </p:nvSpPr>
        <p:spPr bwMode="auto">
          <a:xfrm>
            <a:off x="228600" y="30480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a:effectLst>
                  <a:outerShdw blurRad="38100" dist="38100" dir="2700000" algn="tl">
                    <a:srgbClr val="FFFFFF"/>
                  </a:outerShdw>
                </a:effectLst>
                <a:latin typeface="Times New Roman" pitchFamily="18" charset="0"/>
              </a:rPr>
              <a:t>Solution</a:t>
            </a:r>
          </a:p>
        </p:txBody>
      </p:sp>
      <p:sp>
        <p:nvSpPr>
          <p:cNvPr id="1226757" name="Rectangle 5"/>
          <p:cNvSpPr>
            <a:spLocks noChangeArrowheads="1"/>
          </p:cNvSpPr>
          <p:nvPr/>
        </p:nvSpPr>
        <p:spPr bwMode="auto">
          <a:xfrm>
            <a:off x="533400" y="3962400"/>
            <a:ext cx="8382000" cy="1920875"/>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defRPr/>
            </a:pPr>
            <a:r>
              <a:rPr kumimoji="0" lang="en-US" altLang="zh-CN" sz="4000" i="1">
                <a:solidFill>
                  <a:schemeClr val="bg2"/>
                </a:solidFill>
                <a:effectLst>
                  <a:outerShdw blurRad="38100" dist="38100" dir="2700000" algn="tl">
                    <a:srgbClr val="C0C0C0"/>
                  </a:outerShdw>
                </a:effectLst>
                <a:latin typeface="Times" charset="0"/>
              </a:rPr>
              <a:t>First change the number to decimal. It is 254. Then subtract 127 from the number. The result is decimal </a:t>
            </a:r>
            <a:r>
              <a:rPr kumimoji="0" lang="en-US" altLang="zh-CN" sz="4000" i="1">
                <a:solidFill>
                  <a:schemeClr val="hlink"/>
                </a:solidFill>
                <a:effectLst>
                  <a:outerShdw blurRad="38100" dist="38100" dir="2700000" algn="tl">
                    <a:srgbClr val="C0C0C0"/>
                  </a:outerShdw>
                </a:effectLst>
                <a:latin typeface="Times" charset="0"/>
              </a:rPr>
              <a:t>127</a:t>
            </a:r>
            <a:r>
              <a:rPr kumimoji="0" lang="en-US" altLang="zh-CN" sz="4000" i="1">
                <a:solidFill>
                  <a:schemeClr val="bg2"/>
                </a:solidFill>
                <a:effectLst>
                  <a:outerShdw blurRad="38100" dist="38100" dir="2700000" algn="tl">
                    <a:srgbClr val="C0C0C0"/>
                  </a:outerShdw>
                </a:effectLst>
                <a:latin typeface="Times" charset="0"/>
              </a:rPr>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bwMode="auto">
          <a:xfrm>
            <a:off x="220663" y="325438"/>
            <a:ext cx="8656637" cy="653256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defTabSz="914400">
              <a:lnSpc>
                <a:spcPct val="110000"/>
              </a:lnSpc>
              <a:spcBef>
                <a:spcPct val="0"/>
              </a:spcBef>
              <a:buFontTx/>
              <a:buNone/>
            </a:pPr>
            <a:r>
              <a:rPr lang="zh-CN" altLang="en-US" sz="3200" b="1" smtClean="0">
                <a:solidFill>
                  <a:srgbClr val="0000FF"/>
                </a:solidFill>
                <a:ea typeface="黑体" pitchFamily="2" charset="-122"/>
              </a:rPr>
              <a:t>原码</a:t>
            </a:r>
            <a:r>
              <a:rPr lang="en-US" altLang="zh-CN" sz="3200" b="1" smtClean="0">
                <a:solidFill>
                  <a:srgbClr val="0000FF"/>
                </a:solidFill>
                <a:ea typeface="黑体" pitchFamily="2" charset="-122"/>
              </a:rPr>
              <a:t>:</a:t>
            </a:r>
            <a:r>
              <a:rPr lang="en-US" altLang="zh-CN" sz="3200" b="1" smtClean="0">
                <a:solidFill>
                  <a:schemeClr val="tx1"/>
                </a:solidFill>
                <a:ea typeface="黑体" pitchFamily="2" charset="-122"/>
              </a:rPr>
              <a:t> </a:t>
            </a:r>
            <a:r>
              <a:rPr lang="zh-CN" altLang="en-US" sz="3200" b="1" smtClean="0">
                <a:solidFill>
                  <a:schemeClr val="tx1"/>
                </a:solidFill>
                <a:ea typeface="黑体" pitchFamily="2" charset="-122"/>
              </a:rPr>
              <a:t>规定正数的符号位为</a:t>
            </a:r>
            <a:r>
              <a:rPr lang="en-US" altLang="zh-CN" sz="3200" b="1" smtClean="0">
                <a:solidFill>
                  <a:schemeClr val="tx1"/>
                </a:solidFill>
                <a:ea typeface="黑体" pitchFamily="2" charset="-122"/>
              </a:rPr>
              <a:t>0, </a:t>
            </a:r>
            <a:r>
              <a:rPr lang="zh-CN" altLang="en-US" sz="3200" b="1" smtClean="0">
                <a:solidFill>
                  <a:schemeClr val="tx1"/>
                </a:solidFill>
                <a:ea typeface="黑体" pitchFamily="2" charset="-122"/>
              </a:rPr>
              <a:t>负数的符号位为</a:t>
            </a:r>
            <a:r>
              <a:rPr lang="en-US" altLang="zh-CN" sz="3200" b="1" smtClean="0">
                <a:solidFill>
                  <a:schemeClr val="tx1"/>
                </a:solidFill>
                <a:ea typeface="黑体" pitchFamily="2" charset="-122"/>
              </a:rPr>
              <a:t>1</a:t>
            </a:r>
          </a:p>
          <a:p>
            <a:pPr defTabSz="914400">
              <a:lnSpc>
                <a:spcPct val="110000"/>
              </a:lnSpc>
              <a:spcBef>
                <a:spcPct val="0"/>
              </a:spcBef>
              <a:buFontTx/>
              <a:buNone/>
            </a:pPr>
            <a:r>
              <a:rPr lang="en-US" altLang="zh-CN" sz="3200" b="1" smtClean="0">
                <a:solidFill>
                  <a:schemeClr val="tx1"/>
                </a:solidFill>
                <a:ea typeface="黑体" pitchFamily="2" charset="-122"/>
              </a:rPr>
              <a:t>, </a:t>
            </a:r>
            <a:r>
              <a:rPr lang="zh-CN" altLang="en-US" sz="3200" b="1" smtClean="0">
                <a:solidFill>
                  <a:schemeClr val="tx1"/>
                </a:solidFill>
                <a:ea typeface="黑体" pitchFamily="2" charset="-122"/>
              </a:rPr>
              <a:t>其它位按照一般的方法来表示数的绝对值。用</a:t>
            </a:r>
          </a:p>
          <a:p>
            <a:pPr defTabSz="914400">
              <a:lnSpc>
                <a:spcPct val="110000"/>
              </a:lnSpc>
              <a:spcBef>
                <a:spcPct val="0"/>
              </a:spcBef>
              <a:buFontTx/>
              <a:buNone/>
            </a:pPr>
            <a:r>
              <a:rPr lang="zh-CN" altLang="en-US" sz="3200" b="1" smtClean="0">
                <a:solidFill>
                  <a:schemeClr val="tx1"/>
                </a:solidFill>
                <a:ea typeface="黑体" pitchFamily="2" charset="-122"/>
              </a:rPr>
              <a:t>这样的表示方法得到的就是数的原码。</a:t>
            </a:r>
          </a:p>
          <a:p>
            <a:pPr algn="just" defTabSz="914400">
              <a:lnSpc>
                <a:spcPct val="110000"/>
              </a:lnSpc>
              <a:spcBef>
                <a:spcPct val="0"/>
              </a:spcBef>
              <a:buFontTx/>
              <a:buNone/>
            </a:pPr>
            <a:r>
              <a:rPr lang="en-US" altLang="zh-CN" sz="3200" b="1" smtClean="0">
                <a:solidFill>
                  <a:schemeClr val="tx2"/>
                </a:solidFill>
                <a:latin typeface="宋体" pitchFamily="2" charset="-122"/>
                <a:ea typeface="黑体" pitchFamily="2" charset="-122"/>
              </a:rPr>
              <a:t>〖 </a:t>
            </a:r>
            <a:r>
              <a:rPr lang="zh-CN" altLang="en-US" sz="3200" b="1" smtClean="0">
                <a:solidFill>
                  <a:schemeClr val="tx2"/>
                </a:solidFill>
                <a:latin typeface="宋体" pitchFamily="2" charset="-122"/>
                <a:ea typeface="黑体" pitchFamily="2" charset="-122"/>
              </a:rPr>
              <a:t>例 </a:t>
            </a:r>
            <a:r>
              <a:rPr lang="en-US" altLang="zh-CN" sz="3200" b="1" smtClean="0">
                <a:solidFill>
                  <a:schemeClr val="tx2"/>
                </a:solidFill>
                <a:latin typeface="宋体" pitchFamily="2" charset="-122"/>
                <a:ea typeface="黑体" pitchFamily="2" charset="-122"/>
              </a:rPr>
              <a:t>〗</a:t>
            </a:r>
            <a:r>
              <a:rPr lang="zh-CN" altLang="en-US" sz="3200" b="1" smtClean="0">
                <a:solidFill>
                  <a:schemeClr val="tx1"/>
                </a:solidFill>
                <a:ea typeface="黑体" pitchFamily="2" charset="-122"/>
              </a:rPr>
              <a:t>当机器字长为</a:t>
            </a:r>
            <a:r>
              <a:rPr lang="en-US" altLang="zh-CN" sz="3200" b="1" smtClean="0">
                <a:solidFill>
                  <a:schemeClr val="tx1"/>
                </a:solidFill>
                <a:ea typeface="黑体" pitchFamily="2" charset="-122"/>
              </a:rPr>
              <a:t>8</a:t>
            </a:r>
            <a:r>
              <a:rPr lang="zh-CN" altLang="en-US" sz="3200" b="1" smtClean="0">
                <a:solidFill>
                  <a:schemeClr val="tx1"/>
                </a:solidFill>
                <a:ea typeface="黑体" pitchFamily="2" charset="-122"/>
              </a:rPr>
              <a:t>位二进制数时：</a:t>
            </a:r>
          </a:p>
          <a:p>
            <a:pPr algn="just" defTabSz="914400">
              <a:lnSpc>
                <a:spcPct val="110000"/>
              </a:lnSpc>
              <a:spcBef>
                <a:spcPct val="0"/>
              </a:spcBef>
              <a:buFontTx/>
              <a:buNone/>
            </a:pPr>
            <a:r>
              <a:rPr lang="zh-CN" altLang="en-US" sz="3200" b="1" smtClean="0">
                <a:solidFill>
                  <a:schemeClr val="tx1"/>
                </a:solidFill>
                <a:ea typeface="黑体" pitchFamily="2" charset="-122"/>
              </a:rPr>
              <a:t>            </a:t>
            </a:r>
            <a:r>
              <a:rPr lang="en-US" altLang="zh-CN" sz="3200" b="1" smtClean="0">
                <a:solidFill>
                  <a:schemeClr val="tx1"/>
                </a:solidFill>
                <a:ea typeface="黑体" pitchFamily="2" charset="-122"/>
              </a:rPr>
              <a:t>X</a:t>
            </a:r>
            <a:r>
              <a:rPr lang="zh-CN" altLang="en-US" sz="3200" b="1" smtClean="0">
                <a:solidFill>
                  <a:schemeClr val="tx1"/>
                </a:solidFill>
                <a:ea typeface="黑体" pitchFamily="2" charset="-122"/>
              </a:rPr>
              <a:t>＝＋</a:t>
            </a:r>
            <a:r>
              <a:rPr lang="en-US" altLang="zh-CN" sz="3200" b="1" smtClean="0">
                <a:solidFill>
                  <a:schemeClr val="tx1"/>
                </a:solidFill>
                <a:ea typeface="黑体" pitchFamily="2" charset="-122"/>
              </a:rPr>
              <a:t>1011011        	[X]</a:t>
            </a:r>
            <a:r>
              <a:rPr lang="zh-CN" altLang="en-US" sz="3200" b="1" baseline="-30000" smtClean="0">
                <a:solidFill>
                  <a:schemeClr val="tx1"/>
                </a:solidFill>
                <a:ea typeface="黑体" pitchFamily="2" charset="-122"/>
              </a:rPr>
              <a:t>原码</a:t>
            </a:r>
            <a:r>
              <a:rPr lang="zh-CN" altLang="en-US" sz="3200" b="1" smtClean="0">
                <a:solidFill>
                  <a:schemeClr val="tx1"/>
                </a:solidFill>
                <a:ea typeface="黑体" pitchFamily="2" charset="-122"/>
              </a:rPr>
              <a:t>＝</a:t>
            </a:r>
            <a:r>
              <a:rPr lang="en-US" altLang="zh-CN" sz="3200" b="1" smtClean="0">
                <a:solidFill>
                  <a:schemeClr val="tx1"/>
                </a:solidFill>
                <a:ea typeface="黑体" pitchFamily="2" charset="-122"/>
              </a:rPr>
              <a:t>01011011</a:t>
            </a:r>
          </a:p>
          <a:p>
            <a:pPr algn="just" defTabSz="914400">
              <a:lnSpc>
                <a:spcPct val="110000"/>
              </a:lnSpc>
              <a:spcBef>
                <a:spcPct val="0"/>
              </a:spcBef>
              <a:buFontTx/>
              <a:buNone/>
            </a:pPr>
            <a:r>
              <a:rPr lang="en-US" altLang="zh-CN" sz="3200" b="1" smtClean="0">
                <a:solidFill>
                  <a:schemeClr val="tx1"/>
                </a:solidFill>
                <a:ea typeface="黑体" pitchFamily="2" charset="-122"/>
              </a:rPr>
              <a:t>            Y</a:t>
            </a:r>
            <a:r>
              <a:rPr lang="zh-CN" altLang="en-US" sz="3200" b="1" smtClean="0">
                <a:solidFill>
                  <a:schemeClr val="tx1"/>
                </a:solidFill>
                <a:ea typeface="黑体" pitchFamily="2" charset="-122"/>
              </a:rPr>
              <a:t>＝－</a:t>
            </a:r>
            <a:r>
              <a:rPr lang="en-US" altLang="zh-CN" sz="3200" b="1" smtClean="0">
                <a:solidFill>
                  <a:schemeClr val="tx1"/>
                </a:solidFill>
                <a:ea typeface="黑体" pitchFamily="2" charset="-122"/>
              </a:rPr>
              <a:t>1011011        	[Y]</a:t>
            </a:r>
            <a:r>
              <a:rPr lang="zh-CN" altLang="en-US" sz="3200" b="1" baseline="-30000" smtClean="0">
                <a:solidFill>
                  <a:schemeClr val="tx1"/>
                </a:solidFill>
                <a:ea typeface="黑体" pitchFamily="2" charset="-122"/>
              </a:rPr>
              <a:t>原码</a:t>
            </a:r>
            <a:r>
              <a:rPr lang="zh-CN" altLang="en-US" sz="3200" b="1" smtClean="0">
                <a:solidFill>
                  <a:schemeClr val="tx1"/>
                </a:solidFill>
                <a:ea typeface="黑体" pitchFamily="2" charset="-122"/>
              </a:rPr>
              <a:t>＝</a:t>
            </a:r>
            <a:r>
              <a:rPr lang="en-US" altLang="zh-CN" sz="3200" b="1" smtClean="0">
                <a:solidFill>
                  <a:schemeClr val="tx1"/>
                </a:solidFill>
                <a:ea typeface="黑体" pitchFamily="2" charset="-122"/>
              </a:rPr>
              <a:t>11011011</a:t>
            </a:r>
          </a:p>
          <a:p>
            <a:pPr algn="just" defTabSz="914400">
              <a:lnSpc>
                <a:spcPct val="110000"/>
              </a:lnSpc>
              <a:spcBef>
                <a:spcPct val="0"/>
              </a:spcBef>
              <a:buFontTx/>
              <a:buNone/>
            </a:pPr>
            <a:r>
              <a:rPr lang="en-US" altLang="zh-CN" sz="3200" b="1" smtClean="0">
                <a:solidFill>
                  <a:schemeClr val="tx1"/>
                </a:solidFill>
                <a:ea typeface="黑体" pitchFamily="2" charset="-122"/>
              </a:rPr>
              <a:t>      </a:t>
            </a:r>
            <a:r>
              <a:rPr lang="zh-CN" altLang="en-US" sz="3200" b="1" smtClean="0">
                <a:solidFill>
                  <a:schemeClr val="tx1"/>
                </a:solidFill>
                <a:ea typeface="黑体" pitchFamily="2" charset="-122"/>
              </a:rPr>
              <a:t>原码表示的整数范围是</a:t>
            </a:r>
            <a:r>
              <a:rPr lang="en-US" altLang="zh-CN" sz="3200" b="1" smtClean="0">
                <a:solidFill>
                  <a:schemeClr val="tx1"/>
                </a:solidFill>
                <a:ea typeface="黑体" pitchFamily="2" charset="-122"/>
              </a:rPr>
              <a:t>-(2</a:t>
            </a:r>
            <a:r>
              <a:rPr lang="en-US" altLang="zh-CN" sz="3200" b="1" baseline="30000" smtClean="0">
                <a:solidFill>
                  <a:schemeClr val="tx1"/>
                </a:solidFill>
                <a:ea typeface="黑体" pitchFamily="2" charset="-122"/>
              </a:rPr>
              <a:t>n-1</a:t>
            </a:r>
            <a:r>
              <a:rPr lang="zh-CN" altLang="en-US" sz="3200" b="1" smtClean="0">
                <a:solidFill>
                  <a:schemeClr val="tx1"/>
                </a:solidFill>
                <a:ea typeface="黑体" pitchFamily="2" charset="-122"/>
              </a:rPr>
              <a:t>－</a:t>
            </a:r>
            <a:r>
              <a:rPr lang="en-US" altLang="zh-CN" sz="3200" b="1" smtClean="0">
                <a:solidFill>
                  <a:schemeClr val="tx1"/>
                </a:solidFill>
                <a:ea typeface="黑体" pitchFamily="2" charset="-122"/>
              </a:rPr>
              <a:t>1)~+(2</a:t>
            </a:r>
            <a:r>
              <a:rPr lang="en-US" altLang="zh-CN" sz="3200" b="1" baseline="30000" smtClean="0">
                <a:solidFill>
                  <a:schemeClr val="tx1"/>
                </a:solidFill>
                <a:ea typeface="黑体" pitchFamily="2" charset="-122"/>
              </a:rPr>
              <a:t>n-1</a:t>
            </a:r>
            <a:r>
              <a:rPr lang="zh-CN" altLang="en-US" sz="3200" b="1" smtClean="0">
                <a:solidFill>
                  <a:schemeClr val="tx1"/>
                </a:solidFill>
                <a:ea typeface="黑体" pitchFamily="2" charset="-122"/>
              </a:rPr>
              <a:t>－</a:t>
            </a:r>
            <a:r>
              <a:rPr lang="en-US" altLang="zh-CN" sz="3200" b="1" smtClean="0">
                <a:solidFill>
                  <a:schemeClr val="tx1"/>
                </a:solidFill>
                <a:ea typeface="黑体" pitchFamily="2" charset="-122"/>
              </a:rPr>
              <a:t>1)</a:t>
            </a:r>
          </a:p>
          <a:p>
            <a:pPr algn="just" defTabSz="914400">
              <a:lnSpc>
                <a:spcPct val="110000"/>
              </a:lnSpc>
              <a:spcBef>
                <a:spcPct val="0"/>
              </a:spcBef>
              <a:buFontTx/>
              <a:buNone/>
            </a:pPr>
            <a:r>
              <a:rPr lang="zh-CN" altLang="en-US" sz="3200" b="1" smtClean="0">
                <a:solidFill>
                  <a:schemeClr val="tx1"/>
                </a:solidFill>
                <a:ea typeface="黑体" pitchFamily="2" charset="-122"/>
              </a:rPr>
              <a:t>其中</a:t>
            </a:r>
            <a:r>
              <a:rPr lang="en-US" altLang="zh-CN" sz="3200" b="1" smtClean="0">
                <a:solidFill>
                  <a:schemeClr val="tx1"/>
                </a:solidFill>
                <a:ea typeface="黑体" pitchFamily="2" charset="-122"/>
              </a:rPr>
              <a:t>n</a:t>
            </a:r>
            <a:r>
              <a:rPr lang="zh-CN" altLang="en-US" sz="3200" b="1" smtClean="0">
                <a:solidFill>
                  <a:schemeClr val="tx1"/>
                </a:solidFill>
                <a:ea typeface="黑体" pitchFamily="2" charset="-122"/>
              </a:rPr>
              <a:t>为机器字长。</a:t>
            </a:r>
          </a:p>
          <a:p>
            <a:pPr algn="just" defTabSz="914400">
              <a:lnSpc>
                <a:spcPct val="110000"/>
              </a:lnSpc>
              <a:spcBef>
                <a:spcPct val="0"/>
              </a:spcBef>
              <a:buFontTx/>
              <a:buNone/>
            </a:pPr>
            <a:r>
              <a:rPr lang="zh-CN" altLang="en-US" sz="3200" b="1" smtClean="0">
                <a:solidFill>
                  <a:schemeClr val="tx1"/>
                </a:solidFill>
                <a:ea typeface="黑体" pitchFamily="2" charset="-122"/>
              </a:rPr>
              <a:t>通常</a:t>
            </a:r>
            <a:r>
              <a:rPr lang="en-US" altLang="zh-CN" sz="3200" b="1" smtClean="0">
                <a:solidFill>
                  <a:schemeClr val="tx1"/>
                </a:solidFill>
                <a:ea typeface="黑体" pitchFamily="2" charset="-122"/>
              </a:rPr>
              <a:t>:8</a:t>
            </a:r>
            <a:r>
              <a:rPr lang="zh-CN" altLang="en-US" sz="3200" b="1" smtClean="0">
                <a:solidFill>
                  <a:schemeClr val="tx1"/>
                </a:solidFill>
                <a:ea typeface="黑体" pitchFamily="2" charset="-122"/>
              </a:rPr>
              <a:t>位二进制原码表示的整数范围是</a:t>
            </a:r>
          </a:p>
          <a:p>
            <a:pPr algn="just" defTabSz="914400">
              <a:lnSpc>
                <a:spcPct val="110000"/>
              </a:lnSpc>
              <a:spcBef>
                <a:spcPct val="0"/>
              </a:spcBef>
              <a:buFontTx/>
              <a:buNone/>
            </a:pPr>
            <a:r>
              <a:rPr lang="zh-CN" altLang="en-US" sz="3200" b="1" smtClean="0">
                <a:solidFill>
                  <a:schemeClr val="tx1"/>
                </a:solidFill>
                <a:ea typeface="黑体" pitchFamily="2" charset="-122"/>
              </a:rPr>
              <a:t>           －</a:t>
            </a:r>
            <a:r>
              <a:rPr lang="en-US" altLang="zh-CN" sz="3200" b="1" smtClean="0">
                <a:solidFill>
                  <a:schemeClr val="tx1"/>
                </a:solidFill>
                <a:ea typeface="黑体" pitchFamily="2" charset="-122"/>
              </a:rPr>
              <a:t>127~</a:t>
            </a:r>
            <a:r>
              <a:rPr lang="zh-CN" altLang="en-US" sz="3200" b="1" smtClean="0">
                <a:solidFill>
                  <a:schemeClr val="tx1"/>
                </a:solidFill>
                <a:ea typeface="黑体" pitchFamily="2" charset="-122"/>
              </a:rPr>
              <a:t>＋</a:t>
            </a:r>
            <a:r>
              <a:rPr lang="en-US" altLang="zh-CN" sz="3200" b="1" smtClean="0">
                <a:solidFill>
                  <a:schemeClr val="tx1"/>
                </a:solidFill>
                <a:ea typeface="黑体" pitchFamily="2" charset="-122"/>
              </a:rPr>
              <a:t>127</a:t>
            </a:r>
            <a:r>
              <a:rPr lang="zh-CN" altLang="en-US" sz="3200" b="1" smtClean="0">
                <a:solidFill>
                  <a:schemeClr val="tx1"/>
                </a:solidFill>
                <a:ea typeface="黑体" pitchFamily="2" charset="-122"/>
              </a:rPr>
              <a:t>，</a:t>
            </a:r>
          </a:p>
          <a:p>
            <a:pPr defTabSz="914400">
              <a:lnSpc>
                <a:spcPct val="110000"/>
              </a:lnSpc>
              <a:spcBef>
                <a:spcPct val="0"/>
              </a:spcBef>
              <a:buFontTx/>
              <a:buNone/>
            </a:pPr>
            <a:r>
              <a:rPr lang="zh-CN" altLang="en-US" sz="3200" b="1" smtClean="0">
                <a:solidFill>
                  <a:schemeClr val="tx1"/>
                </a:solidFill>
                <a:ea typeface="黑体" pitchFamily="2" charset="-122"/>
              </a:rPr>
              <a:t>        </a:t>
            </a:r>
            <a:r>
              <a:rPr lang="en-US" altLang="zh-CN" sz="3200" b="1" smtClean="0">
                <a:solidFill>
                  <a:schemeClr val="tx1"/>
                </a:solidFill>
                <a:ea typeface="黑体" pitchFamily="2" charset="-122"/>
              </a:rPr>
              <a:t>16</a:t>
            </a:r>
            <a:r>
              <a:rPr lang="zh-CN" altLang="en-US" sz="3200" b="1" smtClean="0">
                <a:solidFill>
                  <a:schemeClr val="tx1"/>
                </a:solidFill>
                <a:latin typeface="宋体" pitchFamily="2" charset="-122"/>
                <a:ea typeface="黑体" pitchFamily="2" charset="-122"/>
              </a:rPr>
              <a:t>位二进制原码表示的整数范围是</a:t>
            </a:r>
          </a:p>
          <a:p>
            <a:pPr defTabSz="914400">
              <a:lnSpc>
                <a:spcPct val="110000"/>
              </a:lnSpc>
              <a:spcBef>
                <a:spcPct val="0"/>
              </a:spcBef>
              <a:buFontTx/>
              <a:buNone/>
            </a:pPr>
            <a:r>
              <a:rPr lang="zh-CN" altLang="en-US" sz="3200" b="1" smtClean="0">
                <a:solidFill>
                  <a:schemeClr val="tx1"/>
                </a:solidFill>
                <a:latin typeface="宋体" pitchFamily="2" charset="-122"/>
                <a:ea typeface="黑体" pitchFamily="2" charset="-122"/>
              </a:rPr>
              <a:t>     －</a:t>
            </a:r>
            <a:r>
              <a:rPr lang="en-US" altLang="zh-CN" sz="3200" b="1" smtClean="0">
                <a:solidFill>
                  <a:schemeClr val="tx1"/>
                </a:solidFill>
                <a:ea typeface="黑体" pitchFamily="2" charset="-122"/>
              </a:rPr>
              <a:t>32767~</a:t>
            </a:r>
            <a:r>
              <a:rPr lang="zh-CN" altLang="en-US" sz="3200" b="1" smtClean="0">
                <a:solidFill>
                  <a:schemeClr val="tx1"/>
                </a:solidFill>
                <a:latin typeface="宋体" pitchFamily="2" charset="-122"/>
                <a:ea typeface="黑体" pitchFamily="2" charset="-122"/>
              </a:rPr>
              <a:t>＋</a:t>
            </a:r>
            <a:r>
              <a:rPr lang="en-US" altLang="zh-CN" sz="3200" b="1" smtClean="0">
                <a:solidFill>
                  <a:schemeClr val="tx1"/>
                </a:solidFill>
                <a:ea typeface="黑体" pitchFamily="2" charset="-122"/>
              </a:rPr>
              <a:t>32767</a:t>
            </a:r>
            <a:r>
              <a:rPr lang="zh-CN" altLang="en-US" sz="3200" b="1" smtClean="0">
                <a:solidFill>
                  <a:schemeClr val="tx1"/>
                </a:solidFill>
                <a:latin typeface="宋体" pitchFamily="2" charset="-122"/>
                <a:ea typeface="黑体" pitchFamily="2" charset="-122"/>
              </a:rPr>
              <a:t>。</a:t>
            </a:r>
            <a:r>
              <a:rPr lang="zh-CN" altLang="en-US" sz="3200" b="1" smtClean="0">
                <a:solidFill>
                  <a:schemeClr val="tx1"/>
                </a:solidFill>
                <a:ea typeface="黑体" pitchFamily="2" charset="-122"/>
              </a:rPr>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bwMode="auto">
          <a:xfrm>
            <a:off x="263525" y="254000"/>
            <a:ext cx="8643938" cy="6002338"/>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nSpc>
                <a:spcPct val="115000"/>
              </a:lnSpc>
              <a:spcBef>
                <a:spcPct val="5000"/>
              </a:spcBef>
              <a:buFontTx/>
              <a:buNone/>
            </a:pPr>
            <a:r>
              <a:rPr lang="zh-CN" altLang="en-US" sz="3200" b="1" smtClean="0">
                <a:solidFill>
                  <a:srgbClr val="0000FF"/>
                </a:solidFill>
                <a:ea typeface="黑体" pitchFamily="2" charset="-122"/>
              </a:rPr>
              <a:t>反码</a:t>
            </a:r>
            <a:r>
              <a:rPr lang="en-US" altLang="zh-CN" sz="3200" b="1" smtClean="0">
                <a:solidFill>
                  <a:srgbClr val="0000FF"/>
                </a:solidFill>
                <a:ea typeface="黑体" pitchFamily="2" charset="-122"/>
              </a:rPr>
              <a:t>:</a:t>
            </a:r>
            <a:r>
              <a:rPr lang="zh-CN" altLang="en-US" sz="3200" b="1" smtClean="0">
                <a:solidFill>
                  <a:schemeClr val="tx2"/>
                </a:solidFill>
                <a:ea typeface="黑体" pitchFamily="2" charset="-122"/>
              </a:rPr>
              <a:t>对于一个带符号的数来说</a:t>
            </a:r>
            <a:r>
              <a:rPr lang="en-US" altLang="zh-CN" sz="3200" b="1" smtClean="0">
                <a:solidFill>
                  <a:schemeClr val="tx2"/>
                </a:solidFill>
                <a:ea typeface="黑体" pitchFamily="2" charset="-122"/>
              </a:rPr>
              <a:t>, </a:t>
            </a:r>
            <a:r>
              <a:rPr lang="zh-CN" altLang="en-US" sz="3200" b="1" smtClean="0">
                <a:solidFill>
                  <a:schemeClr val="tx2"/>
                </a:solidFill>
                <a:ea typeface="黑体" pitchFamily="2" charset="-122"/>
              </a:rPr>
              <a:t>正数的反码与</a:t>
            </a:r>
          </a:p>
          <a:p>
            <a:pPr>
              <a:lnSpc>
                <a:spcPct val="115000"/>
              </a:lnSpc>
              <a:spcBef>
                <a:spcPct val="5000"/>
              </a:spcBef>
              <a:buFontTx/>
              <a:buNone/>
            </a:pPr>
            <a:r>
              <a:rPr lang="zh-CN" altLang="en-US" sz="3200" b="1" smtClean="0">
                <a:solidFill>
                  <a:schemeClr val="tx2"/>
                </a:solidFill>
                <a:ea typeface="黑体" pitchFamily="2" charset="-122"/>
              </a:rPr>
              <a:t>其原码相同</a:t>
            </a:r>
            <a:r>
              <a:rPr lang="en-US" altLang="zh-CN" sz="3200" b="1" smtClean="0">
                <a:solidFill>
                  <a:schemeClr val="tx2"/>
                </a:solidFill>
                <a:ea typeface="黑体" pitchFamily="2" charset="-122"/>
              </a:rPr>
              <a:t>, </a:t>
            </a:r>
            <a:r>
              <a:rPr lang="zh-CN" altLang="en-US" sz="3200" b="1" smtClean="0">
                <a:solidFill>
                  <a:schemeClr val="tx2"/>
                </a:solidFill>
                <a:ea typeface="黑体" pitchFamily="2" charset="-122"/>
              </a:rPr>
              <a:t>负数的反码为其原码除符号位以外</a:t>
            </a:r>
          </a:p>
          <a:p>
            <a:pPr>
              <a:lnSpc>
                <a:spcPct val="115000"/>
              </a:lnSpc>
              <a:spcBef>
                <a:spcPct val="5000"/>
              </a:spcBef>
              <a:buFontTx/>
              <a:buNone/>
            </a:pPr>
            <a:r>
              <a:rPr lang="zh-CN" altLang="en-US" sz="3200" b="1" smtClean="0">
                <a:solidFill>
                  <a:schemeClr val="tx2"/>
                </a:solidFill>
                <a:ea typeface="黑体" pitchFamily="2" charset="-122"/>
              </a:rPr>
              <a:t>的各位按位取反。</a:t>
            </a:r>
          </a:p>
          <a:p>
            <a:pPr algn="just">
              <a:lnSpc>
                <a:spcPct val="115000"/>
              </a:lnSpc>
              <a:spcBef>
                <a:spcPct val="5000"/>
              </a:spcBef>
              <a:buFontTx/>
              <a:buNone/>
            </a:pPr>
            <a:r>
              <a:rPr lang="en-US" altLang="zh-CN" sz="3200" b="1" smtClean="0">
                <a:solidFill>
                  <a:schemeClr val="tx2"/>
                </a:solidFill>
                <a:latin typeface="宋体" pitchFamily="2" charset="-122"/>
                <a:ea typeface="黑体" pitchFamily="2" charset="-122"/>
              </a:rPr>
              <a:t>〖 </a:t>
            </a:r>
            <a:r>
              <a:rPr lang="zh-CN" altLang="en-US" sz="3200" b="1" smtClean="0">
                <a:solidFill>
                  <a:schemeClr val="tx2"/>
                </a:solidFill>
                <a:latin typeface="宋体" pitchFamily="2" charset="-122"/>
                <a:ea typeface="黑体" pitchFamily="2" charset="-122"/>
              </a:rPr>
              <a:t>例 </a:t>
            </a:r>
            <a:r>
              <a:rPr lang="en-US" altLang="zh-CN" sz="3200" b="1" smtClean="0">
                <a:solidFill>
                  <a:schemeClr val="tx2"/>
                </a:solidFill>
                <a:latin typeface="宋体" pitchFamily="2" charset="-122"/>
                <a:ea typeface="黑体" pitchFamily="2" charset="-122"/>
              </a:rPr>
              <a:t>〗</a:t>
            </a:r>
            <a:r>
              <a:rPr lang="zh-CN" altLang="en-US" sz="3200" b="1" smtClean="0">
                <a:solidFill>
                  <a:schemeClr val="tx2"/>
                </a:solidFill>
                <a:ea typeface="黑体" pitchFamily="2" charset="-122"/>
              </a:rPr>
              <a:t>当机器字长为</a:t>
            </a:r>
            <a:r>
              <a:rPr lang="en-US" altLang="zh-CN" sz="3200" b="1" smtClean="0">
                <a:solidFill>
                  <a:schemeClr val="tx2"/>
                </a:solidFill>
                <a:ea typeface="黑体" pitchFamily="2" charset="-122"/>
              </a:rPr>
              <a:t>8</a:t>
            </a:r>
            <a:r>
              <a:rPr lang="zh-CN" altLang="en-US" sz="3200" b="1" smtClean="0">
                <a:solidFill>
                  <a:schemeClr val="tx2"/>
                </a:solidFill>
                <a:ea typeface="黑体" pitchFamily="2" charset="-122"/>
              </a:rPr>
              <a:t>位二进制数时：</a:t>
            </a:r>
          </a:p>
          <a:p>
            <a:pPr algn="just">
              <a:lnSpc>
                <a:spcPct val="115000"/>
              </a:lnSpc>
              <a:spcBef>
                <a:spcPct val="5000"/>
              </a:spcBef>
              <a:buFontTx/>
              <a:buNone/>
            </a:pPr>
            <a:r>
              <a:rPr lang="zh-CN" altLang="en-US" sz="3200" b="1" smtClean="0">
                <a:solidFill>
                  <a:schemeClr val="tx2"/>
                </a:solidFill>
                <a:ea typeface="黑体" pitchFamily="2" charset="-122"/>
              </a:rPr>
              <a:t>          </a:t>
            </a:r>
            <a:r>
              <a:rPr lang="en-US" altLang="zh-CN" sz="3200" b="1" smtClean="0">
                <a:solidFill>
                  <a:schemeClr val="tx2"/>
                </a:solidFill>
                <a:ea typeface="黑体" pitchFamily="2" charset="-122"/>
              </a:rPr>
              <a:t>X</a:t>
            </a:r>
            <a:r>
              <a:rPr lang="zh-CN" altLang="en-US" sz="3200" b="1" smtClean="0">
                <a:solidFill>
                  <a:schemeClr val="tx2"/>
                </a:solidFill>
                <a:ea typeface="黑体" pitchFamily="2" charset="-122"/>
              </a:rPr>
              <a:t>＝＋</a:t>
            </a:r>
            <a:r>
              <a:rPr lang="en-US" altLang="zh-CN" sz="3200" b="1" smtClean="0">
                <a:solidFill>
                  <a:schemeClr val="tx2"/>
                </a:solidFill>
                <a:ea typeface="黑体" pitchFamily="2" charset="-122"/>
              </a:rPr>
              <a:t>1011011   </a:t>
            </a:r>
          </a:p>
          <a:p>
            <a:pPr algn="just">
              <a:lnSpc>
                <a:spcPct val="115000"/>
              </a:lnSpc>
              <a:spcBef>
                <a:spcPct val="5000"/>
              </a:spcBef>
              <a:buFontTx/>
              <a:buNone/>
            </a:pPr>
            <a:r>
              <a:rPr lang="en-US" altLang="zh-CN" sz="3200" b="1" smtClean="0">
                <a:solidFill>
                  <a:schemeClr val="tx2"/>
                </a:solidFill>
                <a:ea typeface="黑体" pitchFamily="2" charset="-122"/>
              </a:rPr>
              <a:t>         [X]</a:t>
            </a:r>
            <a:r>
              <a:rPr lang="zh-CN" altLang="en-US" sz="3200" b="1" baseline="-30000" smtClean="0">
                <a:solidFill>
                  <a:schemeClr val="tx2"/>
                </a:solidFill>
                <a:ea typeface="黑体" pitchFamily="2" charset="-122"/>
              </a:rPr>
              <a:t>原码</a:t>
            </a:r>
            <a:r>
              <a:rPr lang="zh-CN" altLang="en-US" sz="3200" b="1" smtClean="0">
                <a:solidFill>
                  <a:schemeClr val="tx2"/>
                </a:solidFill>
                <a:ea typeface="黑体" pitchFamily="2" charset="-122"/>
              </a:rPr>
              <a:t>＝</a:t>
            </a:r>
            <a:r>
              <a:rPr lang="en-US" altLang="zh-CN" sz="3200" b="1" smtClean="0">
                <a:solidFill>
                  <a:schemeClr val="tx2"/>
                </a:solidFill>
                <a:ea typeface="黑体" pitchFamily="2" charset="-122"/>
              </a:rPr>
              <a:t>01011011     [X]</a:t>
            </a:r>
            <a:r>
              <a:rPr lang="zh-CN" altLang="en-US" sz="3200" b="1" baseline="-30000" smtClean="0">
                <a:solidFill>
                  <a:schemeClr val="tx2"/>
                </a:solidFill>
                <a:ea typeface="黑体" pitchFamily="2" charset="-122"/>
              </a:rPr>
              <a:t>反码</a:t>
            </a:r>
            <a:r>
              <a:rPr lang="zh-CN" altLang="en-US" sz="3200" b="1" smtClean="0">
                <a:solidFill>
                  <a:schemeClr val="tx2"/>
                </a:solidFill>
                <a:ea typeface="黑体" pitchFamily="2" charset="-122"/>
              </a:rPr>
              <a:t>＝</a:t>
            </a:r>
            <a:r>
              <a:rPr lang="en-US" altLang="zh-CN" sz="3200" b="1" smtClean="0">
                <a:solidFill>
                  <a:schemeClr val="tx2"/>
                </a:solidFill>
                <a:ea typeface="黑体" pitchFamily="2" charset="-122"/>
              </a:rPr>
              <a:t>01011011</a:t>
            </a:r>
          </a:p>
          <a:p>
            <a:pPr algn="just">
              <a:lnSpc>
                <a:spcPct val="115000"/>
              </a:lnSpc>
              <a:spcBef>
                <a:spcPct val="5000"/>
              </a:spcBef>
              <a:buFontTx/>
              <a:buNone/>
            </a:pPr>
            <a:r>
              <a:rPr lang="en-US" altLang="zh-CN" sz="3200" b="1" smtClean="0">
                <a:solidFill>
                  <a:schemeClr val="tx2"/>
                </a:solidFill>
                <a:ea typeface="黑体" pitchFamily="2" charset="-122"/>
              </a:rPr>
              <a:t>          Y</a:t>
            </a:r>
            <a:r>
              <a:rPr lang="zh-CN" altLang="en-US" sz="3200" b="1" smtClean="0">
                <a:solidFill>
                  <a:schemeClr val="tx2"/>
                </a:solidFill>
                <a:ea typeface="黑体" pitchFamily="2" charset="-122"/>
              </a:rPr>
              <a:t>＝－</a:t>
            </a:r>
            <a:r>
              <a:rPr lang="en-US" altLang="zh-CN" sz="3200" b="1" smtClean="0">
                <a:solidFill>
                  <a:schemeClr val="tx2"/>
                </a:solidFill>
                <a:ea typeface="黑体" pitchFamily="2" charset="-122"/>
              </a:rPr>
              <a:t>1011011   </a:t>
            </a:r>
          </a:p>
          <a:p>
            <a:pPr algn="just">
              <a:lnSpc>
                <a:spcPct val="115000"/>
              </a:lnSpc>
              <a:spcBef>
                <a:spcPct val="5000"/>
              </a:spcBef>
              <a:buFontTx/>
              <a:buNone/>
            </a:pPr>
            <a:r>
              <a:rPr lang="en-US" altLang="zh-CN" sz="3200" b="1" smtClean="0">
                <a:solidFill>
                  <a:schemeClr val="tx2"/>
                </a:solidFill>
                <a:ea typeface="黑体" pitchFamily="2" charset="-122"/>
              </a:rPr>
              <a:t>         [Y]</a:t>
            </a:r>
            <a:r>
              <a:rPr lang="zh-CN" altLang="en-US" sz="3200" b="1" baseline="-30000" smtClean="0">
                <a:solidFill>
                  <a:schemeClr val="tx2"/>
                </a:solidFill>
                <a:ea typeface="黑体" pitchFamily="2" charset="-122"/>
              </a:rPr>
              <a:t>原码</a:t>
            </a:r>
            <a:r>
              <a:rPr lang="zh-CN" altLang="en-US" sz="3200" b="1" smtClean="0">
                <a:solidFill>
                  <a:schemeClr val="tx2"/>
                </a:solidFill>
                <a:ea typeface="黑体" pitchFamily="2" charset="-122"/>
              </a:rPr>
              <a:t>＝</a:t>
            </a:r>
            <a:r>
              <a:rPr lang="en-US" altLang="zh-CN" sz="3200" b="1" smtClean="0">
                <a:solidFill>
                  <a:schemeClr val="tx2"/>
                </a:solidFill>
                <a:ea typeface="黑体" pitchFamily="2" charset="-122"/>
              </a:rPr>
              <a:t>11011011     [Y]</a:t>
            </a:r>
            <a:r>
              <a:rPr lang="zh-CN" altLang="en-US" sz="3200" b="1" baseline="-30000" smtClean="0">
                <a:solidFill>
                  <a:schemeClr val="tx2"/>
                </a:solidFill>
                <a:ea typeface="黑体" pitchFamily="2" charset="-122"/>
              </a:rPr>
              <a:t>反码</a:t>
            </a:r>
            <a:r>
              <a:rPr lang="zh-CN" altLang="en-US" sz="3200" b="1" smtClean="0">
                <a:solidFill>
                  <a:schemeClr val="tx2"/>
                </a:solidFill>
                <a:ea typeface="黑体" pitchFamily="2" charset="-122"/>
              </a:rPr>
              <a:t>＝</a:t>
            </a:r>
            <a:r>
              <a:rPr lang="en-US" altLang="zh-CN" sz="3200" b="1" smtClean="0">
                <a:solidFill>
                  <a:schemeClr val="tx2"/>
                </a:solidFill>
                <a:ea typeface="黑体" pitchFamily="2" charset="-122"/>
              </a:rPr>
              <a:t>10100100</a:t>
            </a:r>
          </a:p>
          <a:p>
            <a:pPr algn="just">
              <a:lnSpc>
                <a:spcPct val="115000"/>
              </a:lnSpc>
              <a:spcBef>
                <a:spcPct val="5000"/>
              </a:spcBef>
              <a:buFontTx/>
              <a:buNone/>
            </a:pPr>
            <a:r>
              <a:rPr lang="zh-CN" altLang="en-US" sz="3200" b="1" smtClean="0">
                <a:solidFill>
                  <a:schemeClr val="tx2"/>
                </a:solidFill>
                <a:ea typeface="黑体" pitchFamily="2" charset="-122"/>
              </a:rPr>
              <a:t>负数的反码与负数的原码有很大的区别</a:t>
            </a:r>
            <a:r>
              <a:rPr lang="en-US" altLang="zh-CN" sz="3200" b="1" smtClean="0">
                <a:solidFill>
                  <a:schemeClr val="tx2"/>
                </a:solidFill>
                <a:ea typeface="黑体" pitchFamily="2" charset="-122"/>
              </a:rPr>
              <a:t>, </a:t>
            </a:r>
            <a:r>
              <a:rPr lang="zh-CN" altLang="en-US" sz="3200" b="1" smtClean="0">
                <a:solidFill>
                  <a:schemeClr val="tx2"/>
                </a:solidFill>
                <a:ea typeface="黑体" pitchFamily="2" charset="-122"/>
              </a:rPr>
              <a:t>反码通</a:t>
            </a:r>
          </a:p>
          <a:p>
            <a:pPr algn="just">
              <a:lnSpc>
                <a:spcPct val="115000"/>
              </a:lnSpc>
              <a:spcBef>
                <a:spcPct val="5000"/>
              </a:spcBef>
              <a:buFontTx/>
              <a:buNone/>
            </a:pPr>
            <a:r>
              <a:rPr lang="zh-CN" altLang="en-US" sz="3200" b="1" smtClean="0">
                <a:solidFill>
                  <a:schemeClr val="tx2"/>
                </a:solidFill>
                <a:ea typeface="黑体" pitchFamily="2" charset="-122"/>
              </a:rPr>
              <a:t>常用作求补码过程中的中间形式。反码表示的</a:t>
            </a:r>
          </a:p>
          <a:p>
            <a:pPr algn="just">
              <a:lnSpc>
                <a:spcPct val="115000"/>
              </a:lnSpc>
              <a:spcBef>
                <a:spcPct val="5000"/>
              </a:spcBef>
              <a:buFontTx/>
              <a:buNone/>
            </a:pPr>
            <a:r>
              <a:rPr lang="zh-CN" altLang="en-US" sz="3200" b="1" smtClean="0">
                <a:solidFill>
                  <a:schemeClr val="tx2"/>
                </a:solidFill>
                <a:ea typeface="黑体" pitchFamily="2" charset="-122"/>
              </a:rPr>
              <a:t>整数范围与原码相同。</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276225" y="211138"/>
            <a:ext cx="8601075" cy="6307137"/>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defTabSz="914400">
              <a:lnSpc>
                <a:spcPct val="115000"/>
              </a:lnSpc>
              <a:spcBef>
                <a:spcPct val="5000"/>
              </a:spcBef>
              <a:buFontTx/>
              <a:buNone/>
            </a:pPr>
            <a:r>
              <a:rPr lang="zh-CN" altLang="en-US" sz="3200" b="1" smtClean="0">
                <a:solidFill>
                  <a:schemeClr val="tx2"/>
                </a:solidFill>
                <a:ea typeface="黑体" pitchFamily="2" charset="-122"/>
              </a:rPr>
              <a:t>补码</a:t>
            </a:r>
            <a:r>
              <a:rPr lang="en-US" altLang="zh-CN" sz="3200" b="1" smtClean="0">
                <a:solidFill>
                  <a:schemeClr val="tx2"/>
                </a:solidFill>
                <a:ea typeface="黑体" pitchFamily="2" charset="-122"/>
              </a:rPr>
              <a:t>: </a:t>
            </a:r>
            <a:r>
              <a:rPr lang="zh-CN" altLang="en-US" sz="3200" b="1" smtClean="0">
                <a:solidFill>
                  <a:schemeClr val="tx2"/>
                </a:solidFill>
                <a:ea typeface="黑体" pitchFamily="2" charset="-122"/>
              </a:rPr>
              <a:t>正数的补码与其原码相同</a:t>
            </a:r>
            <a:r>
              <a:rPr lang="en-US" altLang="zh-CN" sz="3200" b="1" smtClean="0">
                <a:solidFill>
                  <a:schemeClr val="tx2"/>
                </a:solidFill>
                <a:ea typeface="黑体" pitchFamily="2" charset="-122"/>
              </a:rPr>
              <a:t>,</a:t>
            </a:r>
            <a:r>
              <a:rPr lang="zh-CN" altLang="en-US" sz="3200" b="1" smtClean="0">
                <a:solidFill>
                  <a:schemeClr val="tx2"/>
                </a:solidFill>
                <a:ea typeface="黑体" pitchFamily="2" charset="-122"/>
              </a:rPr>
              <a:t>负数的补码为</a:t>
            </a:r>
          </a:p>
          <a:p>
            <a:pPr defTabSz="914400">
              <a:lnSpc>
                <a:spcPct val="115000"/>
              </a:lnSpc>
              <a:spcBef>
                <a:spcPct val="5000"/>
              </a:spcBef>
              <a:buFontTx/>
              <a:buNone/>
            </a:pPr>
            <a:r>
              <a:rPr lang="zh-CN" altLang="en-US" sz="3200" b="1" smtClean="0">
                <a:solidFill>
                  <a:schemeClr val="tx2"/>
                </a:solidFill>
                <a:ea typeface="黑体" pitchFamily="2" charset="-122"/>
              </a:rPr>
              <a:t>其反码在最低位加</a:t>
            </a:r>
            <a:r>
              <a:rPr lang="en-US" altLang="zh-CN" sz="3200" b="1" smtClean="0">
                <a:solidFill>
                  <a:schemeClr val="tx2"/>
                </a:solidFill>
                <a:ea typeface="黑体" pitchFamily="2" charset="-122"/>
              </a:rPr>
              <a:t>1</a:t>
            </a:r>
            <a:r>
              <a:rPr lang="zh-CN" altLang="en-US" sz="3200" b="1" smtClean="0">
                <a:solidFill>
                  <a:schemeClr val="tx2"/>
                </a:solidFill>
                <a:ea typeface="黑体" pitchFamily="2" charset="-122"/>
              </a:rPr>
              <a:t>。</a:t>
            </a:r>
          </a:p>
          <a:p>
            <a:pPr algn="just" defTabSz="914400">
              <a:lnSpc>
                <a:spcPct val="115000"/>
              </a:lnSpc>
              <a:spcBef>
                <a:spcPct val="5000"/>
              </a:spcBef>
              <a:buFontTx/>
              <a:buNone/>
            </a:pPr>
            <a:r>
              <a:rPr lang="en-US" altLang="zh-CN" sz="3200" b="1" smtClean="0">
                <a:solidFill>
                  <a:schemeClr val="tx2"/>
                </a:solidFill>
                <a:latin typeface="宋体" pitchFamily="2" charset="-122"/>
                <a:ea typeface="黑体" pitchFamily="2" charset="-122"/>
              </a:rPr>
              <a:t>〖 </a:t>
            </a:r>
            <a:r>
              <a:rPr lang="zh-CN" altLang="en-US" sz="3200" b="1" smtClean="0">
                <a:solidFill>
                  <a:schemeClr val="tx2"/>
                </a:solidFill>
                <a:latin typeface="宋体" pitchFamily="2" charset="-122"/>
                <a:ea typeface="黑体" pitchFamily="2" charset="-122"/>
              </a:rPr>
              <a:t>例 </a:t>
            </a:r>
            <a:r>
              <a:rPr lang="en-US" altLang="zh-CN" sz="3200" b="1" smtClean="0">
                <a:solidFill>
                  <a:schemeClr val="tx2"/>
                </a:solidFill>
                <a:latin typeface="宋体" pitchFamily="2" charset="-122"/>
                <a:ea typeface="黑体" pitchFamily="2" charset="-122"/>
              </a:rPr>
              <a:t>〗  </a:t>
            </a:r>
            <a:r>
              <a:rPr lang="en-US" altLang="zh-CN" sz="3200" b="1" smtClean="0">
                <a:solidFill>
                  <a:schemeClr val="tx2"/>
                </a:solidFill>
                <a:ea typeface="黑体" pitchFamily="2" charset="-122"/>
              </a:rPr>
              <a:t>X</a:t>
            </a:r>
            <a:r>
              <a:rPr lang="zh-CN" altLang="en-US" sz="3200" b="1" smtClean="0">
                <a:solidFill>
                  <a:schemeClr val="tx2"/>
                </a:solidFill>
                <a:ea typeface="黑体" pitchFamily="2" charset="-122"/>
              </a:rPr>
              <a:t>＝＋</a:t>
            </a:r>
            <a:r>
              <a:rPr lang="en-US" altLang="zh-CN" sz="3200" b="1" smtClean="0">
                <a:solidFill>
                  <a:schemeClr val="tx2"/>
                </a:solidFill>
                <a:ea typeface="黑体" pitchFamily="2" charset="-122"/>
              </a:rPr>
              <a:t>1011011   </a:t>
            </a:r>
          </a:p>
          <a:p>
            <a:pPr algn="just" defTabSz="914400">
              <a:lnSpc>
                <a:spcPct val="115000"/>
              </a:lnSpc>
              <a:spcBef>
                <a:spcPct val="5000"/>
              </a:spcBef>
              <a:buFontTx/>
              <a:buNone/>
            </a:pPr>
            <a:r>
              <a:rPr lang="en-US" altLang="zh-CN" sz="3200" b="1" smtClean="0">
                <a:solidFill>
                  <a:schemeClr val="tx2"/>
                </a:solidFill>
                <a:ea typeface="黑体" pitchFamily="2" charset="-122"/>
              </a:rPr>
              <a:t>    [X]</a:t>
            </a:r>
            <a:r>
              <a:rPr lang="zh-CN" altLang="en-US" sz="3200" b="1" baseline="-30000" smtClean="0">
                <a:solidFill>
                  <a:schemeClr val="tx2"/>
                </a:solidFill>
                <a:ea typeface="黑体" pitchFamily="2" charset="-122"/>
              </a:rPr>
              <a:t>原码</a:t>
            </a:r>
            <a:r>
              <a:rPr lang="zh-CN" altLang="en-US" sz="3200" b="1" smtClean="0">
                <a:solidFill>
                  <a:schemeClr val="tx2"/>
                </a:solidFill>
                <a:ea typeface="黑体" pitchFamily="2" charset="-122"/>
              </a:rPr>
              <a:t>＝</a:t>
            </a:r>
            <a:r>
              <a:rPr lang="en-US" altLang="zh-CN" sz="3200" b="1" smtClean="0">
                <a:solidFill>
                  <a:schemeClr val="tx2"/>
                </a:solidFill>
                <a:ea typeface="黑体" pitchFamily="2" charset="-122"/>
              </a:rPr>
              <a:t>01011011    [X]</a:t>
            </a:r>
            <a:r>
              <a:rPr lang="zh-CN" altLang="en-US" sz="3200" b="1" baseline="-30000" smtClean="0">
                <a:solidFill>
                  <a:schemeClr val="tx2"/>
                </a:solidFill>
                <a:ea typeface="黑体" pitchFamily="2" charset="-122"/>
              </a:rPr>
              <a:t>补码</a:t>
            </a:r>
            <a:r>
              <a:rPr lang="zh-CN" altLang="en-US" sz="3200" b="1" smtClean="0">
                <a:solidFill>
                  <a:schemeClr val="tx2"/>
                </a:solidFill>
                <a:ea typeface="黑体" pitchFamily="2" charset="-122"/>
              </a:rPr>
              <a:t>＝</a:t>
            </a:r>
            <a:r>
              <a:rPr lang="en-US" altLang="zh-CN" sz="3200" b="1" smtClean="0">
                <a:solidFill>
                  <a:schemeClr val="tx2"/>
                </a:solidFill>
                <a:ea typeface="黑体" pitchFamily="2" charset="-122"/>
              </a:rPr>
              <a:t>01011011</a:t>
            </a:r>
          </a:p>
          <a:p>
            <a:pPr algn="just" defTabSz="914400">
              <a:lnSpc>
                <a:spcPct val="115000"/>
              </a:lnSpc>
              <a:spcBef>
                <a:spcPct val="5000"/>
              </a:spcBef>
              <a:buFontTx/>
              <a:buNone/>
            </a:pPr>
            <a:r>
              <a:rPr lang="en-US" altLang="zh-CN" sz="3200" b="1" smtClean="0">
                <a:solidFill>
                  <a:schemeClr val="tx2"/>
                </a:solidFill>
                <a:ea typeface="黑体" pitchFamily="2" charset="-122"/>
              </a:rPr>
              <a:t>      Y</a:t>
            </a:r>
            <a:r>
              <a:rPr lang="zh-CN" altLang="en-US" sz="3200" b="1" smtClean="0">
                <a:solidFill>
                  <a:schemeClr val="tx2"/>
                </a:solidFill>
                <a:ea typeface="黑体" pitchFamily="2" charset="-122"/>
              </a:rPr>
              <a:t>＝－</a:t>
            </a:r>
            <a:r>
              <a:rPr lang="en-US" altLang="zh-CN" sz="3200" b="1" smtClean="0">
                <a:solidFill>
                  <a:schemeClr val="tx2"/>
                </a:solidFill>
                <a:ea typeface="黑体" pitchFamily="2" charset="-122"/>
              </a:rPr>
              <a:t>1011011        [Y]</a:t>
            </a:r>
            <a:r>
              <a:rPr lang="zh-CN" altLang="en-US" sz="3200" b="1" baseline="-30000" smtClean="0">
                <a:solidFill>
                  <a:schemeClr val="tx2"/>
                </a:solidFill>
                <a:ea typeface="黑体" pitchFamily="2" charset="-122"/>
              </a:rPr>
              <a:t>原码</a:t>
            </a:r>
            <a:r>
              <a:rPr lang="zh-CN" altLang="en-US" sz="3200" b="1" smtClean="0">
                <a:solidFill>
                  <a:schemeClr val="tx2"/>
                </a:solidFill>
                <a:ea typeface="黑体" pitchFamily="2" charset="-122"/>
              </a:rPr>
              <a:t>＝</a:t>
            </a:r>
            <a:r>
              <a:rPr lang="en-US" altLang="zh-CN" sz="3200" b="1" smtClean="0">
                <a:solidFill>
                  <a:schemeClr val="tx2"/>
                </a:solidFill>
                <a:ea typeface="黑体" pitchFamily="2" charset="-122"/>
              </a:rPr>
              <a:t>11011011 </a:t>
            </a:r>
          </a:p>
          <a:p>
            <a:pPr algn="just" defTabSz="914400">
              <a:lnSpc>
                <a:spcPct val="115000"/>
              </a:lnSpc>
              <a:spcBef>
                <a:spcPct val="5000"/>
              </a:spcBef>
              <a:buFontTx/>
              <a:buNone/>
            </a:pPr>
            <a:r>
              <a:rPr lang="en-US" altLang="zh-CN" sz="3200" b="1" smtClean="0">
                <a:solidFill>
                  <a:schemeClr val="tx2"/>
                </a:solidFill>
                <a:ea typeface="黑体" pitchFamily="2" charset="-122"/>
              </a:rPr>
              <a:t>    [Y]</a:t>
            </a:r>
            <a:r>
              <a:rPr lang="zh-CN" altLang="en-US" sz="3200" b="1" baseline="-30000" smtClean="0">
                <a:solidFill>
                  <a:schemeClr val="tx2"/>
                </a:solidFill>
                <a:ea typeface="黑体" pitchFamily="2" charset="-122"/>
              </a:rPr>
              <a:t>反码</a:t>
            </a:r>
            <a:r>
              <a:rPr lang="zh-CN" altLang="en-US" sz="3200" b="1" smtClean="0">
                <a:solidFill>
                  <a:schemeClr val="tx2"/>
                </a:solidFill>
                <a:ea typeface="黑体" pitchFamily="2" charset="-122"/>
              </a:rPr>
              <a:t>＝</a:t>
            </a:r>
            <a:r>
              <a:rPr lang="en-US" altLang="zh-CN" sz="3200" b="1" smtClean="0">
                <a:solidFill>
                  <a:schemeClr val="tx2"/>
                </a:solidFill>
                <a:ea typeface="黑体" pitchFamily="2" charset="-122"/>
              </a:rPr>
              <a:t>10100100    [Y]</a:t>
            </a:r>
            <a:r>
              <a:rPr lang="zh-CN" altLang="en-US" sz="3200" b="1" baseline="-30000" smtClean="0">
                <a:solidFill>
                  <a:schemeClr val="tx2"/>
                </a:solidFill>
                <a:ea typeface="黑体" pitchFamily="2" charset="-122"/>
              </a:rPr>
              <a:t>补码</a:t>
            </a:r>
            <a:r>
              <a:rPr lang="zh-CN" altLang="en-US" sz="3200" b="1" smtClean="0">
                <a:solidFill>
                  <a:schemeClr val="tx2"/>
                </a:solidFill>
                <a:ea typeface="黑体" pitchFamily="2" charset="-122"/>
              </a:rPr>
              <a:t>＝</a:t>
            </a:r>
            <a:r>
              <a:rPr lang="en-US" altLang="zh-CN" sz="3200" b="1" smtClean="0">
                <a:solidFill>
                  <a:schemeClr val="tx2"/>
                </a:solidFill>
                <a:ea typeface="黑体" pitchFamily="2" charset="-122"/>
              </a:rPr>
              <a:t>10100101</a:t>
            </a:r>
          </a:p>
          <a:p>
            <a:pPr algn="just" defTabSz="914400">
              <a:lnSpc>
                <a:spcPct val="115000"/>
              </a:lnSpc>
              <a:spcBef>
                <a:spcPct val="5000"/>
              </a:spcBef>
              <a:buFontTx/>
              <a:buNone/>
            </a:pPr>
            <a:r>
              <a:rPr lang="en-US" altLang="zh-CN" sz="3200" b="1" smtClean="0">
                <a:solidFill>
                  <a:schemeClr val="tx2"/>
                </a:solidFill>
                <a:ea typeface="黑体" pitchFamily="2" charset="-122"/>
              </a:rPr>
              <a:t>       </a:t>
            </a:r>
            <a:r>
              <a:rPr lang="zh-CN" altLang="en-US" sz="3200" b="1" smtClean="0">
                <a:solidFill>
                  <a:schemeClr val="tx2"/>
                </a:solidFill>
                <a:ea typeface="黑体" pitchFamily="2" charset="-122"/>
              </a:rPr>
              <a:t>补码表示的整数范围是－</a:t>
            </a:r>
            <a:r>
              <a:rPr lang="en-US" altLang="zh-CN" sz="3200" b="1" smtClean="0">
                <a:solidFill>
                  <a:schemeClr val="tx2"/>
                </a:solidFill>
                <a:ea typeface="黑体" pitchFamily="2" charset="-122"/>
              </a:rPr>
              <a:t>2</a:t>
            </a:r>
            <a:r>
              <a:rPr lang="en-US" altLang="zh-CN" sz="3200" b="1" baseline="30000" smtClean="0">
                <a:solidFill>
                  <a:schemeClr val="tx2"/>
                </a:solidFill>
                <a:ea typeface="黑体" pitchFamily="2" charset="-122"/>
              </a:rPr>
              <a:t>n-1</a:t>
            </a:r>
            <a:r>
              <a:rPr lang="en-US" altLang="zh-CN" sz="3200" b="1" smtClean="0">
                <a:solidFill>
                  <a:schemeClr val="tx2"/>
                </a:solidFill>
                <a:ea typeface="黑体" pitchFamily="2" charset="-122"/>
              </a:rPr>
              <a:t>~</a:t>
            </a:r>
            <a:r>
              <a:rPr lang="zh-CN" altLang="en-US" sz="3200" b="1" smtClean="0">
                <a:solidFill>
                  <a:schemeClr val="tx2"/>
                </a:solidFill>
                <a:ea typeface="黑体" pitchFamily="2" charset="-122"/>
              </a:rPr>
              <a:t>＋</a:t>
            </a:r>
            <a:r>
              <a:rPr lang="en-US" altLang="zh-CN" sz="3200" b="1" smtClean="0">
                <a:solidFill>
                  <a:schemeClr val="tx2"/>
                </a:solidFill>
                <a:ea typeface="黑体" pitchFamily="2" charset="-122"/>
              </a:rPr>
              <a:t>(2</a:t>
            </a:r>
            <a:r>
              <a:rPr lang="en-US" altLang="zh-CN" sz="3200" b="1" baseline="30000" smtClean="0">
                <a:solidFill>
                  <a:schemeClr val="tx2"/>
                </a:solidFill>
                <a:ea typeface="黑体" pitchFamily="2" charset="-122"/>
              </a:rPr>
              <a:t>n-1</a:t>
            </a:r>
            <a:r>
              <a:rPr lang="zh-CN" altLang="en-US" sz="3200" b="1" smtClean="0">
                <a:solidFill>
                  <a:schemeClr val="tx2"/>
                </a:solidFill>
                <a:ea typeface="黑体" pitchFamily="2" charset="-122"/>
              </a:rPr>
              <a:t>－</a:t>
            </a:r>
            <a:r>
              <a:rPr lang="en-US" altLang="zh-CN" sz="3200" b="1" smtClean="0">
                <a:solidFill>
                  <a:schemeClr val="tx2"/>
                </a:solidFill>
                <a:ea typeface="黑体" pitchFamily="2" charset="-122"/>
              </a:rPr>
              <a:t>1), </a:t>
            </a:r>
          </a:p>
          <a:p>
            <a:pPr algn="just" defTabSz="914400">
              <a:lnSpc>
                <a:spcPct val="115000"/>
              </a:lnSpc>
              <a:spcBef>
                <a:spcPct val="5000"/>
              </a:spcBef>
              <a:buFontTx/>
              <a:buNone/>
            </a:pPr>
            <a:r>
              <a:rPr lang="zh-CN" altLang="en-US" sz="3200" b="1" smtClean="0">
                <a:solidFill>
                  <a:schemeClr val="tx2"/>
                </a:solidFill>
                <a:ea typeface="黑体" pitchFamily="2" charset="-122"/>
              </a:rPr>
              <a:t>其中</a:t>
            </a:r>
            <a:r>
              <a:rPr lang="en-US" altLang="zh-CN" sz="3200" b="1" smtClean="0">
                <a:solidFill>
                  <a:schemeClr val="tx2"/>
                </a:solidFill>
                <a:ea typeface="黑体" pitchFamily="2" charset="-122"/>
              </a:rPr>
              <a:t>n</a:t>
            </a:r>
            <a:r>
              <a:rPr lang="zh-CN" altLang="en-US" sz="3200" b="1" smtClean="0">
                <a:solidFill>
                  <a:schemeClr val="tx2"/>
                </a:solidFill>
                <a:ea typeface="黑体" pitchFamily="2" charset="-122"/>
              </a:rPr>
              <a:t>为机器字长。</a:t>
            </a:r>
          </a:p>
          <a:p>
            <a:pPr algn="just" defTabSz="914400">
              <a:lnSpc>
                <a:spcPct val="115000"/>
              </a:lnSpc>
              <a:spcBef>
                <a:spcPct val="5000"/>
              </a:spcBef>
              <a:buFontTx/>
              <a:buNone/>
            </a:pPr>
            <a:r>
              <a:rPr lang="zh-CN" altLang="en-US" sz="3200" b="1" smtClean="0">
                <a:solidFill>
                  <a:schemeClr val="tx2"/>
                </a:solidFill>
                <a:ea typeface="黑体" pitchFamily="2" charset="-122"/>
              </a:rPr>
              <a:t>  </a:t>
            </a:r>
            <a:r>
              <a:rPr lang="en-US" altLang="zh-CN" sz="3200" b="1" smtClean="0">
                <a:solidFill>
                  <a:schemeClr val="tx2"/>
                </a:solidFill>
                <a:ea typeface="黑体" pitchFamily="2" charset="-122"/>
              </a:rPr>
              <a:t>8</a:t>
            </a:r>
            <a:r>
              <a:rPr lang="zh-CN" altLang="en-US" sz="3200" b="1" smtClean="0">
                <a:solidFill>
                  <a:schemeClr val="tx2"/>
                </a:solidFill>
                <a:ea typeface="黑体" pitchFamily="2" charset="-122"/>
              </a:rPr>
              <a:t>位二进制补码表示的整数范围是－</a:t>
            </a:r>
            <a:r>
              <a:rPr lang="en-US" altLang="zh-CN" sz="3200" b="1" smtClean="0">
                <a:solidFill>
                  <a:schemeClr val="tx2"/>
                </a:solidFill>
                <a:ea typeface="黑体" pitchFamily="2" charset="-122"/>
              </a:rPr>
              <a:t>128~</a:t>
            </a:r>
            <a:r>
              <a:rPr lang="zh-CN" altLang="en-US" sz="3200" b="1" smtClean="0">
                <a:solidFill>
                  <a:schemeClr val="tx2"/>
                </a:solidFill>
                <a:ea typeface="黑体" pitchFamily="2" charset="-122"/>
              </a:rPr>
              <a:t>＋</a:t>
            </a:r>
            <a:r>
              <a:rPr lang="en-US" altLang="zh-CN" sz="3200" b="1" smtClean="0">
                <a:solidFill>
                  <a:schemeClr val="tx2"/>
                </a:solidFill>
                <a:ea typeface="黑体" pitchFamily="2" charset="-122"/>
              </a:rPr>
              <a:t>127</a:t>
            </a:r>
          </a:p>
          <a:p>
            <a:pPr algn="just" defTabSz="914400">
              <a:lnSpc>
                <a:spcPct val="115000"/>
              </a:lnSpc>
              <a:spcBef>
                <a:spcPct val="5000"/>
              </a:spcBef>
              <a:buFontTx/>
              <a:buNone/>
            </a:pPr>
            <a:r>
              <a:rPr lang="en-US" altLang="zh-CN" sz="3200" b="1" smtClean="0">
                <a:solidFill>
                  <a:schemeClr val="tx2"/>
                </a:solidFill>
                <a:ea typeface="黑体" pitchFamily="2" charset="-122"/>
              </a:rPr>
              <a:t> 16</a:t>
            </a:r>
            <a:r>
              <a:rPr lang="zh-CN" altLang="en-US" sz="3200" b="1" smtClean="0">
                <a:solidFill>
                  <a:schemeClr val="tx2"/>
                </a:solidFill>
                <a:ea typeface="黑体" pitchFamily="2" charset="-122"/>
              </a:rPr>
              <a:t>位二进制补码表示的整数范围是</a:t>
            </a:r>
          </a:p>
          <a:p>
            <a:pPr algn="just" defTabSz="914400">
              <a:lnSpc>
                <a:spcPct val="115000"/>
              </a:lnSpc>
              <a:spcBef>
                <a:spcPct val="5000"/>
              </a:spcBef>
              <a:buFontTx/>
              <a:buNone/>
            </a:pPr>
            <a:r>
              <a:rPr lang="zh-CN" altLang="en-US" sz="3200" b="1" smtClean="0">
                <a:solidFill>
                  <a:schemeClr val="tx2"/>
                </a:solidFill>
                <a:ea typeface="黑体" pitchFamily="2" charset="-122"/>
              </a:rPr>
              <a:t>                 －</a:t>
            </a:r>
            <a:r>
              <a:rPr lang="en-US" altLang="zh-CN" sz="3200" b="1" smtClean="0">
                <a:solidFill>
                  <a:schemeClr val="tx2"/>
                </a:solidFill>
                <a:ea typeface="黑体" pitchFamily="2" charset="-122"/>
              </a:rPr>
              <a:t>32768~</a:t>
            </a:r>
            <a:r>
              <a:rPr lang="zh-CN" altLang="en-US" sz="3200" b="1" smtClean="0">
                <a:solidFill>
                  <a:schemeClr val="tx2"/>
                </a:solidFill>
                <a:ea typeface="黑体" pitchFamily="2" charset="-122"/>
              </a:rPr>
              <a:t>＋</a:t>
            </a:r>
            <a:r>
              <a:rPr lang="en-US" altLang="zh-CN" sz="3200" b="1" smtClean="0">
                <a:solidFill>
                  <a:schemeClr val="tx2"/>
                </a:solidFill>
                <a:ea typeface="黑体" pitchFamily="2" charset="-122"/>
              </a:rPr>
              <a:t>32767</a:t>
            </a:r>
            <a:r>
              <a:rPr lang="zh-CN" altLang="en-US" sz="3200" b="1" smtClean="0">
                <a:solidFill>
                  <a:schemeClr val="tx2"/>
                </a:solidFill>
                <a:ea typeface="黑体" pitchFamily="2" charset="-122"/>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sz="half" idx="1"/>
          </p:nvPr>
        </p:nvSpPr>
        <p:spPr bwMode="auto">
          <a:xfrm>
            <a:off x="319088" y="239713"/>
            <a:ext cx="8562975" cy="968375"/>
          </a:xfrm>
          <a:noFill/>
          <a:ln>
            <a:miter lim="800000"/>
            <a:headEnd/>
            <a:tailEnd/>
          </a:ln>
        </p:spPr>
        <p:txBody>
          <a:bodyPr vert="horz" wrap="square" lIns="91440" tIns="45720" rIns="91440" bIns="45720" numCol="1" anchor="t" anchorCtr="0" compatLnSpc="1">
            <a:prstTxWarp prst="textNoShape">
              <a:avLst/>
            </a:prstTxWarp>
          </a:bodyPr>
          <a:lstStyle/>
          <a:p>
            <a:pPr marL="0" indent="0">
              <a:lnSpc>
                <a:spcPct val="125000"/>
              </a:lnSpc>
              <a:spcBef>
                <a:spcPct val="5000"/>
              </a:spcBef>
              <a:buFontTx/>
              <a:buNone/>
            </a:pPr>
            <a:r>
              <a:rPr lang="zh-CN" altLang="en-US" sz="3600" b="1" smtClean="0">
                <a:solidFill>
                  <a:schemeClr val="tx1"/>
                </a:solidFill>
                <a:latin typeface="黑体" pitchFamily="2" charset="-122"/>
                <a:ea typeface="黑体" pitchFamily="2" charset="-122"/>
              </a:rPr>
              <a:t>二进制数位权</a:t>
            </a:r>
          </a:p>
          <a:p>
            <a:pPr marL="0" indent="0">
              <a:lnSpc>
                <a:spcPct val="125000"/>
              </a:lnSpc>
              <a:spcBef>
                <a:spcPct val="5000"/>
              </a:spcBef>
              <a:buFontTx/>
              <a:buNone/>
            </a:pPr>
            <a:endParaRPr lang="en-US" altLang="zh-CN" sz="3600" b="1" smtClean="0">
              <a:solidFill>
                <a:schemeClr val="tx1"/>
              </a:solidFill>
              <a:latin typeface="黑体" pitchFamily="2" charset="-122"/>
              <a:ea typeface="黑体" pitchFamily="2" charset="-122"/>
            </a:endParaRPr>
          </a:p>
        </p:txBody>
      </p:sp>
      <p:pic>
        <p:nvPicPr>
          <p:cNvPr id="9219" name="Picture 4"/>
          <p:cNvPicPr>
            <a:picLocks noChangeAspect="1" noChangeArrowheads="1"/>
          </p:cNvPicPr>
          <p:nvPr/>
        </p:nvPicPr>
        <p:blipFill>
          <a:blip r:embed="rId2" cstate="print"/>
          <a:srcRect/>
          <a:stretch>
            <a:fillRect/>
          </a:stretch>
        </p:blipFill>
        <p:spPr bwMode="auto">
          <a:xfrm>
            <a:off x="115888" y="1768475"/>
            <a:ext cx="8875712" cy="3743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AutoShape 2"/>
          <p:cNvSpPr>
            <a:spLocks noChangeArrowheads="1"/>
          </p:cNvSpPr>
          <p:nvPr/>
        </p:nvSpPr>
        <p:spPr bwMode="auto">
          <a:xfrm>
            <a:off x="4108450" y="2393950"/>
            <a:ext cx="539750" cy="654050"/>
          </a:xfrm>
          <a:prstGeom prst="cube">
            <a:avLst>
              <a:gd name="adj" fmla="val 25000"/>
            </a:avLst>
          </a:prstGeom>
          <a:solidFill>
            <a:schemeClr val="hlink"/>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1</a:t>
            </a:r>
          </a:p>
        </p:txBody>
      </p:sp>
      <p:grpSp>
        <p:nvGrpSpPr>
          <p:cNvPr id="2" name="Group 3"/>
          <p:cNvGrpSpPr>
            <a:grpSpLocks/>
          </p:cNvGrpSpPr>
          <p:nvPr/>
        </p:nvGrpSpPr>
        <p:grpSpPr bwMode="auto">
          <a:xfrm>
            <a:off x="4448175" y="2393950"/>
            <a:ext cx="2714625" cy="654050"/>
            <a:chOff x="3312" y="1248"/>
            <a:chExt cx="1536" cy="576"/>
          </a:xfrm>
        </p:grpSpPr>
        <p:sp>
          <p:nvSpPr>
            <p:cNvPr id="71720" name="AutoShape 4"/>
            <p:cNvSpPr>
              <a:spLocks noChangeArrowheads="1"/>
            </p:cNvSpPr>
            <p:nvPr/>
          </p:nvSpPr>
          <p:spPr bwMode="auto">
            <a:xfrm>
              <a:off x="3312" y="1248"/>
              <a:ext cx="305" cy="576"/>
            </a:xfrm>
            <a:prstGeom prst="cube">
              <a:avLst>
                <a:gd name="adj" fmla="val 25000"/>
              </a:avLst>
            </a:prstGeom>
            <a:solidFill>
              <a:srgbClr val="FFFF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sp>
          <p:nvSpPr>
            <p:cNvPr id="71721" name="AutoShape 5"/>
            <p:cNvSpPr>
              <a:spLocks noChangeArrowheads="1"/>
            </p:cNvSpPr>
            <p:nvPr/>
          </p:nvSpPr>
          <p:spPr bwMode="auto">
            <a:xfrm>
              <a:off x="3527" y="1248"/>
              <a:ext cx="305" cy="576"/>
            </a:xfrm>
            <a:prstGeom prst="cube">
              <a:avLst>
                <a:gd name="adj" fmla="val 25000"/>
              </a:avLst>
            </a:prstGeom>
            <a:solidFill>
              <a:srgbClr val="FFFF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1</a:t>
              </a:r>
            </a:p>
          </p:txBody>
        </p:sp>
        <p:sp>
          <p:nvSpPr>
            <p:cNvPr id="71722" name="AutoShape 6"/>
            <p:cNvSpPr>
              <a:spLocks noChangeArrowheads="1"/>
            </p:cNvSpPr>
            <p:nvPr/>
          </p:nvSpPr>
          <p:spPr bwMode="auto">
            <a:xfrm>
              <a:off x="3730" y="1248"/>
              <a:ext cx="305" cy="576"/>
            </a:xfrm>
            <a:prstGeom prst="cube">
              <a:avLst>
                <a:gd name="adj" fmla="val 25000"/>
              </a:avLst>
            </a:prstGeom>
            <a:solidFill>
              <a:srgbClr val="FFFF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1</a:t>
              </a:r>
            </a:p>
          </p:txBody>
        </p:sp>
        <p:sp>
          <p:nvSpPr>
            <p:cNvPr id="71723" name="AutoShape 7"/>
            <p:cNvSpPr>
              <a:spLocks noChangeArrowheads="1"/>
            </p:cNvSpPr>
            <p:nvPr/>
          </p:nvSpPr>
          <p:spPr bwMode="auto">
            <a:xfrm>
              <a:off x="3933" y="1248"/>
              <a:ext cx="305" cy="576"/>
            </a:xfrm>
            <a:prstGeom prst="cube">
              <a:avLst>
                <a:gd name="adj" fmla="val 25000"/>
              </a:avLst>
            </a:prstGeom>
            <a:solidFill>
              <a:srgbClr val="FFFF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sp>
          <p:nvSpPr>
            <p:cNvPr id="71724" name="AutoShape 8"/>
            <p:cNvSpPr>
              <a:spLocks noChangeArrowheads="1"/>
            </p:cNvSpPr>
            <p:nvPr/>
          </p:nvSpPr>
          <p:spPr bwMode="auto">
            <a:xfrm>
              <a:off x="4136" y="1248"/>
              <a:ext cx="305" cy="576"/>
            </a:xfrm>
            <a:prstGeom prst="cube">
              <a:avLst>
                <a:gd name="adj" fmla="val 25000"/>
              </a:avLst>
            </a:prstGeom>
            <a:solidFill>
              <a:srgbClr val="FFFF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sp>
          <p:nvSpPr>
            <p:cNvPr id="71725" name="AutoShape 9"/>
            <p:cNvSpPr>
              <a:spLocks noChangeArrowheads="1"/>
            </p:cNvSpPr>
            <p:nvPr/>
          </p:nvSpPr>
          <p:spPr bwMode="auto">
            <a:xfrm>
              <a:off x="4340" y="1248"/>
              <a:ext cx="305" cy="576"/>
            </a:xfrm>
            <a:prstGeom prst="cube">
              <a:avLst>
                <a:gd name="adj" fmla="val 25000"/>
              </a:avLst>
            </a:prstGeom>
            <a:solidFill>
              <a:srgbClr val="FFFF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1</a:t>
              </a:r>
            </a:p>
          </p:txBody>
        </p:sp>
        <p:sp>
          <p:nvSpPr>
            <p:cNvPr id="71726" name="AutoShape 10"/>
            <p:cNvSpPr>
              <a:spLocks noChangeArrowheads="1"/>
            </p:cNvSpPr>
            <p:nvPr/>
          </p:nvSpPr>
          <p:spPr bwMode="auto">
            <a:xfrm>
              <a:off x="4543" y="1248"/>
              <a:ext cx="305" cy="576"/>
            </a:xfrm>
            <a:prstGeom prst="cube">
              <a:avLst>
                <a:gd name="adj" fmla="val 25000"/>
              </a:avLst>
            </a:prstGeom>
            <a:solidFill>
              <a:srgbClr val="FFFF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grpSp>
      <p:grpSp>
        <p:nvGrpSpPr>
          <p:cNvPr id="3" name="Group 11"/>
          <p:cNvGrpSpPr>
            <a:grpSpLocks/>
          </p:cNvGrpSpPr>
          <p:nvPr/>
        </p:nvGrpSpPr>
        <p:grpSpPr bwMode="auto">
          <a:xfrm>
            <a:off x="4108450" y="1481138"/>
            <a:ext cx="3054350" cy="652462"/>
            <a:chOff x="3230" y="1296"/>
            <a:chExt cx="1728" cy="576"/>
          </a:xfrm>
        </p:grpSpPr>
        <p:sp>
          <p:nvSpPr>
            <p:cNvPr id="71712" name="AutoShape 12"/>
            <p:cNvSpPr>
              <a:spLocks noChangeArrowheads="1"/>
            </p:cNvSpPr>
            <p:nvPr/>
          </p:nvSpPr>
          <p:spPr bwMode="auto">
            <a:xfrm>
              <a:off x="3230" y="1296"/>
              <a:ext cx="305" cy="576"/>
            </a:xfrm>
            <a:prstGeom prst="cube">
              <a:avLst>
                <a:gd name="adj" fmla="val 25000"/>
              </a:avLst>
            </a:prstGeom>
            <a:solidFill>
              <a:schemeClr val="hlink"/>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1</a:t>
              </a:r>
            </a:p>
          </p:txBody>
        </p:sp>
        <p:sp>
          <p:nvSpPr>
            <p:cNvPr id="71713" name="AutoShape 13"/>
            <p:cNvSpPr>
              <a:spLocks noChangeArrowheads="1"/>
            </p:cNvSpPr>
            <p:nvPr/>
          </p:nvSpPr>
          <p:spPr bwMode="auto">
            <a:xfrm>
              <a:off x="3422" y="1296"/>
              <a:ext cx="305" cy="576"/>
            </a:xfrm>
            <a:prstGeom prst="cube">
              <a:avLst>
                <a:gd name="adj" fmla="val 25000"/>
              </a:avLst>
            </a:prstGeom>
            <a:solidFill>
              <a:schemeClr val="hlink"/>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1</a:t>
              </a:r>
            </a:p>
          </p:txBody>
        </p:sp>
        <p:sp>
          <p:nvSpPr>
            <p:cNvPr id="71714" name="AutoShape 14"/>
            <p:cNvSpPr>
              <a:spLocks noChangeArrowheads="1"/>
            </p:cNvSpPr>
            <p:nvPr/>
          </p:nvSpPr>
          <p:spPr bwMode="auto">
            <a:xfrm>
              <a:off x="3637" y="1296"/>
              <a:ext cx="305" cy="576"/>
            </a:xfrm>
            <a:prstGeom prst="cube">
              <a:avLst>
                <a:gd name="adj" fmla="val 25000"/>
              </a:avLst>
            </a:prstGeom>
            <a:solidFill>
              <a:schemeClr val="hlink"/>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sp>
          <p:nvSpPr>
            <p:cNvPr id="71715" name="AutoShape 15"/>
            <p:cNvSpPr>
              <a:spLocks noChangeArrowheads="1"/>
            </p:cNvSpPr>
            <p:nvPr/>
          </p:nvSpPr>
          <p:spPr bwMode="auto">
            <a:xfrm>
              <a:off x="3840" y="1296"/>
              <a:ext cx="305" cy="576"/>
            </a:xfrm>
            <a:prstGeom prst="cube">
              <a:avLst>
                <a:gd name="adj" fmla="val 25000"/>
              </a:avLst>
            </a:prstGeom>
            <a:solidFill>
              <a:schemeClr val="hlink"/>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sp>
          <p:nvSpPr>
            <p:cNvPr id="71716" name="AutoShape 16"/>
            <p:cNvSpPr>
              <a:spLocks noChangeArrowheads="1"/>
            </p:cNvSpPr>
            <p:nvPr/>
          </p:nvSpPr>
          <p:spPr bwMode="auto">
            <a:xfrm>
              <a:off x="4043" y="1296"/>
              <a:ext cx="305" cy="576"/>
            </a:xfrm>
            <a:prstGeom prst="cube">
              <a:avLst>
                <a:gd name="adj" fmla="val 25000"/>
              </a:avLst>
            </a:prstGeom>
            <a:solidFill>
              <a:schemeClr val="hlink"/>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1</a:t>
              </a:r>
            </a:p>
          </p:txBody>
        </p:sp>
        <p:sp>
          <p:nvSpPr>
            <p:cNvPr id="71717" name="AutoShape 17"/>
            <p:cNvSpPr>
              <a:spLocks noChangeArrowheads="1"/>
            </p:cNvSpPr>
            <p:nvPr/>
          </p:nvSpPr>
          <p:spPr bwMode="auto">
            <a:xfrm>
              <a:off x="4246" y="1296"/>
              <a:ext cx="305" cy="576"/>
            </a:xfrm>
            <a:prstGeom prst="cube">
              <a:avLst>
                <a:gd name="adj" fmla="val 25000"/>
              </a:avLst>
            </a:prstGeom>
            <a:solidFill>
              <a:schemeClr val="hlink"/>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1</a:t>
              </a:r>
            </a:p>
          </p:txBody>
        </p:sp>
        <p:sp>
          <p:nvSpPr>
            <p:cNvPr id="71718" name="AutoShape 18"/>
            <p:cNvSpPr>
              <a:spLocks noChangeArrowheads="1"/>
            </p:cNvSpPr>
            <p:nvPr/>
          </p:nvSpPr>
          <p:spPr bwMode="auto">
            <a:xfrm>
              <a:off x="4450" y="1296"/>
              <a:ext cx="305" cy="576"/>
            </a:xfrm>
            <a:prstGeom prst="cube">
              <a:avLst>
                <a:gd name="adj" fmla="val 25000"/>
              </a:avLst>
            </a:prstGeom>
            <a:solidFill>
              <a:schemeClr val="hlink"/>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sp>
          <p:nvSpPr>
            <p:cNvPr id="71719" name="AutoShape 19"/>
            <p:cNvSpPr>
              <a:spLocks noChangeArrowheads="1"/>
            </p:cNvSpPr>
            <p:nvPr/>
          </p:nvSpPr>
          <p:spPr bwMode="auto">
            <a:xfrm>
              <a:off x="4653" y="1296"/>
              <a:ext cx="305" cy="576"/>
            </a:xfrm>
            <a:prstGeom prst="cube">
              <a:avLst>
                <a:gd name="adj" fmla="val 25000"/>
              </a:avLst>
            </a:prstGeom>
            <a:solidFill>
              <a:schemeClr val="hlink"/>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1</a:t>
              </a:r>
            </a:p>
          </p:txBody>
        </p:sp>
      </p:grpSp>
      <p:grpSp>
        <p:nvGrpSpPr>
          <p:cNvPr id="4" name="Group 20"/>
          <p:cNvGrpSpPr>
            <a:grpSpLocks/>
          </p:cNvGrpSpPr>
          <p:nvPr/>
        </p:nvGrpSpPr>
        <p:grpSpPr bwMode="auto">
          <a:xfrm>
            <a:off x="4108450" y="3233738"/>
            <a:ext cx="2695575" cy="652462"/>
            <a:chOff x="2588" y="2037"/>
            <a:chExt cx="1698" cy="411"/>
          </a:xfrm>
        </p:grpSpPr>
        <p:sp>
          <p:nvSpPr>
            <p:cNvPr id="71705" name="AutoShape 21"/>
            <p:cNvSpPr>
              <a:spLocks noChangeArrowheads="1"/>
            </p:cNvSpPr>
            <p:nvPr/>
          </p:nvSpPr>
          <p:spPr bwMode="auto">
            <a:xfrm>
              <a:off x="2588" y="2037"/>
              <a:ext cx="340" cy="411"/>
            </a:xfrm>
            <a:prstGeom prst="cube">
              <a:avLst>
                <a:gd name="adj" fmla="val 25000"/>
              </a:avLst>
            </a:prstGeom>
            <a:solidFill>
              <a:schemeClr val="hlink"/>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1</a:t>
              </a:r>
            </a:p>
          </p:txBody>
        </p:sp>
        <p:sp>
          <p:nvSpPr>
            <p:cNvPr id="71706" name="AutoShape 22"/>
            <p:cNvSpPr>
              <a:spLocks noChangeArrowheads="1"/>
            </p:cNvSpPr>
            <p:nvPr/>
          </p:nvSpPr>
          <p:spPr bwMode="auto">
            <a:xfrm>
              <a:off x="2802" y="2037"/>
              <a:ext cx="339" cy="411"/>
            </a:xfrm>
            <a:prstGeom prst="cube">
              <a:avLst>
                <a:gd name="adj" fmla="val 25000"/>
              </a:avLst>
            </a:prstGeom>
            <a:solidFill>
              <a:srgbClr val="FFFF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sp>
          <p:nvSpPr>
            <p:cNvPr id="71707" name="AutoShape 23"/>
            <p:cNvSpPr>
              <a:spLocks noChangeArrowheads="1"/>
            </p:cNvSpPr>
            <p:nvPr/>
          </p:nvSpPr>
          <p:spPr bwMode="auto">
            <a:xfrm>
              <a:off x="3041" y="2037"/>
              <a:ext cx="340" cy="411"/>
            </a:xfrm>
            <a:prstGeom prst="cube">
              <a:avLst>
                <a:gd name="adj" fmla="val 25000"/>
              </a:avLst>
            </a:prstGeom>
            <a:solidFill>
              <a:srgbClr val="FFFF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1</a:t>
              </a:r>
            </a:p>
          </p:txBody>
        </p:sp>
        <p:sp>
          <p:nvSpPr>
            <p:cNvPr id="71708" name="AutoShape 24"/>
            <p:cNvSpPr>
              <a:spLocks noChangeArrowheads="1"/>
            </p:cNvSpPr>
            <p:nvPr/>
          </p:nvSpPr>
          <p:spPr bwMode="auto">
            <a:xfrm>
              <a:off x="3267" y="2037"/>
              <a:ext cx="340" cy="411"/>
            </a:xfrm>
            <a:prstGeom prst="cube">
              <a:avLst>
                <a:gd name="adj" fmla="val 25000"/>
              </a:avLst>
            </a:prstGeom>
            <a:solidFill>
              <a:srgbClr val="FFFF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1</a:t>
              </a:r>
            </a:p>
          </p:txBody>
        </p:sp>
        <p:sp>
          <p:nvSpPr>
            <p:cNvPr id="71709" name="AutoShape 25"/>
            <p:cNvSpPr>
              <a:spLocks noChangeArrowheads="1"/>
            </p:cNvSpPr>
            <p:nvPr/>
          </p:nvSpPr>
          <p:spPr bwMode="auto">
            <a:xfrm>
              <a:off x="3493" y="2037"/>
              <a:ext cx="340" cy="411"/>
            </a:xfrm>
            <a:prstGeom prst="cube">
              <a:avLst>
                <a:gd name="adj" fmla="val 25000"/>
              </a:avLst>
            </a:prstGeom>
            <a:solidFill>
              <a:srgbClr val="FFFF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sp>
          <p:nvSpPr>
            <p:cNvPr id="71710" name="AutoShape 26"/>
            <p:cNvSpPr>
              <a:spLocks noChangeArrowheads="1"/>
            </p:cNvSpPr>
            <p:nvPr/>
          </p:nvSpPr>
          <p:spPr bwMode="auto">
            <a:xfrm>
              <a:off x="3719" y="2037"/>
              <a:ext cx="340" cy="411"/>
            </a:xfrm>
            <a:prstGeom prst="cube">
              <a:avLst>
                <a:gd name="adj" fmla="val 25000"/>
              </a:avLst>
            </a:prstGeom>
            <a:solidFill>
              <a:srgbClr val="FFFF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sp>
          <p:nvSpPr>
            <p:cNvPr id="71711" name="AutoShape 27"/>
            <p:cNvSpPr>
              <a:spLocks noChangeArrowheads="1"/>
            </p:cNvSpPr>
            <p:nvPr/>
          </p:nvSpPr>
          <p:spPr bwMode="auto">
            <a:xfrm>
              <a:off x="3946" y="2037"/>
              <a:ext cx="340" cy="411"/>
            </a:xfrm>
            <a:prstGeom prst="cube">
              <a:avLst>
                <a:gd name="adj" fmla="val 25000"/>
              </a:avLst>
            </a:prstGeom>
            <a:solidFill>
              <a:srgbClr val="FFFF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1</a:t>
              </a:r>
            </a:p>
          </p:txBody>
        </p:sp>
      </p:grpSp>
      <p:sp>
        <p:nvSpPr>
          <p:cNvPr id="858140" name="AutoShape 28"/>
          <p:cNvSpPr>
            <a:spLocks noChangeArrowheads="1"/>
          </p:cNvSpPr>
          <p:nvPr/>
        </p:nvSpPr>
        <p:spPr bwMode="auto">
          <a:xfrm>
            <a:off x="6623050" y="3233738"/>
            <a:ext cx="539750" cy="652462"/>
          </a:xfrm>
          <a:prstGeom prst="cube">
            <a:avLst>
              <a:gd name="adj" fmla="val 25000"/>
            </a:avLst>
          </a:prstGeom>
          <a:solidFill>
            <a:srgbClr val="33CC33"/>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1</a:t>
            </a:r>
          </a:p>
        </p:txBody>
      </p:sp>
      <p:sp>
        <p:nvSpPr>
          <p:cNvPr id="858141" name="Line 29"/>
          <p:cNvSpPr>
            <a:spLocks noChangeShapeType="1"/>
          </p:cNvSpPr>
          <p:nvPr/>
        </p:nvSpPr>
        <p:spPr bwMode="auto">
          <a:xfrm>
            <a:off x="3733800" y="2743200"/>
            <a:ext cx="280988"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858142" name="Line 30"/>
          <p:cNvSpPr>
            <a:spLocks noChangeShapeType="1"/>
          </p:cNvSpPr>
          <p:nvPr/>
        </p:nvSpPr>
        <p:spPr bwMode="auto">
          <a:xfrm flipV="1">
            <a:off x="3733800" y="3565525"/>
            <a:ext cx="290513" cy="15875"/>
          </a:xfrm>
          <a:prstGeom prst="line">
            <a:avLst/>
          </a:prstGeom>
          <a:noFill/>
          <a:ln w="38100">
            <a:solidFill>
              <a:schemeClr val="tx1"/>
            </a:solidFill>
            <a:round/>
            <a:headEnd/>
            <a:tailEnd type="triangle" w="med" len="med"/>
          </a:ln>
        </p:spPr>
        <p:txBody>
          <a:bodyPr wrap="none" anchor="ctr"/>
          <a:lstStyle/>
          <a:p>
            <a:endParaRPr lang="zh-CN" altLang="en-US"/>
          </a:p>
        </p:txBody>
      </p:sp>
      <p:grpSp>
        <p:nvGrpSpPr>
          <p:cNvPr id="71689" name="Group 31"/>
          <p:cNvGrpSpPr>
            <a:grpSpLocks/>
          </p:cNvGrpSpPr>
          <p:nvPr/>
        </p:nvGrpSpPr>
        <p:grpSpPr bwMode="auto">
          <a:xfrm>
            <a:off x="1752600" y="304800"/>
            <a:ext cx="5791200" cy="869950"/>
            <a:chOff x="240" y="172"/>
            <a:chExt cx="3648" cy="548"/>
          </a:xfrm>
        </p:grpSpPr>
        <p:sp>
          <p:nvSpPr>
            <p:cNvPr id="71703" name="Rectangle 32"/>
            <p:cNvSpPr>
              <a:spLocks noChangeArrowheads="1"/>
            </p:cNvSpPr>
            <p:nvPr/>
          </p:nvSpPr>
          <p:spPr bwMode="auto">
            <a:xfrm>
              <a:off x="288" y="172"/>
              <a:ext cx="3542" cy="404"/>
            </a:xfrm>
            <a:prstGeom prst="rect">
              <a:avLst/>
            </a:prstGeom>
            <a:noFill/>
            <a:ln w="9525">
              <a:noFill/>
              <a:miter lim="800000"/>
              <a:headEnd/>
              <a:tailEnd/>
            </a:ln>
          </p:spPr>
          <p:txBody>
            <a:bodyPr lIns="92075" tIns="46038" rIns="92075" bIns="46038">
              <a:spAutoFit/>
            </a:bodyPr>
            <a:lstStyle/>
            <a:p>
              <a:pPr algn="l" eaLnBrk="1" hangingPunct="1">
                <a:lnSpc>
                  <a:spcPct val="100000"/>
                </a:lnSpc>
                <a:spcBef>
                  <a:spcPct val="50000"/>
                </a:spcBef>
                <a:buClrTx/>
                <a:buSzTx/>
                <a:buFontTx/>
                <a:buNone/>
              </a:pPr>
              <a:r>
                <a:rPr lang="zh-CN" altLang="en-US" sz="3600" i="1">
                  <a:solidFill>
                    <a:srgbClr val="FF3300"/>
                  </a:solidFill>
                  <a:latin typeface="隶书" pitchFamily="49" charset="-122"/>
                  <a:ea typeface="隶书" pitchFamily="49" charset="-122"/>
                </a:rPr>
                <a:t>计算机中数据的表示方法</a:t>
              </a:r>
              <a:endParaRPr lang="zh-CN" altLang="en-US" sz="3600">
                <a:solidFill>
                  <a:srgbClr val="FF3300"/>
                </a:solidFill>
                <a:latin typeface="Times New Roman" pitchFamily="18" charset="0"/>
              </a:endParaRPr>
            </a:p>
          </p:txBody>
        </p:sp>
        <p:sp>
          <p:nvSpPr>
            <p:cNvPr id="71704" name="Line 33"/>
            <p:cNvSpPr>
              <a:spLocks noChangeShapeType="1"/>
            </p:cNvSpPr>
            <p:nvPr/>
          </p:nvSpPr>
          <p:spPr bwMode="auto">
            <a:xfrm>
              <a:off x="240" y="576"/>
              <a:ext cx="3648" cy="144"/>
            </a:xfrm>
            <a:prstGeom prst="line">
              <a:avLst/>
            </a:prstGeom>
            <a:noFill/>
            <a:ln w="9525">
              <a:solidFill>
                <a:srgbClr val="000000"/>
              </a:solidFill>
              <a:round/>
              <a:headEnd/>
              <a:tailEnd/>
            </a:ln>
            <a:scene3d>
              <a:camera prst="legacyPerspectiveTopLeft">
                <a:rot lat="0" lon="20519997" rev="0"/>
              </a:camera>
              <a:lightRig rig="legacyHarsh3" dir="r"/>
            </a:scene3d>
            <a:sp3d extrusionH="430200" prstMaterial="legacyMatte">
              <a:bevelT w="13500" h="13500" prst="angle"/>
              <a:bevelB w="13500" h="13500" prst="angle"/>
              <a:extrusionClr>
                <a:srgbClr val="006600"/>
              </a:extrusionClr>
            </a:sp3d>
          </p:spPr>
          <p:txBody>
            <a:bodyPr wrap="none" anchor="ctr">
              <a:flatTx/>
            </a:bodyPr>
            <a:lstStyle/>
            <a:p>
              <a:endParaRPr lang="zh-CN" altLang="en-US"/>
            </a:p>
          </p:txBody>
        </p:sp>
      </p:grpSp>
      <p:grpSp>
        <p:nvGrpSpPr>
          <p:cNvPr id="6" name="Group 34"/>
          <p:cNvGrpSpPr>
            <a:grpSpLocks/>
          </p:cNvGrpSpPr>
          <p:nvPr/>
        </p:nvGrpSpPr>
        <p:grpSpPr bwMode="auto">
          <a:xfrm>
            <a:off x="990600" y="4191000"/>
            <a:ext cx="3962400" cy="2362200"/>
            <a:chOff x="3216" y="336"/>
            <a:chExt cx="2544" cy="1776"/>
          </a:xfrm>
        </p:grpSpPr>
        <p:sp>
          <p:nvSpPr>
            <p:cNvPr id="71699" name="AutoShape 35"/>
            <p:cNvSpPr>
              <a:spLocks noChangeArrowheads="1"/>
            </p:cNvSpPr>
            <p:nvPr/>
          </p:nvSpPr>
          <p:spPr bwMode="auto">
            <a:xfrm>
              <a:off x="3216" y="336"/>
              <a:ext cx="2544" cy="1776"/>
            </a:xfrm>
            <a:prstGeom prst="irregularSeal1">
              <a:avLst/>
            </a:prstGeom>
            <a:solidFill>
              <a:srgbClr val="FFFF99"/>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endParaRPr lang="zh-CN" altLang="zh-CN" sz="2400" b="0">
                <a:latin typeface="Times New Roman" pitchFamily="18" charset="0"/>
              </a:endParaRPr>
            </a:p>
          </p:txBody>
        </p:sp>
        <p:sp>
          <p:nvSpPr>
            <p:cNvPr id="71700" name="Rectangle 36"/>
            <p:cNvSpPr>
              <a:spLocks noChangeArrowheads="1"/>
            </p:cNvSpPr>
            <p:nvPr/>
          </p:nvSpPr>
          <p:spPr bwMode="auto">
            <a:xfrm>
              <a:off x="4464" y="603"/>
              <a:ext cx="504" cy="619"/>
            </a:xfrm>
            <a:prstGeom prst="rect">
              <a:avLst/>
            </a:prstGeom>
            <a:noFill/>
            <a:ln w="3175">
              <a:noFill/>
              <a:miter lim="800000"/>
              <a:headEnd/>
              <a:tailEnd/>
            </a:ln>
          </p:spPr>
          <p:txBody>
            <a:bodyPr anchor="ctr">
              <a:spAutoFit/>
            </a:bodyPr>
            <a:lstStyle/>
            <a:p>
              <a:pPr algn="ctr" eaLnBrk="1" hangingPunct="1">
                <a:lnSpc>
                  <a:spcPct val="100000"/>
                </a:lnSpc>
                <a:spcBef>
                  <a:spcPct val="0"/>
                </a:spcBef>
                <a:buClrTx/>
                <a:buSzTx/>
                <a:buFontTx/>
                <a:buNone/>
              </a:pPr>
              <a:r>
                <a:rPr lang="zh-CN" altLang="en-US" sz="2400">
                  <a:solidFill>
                    <a:srgbClr val="FF0000"/>
                  </a:solidFill>
                  <a:latin typeface="Times New Roman" pitchFamily="18" charset="0"/>
                </a:rPr>
                <a:t>原码</a:t>
              </a:r>
            </a:p>
          </p:txBody>
        </p:sp>
        <p:sp>
          <p:nvSpPr>
            <p:cNvPr id="71701" name="Rectangle 37"/>
            <p:cNvSpPr>
              <a:spLocks noChangeArrowheads="1"/>
            </p:cNvSpPr>
            <p:nvPr/>
          </p:nvSpPr>
          <p:spPr bwMode="auto">
            <a:xfrm>
              <a:off x="3696" y="843"/>
              <a:ext cx="504" cy="619"/>
            </a:xfrm>
            <a:prstGeom prst="rect">
              <a:avLst/>
            </a:prstGeom>
            <a:noFill/>
            <a:ln w="3175">
              <a:noFill/>
              <a:miter lim="800000"/>
              <a:headEnd/>
              <a:tailEnd/>
            </a:ln>
          </p:spPr>
          <p:txBody>
            <a:bodyPr anchor="ctr">
              <a:spAutoFit/>
            </a:bodyPr>
            <a:lstStyle/>
            <a:p>
              <a:pPr algn="ctr" eaLnBrk="1" hangingPunct="1">
                <a:lnSpc>
                  <a:spcPct val="100000"/>
                </a:lnSpc>
                <a:spcBef>
                  <a:spcPct val="0"/>
                </a:spcBef>
                <a:buClrTx/>
                <a:buSzTx/>
                <a:buFontTx/>
                <a:buNone/>
              </a:pPr>
              <a:r>
                <a:rPr lang="zh-CN" altLang="en-US" sz="2400">
                  <a:solidFill>
                    <a:srgbClr val="FF0000"/>
                  </a:solidFill>
                  <a:latin typeface="Times New Roman" pitchFamily="18" charset="0"/>
                </a:rPr>
                <a:t>反码</a:t>
              </a:r>
            </a:p>
          </p:txBody>
        </p:sp>
        <p:sp>
          <p:nvSpPr>
            <p:cNvPr id="71702" name="Rectangle 38"/>
            <p:cNvSpPr>
              <a:spLocks noChangeArrowheads="1"/>
            </p:cNvSpPr>
            <p:nvPr/>
          </p:nvSpPr>
          <p:spPr bwMode="auto">
            <a:xfrm>
              <a:off x="4316" y="1269"/>
              <a:ext cx="513" cy="344"/>
            </a:xfrm>
            <a:prstGeom prst="rect">
              <a:avLst/>
            </a:prstGeom>
            <a:noFill/>
            <a:ln w="3175">
              <a:noFill/>
              <a:miter lim="800000"/>
              <a:headEnd/>
              <a:tailEnd/>
            </a:ln>
          </p:spPr>
          <p:txBody>
            <a:bodyPr wrap="none" anchor="ctr">
              <a:spAutoFit/>
            </a:bodyPr>
            <a:lstStyle/>
            <a:p>
              <a:pPr algn="ctr" eaLnBrk="1" hangingPunct="1">
                <a:lnSpc>
                  <a:spcPct val="100000"/>
                </a:lnSpc>
                <a:spcBef>
                  <a:spcPct val="0"/>
                </a:spcBef>
                <a:buClrTx/>
                <a:buSzTx/>
                <a:buFontTx/>
                <a:buNone/>
              </a:pPr>
              <a:r>
                <a:rPr lang="zh-CN" altLang="en-US" sz="2400">
                  <a:solidFill>
                    <a:srgbClr val="FF0000"/>
                  </a:solidFill>
                  <a:latin typeface="Times New Roman" pitchFamily="18" charset="0"/>
                </a:rPr>
                <a:t>补码</a:t>
              </a:r>
            </a:p>
          </p:txBody>
        </p:sp>
      </p:grpSp>
      <p:sp>
        <p:nvSpPr>
          <p:cNvPr id="858151" name="AutoShape 39"/>
          <p:cNvSpPr>
            <a:spLocks noChangeArrowheads="1"/>
          </p:cNvSpPr>
          <p:nvPr/>
        </p:nvSpPr>
        <p:spPr bwMode="auto">
          <a:xfrm>
            <a:off x="7467600" y="1219200"/>
            <a:ext cx="914400" cy="4419600"/>
          </a:xfrm>
          <a:prstGeom prst="flowChartAlternateProcess">
            <a:avLst/>
          </a:prstGeom>
          <a:solidFill>
            <a:srgbClr val="CC99FF"/>
          </a:solidFill>
          <a:ln w="9525">
            <a:miter lim="800000"/>
            <a:headEnd/>
            <a:tailEnd/>
          </a:ln>
          <a:scene3d>
            <a:camera prst="legacyObliqueTopRight"/>
            <a:lightRig rig="legacyHarsh1" dir="t"/>
          </a:scene3d>
          <a:sp3d extrusionH="430200" prstMaterial="legacyMatte">
            <a:bevelT w="13500" h="13500" prst="angle"/>
            <a:bevelB w="13500" h="13500" prst="angle"/>
            <a:extrusionClr>
              <a:srgbClr val="006600"/>
            </a:extrusionClr>
          </a:sp3d>
        </p:spPr>
        <p:txBody>
          <a:bodyPr wrap="none" anchor="ctr">
            <a:flatTx/>
          </a:bodyPr>
          <a:lstStyle/>
          <a:p>
            <a:pPr algn="ctr" eaLnBrk="1" hangingPunct="1">
              <a:lnSpc>
                <a:spcPct val="100000"/>
              </a:lnSpc>
              <a:spcBef>
                <a:spcPct val="0"/>
              </a:spcBef>
              <a:buClrTx/>
              <a:buSzTx/>
              <a:buFontTx/>
              <a:buNone/>
            </a:pPr>
            <a:r>
              <a:rPr lang="zh-CN" altLang="en-US" sz="4000">
                <a:latin typeface="Times New Roman" pitchFamily="18" charset="0"/>
              </a:rPr>
              <a:t>带</a:t>
            </a:r>
          </a:p>
          <a:p>
            <a:pPr algn="ctr" eaLnBrk="1" hangingPunct="1">
              <a:lnSpc>
                <a:spcPct val="100000"/>
              </a:lnSpc>
              <a:spcBef>
                <a:spcPct val="0"/>
              </a:spcBef>
              <a:buClrTx/>
              <a:buSzTx/>
              <a:buFontTx/>
              <a:buNone/>
            </a:pPr>
            <a:r>
              <a:rPr lang="zh-CN" altLang="en-US" sz="4000">
                <a:latin typeface="Times New Roman" pitchFamily="18" charset="0"/>
              </a:rPr>
              <a:t>符</a:t>
            </a:r>
          </a:p>
          <a:p>
            <a:pPr algn="ctr" eaLnBrk="1" hangingPunct="1">
              <a:lnSpc>
                <a:spcPct val="100000"/>
              </a:lnSpc>
              <a:spcBef>
                <a:spcPct val="0"/>
              </a:spcBef>
              <a:buClrTx/>
              <a:buSzTx/>
              <a:buFontTx/>
              <a:buNone/>
            </a:pPr>
            <a:r>
              <a:rPr lang="zh-CN" altLang="en-US" sz="4000">
                <a:latin typeface="Times New Roman" pitchFamily="18" charset="0"/>
              </a:rPr>
              <a:t>号</a:t>
            </a:r>
          </a:p>
          <a:p>
            <a:pPr algn="ctr" eaLnBrk="1" hangingPunct="1">
              <a:lnSpc>
                <a:spcPct val="100000"/>
              </a:lnSpc>
              <a:spcBef>
                <a:spcPct val="0"/>
              </a:spcBef>
              <a:buClrTx/>
              <a:buSzTx/>
              <a:buFontTx/>
              <a:buNone/>
            </a:pPr>
            <a:r>
              <a:rPr lang="zh-CN" altLang="en-US" sz="4000">
                <a:latin typeface="Times New Roman" pitchFamily="18" charset="0"/>
              </a:rPr>
              <a:t>的</a:t>
            </a:r>
          </a:p>
          <a:p>
            <a:pPr algn="ctr" eaLnBrk="1" hangingPunct="1">
              <a:lnSpc>
                <a:spcPct val="100000"/>
              </a:lnSpc>
              <a:spcBef>
                <a:spcPct val="0"/>
              </a:spcBef>
              <a:buClrTx/>
              <a:buSzTx/>
              <a:buFontTx/>
              <a:buNone/>
            </a:pPr>
            <a:r>
              <a:rPr lang="zh-CN" altLang="en-US" sz="4000">
                <a:latin typeface="Times New Roman" pitchFamily="18" charset="0"/>
              </a:rPr>
              <a:t>机</a:t>
            </a:r>
          </a:p>
          <a:p>
            <a:pPr algn="ctr" eaLnBrk="1" hangingPunct="1">
              <a:lnSpc>
                <a:spcPct val="100000"/>
              </a:lnSpc>
              <a:spcBef>
                <a:spcPct val="0"/>
              </a:spcBef>
              <a:buClrTx/>
              <a:buSzTx/>
              <a:buFontTx/>
              <a:buNone/>
            </a:pPr>
            <a:r>
              <a:rPr lang="zh-CN" altLang="en-US" sz="4000">
                <a:latin typeface="Times New Roman" pitchFamily="18" charset="0"/>
              </a:rPr>
              <a:t>器</a:t>
            </a:r>
          </a:p>
          <a:p>
            <a:pPr algn="ctr" eaLnBrk="1" hangingPunct="1">
              <a:lnSpc>
                <a:spcPct val="100000"/>
              </a:lnSpc>
              <a:spcBef>
                <a:spcPct val="0"/>
              </a:spcBef>
              <a:buClrTx/>
              <a:buSzTx/>
              <a:buFontTx/>
              <a:buNone/>
            </a:pPr>
            <a:r>
              <a:rPr lang="zh-CN" altLang="en-US" sz="4000">
                <a:latin typeface="Times New Roman" pitchFamily="18" charset="0"/>
              </a:rPr>
              <a:t>数</a:t>
            </a:r>
            <a:endParaRPr lang="zh-CN" altLang="en-US" sz="2400" b="0">
              <a:latin typeface="Times New Roman" pitchFamily="18" charset="0"/>
            </a:endParaRPr>
          </a:p>
        </p:txBody>
      </p:sp>
      <p:sp>
        <p:nvSpPr>
          <p:cNvPr id="858152" name="Rectangle 40"/>
          <p:cNvSpPr>
            <a:spLocks noChangeArrowheads="1"/>
          </p:cNvSpPr>
          <p:nvPr/>
        </p:nvSpPr>
        <p:spPr bwMode="auto">
          <a:xfrm>
            <a:off x="228600" y="1600200"/>
            <a:ext cx="1406525" cy="762000"/>
          </a:xfrm>
          <a:prstGeom prst="rect">
            <a:avLst/>
          </a:prstGeom>
          <a:solidFill>
            <a:srgbClr val="CCECFF"/>
          </a:solidFill>
          <a:ln w="3175">
            <a:noFill/>
            <a:miter lim="800000"/>
            <a:headEnd/>
            <a:tailEnd/>
          </a:ln>
          <a:effectLst>
            <a:outerShdw dist="107763" dir="2700000" algn="ctr" rotWithShape="0">
              <a:srgbClr val="868686"/>
            </a:outerShdw>
          </a:effectLst>
        </p:spPr>
        <p:txBody>
          <a:bodyPr anchor="ctr">
            <a:spAutoFit/>
          </a:bodyPr>
          <a:lstStyle/>
          <a:p>
            <a:pPr algn="ctr" eaLnBrk="1" hangingPunct="1">
              <a:lnSpc>
                <a:spcPct val="100000"/>
              </a:lnSpc>
              <a:spcBef>
                <a:spcPct val="0"/>
              </a:spcBef>
              <a:buClrTx/>
              <a:buSzTx/>
              <a:buFontTx/>
              <a:buNone/>
              <a:defRPr/>
            </a:pPr>
            <a:r>
              <a:rPr lang="en-US" altLang="zh-CN" sz="4400">
                <a:solidFill>
                  <a:srgbClr val="FF0000"/>
                </a:solidFill>
                <a:latin typeface="隶书" pitchFamily="49" charset="-122"/>
                <a:ea typeface="隶书" pitchFamily="49" charset="-122"/>
              </a:rPr>
              <a:t>-77</a:t>
            </a:r>
            <a:r>
              <a:rPr lang="en-US" altLang="zh-CN" sz="3200">
                <a:solidFill>
                  <a:srgbClr val="FFFF00"/>
                </a:solidFill>
                <a:latin typeface="隶书" pitchFamily="49" charset="-122"/>
                <a:ea typeface="隶书" pitchFamily="49" charset="-122"/>
              </a:rPr>
              <a:t> </a:t>
            </a:r>
          </a:p>
        </p:txBody>
      </p:sp>
      <p:sp>
        <p:nvSpPr>
          <p:cNvPr id="71693" name="Rectangle 41"/>
          <p:cNvSpPr>
            <a:spLocks noChangeArrowheads="1"/>
          </p:cNvSpPr>
          <p:nvPr/>
        </p:nvSpPr>
        <p:spPr bwMode="auto">
          <a:xfrm>
            <a:off x="1143000" y="1524000"/>
            <a:ext cx="1447800" cy="609600"/>
          </a:xfrm>
          <a:prstGeom prst="rect">
            <a:avLst/>
          </a:prstGeom>
          <a:noFill/>
          <a:ln w="3175">
            <a:noFill/>
            <a:miter lim="800000"/>
            <a:headEnd/>
            <a:tailEnd/>
          </a:ln>
          <a:effectLst>
            <a:prstShdw prst="shdw17" dist="17961" dir="2700000">
              <a:srgbClr val="009999"/>
            </a:prstShdw>
          </a:effectLst>
        </p:spPr>
        <p:txBody>
          <a:bodyPr wrap="none" anchor="ctr"/>
          <a:lstStyle/>
          <a:p>
            <a:endParaRPr lang="zh-CN" altLang="en-US"/>
          </a:p>
        </p:txBody>
      </p:sp>
      <p:sp>
        <p:nvSpPr>
          <p:cNvPr id="858154" name="AutoShape 42"/>
          <p:cNvSpPr>
            <a:spLocks noChangeArrowheads="1"/>
          </p:cNvSpPr>
          <p:nvPr/>
        </p:nvSpPr>
        <p:spPr bwMode="auto">
          <a:xfrm>
            <a:off x="1828800" y="1828800"/>
            <a:ext cx="838200" cy="304800"/>
          </a:xfrm>
          <a:prstGeom prst="rightArrow">
            <a:avLst>
              <a:gd name="adj1" fmla="val 50000"/>
              <a:gd name="adj2" fmla="val 68750"/>
            </a:avLst>
          </a:prstGeom>
          <a:solidFill>
            <a:srgbClr val="808080"/>
          </a:solidFill>
          <a:ln w="3175">
            <a:solidFill>
              <a:schemeClr val="tx1"/>
            </a:solidFill>
            <a:miter lim="800000"/>
            <a:headEnd/>
            <a:tailEnd/>
          </a:ln>
        </p:spPr>
        <p:txBody>
          <a:bodyPr wrap="none" anchor="ctr"/>
          <a:lstStyle/>
          <a:p>
            <a:endParaRPr lang="zh-CN" altLang="en-US"/>
          </a:p>
        </p:txBody>
      </p:sp>
      <p:sp>
        <p:nvSpPr>
          <p:cNvPr id="858155" name="Line 43"/>
          <p:cNvSpPr>
            <a:spLocks noChangeShapeType="1"/>
          </p:cNvSpPr>
          <p:nvPr/>
        </p:nvSpPr>
        <p:spPr bwMode="auto">
          <a:xfrm>
            <a:off x="3733800" y="1905000"/>
            <a:ext cx="280988"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858156" name="Rectangle 44"/>
          <p:cNvSpPr>
            <a:spLocks noChangeArrowheads="1"/>
          </p:cNvSpPr>
          <p:nvPr/>
        </p:nvSpPr>
        <p:spPr bwMode="auto">
          <a:xfrm>
            <a:off x="2819400" y="1600200"/>
            <a:ext cx="838200" cy="609600"/>
          </a:xfrm>
          <a:prstGeom prst="rect">
            <a:avLst/>
          </a:prstGeom>
          <a:solidFill>
            <a:srgbClr val="FFFFCC"/>
          </a:solidFill>
          <a:ln w="3175">
            <a:noFill/>
            <a:miter lim="800000"/>
            <a:headEnd/>
            <a:tailEnd/>
          </a:ln>
          <a:effectLst>
            <a:outerShdw dist="107763" dir="2700000" algn="ctr" rotWithShape="0">
              <a:srgbClr val="868686"/>
            </a:outerShdw>
          </a:effectLst>
        </p:spPr>
        <p:txBody>
          <a:bodyPr wrap="none" anchor="ctr"/>
          <a:lstStyle/>
          <a:p>
            <a:pPr algn="ctr" eaLnBrk="1" hangingPunct="1">
              <a:lnSpc>
                <a:spcPct val="100000"/>
              </a:lnSpc>
              <a:spcBef>
                <a:spcPct val="0"/>
              </a:spcBef>
              <a:buClrTx/>
              <a:buSzTx/>
              <a:buFontTx/>
              <a:buNone/>
              <a:defRPr/>
            </a:pPr>
            <a:r>
              <a:rPr lang="zh-CN" altLang="en-US" sz="2800">
                <a:latin typeface="Times New Roman" pitchFamily="18" charset="0"/>
                <a:ea typeface="楷体_GB2312" pitchFamily="49" charset="-122"/>
              </a:rPr>
              <a:t>原码</a:t>
            </a:r>
            <a:endParaRPr lang="zh-CN" altLang="en-US" sz="2400" b="0">
              <a:latin typeface="Times New Roman" pitchFamily="18" charset="0"/>
            </a:endParaRPr>
          </a:p>
        </p:txBody>
      </p:sp>
      <p:sp>
        <p:nvSpPr>
          <p:cNvPr id="858157" name="Rectangle 45"/>
          <p:cNvSpPr>
            <a:spLocks noChangeArrowheads="1"/>
          </p:cNvSpPr>
          <p:nvPr/>
        </p:nvSpPr>
        <p:spPr bwMode="auto">
          <a:xfrm>
            <a:off x="2819400" y="2438400"/>
            <a:ext cx="838200" cy="609600"/>
          </a:xfrm>
          <a:prstGeom prst="rect">
            <a:avLst/>
          </a:prstGeom>
          <a:solidFill>
            <a:srgbClr val="FFFFCC"/>
          </a:solidFill>
          <a:ln w="3175">
            <a:noFill/>
            <a:miter lim="800000"/>
            <a:headEnd/>
            <a:tailEnd/>
          </a:ln>
          <a:effectLst>
            <a:outerShdw dist="107763" dir="2700000" algn="ctr" rotWithShape="0">
              <a:srgbClr val="868686"/>
            </a:outerShdw>
          </a:effectLst>
        </p:spPr>
        <p:txBody>
          <a:bodyPr wrap="none" anchor="ctr"/>
          <a:lstStyle/>
          <a:p>
            <a:pPr algn="ctr" eaLnBrk="1" hangingPunct="1">
              <a:lnSpc>
                <a:spcPct val="100000"/>
              </a:lnSpc>
              <a:spcBef>
                <a:spcPct val="0"/>
              </a:spcBef>
              <a:buClrTx/>
              <a:buSzTx/>
              <a:buFontTx/>
              <a:buNone/>
              <a:defRPr/>
            </a:pPr>
            <a:r>
              <a:rPr lang="zh-CN" altLang="en-US" sz="2800">
                <a:latin typeface="Times New Roman" pitchFamily="18" charset="0"/>
                <a:ea typeface="楷体_GB2312" pitchFamily="49" charset="-122"/>
              </a:rPr>
              <a:t>反码</a:t>
            </a:r>
            <a:endParaRPr lang="zh-CN" altLang="en-US" sz="2400" b="0">
              <a:latin typeface="Times New Roman" pitchFamily="18" charset="0"/>
            </a:endParaRPr>
          </a:p>
        </p:txBody>
      </p:sp>
      <p:sp>
        <p:nvSpPr>
          <p:cNvPr id="858158" name="Rectangle 46"/>
          <p:cNvSpPr>
            <a:spLocks noChangeArrowheads="1"/>
          </p:cNvSpPr>
          <p:nvPr/>
        </p:nvSpPr>
        <p:spPr bwMode="auto">
          <a:xfrm>
            <a:off x="2819400" y="3276600"/>
            <a:ext cx="838200" cy="609600"/>
          </a:xfrm>
          <a:prstGeom prst="rect">
            <a:avLst/>
          </a:prstGeom>
          <a:solidFill>
            <a:srgbClr val="FFFFCC"/>
          </a:solidFill>
          <a:ln w="3175">
            <a:noFill/>
            <a:miter lim="800000"/>
            <a:headEnd/>
            <a:tailEnd/>
          </a:ln>
          <a:effectLst>
            <a:outerShdw dist="107763" dir="2700000" algn="ctr" rotWithShape="0">
              <a:srgbClr val="868686"/>
            </a:outerShdw>
          </a:effectLst>
        </p:spPr>
        <p:txBody>
          <a:bodyPr wrap="none" anchor="ctr"/>
          <a:lstStyle/>
          <a:p>
            <a:pPr algn="ctr" eaLnBrk="1" hangingPunct="1">
              <a:lnSpc>
                <a:spcPct val="100000"/>
              </a:lnSpc>
              <a:spcBef>
                <a:spcPct val="0"/>
              </a:spcBef>
              <a:buClrTx/>
              <a:buSzTx/>
              <a:buFontTx/>
              <a:buNone/>
              <a:defRPr/>
            </a:pPr>
            <a:r>
              <a:rPr lang="zh-CN" altLang="en-US" sz="2800">
                <a:latin typeface="Times New Roman" pitchFamily="18" charset="0"/>
                <a:ea typeface="楷体_GB2312" pitchFamily="49" charset="-122"/>
              </a:rPr>
              <a:t>补码</a:t>
            </a:r>
            <a:endParaRPr lang="zh-CN" altLang="en-US" sz="2400" b="0">
              <a:latin typeface="Times New Roman"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1000"/>
                                  </p:stCondLst>
                                  <p:childTnLst>
                                    <p:set>
                                      <p:cBhvr>
                                        <p:cTn id="6" dur="1" fill="hold">
                                          <p:stCondLst>
                                            <p:cond delay="0"/>
                                          </p:stCondLst>
                                        </p:cTn>
                                        <p:tgtEl>
                                          <p:spTgt spid="858151"/>
                                        </p:tgtEl>
                                        <p:attrNameLst>
                                          <p:attrName>style.visibility</p:attrName>
                                        </p:attrNameLst>
                                      </p:cBhvr>
                                      <p:to>
                                        <p:strVal val="visible"/>
                                      </p:to>
                                    </p:set>
                                    <p:anim calcmode="lin" valueType="num">
                                      <p:cBhvr additive="base">
                                        <p:cTn id="7" dur="500" fill="hold"/>
                                        <p:tgtEl>
                                          <p:spTgt spid="858151"/>
                                        </p:tgtEl>
                                        <p:attrNameLst>
                                          <p:attrName>ppt_x</p:attrName>
                                        </p:attrNameLst>
                                      </p:cBhvr>
                                      <p:tavLst>
                                        <p:tav tm="0">
                                          <p:val>
                                            <p:strVal val="0-#ppt_w/2"/>
                                          </p:val>
                                        </p:tav>
                                        <p:tav tm="100000">
                                          <p:val>
                                            <p:strVal val="#ppt_x"/>
                                          </p:val>
                                        </p:tav>
                                      </p:tavLst>
                                    </p:anim>
                                    <p:anim calcmode="lin" valueType="num">
                                      <p:cBhvr additive="base">
                                        <p:cTn id="8" dur="500" fill="hold"/>
                                        <p:tgtEl>
                                          <p:spTgt spid="858151"/>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58151"/>
                                        </p:tgtEl>
                                        <p:attrNameLst>
                                          <p:attrName>ppt_c</p:attrName>
                                        </p:attrNameLst>
                                      </p:cBhvr>
                                      <p:to>
                                        <a:srgbClr val="EEECD2"/>
                                      </p:to>
                                    </p:animClr>
                                  </p:subTnLst>
                                </p:cTn>
                              </p:par>
                            </p:childTnLst>
                          </p:cTn>
                        </p:par>
                        <p:par>
                          <p:cTn id="9" fill="hold">
                            <p:stCondLst>
                              <p:cond delay="1500"/>
                            </p:stCondLst>
                            <p:childTnLst>
                              <p:par>
                                <p:cTn id="10" presetID="9" presetClass="entr" presetSubtype="0" fill="hold" nodeType="afterEffect">
                                  <p:stCondLst>
                                    <p:cond delay="100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par>
                          <p:cTn id="13" fill="hold">
                            <p:stCondLst>
                              <p:cond delay="3000"/>
                            </p:stCondLst>
                            <p:childTnLst>
                              <p:par>
                                <p:cTn id="14" presetID="24" presetClass="entr" presetSubtype="0" fill="hold" grpId="0" nodeType="afterEffect">
                                  <p:stCondLst>
                                    <p:cond delay="3000"/>
                                  </p:stCondLst>
                                  <p:childTnLst>
                                    <p:set>
                                      <p:cBhvr>
                                        <p:cTn id="15" dur="1" fill="hold">
                                          <p:stCondLst>
                                            <p:cond delay="499"/>
                                          </p:stCondLst>
                                        </p:cTn>
                                        <p:tgtEl>
                                          <p:spTgt spid="858152"/>
                                        </p:tgtEl>
                                        <p:attrNameLst>
                                          <p:attrName>style.visibility</p:attrName>
                                        </p:attrNameLst>
                                      </p:cBhvr>
                                      <p:to>
                                        <p:strVal val="visible"/>
                                      </p:to>
                                    </p:set>
                                    <p:anim to="" calcmode="lin" valueType="num">
                                      <p:cBhvr>
                                        <p:cTn id="16" dur="1" fill="hold"/>
                                        <p:tgtEl>
                                          <p:spTgt spid="858152"/>
                                        </p:tgtEl>
                                        <p:attrNameLst>
                                          <p:attrName/>
                                        </p:attrNameLst>
                                      </p:cBhvr>
                                    </p:anim>
                                  </p:childTnLst>
                                </p:cTn>
                              </p:par>
                            </p:childTnLst>
                          </p:cTn>
                        </p:par>
                        <p:par>
                          <p:cTn id="17" fill="hold">
                            <p:stCondLst>
                              <p:cond delay="6500"/>
                            </p:stCondLst>
                            <p:childTnLst>
                              <p:par>
                                <p:cTn id="18" presetID="2" presetClass="entr" presetSubtype="8" fill="hold" grpId="0" nodeType="afterEffect">
                                  <p:stCondLst>
                                    <p:cond delay="1000"/>
                                  </p:stCondLst>
                                  <p:childTnLst>
                                    <p:set>
                                      <p:cBhvr>
                                        <p:cTn id="19" dur="1" fill="hold">
                                          <p:stCondLst>
                                            <p:cond delay="0"/>
                                          </p:stCondLst>
                                        </p:cTn>
                                        <p:tgtEl>
                                          <p:spTgt spid="858154"/>
                                        </p:tgtEl>
                                        <p:attrNameLst>
                                          <p:attrName>style.visibility</p:attrName>
                                        </p:attrNameLst>
                                      </p:cBhvr>
                                      <p:to>
                                        <p:strVal val="visible"/>
                                      </p:to>
                                    </p:set>
                                    <p:anim calcmode="lin" valueType="num">
                                      <p:cBhvr additive="base">
                                        <p:cTn id="20" dur="500" fill="hold"/>
                                        <p:tgtEl>
                                          <p:spTgt spid="858154"/>
                                        </p:tgtEl>
                                        <p:attrNameLst>
                                          <p:attrName>ppt_x</p:attrName>
                                        </p:attrNameLst>
                                      </p:cBhvr>
                                      <p:tavLst>
                                        <p:tav tm="0">
                                          <p:val>
                                            <p:strVal val="0-#ppt_w/2"/>
                                          </p:val>
                                        </p:tav>
                                        <p:tav tm="100000">
                                          <p:val>
                                            <p:strVal val="#ppt_x"/>
                                          </p:val>
                                        </p:tav>
                                      </p:tavLst>
                                    </p:anim>
                                    <p:anim calcmode="lin" valueType="num">
                                      <p:cBhvr additive="base">
                                        <p:cTn id="21" dur="500" fill="hold"/>
                                        <p:tgtEl>
                                          <p:spTgt spid="858154"/>
                                        </p:tgtEl>
                                        <p:attrNameLst>
                                          <p:attrName>ppt_y</p:attrName>
                                        </p:attrNameLst>
                                      </p:cBhvr>
                                      <p:tavLst>
                                        <p:tav tm="0">
                                          <p:val>
                                            <p:strVal val="#ppt_y"/>
                                          </p:val>
                                        </p:tav>
                                        <p:tav tm="100000">
                                          <p:val>
                                            <p:strVal val="#ppt_y"/>
                                          </p:val>
                                        </p:tav>
                                      </p:tavLst>
                                    </p:anim>
                                  </p:childTnLst>
                                </p:cTn>
                              </p:par>
                            </p:childTnLst>
                          </p:cTn>
                        </p:par>
                        <p:par>
                          <p:cTn id="22" fill="hold">
                            <p:stCondLst>
                              <p:cond delay="8000"/>
                            </p:stCondLst>
                            <p:childTnLst>
                              <p:par>
                                <p:cTn id="23" presetID="24" presetClass="entr" presetSubtype="0" fill="hold" grpId="0" nodeType="afterEffect">
                                  <p:stCondLst>
                                    <p:cond delay="1000"/>
                                  </p:stCondLst>
                                  <p:childTnLst>
                                    <p:set>
                                      <p:cBhvr>
                                        <p:cTn id="24" dur="1" fill="hold">
                                          <p:stCondLst>
                                            <p:cond delay="499"/>
                                          </p:stCondLst>
                                        </p:cTn>
                                        <p:tgtEl>
                                          <p:spTgt spid="858156"/>
                                        </p:tgtEl>
                                        <p:attrNameLst>
                                          <p:attrName>style.visibility</p:attrName>
                                        </p:attrNameLst>
                                      </p:cBhvr>
                                      <p:to>
                                        <p:strVal val="visible"/>
                                      </p:to>
                                    </p:set>
                                    <p:anim to="" calcmode="lin" valueType="num">
                                      <p:cBhvr>
                                        <p:cTn id="25" dur="1" fill="hold"/>
                                        <p:tgtEl>
                                          <p:spTgt spid="858156"/>
                                        </p:tgtEl>
                                        <p:attrNameLst>
                                          <p:attrName/>
                                        </p:attrNameLst>
                                      </p:cBhvr>
                                    </p:anim>
                                  </p:childTnLst>
                                </p:cTn>
                              </p:par>
                            </p:childTnLst>
                          </p:cTn>
                        </p:par>
                        <p:par>
                          <p:cTn id="26" fill="hold">
                            <p:stCondLst>
                              <p:cond delay="9500"/>
                            </p:stCondLst>
                            <p:childTnLst>
                              <p:par>
                                <p:cTn id="27" presetID="2" presetClass="entr" presetSubtype="8" fill="hold" grpId="0" nodeType="afterEffect">
                                  <p:stCondLst>
                                    <p:cond delay="1000"/>
                                  </p:stCondLst>
                                  <p:childTnLst>
                                    <p:set>
                                      <p:cBhvr>
                                        <p:cTn id="28" dur="1" fill="hold">
                                          <p:stCondLst>
                                            <p:cond delay="0"/>
                                          </p:stCondLst>
                                        </p:cTn>
                                        <p:tgtEl>
                                          <p:spTgt spid="858155"/>
                                        </p:tgtEl>
                                        <p:attrNameLst>
                                          <p:attrName>style.visibility</p:attrName>
                                        </p:attrNameLst>
                                      </p:cBhvr>
                                      <p:to>
                                        <p:strVal val="visible"/>
                                      </p:to>
                                    </p:set>
                                    <p:anim calcmode="lin" valueType="num">
                                      <p:cBhvr additive="base">
                                        <p:cTn id="29" dur="500" fill="hold"/>
                                        <p:tgtEl>
                                          <p:spTgt spid="858155"/>
                                        </p:tgtEl>
                                        <p:attrNameLst>
                                          <p:attrName>ppt_x</p:attrName>
                                        </p:attrNameLst>
                                      </p:cBhvr>
                                      <p:tavLst>
                                        <p:tav tm="0">
                                          <p:val>
                                            <p:strVal val="0-#ppt_w/2"/>
                                          </p:val>
                                        </p:tav>
                                        <p:tav tm="100000">
                                          <p:val>
                                            <p:strVal val="#ppt_x"/>
                                          </p:val>
                                        </p:tav>
                                      </p:tavLst>
                                    </p:anim>
                                    <p:anim calcmode="lin" valueType="num">
                                      <p:cBhvr additive="base">
                                        <p:cTn id="30" dur="500" fill="hold"/>
                                        <p:tgtEl>
                                          <p:spTgt spid="858155"/>
                                        </p:tgtEl>
                                        <p:attrNameLst>
                                          <p:attrName>ppt_y</p:attrName>
                                        </p:attrNameLst>
                                      </p:cBhvr>
                                      <p:tavLst>
                                        <p:tav tm="0">
                                          <p:val>
                                            <p:strVal val="#ppt_y"/>
                                          </p:val>
                                        </p:tav>
                                        <p:tav tm="100000">
                                          <p:val>
                                            <p:strVal val="#ppt_y"/>
                                          </p:val>
                                        </p:tav>
                                      </p:tavLst>
                                    </p:anim>
                                  </p:childTnLst>
                                </p:cTn>
                              </p:par>
                            </p:childTnLst>
                          </p:cTn>
                        </p:par>
                        <p:par>
                          <p:cTn id="31" fill="hold">
                            <p:stCondLst>
                              <p:cond delay="11000"/>
                            </p:stCondLst>
                            <p:childTnLst>
                              <p:par>
                                <p:cTn id="32" presetID="24" presetClass="entr" presetSubtype="0" fill="hold" nodeType="afterEffect">
                                  <p:stCondLst>
                                    <p:cond delay="1000"/>
                                  </p:stCondLst>
                                  <p:childTnLst>
                                    <p:set>
                                      <p:cBhvr>
                                        <p:cTn id="33" dur="1" fill="hold">
                                          <p:stCondLst>
                                            <p:cond delay="499"/>
                                          </p:stCondLst>
                                        </p:cTn>
                                        <p:tgtEl>
                                          <p:spTgt spid="3"/>
                                        </p:tgtEl>
                                        <p:attrNameLst>
                                          <p:attrName>style.visibility</p:attrName>
                                        </p:attrNameLst>
                                      </p:cBhvr>
                                      <p:to>
                                        <p:strVal val="visible"/>
                                      </p:to>
                                    </p:set>
                                    <p:anim to="" calcmode="lin" valueType="num">
                                      <p:cBhvr>
                                        <p:cTn id="34" dur="1" fill="hold"/>
                                        <p:tgtEl>
                                          <p:spTgt spid="3"/>
                                        </p:tgtEl>
                                        <p:attrNameLst>
                                          <p:attrName/>
                                        </p:attrNameLst>
                                      </p:cBhvr>
                                    </p:anim>
                                  </p:childTnLst>
                                </p:cTn>
                              </p:par>
                            </p:childTnLst>
                          </p:cTn>
                        </p:par>
                        <p:par>
                          <p:cTn id="35" fill="hold">
                            <p:stCondLst>
                              <p:cond delay="12500"/>
                            </p:stCondLst>
                            <p:childTnLst>
                              <p:par>
                                <p:cTn id="36" presetID="24" presetClass="entr" presetSubtype="0" fill="hold" grpId="0" nodeType="afterEffect">
                                  <p:stCondLst>
                                    <p:cond delay="1000"/>
                                  </p:stCondLst>
                                  <p:childTnLst>
                                    <p:set>
                                      <p:cBhvr>
                                        <p:cTn id="37" dur="1" fill="hold">
                                          <p:stCondLst>
                                            <p:cond delay="499"/>
                                          </p:stCondLst>
                                        </p:cTn>
                                        <p:tgtEl>
                                          <p:spTgt spid="858157"/>
                                        </p:tgtEl>
                                        <p:attrNameLst>
                                          <p:attrName>style.visibility</p:attrName>
                                        </p:attrNameLst>
                                      </p:cBhvr>
                                      <p:to>
                                        <p:strVal val="visible"/>
                                      </p:to>
                                    </p:set>
                                    <p:anim to="" calcmode="lin" valueType="num">
                                      <p:cBhvr>
                                        <p:cTn id="38" dur="1" fill="hold"/>
                                        <p:tgtEl>
                                          <p:spTgt spid="858157"/>
                                        </p:tgtEl>
                                        <p:attrNameLst>
                                          <p:attrName/>
                                        </p:attrNameLst>
                                      </p:cBhvr>
                                    </p:anim>
                                  </p:childTnLst>
                                </p:cTn>
                              </p:par>
                            </p:childTnLst>
                          </p:cTn>
                        </p:par>
                        <p:par>
                          <p:cTn id="39" fill="hold">
                            <p:stCondLst>
                              <p:cond delay="14000"/>
                            </p:stCondLst>
                            <p:childTnLst>
                              <p:par>
                                <p:cTn id="40" presetID="2" presetClass="entr" presetSubtype="8" fill="hold" grpId="0" nodeType="afterEffect">
                                  <p:stCondLst>
                                    <p:cond delay="1000"/>
                                  </p:stCondLst>
                                  <p:childTnLst>
                                    <p:set>
                                      <p:cBhvr>
                                        <p:cTn id="41" dur="1" fill="hold">
                                          <p:stCondLst>
                                            <p:cond delay="0"/>
                                          </p:stCondLst>
                                        </p:cTn>
                                        <p:tgtEl>
                                          <p:spTgt spid="858141"/>
                                        </p:tgtEl>
                                        <p:attrNameLst>
                                          <p:attrName>style.visibility</p:attrName>
                                        </p:attrNameLst>
                                      </p:cBhvr>
                                      <p:to>
                                        <p:strVal val="visible"/>
                                      </p:to>
                                    </p:set>
                                    <p:anim calcmode="lin" valueType="num">
                                      <p:cBhvr additive="base">
                                        <p:cTn id="42" dur="500" fill="hold"/>
                                        <p:tgtEl>
                                          <p:spTgt spid="858141"/>
                                        </p:tgtEl>
                                        <p:attrNameLst>
                                          <p:attrName>ppt_x</p:attrName>
                                        </p:attrNameLst>
                                      </p:cBhvr>
                                      <p:tavLst>
                                        <p:tav tm="0">
                                          <p:val>
                                            <p:strVal val="0-#ppt_w/2"/>
                                          </p:val>
                                        </p:tav>
                                        <p:tav tm="100000">
                                          <p:val>
                                            <p:strVal val="#ppt_x"/>
                                          </p:val>
                                        </p:tav>
                                      </p:tavLst>
                                    </p:anim>
                                    <p:anim calcmode="lin" valueType="num">
                                      <p:cBhvr additive="base">
                                        <p:cTn id="43" dur="500" fill="hold"/>
                                        <p:tgtEl>
                                          <p:spTgt spid="858141"/>
                                        </p:tgtEl>
                                        <p:attrNameLst>
                                          <p:attrName>ppt_y</p:attrName>
                                        </p:attrNameLst>
                                      </p:cBhvr>
                                      <p:tavLst>
                                        <p:tav tm="0">
                                          <p:val>
                                            <p:strVal val="#ppt_y"/>
                                          </p:val>
                                        </p:tav>
                                        <p:tav tm="100000">
                                          <p:val>
                                            <p:strVal val="#ppt_y"/>
                                          </p:val>
                                        </p:tav>
                                      </p:tavLst>
                                    </p:anim>
                                  </p:childTnLst>
                                </p:cTn>
                              </p:par>
                            </p:childTnLst>
                          </p:cTn>
                        </p:par>
                        <p:par>
                          <p:cTn id="44" fill="hold">
                            <p:stCondLst>
                              <p:cond delay="15500"/>
                            </p:stCondLst>
                            <p:childTnLst>
                              <p:par>
                                <p:cTn id="45" presetID="24" presetClass="entr" presetSubtype="0" fill="hold" grpId="0" nodeType="afterEffect">
                                  <p:stCondLst>
                                    <p:cond delay="1000"/>
                                  </p:stCondLst>
                                  <p:childTnLst>
                                    <p:set>
                                      <p:cBhvr>
                                        <p:cTn id="46" dur="1" fill="hold">
                                          <p:stCondLst>
                                            <p:cond delay="499"/>
                                          </p:stCondLst>
                                        </p:cTn>
                                        <p:tgtEl>
                                          <p:spTgt spid="858114"/>
                                        </p:tgtEl>
                                        <p:attrNameLst>
                                          <p:attrName>style.visibility</p:attrName>
                                        </p:attrNameLst>
                                      </p:cBhvr>
                                      <p:to>
                                        <p:strVal val="visible"/>
                                      </p:to>
                                    </p:set>
                                    <p:anim to="" calcmode="lin" valueType="num">
                                      <p:cBhvr>
                                        <p:cTn id="47" dur="1" fill="hold"/>
                                        <p:tgtEl>
                                          <p:spTgt spid="858114"/>
                                        </p:tgtEl>
                                        <p:attrNameLst>
                                          <p:attrName/>
                                        </p:attrNameLst>
                                      </p:cBhvr>
                                    </p:anim>
                                  </p:childTnLst>
                                </p:cTn>
                              </p:par>
                            </p:childTnLst>
                          </p:cTn>
                        </p:par>
                        <p:par>
                          <p:cTn id="48" fill="hold">
                            <p:stCondLst>
                              <p:cond delay="17000"/>
                            </p:stCondLst>
                            <p:childTnLst>
                              <p:par>
                                <p:cTn id="49" presetID="24" presetClass="entr" presetSubtype="0" fill="hold" nodeType="afterEffect">
                                  <p:stCondLst>
                                    <p:cond delay="1000"/>
                                  </p:stCondLst>
                                  <p:childTnLst>
                                    <p:set>
                                      <p:cBhvr>
                                        <p:cTn id="50" dur="1" fill="hold">
                                          <p:stCondLst>
                                            <p:cond delay="499"/>
                                          </p:stCondLst>
                                        </p:cTn>
                                        <p:tgtEl>
                                          <p:spTgt spid="2"/>
                                        </p:tgtEl>
                                        <p:attrNameLst>
                                          <p:attrName>style.visibility</p:attrName>
                                        </p:attrNameLst>
                                      </p:cBhvr>
                                      <p:to>
                                        <p:strVal val="visible"/>
                                      </p:to>
                                    </p:set>
                                    <p:anim to="" calcmode="lin" valueType="num">
                                      <p:cBhvr>
                                        <p:cTn id="51" dur="1" fill="hold"/>
                                        <p:tgtEl>
                                          <p:spTgt spid="2"/>
                                        </p:tgtEl>
                                        <p:attrNameLst>
                                          <p:attrName/>
                                        </p:attrNameLst>
                                      </p:cBhvr>
                                    </p:anim>
                                  </p:childTnLst>
                                </p:cTn>
                              </p:par>
                            </p:childTnLst>
                          </p:cTn>
                        </p:par>
                        <p:par>
                          <p:cTn id="52" fill="hold">
                            <p:stCondLst>
                              <p:cond delay="18500"/>
                            </p:stCondLst>
                            <p:childTnLst>
                              <p:par>
                                <p:cTn id="53" presetID="24" presetClass="entr" presetSubtype="0" fill="hold" grpId="0" nodeType="afterEffect">
                                  <p:stCondLst>
                                    <p:cond delay="1000"/>
                                  </p:stCondLst>
                                  <p:childTnLst>
                                    <p:set>
                                      <p:cBhvr>
                                        <p:cTn id="54" dur="1" fill="hold">
                                          <p:stCondLst>
                                            <p:cond delay="499"/>
                                          </p:stCondLst>
                                        </p:cTn>
                                        <p:tgtEl>
                                          <p:spTgt spid="858158"/>
                                        </p:tgtEl>
                                        <p:attrNameLst>
                                          <p:attrName>style.visibility</p:attrName>
                                        </p:attrNameLst>
                                      </p:cBhvr>
                                      <p:to>
                                        <p:strVal val="visible"/>
                                      </p:to>
                                    </p:set>
                                    <p:anim to="" calcmode="lin" valueType="num">
                                      <p:cBhvr>
                                        <p:cTn id="55" dur="1" fill="hold"/>
                                        <p:tgtEl>
                                          <p:spTgt spid="858158"/>
                                        </p:tgtEl>
                                        <p:attrNameLst>
                                          <p:attrName/>
                                        </p:attrNameLst>
                                      </p:cBhvr>
                                    </p:anim>
                                  </p:childTnLst>
                                </p:cTn>
                              </p:par>
                            </p:childTnLst>
                          </p:cTn>
                        </p:par>
                        <p:par>
                          <p:cTn id="56" fill="hold">
                            <p:stCondLst>
                              <p:cond delay="20000"/>
                            </p:stCondLst>
                            <p:childTnLst>
                              <p:par>
                                <p:cTn id="57" presetID="2" presetClass="entr" presetSubtype="8" fill="hold" grpId="0" nodeType="afterEffect">
                                  <p:stCondLst>
                                    <p:cond delay="1000"/>
                                  </p:stCondLst>
                                  <p:childTnLst>
                                    <p:set>
                                      <p:cBhvr>
                                        <p:cTn id="58" dur="1" fill="hold">
                                          <p:stCondLst>
                                            <p:cond delay="0"/>
                                          </p:stCondLst>
                                        </p:cTn>
                                        <p:tgtEl>
                                          <p:spTgt spid="858142"/>
                                        </p:tgtEl>
                                        <p:attrNameLst>
                                          <p:attrName>style.visibility</p:attrName>
                                        </p:attrNameLst>
                                      </p:cBhvr>
                                      <p:to>
                                        <p:strVal val="visible"/>
                                      </p:to>
                                    </p:set>
                                    <p:anim calcmode="lin" valueType="num">
                                      <p:cBhvr additive="base">
                                        <p:cTn id="59" dur="500" fill="hold"/>
                                        <p:tgtEl>
                                          <p:spTgt spid="858142"/>
                                        </p:tgtEl>
                                        <p:attrNameLst>
                                          <p:attrName>ppt_x</p:attrName>
                                        </p:attrNameLst>
                                      </p:cBhvr>
                                      <p:tavLst>
                                        <p:tav tm="0">
                                          <p:val>
                                            <p:strVal val="0-#ppt_w/2"/>
                                          </p:val>
                                        </p:tav>
                                        <p:tav tm="100000">
                                          <p:val>
                                            <p:strVal val="#ppt_x"/>
                                          </p:val>
                                        </p:tav>
                                      </p:tavLst>
                                    </p:anim>
                                    <p:anim calcmode="lin" valueType="num">
                                      <p:cBhvr additive="base">
                                        <p:cTn id="60" dur="500" fill="hold"/>
                                        <p:tgtEl>
                                          <p:spTgt spid="858142"/>
                                        </p:tgtEl>
                                        <p:attrNameLst>
                                          <p:attrName>ppt_y</p:attrName>
                                        </p:attrNameLst>
                                      </p:cBhvr>
                                      <p:tavLst>
                                        <p:tav tm="0">
                                          <p:val>
                                            <p:strVal val="#ppt_y"/>
                                          </p:val>
                                        </p:tav>
                                        <p:tav tm="100000">
                                          <p:val>
                                            <p:strVal val="#ppt_y"/>
                                          </p:val>
                                        </p:tav>
                                      </p:tavLst>
                                    </p:anim>
                                  </p:childTnLst>
                                </p:cTn>
                              </p:par>
                            </p:childTnLst>
                          </p:cTn>
                        </p:par>
                        <p:par>
                          <p:cTn id="61" fill="hold">
                            <p:stCondLst>
                              <p:cond delay="21500"/>
                            </p:stCondLst>
                            <p:childTnLst>
                              <p:par>
                                <p:cTn id="62" presetID="24" presetClass="entr" presetSubtype="0" fill="hold" nodeType="afterEffect">
                                  <p:stCondLst>
                                    <p:cond delay="1000"/>
                                  </p:stCondLst>
                                  <p:childTnLst>
                                    <p:set>
                                      <p:cBhvr>
                                        <p:cTn id="63" dur="1" fill="hold">
                                          <p:stCondLst>
                                            <p:cond delay="499"/>
                                          </p:stCondLst>
                                        </p:cTn>
                                        <p:tgtEl>
                                          <p:spTgt spid="4"/>
                                        </p:tgtEl>
                                        <p:attrNameLst>
                                          <p:attrName>style.visibility</p:attrName>
                                        </p:attrNameLst>
                                      </p:cBhvr>
                                      <p:to>
                                        <p:strVal val="visible"/>
                                      </p:to>
                                    </p:set>
                                    <p:anim to="" calcmode="lin" valueType="num">
                                      <p:cBhvr>
                                        <p:cTn id="64" dur="1" fill="hold"/>
                                        <p:tgtEl>
                                          <p:spTgt spid="4"/>
                                        </p:tgtEl>
                                        <p:attrNameLst>
                                          <p:attrName/>
                                        </p:attrNameLst>
                                      </p:cBhvr>
                                    </p:anim>
                                  </p:childTnLst>
                                </p:cTn>
                              </p:par>
                            </p:childTnLst>
                          </p:cTn>
                        </p:par>
                        <p:par>
                          <p:cTn id="65" fill="hold">
                            <p:stCondLst>
                              <p:cond delay="23000"/>
                            </p:stCondLst>
                            <p:childTnLst>
                              <p:par>
                                <p:cTn id="66" presetID="24" presetClass="entr" presetSubtype="0" fill="hold" grpId="0" nodeType="afterEffect">
                                  <p:stCondLst>
                                    <p:cond delay="1000"/>
                                  </p:stCondLst>
                                  <p:childTnLst>
                                    <p:set>
                                      <p:cBhvr>
                                        <p:cTn id="67" dur="1" fill="hold">
                                          <p:stCondLst>
                                            <p:cond delay="499"/>
                                          </p:stCondLst>
                                        </p:cTn>
                                        <p:tgtEl>
                                          <p:spTgt spid="858140"/>
                                        </p:tgtEl>
                                        <p:attrNameLst>
                                          <p:attrName>style.visibility</p:attrName>
                                        </p:attrNameLst>
                                      </p:cBhvr>
                                      <p:to>
                                        <p:strVal val="visible"/>
                                      </p:to>
                                    </p:set>
                                    <p:anim to="" calcmode="lin" valueType="num">
                                      <p:cBhvr>
                                        <p:cTn id="68" dur="1" fill="hold"/>
                                        <p:tgtEl>
                                          <p:spTgt spid="85814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8114" grpId="0" animBg="1" autoUpdateAnimBg="0"/>
      <p:bldP spid="858140" grpId="0" animBg="1" autoUpdateAnimBg="0"/>
      <p:bldP spid="858141" grpId="0" animBg="1"/>
      <p:bldP spid="858142" grpId="0" animBg="1"/>
      <p:bldP spid="858151" grpId="0" animBg="1" autoUpdateAnimBg="0"/>
      <p:bldP spid="858152" grpId="0" animBg="1" autoUpdateAnimBg="0"/>
      <p:bldP spid="858154" grpId="0" animBg="1"/>
      <p:bldP spid="858155" grpId="0" animBg="1"/>
      <p:bldP spid="858156" grpId="0" animBg="1" autoUpdateAnimBg="0"/>
      <p:bldP spid="858157" grpId="0" animBg="1" autoUpdateAnimBg="0"/>
      <p:bldP spid="858158"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04800" y="609600"/>
            <a:ext cx="8458200" cy="6075363"/>
          </a:xfrm>
          <a:prstGeom prst="rect">
            <a:avLst/>
          </a:prstGeom>
          <a:noFill/>
          <a:ln w="3175">
            <a:noFill/>
            <a:miter lim="800000"/>
            <a:headEnd/>
            <a:tailEnd/>
          </a:ln>
        </p:spPr>
        <p:txBody>
          <a:bodyPr>
            <a:spAutoFit/>
          </a:bodyPr>
          <a:lstStyle/>
          <a:p>
            <a:pPr algn="l" eaLnBrk="1" hangingPunct="1">
              <a:lnSpc>
                <a:spcPct val="120000"/>
              </a:lnSpc>
              <a:spcBef>
                <a:spcPct val="30000"/>
              </a:spcBef>
              <a:buClrTx/>
              <a:buSzTx/>
              <a:buFontTx/>
              <a:buNone/>
            </a:pPr>
            <a:r>
              <a:rPr lang="en-US" altLang="zh-CN" sz="2800">
                <a:latin typeface=""/>
                <a:ea typeface="楷体_GB2312" pitchFamily="49" charset="-122"/>
              </a:rPr>
              <a:t>     </a:t>
            </a:r>
            <a:r>
              <a:rPr lang="en-US" altLang="zh-CN" sz="3600">
                <a:latin typeface=""/>
                <a:ea typeface="黑体" pitchFamily="2" charset="-122"/>
              </a:rPr>
              <a:t> </a:t>
            </a:r>
            <a:r>
              <a:rPr lang="zh-CN" altLang="en-US" sz="3600">
                <a:latin typeface=""/>
                <a:ea typeface="黑体" pitchFamily="2" charset="-122"/>
              </a:rPr>
              <a:t>存储格式：定点数与浮点数</a:t>
            </a:r>
          </a:p>
          <a:p>
            <a:pPr algn="l" eaLnBrk="1" hangingPunct="1">
              <a:lnSpc>
                <a:spcPct val="120000"/>
              </a:lnSpc>
              <a:spcBef>
                <a:spcPct val="30000"/>
              </a:spcBef>
              <a:buClrTx/>
              <a:buSzTx/>
              <a:buFontTx/>
              <a:buNone/>
            </a:pPr>
            <a:r>
              <a:rPr lang="zh-CN" altLang="en-US" sz="3200">
                <a:solidFill>
                  <a:srgbClr val="660033"/>
                </a:solidFill>
                <a:latin typeface=""/>
                <a:ea typeface="黑体" pitchFamily="2" charset="-122"/>
              </a:rPr>
              <a:t>定点数：</a:t>
            </a:r>
          </a:p>
          <a:p>
            <a:pPr algn="l" eaLnBrk="1" hangingPunct="1">
              <a:lnSpc>
                <a:spcPct val="120000"/>
              </a:lnSpc>
              <a:spcBef>
                <a:spcPct val="30000"/>
              </a:spcBef>
              <a:buClrTx/>
              <a:buSzTx/>
              <a:buFontTx/>
              <a:buNone/>
            </a:pPr>
            <a:r>
              <a:rPr lang="zh-CN" altLang="en-US" sz="3200">
                <a:latin typeface=""/>
                <a:ea typeface="黑体" pitchFamily="2" charset="-122"/>
              </a:rPr>
              <a:t>     在计算机中一个数的小数点的位置是固定的。</a:t>
            </a:r>
            <a:br>
              <a:rPr lang="zh-CN" altLang="en-US" sz="3200">
                <a:latin typeface=""/>
                <a:ea typeface="黑体" pitchFamily="2" charset="-122"/>
              </a:rPr>
            </a:br>
            <a:r>
              <a:rPr lang="zh-CN" altLang="en-US" sz="3200">
                <a:latin typeface=""/>
                <a:ea typeface="黑体" pitchFamily="2" charset="-122"/>
              </a:rPr>
              <a:t>（</a:t>
            </a:r>
            <a:r>
              <a:rPr lang="en-US" altLang="zh-CN" sz="3200">
                <a:latin typeface=""/>
                <a:ea typeface="黑体" pitchFamily="2" charset="-122"/>
              </a:rPr>
              <a:t>1</a:t>
            </a:r>
            <a:r>
              <a:rPr lang="zh-CN" altLang="en-US" sz="3200">
                <a:latin typeface=""/>
                <a:ea typeface="黑体" pitchFamily="2" charset="-122"/>
              </a:rPr>
              <a:t>）纯小数表示法（定点小数） 　</a:t>
            </a:r>
          </a:p>
          <a:p>
            <a:pPr algn="l" eaLnBrk="1" hangingPunct="1">
              <a:lnSpc>
                <a:spcPct val="120000"/>
              </a:lnSpc>
              <a:spcBef>
                <a:spcPct val="30000"/>
              </a:spcBef>
              <a:buClrTx/>
              <a:buSzTx/>
              <a:buFontTx/>
              <a:buNone/>
            </a:pPr>
            <a:r>
              <a:rPr lang="zh-CN" altLang="en-US" sz="3200">
                <a:latin typeface=""/>
                <a:ea typeface="黑体" pitchFamily="2" charset="-122"/>
              </a:rPr>
              <a:t>　　  </a:t>
            </a:r>
            <a:r>
              <a:rPr lang="zh-CN" altLang="en-US" sz="3200">
                <a:solidFill>
                  <a:srgbClr val="FF0000"/>
                </a:solidFill>
                <a:latin typeface=""/>
                <a:ea typeface="黑体" pitchFamily="2" charset="-122"/>
              </a:rPr>
              <a:t>符号位</a:t>
            </a:r>
            <a:r>
              <a:rPr lang="en-US" altLang="zh-CN" sz="3200">
                <a:solidFill>
                  <a:srgbClr val="FF0000"/>
                </a:solidFill>
                <a:latin typeface=""/>
                <a:ea typeface="黑体" pitchFamily="2" charset="-122"/>
              </a:rPr>
              <a:t>.</a:t>
            </a:r>
            <a:r>
              <a:rPr lang="zh-CN" altLang="en-US" sz="3200">
                <a:solidFill>
                  <a:srgbClr val="FF0000"/>
                </a:solidFill>
                <a:latin typeface=""/>
                <a:ea typeface="黑体" pitchFamily="2" charset="-122"/>
              </a:rPr>
              <a:t>数值部分</a:t>
            </a:r>
            <a:r>
              <a:rPr lang="zh-CN" altLang="en-US" sz="3200">
                <a:latin typeface=""/>
                <a:ea typeface="黑体" pitchFamily="2" charset="-122"/>
              </a:rPr>
              <a:t/>
            </a:r>
            <a:br>
              <a:rPr lang="zh-CN" altLang="en-US" sz="3200">
                <a:latin typeface=""/>
                <a:ea typeface="黑体" pitchFamily="2" charset="-122"/>
              </a:rPr>
            </a:br>
            <a:r>
              <a:rPr lang="zh-CN" altLang="en-US" sz="3200">
                <a:latin typeface=""/>
                <a:ea typeface="黑体" pitchFamily="2" charset="-122"/>
              </a:rPr>
              <a:t>（</a:t>
            </a:r>
            <a:r>
              <a:rPr lang="en-US" altLang="zh-CN" sz="3200">
                <a:latin typeface=""/>
                <a:ea typeface="黑体" pitchFamily="2" charset="-122"/>
              </a:rPr>
              <a:t>2</a:t>
            </a:r>
            <a:r>
              <a:rPr lang="zh-CN" altLang="en-US" sz="3200">
                <a:latin typeface=""/>
                <a:ea typeface="黑体" pitchFamily="2" charset="-122"/>
              </a:rPr>
              <a:t>）整数表示法 （定点整数）     </a:t>
            </a:r>
          </a:p>
          <a:p>
            <a:pPr algn="l" eaLnBrk="1" hangingPunct="1">
              <a:lnSpc>
                <a:spcPct val="120000"/>
              </a:lnSpc>
              <a:spcBef>
                <a:spcPct val="30000"/>
              </a:spcBef>
              <a:buClrTx/>
              <a:buSzTx/>
              <a:buFontTx/>
              <a:buNone/>
            </a:pPr>
            <a:r>
              <a:rPr lang="zh-CN" altLang="en-US" sz="3200">
                <a:latin typeface=""/>
                <a:ea typeface="黑体" pitchFamily="2" charset="-122"/>
              </a:rPr>
              <a:t>     </a:t>
            </a:r>
            <a:r>
              <a:rPr lang="zh-CN" altLang="en-US" sz="3200">
                <a:solidFill>
                  <a:srgbClr val="FF0000"/>
                </a:solidFill>
                <a:latin typeface=""/>
                <a:ea typeface="黑体" pitchFamily="2" charset="-122"/>
              </a:rPr>
              <a:t>符号位 数值部分</a:t>
            </a:r>
            <a:r>
              <a:rPr lang="en-US" altLang="zh-CN" sz="3200">
                <a:solidFill>
                  <a:srgbClr val="FF0000"/>
                </a:solidFill>
                <a:latin typeface=""/>
                <a:ea typeface="黑体" pitchFamily="2" charset="-122"/>
              </a:rPr>
              <a:t>.</a:t>
            </a:r>
            <a:r>
              <a:rPr lang="en-US" altLang="zh-CN" sz="3200">
                <a:latin typeface=""/>
                <a:ea typeface="黑体" pitchFamily="2" charset="-122"/>
              </a:rPr>
              <a:t> </a:t>
            </a:r>
            <a:br>
              <a:rPr lang="en-US" altLang="zh-CN" sz="3200">
                <a:latin typeface=""/>
                <a:ea typeface="黑体" pitchFamily="2" charset="-122"/>
              </a:rPr>
            </a:br>
            <a:endParaRPr lang="en-US" altLang="zh-CN" sz="3200">
              <a:latin typeface=""/>
              <a:ea typeface="黑体" pitchFamily="2" charset="-122"/>
            </a:endParaRPr>
          </a:p>
        </p:txBody>
      </p:sp>
    </p:spTree>
  </p:cSld>
  <p:clrMapOvr>
    <a:masterClrMapping/>
  </p:clrMapOvr>
  <p:transition spd="med">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743200" y="1447800"/>
            <a:ext cx="3886200" cy="784225"/>
            <a:chOff x="1728" y="912"/>
            <a:chExt cx="2448" cy="494"/>
          </a:xfrm>
        </p:grpSpPr>
        <p:sp>
          <p:nvSpPr>
            <p:cNvPr id="73747" name="AutoShape 3"/>
            <p:cNvSpPr>
              <a:spLocks noChangeArrowheads="1"/>
            </p:cNvSpPr>
            <p:nvPr/>
          </p:nvSpPr>
          <p:spPr bwMode="auto">
            <a:xfrm>
              <a:off x="1728" y="912"/>
              <a:ext cx="432" cy="494"/>
            </a:xfrm>
            <a:prstGeom prst="cube">
              <a:avLst>
                <a:gd name="adj" fmla="val 25000"/>
              </a:avLst>
            </a:prstGeom>
            <a:solidFill>
              <a:srgbClr val="66CCFF"/>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sp>
          <p:nvSpPr>
            <p:cNvPr id="73748" name="AutoShape 4"/>
            <p:cNvSpPr>
              <a:spLocks noChangeArrowheads="1"/>
            </p:cNvSpPr>
            <p:nvPr/>
          </p:nvSpPr>
          <p:spPr bwMode="auto">
            <a:xfrm>
              <a:off x="2000" y="912"/>
              <a:ext cx="432" cy="494"/>
            </a:xfrm>
            <a:prstGeom prst="cube">
              <a:avLst>
                <a:gd name="adj" fmla="val 25000"/>
              </a:avLst>
            </a:prstGeom>
            <a:solidFill>
              <a:srgbClr val="CC66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1</a:t>
              </a:r>
            </a:p>
          </p:txBody>
        </p:sp>
        <p:sp>
          <p:nvSpPr>
            <p:cNvPr id="73749" name="AutoShape 5"/>
            <p:cNvSpPr>
              <a:spLocks noChangeArrowheads="1"/>
            </p:cNvSpPr>
            <p:nvPr/>
          </p:nvSpPr>
          <p:spPr bwMode="auto">
            <a:xfrm>
              <a:off x="2305" y="912"/>
              <a:ext cx="432" cy="494"/>
            </a:xfrm>
            <a:prstGeom prst="cube">
              <a:avLst>
                <a:gd name="adj" fmla="val 25000"/>
              </a:avLst>
            </a:prstGeom>
            <a:solidFill>
              <a:srgbClr val="CC66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sp>
          <p:nvSpPr>
            <p:cNvPr id="73750" name="AutoShape 6"/>
            <p:cNvSpPr>
              <a:spLocks noChangeArrowheads="1"/>
            </p:cNvSpPr>
            <p:nvPr/>
          </p:nvSpPr>
          <p:spPr bwMode="auto">
            <a:xfrm>
              <a:off x="2592" y="912"/>
              <a:ext cx="432" cy="494"/>
            </a:xfrm>
            <a:prstGeom prst="cube">
              <a:avLst>
                <a:gd name="adj" fmla="val 25000"/>
              </a:avLst>
            </a:prstGeom>
            <a:solidFill>
              <a:srgbClr val="CC66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sp>
          <p:nvSpPr>
            <p:cNvPr id="73751" name="AutoShape 7"/>
            <p:cNvSpPr>
              <a:spLocks noChangeArrowheads="1"/>
            </p:cNvSpPr>
            <p:nvPr/>
          </p:nvSpPr>
          <p:spPr bwMode="auto">
            <a:xfrm>
              <a:off x="2880" y="912"/>
              <a:ext cx="432" cy="494"/>
            </a:xfrm>
            <a:prstGeom prst="cube">
              <a:avLst>
                <a:gd name="adj" fmla="val 25000"/>
              </a:avLst>
            </a:prstGeom>
            <a:solidFill>
              <a:srgbClr val="CC66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sp>
          <p:nvSpPr>
            <p:cNvPr id="73752" name="AutoShape 8"/>
            <p:cNvSpPr>
              <a:spLocks noChangeArrowheads="1"/>
            </p:cNvSpPr>
            <p:nvPr/>
          </p:nvSpPr>
          <p:spPr bwMode="auto">
            <a:xfrm>
              <a:off x="3167" y="912"/>
              <a:ext cx="432" cy="494"/>
            </a:xfrm>
            <a:prstGeom prst="cube">
              <a:avLst>
                <a:gd name="adj" fmla="val 25000"/>
              </a:avLst>
            </a:prstGeom>
            <a:solidFill>
              <a:srgbClr val="CC66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sp>
          <p:nvSpPr>
            <p:cNvPr id="73753" name="AutoShape 9"/>
            <p:cNvSpPr>
              <a:spLocks noChangeArrowheads="1"/>
            </p:cNvSpPr>
            <p:nvPr/>
          </p:nvSpPr>
          <p:spPr bwMode="auto">
            <a:xfrm>
              <a:off x="3456" y="912"/>
              <a:ext cx="432" cy="494"/>
            </a:xfrm>
            <a:prstGeom prst="cube">
              <a:avLst>
                <a:gd name="adj" fmla="val 25000"/>
              </a:avLst>
            </a:prstGeom>
            <a:solidFill>
              <a:srgbClr val="CC66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sp>
          <p:nvSpPr>
            <p:cNvPr id="73754" name="AutoShape 10"/>
            <p:cNvSpPr>
              <a:spLocks noChangeArrowheads="1"/>
            </p:cNvSpPr>
            <p:nvPr/>
          </p:nvSpPr>
          <p:spPr bwMode="auto">
            <a:xfrm>
              <a:off x="3744" y="912"/>
              <a:ext cx="432" cy="494"/>
            </a:xfrm>
            <a:prstGeom prst="cube">
              <a:avLst>
                <a:gd name="adj" fmla="val 25000"/>
              </a:avLst>
            </a:prstGeom>
            <a:solidFill>
              <a:srgbClr val="CC66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grpSp>
      <p:grpSp>
        <p:nvGrpSpPr>
          <p:cNvPr id="3" name="Group 11"/>
          <p:cNvGrpSpPr>
            <a:grpSpLocks/>
          </p:cNvGrpSpPr>
          <p:nvPr/>
        </p:nvGrpSpPr>
        <p:grpSpPr bwMode="auto">
          <a:xfrm>
            <a:off x="2768600" y="4021138"/>
            <a:ext cx="3860800" cy="750887"/>
            <a:chOff x="1744" y="2533"/>
            <a:chExt cx="2432" cy="473"/>
          </a:xfrm>
        </p:grpSpPr>
        <p:sp>
          <p:nvSpPr>
            <p:cNvPr id="73739" name="AutoShape 12"/>
            <p:cNvSpPr>
              <a:spLocks noChangeArrowheads="1"/>
            </p:cNvSpPr>
            <p:nvPr/>
          </p:nvSpPr>
          <p:spPr bwMode="auto">
            <a:xfrm>
              <a:off x="1744" y="2533"/>
              <a:ext cx="432" cy="473"/>
            </a:xfrm>
            <a:prstGeom prst="cube">
              <a:avLst>
                <a:gd name="adj" fmla="val 25000"/>
              </a:avLst>
            </a:prstGeom>
            <a:solidFill>
              <a:srgbClr val="66CCFF"/>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1</a:t>
              </a:r>
            </a:p>
          </p:txBody>
        </p:sp>
        <p:sp>
          <p:nvSpPr>
            <p:cNvPr id="73740" name="AutoShape 13"/>
            <p:cNvSpPr>
              <a:spLocks noChangeArrowheads="1"/>
            </p:cNvSpPr>
            <p:nvPr/>
          </p:nvSpPr>
          <p:spPr bwMode="auto">
            <a:xfrm>
              <a:off x="2016" y="2533"/>
              <a:ext cx="432" cy="473"/>
            </a:xfrm>
            <a:prstGeom prst="cube">
              <a:avLst>
                <a:gd name="adj" fmla="val 25000"/>
              </a:avLst>
            </a:prstGeom>
            <a:solidFill>
              <a:srgbClr val="CC66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sp>
          <p:nvSpPr>
            <p:cNvPr id="73741" name="AutoShape 14"/>
            <p:cNvSpPr>
              <a:spLocks noChangeArrowheads="1"/>
            </p:cNvSpPr>
            <p:nvPr/>
          </p:nvSpPr>
          <p:spPr bwMode="auto">
            <a:xfrm>
              <a:off x="2305" y="2533"/>
              <a:ext cx="432" cy="473"/>
            </a:xfrm>
            <a:prstGeom prst="cube">
              <a:avLst>
                <a:gd name="adj" fmla="val 25000"/>
              </a:avLst>
            </a:prstGeom>
            <a:solidFill>
              <a:srgbClr val="CC66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sp>
          <p:nvSpPr>
            <p:cNvPr id="73742" name="AutoShape 15"/>
            <p:cNvSpPr>
              <a:spLocks noChangeArrowheads="1"/>
            </p:cNvSpPr>
            <p:nvPr/>
          </p:nvSpPr>
          <p:spPr bwMode="auto">
            <a:xfrm>
              <a:off x="2592" y="2533"/>
              <a:ext cx="432" cy="473"/>
            </a:xfrm>
            <a:prstGeom prst="cube">
              <a:avLst>
                <a:gd name="adj" fmla="val 25000"/>
              </a:avLst>
            </a:prstGeom>
            <a:solidFill>
              <a:srgbClr val="CC66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sp>
          <p:nvSpPr>
            <p:cNvPr id="73743" name="AutoShape 16"/>
            <p:cNvSpPr>
              <a:spLocks noChangeArrowheads="1"/>
            </p:cNvSpPr>
            <p:nvPr/>
          </p:nvSpPr>
          <p:spPr bwMode="auto">
            <a:xfrm>
              <a:off x="2880" y="2533"/>
              <a:ext cx="432" cy="473"/>
            </a:xfrm>
            <a:prstGeom prst="cube">
              <a:avLst>
                <a:gd name="adj" fmla="val 25000"/>
              </a:avLst>
            </a:prstGeom>
            <a:solidFill>
              <a:srgbClr val="CC66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sp>
          <p:nvSpPr>
            <p:cNvPr id="73744" name="AutoShape 17"/>
            <p:cNvSpPr>
              <a:spLocks noChangeArrowheads="1"/>
            </p:cNvSpPr>
            <p:nvPr/>
          </p:nvSpPr>
          <p:spPr bwMode="auto">
            <a:xfrm>
              <a:off x="3167" y="2533"/>
              <a:ext cx="432" cy="473"/>
            </a:xfrm>
            <a:prstGeom prst="cube">
              <a:avLst>
                <a:gd name="adj" fmla="val 25000"/>
              </a:avLst>
            </a:prstGeom>
            <a:solidFill>
              <a:srgbClr val="CC66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0</a:t>
              </a:r>
            </a:p>
          </p:txBody>
        </p:sp>
        <p:sp>
          <p:nvSpPr>
            <p:cNvPr id="73745" name="AutoShape 18"/>
            <p:cNvSpPr>
              <a:spLocks noChangeArrowheads="1"/>
            </p:cNvSpPr>
            <p:nvPr/>
          </p:nvSpPr>
          <p:spPr bwMode="auto">
            <a:xfrm>
              <a:off x="3456" y="2533"/>
              <a:ext cx="432" cy="473"/>
            </a:xfrm>
            <a:prstGeom prst="cube">
              <a:avLst>
                <a:gd name="adj" fmla="val 25000"/>
              </a:avLst>
            </a:prstGeom>
            <a:solidFill>
              <a:srgbClr val="CC66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1</a:t>
              </a:r>
            </a:p>
          </p:txBody>
        </p:sp>
        <p:sp>
          <p:nvSpPr>
            <p:cNvPr id="73746" name="AutoShape 19"/>
            <p:cNvSpPr>
              <a:spLocks noChangeArrowheads="1"/>
            </p:cNvSpPr>
            <p:nvPr/>
          </p:nvSpPr>
          <p:spPr bwMode="auto">
            <a:xfrm>
              <a:off x="3744" y="2533"/>
              <a:ext cx="432" cy="473"/>
            </a:xfrm>
            <a:prstGeom prst="cube">
              <a:avLst>
                <a:gd name="adj" fmla="val 25000"/>
              </a:avLst>
            </a:prstGeom>
            <a:solidFill>
              <a:srgbClr val="CC6600"/>
            </a:solidFill>
            <a:ln w="3175">
              <a:solidFill>
                <a:schemeClr val="tx1"/>
              </a:solidFill>
              <a:miter lim="800000"/>
              <a:headEnd/>
              <a:tailEnd/>
            </a:ln>
          </p:spPr>
          <p:txBody>
            <a:bodyPr wrap="none" anchor="ctr"/>
            <a:lstStyle/>
            <a:p>
              <a:pPr algn="ctr" eaLnBrk="1" hangingPunct="1">
                <a:lnSpc>
                  <a:spcPct val="100000"/>
                </a:lnSpc>
                <a:spcBef>
                  <a:spcPct val="0"/>
                </a:spcBef>
                <a:buClrTx/>
                <a:buSzTx/>
                <a:buFontTx/>
                <a:buNone/>
              </a:pPr>
              <a:r>
                <a:rPr lang="en-US" altLang="zh-CN" sz="2400">
                  <a:latin typeface="Times New Roman" pitchFamily="18" charset="0"/>
                </a:rPr>
                <a:t>1</a:t>
              </a:r>
            </a:p>
          </p:txBody>
        </p:sp>
      </p:grpSp>
      <p:sp>
        <p:nvSpPr>
          <p:cNvPr id="860180" name="Rectangle 20"/>
          <p:cNvSpPr>
            <a:spLocks noChangeArrowheads="1"/>
          </p:cNvSpPr>
          <p:nvPr/>
        </p:nvSpPr>
        <p:spPr bwMode="auto">
          <a:xfrm>
            <a:off x="333375" y="1474788"/>
            <a:ext cx="2486025" cy="641350"/>
          </a:xfrm>
          <a:prstGeom prst="rect">
            <a:avLst/>
          </a:prstGeom>
          <a:noFill/>
          <a:ln w="3175">
            <a:noFill/>
            <a:miter lim="800000"/>
            <a:headEnd/>
            <a:tailEnd/>
          </a:ln>
        </p:spPr>
        <p:txBody>
          <a:bodyPr wrap="none" anchor="ctr">
            <a:spAutoFit/>
          </a:bodyPr>
          <a:lstStyle/>
          <a:p>
            <a:pPr algn="ctr" eaLnBrk="1" hangingPunct="1">
              <a:lnSpc>
                <a:spcPct val="100000"/>
              </a:lnSpc>
              <a:spcBef>
                <a:spcPct val="0"/>
              </a:spcBef>
              <a:buClrTx/>
              <a:buSzTx/>
              <a:buFontTx/>
              <a:buNone/>
            </a:pPr>
            <a:r>
              <a:rPr lang="zh-CN" altLang="en-US" sz="3600">
                <a:solidFill>
                  <a:schemeClr val="tx2"/>
                </a:solidFill>
                <a:latin typeface="隶书" pitchFamily="49" charset="-122"/>
                <a:ea typeface="隶书" pitchFamily="49" charset="-122"/>
              </a:rPr>
              <a:t>定点小数：</a:t>
            </a:r>
          </a:p>
        </p:txBody>
      </p:sp>
      <p:sp>
        <p:nvSpPr>
          <p:cNvPr id="860181" name="Rectangle 21"/>
          <p:cNvSpPr>
            <a:spLocks noChangeArrowheads="1"/>
          </p:cNvSpPr>
          <p:nvPr/>
        </p:nvSpPr>
        <p:spPr bwMode="auto">
          <a:xfrm>
            <a:off x="457200" y="4097338"/>
            <a:ext cx="2486025" cy="641350"/>
          </a:xfrm>
          <a:prstGeom prst="rect">
            <a:avLst/>
          </a:prstGeom>
          <a:noFill/>
          <a:ln w="3175">
            <a:noFill/>
            <a:miter lim="800000"/>
            <a:headEnd/>
            <a:tailEnd/>
          </a:ln>
        </p:spPr>
        <p:txBody>
          <a:bodyPr wrap="none" anchor="ctr">
            <a:spAutoFit/>
          </a:bodyPr>
          <a:lstStyle/>
          <a:p>
            <a:pPr algn="ctr" eaLnBrk="1" hangingPunct="1">
              <a:lnSpc>
                <a:spcPct val="100000"/>
              </a:lnSpc>
              <a:spcBef>
                <a:spcPct val="0"/>
              </a:spcBef>
              <a:buClrTx/>
              <a:buSzTx/>
              <a:buFontTx/>
              <a:buNone/>
            </a:pPr>
            <a:r>
              <a:rPr lang="zh-CN" altLang="en-US" sz="3600">
                <a:solidFill>
                  <a:schemeClr val="tx2"/>
                </a:solidFill>
                <a:latin typeface="隶书" pitchFamily="49" charset="-122"/>
                <a:ea typeface="隶书" pitchFamily="49" charset="-122"/>
              </a:rPr>
              <a:t>定点整数：</a:t>
            </a:r>
          </a:p>
        </p:txBody>
      </p:sp>
      <p:sp>
        <p:nvSpPr>
          <p:cNvPr id="860182" name="AutoShape 22"/>
          <p:cNvSpPr>
            <a:spLocks noChangeArrowheads="1"/>
          </p:cNvSpPr>
          <p:nvPr/>
        </p:nvSpPr>
        <p:spPr bwMode="auto">
          <a:xfrm>
            <a:off x="7543800" y="685800"/>
            <a:ext cx="914400" cy="2514600"/>
          </a:xfrm>
          <a:prstGeom prst="flowChartAlternateProcess">
            <a:avLst/>
          </a:prstGeom>
          <a:solidFill>
            <a:srgbClr val="FF9900"/>
          </a:solidFill>
          <a:ln w="9525">
            <a:miter lim="800000"/>
            <a:headEnd/>
            <a:tailEnd/>
          </a:ln>
          <a:scene3d>
            <a:camera prst="legacyObliqueTopRight"/>
            <a:lightRig rig="legacyHarsh1" dir="t"/>
          </a:scene3d>
          <a:sp3d extrusionH="430200" prstMaterial="legacyMatte">
            <a:bevelT w="13500" h="13500" prst="angle"/>
            <a:bevelB w="13500" h="13500" prst="angle"/>
            <a:extrusionClr>
              <a:srgbClr val="006600"/>
            </a:extrusionClr>
          </a:sp3d>
        </p:spPr>
        <p:txBody>
          <a:bodyPr wrap="none" anchor="ctr">
            <a:flatTx/>
          </a:bodyPr>
          <a:lstStyle/>
          <a:p>
            <a:pPr algn="ctr" eaLnBrk="1" hangingPunct="1">
              <a:lnSpc>
                <a:spcPct val="100000"/>
              </a:lnSpc>
              <a:spcBef>
                <a:spcPct val="0"/>
              </a:spcBef>
              <a:buClrTx/>
              <a:buSzTx/>
              <a:buFontTx/>
              <a:buNone/>
            </a:pPr>
            <a:r>
              <a:rPr lang="zh-CN" altLang="en-US" sz="4000">
                <a:latin typeface="Times New Roman" pitchFamily="18" charset="0"/>
              </a:rPr>
              <a:t>定</a:t>
            </a:r>
          </a:p>
          <a:p>
            <a:pPr algn="ctr" eaLnBrk="1" hangingPunct="1">
              <a:lnSpc>
                <a:spcPct val="100000"/>
              </a:lnSpc>
              <a:spcBef>
                <a:spcPct val="0"/>
              </a:spcBef>
              <a:buClrTx/>
              <a:buSzTx/>
              <a:buFontTx/>
              <a:buNone/>
            </a:pPr>
            <a:r>
              <a:rPr lang="zh-CN" altLang="en-US" sz="4000">
                <a:latin typeface="Times New Roman" pitchFamily="18" charset="0"/>
              </a:rPr>
              <a:t>点</a:t>
            </a:r>
          </a:p>
          <a:p>
            <a:pPr algn="ctr" eaLnBrk="1" hangingPunct="1">
              <a:lnSpc>
                <a:spcPct val="100000"/>
              </a:lnSpc>
              <a:spcBef>
                <a:spcPct val="0"/>
              </a:spcBef>
              <a:buClrTx/>
              <a:buSzTx/>
              <a:buFontTx/>
              <a:buNone/>
            </a:pPr>
            <a:r>
              <a:rPr lang="zh-CN" altLang="en-US" sz="4000">
                <a:latin typeface="Times New Roman" pitchFamily="18" charset="0"/>
              </a:rPr>
              <a:t>数</a:t>
            </a:r>
            <a:endParaRPr lang="zh-CN" altLang="en-US" sz="2400" b="0">
              <a:latin typeface="Times New Roman" pitchFamily="18" charset="0"/>
            </a:endParaRPr>
          </a:p>
        </p:txBody>
      </p:sp>
      <p:sp>
        <p:nvSpPr>
          <p:cNvPr id="860183" name="AutoShape 23"/>
          <p:cNvSpPr>
            <a:spLocks noChangeArrowheads="1"/>
          </p:cNvSpPr>
          <p:nvPr/>
        </p:nvSpPr>
        <p:spPr bwMode="auto">
          <a:xfrm>
            <a:off x="1019175" y="2725738"/>
            <a:ext cx="1724025" cy="685800"/>
          </a:xfrm>
          <a:prstGeom prst="wedgeRoundRectCallout">
            <a:avLst>
              <a:gd name="adj1" fmla="val 58194"/>
              <a:gd name="adj2" fmla="val -143056"/>
              <a:gd name="adj3" fmla="val 16667"/>
            </a:avLst>
          </a:prstGeom>
          <a:solidFill>
            <a:srgbClr val="FFFF00"/>
          </a:solidFill>
          <a:ln w="3175">
            <a:noFill/>
            <a:miter lim="800000"/>
            <a:headEnd/>
            <a:tailEnd/>
          </a:ln>
          <a:effectLst>
            <a:prstShdw prst="shdw17" dist="17961" dir="2700000">
              <a:srgbClr val="999900"/>
            </a:prstShdw>
          </a:effectLst>
        </p:spPr>
        <p:txBody>
          <a:bodyPr wrap="none" anchor="ctr"/>
          <a:lstStyle/>
          <a:p>
            <a:pPr algn="ctr" eaLnBrk="1" hangingPunct="1">
              <a:lnSpc>
                <a:spcPct val="100000"/>
              </a:lnSpc>
              <a:spcBef>
                <a:spcPct val="0"/>
              </a:spcBef>
              <a:buClrTx/>
              <a:buSzTx/>
              <a:buFontTx/>
              <a:buNone/>
            </a:pPr>
            <a:r>
              <a:rPr lang="zh-CN" altLang="en-US" sz="3200">
                <a:latin typeface="Times New Roman" pitchFamily="18" charset="0"/>
                <a:ea typeface="黑体" pitchFamily="2" charset="-122"/>
              </a:rPr>
              <a:t>符号位</a:t>
            </a:r>
          </a:p>
        </p:txBody>
      </p:sp>
      <p:sp>
        <p:nvSpPr>
          <p:cNvPr id="860184" name="AutoShape 24"/>
          <p:cNvSpPr>
            <a:spLocks noChangeArrowheads="1"/>
          </p:cNvSpPr>
          <p:nvPr/>
        </p:nvSpPr>
        <p:spPr bwMode="auto">
          <a:xfrm>
            <a:off x="3124200" y="2801938"/>
            <a:ext cx="4078288" cy="711200"/>
          </a:xfrm>
          <a:prstGeom prst="wedgeRoundRectCallout">
            <a:avLst>
              <a:gd name="adj1" fmla="val -48519"/>
              <a:gd name="adj2" fmla="val -128796"/>
              <a:gd name="adj3" fmla="val 16667"/>
            </a:avLst>
          </a:prstGeom>
          <a:solidFill>
            <a:srgbClr val="000099"/>
          </a:solidFill>
          <a:ln w="3175">
            <a:noFill/>
            <a:miter lim="800000"/>
            <a:headEnd/>
            <a:tailEnd/>
          </a:ln>
          <a:effectLst>
            <a:prstShdw prst="shdw17" dist="17961" dir="2700000">
              <a:srgbClr val="00005C"/>
            </a:prstShdw>
          </a:effectLst>
        </p:spPr>
        <p:txBody>
          <a:bodyPr wrap="none" anchor="ctr"/>
          <a:lstStyle/>
          <a:p>
            <a:pPr algn="ctr" eaLnBrk="1" hangingPunct="1">
              <a:lnSpc>
                <a:spcPct val="100000"/>
              </a:lnSpc>
              <a:spcBef>
                <a:spcPct val="0"/>
              </a:spcBef>
              <a:buClrTx/>
              <a:buSzTx/>
              <a:buFontTx/>
              <a:buNone/>
            </a:pPr>
            <a:r>
              <a:rPr lang="zh-CN" altLang="en-US" sz="3200">
                <a:solidFill>
                  <a:schemeClr val="bg1"/>
                </a:solidFill>
                <a:latin typeface="Times New Roman" pitchFamily="18" charset="0"/>
                <a:ea typeface="黑体" pitchFamily="2" charset="-122"/>
              </a:rPr>
              <a:t>隐含小数位（</a:t>
            </a:r>
            <a:r>
              <a:rPr lang="en-US" altLang="zh-CN" sz="3200">
                <a:solidFill>
                  <a:schemeClr val="bg1"/>
                </a:solidFill>
                <a:latin typeface="Times New Roman" pitchFamily="18" charset="0"/>
                <a:ea typeface="黑体" pitchFamily="2" charset="-122"/>
              </a:rPr>
              <a:t>+0.5)</a:t>
            </a:r>
          </a:p>
        </p:txBody>
      </p:sp>
      <p:sp>
        <p:nvSpPr>
          <p:cNvPr id="860185" name="AutoShape 25"/>
          <p:cNvSpPr>
            <a:spLocks noChangeArrowheads="1"/>
          </p:cNvSpPr>
          <p:nvPr/>
        </p:nvSpPr>
        <p:spPr bwMode="auto">
          <a:xfrm>
            <a:off x="1371600" y="5164138"/>
            <a:ext cx="1724025" cy="795337"/>
          </a:xfrm>
          <a:prstGeom prst="wedgeRoundRectCallout">
            <a:avLst>
              <a:gd name="adj1" fmla="val 42171"/>
              <a:gd name="adj2" fmla="val -111079"/>
              <a:gd name="adj3" fmla="val 16667"/>
            </a:avLst>
          </a:prstGeom>
          <a:solidFill>
            <a:srgbClr val="FFFF00"/>
          </a:solidFill>
          <a:ln w="3175">
            <a:noFill/>
            <a:miter lim="800000"/>
            <a:headEnd/>
            <a:tailEnd/>
          </a:ln>
          <a:effectLst>
            <a:prstShdw prst="shdw17" dist="17961" dir="2700000">
              <a:srgbClr val="999900"/>
            </a:prstShdw>
          </a:effectLst>
        </p:spPr>
        <p:txBody>
          <a:bodyPr wrap="none" anchor="ctr"/>
          <a:lstStyle/>
          <a:p>
            <a:pPr algn="ctr" eaLnBrk="1" hangingPunct="1">
              <a:lnSpc>
                <a:spcPct val="100000"/>
              </a:lnSpc>
              <a:spcBef>
                <a:spcPct val="0"/>
              </a:spcBef>
              <a:buClrTx/>
              <a:buSzTx/>
              <a:buFontTx/>
              <a:buNone/>
            </a:pPr>
            <a:r>
              <a:rPr lang="zh-CN" altLang="en-US" sz="3200">
                <a:latin typeface="Times New Roman" pitchFamily="18" charset="0"/>
                <a:ea typeface="黑体" pitchFamily="2" charset="-122"/>
              </a:rPr>
              <a:t>符号位</a:t>
            </a:r>
          </a:p>
        </p:txBody>
      </p:sp>
      <p:sp>
        <p:nvSpPr>
          <p:cNvPr id="860186" name="AutoShape 26"/>
          <p:cNvSpPr>
            <a:spLocks noChangeArrowheads="1"/>
          </p:cNvSpPr>
          <p:nvPr/>
        </p:nvSpPr>
        <p:spPr bwMode="auto">
          <a:xfrm>
            <a:off x="3821113" y="5392738"/>
            <a:ext cx="4713287" cy="722312"/>
          </a:xfrm>
          <a:prstGeom prst="wedgeRoundRectCallout">
            <a:avLst>
              <a:gd name="adj1" fmla="val 6181"/>
              <a:gd name="adj2" fmla="val -141208"/>
              <a:gd name="adj3" fmla="val 16667"/>
            </a:avLst>
          </a:prstGeom>
          <a:solidFill>
            <a:srgbClr val="000099"/>
          </a:solidFill>
          <a:ln w="3175">
            <a:noFill/>
            <a:miter lim="800000"/>
            <a:headEnd/>
            <a:tailEnd/>
          </a:ln>
          <a:effectLst>
            <a:prstShdw prst="shdw17" dist="17961" dir="2700000">
              <a:srgbClr val="00005C"/>
            </a:prstShdw>
          </a:effectLst>
        </p:spPr>
        <p:txBody>
          <a:bodyPr wrap="none" anchor="ctr"/>
          <a:lstStyle/>
          <a:p>
            <a:pPr algn="ctr" eaLnBrk="1" hangingPunct="1">
              <a:lnSpc>
                <a:spcPct val="100000"/>
              </a:lnSpc>
              <a:spcBef>
                <a:spcPct val="0"/>
              </a:spcBef>
              <a:buClrTx/>
              <a:buSzTx/>
              <a:buFontTx/>
              <a:buNone/>
            </a:pPr>
            <a:r>
              <a:rPr lang="zh-CN" altLang="en-US" sz="3200">
                <a:solidFill>
                  <a:schemeClr val="bg1"/>
                </a:solidFill>
                <a:latin typeface="Times New Roman" pitchFamily="18" charset="0"/>
                <a:ea typeface="黑体" pitchFamily="2" charset="-122"/>
              </a:rPr>
              <a:t>隐含小数位（</a:t>
            </a:r>
            <a:r>
              <a:rPr lang="en-US" altLang="zh-CN" sz="3200">
                <a:solidFill>
                  <a:schemeClr val="bg1"/>
                </a:solidFill>
                <a:latin typeface="Times New Roman" pitchFamily="18" charset="0"/>
                <a:ea typeface="黑体" pitchFamily="2" charset="-122"/>
              </a:rPr>
              <a:t>-3)</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1000"/>
                                  </p:stCondLst>
                                  <p:childTnLst>
                                    <p:set>
                                      <p:cBhvr>
                                        <p:cTn id="6" dur="1" fill="hold">
                                          <p:stCondLst>
                                            <p:cond delay="0"/>
                                          </p:stCondLst>
                                        </p:cTn>
                                        <p:tgtEl>
                                          <p:spTgt spid="860182"/>
                                        </p:tgtEl>
                                        <p:attrNameLst>
                                          <p:attrName>style.visibility</p:attrName>
                                        </p:attrNameLst>
                                      </p:cBhvr>
                                      <p:to>
                                        <p:strVal val="visible"/>
                                      </p:to>
                                    </p:set>
                                    <p:anim calcmode="lin" valueType="num">
                                      <p:cBhvr additive="base">
                                        <p:cTn id="7" dur="500" fill="hold"/>
                                        <p:tgtEl>
                                          <p:spTgt spid="860182"/>
                                        </p:tgtEl>
                                        <p:attrNameLst>
                                          <p:attrName>ppt_x</p:attrName>
                                        </p:attrNameLst>
                                      </p:cBhvr>
                                      <p:tavLst>
                                        <p:tav tm="0">
                                          <p:val>
                                            <p:strVal val="0-#ppt_w/2"/>
                                          </p:val>
                                        </p:tav>
                                        <p:tav tm="100000">
                                          <p:val>
                                            <p:strVal val="#ppt_x"/>
                                          </p:val>
                                        </p:tav>
                                      </p:tavLst>
                                    </p:anim>
                                    <p:anim calcmode="lin" valueType="num">
                                      <p:cBhvr additive="base">
                                        <p:cTn id="8" dur="500" fill="hold"/>
                                        <p:tgtEl>
                                          <p:spTgt spid="860182"/>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60182"/>
                                        </p:tgtEl>
                                        <p:attrNameLst>
                                          <p:attrName>ppt_c</p:attrName>
                                        </p:attrNameLst>
                                      </p:cBhvr>
                                      <p:to>
                                        <a:srgbClr val="EEECD2"/>
                                      </p:to>
                                    </p:animClr>
                                  </p:subTnLst>
                                </p:cTn>
                              </p:par>
                            </p:childTnLst>
                          </p:cTn>
                        </p:par>
                        <p:par>
                          <p:cTn id="9" fill="hold">
                            <p:stCondLst>
                              <p:cond delay="1500"/>
                            </p:stCondLst>
                            <p:childTnLst>
                              <p:par>
                                <p:cTn id="10" presetID="24" presetClass="entr" presetSubtype="0" fill="hold" grpId="0" nodeType="afterEffect">
                                  <p:stCondLst>
                                    <p:cond delay="1000"/>
                                  </p:stCondLst>
                                  <p:childTnLst>
                                    <p:set>
                                      <p:cBhvr>
                                        <p:cTn id="11" dur="1" fill="hold">
                                          <p:stCondLst>
                                            <p:cond delay="499"/>
                                          </p:stCondLst>
                                        </p:cTn>
                                        <p:tgtEl>
                                          <p:spTgt spid="860180"/>
                                        </p:tgtEl>
                                        <p:attrNameLst>
                                          <p:attrName>style.visibility</p:attrName>
                                        </p:attrNameLst>
                                      </p:cBhvr>
                                      <p:to>
                                        <p:strVal val="visible"/>
                                      </p:to>
                                    </p:set>
                                    <p:anim to="" calcmode="lin" valueType="num">
                                      <p:cBhvr>
                                        <p:cTn id="12" dur="1" fill="hold"/>
                                        <p:tgtEl>
                                          <p:spTgt spid="860180"/>
                                        </p:tgtEl>
                                        <p:attrNameLst>
                                          <p:attrName/>
                                        </p:attrNameLst>
                                      </p:cBhvr>
                                    </p:anim>
                                  </p:childTnLst>
                                </p:cTn>
                              </p:par>
                            </p:childTnLst>
                          </p:cTn>
                        </p:par>
                        <p:par>
                          <p:cTn id="13" fill="hold">
                            <p:stCondLst>
                              <p:cond delay="3000"/>
                            </p:stCondLst>
                            <p:childTnLst>
                              <p:par>
                                <p:cTn id="14" presetID="2" presetClass="entr" presetSubtype="8" fill="hold" nodeType="afterEffect">
                                  <p:stCondLst>
                                    <p:cond delay="100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par>
                          <p:cTn id="18" fill="hold">
                            <p:stCondLst>
                              <p:cond delay="4500"/>
                            </p:stCondLst>
                            <p:childTnLst>
                              <p:par>
                                <p:cTn id="19" presetID="24" presetClass="entr" presetSubtype="0" fill="hold" grpId="0" nodeType="afterEffect">
                                  <p:stCondLst>
                                    <p:cond delay="1000"/>
                                  </p:stCondLst>
                                  <p:childTnLst>
                                    <p:set>
                                      <p:cBhvr>
                                        <p:cTn id="20" dur="1" fill="hold">
                                          <p:stCondLst>
                                            <p:cond delay="499"/>
                                          </p:stCondLst>
                                        </p:cTn>
                                        <p:tgtEl>
                                          <p:spTgt spid="860183"/>
                                        </p:tgtEl>
                                        <p:attrNameLst>
                                          <p:attrName>style.visibility</p:attrName>
                                        </p:attrNameLst>
                                      </p:cBhvr>
                                      <p:to>
                                        <p:strVal val="visible"/>
                                      </p:to>
                                    </p:set>
                                    <p:anim to="" calcmode="lin" valueType="num">
                                      <p:cBhvr>
                                        <p:cTn id="21" dur="1" fill="hold"/>
                                        <p:tgtEl>
                                          <p:spTgt spid="860183"/>
                                        </p:tgtEl>
                                        <p:attrNameLst>
                                          <p:attrName/>
                                        </p:attrNameLst>
                                      </p:cBhvr>
                                    </p:anim>
                                  </p:childTnLst>
                                </p:cTn>
                              </p:par>
                            </p:childTnLst>
                          </p:cTn>
                        </p:par>
                        <p:par>
                          <p:cTn id="22" fill="hold">
                            <p:stCondLst>
                              <p:cond delay="6000"/>
                            </p:stCondLst>
                            <p:childTnLst>
                              <p:par>
                                <p:cTn id="23" presetID="24" presetClass="entr" presetSubtype="0" fill="hold" grpId="0" nodeType="afterEffect">
                                  <p:stCondLst>
                                    <p:cond delay="1000"/>
                                  </p:stCondLst>
                                  <p:childTnLst>
                                    <p:set>
                                      <p:cBhvr>
                                        <p:cTn id="24" dur="1" fill="hold">
                                          <p:stCondLst>
                                            <p:cond delay="499"/>
                                          </p:stCondLst>
                                        </p:cTn>
                                        <p:tgtEl>
                                          <p:spTgt spid="860184"/>
                                        </p:tgtEl>
                                        <p:attrNameLst>
                                          <p:attrName>style.visibility</p:attrName>
                                        </p:attrNameLst>
                                      </p:cBhvr>
                                      <p:to>
                                        <p:strVal val="visible"/>
                                      </p:to>
                                    </p:set>
                                    <p:anim to="" calcmode="lin" valueType="num">
                                      <p:cBhvr>
                                        <p:cTn id="25" dur="1" fill="hold"/>
                                        <p:tgtEl>
                                          <p:spTgt spid="860184"/>
                                        </p:tgtEl>
                                        <p:attrNameLst>
                                          <p:attrName/>
                                        </p:attrNameLst>
                                      </p:cBhvr>
                                    </p:anim>
                                  </p:childTnLst>
                                </p:cTn>
                              </p:par>
                            </p:childTnLst>
                          </p:cTn>
                        </p:par>
                        <p:par>
                          <p:cTn id="26" fill="hold">
                            <p:stCondLst>
                              <p:cond delay="7500"/>
                            </p:stCondLst>
                            <p:childTnLst>
                              <p:par>
                                <p:cTn id="27" presetID="24" presetClass="entr" presetSubtype="0" fill="hold" grpId="0" nodeType="afterEffect">
                                  <p:stCondLst>
                                    <p:cond delay="1000"/>
                                  </p:stCondLst>
                                  <p:childTnLst>
                                    <p:set>
                                      <p:cBhvr>
                                        <p:cTn id="28" dur="1" fill="hold">
                                          <p:stCondLst>
                                            <p:cond delay="499"/>
                                          </p:stCondLst>
                                        </p:cTn>
                                        <p:tgtEl>
                                          <p:spTgt spid="860181"/>
                                        </p:tgtEl>
                                        <p:attrNameLst>
                                          <p:attrName>style.visibility</p:attrName>
                                        </p:attrNameLst>
                                      </p:cBhvr>
                                      <p:to>
                                        <p:strVal val="visible"/>
                                      </p:to>
                                    </p:set>
                                    <p:anim to="" calcmode="lin" valueType="num">
                                      <p:cBhvr>
                                        <p:cTn id="29" dur="1" fill="hold"/>
                                        <p:tgtEl>
                                          <p:spTgt spid="860181"/>
                                        </p:tgtEl>
                                        <p:attrNameLst>
                                          <p:attrName/>
                                        </p:attrNameLst>
                                      </p:cBhvr>
                                    </p:anim>
                                  </p:childTnLst>
                                </p:cTn>
                              </p:par>
                            </p:childTnLst>
                          </p:cTn>
                        </p:par>
                        <p:par>
                          <p:cTn id="30" fill="hold">
                            <p:stCondLst>
                              <p:cond delay="9000"/>
                            </p:stCondLst>
                            <p:childTnLst>
                              <p:par>
                                <p:cTn id="31" presetID="2" presetClass="entr" presetSubtype="8" fill="hold" nodeType="afterEffect">
                                  <p:stCondLst>
                                    <p:cond delay="100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0-#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par>
                          <p:cTn id="35" fill="hold">
                            <p:stCondLst>
                              <p:cond delay="10500"/>
                            </p:stCondLst>
                            <p:childTnLst>
                              <p:par>
                                <p:cTn id="36" presetID="24" presetClass="entr" presetSubtype="0" fill="hold" grpId="0" nodeType="afterEffect">
                                  <p:stCondLst>
                                    <p:cond delay="1000"/>
                                  </p:stCondLst>
                                  <p:childTnLst>
                                    <p:set>
                                      <p:cBhvr>
                                        <p:cTn id="37" dur="1" fill="hold">
                                          <p:stCondLst>
                                            <p:cond delay="499"/>
                                          </p:stCondLst>
                                        </p:cTn>
                                        <p:tgtEl>
                                          <p:spTgt spid="860185"/>
                                        </p:tgtEl>
                                        <p:attrNameLst>
                                          <p:attrName>style.visibility</p:attrName>
                                        </p:attrNameLst>
                                      </p:cBhvr>
                                      <p:to>
                                        <p:strVal val="visible"/>
                                      </p:to>
                                    </p:set>
                                    <p:anim to="" calcmode="lin" valueType="num">
                                      <p:cBhvr>
                                        <p:cTn id="38" dur="1" fill="hold"/>
                                        <p:tgtEl>
                                          <p:spTgt spid="860185"/>
                                        </p:tgtEl>
                                        <p:attrNameLst>
                                          <p:attrName/>
                                        </p:attrNameLst>
                                      </p:cBhvr>
                                    </p:anim>
                                  </p:childTnLst>
                                </p:cTn>
                              </p:par>
                            </p:childTnLst>
                          </p:cTn>
                        </p:par>
                        <p:par>
                          <p:cTn id="39" fill="hold">
                            <p:stCondLst>
                              <p:cond delay="12000"/>
                            </p:stCondLst>
                            <p:childTnLst>
                              <p:par>
                                <p:cTn id="40" presetID="24" presetClass="entr" presetSubtype="0" fill="hold" grpId="0" nodeType="afterEffect">
                                  <p:stCondLst>
                                    <p:cond delay="1000"/>
                                  </p:stCondLst>
                                  <p:childTnLst>
                                    <p:set>
                                      <p:cBhvr>
                                        <p:cTn id="41" dur="1" fill="hold">
                                          <p:stCondLst>
                                            <p:cond delay="499"/>
                                          </p:stCondLst>
                                        </p:cTn>
                                        <p:tgtEl>
                                          <p:spTgt spid="860186"/>
                                        </p:tgtEl>
                                        <p:attrNameLst>
                                          <p:attrName>style.visibility</p:attrName>
                                        </p:attrNameLst>
                                      </p:cBhvr>
                                      <p:to>
                                        <p:strVal val="visible"/>
                                      </p:to>
                                    </p:set>
                                    <p:anim to="" calcmode="lin" valueType="num">
                                      <p:cBhvr>
                                        <p:cTn id="42" dur="1" fill="hold"/>
                                        <p:tgtEl>
                                          <p:spTgt spid="86018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0" grpId="0" autoUpdateAnimBg="0"/>
      <p:bldP spid="860181" grpId="0" autoUpdateAnimBg="0"/>
      <p:bldP spid="860182" grpId="0" animBg="1" autoUpdateAnimBg="0"/>
      <p:bldP spid="860183" grpId="0" animBg="1" autoUpdateAnimBg="0"/>
      <p:bldP spid="860184" grpId="0" animBg="1" autoUpdateAnimBg="0"/>
      <p:bldP spid="860185" grpId="0" animBg="1" autoUpdateAnimBg="0"/>
      <p:bldP spid="860186"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p:cNvSpPr>
            <a:spLocks noGrp="1" noChangeArrowheads="1"/>
          </p:cNvSpPr>
          <p:nvPr>
            <p:ph type="title"/>
          </p:nvPr>
        </p:nvSpPr>
        <p:spPr bwMode="auto">
          <a:xfrm>
            <a:off x="2573338" y="0"/>
            <a:ext cx="4344987" cy="822325"/>
          </a:xfrm>
          <a:ln>
            <a:miter lim="800000"/>
            <a:headEnd/>
            <a:tailEnd/>
          </a:ln>
        </p:spPr>
        <p:txBody>
          <a:bodyPr vert="horz" wrap="square" lIns="91440" tIns="45720" rIns="91440" bIns="45720" numCol="1" anchor="t" anchorCtr="0" compatLnSpc="1">
            <a:prstTxWarp prst="textNoShape">
              <a:avLst/>
            </a:prstTxWarp>
          </a:bodyPr>
          <a:lstStyle/>
          <a:p>
            <a:pPr algn="ctr">
              <a:defRPr/>
            </a:pPr>
            <a:r>
              <a:rPr lang="en-US" altLang="zh-CN" sz="4000" smtClean="0">
                <a:solidFill>
                  <a:schemeClr val="tx2"/>
                </a:solidFill>
                <a:effectLst/>
              </a:rPr>
              <a:t>3.5 </a:t>
            </a:r>
            <a:r>
              <a:rPr lang="zh-CN" altLang="en-US" sz="4000" smtClean="0">
                <a:solidFill>
                  <a:schemeClr val="tx2"/>
                </a:solidFill>
                <a:effectLst/>
              </a:rPr>
              <a:t>浮点表示法</a:t>
            </a:r>
            <a:r>
              <a:rPr lang="zh-CN" altLang="en-US" sz="4000" smtClean="0"/>
              <a:t> </a:t>
            </a:r>
          </a:p>
        </p:txBody>
      </p:sp>
      <p:sp>
        <p:nvSpPr>
          <p:cNvPr id="74755" name="Rectangle 3"/>
          <p:cNvSpPr>
            <a:spLocks noGrp="1" noChangeArrowheads="1"/>
          </p:cNvSpPr>
          <p:nvPr>
            <p:ph type="body" idx="1"/>
          </p:nvPr>
        </p:nvSpPr>
        <p:spPr bwMode="auto">
          <a:xfrm>
            <a:off x="228600" y="1290638"/>
            <a:ext cx="8610600" cy="5414962"/>
          </a:xfrm>
          <a:noFill/>
          <a:ln>
            <a:miter lim="800000"/>
            <a:headEnd/>
            <a:tailEnd/>
          </a:ln>
        </p:spPr>
        <p:txBody>
          <a:bodyPr vert="horz" wrap="square" lIns="91440" tIns="45720" rIns="91440" bIns="45720" numCol="1" anchor="t" anchorCtr="0" compatLnSpc="1">
            <a:prstTxWarp prst="textNoShape">
              <a:avLst/>
            </a:prstTxWarp>
          </a:bodyPr>
          <a:lstStyle/>
          <a:p>
            <a:pPr marL="838200" indent="-838200" algn="just" defTabSz="914400">
              <a:lnSpc>
                <a:spcPct val="95000"/>
              </a:lnSpc>
              <a:spcBef>
                <a:spcPct val="0"/>
              </a:spcBef>
              <a:buFontTx/>
              <a:buNone/>
            </a:pPr>
            <a:r>
              <a:rPr lang="zh-CN" altLang="en-US" sz="2800" b="1" smtClean="0">
                <a:solidFill>
                  <a:schemeClr val="tx2"/>
                </a:solidFill>
                <a:latin typeface="黑体" pitchFamily="2" charset="-122"/>
                <a:ea typeface="黑体" pitchFamily="2" charset="-122"/>
              </a:rPr>
              <a:t>浮点数（</a:t>
            </a:r>
            <a:r>
              <a:rPr lang="en-US" altLang="zh-CN" sz="2800" b="1" smtClean="0">
                <a:solidFill>
                  <a:schemeClr val="tx2"/>
                </a:solidFill>
                <a:latin typeface="黑体" pitchFamily="2" charset="-122"/>
                <a:ea typeface="黑体" pitchFamily="2" charset="-122"/>
              </a:rPr>
              <a:t>floating-point number</a:t>
            </a:r>
            <a:r>
              <a:rPr lang="zh-CN" altLang="en-US" sz="2800" b="1" smtClean="0">
                <a:solidFill>
                  <a:schemeClr val="tx2"/>
                </a:solidFill>
                <a:latin typeface="黑体" pitchFamily="2" charset="-122"/>
                <a:ea typeface="黑体" pitchFamily="2" charset="-122"/>
              </a:rPr>
              <a:t>）：是指带小数，小数点的位置是可以浮动的。</a:t>
            </a:r>
          </a:p>
          <a:p>
            <a:pPr marL="838200" indent="-838200" algn="just" defTabSz="914400">
              <a:lnSpc>
                <a:spcPct val="95000"/>
              </a:lnSpc>
              <a:spcBef>
                <a:spcPct val="0"/>
              </a:spcBef>
              <a:buFontTx/>
              <a:buNone/>
            </a:pPr>
            <a:r>
              <a:rPr lang="zh-CN" altLang="en-US" sz="2800" b="1" smtClean="0">
                <a:solidFill>
                  <a:schemeClr val="tx2"/>
                </a:solidFill>
                <a:latin typeface="黑体" pitchFamily="2" charset="-122"/>
                <a:ea typeface="黑体" pitchFamily="2" charset="-122"/>
              </a:rPr>
              <a:t>整数和小数部分分开处理：</a:t>
            </a:r>
          </a:p>
          <a:p>
            <a:pPr marL="838200" indent="-838200" algn="just" defTabSz="914400">
              <a:lnSpc>
                <a:spcPct val="95000"/>
              </a:lnSpc>
              <a:spcBef>
                <a:spcPct val="0"/>
              </a:spcBef>
              <a:buFontTx/>
              <a:buAutoNum type="circleNumDbPlain"/>
            </a:pPr>
            <a:r>
              <a:rPr lang="zh-CN" altLang="en-US" sz="2800" b="1" smtClean="0">
                <a:solidFill>
                  <a:schemeClr val="tx2"/>
                </a:solidFill>
                <a:latin typeface="黑体" pitchFamily="2" charset="-122"/>
                <a:ea typeface="黑体" pitchFamily="2" charset="-122"/>
              </a:rPr>
              <a:t>整数除</a:t>
            </a:r>
            <a:r>
              <a:rPr lang="en-US" altLang="zh-CN" sz="2800" b="1" smtClean="0">
                <a:solidFill>
                  <a:schemeClr val="tx2"/>
                </a:solidFill>
                <a:latin typeface="黑体" pitchFamily="2" charset="-122"/>
                <a:ea typeface="黑体" pitchFamily="2" charset="-122"/>
              </a:rPr>
              <a:t>2</a:t>
            </a:r>
            <a:r>
              <a:rPr lang="zh-CN" altLang="en-US" sz="2800" b="1" smtClean="0">
                <a:solidFill>
                  <a:schemeClr val="tx2"/>
                </a:solidFill>
                <a:latin typeface="黑体" pitchFamily="2" charset="-122"/>
                <a:ea typeface="黑体" pitchFamily="2" charset="-122"/>
              </a:rPr>
              <a:t>取余</a:t>
            </a:r>
          </a:p>
          <a:p>
            <a:pPr marL="838200" indent="-838200" algn="just" defTabSz="914400">
              <a:lnSpc>
                <a:spcPct val="95000"/>
              </a:lnSpc>
              <a:spcBef>
                <a:spcPct val="0"/>
              </a:spcBef>
              <a:buFontTx/>
              <a:buAutoNum type="circleNumDbPlain"/>
            </a:pPr>
            <a:r>
              <a:rPr lang="zh-CN" altLang="en-US" sz="2800" b="1" smtClean="0">
                <a:solidFill>
                  <a:schemeClr val="tx2"/>
                </a:solidFill>
                <a:latin typeface="黑体" pitchFamily="2" charset="-122"/>
                <a:ea typeface="黑体" pitchFamily="2" charset="-122"/>
              </a:rPr>
              <a:t>小数乘</a:t>
            </a:r>
            <a:r>
              <a:rPr lang="en-US" altLang="zh-CN" sz="2800" b="1" smtClean="0">
                <a:solidFill>
                  <a:schemeClr val="tx2"/>
                </a:solidFill>
                <a:latin typeface="黑体" pitchFamily="2" charset="-122"/>
                <a:ea typeface="黑体" pitchFamily="2" charset="-122"/>
              </a:rPr>
              <a:t>2</a:t>
            </a:r>
            <a:r>
              <a:rPr lang="zh-CN" altLang="en-US" sz="2800" b="1" smtClean="0">
                <a:solidFill>
                  <a:schemeClr val="tx2"/>
                </a:solidFill>
                <a:latin typeface="黑体" pitchFamily="2" charset="-122"/>
                <a:ea typeface="黑体" pitchFamily="2" charset="-122"/>
              </a:rPr>
              <a:t>取整</a:t>
            </a:r>
          </a:p>
          <a:p>
            <a:pPr marL="838200" indent="-838200" algn="just" defTabSz="914400">
              <a:lnSpc>
                <a:spcPct val="95000"/>
              </a:lnSpc>
              <a:spcBef>
                <a:spcPct val="0"/>
              </a:spcBef>
              <a:buFontTx/>
              <a:buAutoNum type="circleNumDbPlain"/>
            </a:pPr>
            <a:r>
              <a:rPr lang="zh-CN" altLang="en-US" sz="2800" b="1" smtClean="0">
                <a:solidFill>
                  <a:schemeClr val="tx2"/>
                </a:solidFill>
                <a:latin typeface="黑体" pitchFamily="2" charset="-122"/>
                <a:ea typeface="黑体" pitchFamily="2" charset="-122"/>
              </a:rPr>
              <a:t>存储小数点位置</a:t>
            </a:r>
          </a:p>
          <a:p>
            <a:pPr marL="838200" indent="-838200" algn="just" defTabSz="914400">
              <a:lnSpc>
                <a:spcPct val="95000"/>
              </a:lnSpc>
              <a:spcBef>
                <a:spcPct val="0"/>
              </a:spcBef>
              <a:buFontTx/>
              <a:buNone/>
            </a:pPr>
            <a:endParaRPr lang="zh-CN" altLang="en-US" sz="2800" b="1" smtClean="0">
              <a:solidFill>
                <a:schemeClr val="tx2"/>
              </a:solidFill>
              <a:latin typeface="黑体" pitchFamily="2" charset="-122"/>
              <a:ea typeface="黑体" pitchFamily="2" charset="-122"/>
            </a:endParaRPr>
          </a:p>
          <a:p>
            <a:pPr marL="838200" indent="-838200" algn="just" defTabSz="914400">
              <a:lnSpc>
                <a:spcPct val="95000"/>
              </a:lnSpc>
              <a:spcBef>
                <a:spcPct val="0"/>
              </a:spcBef>
              <a:buFontTx/>
              <a:buNone/>
            </a:pPr>
            <a:r>
              <a:rPr lang="zh-CN" altLang="en-US" sz="2800" b="1" smtClean="0">
                <a:solidFill>
                  <a:schemeClr val="tx2"/>
                </a:solidFill>
                <a:latin typeface="黑体" pitchFamily="2" charset="-122"/>
                <a:ea typeface="黑体" pitchFamily="2" charset="-122"/>
              </a:rPr>
              <a:t>    </a:t>
            </a:r>
            <a:r>
              <a:rPr lang="zh-CN" altLang="en-US" sz="2800" b="1" smtClean="0">
                <a:solidFill>
                  <a:srgbClr val="0000FF"/>
                </a:solidFill>
                <a:latin typeface="黑体" pitchFamily="2" charset="-122"/>
                <a:ea typeface="黑体" pitchFamily="2" charset="-122"/>
              </a:rPr>
              <a:t>由于小数点浮点可变，同一个浮点数值在计算机内部表示形式不唯一，而且小数点不对齐也不便于进行运算，因此必须采用统一浮点标准表示法，就是浮点规格化处理（</a:t>
            </a:r>
            <a:r>
              <a:rPr lang="en-US" altLang="zh-CN" sz="2800" b="1" smtClean="0">
                <a:solidFill>
                  <a:srgbClr val="0000FF"/>
                </a:solidFill>
                <a:latin typeface="黑体" pitchFamily="2" charset="-122"/>
                <a:ea typeface="黑体" pitchFamily="2" charset="-122"/>
              </a:rPr>
              <a:t>normalization</a:t>
            </a:r>
            <a:r>
              <a:rPr lang="zh-CN" altLang="en-US" sz="2800" b="1" smtClean="0">
                <a:solidFill>
                  <a:srgbClr val="0000FF"/>
                </a:solidFill>
                <a:latin typeface="黑体" pitchFamily="2" charset="-122"/>
                <a:ea typeface="黑体" pitchFamily="2" charset="-122"/>
              </a:rPr>
              <a:t>）</a:t>
            </a:r>
          </a:p>
          <a:p>
            <a:pPr marL="838200" indent="-838200" algn="just" defTabSz="914400">
              <a:lnSpc>
                <a:spcPct val="95000"/>
              </a:lnSpc>
              <a:spcBef>
                <a:spcPct val="0"/>
              </a:spcBef>
              <a:buFontTx/>
              <a:buNone/>
            </a:pPr>
            <a:endParaRPr lang="zh-CN" altLang="en-US" sz="2800" b="1" smtClean="0">
              <a:solidFill>
                <a:srgbClr val="0000FF"/>
              </a:solidFill>
              <a:latin typeface="宋体" pitchFamily="2" charset="-122"/>
              <a:ea typeface="黑体" pitchFamily="2" charset="-122"/>
            </a:endParaRPr>
          </a:p>
          <a:p>
            <a:pPr marL="838200" indent="-838200" algn="just" defTabSz="914400">
              <a:lnSpc>
                <a:spcPct val="95000"/>
              </a:lnSpc>
              <a:spcBef>
                <a:spcPct val="0"/>
              </a:spcBef>
              <a:buFontTx/>
              <a:buNone/>
            </a:pPr>
            <a:r>
              <a:rPr lang="zh-CN" altLang="en-US" sz="2800" b="1" smtClean="0">
                <a:solidFill>
                  <a:schemeClr val="tx2"/>
                </a:solidFill>
                <a:latin typeface="宋体" pitchFamily="2" charset="-122"/>
                <a:ea typeface="黑体" pitchFamily="2" charset="-122"/>
              </a:rPr>
              <a:t>  </a:t>
            </a:r>
            <a:endParaRPr lang="zh-CN" altLang="en-US" sz="2800" b="1" smtClean="0">
              <a:solidFill>
                <a:schemeClr val="tx2"/>
              </a:solidFill>
              <a:ea typeface="黑体"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02" name="Rectangle 2"/>
          <p:cNvSpPr>
            <a:spLocks noGrp="1" noChangeArrowheads="1"/>
          </p:cNvSpPr>
          <p:nvPr>
            <p:ph type="title"/>
          </p:nvPr>
        </p:nvSpPr>
        <p:spPr bwMode="auto">
          <a:xfrm>
            <a:off x="2573338" y="0"/>
            <a:ext cx="4344987" cy="822325"/>
          </a:xfrm>
          <a:ln>
            <a:miter lim="800000"/>
            <a:headEnd/>
            <a:tailEnd/>
          </a:ln>
        </p:spPr>
        <p:txBody>
          <a:bodyPr vert="horz" wrap="square" lIns="91440" tIns="45720" rIns="91440" bIns="45720" numCol="1" anchor="t" anchorCtr="0" compatLnSpc="1">
            <a:prstTxWarp prst="textNoShape">
              <a:avLst/>
            </a:prstTxWarp>
          </a:bodyPr>
          <a:lstStyle/>
          <a:p>
            <a:pPr algn="ctr">
              <a:defRPr/>
            </a:pPr>
            <a:r>
              <a:rPr lang="en-US" altLang="zh-CN" sz="4000" smtClean="0">
                <a:solidFill>
                  <a:schemeClr val="tx2"/>
                </a:solidFill>
                <a:effectLst/>
              </a:rPr>
              <a:t>3.5.2 </a:t>
            </a:r>
            <a:r>
              <a:rPr lang="zh-CN" altLang="en-US" sz="4000" smtClean="0">
                <a:solidFill>
                  <a:schemeClr val="tx2"/>
                </a:solidFill>
                <a:effectLst/>
              </a:rPr>
              <a:t>浮点规格化</a:t>
            </a:r>
            <a:r>
              <a:rPr lang="zh-CN" altLang="en-US" sz="4000" smtClean="0"/>
              <a:t> </a:t>
            </a:r>
          </a:p>
        </p:txBody>
      </p:sp>
      <p:sp>
        <p:nvSpPr>
          <p:cNvPr id="75779" name="Rectangle 3"/>
          <p:cNvSpPr>
            <a:spLocks noGrp="1" noChangeArrowheads="1"/>
          </p:cNvSpPr>
          <p:nvPr>
            <p:ph type="body" idx="1"/>
          </p:nvPr>
        </p:nvSpPr>
        <p:spPr bwMode="auto">
          <a:xfrm>
            <a:off x="228600" y="1290638"/>
            <a:ext cx="8610600" cy="1096962"/>
          </a:xfrm>
          <a:noFill/>
          <a:ln>
            <a:miter lim="800000"/>
            <a:headEnd/>
            <a:tailEnd/>
          </a:ln>
        </p:spPr>
        <p:txBody>
          <a:bodyPr vert="horz" wrap="square" lIns="91440" tIns="45720" rIns="91440" bIns="45720" numCol="1" anchor="t" anchorCtr="0" compatLnSpc="1">
            <a:prstTxWarp prst="textNoShape">
              <a:avLst/>
            </a:prstTxWarp>
          </a:bodyPr>
          <a:lstStyle/>
          <a:p>
            <a:pPr marL="838200" indent="-838200" algn="just" defTabSz="914400">
              <a:lnSpc>
                <a:spcPct val="95000"/>
              </a:lnSpc>
              <a:spcBef>
                <a:spcPct val="0"/>
              </a:spcBef>
              <a:buFontTx/>
              <a:buNone/>
            </a:pPr>
            <a:r>
              <a:rPr lang="zh-CN" altLang="en-US" sz="2800" b="1" smtClean="0">
                <a:solidFill>
                  <a:schemeClr val="tx2"/>
                </a:solidFill>
                <a:latin typeface="黑体" pitchFamily="2" charset="-122"/>
                <a:ea typeface="黑体" pitchFamily="2" charset="-122"/>
              </a:rPr>
              <a:t>规格化处理：</a:t>
            </a:r>
            <a:r>
              <a:rPr lang="zh-CN" altLang="en-US" sz="2800" b="1" smtClean="0">
                <a:solidFill>
                  <a:srgbClr val="FF0000"/>
                </a:solidFill>
                <a:latin typeface="黑体" pitchFamily="2" charset="-122"/>
                <a:ea typeface="黑体" pitchFamily="2" charset="-122"/>
              </a:rPr>
              <a:t>移动小数点，使得小数点左边只有一个</a:t>
            </a:r>
            <a:r>
              <a:rPr lang="en-US" altLang="zh-CN" sz="2800" b="1" smtClean="0">
                <a:solidFill>
                  <a:srgbClr val="FF0000"/>
                </a:solidFill>
                <a:latin typeface="黑体" pitchFamily="2" charset="-122"/>
                <a:ea typeface="黑体" pitchFamily="2" charset="-122"/>
              </a:rPr>
              <a:t>1</a:t>
            </a:r>
            <a:r>
              <a:rPr lang="en-US" altLang="zh-CN" sz="4000" b="1" smtClean="0">
                <a:solidFill>
                  <a:schemeClr val="tx2"/>
                </a:solidFill>
                <a:latin typeface="宋体" pitchFamily="2" charset="-122"/>
                <a:ea typeface="黑体" pitchFamily="2" charset="-122"/>
              </a:rPr>
              <a:t> </a:t>
            </a:r>
            <a:endParaRPr lang="en-US" altLang="zh-CN" sz="4000" b="1" smtClean="0">
              <a:solidFill>
                <a:schemeClr val="tx2"/>
              </a:solidFill>
              <a:ea typeface="黑体" pitchFamily="2" charset="-122"/>
            </a:endParaRPr>
          </a:p>
        </p:txBody>
      </p:sp>
      <p:sp>
        <p:nvSpPr>
          <p:cNvPr id="1228804" name="Text Box 4"/>
          <p:cNvSpPr txBox="1">
            <a:spLocks noChangeArrowheads="1"/>
          </p:cNvSpPr>
          <p:nvPr/>
        </p:nvSpPr>
        <p:spPr bwMode="auto">
          <a:xfrm>
            <a:off x="3155950" y="3100388"/>
            <a:ext cx="1676400" cy="2128837"/>
          </a:xfrm>
          <a:prstGeom prst="rect">
            <a:avLst/>
          </a:prstGeom>
          <a:solidFill>
            <a:srgbClr val="FFFF00"/>
          </a:solidFill>
          <a:ln w="38100">
            <a:solidFill>
              <a:schemeClr val="bg1"/>
            </a:solid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sz="2400" i="1">
                <a:effectLst>
                  <a:outerShdw blurRad="38100" dist="38100" dir="2700000" algn="tl">
                    <a:srgbClr val="FFFFFF"/>
                  </a:outerShdw>
                </a:effectLst>
                <a:latin typeface="Times New Roman" pitchFamily="18" charset="0"/>
              </a:rPr>
              <a:t>Move</a:t>
            </a:r>
            <a:r>
              <a:rPr kumimoji="0" lang="en-US" altLang="zh-CN" sz="2800" b="0">
                <a:latin typeface="Times New Roman" pitchFamily="18" charset="0"/>
              </a:rPr>
              <a:t/>
            </a:r>
            <a:br>
              <a:rPr kumimoji="0" lang="en-US" altLang="zh-CN" sz="2800" b="0">
                <a:latin typeface="Times New Roman" pitchFamily="18" charset="0"/>
              </a:rPr>
            </a:br>
            <a:r>
              <a:rPr kumimoji="0" lang="en-US" altLang="zh-CN" sz="2800" b="0">
                <a:latin typeface="Times New Roman" pitchFamily="18" charset="0"/>
              </a:rPr>
              <a:t>------------</a:t>
            </a:r>
          </a:p>
          <a:p>
            <a:pPr algn="ctr" eaLnBrk="1" hangingPunct="1">
              <a:lnSpc>
                <a:spcPct val="80000"/>
              </a:lnSpc>
              <a:spcBef>
                <a:spcPct val="0"/>
              </a:spcBef>
              <a:buClrTx/>
              <a:buSzTx/>
              <a:buFontTx/>
              <a:buNone/>
              <a:defRPr/>
            </a:pPr>
            <a:r>
              <a:rPr kumimoji="0" lang="en-US" altLang="zh-CN" sz="2800" b="0">
                <a:latin typeface="Times New Roman" pitchFamily="18" charset="0"/>
                <a:sym typeface="Wingdings" pitchFamily="2" charset="2"/>
              </a:rPr>
              <a:t> 6</a:t>
            </a:r>
            <a:endParaRPr kumimoji="0" lang="en-US" altLang="zh-CN" sz="2800" b="0">
              <a:latin typeface="Times New Roman" pitchFamily="18" charset="0"/>
            </a:endParaRPr>
          </a:p>
          <a:p>
            <a:pPr algn="ctr" eaLnBrk="1" hangingPunct="1">
              <a:lnSpc>
                <a:spcPct val="80000"/>
              </a:lnSpc>
              <a:spcBef>
                <a:spcPct val="0"/>
              </a:spcBef>
              <a:buClrTx/>
              <a:buSzTx/>
              <a:buFontTx/>
              <a:buNone/>
              <a:defRPr/>
            </a:pPr>
            <a:r>
              <a:rPr kumimoji="0" lang="en-US" altLang="zh-CN" sz="2800" b="0">
                <a:latin typeface="Times New Roman" pitchFamily="18" charset="0"/>
                <a:sym typeface="Wingdings" pitchFamily="2" charset="2"/>
              </a:rPr>
              <a:t> 2</a:t>
            </a:r>
            <a:endParaRPr kumimoji="0" lang="en-US" altLang="zh-CN" sz="2800" b="0">
              <a:latin typeface="Times New Roman" pitchFamily="18" charset="0"/>
            </a:endParaRPr>
          </a:p>
          <a:p>
            <a:pPr algn="ctr" eaLnBrk="1" hangingPunct="1">
              <a:lnSpc>
                <a:spcPct val="80000"/>
              </a:lnSpc>
              <a:spcBef>
                <a:spcPct val="0"/>
              </a:spcBef>
              <a:buClrTx/>
              <a:buSzTx/>
              <a:buFontTx/>
              <a:buNone/>
              <a:defRPr/>
            </a:pPr>
            <a:r>
              <a:rPr kumimoji="0" lang="en-US" altLang="zh-CN" sz="2800" b="0">
                <a:latin typeface="Times New Roman" pitchFamily="18" charset="0"/>
              </a:rPr>
              <a:t>6 </a:t>
            </a:r>
            <a:r>
              <a:rPr kumimoji="0" lang="en-US" altLang="zh-CN" sz="2800" b="0">
                <a:latin typeface="Times New Roman" pitchFamily="18" charset="0"/>
                <a:sym typeface="Wingdings" pitchFamily="2" charset="2"/>
              </a:rPr>
              <a:t></a:t>
            </a:r>
            <a:endParaRPr kumimoji="0" lang="en-US" altLang="zh-CN" sz="2800" b="0">
              <a:latin typeface="Times New Roman" pitchFamily="18" charset="0"/>
            </a:endParaRPr>
          </a:p>
          <a:p>
            <a:pPr algn="ctr" eaLnBrk="1" hangingPunct="1">
              <a:lnSpc>
                <a:spcPct val="80000"/>
              </a:lnSpc>
              <a:spcBef>
                <a:spcPct val="0"/>
              </a:spcBef>
              <a:buClrTx/>
              <a:buSzTx/>
              <a:buFontTx/>
              <a:buNone/>
              <a:defRPr/>
            </a:pPr>
            <a:r>
              <a:rPr kumimoji="0" lang="en-US" altLang="zh-CN" sz="2800" b="0">
                <a:latin typeface="Times New Roman" pitchFamily="18" charset="0"/>
              </a:rPr>
              <a:t>3 </a:t>
            </a:r>
            <a:r>
              <a:rPr kumimoji="0" lang="en-US" altLang="zh-CN" sz="2800" b="0">
                <a:latin typeface="Times New Roman" pitchFamily="18" charset="0"/>
                <a:sym typeface="Wingdings" pitchFamily="2" charset="2"/>
              </a:rPr>
              <a:t></a:t>
            </a:r>
            <a:endParaRPr kumimoji="0" lang="en-US" altLang="zh-CN" sz="2800" b="0">
              <a:latin typeface="Times New Roman" pitchFamily="18" charset="0"/>
            </a:endParaRPr>
          </a:p>
        </p:txBody>
      </p:sp>
      <p:sp>
        <p:nvSpPr>
          <p:cNvPr id="1228805" name="Text Box 5"/>
          <p:cNvSpPr txBox="1">
            <a:spLocks noChangeArrowheads="1"/>
          </p:cNvSpPr>
          <p:nvPr/>
        </p:nvSpPr>
        <p:spPr bwMode="auto">
          <a:xfrm>
            <a:off x="412750" y="3119438"/>
            <a:ext cx="2743200" cy="2090737"/>
          </a:xfrm>
          <a:prstGeom prst="rect">
            <a:avLst/>
          </a:prstGeom>
          <a:solidFill>
            <a:schemeClr val="tx1"/>
          </a:solidFill>
          <a:ln w="38100">
            <a:no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sz="2400" i="1">
                <a:solidFill>
                  <a:schemeClr val="bg1"/>
                </a:solidFill>
                <a:effectLst>
                  <a:outerShdw blurRad="38100" dist="38100" dir="2700000" algn="tl">
                    <a:srgbClr val="969696"/>
                  </a:outerShdw>
                </a:effectLst>
                <a:latin typeface="Times New Roman" pitchFamily="18" charset="0"/>
              </a:rPr>
              <a:t>Original Number</a:t>
            </a:r>
            <a:r>
              <a:rPr kumimoji="0" lang="en-US" altLang="zh-CN" sz="2800" b="0">
                <a:solidFill>
                  <a:schemeClr val="bg1"/>
                </a:solidFill>
                <a:latin typeface="Times New Roman" pitchFamily="18" charset="0"/>
              </a:rPr>
              <a:t/>
            </a:r>
            <a:br>
              <a:rPr kumimoji="0" lang="en-US" altLang="zh-CN" sz="2800" b="0">
                <a:solidFill>
                  <a:schemeClr val="bg1"/>
                </a:solidFill>
                <a:latin typeface="Times New Roman" pitchFamily="18" charset="0"/>
              </a:rPr>
            </a:br>
            <a:r>
              <a:rPr kumimoji="0" lang="en-US" altLang="zh-CN" sz="2800" b="0">
                <a:solidFill>
                  <a:schemeClr val="bg1"/>
                </a:solidFill>
                <a:latin typeface="Times New Roman" pitchFamily="18" charset="0"/>
              </a:rPr>
              <a:t>------------</a:t>
            </a:r>
          </a:p>
          <a:p>
            <a:pPr algn="ctr" eaLnBrk="1" hangingPunct="1">
              <a:lnSpc>
                <a:spcPct val="80000"/>
              </a:lnSpc>
              <a:spcBef>
                <a:spcPct val="0"/>
              </a:spcBef>
              <a:buClrTx/>
              <a:buSzTx/>
              <a:buFontTx/>
              <a:buNone/>
              <a:defRPr/>
            </a:pPr>
            <a:r>
              <a:rPr kumimoji="0" lang="en-US" altLang="zh-CN" sz="2800" b="0">
                <a:solidFill>
                  <a:schemeClr val="bg1"/>
                </a:solidFill>
                <a:latin typeface="Symbol" pitchFamily="18" charset="2"/>
              </a:rPr>
              <a:t>+1010001.1101</a:t>
            </a:r>
          </a:p>
          <a:p>
            <a:pPr algn="ctr" eaLnBrk="1" hangingPunct="1">
              <a:lnSpc>
                <a:spcPct val="80000"/>
              </a:lnSpc>
              <a:spcBef>
                <a:spcPct val="0"/>
              </a:spcBef>
              <a:buClrTx/>
              <a:buSzTx/>
              <a:buFontTx/>
              <a:buNone/>
              <a:defRPr/>
            </a:pPr>
            <a:r>
              <a:rPr kumimoji="0" lang="en-US" altLang="zh-CN" sz="2800" b="0">
                <a:solidFill>
                  <a:schemeClr val="bg1"/>
                </a:solidFill>
                <a:latin typeface="Symbol" pitchFamily="18" charset="2"/>
              </a:rPr>
              <a:t>-111.000011</a:t>
            </a:r>
          </a:p>
          <a:p>
            <a:pPr algn="ctr" eaLnBrk="1" hangingPunct="1">
              <a:lnSpc>
                <a:spcPct val="80000"/>
              </a:lnSpc>
              <a:spcBef>
                <a:spcPct val="0"/>
              </a:spcBef>
              <a:buClrTx/>
              <a:buSzTx/>
              <a:buFontTx/>
              <a:buNone/>
              <a:defRPr/>
            </a:pPr>
            <a:r>
              <a:rPr kumimoji="0" lang="en-US" altLang="zh-CN" sz="2800" b="0">
                <a:solidFill>
                  <a:schemeClr val="bg1"/>
                </a:solidFill>
                <a:latin typeface="Symbol" pitchFamily="18" charset="2"/>
              </a:rPr>
              <a:t>+0.00000111001</a:t>
            </a:r>
          </a:p>
          <a:p>
            <a:pPr algn="ctr" eaLnBrk="1" hangingPunct="1">
              <a:lnSpc>
                <a:spcPct val="80000"/>
              </a:lnSpc>
              <a:spcBef>
                <a:spcPct val="0"/>
              </a:spcBef>
              <a:buClrTx/>
              <a:buSzTx/>
              <a:buFontTx/>
              <a:buNone/>
              <a:defRPr/>
            </a:pPr>
            <a:r>
              <a:rPr kumimoji="0" lang="en-US" altLang="zh-CN" sz="2800" b="0">
                <a:solidFill>
                  <a:schemeClr val="bg1"/>
                </a:solidFill>
                <a:latin typeface="Symbol" pitchFamily="18" charset="2"/>
              </a:rPr>
              <a:t>-0.001110011</a:t>
            </a:r>
          </a:p>
        </p:txBody>
      </p:sp>
      <p:sp>
        <p:nvSpPr>
          <p:cNvPr id="75782" name="Text Box 6"/>
          <p:cNvSpPr txBox="1">
            <a:spLocks noChangeArrowheads="1"/>
          </p:cNvSpPr>
          <p:nvPr/>
        </p:nvSpPr>
        <p:spPr bwMode="auto">
          <a:xfrm>
            <a:off x="4832350" y="3119438"/>
            <a:ext cx="4038600" cy="2139950"/>
          </a:xfrm>
          <a:prstGeom prst="rect">
            <a:avLst/>
          </a:prstGeom>
          <a:solidFill>
            <a:schemeClr val="tx1"/>
          </a:solidFill>
          <a:ln w="38100">
            <a:noFill/>
            <a:miter lim="800000"/>
            <a:headEnd/>
            <a:tailEnd/>
          </a:ln>
        </p:spPr>
        <p:txBody>
          <a:bodyPr>
            <a:spAutoFit/>
          </a:bodyPr>
          <a:lstStyle/>
          <a:p>
            <a:pPr algn="l" eaLnBrk="1" hangingPunct="1">
              <a:lnSpc>
                <a:spcPct val="80000"/>
              </a:lnSpc>
              <a:spcBef>
                <a:spcPct val="0"/>
              </a:spcBef>
              <a:buClrTx/>
              <a:buSzTx/>
              <a:buFontTx/>
              <a:buNone/>
            </a:pPr>
            <a:r>
              <a:rPr kumimoji="0" lang="en-US" altLang="zh-CN" sz="2800" i="1">
                <a:solidFill>
                  <a:schemeClr val="bg1"/>
                </a:solidFill>
                <a:latin typeface="Times New Roman" pitchFamily="18" charset="0"/>
              </a:rPr>
              <a:t>          Normalized</a:t>
            </a:r>
            <a:r>
              <a:rPr kumimoji="0" lang="en-US" altLang="zh-CN" sz="2800" b="0">
                <a:solidFill>
                  <a:schemeClr val="bg1"/>
                </a:solidFill>
                <a:latin typeface="Times New Roman" pitchFamily="18" charset="0"/>
              </a:rPr>
              <a:t/>
            </a:r>
            <a:br>
              <a:rPr kumimoji="0" lang="en-US" altLang="zh-CN" sz="2800" b="0">
                <a:solidFill>
                  <a:schemeClr val="bg1"/>
                </a:solidFill>
                <a:latin typeface="Times New Roman" pitchFamily="18" charset="0"/>
              </a:rPr>
            </a:br>
            <a:r>
              <a:rPr kumimoji="0" lang="en-US" altLang="zh-CN" sz="2800" b="0">
                <a:solidFill>
                  <a:schemeClr val="bg1"/>
                </a:solidFill>
                <a:latin typeface="Times New Roman" pitchFamily="18" charset="0"/>
              </a:rPr>
              <a:t>           ------------</a:t>
            </a:r>
          </a:p>
          <a:p>
            <a:pPr algn="l" eaLnBrk="1" hangingPunct="1">
              <a:lnSpc>
                <a:spcPct val="80000"/>
              </a:lnSpc>
              <a:spcBef>
                <a:spcPct val="0"/>
              </a:spcBef>
              <a:buClrTx/>
              <a:buSzTx/>
              <a:buFontTx/>
              <a:buNone/>
            </a:pPr>
            <a:r>
              <a:rPr kumimoji="0" lang="en-US" altLang="zh-CN" sz="2800" b="0">
                <a:solidFill>
                  <a:schemeClr val="bg1"/>
                </a:solidFill>
                <a:latin typeface="Times New Roman" pitchFamily="18" charset="0"/>
              </a:rPr>
              <a:t> </a:t>
            </a:r>
            <a:r>
              <a:rPr kumimoji="0" lang="en-US" altLang="zh-CN" sz="2800" b="0">
                <a:solidFill>
                  <a:schemeClr val="bg1"/>
                </a:solidFill>
                <a:latin typeface="Symbol" pitchFamily="18" charset="2"/>
              </a:rPr>
              <a:t>+2</a:t>
            </a:r>
            <a:r>
              <a:rPr kumimoji="0" lang="en-US" altLang="zh-CN" sz="2800" b="0" baseline="30000">
                <a:solidFill>
                  <a:schemeClr val="bg1"/>
                </a:solidFill>
                <a:latin typeface="Symbol" pitchFamily="18" charset="2"/>
              </a:rPr>
              <a:t>6</a:t>
            </a:r>
            <a:r>
              <a:rPr kumimoji="0" lang="en-US" altLang="zh-CN" sz="2800" b="0">
                <a:solidFill>
                  <a:schemeClr val="bg1"/>
                </a:solidFill>
                <a:latin typeface="Symbol" pitchFamily="18" charset="2"/>
              </a:rPr>
              <a:t>    </a:t>
            </a:r>
            <a:r>
              <a:rPr kumimoji="0" lang="en-US" altLang="zh-CN" sz="2800" b="0">
                <a:solidFill>
                  <a:schemeClr val="bg1"/>
                </a:solidFill>
                <a:latin typeface="Times New Roman" pitchFamily="18" charset="0"/>
              </a:rPr>
              <a:t>x</a:t>
            </a:r>
            <a:r>
              <a:rPr kumimoji="0" lang="en-US" altLang="zh-CN" sz="2800" b="0">
                <a:solidFill>
                  <a:schemeClr val="bg1"/>
                </a:solidFill>
                <a:latin typeface="Symbol" pitchFamily="18" charset="2"/>
              </a:rPr>
              <a:t>  1.01000111001</a:t>
            </a:r>
          </a:p>
          <a:p>
            <a:pPr algn="l" eaLnBrk="1" hangingPunct="1">
              <a:lnSpc>
                <a:spcPct val="80000"/>
              </a:lnSpc>
              <a:spcBef>
                <a:spcPct val="0"/>
              </a:spcBef>
              <a:buClrTx/>
              <a:buSzTx/>
              <a:buFontTx/>
              <a:buNone/>
            </a:pPr>
            <a:r>
              <a:rPr kumimoji="0" lang="en-US" altLang="zh-CN" sz="2800" b="0">
                <a:solidFill>
                  <a:schemeClr val="bg1"/>
                </a:solidFill>
                <a:latin typeface="Symbol" pitchFamily="18" charset="2"/>
              </a:rPr>
              <a:t> -2</a:t>
            </a:r>
            <a:r>
              <a:rPr kumimoji="0" lang="en-US" altLang="zh-CN" sz="2800" b="0" baseline="30000">
                <a:solidFill>
                  <a:schemeClr val="bg1"/>
                </a:solidFill>
                <a:latin typeface="Symbol" pitchFamily="18" charset="2"/>
              </a:rPr>
              <a:t>2</a:t>
            </a:r>
            <a:r>
              <a:rPr kumimoji="0" lang="en-US" altLang="zh-CN" sz="2800" b="0">
                <a:solidFill>
                  <a:schemeClr val="bg1"/>
                </a:solidFill>
                <a:latin typeface="Symbol" pitchFamily="18" charset="2"/>
              </a:rPr>
              <a:t>    </a:t>
            </a:r>
            <a:r>
              <a:rPr kumimoji="0" lang="en-US" altLang="zh-CN" sz="2800" b="0">
                <a:solidFill>
                  <a:schemeClr val="bg1"/>
                </a:solidFill>
                <a:latin typeface="Times New Roman" pitchFamily="18" charset="0"/>
              </a:rPr>
              <a:t>x</a:t>
            </a:r>
            <a:r>
              <a:rPr kumimoji="0" lang="en-US" altLang="zh-CN" sz="2800" b="0">
                <a:solidFill>
                  <a:schemeClr val="bg1"/>
                </a:solidFill>
                <a:latin typeface="Symbol" pitchFamily="18" charset="2"/>
              </a:rPr>
              <a:t>  1.11000011</a:t>
            </a:r>
          </a:p>
          <a:p>
            <a:pPr algn="l" eaLnBrk="1" hangingPunct="1">
              <a:lnSpc>
                <a:spcPct val="80000"/>
              </a:lnSpc>
              <a:spcBef>
                <a:spcPct val="0"/>
              </a:spcBef>
              <a:buClrTx/>
              <a:buSzTx/>
              <a:buFontTx/>
              <a:buNone/>
            </a:pPr>
            <a:r>
              <a:rPr kumimoji="0" lang="en-US" altLang="zh-CN" sz="2800" b="0">
                <a:solidFill>
                  <a:schemeClr val="bg1"/>
                </a:solidFill>
                <a:latin typeface="Symbol" pitchFamily="18" charset="2"/>
              </a:rPr>
              <a:t> +2</a:t>
            </a:r>
            <a:r>
              <a:rPr kumimoji="0" lang="en-US" altLang="zh-CN" sz="2800" b="0" baseline="30000">
                <a:solidFill>
                  <a:schemeClr val="bg1"/>
                </a:solidFill>
                <a:latin typeface="Symbol" pitchFamily="18" charset="2"/>
              </a:rPr>
              <a:t>-6   </a:t>
            </a:r>
            <a:r>
              <a:rPr kumimoji="0" lang="en-US" altLang="zh-CN" sz="2800" b="0">
                <a:solidFill>
                  <a:schemeClr val="bg1"/>
                </a:solidFill>
                <a:latin typeface="Times New Roman" pitchFamily="18" charset="0"/>
              </a:rPr>
              <a:t>x</a:t>
            </a:r>
            <a:r>
              <a:rPr kumimoji="0" lang="en-US" altLang="zh-CN" sz="2800" b="0">
                <a:solidFill>
                  <a:schemeClr val="bg1"/>
                </a:solidFill>
                <a:latin typeface="Symbol" pitchFamily="18" charset="2"/>
              </a:rPr>
              <a:t>  1.11001</a:t>
            </a:r>
          </a:p>
          <a:p>
            <a:pPr algn="l" eaLnBrk="1" hangingPunct="1">
              <a:lnSpc>
                <a:spcPct val="80000"/>
              </a:lnSpc>
              <a:spcBef>
                <a:spcPct val="0"/>
              </a:spcBef>
              <a:buClrTx/>
              <a:buSzTx/>
              <a:buFontTx/>
              <a:buNone/>
            </a:pPr>
            <a:r>
              <a:rPr kumimoji="0" lang="en-US" altLang="zh-CN" sz="2800" b="0">
                <a:solidFill>
                  <a:schemeClr val="bg1"/>
                </a:solidFill>
                <a:latin typeface="Symbol" pitchFamily="18" charset="2"/>
              </a:rPr>
              <a:t> -2</a:t>
            </a:r>
            <a:r>
              <a:rPr kumimoji="0" lang="en-US" altLang="zh-CN" sz="2800" b="0" baseline="30000">
                <a:solidFill>
                  <a:schemeClr val="bg1"/>
                </a:solidFill>
                <a:latin typeface="Symbol" pitchFamily="18" charset="2"/>
              </a:rPr>
              <a:t>-3</a:t>
            </a:r>
            <a:r>
              <a:rPr kumimoji="0" lang="en-US" altLang="zh-CN" sz="2800" b="0">
                <a:solidFill>
                  <a:schemeClr val="bg1"/>
                </a:solidFill>
                <a:latin typeface="Symbol" pitchFamily="18" charset="2"/>
              </a:rPr>
              <a:t>  </a:t>
            </a:r>
            <a:r>
              <a:rPr kumimoji="0" lang="en-US" altLang="zh-CN" sz="2800" b="0">
                <a:solidFill>
                  <a:schemeClr val="bg1"/>
                </a:solidFill>
                <a:latin typeface="Times New Roman" pitchFamily="18" charset="0"/>
              </a:rPr>
              <a:t>x</a:t>
            </a:r>
            <a:r>
              <a:rPr kumimoji="0" lang="en-US" altLang="zh-CN" sz="2800" b="0">
                <a:solidFill>
                  <a:schemeClr val="bg1"/>
                </a:solidFill>
                <a:latin typeface="Symbol" pitchFamily="18" charset="2"/>
              </a:rPr>
              <a:t>  1.110011</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78" name="Rectangle 2"/>
          <p:cNvSpPr>
            <a:spLocks noGrp="1" noChangeArrowheads="1"/>
          </p:cNvSpPr>
          <p:nvPr>
            <p:ph type="title"/>
          </p:nvPr>
        </p:nvSpPr>
        <p:spPr bwMode="auto">
          <a:xfrm>
            <a:off x="1890713" y="0"/>
            <a:ext cx="5794375" cy="996950"/>
          </a:xfrm>
          <a:ln>
            <a:miter lim="800000"/>
            <a:headEnd/>
            <a:tailEnd/>
          </a:ln>
        </p:spPr>
        <p:txBody>
          <a:bodyPr vert="horz" wrap="square" lIns="91440" tIns="45720" rIns="91440" bIns="45720" numCol="1" anchor="t" anchorCtr="0" compatLnSpc="1">
            <a:prstTxWarp prst="textNoShape">
              <a:avLst/>
            </a:prstTxWarp>
          </a:bodyPr>
          <a:lstStyle/>
          <a:p>
            <a:pPr algn="ctr">
              <a:defRPr/>
            </a:pPr>
            <a:r>
              <a:rPr lang="en-US" altLang="zh-CN" sz="3200" smtClean="0">
                <a:solidFill>
                  <a:schemeClr val="tx2"/>
                </a:solidFill>
                <a:effectLst/>
              </a:rPr>
              <a:t>3.5.3</a:t>
            </a:r>
            <a:r>
              <a:rPr lang="zh-CN" altLang="en-US" sz="3200" smtClean="0">
                <a:solidFill>
                  <a:schemeClr val="tx2"/>
                </a:solidFill>
                <a:effectLst/>
              </a:rPr>
              <a:t>符号，指数和尾数</a:t>
            </a:r>
            <a:r>
              <a:rPr lang="zh-CN" altLang="en-US" sz="4000" smtClean="0"/>
              <a:t> </a:t>
            </a:r>
          </a:p>
        </p:txBody>
      </p:sp>
      <p:sp>
        <p:nvSpPr>
          <p:cNvPr id="76803" name="Rectangle 3"/>
          <p:cNvSpPr>
            <a:spLocks noGrp="1" noChangeArrowheads="1"/>
          </p:cNvSpPr>
          <p:nvPr>
            <p:ph type="body" idx="1"/>
          </p:nvPr>
        </p:nvSpPr>
        <p:spPr bwMode="auto">
          <a:xfrm>
            <a:off x="273050" y="1220788"/>
            <a:ext cx="8610600" cy="5253037"/>
          </a:xfrm>
          <a:noFill/>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95000"/>
              </a:lnSpc>
              <a:spcBef>
                <a:spcPct val="0"/>
              </a:spcBef>
              <a:buFontTx/>
              <a:buNone/>
            </a:pPr>
            <a:r>
              <a:rPr lang="zh-CN" altLang="en-US" sz="2800" b="1" smtClean="0">
                <a:solidFill>
                  <a:schemeClr val="tx2"/>
                </a:solidFill>
                <a:latin typeface="宋体" pitchFamily="2" charset="-122"/>
                <a:ea typeface="黑体" pitchFamily="2" charset="-122"/>
              </a:rPr>
              <a:t>在计算机中</a:t>
            </a:r>
            <a:r>
              <a:rPr lang="en-US" altLang="zh-CN" sz="2800" b="1" smtClean="0">
                <a:solidFill>
                  <a:schemeClr val="tx2"/>
                </a:solidFill>
                <a:latin typeface="宋体" pitchFamily="2" charset="-122"/>
                <a:ea typeface="黑体" pitchFamily="2" charset="-122"/>
              </a:rPr>
              <a:t>, </a:t>
            </a:r>
            <a:r>
              <a:rPr lang="zh-CN" altLang="en-US" sz="2800" b="1" smtClean="0">
                <a:solidFill>
                  <a:schemeClr val="tx2"/>
                </a:solidFill>
                <a:latin typeface="宋体" pitchFamily="2" charset="-122"/>
                <a:ea typeface="黑体" pitchFamily="2" charset="-122"/>
              </a:rPr>
              <a:t>浮点数的表示法往往用来表示一般</a:t>
            </a:r>
          </a:p>
          <a:p>
            <a:pPr marL="457200" indent="-457200" defTabSz="914400">
              <a:lnSpc>
                <a:spcPct val="95000"/>
              </a:lnSpc>
              <a:spcBef>
                <a:spcPct val="0"/>
              </a:spcBef>
              <a:buFontTx/>
              <a:buNone/>
            </a:pPr>
            <a:r>
              <a:rPr lang="zh-CN" altLang="en-US" sz="2800" b="1" smtClean="0">
                <a:solidFill>
                  <a:schemeClr val="tx2"/>
                </a:solidFill>
                <a:latin typeface="宋体" pitchFamily="2" charset="-122"/>
                <a:ea typeface="黑体" pitchFamily="2" charset="-122"/>
              </a:rPr>
              <a:t>的实数。我们知道一个实数总可以表示成一个</a:t>
            </a:r>
          </a:p>
          <a:p>
            <a:pPr marL="457200" indent="-457200" defTabSz="914400">
              <a:lnSpc>
                <a:spcPct val="95000"/>
              </a:lnSpc>
              <a:spcBef>
                <a:spcPct val="0"/>
              </a:spcBef>
              <a:buFontTx/>
              <a:buNone/>
            </a:pPr>
            <a:r>
              <a:rPr lang="zh-CN" altLang="en-US" sz="2800" b="1" smtClean="0">
                <a:solidFill>
                  <a:schemeClr val="tx2"/>
                </a:solidFill>
                <a:latin typeface="宋体" pitchFamily="2" charset="-122"/>
                <a:ea typeface="黑体" pitchFamily="2" charset="-122"/>
              </a:rPr>
              <a:t>乘幂和一个纯小数之积</a:t>
            </a:r>
            <a:r>
              <a:rPr lang="en-US" altLang="zh-CN" sz="2800" b="1" smtClean="0">
                <a:solidFill>
                  <a:schemeClr val="tx2"/>
                </a:solidFill>
                <a:latin typeface="宋体" pitchFamily="2" charset="-122"/>
                <a:ea typeface="黑体" pitchFamily="2" charset="-122"/>
              </a:rPr>
              <a:t>,</a:t>
            </a:r>
            <a:r>
              <a:rPr lang="zh-CN" altLang="en-US" sz="2800" b="1" smtClean="0">
                <a:solidFill>
                  <a:schemeClr val="tx2"/>
                </a:solidFill>
                <a:latin typeface="宋体" pitchFamily="2" charset="-122"/>
                <a:ea typeface="黑体" pitchFamily="2" charset="-122"/>
              </a:rPr>
              <a:t>例如：</a:t>
            </a:r>
          </a:p>
          <a:p>
            <a:pPr marL="457200" indent="-457200" defTabSz="914400">
              <a:lnSpc>
                <a:spcPct val="95000"/>
              </a:lnSpc>
              <a:spcBef>
                <a:spcPct val="0"/>
              </a:spcBef>
              <a:buFontTx/>
              <a:buNone/>
            </a:pPr>
            <a:r>
              <a:rPr lang="en-US" altLang="zh-CN" sz="2800" b="1" smtClean="0">
                <a:solidFill>
                  <a:schemeClr val="tx2"/>
                </a:solidFill>
                <a:ea typeface="黑体" pitchFamily="2" charset="-122"/>
              </a:rPr>
              <a:t>123.45 = 10</a:t>
            </a:r>
            <a:r>
              <a:rPr lang="en-US" altLang="zh-CN" sz="2800" b="1" baseline="30000" smtClean="0">
                <a:solidFill>
                  <a:schemeClr val="tx2"/>
                </a:solidFill>
                <a:ea typeface="黑体" pitchFamily="2" charset="-122"/>
              </a:rPr>
              <a:t>3 </a:t>
            </a:r>
            <a:r>
              <a:rPr lang="en-US" altLang="zh-CN" sz="2800" b="1" smtClean="0">
                <a:solidFill>
                  <a:schemeClr val="tx2"/>
                </a:solidFill>
                <a:ea typeface="黑体" pitchFamily="2" charset="-122"/>
                <a:sym typeface="Symbol" pitchFamily="18" charset="2"/>
              </a:rPr>
              <a:t></a:t>
            </a:r>
            <a:r>
              <a:rPr lang="en-US" altLang="zh-CN" sz="2800" b="1" smtClean="0">
                <a:solidFill>
                  <a:schemeClr val="tx2"/>
                </a:solidFill>
                <a:ea typeface="黑体" pitchFamily="2" charset="-122"/>
              </a:rPr>
              <a:t> ( 0.12345 )</a:t>
            </a:r>
          </a:p>
          <a:p>
            <a:pPr marL="457200" indent="-457200" defTabSz="914400">
              <a:lnSpc>
                <a:spcPct val="95000"/>
              </a:lnSpc>
              <a:spcBef>
                <a:spcPct val="0"/>
              </a:spcBef>
              <a:buFontTx/>
              <a:buNone/>
            </a:pPr>
            <a:r>
              <a:rPr lang="en-US" altLang="zh-CN" sz="2800" b="1" smtClean="0">
                <a:solidFill>
                  <a:schemeClr val="tx2"/>
                </a:solidFill>
                <a:latin typeface="宋体" pitchFamily="2" charset="-122"/>
                <a:ea typeface="黑体" pitchFamily="2" charset="-122"/>
              </a:rPr>
              <a:t>-</a:t>
            </a:r>
            <a:r>
              <a:rPr lang="en-US" altLang="zh-CN" sz="2800" b="1" smtClean="0">
                <a:solidFill>
                  <a:schemeClr val="tx2"/>
                </a:solidFill>
                <a:ea typeface="黑体" pitchFamily="2" charset="-122"/>
              </a:rPr>
              <a:t>0.0034574 = 10</a:t>
            </a:r>
            <a:r>
              <a:rPr lang="en-US" altLang="zh-CN" sz="2800" b="1" baseline="30000" smtClean="0">
                <a:solidFill>
                  <a:schemeClr val="tx2"/>
                </a:solidFill>
                <a:latin typeface="宋体" pitchFamily="2" charset="-122"/>
                <a:ea typeface="黑体" pitchFamily="2" charset="-122"/>
              </a:rPr>
              <a:t>-</a:t>
            </a:r>
            <a:r>
              <a:rPr lang="en-US" altLang="zh-CN" sz="2800" b="1" baseline="30000" smtClean="0">
                <a:solidFill>
                  <a:schemeClr val="tx2"/>
                </a:solidFill>
                <a:ea typeface="黑体" pitchFamily="2" charset="-122"/>
              </a:rPr>
              <a:t>2 </a:t>
            </a:r>
            <a:r>
              <a:rPr lang="en-US" altLang="zh-CN" sz="2800" b="1" smtClean="0">
                <a:solidFill>
                  <a:schemeClr val="tx2"/>
                </a:solidFill>
                <a:ea typeface="黑体" pitchFamily="2" charset="-122"/>
                <a:sym typeface="Symbol" pitchFamily="18" charset="2"/>
              </a:rPr>
              <a:t></a:t>
            </a:r>
            <a:r>
              <a:rPr lang="en-US" altLang="zh-CN" sz="2800" b="1" smtClean="0">
                <a:solidFill>
                  <a:schemeClr val="tx2"/>
                </a:solidFill>
                <a:ea typeface="黑体" pitchFamily="2" charset="-122"/>
              </a:rPr>
              <a:t> ( </a:t>
            </a:r>
            <a:r>
              <a:rPr lang="en-US" altLang="zh-CN" sz="2800" b="1" smtClean="0">
                <a:solidFill>
                  <a:schemeClr val="tx2"/>
                </a:solidFill>
                <a:latin typeface="宋体" pitchFamily="2" charset="-122"/>
                <a:ea typeface="黑体" pitchFamily="2" charset="-122"/>
              </a:rPr>
              <a:t>-</a:t>
            </a:r>
            <a:r>
              <a:rPr lang="en-US" altLang="zh-CN" sz="2800" b="1" smtClean="0">
                <a:solidFill>
                  <a:schemeClr val="tx2"/>
                </a:solidFill>
                <a:ea typeface="黑体" pitchFamily="2" charset="-122"/>
              </a:rPr>
              <a:t>0.34574 )</a:t>
            </a:r>
          </a:p>
          <a:p>
            <a:pPr marL="457200" indent="-457200" defTabSz="914400">
              <a:lnSpc>
                <a:spcPct val="95000"/>
              </a:lnSpc>
              <a:spcBef>
                <a:spcPct val="0"/>
              </a:spcBef>
              <a:buFontTx/>
              <a:buNone/>
            </a:pPr>
            <a:r>
              <a:rPr lang="en-US" altLang="zh-CN" sz="2800" b="1" smtClean="0">
                <a:solidFill>
                  <a:schemeClr val="tx2"/>
                </a:solidFill>
                <a:latin typeface="宋体" pitchFamily="2" charset="-122"/>
                <a:ea typeface="黑体" pitchFamily="2" charset="-122"/>
              </a:rPr>
              <a:t>   </a:t>
            </a:r>
            <a:r>
              <a:rPr lang="zh-CN" altLang="en-US" sz="2800" b="1" smtClean="0">
                <a:solidFill>
                  <a:schemeClr val="tx2"/>
                </a:solidFill>
                <a:latin typeface="宋体" pitchFamily="2" charset="-122"/>
                <a:ea typeface="黑体" pitchFamily="2" charset="-122"/>
              </a:rPr>
              <a:t>乘幂中的指数部分我们称其为</a:t>
            </a:r>
            <a:r>
              <a:rPr lang="zh-CN" altLang="en-US" sz="2800" b="1" smtClean="0">
                <a:solidFill>
                  <a:schemeClr val="tx2"/>
                </a:solidFill>
                <a:ea typeface="黑体" pitchFamily="2" charset="-122"/>
              </a:rPr>
              <a:t>“</a:t>
            </a:r>
            <a:r>
              <a:rPr lang="zh-CN" altLang="en-US" sz="2800" b="1" smtClean="0">
                <a:solidFill>
                  <a:schemeClr val="tx2"/>
                </a:solidFill>
                <a:latin typeface="宋体" pitchFamily="2" charset="-122"/>
                <a:ea typeface="黑体" pitchFamily="2" charset="-122"/>
              </a:rPr>
              <a:t>阶码</a:t>
            </a:r>
            <a:r>
              <a:rPr lang="zh-CN" altLang="en-US" sz="2800" b="1" smtClean="0">
                <a:solidFill>
                  <a:schemeClr val="tx2"/>
                </a:solidFill>
                <a:ea typeface="黑体" pitchFamily="2" charset="-122"/>
              </a:rPr>
              <a:t>”</a:t>
            </a:r>
            <a:r>
              <a:rPr lang="en-US" altLang="zh-CN" sz="2800" b="1" smtClean="0">
                <a:solidFill>
                  <a:schemeClr val="tx2"/>
                </a:solidFill>
                <a:latin typeface="宋体" pitchFamily="2" charset="-122"/>
                <a:ea typeface="黑体" pitchFamily="2" charset="-122"/>
              </a:rPr>
              <a:t>(</a:t>
            </a:r>
            <a:r>
              <a:rPr lang="zh-CN" altLang="en-US" sz="2800" b="1" smtClean="0">
                <a:solidFill>
                  <a:schemeClr val="tx2"/>
                </a:solidFill>
                <a:latin typeface="宋体" pitchFamily="2" charset="-122"/>
                <a:ea typeface="黑体" pitchFamily="2" charset="-122"/>
              </a:rPr>
              <a:t>这是</a:t>
            </a:r>
          </a:p>
          <a:p>
            <a:pPr marL="457200" indent="-457200" defTabSz="914400">
              <a:lnSpc>
                <a:spcPct val="95000"/>
              </a:lnSpc>
              <a:spcBef>
                <a:spcPct val="0"/>
              </a:spcBef>
              <a:buFontTx/>
              <a:buNone/>
            </a:pPr>
            <a:r>
              <a:rPr lang="zh-CN" altLang="en-US" sz="2800" b="1" smtClean="0">
                <a:solidFill>
                  <a:schemeClr val="tx2"/>
                </a:solidFill>
                <a:latin typeface="宋体" pitchFamily="2" charset="-122"/>
                <a:ea typeface="黑体" pitchFamily="2" charset="-122"/>
              </a:rPr>
              <a:t>一个整数</a:t>
            </a:r>
            <a:r>
              <a:rPr lang="en-US" altLang="zh-CN" sz="2800" b="1" smtClean="0">
                <a:solidFill>
                  <a:schemeClr val="tx2"/>
                </a:solidFill>
                <a:latin typeface="宋体" pitchFamily="2" charset="-122"/>
                <a:ea typeface="黑体" pitchFamily="2" charset="-122"/>
              </a:rPr>
              <a:t>),</a:t>
            </a:r>
            <a:r>
              <a:rPr lang="zh-CN" altLang="en-US" sz="2800" b="1" smtClean="0">
                <a:solidFill>
                  <a:schemeClr val="tx2"/>
                </a:solidFill>
                <a:latin typeface="宋体" pitchFamily="2" charset="-122"/>
                <a:ea typeface="黑体" pitchFamily="2" charset="-122"/>
              </a:rPr>
              <a:t>而括号中的部分我们称其为</a:t>
            </a:r>
            <a:r>
              <a:rPr lang="zh-CN" altLang="en-US" sz="2800" b="1" smtClean="0">
                <a:solidFill>
                  <a:schemeClr val="tx2"/>
                </a:solidFill>
                <a:ea typeface="黑体" pitchFamily="2" charset="-122"/>
              </a:rPr>
              <a:t>“</a:t>
            </a:r>
            <a:r>
              <a:rPr lang="zh-CN" altLang="en-US" sz="2800" b="1" smtClean="0">
                <a:solidFill>
                  <a:schemeClr val="tx2"/>
                </a:solidFill>
                <a:latin typeface="宋体" pitchFamily="2" charset="-122"/>
                <a:ea typeface="黑体" pitchFamily="2" charset="-122"/>
              </a:rPr>
              <a:t>尾数</a:t>
            </a:r>
            <a:r>
              <a:rPr lang="zh-CN" altLang="en-US" sz="2800" b="1" smtClean="0">
                <a:solidFill>
                  <a:schemeClr val="tx2"/>
                </a:solidFill>
                <a:ea typeface="黑体" pitchFamily="2" charset="-122"/>
              </a:rPr>
              <a:t>”</a:t>
            </a:r>
            <a:endParaRPr lang="zh-CN" altLang="en-US" sz="2800" b="1" smtClean="0">
              <a:solidFill>
                <a:schemeClr val="tx2"/>
              </a:solidFill>
              <a:latin typeface="宋体" pitchFamily="2" charset="-122"/>
              <a:ea typeface="黑体" pitchFamily="2" charset="-122"/>
            </a:endParaRPr>
          </a:p>
          <a:p>
            <a:pPr marL="457200" indent="-457200" defTabSz="914400">
              <a:lnSpc>
                <a:spcPct val="95000"/>
              </a:lnSpc>
              <a:spcBef>
                <a:spcPct val="0"/>
              </a:spcBef>
              <a:buFontTx/>
              <a:buNone/>
            </a:pPr>
            <a:r>
              <a:rPr lang="en-US" altLang="zh-CN" sz="2800" b="1" smtClean="0">
                <a:solidFill>
                  <a:schemeClr val="tx2"/>
                </a:solidFill>
                <a:latin typeface="宋体" pitchFamily="2" charset="-122"/>
                <a:ea typeface="黑体" pitchFamily="2" charset="-122"/>
              </a:rPr>
              <a:t>(</a:t>
            </a:r>
            <a:r>
              <a:rPr lang="zh-CN" altLang="en-US" sz="2800" b="1" smtClean="0">
                <a:solidFill>
                  <a:schemeClr val="tx2"/>
                </a:solidFill>
                <a:latin typeface="宋体" pitchFamily="2" charset="-122"/>
                <a:ea typeface="黑体" pitchFamily="2" charset="-122"/>
              </a:rPr>
              <a:t>这是一个纯小数</a:t>
            </a:r>
            <a:r>
              <a:rPr lang="en-US" altLang="zh-CN" sz="2800" b="1" smtClean="0">
                <a:solidFill>
                  <a:schemeClr val="tx2"/>
                </a:solidFill>
                <a:latin typeface="宋体" pitchFamily="2" charset="-122"/>
                <a:ea typeface="黑体" pitchFamily="2" charset="-122"/>
              </a:rPr>
              <a:t>),</a:t>
            </a:r>
            <a:r>
              <a:rPr lang="zh-CN" altLang="en-US" sz="2800" b="1" smtClean="0">
                <a:solidFill>
                  <a:schemeClr val="tx2"/>
                </a:solidFill>
                <a:latin typeface="宋体" pitchFamily="2" charset="-122"/>
                <a:ea typeface="黑体" pitchFamily="2" charset="-122"/>
              </a:rPr>
              <a:t>尾数和阶码都有正负之分。</a:t>
            </a:r>
          </a:p>
          <a:p>
            <a:pPr marL="457200" indent="-457200" defTabSz="914400">
              <a:lnSpc>
                <a:spcPct val="95000"/>
              </a:lnSpc>
              <a:spcBef>
                <a:spcPct val="0"/>
              </a:spcBef>
              <a:buFontTx/>
              <a:buNone/>
            </a:pPr>
            <a:r>
              <a:rPr lang="zh-CN" altLang="en-US" sz="2800" b="1" smtClean="0">
                <a:solidFill>
                  <a:schemeClr val="tx2"/>
                </a:solidFill>
                <a:latin typeface="宋体" pitchFamily="2" charset="-122"/>
                <a:ea typeface="黑体" pitchFamily="2" charset="-122"/>
              </a:rPr>
              <a:t>同理</a:t>
            </a:r>
            <a:r>
              <a:rPr lang="en-US" altLang="zh-CN" sz="2800" b="1" smtClean="0">
                <a:solidFill>
                  <a:schemeClr val="tx2"/>
                </a:solidFill>
                <a:latin typeface="宋体" pitchFamily="2" charset="-122"/>
                <a:ea typeface="黑体" pitchFamily="2" charset="-122"/>
              </a:rPr>
              <a:t>,</a:t>
            </a:r>
            <a:r>
              <a:rPr lang="zh-CN" altLang="en-US" sz="2800" b="1" smtClean="0">
                <a:solidFill>
                  <a:schemeClr val="tx2"/>
                </a:solidFill>
                <a:latin typeface="宋体" pitchFamily="2" charset="-122"/>
                <a:ea typeface="黑体" pitchFamily="2" charset="-122"/>
              </a:rPr>
              <a:t>任何一个二进制数也可以表示成相同的形</a:t>
            </a:r>
          </a:p>
          <a:p>
            <a:pPr marL="457200" indent="-457200" defTabSz="914400">
              <a:lnSpc>
                <a:spcPct val="95000"/>
              </a:lnSpc>
              <a:spcBef>
                <a:spcPct val="0"/>
              </a:spcBef>
              <a:buFontTx/>
              <a:buNone/>
            </a:pPr>
            <a:r>
              <a:rPr lang="zh-CN" altLang="en-US" sz="2800" b="1" smtClean="0">
                <a:solidFill>
                  <a:schemeClr val="tx2"/>
                </a:solidFill>
                <a:latin typeface="宋体" pitchFamily="2" charset="-122"/>
                <a:ea typeface="黑体" pitchFamily="2" charset="-122"/>
              </a:rPr>
              <a:t>式</a:t>
            </a:r>
            <a:r>
              <a:rPr lang="en-US" altLang="zh-CN" sz="2800" b="1" smtClean="0">
                <a:solidFill>
                  <a:schemeClr val="tx2"/>
                </a:solidFill>
                <a:latin typeface="宋体" pitchFamily="2" charset="-122"/>
                <a:ea typeface="黑体" pitchFamily="2" charset="-122"/>
              </a:rPr>
              <a:t>,</a:t>
            </a:r>
            <a:r>
              <a:rPr lang="zh-CN" altLang="en-US" sz="2800" b="1" smtClean="0">
                <a:solidFill>
                  <a:schemeClr val="tx2"/>
                </a:solidFill>
                <a:latin typeface="宋体" pitchFamily="2" charset="-122"/>
                <a:ea typeface="黑体" pitchFamily="2" charset="-122"/>
              </a:rPr>
              <a:t>例如：</a:t>
            </a:r>
          </a:p>
          <a:p>
            <a:pPr marL="457200" indent="-457200" defTabSz="914400">
              <a:lnSpc>
                <a:spcPct val="95000"/>
              </a:lnSpc>
              <a:spcBef>
                <a:spcPct val="0"/>
              </a:spcBef>
              <a:buFontTx/>
              <a:buNone/>
            </a:pPr>
            <a:r>
              <a:rPr lang="en-US" altLang="zh-CN" sz="2800" b="1" smtClean="0">
                <a:solidFill>
                  <a:schemeClr val="tx2"/>
                </a:solidFill>
                <a:ea typeface="黑体" pitchFamily="2" charset="-122"/>
              </a:rPr>
              <a:t>1001.011 = 2</a:t>
            </a:r>
            <a:r>
              <a:rPr lang="en-US" altLang="zh-CN" sz="2800" b="1" baseline="30000" smtClean="0">
                <a:solidFill>
                  <a:schemeClr val="tx2"/>
                </a:solidFill>
                <a:ea typeface="黑体" pitchFamily="2" charset="-122"/>
              </a:rPr>
              <a:t>100</a:t>
            </a:r>
            <a:r>
              <a:rPr lang="en-US" altLang="zh-CN" sz="2800" b="1" smtClean="0">
                <a:solidFill>
                  <a:schemeClr val="tx2"/>
                </a:solidFill>
                <a:ea typeface="黑体" pitchFamily="2" charset="-122"/>
              </a:rPr>
              <a:t> </a:t>
            </a:r>
            <a:r>
              <a:rPr lang="en-US" altLang="zh-CN" sz="2800" b="1" smtClean="0">
                <a:solidFill>
                  <a:schemeClr val="tx2"/>
                </a:solidFill>
                <a:ea typeface="黑体" pitchFamily="2" charset="-122"/>
                <a:sym typeface="Symbol" pitchFamily="18" charset="2"/>
              </a:rPr>
              <a:t></a:t>
            </a:r>
            <a:r>
              <a:rPr lang="en-US" altLang="zh-CN" sz="2800" b="1" smtClean="0">
                <a:solidFill>
                  <a:schemeClr val="tx2"/>
                </a:solidFill>
                <a:ea typeface="黑体" pitchFamily="2" charset="-122"/>
              </a:rPr>
              <a:t> ( 0.1001011 )</a:t>
            </a:r>
          </a:p>
          <a:p>
            <a:pPr marL="457200" indent="-457200" defTabSz="914400">
              <a:lnSpc>
                <a:spcPct val="95000"/>
              </a:lnSpc>
              <a:spcBef>
                <a:spcPct val="0"/>
              </a:spcBef>
              <a:buFontTx/>
              <a:buNone/>
            </a:pPr>
            <a:r>
              <a:rPr lang="en-US" altLang="zh-CN" sz="2800" b="1" smtClean="0">
                <a:solidFill>
                  <a:schemeClr val="tx2"/>
                </a:solidFill>
                <a:latin typeface="宋体" pitchFamily="2" charset="-122"/>
                <a:ea typeface="黑体" pitchFamily="2" charset="-122"/>
              </a:rPr>
              <a:t>-</a:t>
            </a:r>
            <a:r>
              <a:rPr lang="en-US" altLang="zh-CN" sz="2800" b="1" smtClean="0">
                <a:solidFill>
                  <a:schemeClr val="tx2"/>
                </a:solidFill>
                <a:ea typeface="黑体" pitchFamily="2" charset="-122"/>
              </a:rPr>
              <a:t>0.0010101 = 2</a:t>
            </a:r>
            <a:r>
              <a:rPr lang="en-US" altLang="zh-CN" sz="2800" b="1" baseline="30000" smtClean="0">
                <a:solidFill>
                  <a:schemeClr val="tx2"/>
                </a:solidFill>
                <a:latin typeface="宋体" pitchFamily="2" charset="-122"/>
                <a:ea typeface="黑体" pitchFamily="2" charset="-122"/>
              </a:rPr>
              <a:t>-</a:t>
            </a:r>
            <a:r>
              <a:rPr lang="en-US" altLang="zh-CN" sz="2800" b="1" baseline="30000" smtClean="0">
                <a:solidFill>
                  <a:schemeClr val="tx2"/>
                </a:solidFill>
                <a:ea typeface="黑体" pitchFamily="2" charset="-122"/>
              </a:rPr>
              <a:t>10</a:t>
            </a:r>
            <a:r>
              <a:rPr lang="en-US" altLang="zh-CN" sz="2800" b="1" smtClean="0">
                <a:solidFill>
                  <a:schemeClr val="tx2"/>
                </a:solidFill>
                <a:ea typeface="黑体" pitchFamily="2" charset="-122"/>
              </a:rPr>
              <a:t> </a:t>
            </a:r>
            <a:r>
              <a:rPr lang="en-US" altLang="zh-CN" sz="2800" b="1" smtClean="0">
                <a:solidFill>
                  <a:schemeClr val="tx2"/>
                </a:solidFill>
                <a:ea typeface="黑体" pitchFamily="2" charset="-122"/>
                <a:sym typeface="Symbol" pitchFamily="18" charset="2"/>
              </a:rPr>
              <a:t></a:t>
            </a:r>
            <a:r>
              <a:rPr lang="en-US" altLang="zh-CN" sz="2800" b="1" smtClean="0">
                <a:solidFill>
                  <a:schemeClr val="tx2"/>
                </a:solidFill>
                <a:ea typeface="黑体" pitchFamily="2" charset="-122"/>
              </a:rPr>
              <a:t> ( </a:t>
            </a:r>
            <a:r>
              <a:rPr lang="en-US" altLang="zh-CN" sz="2800" b="1" smtClean="0">
                <a:solidFill>
                  <a:schemeClr val="tx2"/>
                </a:solidFill>
                <a:latin typeface="宋体" pitchFamily="2" charset="-122"/>
                <a:ea typeface="黑体" pitchFamily="2" charset="-122"/>
              </a:rPr>
              <a:t>-</a:t>
            </a:r>
            <a:r>
              <a:rPr lang="en-US" altLang="zh-CN" sz="2800" b="1" smtClean="0">
                <a:solidFill>
                  <a:schemeClr val="tx2"/>
                </a:solidFill>
                <a:ea typeface="黑体" pitchFamily="2" charset="-122"/>
              </a:rPr>
              <a:t>0.10101 )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body" idx="1"/>
          </p:nvPr>
        </p:nvSpPr>
        <p:spPr bwMode="auto">
          <a:xfrm>
            <a:off x="152400" y="228600"/>
            <a:ext cx="8763000" cy="3784600"/>
          </a:xfrm>
          <a:noFill/>
          <a:ln>
            <a:miter lim="800000"/>
            <a:headEnd/>
            <a:tailEnd/>
          </a:ln>
        </p:spPr>
        <p:txBody>
          <a:bodyPr vert="horz" wrap="square" lIns="91440" tIns="45720" rIns="91440" bIns="45720" numCol="1" anchor="t" anchorCtr="0" compatLnSpc="1">
            <a:prstTxWarp prst="textNoShape">
              <a:avLst/>
            </a:prstTxWarp>
          </a:bodyPr>
          <a:lstStyle/>
          <a:p>
            <a:pPr marL="457200" indent="-457200" defTabSz="914400">
              <a:lnSpc>
                <a:spcPct val="90000"/>
              </a:lnSpc>
              <a:buFontTx/>
              <a:buNone/>
            </a:pPr>
            <a:r>
              <a:rPr lang="zh-CN" altLang="en-US" sz="3200" b="1" smtClean="0">
                <a:solidFill>
                  <a:schemeClr val="tx2"/>
                </a:solidFill>
                <a:latin typeface="黑体" pitchFamily="2" charset="-122"/>
                <a:ea typeface="黑体" pitchFamily="2" charset="-122"/>
              </a:rPr>
              <a:t>在计算机内部</a:t>
            </a:r>
            <a:r>
              <a:rPr lang="en-US" altLang="zh-CN" sz="3200" b="1" smtClean="0">
                <a:solidFill>
                  <a:schemeClr val="tx2"/>
                </a:solidFill>
                <a:latin typeface="黑体" pitchFamily="2" charset="-122"/>
                <a:ea typeface="黑体" pitchFamily="2" charset="-122"/>
              </a:rPr>
              <a:t>,</a:t>
            </a:r>
            <a:r>
              <a:rPr lang="zh-CN" altLang="en-US" sz="3200" b="1" smtClean="0">
                <a:solidFill>
                  <a:schemeClr val="tx2"/>
                </a:solidFill>
                <a:latin typeface="黑体" pitchFamily="2" charset="-122"/>
                <a:ea typeface="黑体" pitchFamily="2" charset="-122"/>
              </a:rPr>
              <a:t>浮点数如下图所示格式</a:t>
            </a:r>
          </a:p>
          <a:p>
            <a:pPr marL="457200" indent="-457200" defTabSz="914400">
              <a:lnSpc>
                <a:spcPct val="90000"/>
              </a:lnSpc>
              <a:buFontTx/>
              <a:buNone/>
            </a:pPr>
            <a:r>
              <a:rPr lang="zh-CN" altLang="en-US" sz="3200" b="1" smtClean="0">
                <a:solidFill>
                  <a:srgbClr val="FF0000"/>
                </a:solidFill>
                <a:latin typeface="黑体" pitchFamily="2" charset="-122"/>
                <a:ea typeface="黑体" pitchFamily="2" charset="-122"/>
              </a:rPr>
              <a:t>符号：</a:t>
            </a:r>
            <a:r>
              <a:rPr lang="en-US" altLang="zh-CN" sz="3200" b="1" smtClean="0">
                <a:solidFill>
                  <a:srgbClr val="FF0000"/>
                </a:solidFill>
                <a:latin typeface="黑体" pitchFamily="2" charset="-122"/>
                <a:ea typeface="黑体" pitchFamily="2" charset="-122"/>
              </a:rPr>
              <a:t>0</a:t>
            </a:r>
            <a:r>
              <a:rPr lang="zh-CN" altLang="en-US" sz="3200" b="1" smtClean="0">
                <a:solidFill>
                  <a:srgbClr val="FF0000"/>
                </a:solidFill>
                <a:latin typeface="黑体" pitchFamily="2" charset="-122"/>
                <a:ea typeface="黑体" pitchFamily="2" charset="-122"/>
              </a:rPr>
              <a:t>正</a:t>
            </a:r>
            <a:r>
              <a:rPr lang="en-US" altLang="zh-CN" sz="3200" b="1" smtClean="0">
                <a:solidFill>
                  <a:srgbClr val="FF0000"/>
                </a:solidFill>
                <a:latin typeface="黑体" pitchFamily="2" charset="-122"/>
                <a:ea typeface="黑体" pitchFamily="2" charset="-122"/>
              </a:rPr>
              <a:t>1</a:t>
            </a:r>
            <a:r>
              <a:rPr lang="zh-CN" altLang="en-US" sz="3200" b="1" smtClean="0">
                <a:solidFill>
                  <a:srgbClr val="FF0000"/>
                </a:solidFill>
                <a:latin typeface="黑体" pitchFamily="2" charset="-122"/>
                <a:ea typeface="黑体" pitchFamily="2" charset="-122"/>
              </a:rPr>
              <a:t>负</a:t>
            </a:r>
          </a:p>
          <a:p>
            <a:pPr marL="457200" indent="-457200" defTabSz="914400">
              <a:lnSpc>
                <a:spcPct val="90000"/>
              </a:lnSpc>
              <a:buFontTx/>
              <a:buNone/>
            </a:pPr>
            <a:r>
              <a:rPr lang="zh-CN" altLang="en-US" sz="3200" b="1" smtClean="0">
                <a:solidFill>
                  <a:srgbClr val="FF0000"/>
                </a:solidFill>
                <a:latin typeface="黑体" pitchFamily="2" charset="-122"/>
                <a:ea typeface="黑体" pitchFamily="2" charset="-122"/>
              </a:rPr>
              <a:t>阶码：采用</a:t>
            </a:r>
            <a:r>
              <a:rPr lang="en-US" altLang="zh-CN" sz="3200" b="1" smtClean="0">
                <a:solidFill>
                  <a:srgbClr val="FF0000"/>
                </a:solidFill>
                <a:latin typeface="黑体" pitchFamily="2" charset="-122"/>
                <a:ea typeface="黑体" pitchFamily="2" charset="-122"/>
              </a:rPr>
              <a:t>Excess</a:t>
            </a:r>
            <a:r>
              <a:rPr lang="zh-CN" altLang="en-US" sz="3200" b="1" smtClean="0">
                <a:solidFill>
                  <a:srgbClr val="FF0000"/>
                </a:solidFill>
                <a:latin typeface="黑体" pitchFamily="2" charset="-122"/>
                <a:ea typeface="黑体" pitchFamily="2" charset="-122"/>
              </a:rPr>
              <a:t>系统（移码），表示范围</a:t>
            </a:r>
          </a:p>
          <a:p>
            <a:pPr marL="457200" indent="-457200" defTabSz="914400">
              <a:lnSpc>
                <a:spcPct val="90000"/>
              </a:lnSpc>
              <a:buFontTx/>
              <a:buNone/>
            </a:pPr>
            <a:r>
              <a:rPr lang="zh-CN" altLang="en-US" sz="3200" b="1" smtClean="0">
                <a:solidFill>
                  <a:srgbClr val="FF0000"/>
                </a:solidFill>
                <a:latin typeface="黑体" pitchFamily="2" charset="-122"/>
                <a:ea typeface="黑体" pitchFamily="2" charset="-122"/>
              </a:rPr>
              <a:t>尾数：采用无符号整数，表示精度</a:t>
            </a:r>
          </a:p>
          <a:p>
            <a:pPr marL="457200" indent="-457200" defTabSz="914400">
              <a:lnSpc>
                <a:spcPct val="90000"/>
              </a:lnSpc>
              <a:buFontTx/>
              <a:buNone/>
            </a:pPr>
            <a:r>
              <a:rPr lang="zh-CN" altLang="en-US" sz="3200" b="1" smtClean="0">
                <a:solidFill>
                  <a:srgbClr val="0000FF"/>
                </a:solidFill>
                <a:latin typeface="黑体" pitchFamily="2" charset="-122"/>
                <a:ea typeface="黑体" pitchFamily="2" charset="-122"/>
              </a:rPr>
              <a:t>不同的阶码尾数位数，表示不同的浮点存储格式</a:t>
            </a:r>
          </a:p>
          <a:p>
            <a:pPr marL="457200" indent="-457200" defTabSz="914400">
              <a:lnSpc>
                <a:spcPct val="90000"/>
              </a:lnSpc>
              <a:buFontTx/>
              <a:buNone/>
            </a:pPr>
            <a:r>
              <a:rPr lang="zh-CN" altLang="en-US" sz="3200" b="1" smtClean="0">
                <a:solidFill>
                  <a:srgbClr val="0000FF"/>
                </a:solidFill>
                <a:latin typeface="黑体" pitchFamily="2" charset="-122"/>
                <a:ea typeface="黑体" pitchFamily="2" charset="-122"/>
              </a:rPr>
              <a:t>为了交流，需要统一的浮点格式标准。</a:t>
            </a:r>
          </a:p>
          <a:p>
            <a:pPr marL="457200" indent="-457200" defTabSz="914400">
              <a:lnSpc>
                <a:spcPct val="90000"/>
              </a:lnSpc>
              <a:buFontTx/>
              <a:buNone/>
            </a:pPr>
            <a:r>
              <a:rPr lang="zh-CN" altLang="en-US" sz="3200" b="1" smtClean="0">
                <a:solidFill>
                  <a:srgbClr val="0000FF"/>
                </a:solidFill>
                <a:latin typeface="黑体" pitchFamily="2" charset="-122"/>
                <a:ea typeface="黑体" pitchFamily="2" charset="-122"/>
              </a:rPr>
              <a:t>现在都采用</a:t>
            </a:r>
            <a:r>
              <a:rPr lang="en-US" altLang="zh-CN" sz="3200" b="1" smtClean="0">
                <a:solidFill>
                  <a:srgbClr val="0000FF"/>
                </a:solidFill>
                <a:latin typeface="黑体" pitchFamily="2" charset="-122"/>
                <a:ea typeface="黑体" pitchFamily="2" charset="-122"/>
              </a:rPr>
              <a:t>IEEE754</a:t>
            </a:r>
            <a:r>
              <a:rPr lang="zh-CN" altLang="en-US" sz="3200" b="1" smtClean="0">
                <a:solidFill>
                  <a:srgbClr val="0000FF"/>
                </a:solidFill>
                <a:latin typeface="黑体" pitchFamily="2" charset="-122"/>
                <a:ea typeface="黑体" pitchFamily="2" charset="-122"/>
              </a:rPr>
              <a:t>标准。</a:t>
            </a:r>
          </a:p>
        </p:txBody>
      </p:sp>
      <p:sp>
        <p:nvSpPr>
          <p:cNvPr id="5124" name="Rectangle 3"/>
          <p:cNvSpPr>
            <a:spLocks noChangeArrowheads="1"/>
          </p:cNvSpPr>
          <p:nvPr/>
        </p:nvSpPr>
        <p:spPr bwMode="auto">
          <a:xfrm>
            <a:off x="2924175" y="3128963"/>
            <a:ext cx="9144000" cy="0"/>
          </a:xfrm>
          <a:prstGeom prst="rect">
            <a:avLst/>
          </a:prstGeom>
          <a:noFill/>
          <a:ln w="9525">
            <a:noFill/>
            <a:miter lim="800000"/>
            <a:headEnd/>
            <a:tailEnd/>
          </a:ln>
        </p:spPr>
        <p:txBody>
          <a:bodyPr>
            <a:spAutoFit/>
          </a:bodyPr>
          <a:lstStyle/>
          <a:p>
            <a:endParaRPr lang="zh-CN" altLang="en-US"/>
          </a:p>
        </p:txBody>
      </p:sp>
      <p:graphicFrame>
        <p:nvGraphicFramePr>
          <p:cNvPr id="5122" name="Object 4"/>
          <p:cNvGraphicFramePr>
            <a:graphicFrameLocks noChangeAspect="1"/>
          </p:cNvGraphicFramePr>
          <p:nvPr/>
        </p:nvGraphicFramePr>
        <p:xfrm>
          <a:off x="228600" y="4267200"/>
          <a:ext cx="8153400" cy="2286000"/>
        </p:xfrm>
        <a:graphic>
          <a:graphicData uri="http://schemas.openxmlformats.org/presentationml/2006/ole">
            <mc:AlternateContent xmlns:mc="http://schemas.openxmlformats.org/markup-compatibility/2006">
              <mc:Choice xmlns:v="urn:schemas-microsoft-com:vml" Requires="v">
                <p:oleObj spid="_x0000_s5126" r:id="rId3" imgW="4358915" imgH="800219" progId="Visio.Drawing.11">
                  <p:embed/>
                </p:oleObj>
              </mc:Choice>
              <mc:Fallback>
                <p:oleObj r:id="rId3" imgW="4358915" imgH="800219"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267200"/>
                        <a:ext cx="8153400"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ChangeArrowheads="1"/>
          </p:cNvSpPr>
          <p:nvPr/>
        </p:nvSpPr>
        <p:spPr bwMode="auto">
          <a:xfrm>
            <a:off x="1133475" y="1752600"/>
            <a:ext cx="5881688" cy="457200"/>
          </a:xfrm>
          <a:prstGeom prst="rect">
            <a:avLst/>
          </a:prstGeom>
          <a:noFill/>
          <a:ln w="3175">
            <a:noFill/>
            <a:miter lim="800000"/>
            <a:headEnd/>
            <a:tailEnd/>
          </a:ln>
        </p:spPr>
        <p:txBody>
          <a:bodyPr wrap="none" anchor="ctr">
            <a:spAutoFit/>
          </a:bodyPr>
          <a:lstStyle/>
          <a:p>
            <a:pPr algn="ctr" eaLnBrk="1" hangingPunct="1">
              <a:lnSpc>
                <a:spcPct val="100000"/>
              </a:lnSpc>
              <a:spcBef>
                <a:spcPct val="0"/>
              </a:spcBef>
              <a:buClrTx/>
              <a:buSzTx/>
              <a:buFontTx/>
              <a:buNone/>
            </a:pPr>
            <a:r>
              <a:rPr lang="en-US" altLang="zh-CN" sz="2400">
                <a:solidFill>
                  <a:schemeClr val="tx2"/>
                </a:solidFill>
              </a:rPr>
              <a:t>31 30 29       23 22 21 20          0</a:t>
            </a:r>
          </a:p>
        </p:txBody>
      </p:sp>
      <p:grpSp>
        <p:nvGrpSpPr>
          <p:cNvPr id="2" name="Group 3"/>
          <p:cNvGrpSpPr>
            <a:grpSpLocks/>
          </p:cNvGrpSpPr>
          <p:nvPr/>
        </p:nvGrpSpPr>
        <p:grpSpPr bwMode="auto">
          <a:xfrm>
            <a:off x="762000" y="5638800"/>
            <a:ext cx="7772400" cy="762000"/>
            <a:chOff x="864" y="3216"/>
            <a:chExt cx="4032" cy="480"/>
          </a:xfrm>
        </p:grpSpPr>
        <p:sp>
          <p:nvSpPr>
            <p:cNvPr id="77855" name="Rectangle 4"/>
            <p:cNvSpPr>
              <a:spLocks noChangeArrowheads="1"/>
            </p:cNvSpPr>
            <p:nvPr/>
          </p:nvSpPr>
          <p:spPr bwMode="auto">
            <a:xfrm>
              <a:off x="864" y="3216"/>
              <a:ext cx="4032" cy="480"/>
            </a:xfrm>
            <a:prstGeom prst="rect">
              <a:avLst/>
            </a:prstGeom>
            <a:solidFill>
              <a:srgbClr val="FFFF99"/>
            </a:solidFill>
            <a:ln w="3175">
              <a:noFill/>
              <a:miter lim="800000"/>
              <a:headEnd/>
              <a:tailEnd/>
            </a:ln>
            <a:effectLst>
              <a:prstShdw prst="shdw17" dist="17961" dir="2700000">
                <a:srgbClr val="99995C"/>
              </a:prstShdw>
            </a:effectLst>
          </p:spPr>
          <p:txBody>
            <a:bodyPr wrap="none" anchor="ctr"/>
            <a:lstStyle/>
            <a:p>
              <a:endParaRPr lang="zh-CN" altLang="en-US"/>
            </a:p>
          </p:txBody>
        </p:sp>
        <p:sp>
          <p:nvSpPr>
            <p:cNvPr id="77856" name="Rectangle 5"/>
            <p:cNvSpPr>
              <a:spLocks noChangeArrowheads="1"/>
            </p:cNvSpPr>
            <p:nvPr/>
          </p:nvSpPr>
          <p:spPr bwMode="auto">
            <a:xfrm>
              <a:off x="912" y="3264"/>
              <a:ext cx="3840" cy="404"/>
            </a:xfrm>
            <a:prstGeom prst="rect">
              <a:avLst/>
            </a:prstGeom>
            <a:noFill/>
            <a:ln w="3175">
              <a:noFill/>
              <a:miter lim="800000"/>
              <a:headEnd/>
              <a:tailEnd/>
            </a:ln>
          </p:spPr>
          <p:txBody>
            <a:bodyPr anchor="ctr">
              <a:spAutoFit/>
            </a:bodyPr>
            <a:lstStyle/>
            <a:p>
              <a:pPr algn="l" eaLnBrk="1" hangingPunct="1">
                <a:lnSpc>
                  <a:spcPct val="100000"/>
                </a:lnSpc>
                <a:spcBef>
                  <a:spcPct val="0"/>
                </a:spcBef>
                <a:buClrTx/>
                <a:buSzTx/>
                <a:buFontTx/>
                <a:buNone/>
              </a:pPr>
              <a:r>
                <a:rPr lang="zh-CN" altLang="en-US" sz="3200">
                  <a:solidFill>
                    <a:schemeClr val="tx2"/>
                  </a:solidFill>
                  <a:latin typeface="Arial" pitchFamily="34" charset="0"/>
                  <a:ea typeface="黑体" pitchFamily="2" charset="-122"/>
                </a:rPr>
                <a:t>如：</a:t>
              </a:r>
              <a:r>
                <a:rPr lang="en-US" altLang="zh-CN" sz="3200">
                  <a:solidFill>
                    <a:schemeClr val="tx2"/>
                  </a:solidFill>
                  <a:latin typeface="Arial" pitchFamily="34" charset="0"/>
                  <a:ea typeface="黑体" pitchFamily="2" charset="-122"/>
                </a:rPr>
                <a:t>1001.011 = 2</a:t>
              </a:r>
              <a:r>
                <a:rPr lang="en-US" altLang="zh-CN" sz="3200" baseline="30000">
                  <a:solidFill>
                    <a:schemeClr val="tx2"/>
                  </a:solidFill>
                  <a:latin typeface="Arial" pitchFamily="34" charset="0"/>
                  <a:ea typeface="黑体" pitchFamily="2" charset="-122"/>
                </a:rPr>
                <a:t>100</a:t>
              </a:r>
              <a:r>
                <a:rPr lang="en-US" altLang="zh-CN" sz="3200">
                  <a:solidFill>
                    <a:schemeClr val="tx2"/>
                  </a:solidFill>
                  <a:latin typeface="Arial" pitchFamily="34" charset="0"/>
                  <a:ea typeface="黑体" pitchFamily="2" charset="-122"/>
                </a:rPr>
                <a:t> </a:t>
              </a:r>
              <a:r>
                <a:rPr lang="en-US" altLang="zh-CN" sz="3200">
                  <a:solidFill>
                    <a:schemeClr val="tx2"/>
                  </a:solidFill>
                  <a:latin typeface="Arial" pitchFamily="34" charset="0"/>
                  <a:ea typeface="黑体" pitchFamily="2" charset="-122"/>
                  <a:sym typeface="Symbol" pitchFamily="18" charset="2"/>
                </a:rPr>
                <a:t></a:t>
              </a:r>
              <a:r>
                <a:rPr lang="en-US" altLang="zh-CN" sz="3200">
                  <a:solidFill>
                    <a:schemeClr val="tx2"/>
                  </a:solidFill>
                  <a:latin typeface="Arial" pitchFamily="34" charset="0"/>
                  <a:ea typeface="黑体" pitchFamily="2" charset="-122"/>
                </a:rPr>
                <a:t> ( 0.1001011 )</a:t>
              </a:r>
              <a:r>
                <a:rPr lang="en-US" altLang="zh-CN" sz="3600">
                  <a:solidFill>
                    <a:srgbClr val="3333CC"/>
                  </a:solidFill>
                  <a:latin typeface="隶书" pitchFamily="49" charset="-122"/>
                  <a:ea typeface="隶书" pitchFamily="49" charset="-122"/>
                </a:rPr>
                <a:t> </a:t>
              </a:r>
              <a:endParaRPr lang="en-US" altLang="zh-CN" sz="3600" baseline="30000">
                <a:solidFill>
                  <a:srgbClr val="3333CC"/>
                </a:solidFill>
                <a:latin typeface="隶书" pitchFamily="49" charset="-122"/>
                <a:ea typeface="隶书" pitchFamily="49" charset="-122"/>
              </a:endParaRPr>
            </a:p>
          </p:txBody>
        </p:sp>
      </p:grpSp>
      <p:grpSp>
        <p:nvGrpSpPr>
          <p:cNvPr id="77828" name="Group 6"/>
          <p:cNvGrpSpPr>
            <a:grpSpLocks/>
          </p:cNvGrpSpPr>
          <p:nvPr/>
        </p:nvGrpSpPr>
        <p:grpSpPr bwMode="auto">
          <a:xfrm>
            <a:off x="1905000" y="533400"/>
            <a:ext cx="5791200" cy="869950"/>
            <a:chOff x="240" y="172"/>
            <a:chExt cx="3648" cy="548"/>
          </a:xfrm>
        </p:grpSpPr>
        <p:sp>
          <p:nvSpPr>
            <p:cNvPr id="77853" name="Rectangle 7"/>
            <p:cNvSpPr>
              <a:spLocks noChangeArrowheads="1"/>
            </p:cNvSpPr>
            <p:nvPr/>
          </p:nvSpPr>
          <p:spPr bwMode="auto">
            <a:xfrm>
              <a:off x="288" y="172"/>
              <a:ext cx="3542" cy="404"/>
            </a:xfrm>
            <a:prstGeom prst="rect">
              <a:avLst/>
            </a:prstGeom>
            <a:noFill/>
            <a:ln w="9525">
              <a:noFill/>
              <a:miter lim="800000"/>
              <a:headEnd/>
              <a:tailEnd/>
            </a:ln>
          </p:spPr>
          <p:txBody>
            <a:bodyPr lIns="92075" tIns="46038" rIns="92075" bIns="46038">
              <a:spAutoFit/>
            </a:bodyPr>
            <a:lstStyle/>
            <a:p>
              <a:pPr algn="l" eaLnBrk="1" hangingPunct="1">
                <a:lnSpc>
                  <a:spcPct val="100000"/>
                </a:lnSpc>
                <a:spcBef>
                  <a:spcPct val="50000"/>
                </a:spcBef>
                <a:buClrTx/>
                <a:buSzTx/>
                <a:buFontTx/>
                <a:buNone/>
              </a:pPr>
              <a:r>
                <a:rPr lang="zh-CN" altLang="en-US" sz="3600" i="1">
                  <a:solidFill>
                    <a:srgbClr val="FF3300"/>
                  </a:solidFill>
                  <a:latin typeface="隶书" pitchFamily="49" charset="-122"/>
                  <a:ea typeface="隶书" pitchFamily="49" charset="-122"/>
                </a:rPr>
                <a:t>计算机中数据的表示方法</a:t>
              </a:r>
              <a:endParaRPr lang="zh-CN" altLang="en-US" sz="3600">
                <a:solidFill>
                  <a:srgbClr val="FF3300"/>
                </a:solidFill>
                <a:latin typeface="Times New Roman" pitchFamily="18" charset="0"/>
              </a:endParaRPr>
            </a:p>
          </p:txBody>
        </p:sp>
        <p:sp>
          <p:nvSpPr>
            <p:cNvPr id="77854" name="Line 8"/>
            <p:cNvSpPr>
              <a:spLocks noChangeShapeType="1"/>
            </p:cNvSpPr>
            <p:nvPr/>
          </p:nvSpPr>
          <p:spPr bwMode="auto">
            <a:xfrm>
              <a:off x="240" y="576"/>
              <a:ext cx="3648" cy="144"/>
            </a:xfrm>
            <a:prstGeom prst="line">
              <a:avLst/>
            </a:prstGeom>
            <a:noFill/>
            <a:ln w="9525">
              <a:solidFill>
                <a:srgbClr val="000000"/>
              </a:solidFill>
              <a:round/>
              <a:headEnd/>
              <a:tailEnd/>
            </a:ln>
            <a:scene3d>
              <a:camera prst="legacyPerspectiveTopLeft">
                <a:rot lat="0" lon="20519997" rev="0"/>
              </a:camera>
              <a:lightRig rig="legacyHarsh3" dir="r"/>
            </a:scene3d>
            <a:sp3d extrusionH="430200" prstMaterial="legacyMatte">
              <a:bevelT w="13500" h="13500" prst="angle"/>
              <a:bevelB w="13500" h="13500" prst="angle"/>
              <a:extrusionClr>
                <a:srgbClr val="006600"/>
              </a:extrusionClr>
            </a:sp3d>
          </p:spPr>
          <p:txBody>
            <a:bodyPr wrap="none" anchor="ctr">
              <a:flatTx/>
            </a:bodyPr>
            <a:lstStyle/>
            <a:p>
              <a:endParaRPr lang="zh-CN" altLang="en-US"/>
            </a:p>
          </p:txBody>
        </p:sp>
      </p:grpSp>
      <p:sp>
        <p:nvSpPr>
          <p:cNvPr id="77829" name="AutoShape 9"/>
          <p:cNvSpPr>
            <a:spLocks noChangeArrowheads="1"/>
          </p:cNvSpPr>
          <p:nvPr/>
        </p:nvSpPr>
        <p:spPr bwMode="auto">
          <a:xfrm>
            <a:off x="990600" y="2209800"/>
            <a:ext cx="457200" cy="457200"/>
          </a:xfrm>
          <a:prstGeom prst="cube">
            <a:avLst>
              <a:gd name="adj" fmla="val 18750"/>
            </a:avLst>
          </a:prstGeom>
          <a:solidFill>
            <a:srgbClr val="99CC00"/>
          </a:solidFill>
          <a:ln w="3175">
            <a:solidFill>
              <a:schemeClr val="tx2"/>
            </a:solidFill>
            <a:miter lim="800000"/>
            <a:headEnd/>
            <a:tailEnd/>
          </a:ln>
        </p:spPr>
        <p:txBody>
          <a:bodyPr wrap="none" anchor="ctr"/>
          <a:lstStyle/>
          <a:p>
            <a:endParaRPr lang="zh-CN" altLang="en-US"/>
          </a:p>
        </p:txBody>
      </p:sp>
      <p:sp>
        <p:nvSpPr>
          <p:cNvPr id="77830" name="AutoShape 10"/>
          <p:cNvSpPr>
            <a:spLocks noChangeArrowheads="1"/>
          </p:cNvSpPr>
          <p:nvPr/>
        </p:nvSpPr>
        <p:spPr bwMode="auto">
          <a:xfrm>
            <a:off x="4343400" y="2209800"/>
            <a:ext cx="457200" cy="457200"/>
          </a:xfrm>
          <a:prstGeom prst="cube">
            <a:avLst>
              <a:gd name="adj" fmla="val 18750"/>
            </a:avLst>
          </a:prstGeom>
          <a:solidFill>
            <a:srgbClr val="FFCC00"/>
          </a:solidFill>
          <a:ln w="3175">
            <a:solidFill>
              <a:schemeClr val="tx2"/>
            </a:solidFill>
            <a:miter lim="800000"/>
            <a:headEnd/>
            <a:tailEnd/>
          </a:ln>
        </p:spPr>
        <p:txBody>
          <a:bodyPr wrap="none" anchor="ctr"/>
          <a:lstStyle/>
          <a:p>
            <a:endParaRPr lang="zh-CN" altLang="en-US"/>
          </a:p>
        </p:txBody>
      </p:sp>
      <p:sp>
        <p:nvSpPr>
          <p:cNvPr id="77831" name="AutoShape 11"/>
          <p:cNvSpPr>
            <a:spLocks noChangeArrowheads="1"/>
          </p:cNvSpPr>
          <p:nvPr/>
        </p:nvSpPr>
        <p:spPr bwMode="auto">
          <a:xfrm>
            <a:off x="3886200" y="2209800"/>
            <a:ext cx="457200" cy="457200"/>
          </a:xfrm>
          <a:prstGeom prst="cube">
            <a:avLst>
              <a:gd name="adj" fmla="val 18750"/>
            </a:avLst>
          </a:prstGeom>
          <a:solidFill>
            <a:srgbClr val="FFCC00"/>
          </a:solidFill>
          <a:ln w="3175">
            <a:solidFill>
              <a:schemeClr val="tx2"/>
            </a:solidFill>
            <a:miter lim="800000"/>
            <a:headEnd/>
            <a:tailEnd/>
          </a:ln>
        </p:spPr>
        <p:txBody>
          <a:bodyPr wrap="none" anchor="ctr"/>
          <a:lstStyle/>
          <a:p>
            <a:endParaRPr lang="zh-CN" altLang="en-US"/>
          </a:p>
        </p:txBody>
      </p:sp>
      <p:sp>
        <p:nvSpPr>
          <p:cNvPr id="77832" name="AutoShape 12"/>
          <p:cNvSpPr>
            <a:spLocks noChangeArrowheads="1"/>
          </p:cNvSpPr>
          <p:nvPr/>
        </p:nvSpPr>
        <p:spPr bwMode="auto">
          <a:xfrm>
            <a:off x="3352800" y="2209800"/>
            <a:ext cx="457200" cy="457200"/>
          </a:xfrm>
          <a:prstGeom prst="cube">
            <a:avLst>
              <a:gd name="adj" fmla="val 18750"/>
            </a:avLst>
          </a:prstGeom>
          <a:solidFill>
            <a:srgbClr val="FFCC00"/>
          </a:solidFill>
          <a:ln w="3175">
            <a:solidFill>
              <a:schemeClr val="tx2"/>
            </a:solidFill>
            <a:miter lim="800000"/>
            <a:headEnd/>
            <a:tailEnd/>
          </a:ln>
        </p:spPr>
        <p:txBody>
          <a:bodyPr wrap="none" anchor="ctr"/>
          <a:lstStyle/>
          <a:p>
            <a:endParaRPr lang="zh-CN" altLang="en-US"/>
          </a:p>
        </p:txBody>
      </p:sp>
      <p:sp>
        <p:nvSpPr>
          <p:cNvPr id="77833" name="AutoShape 13"/>
          <p:cNvSpPr>
            <a:spLocks noChangeArrowheads="1"/>
          </p:cNvSpPr>
          <p:nvPr/>
        </p:nvSpPr>
        <p:spPr bwMode="auto">
          <a:xfrm>
            <a:off x="6629400" y="2209800"/>
            <a:ext cx="457200" cy="457200"/>
          </a:xfrm>
          <a:prstGeom prst="cube">
            <a:avLst>
              <a:gd name="adj" fmla="val 18750"/>
            </a:avLst>
          </a:prstGeom>
          <a:solidFill>
            <a:srgbClr val="FFCC00"/>
          </a:solidFill>
          <a:ln w="3175">
            <a:solidFill>
              <a:schemeClr val="tx2"/>
            </a:solidFill>
            <a:miter lim="800000"/>
            <a:headEnd/>
            <a:tailEnd/>
          </a:ln>
        </p:spPr>
        <p:txBody>
          <a:bodyPr wrap="none" anchor="ctr"/>
          <a:lstStyle/>
          <a:p>
            <a:endParaRPr lang="zh-CN" altLang="en-US"/>
          </a:p>
        </p:txBody>
      </p:sp>
      <p:sp>
        <p:nvSpPr>
          <p:cNvPr id="77834" name="AutoShape 14"/>
          <p:cNvSpPr>
            <a:spLocks noChangeArrowheads="1"/>
          </p:cNvSpPr>
          <p:nvPr/>
        </p:nvSpPr>
        <p:spPr bwMode="auto">
          <a:xfrm>
            <a:off x="1524000" y="2209800"/>
            <a:ext cx="457200" cy="457200"/>
          </a:xfrm>
          <a:prstGeom prst="cube">
            <a:avLst>
              <a:gd name="adj" fmla="val 18750"/>
            </a:avLst>
          </a:prstGeom>
          <a:solidFill>
            <a:srgbClr val="FFCC00"/>
          </a:solidFill>
          <a:ln w="3175">
            <a:solidFill>
              <a:schemeClr val="tx2"/>
            </a:solidFill>
            <a:miter lim="800000"/>
            <a:headEnd/>
            <a:tailEnd/>
          </a:ln>
        </p:spPr>
        <p:txBody>
          <a:bodyPr wrap="none" anchor="ctr"/>
          <a:lstStyle/>
          <a:p>
            <a:endParaRPr lang="zh-CN" altLang="en-US"/>
          </a:p>
        </p:txBody>
      </p:sp>
      <p:sp>
        <p:nvSpPr>
          <p:cNvPr id="77835" name="AutoShape 15"/>
          <p:cNvSpPr>
            <a:spLocks noChangeArrowheads="1"/>
          </p:cNvSpPr>
          <p:nvPr/>
        </p:nvSpPr>
        <p:spPr bwMode="auto">
          <a:xfrm>
            <a:off x="1981200" y="2209800"/>
            <a:ext cx="457200" cy="457200"/>
          </a:xfrm>
          <a:prstGeom prst="cube">
            <a:avLst>
              <a:gd name="adj" fmla="val 18750"/>
            </a:avLst>
          </a:prstGeom>
          <a:solidFill>
            <a:srgbClr val="FFCC00"/>
          </a:solidFill>
          <a:ln w="3175">
            <a:solidFill>
              <a:schemeClr val="tx2"/>
            </a:solidFill>
            <a:miter lim="800000"/>
            <a:headEnd/>
            <a:tailEnd/>
          </a:ln>
        </p:spPr>
        <p:txBody>
          <a:bodyPr wrap="none" anchor="ctr"/>
          <a:lstStyle/>
          <a:p>
            <a:endParaRPr lang="zh-CN" altLang="en-US"/>
          </a:p>
        </p:txBody>
      </p:sp>
      <p:sp>
        <p:nvSpPr>
          <p:cNvPr id="77836" name="AutoShape 16"/>
          <p:cNvSpPr>
            <a:spLocks noChangeArrowheads="1"/>
          </p:cNvSpPr>
          <p:nvPr/>
        </p:nvSpPr>
        <p:spPr bwMode="auto">
          <a:xfrm>
            <a:off x="4876800" y="2209800"/>
            <a:ext cx="457200" cy="457200"/>
          </a:xfrm>
          <a:prstGeom prst="cube">
            <a:avLst>
              <a:gd name="adj" fmla="val 18750"/>
            </a:avLst>
          </a:prstGeom>
          <a:solidFill>
            <a:srgbClr val="FFCC00"/>
          </a:solidFill>
          <a:ln w="3175">
            <a:solidFill>
              <a:schemeClr val="tx2"/>
            </a:solidFill>
            <a:miter lim="800000"/>
            <a:headEnd/>
            <a:tailEnd/>
          </a:ln>
        </p:spPr>
        <p:txBody>
          <a:bodyPr wrap="none" anchor="ctr"/>
          <a:lstStyle/>
          <a:p>
            <a:endParaRPr lang="zh-CN" altLang="en-US"/>
          </a:p>
        </p:txBody>
      </p:sp>
      <p:sp>
        <p:nvSpPr>
          <p:cNvPr id="77837" name="Line 17"/>
          <p:cNvSpPr>
            <a:spLocks noChangeShapeType="1"/>
          </p:cNvSpPr>
          <p:nvPr/>
        </p:nvSpPr>
        <p:spPr bwMode="auto">
          <a:xfrm>
            <a:off x="914400" y="2514600"/>
            <a:ext cx="0" cy="2743200"/>
          </a:xfrm>
          <a:prstGeom prst="line">
            <a:avLst/>
          </a:prstGeom>
          <a:noFill/>
          <a:ln w="63500">
            <a:solidFill>
              <a:schemeClr val="tx2"/>
            </a:solidFill>
            <a:round/>
            <a:headEnd/>
            <a:tailEnd/>
          </a:ln>
        </p:spPr>
        <p:txBody>
          <a:bodyPr anchor="ctr"/>
          <a:lstStyle/>
          <a:p>
            <a:endParaRPr lang="zh-CN" altLang="en-US"/>
          </a:p>
        </p:txBody>
      </p:sp>
      <p:sp>
        <p:nvSpPr>
          <p:cNvPr id="77838" name="Line 18"/>
          <p:cNvSpPr>
            <a:spLocks noChangeShapeType="1"/>
          </p:cNvSpPr>
          <p:nvPr/>
        </p:nvSpPr>
        <p:spPr bwMode="auto">
          <a:xfrm>
            <a:off x="3810000" y="2362200"/>
            <a:ext cx="0" cy="2743200"/>
          </a:xfrm>
          <a:prstGeom prst="line">
            <a:avLst/>
          </a:prstGeom>
          <a:noFill/>
          <a:ln w="63500">
            <a:solidFill>
              <a:schemeClr val="tx2"/>
            </a:solidFill>
            <a:round/>
            <a:headEnd/>
            <a:tailEnd/>
          </a:ln>
        </p:spPr>
        <p:txBody>
          <a:bodyPr anchor="ctr"/>
          <a:lstStyle/>
          <a:p>
            <a:endParaRPr lang="zh-CN" altLang="en-US"/>
          </a:p>
        </p:txBody>
      </p:sp>
      <p:sp>
        <p:nvSpPr>
          <p:cNvPr id="77839" name="Line 19"/>
          <p:cNvSpPr>
            <a:spLocks noChangeShapeType="1"/>
          </p:cNvSpPr>
          <p:nvPr/>
        </p:nvSpPr>
        <p:spPr bwMode="auto">
          <a:xfrm>
            <a:off x="7162800" y="2438400"/>
            <a:ext cx="0" cy="2743200"/>
          </a:xfrm>
          <a:prstGeom prst="line">
            <a:avLst/>
          </a:prstGeom>
          <a:noFill/>
          <a:ln w="63500">
            <a:solidFill>
              <a:schemeClr val="tx2"/>
            </a:solidFill>
            <a:round/>
            <a:headEnd/>
            <a:tailEnd/>
          </a:ln>
        </p:spPr>
        <p:txBody>
          <a:bodyPr anchor="ctr"/>
          <a:lstStyle/>
          <a:p>
            <a:endParaRPr lang="zh-CN" altLang="en-US"/>
          </a:p>
        </p:txBody>
      </p:sp>
      <p:sp>
        <p:nvSpPr>
          <p:cNvPr id="77840" name="Line 20"/>
          <p:cNvSpPr>
            <a:spLocks noChangeShapeType="1"/>
          </p:cNvSpPr>
          <p:nvPr/>
        </p:nvSpPr>
        <p:spPr bwMode="auto">
          <a:xfrm flipV="1">
            <a:off x="1295400" y="2743200"/>
            <a:ext cx="0" cy="762000"/>
          </a:xfrm>
          <a:prstGeom prst="line">
            <a:avLst/>
          </a:prstGeom>
          <a:noFill/>
          <a:ln w="63500">
            <a:solidFill>
              <a:srgbClr val="FF0000"/>
            </a:solidFill>
            <a:round/>
            <a:headEnd/>
            <a:tailEnd type="triangle" w="med" len="med"/>
          </a:ln>
        </p:spPr>
        <p:txBody>
          <a:bodyPr anchor="ctr"/>
          <a:lstStyle/>
          <a:p>
            <a:endParaRPr lang="zh-CN" altLang="en-US"/>
          </a:p>
        </p:txBody>
      </p:sp>
      <p:sp>
        <p:nvSpPr>
          <p:cNvPr id="77841" name="Line 21"/>
          <p:cNvSpPr>
            <a:spLocks noChangeShapeType="1"/>
          </p:cNvSpPr>
          <p:nvPr/>
        </p:nvSpPr>
        <p:spPr bwMode="auto">
          <a:xfrm>
            <a:off x="1752600" y="3352800"/>
            <a:ext cx="1905000" cy="0"/>
          </a:xfrm>
          <a:prstGeom prst="line">
            <a:avLst/>
          </a:prstGeom>
          <a:noFill/>
          <a:ln w="63500">
            <a:solidFill>
              <a:srgbClr val="FF0000"/>
            </a:solidFill>
            <a:round/>
            <a:headEnd/>
            <a:tailEnd/>
          </a:ln>
        </p:spPr>
        <p:txBody>
          <a:bodyPr anchor="ctr"/>
          <a:lstStyle/>
          <a:p>
            <a:endParaRPr lang="zh-CN" altLang="en-US"/>
          </a:p>
        </p:txBody>
      </p:sp>
      <p:sp>
        <p:nvSpPr>
          <p:cNvPr id="77842" name="Line 22"/>
          <p:cNvSpPr>
            <a:spLocks noChangeShapeType="1"/>
          </p:cNvSpPr>
          <p:nvPr/>
        </p:nvSpPr>
        <p:spPr bwMode="auto">
          <a:xfrm>
            <a:off x="4038600" y="3352800"/>
            <a:ext cx="2819400" cy="0"/>
          </a:xfrm>
          <a:prstGeom prst="line">
            <a:avLst/>
          </a:prstGeom>
          <a:noFill/>
          <a:ln w="63500">
            <a:solidFill>
              <a:srgbClr val="FF0000"/>
            </a:solidFill>
            <a:round/>
            <a:headEnd/>
            <a:tailEnd/>
          </a:ln>
        </p:spPr>
        <p:txBody>
          <a:bodyPr anchor="ctr"/>
          <a:lstStyle/>
          <a:p>
            <a:endParaRPr lang="zh-CN" altLang="en-US"/>
          </a:p>
        </p:txBody>
      </p:sp>
      <p:sp>
        <p:nvSpPr>
          <p:cNvPr id="77843" name="Line 23"/>
          <p:cNvSpPr>
            <a:spLocks noChangeShapeType="1"/>
          </p:cNvSpPr>
          <p:nvPr/>
        </p:nvSpPr>
        <p:spPr bwMode="auto">
          <a:xfrm flipV="1">
            <a:off x="1752600" y="2743200"/>
            <a:ext cx="0" cy="609600"/>
          </a:xfrm>
          <a:prstGeom prst="line">
            <a:avLst/>
          </a:prstGeom>
          <a:noFill/>
          <a:ln w="63500">
            <a:solidFill>
              <a:srgbClr val="FF0000"/>
            </a:solidFill>
            <a:round/>
            <a:headEnd/>
            <a:tailEnd type="triangle" w="med" len="med"/>
          </a:ln>
        </p:spPr>
        <p:txBody>
          <a:bodyPr anchor="ctr"/>
          <a:lstStyle/>
          <a:p>
            <a:endParaRPr lang="zh-CN" altLang="en-US"/>
          </a:p>
        </p:txBody>
      </p:sp>
      <p:sp>
        <p:nvSpPr>
          <p:cNvPr id="77844" name="Line 24"/>
          <p:cNvSpPr>
            <a:spLocks noChangeShapeType="1"/>
          </p:cNvSpPr>
          <p:nvPr/>
        </p:nvSpPr>
        <p:spPr bwMode="auto">
          <a:xfrm flipH="1" flipV="1">
            <a:off x="3581400" y="2743200"/>
            <a:ext cx="0" cy="609600"/>
          </a:xfrm>
          <a:prstGeom prst="line">
            <a:avLst/>
          </a:prstGeom>
          <a:noFill/>
          <a:ln w="63500">
            <a:solidFill>
              <a:srgbClr val="FF0000"/>
            </a:solidFill>
            <a:round/>
            <a:headEnd/>
            <a:tailEnd type="triangle" w="med" len="med"/>
          </a:ln>
        </p:spPr>
        <p:txBody>
          <a:bodyPr anchor="ctr"/>
          <a:lstStyle/>
          <a:p>
            <a:endParaRPr lang="zh-CN" altLang="en-US"/>
          </a:p>
        </p:txBody>
      </p:sp>
      <p:sp>
        <p:nvSpPr>
          <p:cNvPr id="77845" name="Line 25"/>
          <p:cNvSpPr>
            <a:spLocks noChangeShapeType="1"/>
          </p:cNvSpPr>
          <p:nvPr/>
        </p:nvSpPr>
        <p:spPr bwMode="auto">
          <a:xfrm flipV="1">
            <a:off x="6858000" y="2743200"/>
            <a:ext cx="0" cy="609600"/>
          </a:xfrm>
          <a:prstGeom prst="line">
            <a:avLst/>
          </a:prstGeom>
          <a:noFill/>
          <a:ln w="63500">
            <a:solidFill>
              <a:srgbClr val="FF0000"/>
            </a:solidFill>
            <a:round/>
            <a:headEnd/>
            <a:tailEnd type="triangle" w="med" len="med"/>
          </a:ln>
        </p:spPr>
        <p:txBody>
          <a:bodyPr anchor="ctr"/>
          <a:lstStyle/>
          <a:p>
            <a:endParaRPr lang="zh-CN" altLang="en-US"/>
          </a:p>
        </p:txBody>
      </p:sp>
      <p:sp>
        <p:nvSpPr>
          <p:cNvPr id="77846" name="Text Box 26"/>
          <p:cNvSpPr txBox="1">
            <a:spLocks noChangeArrowheads="1"/>
          </p:cNvSpPr>
          <p:nvPr/>
        </p:nvSpPr>
        <p:spPr bwMode="auto">
          <a:xfrm>
            <a:off x="990600" y="3581400"/>
            <a:ext cx="611188" cy="1295400"/>
          </a:xfrm>
          <a:prstGeom prst="rect">
            <a:avLst/>
          </a:prstGeom>
          <a:noFill/>
          <a:ln w="3175">
            <a:noFill/>
            <a:miter lim="800000"/>
            <a:headEnd/>
            <a:tailEnd/>
          </a:ln>
        </p:spPr>
        <p:txBody>
          <a:bodyPr vert="eaVert">
            <a:spAutoFit/>
          </a:bodyPr>
          <a:lstStyle/>
          <a:p>
            <a:pPr algn="dist" eaLnBrk="1" hangingPunct="1">
              <a:lnSpc>
                <a:spcPct val="100000"/>
              </a:lnSpc>
              <a:spcBef>
                <a:spcPct val="50000"/>
              </a:spcBef>
              <a:buClrTx/>
              <a:buSzTx/>
              <a:buFontTx/>
              <a:buNone/>
            </a:pPr>
            <a:r>
              <a:rPr lang="zh-CN" altLang="en-US" sz="2800" b="0">
                <a:latin typeface="楷体_GB2312" pitchFamily="49" charset="-122"/>
                <a:ea typeface="楷体_GB2312" pitchFamily="49" charset="-122"/>
              </a:rPr>
              <a:t>符号位</a:t>
            </a:r>
          </a:p>
        </p:txBody>
      </p:sp>
      <p:sp>
        <p:nvSpPr>
          <p:cNvPr id="77847" name="Text Box 27"/>
          <p:cNvSpPr txBox="1">
            <a:spLocks noChangeArrowheads="1"/>
          </p:cNvSpPr>
          <p:nvPr/>
        </p:nvSpPr>
        <p:spPr bwMode="auto">
          <a:xfrm>
            <a:off x="2362200" y="3429000"/>
            <a:ext cx="1295400" cy="519113"/>
          </a:xfrm>
          <a:prstGeom prst="rect">
            <a:avLst/>
          </a:prstGeom>
          <a:noFill/>
          <a:ln w="3175">
            <a:noFill/>
            <a:miter lim="800000"/>
            <a:headEnd/>
            <a:tailEnd/>
          </a:ln>
        </p:spPr>
        <p:txBody>
          <a:bodyPr>
            <a:spAutoFit/>
          </a:bodyPr>
          <a:lstStyle/>
          <a:p>
            <a:pPr algn="dist" eaLnBrk="1" hangingPunct="1">
              <a:lnSpc>
                <a:spcPct val="100000"/>
              </a:lnSpc>
              <a:spcBef>
                <a:spcPct val="50000"/>
              </a:spcBef>
              <a:buClrTx/>
              <a:buSzTx/>
              <a:buFontTx/>
              <a:buNone/>
            </a:pPr>
            <a:r>
              <a:rPr lang="zh-CN" altLang="en-US" sz="2800" b="0">
                <a:latin typeface="楷体_GB2312" pitchFamily="49" charset="-122"/>
                <a:ea typeface="楷体_GB2312" pitchFamily="49" charset="-122"/>
              </a:rPr>
              <a:t>阶 码</a:t>
            </a:r>
          </a:p>
        </p:txBody>
      </p:sp>
      <p:sp>
        <p:nvSpPr>
          <p:cNvPr id="77848" name="Text Box 28"/>
          <p:cNvSpPr txBox="1">
            <a:spLocks noChangeArrowheads="1"/>
          </p:cNvSpPr>
          <p:nvPr/>
        </p:nvSpPr>
        <p:spPr bwMode="auto">
          <a:xfrm>
            <a:off x="4495800" y="3429000"/>
            <a:ext cx="2057400" cy="519113"/>
          </a:xfrm>
          <a:prstGeom prst="rect">
            <a:avLst/>
          </a:prstGeom>
          <a:noFill/>
          <a:ln w="3175">
            <a:noFill/>
            <a:miter lim="800000"/>
            <a:headEnd/>
            <a:tailEnd/>
          </a:ln>
        </p:spPr>
        <p:txBody>
          <a:bodyPr>
            <a:spAutoFit/>
          </a:bodyPr>
          <a:lstStyle/>
          <a:p>
            <a:pPr algn="dist" eaLnBrk="1" hangingPunct="1">
              <a:lnSpc>
                <a:spcPct val="100000"/>
              </a:lnSpc>
              <a:spcBef>
                <a:spcPct val="50000"/>
              </a:spcBef>
              <a:buClrTx/>
              <a:buSzTx/>
              <a:buFontTx/>
              <a:buNone/>
            </a:pPr>
            <a:r>
              <a:rPr lang="zh-CN" altLang="en-US" sz="2800" b="0">
                <a:latin typeface="楷体_GB2312" pitchFamily="49" charset="-122"/>
                <a:ea typeface="楷体_GB2312" pitchFamily="49" charset="-122"/>
              </a:rPr>
              <a:t>尾  数</a:t>
            </a:r>
          </a:p>
        </p:txBody>
      </p:sp>
      <p:sp>
        <p:nvSpPr>
          <p:cNvPr id="863261" name="AutoShape 29"/>
          <p:cNvSpPr>
            <a:spLocks noChangeArrowheads="1"/>
          </p:cNvSpPr>
          <p:nvPr/>
        </p:nvSpPr>
        <p:spPr bwMode="auto">
          <a:xfrm>
            <a:off x="7391400" y="457200"/>
            <a:ext cx="1524000" cy="4800600"/>
          </a:xfrm>
          <a:prstGeom prst="leftArrow">
            <a:avLst>
              <a:gd name="adj1" fmla="val 50000"/>
              <a:gd name="adj2" fmla="val 25000"/>
            </a:avLst>
          </a:prstGeom>
          <a:solidFill>
            <a:srgbClr val="008000"/>
          </a:solidFill>
          <a:ln w="3175">
            <a:noFill/>
            <a:miter lim="800000"/>
            <a:headEnd/>
            <a:tailEnd/>
          </a:ln>
        </p:spPr>
        <p:txBody>
          <a:bodyPr wrap="none" anchor="ctr"/>
          <a:lstStyle/>
          <a:p>
            <a:endParaRPr lang="zh-CN" altLang="en-US"/>
          </a:p>
        </p:txBody>
      </p:sp>
      <p:sp>
        <p:nvSpPr>
          <p:cNvPr id="863262" name="Text Box 30"/>
          <p:cNvSpPr txBox="1">
            <a:spLocks noChangeArrowheads="1"/>
          </p:cNvSpPr>
          <p:nvPr/>
        </p:nvSpPr>
        <p:spPr bwMode="auto">
          <a:xfrm>
            <a:off x="7848600" y="1905000"/>
            <a:ext cx="854075" cy="1905000"/>
          </a:xfrm>
          <a:prstGeom prst="rect">
            <a:avLst/>
          </a:prstGeom>
          <a:noFill/>
          <a:ln w="3175">
            <a:noFill/>
            <a:miter lim="800000"/>
            <a:headEnd/>
            <a:tailEnd/>
          </a:ln>
        </p:spPr>
        <p:txBody>
          <a:bodyPr vert="eaVert">
            <a:spAutoFit/>
          </a:bodyPr>
          <a:lstStyle/>
          <a:p>
            <a:pPr algn="dist" eaLnBrk="1" hangingPunct="1">
              <a:lnSpc>
                <a:spcPct val="100000"/>
              </a:lnSpc>
              <a:spcBef>
                <a:spcPct val="50000"/>
              </a:spcBef>
              <a:buClrTx/>
              <a:buSzTx/>
              <a:buFontTx/>
              <a:buNone/>
            </a:pPr>
            <a:r>
              <a:rPr lang="zh-CN" altLang="en-US" sz="4400">
                <a:solidFill>
                  <a:srgbClr val="FF0000"/>
                </a:solidFill>
                <a:latin typeface="黑体" pitchFamily="2" charset="-122"/>
                <a:ea typeface="黑体" pitchFamily="2" charset="-122"/>
              </a:rPr>
              <a:t>浮点数</a:t>
            </a:r>
          </a:p>
        </p:txBody>
      </p:sp>
      <p:sp>
        <p:nvSpPr>
          <p:cNvPr id="77851" name="Text Box 31"/>
          <p:cNvSpPr txBox="1">
            <a:spLocks noChangeArrowheads="1"/>
          </p:cNvSpPr>
          <p:nvPr/>
        </p:nvSpPr>
        <p:spPr bwMode="auto">
          <a:xfrm>
            <a:off x="381000" y="4953000"/>
            <a:ext cx="7696200" cy="641350"/>
          </a:xfrm>
          <a:prstGeom prst="rect">
            <a:avLst/>
          </a:prstGeom>
          <a:noFill/>
          <a:ln w="9525">
            <a:noFill/>
            <a:miter lim="800000"/>
            <a:headEnd/>
            <a:tailEnd/>
          </a:ln>
        </p:spPr>
        <p:txBody>
          <a:bodyPr>
            <a:spAutoFit/>
          </a:bodyPr>
          <a:lstStyle/>
          <a:p>
            <a:pPr algn="l" eaLnBrk="1" hangingPunct="1">
              <a:lnSpc>
                <a:spcPct val="100000"/>
              </a:lnSpc>
              <a:spcBef>
                <a:spcPct val="50000"/>
              </a:spcBef>
              <a:buClrTx/>
              <a:buSzTx/>
              <a:buFontTx/>
              <a:buNone/>
            </a:pPr>
            <a:r>
              <a:rPr lang="en-US" altLang="zh-CN" sz="3600">
                <a:solidFill>
                  <a:srgbClr val="99CC00"/>
                </a:solidFill>
                <a:latin typeface="Times New Roman" pitchFamily="18" charset="0"/>
              </a:rPr>
              <a:t>     0  </a:t>
            </a:r>
            <a:r>
              <a:rPr lang="en-US" altLang="zh-CN" sz="3600">
                <a:solidFill>
                  <a:schemeClr val="folHlink"/>
                </a:solidFill>
                <a:latin typeface="Times New Roman" pitchFamily="18" charset="0"/>
              </a:rPr>
              <a:t>0</a:t>
            </a:r>
            <a:r>
              <a:rPr lang="en-US" altLang="zh-CN" sz="3600">
                <a:solidFill>
                  <a:srgbClr val="FF9900"/>
                </a:solidFill>
                <a:latin typeface="Times New Roman" pitchFamily="18" charset="0"/>
                <a:cs typeface="Times New Roman" pitchFamily="18" charset="0"/>
              </a:rPr>
              <a:t>…0 0 1 0 0</a:t>
            </a:r>
            <a:r>
              <a:rPr lang="en-US" altLang="zh-CN" sz="3600">
                <a:latin typeface="Times New Roman" pitchFamily="18" charset="0"/>
                <a:cs typeface="Times New Roman" pitchFamily="18" charset="0"/>
              </a:rPr>
              <a:t> </a:t>
            </a:r>
            <a:r>
              <a:rPr lang="en-US" altLang="zh-CN" sz="3600">
                <a:solidFill>
                  <a:srgbClr val="FF9900"/>
                </a:solidFill>
                <a:latin typeface="Times New Roman" pitchFamily="18" charset="0"/>
                <a:cs typeface="Times New Roman" pitchFamily="18" charset="0"/>
              </a:rPr>
              <a:t> 1 0 0 1 0 1 1 …0</a:t>
            </a:r>
          </a:p>
        </p:txBody>
      </p:sp>
      <p:sp>
        <p:nvSpPr>
          <p:cNvPr id="77852" name="Line 32"/>
          <p:cNvSpPr>
            <a:spLocks noChangeShapeType="1"/>
          </p:cNvSpPr>
          <p:nvPr/>
        </p:nvSpPr>
        <p:spPr bwMode="auto">
          <a:xfrm flipV="1">
            <a:off x="4038600" y="2743200"/>
            <a:ext cx="0" cy="609600"/>
          </a:xfrm>
          <a:prstGeom prst="line">
            <a:avLst/>
          </a:prstGeom>
          <a:noFill/>
          <a:ln w="63500">
            <a:solidFill>
              <a:srgbClr val="FF0000"/>
            </a:solidFill>
            <a:round/>
            <a:headEnd/>
            <a:tailEnd type="triangle" w="med" len="med"/>
          </a:ln>
        </p:spPr>
        <p:txBody>
          <a:bodyPr anchor="ctr"/>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4" fill="hold" grpId="0" nodeType="afterEffect">
                                  <p:stCondLst>
                                    <p:cond delay="0"/>
                                  </p:stCondLst>
                                  <p:childTnLst>
                                    <p:set>
                                      <p:cBhvr>
                                        <p:cTn id="6" dur="1" fill="hold">
                                          <p:stCondLst>
                                            <p:cond delay="0"/>
                                          </p:stCondLst>
                                        </p:cTn>
                                        <p:tgtEl>
                                          <p:spTgt spid="863261"/>
                                        </p:tgtEl>
                                        <p:attrNameLst>
                                          <p:attrName>style.visibility</p:attrName>
                                        </p:attrNameLst>
                                      </p:cBhvr>
                                      <p:to>
                                        <p:strVal val="visible"/>
                                      </p:to>
                                    </p:set>
                                    <p:anim calcmode="lin" valueType="num">
                                      <p:cBhvr additive="base">
                                        <p:cTn id="7" dur="5000" fill="hold"/>
                                        <p:tgtEl>
                                          <p:spTgt spid="863261"/>
                                        </p:tgtEl>
                                        <p:attrNameLst>
                                          <p:attrName>ppt_x</p:attrName>
                                        </p:attrNameLst>
                                      </p:cBhvr>
                                      <p:tavLst>
                                        <p:tav tm="0">
                                          <p:val>
                                            <p:strVal val="#ppt_x"/>
                                          </p:val>
                                        </p:tav>
                                        <p:tav tm="100000">
                                          <p:val>
                                            <p:strVal val="#ppt_x"/>
                                          </p:val>
                                        </p:tav>
                                      </p:tavLst>
                                    </p:anim>
                                    <p:anim calcmode="lin" valueType="num">
                                      <p:cBhvr additive="base">
                                        <p:cTn id="8" dur="5000" fill="hold"/>
                                        <p:tgtEl>
                                          <p:spTgt spid="863261"/>
                                        </p:tgtEl>
                                        <p:attrNameLst>
                                          <p:attrName>ppt_y</p:attrName>
                                        </p:attrNameLst>
                                      </p:cBhvr>
                                      <p:tavLst>
                                        <p:tav tm="0">
                                          <p:val>
                                            <p:strVal val="1+#ppt_h/2"/>
                                          </p:val>
                                        </p:tav>
                                        <p:tav tm="100000">
                                          <p:val>
                                            <p:strVal val="#ppt_y"/>
                                          </p:val>
                                        </p:tav>
                                      </p:tavLst>
                                    </p:anim>
                                  </p:childTnLst>
                                </p:cTn>
                              </p:par>
                            </p:childTnLst>
                          </p:cTn>
                        </p:par>
                        <p:par>
                          <p:cTn id="9" fill="hold">
                            <p:stCondLst>
                              <p:cond delay="5000"/>
                            </p:stCondLst>
                            <p:childTnLst>
                              <p:par>
                                <p:cTn id="10" presetID="2" presetClass="entr" presetSubtype="4" fill="hold" grpId="0" nodeType="afterEffect">
                                  <p:stCondLst>
                                    <p:cond delay="0"/>
                                  </p:stCondLst>
                                  <p:childTnLst>
                                    <p:set>
                                      <p:cBhvr>
                                        <p:cTn id="11" dur="1" fill="hold">
                                          <p:stCondLst>
                                            <p:cond delay="0"/>
                                          </p:stCondLst>
                                        </p:cTn>
                                        <p:tgtEl>
                                          <p:spTgt spid="863262"/>
                                        </p:tgtEl>
                                        <p:attrNameLst>
                                          <p:attrName>style.visibility</p:attrName>
                                        </p:attrNameLst>
                                      </p:cBhvr>
                                      <p:to>
                                        <p:strVal val="visible"/>
                                      </p:to>
                                    </p:set>
                                    <p:anim calcmode="lin" valueType="num">
                                      <p:cBhvr additive="base">
                                        <p:cTn id="12" dur="500" fill="hold"/>
                                        <p:tgtEl>
                                          <p:spTgt spid="863262"/>
                                        </p:tgtEl>
                                        <p:attrNameLst>
                                          <p:attrName>ppt_x</p:attrName>
                                        </p:attrNameLst>
                                      </p:cBhvr>
                                      <p:tavLst>
                                        <p:tav tm="0">
                                          <p:val>
                                            <p:strVal val="#ppt_x"/>
                                          </p:val>
                                        </p:tav>
                                        <p:tav tm="100000">
                                          <p:val>
                                            <p:strVal val="#ppt_x"/>
                                          </p:val>
                                        </p:tav>
                                      </p:tavLst>
                                    </p:anim>
                                    <p:anim calcmode="lin" valueType="num">
                                      <p:cBhvr additive="base">
                                        <p:cTn id="13" dur="500" fill="hold"/>
                                        <p:tgtEl>
                                          <p:spTgt spid="863262"/>
                                        </p:tgtEl>
                                        <p:attrNameLst>
                                          <p:attrName>ppt_y</p:attrName>
                                        </p:attrNameLst>
                                      </p:cBhvr>
                                      <p:tavLst>
                                        <p:tav tm="0">
                                          <p:val>
                                            <p:strVal val="1+#ppt_h/2"/>
                                          </p:val>
                                        </p:tav>
                                        <p:tav tm="100000">
                                          <p:val>
                                            <p:strVal val="#ppt_y"/>
                                          </p:val>
                                        </p:tav>
                                      </p:tavLst>
                                    </p:anim>
                                  </p:childTnLst>
                                </p:cTn>
                              </p:par>
                            </p:childTnLst>
                          </p:cTn>
                        </p:par>
                        <p:par>
                          <p:cTn id="14" fill="hold">
                            <p:stCondLst>
                              <p:cond delay="5500"/>
                            </p:stCondLst>
                            <p:childTnLst>
                              <p:par>
                                <p:cTn id="15" presetID="24" presetClass="entr" presetSubtype="0" fill="hold" grpId="0" nodeType="afterEffect">
                                  <p:stCondLst>
                                    <p:cond delay="1000"/>
                                  </p:stCondLst>
                                  <p:childTnLst>
                                    <p:set>
                                      <p:cBhvr>
                                        <p:cTn id="16" dur="1" fill="hold">
                                          <p:stCondLst>
                                            <p:cond delay="499"/>
                                          </p:stCondLst>
                                        </p:cTn>
                                        <p:tgtEl>
                                          <p:spTgt spid="863234"/>
                                        </p:tgtEl>
                                        <p:attrNameLst>
                                          <p:attrName>style.visibility</p:attrName>
                                        </p:attrNameLst>
                                      </p:cBhvr>
                                      <p:to>
                                        <p:strVal val="visible"/>
                                      </p:to>
                                    </p:set>
                                    <p:anim to="" calcmode="lin" valueType="num">
                                      <p:cBhvr>
                                        <p:cTn id="17" dur="1" fill="hold"/>
                                        <p:tgtEl>
                                          <p:spTgt spid="863234"/>
                                        </p:tgtEl>
                                        <p:attrNameLst>
                                          <p:attrName/>
                                        </p:attrNameLst>
                                      </p:cBhvr>
                                    </p:anim>
                                  </p:childTnLst>
                                </p:cTn>
                              </p:par>
                            </p:childTnLst>
                          </p:cTn>
                        </p:par>
                        <p:par>
                          <p:cTn id="18" fill="hold">
                            <p:stCondLst>
                              <p:cond delay="7000"/>
                            </p:stCondLst>
                            <p:childTnLst>
                              <p:par>
                                <p:cTn id="19" presetID="2" presetClass="entr" presetSubtype="8" fill="hold" nodeType="afterEffect">
                                  <p:stCondLst>
                                    <p:cond delay="100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0-#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3234" grpId="0" autoUpdateAnimBg="0"/>
      <p:bldP spid="863261" grpId="0" animBg="1"/>
      <p:bldP spid="863262"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50" name="Rectangle 2"/>
          <p:cNvSpPr>
            <a:spLocks noChangeArrowheads="1"/>
          </p:cNvSpPr>
          <p:nvPr/>
        </p:nvSpPr>
        <p:spPr bwMode="auto">
          <a:xfrm>
            <a:off x="827088" y="1479550"/>
            <a:ext cx="7304087" cy="5203825"/>
          </a:xfrm>
          <a:prstGeom prst="rect">
            <a:avLst/>
          </a:prstGeom>
          <a:noFill/>
          <a:ln w="3175">
            <a:noFill/>
            <a:miter lim="800000"/>
            <a:headEnd/>
            <a:tailEnd/>
          </a:ln>
        </p:spPr>
        <p:txBody>
          <a:bodyPr anchor="ctr">
            <a:spAutoFit/>
          </a:bodyPr>
          <a:lstStyle/>
          <a:p>
            <a:pPr marL="457200" indent="-457200" algn="l" eaLnBrk="1" hangingPunct="1">
              <a:lnSpc>
                <a:spcPct val="100000"/>
              </a:lnSpc>
              <a:spcBef>
                <a:spcPct val="0"/>
              </a:spcBef>
              <a:buClrTx/>
              <a:buSzTx/>
              <a:buFontTx/>
              <a:buNone/>
            </a:pPr>
            <a:r>
              <a:rPr lang="en-US" altLang="zh-CN" sz="2400">
                <a:solidFill>
                  <a:schemeClr val="tx2"/>
                </a:solidFill>
              </a:rPr>
              <a:t>IEEE754</a:t>
            </a:r>
            <a:r>
              <a:rPr lang="zh-CN" altLang="en-US" sz="2400">
                <a:solidFill>
                  <a:schemeClr val="tx2"/>
                </a:solidFill>
              </a:rPr>
              <a:t>标准定义了三种浮点数标准：</a:t>
            </a:r>
            <a:r>
              <a:rPr lang="zh-CN" altLang="en-US" sz="2400">
                <a:solidFill>
                  <a:srgbClr val="FF0000"/>
                </a:solidFill>
              </a:rPr>
              <a:t>单精度浮点数（</a:t>
            </a:r>
            <a:r>
              <a:rPr lang="en-US" altLang="zh-CN" sz="2400">
                <a:solidFill>
                  <a:srgbClr val="FF0000"/>
                </a:solidFill>
              </a:rPr>
              <a:t>32</a:t>
            </a:r>
            <a:r>
              <a:rPr lang="zh-CN" altLang="en-US" sz="2400">
                <a:solidFill>
                  <a:srgbClr val="FF0000"/>
                </a:solidFill>
              </a:rPr>
              <a:t>位），双精度浮点数（</a:t>
            </a:r>
            <a:r>
              <a:rPr lang="en-US" altLang="zh-CN" sz="2400">
                <a:solidFill>
                  <a:srgbClr val="FF0000"/>
                </a:solidFill>
              </a:rPr>
              <a:t>64</a:t>
            </a:r>
            <a:r>
              <a:rPr lang="zh-CN" altLang="en-US" sz="2400">
                <a:solidFill>
                  <a:srgbClr val="FF0000"/>
                </a:solidFill>
              </a:rPr>
              <a:t>位），高精度浮点数（</a:t>
            </a:r>
            <a:r>
              <a:rPr lang="en-US" altLang="zh-CN" sz="2400">
                <a:solidFill>
                  <a:srgbClr val="FF0000"/>
                </a:solidFill>
              </a:rPr>
              <a:t>80</a:t>
            </a:r>
            <a:r>
              <a:rPr lang="zh-CN" altLang="en-US" sz="2400">
                <a:solidFill>
                  <a:srgbClr val="FF0000"/>
                </a:solidFill>
              </a:rPr>
              <a:t>位）</a:t>
            </a:r>
            <a:r>
              <a:rPr lang="zh-CN" altLang="en-US" sz="2400">
                <a:solidFill>
                  <a:schemeClr val="tx2"/>
                </a:solidFill>
              </a:rPr>
              <a:t>。</a:t>
            </a:r>
          </a:p>
          <a:p>
            <a:pPr marL="457200" indent="-457200" algn="l" eaLnBrk="1" hangingPunct="1">
              <a:lnSpc>
                <a:spcPct val="100000"/>
              </a:lnSpc>
              <a:spcBef>
                <a:spcPct val="0"/>
              </a:spcBef>
              <a:buClrTx/>
              <a:buSzTx/>
              <a:buFontTx/>
              <a:buChar char="•"/>
            </a:pPr>
            <a:r>
              <a:rPr lang="zh-CN" altLang="en-US" sz="2400">
                <a:solidFill>
                  <a:schemeClr val="tx2"/>
                </a:solidFill>
              </a:rPr>
              <a:t>编码</a:t>
            </a:r>
          </a:p>
          <a:p>
            <a:pPr marL="457200" indent="-457200" algn="l" eaLnBrk="1" hangingPunct="1">
              <a:lnSpc>
                <a:spcPct val="100000"/>
              </a:lnSpc>
              <a:spcBef>
                <a:spcPct val="0"/>
              </a:spcBef>
              <a:buClrTx/>
              <a:buSzTx/>
              <a:buFontTx/>
              <a:buAutoNum type="circleNumDbPlain"/>
            </a:pPr>
            <a:r>
              <a:rPr lang="zh-CN" altLang="en-US" sz="2400">
                <a:solidFill>
                  <a:schemeClr val="tx2"/>
                </a:solidFill>
              </a:rPr>
              <a:t>存储符号</a:t>
            </a:r>
          </a:p>
          <a:p>
            <a:pPr marL="457200" indent="-457200" algn="l" eaLnBrk="1" hangingPunct="1">
              <a:lnSpc>
                <a:spcPct val="100000"/>
              </a:lnSpc>
              <a:spcBef>
                <a:spcPct val="0"/>
              </a:spcBef>
              <a:buClrTx/>
              <a:buSzTx/>
              <a:buFontTx/>
              <a:buAutoNum type="circleNumDbPlain"/>
            </a:pPr>
            <a:r>
              <a:rPr lang="zh-CN" altLang="en-US" sz="2400">
                <a:solidFill>
                  <a:schemeClr val="tx2"/>
                </a:solidFill>
              </a:rPr>
              <a:t>处理阶码，采用</a:t>
            </a:r>
            <a:r>
              <a:rPr lang="en-US" altLang="zh-CN" sz="2400">
                <a:solidFill>
                  <a:schemeClr val="tx2"/>
                </a:solidFill>
              </a:rPr>
              <a:t>Excess</a:t>
            </a:r>
            <a:r>
              <a:rPr lang="zh-CN" altLang="en-US" sz="2400">
                <a:solidFill>
                  <a:schemeClr val="tx2"/>
                </a:solidFill>
              </a:rPr>
              <a:t>系统存储指数</a:t>
            </a:r>
          </a:p>
          <a:p>
            <a:pPr marL="457200" indent="-457200" algn="l" eaLnBrk="1" hangingPunct="1">
              <a:lnSpc>
                <a:spcPct val="100000"/>
              </a:lnSpc>
              <a:spcBef>
                <a:spcPct val="0"/>
              </a:spcBef>
              <a:buClrTx/>
              <a:buSzTx/>
              <a:buFontTx/>
              <a:buAutoNum type="circleNumDbPlain"/>
            </a:pPr>
            <a:r>
              <a:rPr lang="zh-CN" altLang="en-US" sz="2400">
                <a:solidFill>
                  <a:schemeClr val="tx2"/>
                </a:solidFill>
              </a:rPr>
              <a:t>使用无符号整数存储尾数</a:t>
            </a:r>
          </a:p>
          <a:p>
            <a:pPr marL="457200" indent="-457200" algn="l" eaLnBrk="1" hangingPunct="1">
              <a:lnSpc>
                <a:spcPct val="100000"/>
              </a:lnSpc>
              <a:spcBef>
                <a:spcPct val="0"/>
              </a:spcBef>
              <a:buClrTx/>
              <a:buSzTx/>
              <a:buFontTx/>
              <a:buChar char="•"/>
            </a:pPr>
            <a:r>
              <a:rPr lang="zh-CN" altLang="en-US" sz="2400">
                <a:solidFill>
                  <a:schemeClr val="tx2"/>
                </a:solidFill>
              </a:rPr>
              <a:t>解码</a:t>
            </a:r>
          </a:p>
          <a:p>
            <a:pPr marL="457200" indent="-457200" algn="l" eaLnBrk="1" hangingPunct="1">
              <a:lnSpc>
                <a:spcPct val="100000"/>
              </a:lnSpc>
              <a:spcBef>
                <a:spcPct val="0"/>
              </a:spcBef>
              <a:buClrTx/>
              <a:buSzTx/>
              <a:buFontTx/>
              <a:buAutoNum type="circleNumDbPlain"/>
            </a:pPr>
            <a:r>
              <a:rPr lang="zh-CN" altLang="en-US" sz="2400">
                <a:solidFill>
                  <a:schemeClr val="tx2"/>
                </a:solidFill>
              </a:rPr>
              <a:t>最左边</a:t>
            </a:r>
            <a:r>
              <a:rPr lang="en-US" altLang="zh-CN" sz="2400">
                <a:solidFill>
                  <a:schemeClr val="tx2"/>
                </a:solidFill>
              </a:rPr>
              <a:t>1</a:t>
            </a:r>
            <a:r>
              <a:rPr lang="zh-CN" altLang="en-US" sz="2400">
                <a:solidFill>
                  <a:schemeClr val="tx2"/>
                </a:solidFill>
              </a:rPr>
              <a:t>位的表示符号</a:t>
            </a:r>
          </a:p>
          <a:p>
            <a:pPr marL="457200" indent="-457200" algn="l" eaLnBrk="1" hangingPunct="1">
              <a:lnSpc>
                <a:spcPct val="100000"/>
              </a:lnSpc>
              <a:spcBef>
                <a:spcPct val="0"/>
              </a:spcBef>
              <a:buClrTx/>
              <a:buSzTx/>
              <a:buFontTx/>
              <a:buAutoNum type="circleNumDbPlain"/>
            </a:pPr>
            <a:r>
              <a:rPr lang="zh-CN" altLang="en-US" sz="2400">
                <a:solidFill>
                  <a:schemeClr val="tx2"/>
                </a:solidFill>
              </a:rPr>
              <a:t>接下来的阶码部分采用</a:t>
            </a:r>
            <a:r>
              <a:rPr lang="en-US" altLang="zh-CN" sz="2400">
                <a:solidFill>
                  <a:schemeClr val="tx2"/>
                </a:solidFill>
              </a:rPr>
              <a:t>Excess</a:t>
            </a:r>
            <a:r>
              <a:rPr lang="zh-CN" altLang="en-US" sz="2400">
                <a:solidFill>
                  <a:schemeClr val="tx2"/>
                </a:solidFill>
              </a:rPr>
              <a:t>系统（阶码）解码过程还原指数</a:t>
            </a:r>
          </a:p>
          <a:p>
            <a:pPr marL="457200" indent="-457200" algn="l" eaLnBrk="1" hangingPunct="1">
              <a:lnSpc>
                <a:spcPct val="100000"/>
              </a:lnSpc>
              <a:spcBef>
                <a:spcPct val="0"/>
              </a:spcBef>
              <a:buClrTx/>
              <a:buSzTx/>
              <a:buFontTx/>
              <a:buAutoNum type="circleNumDbPlain"/>
            </a:pPr>
            <a:r>
              <a:rPr lang="zh-CN" altLang="en-US" sz="2400">
                <a:solidFill>
                  <a:schemeClr val="tx2"/>
                </a:solidFill>
              </a:rPr>
              <a:t>根据指数的值将尾数的小数点移到正确位置</a:t>
            </a:r>
          </a:p>
          <a:p>
            <a:pPr marL="457200" indent="-457200" algn="l" eaLnBrk="1" hangingPunct="1">
              <a:lnSpc>
                <a:spcPct val="100000"/>
              </a:lnSpc>
              <a:spcBef>
                <a:spcPct val="0"/>
              </a:spcBef>
              <a:buClrTx/>
              <a:buSzTx/>
              <a:buFontTx/>
              <a:buAutoNum type="circleNumDbPlain"/>
            </a:pPr>
            <a:r>
              <a:rPr lang="zh-CN" altLang="en-US" sz="2400">
                <a:solidFill>
                  <a:schemeClr val="tx2"/>
                </a:solidFill>
              </a:rPr>
              <a:t>分别将数的整数和小数部分转为</a:t>
            </a:r>
            <a:r>
              <a:rPr lang="en-US" altLang="zh-CN" sz="2400">
                <a:solidFill>
                  <a:schemeClr val="tx2"/>
                </a:solidFill>
              </a:rPr>
              <a:t>10</a:t>
            </a:r>
            <a:r>
              <a:rPr lang="zh-CN" altLang="en-US" sz="2400">
                <a:solidFill>
                  <a:schemeClr val="tx2"/>
                </a:solidFill>
              </a:rPr>
              <a:t>进制</a:t>
            </a:r>
          </a:p>
          <a:p>
            <a:pPr marL="457200" indent="-457200" algn="l" eaLnBrk="1" hangingPunct="1">
              <a:lnSpc>
                <a:spcPct val="100000"/>
              </a:lnSpc>
              <a:spcBef>
                <a:spcPct val="0"/>
              </a:spcBef>
              <a:buClrTx/>
              <a:buSzTx/>
              <a:buFontTx/>
              <a:buAutoNum type="circleNumDbPlain"/>
            </a:pPr>
            <a:r>
              <a:rPr lang="zh-CN" altLang="en-US" sz="2400">
                <a:solidFill>
                  <a:schemeClr val="tx2"/>
                </a:solidFill>
              </a:rPr>
              <a:t>合并整数和小数</a:t>
            </a:r>
          </a:p>
        </p:txBody>
      </p:sp>
      <p:grpSp>
        <p:nvGrpSpPr>
          <p:cNvPr id="78851" name="Group 6"/>
          <p:cNvGrpSpPr>
            <a:grpSpLocks/>
          </p:cNvGrpSpPr>
          <p:nvPr/>
        </p:nvGrpSpPr>
        <p:grpSpPr bwMode="auto">
          <a:xfrm>
            <a:off x="1905000" y="403225"/>
            <a:ext cx="5791200" cy="869950"/>
            <a:chOff x="240" y="172"/>
            <a:chExt cx="3648" cy="548"/>
          </a:xfrm>
        </p:grpSpPr>
        <p:sp>
          <p:nvSpPr>
            <p:cNvPr id="78852" name="Rectangle 7"/>
            <p:cNvSpPr>
              <a:spLocks noChangeArrowheads="1"/>
            </p:cNvSpPr>
            <p:nvPr/>
          </p:nvSpPr>
          <p:spPr bwMode="auto">
            <a:xfrm>
              <a:off x="288" y="172"/>
              <a:ext cx="3542" cy="404"/>
            </a:xfrm>
            <a:prstGeom prst="rect">
              <a:avLst/>
            </a:prstGeom>
            <a:noFill/>
            <a:ln w="9525">
              <a:noFill/>
              <a:miter lim="800000"/>
              <a:headEnd/>
              <a:tailEnd/>
            </a:ln>
          </p:spPr>
          <p:txBody>
            <a:bodyPr lIns="92075" tIns="46038" rIns="92075" bIns="46038">
              <a:spAutoFit/>
            </a:bodyPr>
            <a:lstStyle/>
            <a:p>
              <a:pPr algn="ctr" eaLnBrk="1" hangingPunct="1">
                <a:lnSpc>
                  <a:spcPct val="100000"/>
                </a:lnSpc>
                <a:spcBef>
                  <a:spcPct val="50000"/>
                </a:spcBef>
                <a:buClrTx/>
                <a:buSzTx/>
                <a:buFontTx/>
                <a:buNone/>
              </a:pPr>
              <a:r>
                <a:rPr lang="en-US" altLang="zh-CN" sz="3600">
                  <a:solidFill>
                    <a:srgbClr val="FF3300"/>
                  </a:solidFill>
                  <a:latin typeface="黑体" pitchFamily="2" charset="-122"/>
                  <a:ea typeface="黑体" pitchFamily="2" charset="-122"/>
                </a:rPr>
                <a:t>IEEE</a:t>
              </a:r>
              <a:r>
                <a:rPr lang="zh-CN" altLang="en-US" sz="3600">
                  <a:solidFill>
                    <a:srgbClr val="FF3300"/>
                  </a:solidFill>
                  <a:latin typeface="黑体" pitchFamily="2" charset="-122"/>
                  <a:ea typeface="黑体" pitchFamily="2" charset="-122"/>
                </a:rPr>
                <a:t>标准</a:t>
              </a:r>
            </a:p>
          </p:txBody>
        </p:sp>
        <p:sp>
          <p:nvSpPr>
            <p:cNvPr id="78853" name="Line 8"/>
            <p:cNvSpPr>
              <a:spLocks noChangeShapeType="1"/>
            </p:cNvSpPr>
            <p:nvPr/>
          </p:nvSpPr>
          <p:spPr bwMode="auto">
            <a:xfrm>
              <a:off x="240" y="576"/>
              <a:ext cx="3648" cy="144"/>
            </a:xfrm>
            <a:prstGeom prst="line">
              <a:avLst/>
            </a:prstGeom>
            <a:noFill/>
            <a:ln w="9525">
              <a:solidFill>
                <a:srgbClr val="000000"/>
              </a:solidFill>
              <a:round/>
              <a:headEnd/>
              <a:tailEnd/>
            </a:ln>
            <a:scene3d>
              <a:camera prst="legacyPerspectiveTopLeft">
                <a:rot lat="0" lon="20519997" rev="0"/>
              </a:camera>
              <a:lightRig rig="legacyHarsh3" dir="r"/>
            </a:scene3d>
            <a:sp3d extrusionH="430200" prstMaterial="legacyMatte">
              <a:bevelT w="13500" h="13500" prst="angle"/>
              <a:bevelB w="13500" h="13500" prst="angle"/>
              <a:extrusionClr>
                <a:srgbClr val="006600"/>
              </a:extrusionClr>
            </a:sp3d>
          </p:spPr>
          <p:txBody>
            <a:bodyPr wrap="none" anchor="ctr">
              <a:flatTx/>
            </a:bodyPr>
            <a:lstStyle/>
            <a:p>
              <a:endParaRPr lang="zh-CN" altLang="en-US"/>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1000"/>
                                  </p:stCondLst>
                                  <p:childTnLst>
                                    <p:set>
                                      <p:cBhvr>
                                        <p:cTn id="6" dur="1" fill="hold">
                                          <p:stCondLst>
                                            <p:cond delay="499"/>
                                          </p:stCondLst>
                                        </p:cTn>
                                        <p:tgtEl>
                                          <p:spTgt spid="1230850"/>
                                        </p:tgtEl>
                                        <p:attrNameLst>
                                          <p:attrName>style.visibility</p:attrName>
                                        </p:attrNameLst>
                                      </p:cBhvr>
                                      <p:to>
                                        <p:strVal val="visible"/>
                                      </p:to>
                                    </p:set>
                                    <p:anim to="" calcmode="lin" valueType="num">
                                      <p:cBhvr>
                                        <p:cTn id="7" dur="1" fill="hold"/>
                                        <p:tgtEl>
                                          <p:spTgt spid="123085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850"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3"/>
          <p:cNvSpPr txBox="1">
            <a:spLocks noChangeArrowheads="1"/>
          </p:cNvSpPr>
          <p:nvPr/>
        </p:nvSpPr>
        <p:spPr bwMode="auto">
          <a:xfrm>
            <a:off x="228600" y="762000"/>
            <a:ext cx="8694738" cy="579438"/>
          </a:xfrm>
          <a:prstGeom prst="rect">
            <a:avLst/>
          </a:prstGeom>
          <a:noFill/>
          <a:ln w="9525">
            <a:noFill/>
            <a:miter lim="800000"/>
            <a:headEnd/>
            <a:tailEnd/>
          </a:ln>
        </p:spPr>
        <p:txBody>
          <a:bodyPr wrap="none">
            <a:spAutoFit/>
          </a:bodyPr>
          <a:lstStyle/>
          <a:p>
            <a:pPr algn="l" eaLnBrk="1" hangingPunct="1">
              <a:lnSpc>
                <a:spcPct val="100000"/>
              </a:lnSpc>
              <a:spcBef>
                <a:spcPct val="0"/>
              </a:spcBef>
              <a:buClrTx/>
              <a:buSzTx/>
              <a:buFontTx/>
              <a:buNone/>
            </a:pPr>
            <a:r>
              <a:rPr kumimoji="0" lang="en-US" altLang="zh-CN" sz="3200">
                <a:solidFill>
                  <a:srgbClr val="000066"/>
                </a:solidFill>
                <a:latin typeface="Times New Roman" pitchFamily="18" charset="0"/>
              </a:rPr>
              <a:t>IEEE standards for floating-point representation</a:t>
            </a:r>
          </a:p>
        </p:txBody>
      </p:sp>
      <p:pic>
        <p:nvPicPr>
          <p:cNvPr id="79875" name="Picture 4"/>
          <p:cNvPicPr>
            <a:picLocks noChangeAspect="1" noChangeArrowheads="1"/>
          </p:cNvPicPr>
          <p:nvPr/>
        </p:nvPicPr>
        <p:blipFill>
          <a:blip r:embed="rId2" cstate="print"/>
          <a:srcRect/>
          <a:stretch>
            <a:fillRect/>
          </a:stretch>
        </p:blipFill>
        <p:spPr bwMode="auto">
          <a:xfrm>
            <a:off x="838200" y="1600200"/>
            <a:ext cx="6900863" cy="47117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sz="half" idx="1"/>
          </p:nvPr>
        </p:nvSpPr>
        <p:spPr bwMode="auto">
          <a:xfrm>
            <a:off x="319088" y="239713"/>
            <a:ext cx="8562975" cy="2971800"/>
          </a:xfrm>
          <a:noFill/>
          <a:ln>
            <a:miter lim="800000"/>
            <a:headEnd/>
            <a:tailEnd/>
          </a:ln>
        </p:spPr>
        <p:txBody>
          <a:bodyPr vert="horz" wrap="square" lIns="91440" tIns="45720" rIns="91440" bIns="45720" numCol="1" anchor="t" anchorCtr="0" compatLnSpc="1">
            <a:prstTxWarp prst="textNoShape">
              <a:avLst/>
            </a:prstTxWarp>
          </a:bodyPr>
          <a:lstStyle/>
          <a:p>
            <a:pPr marL="0" indent="0" algn="just">
              <a:lnSpc>
                <a:spcPct val="125000"/>
              </a:lnSpc>
              <a:spcBef>
                <a:spcPct val="5000"/>
              </a:spcBef>
              <a:buFontTx/>
              <a:buNone/>
            </a:pPr>
            <a:r>
              <a:rPr lang="zh-CN" altLang="en-US" sz="3600" b="1" smtClean="0">
                <a:solidFill>
                  <a:schemeClr val="tx1"/>
                </a:solidFill>
                <a:latin typeface="黑体" pitchFamily="2" charset="-122"/>
                <a:ea typeface="黑体" pitchFamily="2" charset="-122"/>
              </a:rPr>
              <a:t>十进制数位权表示</a:t>
            </a:r>
          </a:p>
          <a:p>
            <a:pPr marL="0" indent="0" algn="just">
              <a:lnSpc>
                <a:spcPct val="125000"/>
              </a:lnSpc>
              <a:spcBef>
                <a:spcPct val="5000"/>
              </a:spcBef>
              <a:buFontTx/>
              <a:buNone/>
            </a:pPr>
            <a:r>
              <a:rPr lang="en-US" altLang="zh-CN" sz="3600" b="1" smtClean="0">
                <a:solidFill>
                  <a:schemeClr val="tx1"/>
                </a:solidFill>
                <a:latin typeface="黑体" pitchFamily="2" charset="-122"/>
                <a:ea typeface="黑体" pitchFamily="2" charset="-122"/>
              </a:rPr>
              <a:t>(234.13)</a:t>
            </a:r>
            <a:r>
              <a:rPr lang="en-US" altLang="zh-CN" sz="3600" b="1" baseline="-25000" smtClean="0">
                <a:solidFill>
                  <a:schemeClr val="tx1"/>
                </a:solidFill>
                <a:latin typeface="黑体" pitchFamily="2" charset="-122"/>
                <a:ea typeface="黑体" pitchFamily="2" charset="-122"/>
              </a:rPr>
              <a:t>10</a:t>
            </a:r>
          </a:p>
          <a:p>
            <a:pPr marL="0" indent="0" algn="just">
              <a:lnSpc>
                <a:spcPct val="125000"/>
              </a:lnSpc>
              <a:spcBef>
                <a:spcPct val="5000"/>
              </a:spcBef>
              <a:buFontTx/>
              <a:buNone/>
            </a:pPr>
            <a:r>
              <a:rPr lang="zh-CN" altLang="en-US" sz="3600" b="1" smtClean="0">
                <a:solidFill>
                  <a:schemeClr val="tx1"/>
                </a:solidFill>
                <a:latin typeface="黑体" pitchFamily="2" charset="-122"/>
                <a:ea typeface="黑体" pitchFamily="2" charset="-122"/>
              </a:rPr>
              <a:t>＝</a:t>
            </a:r>
            <a:r>
              <a:rPr lang="en-US" altLang="zh-CN" sz="3600" b="1" smtClean="0">
                <a:solidFill>
                  <a:schemeClr val="tx1"/>
                </a:solidFill>
                <a:latin typeface="黑体" pitchFamily="2" charset="-122"/>
                <a:ea typeface="黑体" pitchFamily="2" charset="-122"/>
              </a:rPr>
              <a:t>2×10</a:t>
            </a:r>
            <a:r>
              <a:rPr lang="en-US" altLang="zh-CN" sz="3600" b="1" baseline="30000" smtClean="0">
                <a:solidFill>
                  <a:schemeClr val="tx1"/>
                </a:solidFill>
                <a:latin typeface="黑体" pitchFamily="2" charset="-122"/>
                <a:ea typeface="黑体" pitchFamily="2" charset="-122"/>
              </a:rPr>
              <a:t>2</a:t>
            </a:r>
            <a:r>
              <a:rPr lang="zh-CN" altLang="en-US" sz="3600" b="1" smtClean="0">
                <a:solidFill>
                  <a:schemeClr val="tx1"/>
                </a:solidFill>
                <a:latin typeface="黑体" pitchFamily="2" charset="-122"/>
                <a:ea typeface="黑体" pitchFamily="2" charset="-122"/>
              </a:rPr>
              <a:t>＋</a:t>
            </a:r>
            <a:r>
              <a:rPr lang="en-US" altLang="zh-CN" sz="3600" b="1" smtClean="0">
                <a:solidFill>
                  <a:schemeClr val="tx1"/>
                </a:solidFill>
                <a:latin typeface="黑体" pitchFamily="2" charset="-122"/>
                <a:ea typeface="黑体" pitchFamily="2" charset="-122"/>
              </a:rPr>
              <a:t>3×10</a:t>
            </a:r>
            <a:r>
              <a:rPr lang="en-US" altLang="zh-CN" sz="3600" b="1" baseline="30000" smtClean="0">
                <a:solidFill>
                  <a:schemeClr val="tx1"/>
                </a:solidFill>
                <a:latin typeface="黑体" pitchFamily="2" charset="-122"/>
                <a:ea typeface="黑体" pitchFamily="2" charset="-122"/>
              </a:rPr>
              <a:t>1</a:t>
            </a:r>
            <a:r>
              <a:rPr lang="zh-CN" altLang="en-US" sz="3600" b="1" smtClean="0">
                <a:solidFill>
                  <a:schemeClr val="tx1"/>
                </a:solidFill>
                <a:latin typeface="黑体" pitchFamily="2" charset="-122"/>
                <a:ea typeface="黑体" pitchFamily="2" charset="-122"/>
              </a:rPr>
              <a:t>＋</a:t>
            </a:r>
            <a:r>
              <a:rPr lang="en-US" altLang="zh-CN" sz="3600" b="1" smtClean="0">
                <a:solidFill>
                  <a:schemeClr val="tx1"/>
                </a:solidFill>
                <a:latin typeface="黑体" pitchFamily="2" charset="-122"/>
                <a:ea typeface="黑体" pitchFamily="2" charset="-122"/>
              </a:rPr>
              <a:t>4×10</a:t>
            </a:r>
            <a:r>
              <a:rPr lang="en-US" altLang="zh-CN" sz="3600" b="1" baseline="30000" smtClean="0">
                <a:solidFill>
                  <a:schemeClr val="tx1"/>
                </a:solidFill>
                <a:latin typeface="黑体" pitchFamily="2" charset="-122"/>
                <a:ea typeface="黑体" pitchFamily="2" charset="-122"/>
              </a:rPr>
              <a:t>0</a:t>
            </a:r>
            <a:r>
              <a:rPr lang="zh-CN" altLang="en-US" sz="3600" b="1" smtClean="0">
                <a:solidFill>
                  <a:schemeClr val="tx1"/>
                </a:solidFill>
                <a:latin typeface="黑体" pitchFamily="2" charset="-122"/>
                <a:ea typeface="黑体" pitchFamily="2" charset="-122"/>
              </a:rPr>
              <a:t>＋</a:t>
            </a:r>
            <a:r>
              <a:rPr lang="en-US" altLang="zh-CN" sz="3600" b="1" smtClean="0">
                <a:solidFill>
                  <a:schemeClr val="tx1"/>
                </a:solidFill>
                <a:latin typeface="黑体" pitchFamily="2" charset="-122"/>
                <a:ea typeface="黑体" pitchFamily="2" charset="-122"/>
              </a:rPr>
              <a:t>1×10</a:t>
            </a:r>
            <a:r>
              <a:rPr lang="en-US" altLang="zh-CN" sz="3600" b="1" baseline="30000" smtClean="0">
                <a:solidFill>
                  <a:schemeClr val="tx1"/>
                </a:solidFill>
                <a:latin typeface="黑体" pitchFamily="2" charset="-122"/>
                <a:ea typeface="黑体" pitchFamily="2" charset="-122"/>
              </a:rPr>
              <a:t>-1 </a:t>
            </a:r>
            <a:r>
              <a:rPr lang="zh-CN" altLang="en-US" sz="3600" b="1" smtClean="0">
                <a:solidFill>
                  <a:schemeClr val="tx1"/>
                </a:solidFill>
                <a:latin typeface="黑体" pitchFamily="2" charset="-122"/>
                <a:ea typeface="黑体" pitchFamily="2" charset="-122"/>
              </a:rPr>
              <a:t>＋</a:t>
            </a:r>
          </a:p>
          <a:p>
            <a:pPr marL="0" indent="0" algn="just">
              <a:lnSpc>
                <a:spcPct val="125000"/>
              </a:lnSpc>
              <a:spcBef>
                <a:spcPct val="5000"/>
              </a:spcBef>
              <a:buFontTx/>
              <a:buNone/>
            </a:pPr>
            <a:r>
              <a:rPr lang="zh-CN" altLang="en-US" sz="3600" b="1" smtClean="0">
                <a:solidFill>
                  <a:schemeClr val="tx1"/>
                </a:solidFill>
                <a:latin typeface="黑体" pitchFamily="2" charset="-122"/>
                <a:ea typeface="黑体" pitchFamily="2" charset="-122"/>
              </a:rPr>
              <a:t>  </a:t>
            </a:r>
            <a:r>
              <a:rPr lang="en-US" altLang="zh-CN" sz="3600" b="1" smtClean="0">
                <a:solidFill>
                  <a:schemeClr val="tx1"/>
                </a:solidFill>
                <a:latin typeface="黑体" pitchFamily="2" charset="-122"/>
                <a:ea typeface="黑体" pitchFamily="2" charset="-122"/>
              </a:rPr>
              <a:t>3×10</a:t>
            </a:r>
            <a:r>
              <a:rPr lang="zh-CN" altLang="en-US" sz="3600" b="1" baseline="30000" smtClean="0">
                <a:solidFill>
                  <a:schemeClr val="tx1"/>
                </a:solidFill>
                <a:latin typeface="黑体" pitchFamily="2" charset="-122"/>
                <a:ea typeface="黑体" pitchFamily="2" charset="-122"/>
              </a:rPr>
              <a:t>－</a:t>
            </a:r>
            <a:r>
              <a:rPr lang="en-US" altLang="zh-CN" sz="3600" b="1" baseline="30000" smtClean="0">
                <a:solidFill>
                  <a:schemeClr val="tx1"/>
                </a:solidFill>
                <a:latin typeface="黑体" pitchFamily="2" charset="-122"/>
                <a:ea typeface="黑体" pitchFamily="2" charset="-122"/>
              </a:rPr>
              <a:t>2</a:t>
            </a:r>
          </a:p>
          <a:p>
            <a:pPr marL="0" indent="0">
              <a:lnSpc>
                <a:spcPct val="125000"/>
              </a:lnSpc>
              <a:spcBef>
                <a:spcPct val="5000"/>
              </a:spcBef>
              <a:buFontTx/>
              <a:buNone/>
            </a:pPr>
            <a:r>
              <a:rPr lang="zh-CN" altLang="en-US" sz="3600" b="1" smtClean="0">
                <a:solidFill>
                  <a:schemeClr val="tx1"/>
                </a:solidFill>
                <a:latin typeface="黑体" pitchFamily="2" charset="-122"/>
                <a:ea typeface="黑体" pitchFamily="2" charset="-122"/>
              </a:rPr>
              <a:t>二进制数位权表示</a:t>
            </a:r>
          </a:p>
          <a:p>
            <a:pPr marL="0" indent="0">
              <a:lnSpc>
                <a:spcPct val="125000"/>
              </a:lnSpc>
              <a:spcBef>
                <a:spcPct val="5000"/>
              </a:spcBef>
              <a:buFontTx/>
              <a:buNone/>
            </a:pPr>
            <a:r>
              <a:rPr lang="en-US" altLang="zh-CN" sz="3600" b="1" smtClean="0">
                <a:solidFill>
                  <a:schemeClr val="tx1"/>
                </a:solidFill>
                <a:latin typeface="黑体" pitchFamily="2" charset="-122"/>
                <a:ea typeface="黑体" pitchFamily="2" charset="-122"/>
              </a:rPr>
              <a:t>(10010)</a:t>
            </a:r>
            <a:r>
              <a:rPr lang="en-US" altLang="zh-CN" sz="3600" b="1" baseline="-25000" smtClean="0">
                <a:solidFill>
                  <a:schemeClr val="tx1"/>
                </a:solidFill>
                <a:latin typeface="黑体" pitchFamily="2" charset="-122"/>
                <a:ea typeface="黑体" pitchFamily="2" charset="-122"/>
              </a:rPr>
              <a:t>2</a:t>
            </a:r>
            <a:r>
              <a:rPr lang="en-US" altLang="zh-CN" sz="3600" b="1" smtClean="0">
                <a:solidFill>
                  <a:schemeClr val="tx1"/>
                </a:solidFill>
                <a:latin typeface="黑体" pitchFamily="2" charset="-122"/>
                <a:ea typeface="黑体" pitchFamily="2" charset="-122"/>
              </a:rPr>
              <a:t> </a:t>
            </a:r>
          </a:p>
          <a:p>
            <a:pPr marL="0" indent="0">
              <a:lnSpc>
                <a:spcPct val="125000"/>
              </a:lnSpc>
              <a:spcBef>
                <a:spcPct val="5000"/>
              </a:spcBef>
              <a:buFontTx/>
              <a:buNone/>
            </a:pPr>
            <a:r>
              <a:rPr lang="en-US" altLang="zh-CN" sz="3600" b="1" smtClean="0">
                <a:solidFill>
                  <a:schemeClr val="tx1"/>
                </a:solidFill>
                <a:latin typeface="黑体" pitchFamily="2" charset="-122"/>
                <a:ea typeface="黑体" pitchFamily="2" charset="-122"/>
              </a:rPr>
              <a:t> </a:t>
            </a:r>
            <a:r>
              <a:rPr lang="zh-CN" altLang="en-US" sz="3600" b="1" smtClean="0">
                <a:solidFill>
                  <a:schemeClr val="tx1"/>
                </a:solidFill>
                <a:latin typeface="黑体" pitchFamily="2" charset="-122"/>
                <a:ea typeface="黑体" pitchFamily="2" charset="-122"/>
              </a:rPr>
              <a:t>＝</a:t>
            </a:r>
            <a:r>
              <a:rPr lang="en-US" altLang="zh-CN" sz="3600" b="1" smtClean="0">
                <a:solidFill>
                  <a:schemeClr val="tx1"/>
                </a:solidFill>
                <a:latin typeface="黑体" pitchFamily="2" charset="-122"/>
                <a:ea typeface="黑体" pitchFamily="2" charset="-122"/>
              </a:rPr>
              <a:t>1×2</a:t>
            </a:r>
            <a:r>
              <a:rPr lang="en-US" altLang="zh-CN" sz="3600" b="1" baseline="30000" smtClean="0">
                <a:solidFill>
                  <a:schemeClr val="tx1"/>
                </a:solidFill>
                <a:latin typeface="黑体" pitchFamily="2" charset="-122"/>
                <a:ea typeface="黑体" pitchFamily="2" charset="-122"/>
              </a:rPr>
              <a:t>4</a:t>
            </a:r>
            <a:r>
              <a:rPr lang="en-US" altLang="zh-CN" sz="3600" b="1" smtClean="0">
                <a:solidFill>
                  <a:schemeClr val="tx1"/>
                </a:solidFill>
                <a:latin typeface="黑体" pitchFamily="2" charset="-122"/>
                <a:ea typeface="黑体" pitchFamily="2" charset="-122"/>
              </a:rPr>
              <a:t> </a:t>
            </a:r>
            <a:r>
              <a:rPr lang="zh-CN" altLang="en-US" sz="3600" b="1" smtClean="0">
                <a:solidFill>
                  <a:schemeClr val="tx1"/>
                </a:solidFill>
                <a:latin typeface="黑体" pitchFamily="2" charset="-122"/>
                <a:ea typeface="黑体" pitchFamily="2" charset="-122"/>
              </a:rPr>
              <a:t>＋</a:t>
            </a:r>
            <a:r>
              <a:rPr lang="en-US" altLang="zh-CN" sz="3600" b="1" smtClean="0">
                <a:solidFill>
                  <a:schemeClr val="tx1"/>
                </a:solidFill>
                <a:latin typeface="黑体" pitchFamily="2" charset="-122"/>
                <a:ea typeface="黑体" pitchFamily="2" charset="-122"/>
              </a:rPr>
              <a:t>0×2</a:t>
            </a:r>
            <a:r>
              <a:rPr lang="en-US" altLang="zh-CN" sz="3600" b="1" baseline="30000" smtClean="0">
                <a:solidFill>
                  <a:schemeClr val="tx1"/>
                </a:solidFill>
                <a:latin typeface="黑体" pitchFamily="2" charset="-122"/>
                <a:ea typeface="黑体" pitchFamily="2" charset="-122"/>
              </a:rPr>
              <a:t>3</a:t>
            </a:r>
            <a:r>
              <a:rPr lang="zh-CN" altLang="en-US" sz="3600" b="1" smtClean="0">
                <a:solidFill>
                  <a:schemeClr val="tx1"/>
                </a:solidFill>
                <a:latin typeface="黑体" pitchFamily="2" charset="-122"/>
                <a:ea typeface="黑体" pitchFamily="2" charset="-122"/>
              </a:rPr>
              <a:t>＋</a:t>
            </a:r>
            <a:r>
              <a:rPr lang="en-US" altLang="zh-CN" sz="3600" b="1" smtClean="0">
                <a:solidFill>
                  <a:schemeClr val="tx1"/>
                </a:solidFill>
                <a:latin typeface="黑体" pitchFamily="2" charset="-122"/>
                <a:ea typeface="黑体" pitchFamily="2" charset="-122"/>
              </a:rPr>
              <a:t>0×2</a:t>
            </a:r>
            <a:r>
              <a:rPr lang="en-US" altLang="zh-CN" sz="3600" b="1" baseline="30000" smtClean="0">
                <a:solidFill>
                  <a:schemeClr val="tx1"/>
                </a:solidFill>
                <a:latin typeface="黑体" pitchFamily="2" charset="-122"/>
                <a:ea typeface="黑体" pitchFamily="2" charset="-122"/>
              </a:rPr>
              <a:t>2</a:t>
            </a:r>
            <a:r>
              <a:rPr lang="zh-CN" altLang="en-US" sz="3600" b="1" smtClean="0">
                <a:solidFill>
                  <a:schemeClr val="tx1"/>
                </a:solidFill>
                <a:latin typeface="黑体" pitchFamily="2" charset="-122"/>
                <a:ea typeface="黑体" pitchFamily="2" charset="-122"/>
              </a:rPr>
              <a:t>＋</a:t>
            </a:r>
            <a:r>
              <a:rPr lang="en-US" altLang="zh-CN" sz="3600" b="1" smtClean="0">
                <a:solidFill>
                  <a:schemeClr val="tx1"/>
                </a:solidFill>
                <a:latin typeface="黑体" pitchFamily="2" charset="-122"/>
                <a:ea typeface="黑体" pitchFamily="2" charset="-122"/>
              </a:rPr>
              <a:t>1×2</a:t>
            </a:r>
            <a:r>
              <a:rPr lang="en-US" altLang="zh-CN" sz="3600" b="1" baseline="30000" smtClean="0">
                <a:solidFill>
                  <a:schemeClr val="tx1"/>
                </a:solidFill>
                <a:latin typeface="黑体" pitchFamily="2" charset="-122"/>
                <a:ea typeface="黑体" pitchFamily="2" charset="-122"/>
              </a:rPr>
              <a:t>1</a:t>
            </a:r>
            <a:r>
              <a:rPr lang="zh-CN" altLang="en-US" sz="3600" b="1" smtClean="0">
                <a:solidFill>
                  <a:schemeClr val="tx1"/>
                </a:solidFill>
                <a:latin typeface="黑体" pitchFamily="2" charset="-122"/>
                <a:ea typeface="黑体" pitchFamily="2" charset="-122"/>
              </a:rPr>
              <a:t>＋</a:t>
            </a:r>
          </a:p>
          <a:p>
            <a:pPr marL="0" indent="0">
              <a:lnSpc>
                <a:spcPct val="125000"/>
              </a:lnSpc>
              <a:spcBef>
                <a:spcPct val="5000"/>
              </a:spcBef>
              <a:buFontTx/>
              <a:buNone/>
            </a:pPr>
            <a:r>
              <a:rPr lang="zh-CN" altLang="en-US" sz="3600" b="1" smtClean="0">
                <a:solidFill>
                  <a:schemeClr val="tx1"/>
                </a:solidFill>
                <a:latin typeface="黑体" pitchFamily="2" charset="-122"/>
                <a:ea typeface="黑体" pitchFamily="2" charset="-122"/>
              </a:rPr>
              <a:t>   </a:t>
            </a:r>
            <a:r>
              <a:rPr lang="en-US" altLang="zh-CN" sz="3600" b="1" smtClean="0">
                <a:solidFill>
                  <a:schemeClr val="tx1"/>
                </a:solidFill>
                <a:latin typeface="黑体" pitchFamily="2" charset="-122"/>
                <a:ea typeface="黑体" pitchFamily="2" charset="-122"/>
              </a:rPr>
              <a:t>0×2</a:t>
            </a:r>
            <a:r>
              <a:rPr lang="en-US" altLang="zh-CN" sz="3600" b="1" baseline="30000" smtClean="0">
                <a:solidFill>
                  <a:schemeClr val="tx1"/>
                </a:solidFill>
                <a:latin typeface="黑体" pitchFamily="2" charset="-122"/>
                <a:ea typeface="黑体" pitchFamily="2" charset="-122"/>
              </a:rPr>
              <a:t>0</a:t>
            </a:r>
            <a:endParaRPr lang="en-US" altLang="zh-CN" sz="3600" b="1" smtClean="0">
              <a:solidFill>
                <a:schemeClr val="tx1"/>
              </a:solidFill>
              <a:latin typeface="黑体" pitchFamily="2" charset="-122"/>
              <a:ea typeface="黑体" pitchFamily="2" charset="-122"/>
            </a:endParaRPr>
          </a:p>
          <a:p>
            <a:pPr marL="0" indent="0">
              <a:lnSpc>
                <a:spcPct val="125000"/>
              </a:lnSpc>
              <a:spcBef>
                <a:spcPct val="5000"/>
              </a:spcBef>
              <a:buFontTx/>
              <a:buNone/>
            </a:pPr>
            <a:r>
              <a:rPr lang="en-US" altLang="zh-CN" sz="3600" b="1" smtClean="0">
                <a:solidFill>
                  <a:schemeClr val="tx1"/>
                </a:solidFill>
                <a:latin typeface="黑体" pitchFamily="2" charset="-122"/>
                <a:ea typeface="黑体" pitchFamily="2" charset="-122"/>
              </a:rPr>
              <a:t> </a:t>
            </a:r>
            <a:r>
              <a:rPr lang="zh-CN" altLang="en-US" sz="3600" b="1" smtClean="0">
                <a:solidFill>
                  <a:schemeClr val="tx1"/>
                </a:solidFill>
                <a:latin typeface="黑体" pitchFamily="2" charset="-122"/>
                <a:ea typeface="黑体" pitchFamily="2" charset="-122"/>
              </a:rPr>
              <a:t>＝</a:t>
            </a:r>
            <a:r>
              <a:rPr lang="en-US" altLang="zh-CN" sz="3600" b="1" smtClean="0">
                <a:solidFill>
                  <a:schemeClr val="tx1"/>
                </a:solidFill>
                <a:latin typeface="黑体" pitchFamily="2" charset="-122"/>
                <a:ea typeface="黑体" pitchFamily="2" charset="-122"/>
              </a:rPr>
              <a:t>(18)</a:t>
            </a:r>
            <a:r>
              <a:rPr lang="en-US" altLang="zh-CN" sz="3600" b="1" baseline="-25000" smtClean="0">
                <a:solidFill>
                  <a:schemeClr val="tx1"/>
                </a:solidFill>
                <a:latin typeface="黑体" pitchFamily="2" charset="-122"/>
                <a:ea typeface="黑体" pitchFamily="2" charset="-122"/>
              </a:rPr>
              <a:t>10</a:t>
            </a:r>
            <a:endParaRPr lang="en-US" altLang="zh-CN" sz="3600" b="1" smtClean="0">
              <a:solidFill>
                <a:schemeClr val="tx1"/>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8" name="Text Box 2"/>
          <p:cNvSpPr txBox="1">
            <a:spLocks noChangeArrowheads="1"/>
          </p:cNvSpPr>
          <p:nvPr/>
        </p:nvSpPr>
        <p:spPr bwMode="auto">
          <a:xfrm>
            <a:off x="144463" y="249238"/>
            <a:ext cx="22209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a:effectLst>
                  <a:outerShdw blurRad="38100" dist="38100" dir="2700000" algn="tl">
                    <a:srgbClr val="FFFFFF"/>
                  </a:outerShdw>
                </a:effectLst>
                <a:latin typeface="Times New Roman" pitchFamily="18" charset="0"/>
              </a:rPr>
              <a:t>Example 19</a:t>
            </a:r>
          </a:p>
        </p:txBody>
      </p:sp>
      <p:sp>
        <p:nvSpPr>
          <p:cNvPr id="80899" name="Rectangle 3"/>
          <p:cNvSpPr>
            <a:spLocks noChangeArrowheads="1"/>
          </p:cNvSpPr>
          <p:nvPr/>
        </p:nvSpPr>
        <p:spPr bwMode="auto">
          <a:xfrm>
            <a:off x="457200" y="1095375"/>
            <a:ext cx="8458200" cy="1190625"/>
          </a:xfrm>
          <a:prstGeom prst="rect">
            <a:avLst/>
          </a:prstGeom>
          <a:noFill/>
          <a:ln w="9525">
            <a:noFill/>
            <a:miter lim="800000"/>
            <a:headEnd/>
            <a:tailEnd/>
          </a:ln>
        </p:spPr>
        <p:txBody>
          <a:bodyPr>
            <a:spAutoFit/>
          </a:bodyPr>
          <a:lstStyle/>
          <a:p>
            <a:pPr algn="l" eaLnBrk="1" hangingPunct="1">
              <a:lnSpc>
                <a:spcPct val="100000"/>
              </a:lnSpc>
              <a:spcBef>
                <a:spcPct val="50000"/>
              </a:spcBef>
              <a:buClrTx/>
              <a:buSzTx/>
              <a:buFontTx/>
              <a:buNone/>
            </a:pPr>
            <a:r>
              <a:rPr kumimoji="0" lang="en-US" altLang="zh-CN" sz="3600" b="0">
                <a:latin typeface="Times" charset="0"/>
              </a:rPr>
              <a:t>Show the representation of the normalized number  </a:t>
            </a:r>
            <a:r>
              <a:rPr kumimoji="0" lang="en-US" altLang="zh-CN" sz="3600" b="0">
                <a:solidFill>
                  <a:srgbClr val="000000"/>
                </a:solidFill>
                <a:latin typeface="Times" charset="0"/>
              </a:rPr>
              <a:t>+ 2</a:t>
            </a:r>
            <a:r>
              <a:rPr kumimoji="0" lang="en-US" altLang="zh-CN" sz="3600" b="0" baseline="30000">
                <a:solidFill>
                  <a:srgbClr val="000000"/>
                </a:solidFill>
                <a:latin typeface="Times" charset="0"/>
              </a:rPr>
              <a:t>6</a:t>
            </a:r>
            <a:r>
              <a:rPr kumimoji="0" lang="en-US" altLang="zh-CN" sz="3600" b="0">
                <a:solidFill>
                  <a:srgbClr val="000000"/>
                </a:solidFill>
                <a:latin typeface="Times" charset="0"/>
              </a:rPr>
              <a:t>  x  1.01000111001</a:t>
            </a:r>
          </a:p>
        </p:txBody>
      </p:sp>
      <p:sp>
        <p:nvSpPr>
          <p:cNvPr id="1232900" name="Text Box 4"/>
          <p:cNvSpPr txBox="1">
            <a:spLocks noChangeArrowheads="1"/>
          </p:cNvSpPr>
          <p:nvPr/>
        </p:nvSpPr>
        <p:spPr bwMode="auto">
          <a:xfrm>
            <a:off x="200025" y="2946400"/>
            <a:ext cx="1643063"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dirty="0">
                <a:effectLst>
                  <a:outerShdw blurRad="38100" dist="38100" dir="2700000" algn="tl">
                    <a:srgbClr val="FFFFFF"/>
                  </a:outerShdw>
                </a:effectLst>
                <a:latin typeface="Times New Roman" pitchFamily="18" charset="0"/>
              </a:rPr>
              <a:t>Solution</a:t>
            </a:r>
          </a:p>
        </p:txBody>
      </p:sp>
      <p:sp>
        <p:nvSpPr>
          <p:cNvPr id="1232901" name="Rectangle 5"/>
          <p:cNvSpPr>
            <a:spLocks noChangeArrowheads="1"/>
          </p:cNvSpPr>
          <p:nvPr/>
        </p:nvSpPr>
        <p:spPr bwMode="auto">
          <a:xfrm>
            <a:off x="533400" y="3708400"/>
            <a:ext cx="8382000" cy="2287588"/>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defRPr/>
            </a:pPr>
            <a:r>
              <a:rPr kumimoji="0" lang="en-US" altLang="zh-CN" sz="2800" i="1" dirty="0">
                <a:solidFill>
                  <a:schemeClr val="bg2"/>
                </a:solidFill>
                <a:effectLst>
                  <a:outerShdw blurRad="38100" dist="38100" dir="2700000" algn="tl">
                    <a:srgbClr val="C0C0C0"/>
                  </a:outerShdw>
                </a:effectLst>
                <a:latin typeface="Times" charset="0"/>
              </a:rPr>
              <a:t>The sign is positive. The Excess_127 representation of the exponent is 133. You add extra 0s on the right to make it 23 bits. The number in memory is stored as:</a:t>
            </a:r>
            <a:br>
              <a:rPr kumimoji="0" lang="en-US" altLang="zh-CN" sz="2800" i="1" dirty="0">
                <a:solidFill>
                  <a:schemeClr val="bg2"/>
                </a:solidFill>
                <a:effectLst>
                  <a:outerShdw blurRad="38100" dist="38100" dir="2700000" algn="tl">
                    <a:srgbClr val="C0C0C0"/>
                  </a:outerShdw>
                </a:effectLst>
                <a:latin typeface="Times" charset="0"/>
              </a:rPr>
            </a:br>
            <a:r>
              <a:rPr kumimoji="0" lang="en-US" altLang="zh-CN" sz="2800" i="1" dirty="0">
                <a:solidFill>
                  <a:schemeClr val="bg2"/>
                </a:solidFill>
                <a:effectLst>
                  <a:outerShdw blurRad="38100" dist="38100" dir="2700000" algn="tl">
                    <a:srgbClr val="C0C0C0"/>
                  </a:outerShdw>
                </a:effectLst>
                <a:latin typeface="Times" charset="0"/>
              </a:rPr>
              <a:t/>
            </a:r>
            <a:br>
              <a:rPr kumimoji="0" lang="en-US" altLang="zh-CN" sz="2800" i="1" dirty="0">
                <a:solidFill>
                  <a:schemeClr val="bg2"/>
                </a:solidFill>
                <a:effectLst>
                  <a:outerShdw blurRad="38100" dist="38100" dir="2700000" algn="tl">
                    <a:srgbClr val="C0C0C0"/>
                  </a:outerShdw>
                </a:effectLst>
                <a:latin typeface="Times" charset="0"/>
              </a:rPr>
            </a:br>
            <a:r>
              <a:rPr kumimoji="0" lang="en-US" altLang="zh-CN" sz="2800" i="1" dirty="0">
                <a:solidFill>
                  <a:schemeClr val="bg2"/>
                </a:solidFill>
                <a:effectLst>
                  <a:outerShdw blurRad="38100" dist="38100" dir="2700000" algn="tl">
                    <a:srgbClr val="C0C0C0"/>
                  </a:outerShdw>
                </a:effectLst>
                <a:latin typeface="Times" charset="0"/>
              </a:rPr>
              <a:t>    </a:t>
            </a:r>
            <a:r>
              <a:rPr kumimoji="0" lang="en-US" altLang="zh-CN" sz="3200" i="1" dirty="0">
                <a:solidFill>
                  <a:schemeClr val="hlink"/>
                </a:solidFill>
                <a:effectLst>
                  <a:outerShdw blurRad="38100" dist="38100" dir="2700000" algn="tl">
                    <a:srgbClr val="C0C0C0"/>
                  </a:outerShdw>
                </a:effectLst>
                <a:latin typeface="Times" charset="0"/>
              </a:rPr>
              <a:t>0</a:t>
            </a:r>
            <a:r>
              <a:rPr kumimoji="0" lang="en-US" altLang="zh-CN" sz="3200" i="1" dirty="0">
                <a:solidFill>
                  <a:schemeClr val="bg2"/>
                </a:solidFill>
                <a:effectLst>
                  <a:outerShdw blurRad="38100" dist="38100" dir="2700000" algn="tl">
                    <a:srgbClr val="C0C0C0"/>
                  </a:outerShdw>
                </a:effectLst>
                <a:latin typeface="Times" charset="0"/>
              </a:rPr>
              <a:t>   10000101  01000111001000000000000</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Text Box 2"/>
          <p:cNvSpPr txBox="1">
            <a:spLocks noChangeArrowheads="1"/>
          </p:cNvSpPr>
          <p:nvPr/>
        </p:nvSpPr>
        <p:spPr bwMode="auto">
          <a:xfrm>
            <a:off x="76200" y="25400"/>
            <a:ext cx="7983538" cy="519113"/>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2800" i="1">
                <a:solidFill>
                  <a:srgbClr val="FF0066"/>
                </a:solidFill>
                <a:effectLst>
                  <a:outerShdw blurRad="38100" dist="38100" dir="2700000" algn="tl">
                    <a:srgbClr val="C0C0C0"/>
                  </a:outerShdw>
                </a:effectLst>
                <a:latin typeface="Times New Roman" pitchFamily="18" charset="0"/>
              </a:rPr>
              <a:t>Table 3.11   Example of floating-point representation</a:t>
            </a:r>
          </a:p>
        </p:txBody>
      </p:sp>
      <p:sp>
        <p:nvSpPr>
          <p:cNvPr id="1233923" name="Text Box 3"/>
          <p:cNvSpPr txBox="1">
            <a:spLocks noChangeArrowheads="1"/>
          </p:cNvSpPr>
          <p:nvPr/>
        </p:nvSpPr>
        <p:spPr bwMode="auto">
          <a:xfrm>
            <a:off x="3048000" y="2152650"/>
            <a:ext cx="1168400" cy="1314450"/>
          </a:xfrm>
          <a:prstGeom prst="rect">
            <a:avLst/>
          </a:prstGeom>
          <a:solidFill>
            <a:srgbClr val="FFFF00"/>
          </a:solidFill>
          <a:ln w="38100">
            <a:no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i="1">
                <a:effectLst>
                  <a:outerShdw blurRad="38100" dist="38100" dir="2700000" algn="tl">
                    <a:srgbClr val="FFFFFF"/>
                  </a:outerShdw>
                </a:effectLst>
                <a:latin typeface="Times New Roman" pitchFamily="18" charset="0"/>
              </a:rPr>
              <a:t>Sign</a:t>
            </a:r>
            <a:r>
              <a:rPr kumimoji="0" lang="en-US" altLang="zh-CN" b="0">
                <a:latin typeface="Times New Roman" pitchFamily="18" charset="0"/>
              </a:rPr>
              <a:t/>
            </a:r>
            <a:br>
              <a:rPr kumimoji="0" lang="en-US" altLang="zh-CN" b="0">
                <a:latin typeface="Times New Roman" pitchFamily="18" charset="0"/>
              </a:rPr>
            </a:br>
            <a:r>
              <a:rPr kumimoji="0" lang="en-US" altLang="zh-CN" b="0">
                <a:latin typeface="Times New Roman" pitchFamily="18" charset="0"/>
              </a:rPr>
              <a:t>----</a:t>
            </a:r>
          </a:p>
          <a:p>
            <a:pPr algn="ctr" eaLnBrk="1" hangingPunct="1">
              <a:lnSpc>
                <a:spcPct val="80000"/>
              </a:lnSpc>
              <a:spcBef>
                <a:spcPct val="0"/>
              </a:spcBef>
              <a:buClrTx/>
              <a:buSzTx/>
              <a:buFontTx/>
              <a:buNone/>
              <a:defRPr/>
            </a:pPr>
            <a:r>
              <a:rPr kumimoji="0" lang="en-US" altLang="zh-CN" b="0">
                <a:latin typeface="Times New Roman" pitchFamily="18" charset="0"/>
                <a:sym typeface="Wingdings" pitchFamily="2" charset="2"/>
              </a:rPr>
              <a:t>1</a:t>
            </a:r>
            <a:endParaRPr kumimoji="0" lang="en-US" altLang="zh-CN" b="0">
              <a:latin typeface="Times New Roman" pitchFamily="18" charset="0"/>
            </a:endParaRPr>
          </a:p>
          <a:p>
            <a:pPr algn="ctr" eaLnBrk="1" hangingPunct="1">
              <a:lnSpc>
                <a:spcPct val="80000"/>
              </a:lnSpc>
              <a:spcBef>
                <a:spcPct val="0"/>
              </a:spcBef>
              <a:buClrTx/>
              <a:buSzTx/>
              <a:buFontTx/>
              <a:buNone/>
              <a:defRPr/>
            </a:pPr>
            <a:r>
              <a:rPr kumimoji="0" lang="en-US" altLang="zh-CN" b="0">
                <a:latin typeface="Times New Roman" pitchFamily="18" charset="0"/>
                <a:sym typeface="Wingdings" pitchFamily="2" charset="2"/>
              </a:rPr>
              <a:t>0</a:t>
            </a:r>
            <a:endParaRPr kumimoji="0" lang="en-US" altLang="zh-CN" b="0">
              <a:latin typeface="Times New Roman" pitchFamily="18" charset="0"/>
            </a:endParaRPr>
          </a:p>
          <a:p>
            <a:pPr algn="ctr" eaLnBrk="1" hangingPunct="1">
              <a:lnSpc>
                <a:spcPct val="80000"/>
              </a:lnSpc>
              <a:spcBef>
                <a:spcPct val="0"/>
              </a:spcBef>
              <a:buClrTx/>
              <a:buSzTx/>
              <a:buFontTx/>
              <a:buNone/>
              <a:defRPr/>
            </a:pPr>
            <a:r>
              <a:rPr kumimoji="0" lang="en-US" altLang="zh-CN" b="0">
                <a:latin typeface="Times New Roman" pitchFamily="18" charset="0"/>
              </a:rPr>
              <a:t>1</a:t>
            </a:r>
          </a:p>
        </p:txBody>
      </p:sp>
      <p:sp>
        <p:nvSpPr>
          <p:cNvPr id="81924" name="Text Box 4"/>
          <p:cNvSpPr txBox="1">
            <a:spLocks noChangeArrowheads="1"/>
          </p:cNvSpPr>
          <p:nvPr/>
        </p:nvSpPr>
        <p:spPr bwMode="auto">
          <a:xfrm>
            <a:off x="5410200" y="2171700"/>
            <a:ext cx="3429000" cy="1314450"/>
          </a:xfrm>
          <a:prstGeom prst="rect">
            <a:avLst/>
          </a:prstGeom>
          <a:solidFill>
            <a:schemeClr val="tx1"/>
          </a:solidFill>
          <a:ln w="38100">
            <a:noFill/>
            <a:miter lim="800000"/>
            <a:headEnd/>
            <a:tailEnd/>
          </a:ln>
        </p:spPr>
        <p:txBody>
          <a:bodyPr>
            <a:spAutoFit/>
          </a:bodyPr>
          <a:lstStyle/>
          <a:p>
            <a:pPr algn="ctr" eaLnBrk="1" hangingPunct="1">
              <a:lnSpc>
                <a:spcPct val="80000"/>
              </a:lnSpc>
              <a:spcBef>
                <a:spcPct val="0"/>
              </a:spcBef>
              <a:buClrTx/>
              <a:buSzTx/>
              <a:buFontTx/>
              <a:buNone/>
            </a:pPr>
            <a:r>
              <a:rPr kumimoji="0" lang="en-US" altLang="zh-CN" b="0">
                <a:solidFill>
                  <a:schemeClr val="bg1"/>
                </a:solidFill>
                <a:latin typeface="Times New Roman" pitchFamily="18" charset="0"/>
              </a:rPr>
              <a:t>Mantissa</a:t>
            </a:r>
            <a:br>
              <a:rPr kumimoji="0" lang="en-US" altLang="zh-CN" b="0">
                <a:solidFill>
                  <a:schemeClr val="bg1"/>
                </a:solidFill>
                <a:latin typeface="Times New Roman" pitchFamily="18" charset="0"/>
              </a:rPr>
            </a:br>
            <a:r>
              <a:rPr kumimoji="0" lang="en-US" altLang="zh-CN" b="0">
                <a:solidFill>
                  <a:schemeClr val="bg1"/>
                </a:solidFill>
                <a:latin typeface="Times New Roman" pitchFamily="18" charset="0"/>
              </a:rPr>
              <a:t>-------------------------------</a:t>
            </a:r>
          </a:p>
          <a:p>
            <a:pPr algn="ctr" eaLnBrk="1" hangingPunct="1">
              <a:lnSpc>
                <a:spcPct val="80000"/>
              </a:lnSpc>
              <a:spcBef>
                <a:spcPct val="0"/>
              </a:spcBef>
              <a:buClrTx/>
              <a:buSzTx/>
              <a:buFontTx/>
              <a:buNone/>
            </a:pPr>
            <a:r>
              <a:rPr kumimoji="0" lang="en-US" altLang="zh-CN" b="0">
                <a:solidFill>
                  <a:schemeClr val="bg1"/>
                </a:solidFill>
                <a:latin typeface="Times New Roman" pitchFamily="18" charset="0"/>
              </a:rPr>
              <a:t>11000011000000000000000</a:t>
            </a:r>
          </a:p>
          <a:p>
            <a:pPr algn="ctr" eaLnBrk="1" hangingPunct="1">
              <a:lnSpc>
                <a:spcPct val="80000"/>
              </a:lnSpc>
              <a:spcBef>
                <a:spcPct val="0"/>
              </a:spcBef>
              <a:buClrTx/>
              <a:buSzTx/>
              <a:buFontTx/>
              <a:buNone/>
            </a:pPr>
            <a:r>
              <a:rPr kumimoji="0" lang="en-US" altLang="zh-CN" b="0">
                <a:solidFill>
                  <a:schemeClr val="bg1"/>
                </a:solidFill>
                <a:latin typeface="Times New Roman" pitchFamily="18" charset="0"/>
              </a:rPr>
              <a:t>11001000000000000000000</a:t>
            </a:r>
          </a:p>
          <a:p>
            <a:pPr algn="ctr" eaLnBrk="1" hangingPunct="1">
              <a:lnSpc>
                <a:spcPct val="80000"/>
              </a:lnSpc>
              <a:spcBef>
                <a:spcPct val="0"/>
              </a:spcBef>
              <a:buClrTx/>
              <a:buSzTx/>
              <a:buFontTx/>
              <a:buNone/>
            </a:pPr>
            <a:r>
              <a:rPr kumimoji="0" lang="en-US" altLang="zh-CN" b="0">
                <a:solidFill>
                  <a:schemeClr val="bg1"/>
                </a:solidFill>
                <a:latin typeface="Times New Roman" pitchFamily="18" charset="0"/>
              </a:rPr>
              <a:t>11001100000000000000000</a:t>
            </a:r>
          </a:p>
        </p:txBody>
      </p:sp>
      <p:sp>
        <p:nvSpPr>
          <p:cNvPr id="81925" name="Text Box 5"/>
          <p:cNvSpPr txBox="1">
            <a:spLocks noChangeArrowheads="1"/>
          </p:cNvSpPr>
          <p:nvPr/>
        </p:nvSpPr>
        <p:spPr bwMode="auto">
          <a:xfrm>
            <a:off x="228600" y="2171700"/>
            <a:ext cx="2895600" cy="1314450"/>
          </a:xfrm>
          <a:prstGeom prst="rect">
            <a:avLst/>
          </a:prstGeom>
          <a:solidFill>
            <a:schemeClr val="tx1"/>
          </a:solidFill>
          <a:ln w="38100">
            <a:noFill/>
            <a:miter lim="800000"/>
            <a:headEnd/>
            <a:tailEnd/>
          </a:ln>
        </p:spPr>
        <p:txBody>
          <a:bodyPr>
            <a:spAutoFit/>
          </a:bodyPr>
          <a:lstStyle/>
          <a:p>
            <a:pPr algn="l" eaLnBrk="1" hangingPunct="1">
              <a:lnSpc>
                <a:spcPct val="80000"/>
              </a:lnSpc>
              <a:spcBef>
                <a:spcPct val="0"/>
              </a:spcBef>
              <a:buClrTx/>
              <a:buSzTx/>
              <a:buFontTx/>
              <a:buNone/>
            </a:pPr>
            <a:r>
              <a:rPr kumimoji="0" lang="en-US" altLang="zh-CN" i="1">
                <a:solidFill>
                  <a:schemeClr val="bg1"/>
                </a:solidFill>
                <a:latin typeface="Times New Roman" pitchFamily="18" charset="0"/>
              </a:rPr>
              <a:t>            Number </a:t>
            </a:r>
            <a:r>
              <a:rPr kumimoji="0" lang="en-US" altLang="zh-CN" b="0">
                <a:solidFill>
                  <a:schemeClr val="bg1"/>
                </a:solidFill>
                <a:latin typeface="Times New Roman" pitchFamily="18" charset="0"/>
              </a:rPr>
              <a:t/>
            </a:r>
            <a:br>
              <a:rPr kumimoji="0" lang="en-US" altLang="zh-CN" b="0">
                <a:solidFill>
                  <a:schemeClr val="bg1"/>
                </a:solidFill>
                <a:latin typeface="Times New Roman" pitchFamily="18" charset="0"/>
              </a:rPr>
            </a:br>
            <a:r>
              <a:rPr kumimoji="0" lang="en-US" altLang="zh-CN" b="0">
                <a:solidFill>
                  <a:schemeClr val="bg1"/>
                </a:solidFill>
                <a:latin typeface="Times New Roman" pitchFamily="18" charset="0"/>
              </a:rPr>
              <a:t>           ------------</a:t>
            </a:r>
          </a:p>
          <a:p>
            <a:pPr algn="l" eaLnBrk="1" hangingPunct="1">
              <a:lnSpc>
                <a:spcPct val="80000"/>
              </a:lnSpc>
              <a:spcBef>
                <a:spcPct val="0"/>
              </a:spcBef>
              <a:buClrTx/>
              <a:buSzTx/>
              <a:buFontTx/>
              <a:buNone/>
            </a:pPr>
            <a:r>
              <a:rPr kumimoji="0" lang="en-US" altLang="zh-CN" b="0">
                <a:solidFill>
                  <a:schemeClr val="bg1"/>
                </a:solidFill>
                <a:latin typeface="Times New Roman" pitchFamily="18" charset="0"/>
              </a:rPr>
              <a:t> -2</a:t>
            </a:r>
            <a:r>
              <a:rPr kumimoji="0" lang="en-US" altLang="zh-CN" b="0" baseline="30000">
                <a:solidFill>
                  <a:schemeClr val="bg1"/>
                </a:solidFill>
                <a:latin typeface="Times New Roman" pitchFamily="18" charset="0"/>
              </a:rPr>
              <a:t>2</a:t>
            </a:r>
            <a:r>
              <a:rPr kumimoji="0" lang="en-US" altLang="zh-CN" b="0">
                <a:solidFill>
                  <a:schemeClr val="bg1"/>
                </a:solidFill>
                <a:latin typeface="Times New Roman" pitchFamily="18" charset="0"/>
              </a:rPr>
              <a:t>   x  1.11000011</a:t>
            </a:r>
          </a:p>
          <a:p>
            <a:pPr algn="l" eaLnBrk="1" hangingPunct="1">
              <a:lnSpc>
                <a:spcPct val="80000"/>
              </a:lnSpc>
              <a:spcBef>
                <a:spcPct val="0"/>
              </a:spcBef>
              <a:buClrTx/>
              <a:buSzTx/>
              <a:buFontTx/>
              <a:buNone/>
            </a:pPr>
            <a:r>
              <a:rPr kumimoji="0" lang="en-US" altLang="zh-CN" b="0">
                <a:solidFill>
                  <a:schemeClr val="bg1"/>
                </a:solidFill>
                <a:latin typeface="Times New Roman" pitchFamily="18" charset="0"/>
              </a:rPr>
              <a:t>+2</a:t>
            </a:r>
            <a:r>
              <a:rPr kumimoji="0" lang="en-US" altLang="zh-CN" b="0" baseline="30000">
                <a:solidFill>
                  <a:schemeClr val="bg1"/>
                </a:solidFill>
                <a:latin typeface="Times New Roman" pitchFamily="18" charset="0"/>
              </a:rPr>
              <a:t>-6</a:t>
            </a:r>
            <a:r>
              <a:rPr kumimoji="0" lang="en-US" altLang="zh-CN" b="0">
                <a:solidFill>
                  <a:schemeClr val="bg1"/>
                </a:solidFill>
                <a:latin typeface="Times New Roman" pitchFamily="18" charset="0"/>
              </a:rPr>
              <a:t>  x  1.11001</a:t>
            </a:r>
          </a:p>
          <a:p>
            <a:pPr algn="l" eaLnBrk="1" hangingPunct="1">
              <a:lnSpc>
                <a:spcPct val="80000"/>
              </a:lnSpc>
              <a:spcBef>
                <a:spcPct val="0"/>
              </a:spcBef>
              <a:buClrTx/>
              <a:buSzTx/>
              <a:buFontTx/>
              <a:buNone/>
            </a:pPr>
            <a:r>
              <a:rPr kumimoji="0" lang="en-US" altLang="zh-CN" b="0">
                <a:solidFill>
                  <a:schemeClr val="bg1"/>
                </a:solidFill>
                <a:latin typeface="Times New Roman" pitchFamily="18" charset="0"/>
              </a:rPr>
              <a:t>-2</a:t>
            </a:r>
            <a:r>
              <a:rPr kumimoji="0" lang="en-US" altLang="zh-CN" b="0" baseline="30000">
                <a:solidFill>
                  <a:schemeClr val="bg1"/>
                </a:solidFill>
                <a:latin typeface="Times New Roman" pitchFamily="18" charset="0"/>
              </a:rPr>
              <a:t>-3</a:t>
            </a:r>
            <a:r>
              <a:rPr kumimoji="0" lang="en-US" altLang="zh-CN" b="0">
                <a:solidFill>
                  <a:schemeClr val="bg1"/>
                </a:solidFill>
                <a:latin typeface="Times New Roman" pitchFamily="18" charset="0"/>
              </a:rPr>
              <a:t>   x  1.110011</a:t>
            </a:r>
          </a:p>
        </p:txBody>
      </p:sp>
      <p:sp>
        <p:nvSpPr>
          <p:cNvPr id="1233926" name="Text Box 6"/>
          <p:cNvSpPr txBox="1">
            <a:spLocks noChangeArrowheads="1"/>
          </p:cNvSpPr>
          <p:nvPr/>
        </p:nvSpPr>
        <p:spPr bwMode="auto">
          <a:xfrm>
            <a:off x="3886200" y="2152650"/>
            <a:ext cx="1524000" cy="1314450"/>
          </a:xfrm>
          <a:prstGeom prst="rect">
            <a:avLst/>
          </a:prstGeom>
          <a:solidFill>
            <a:srgbClr val="FFFF00"/>
          </a:solidFill>
          <a:ln w="38100">
            <a:noFill/>
            <a:miter lim="800000"/>
            <a:headEnd/>
            <a:tailEnd/>
          </a:ln>
          <a:effectLst/>
        </p:spPr>
        <p:txBody>
          <a:bodyPr>
            <a:spAutoFit/>
          </a:bodyPr>
          <a:lstStyle/>
          <a:p>
            <a:pPr algn="ctr" eaLnBrk="1" hangingPunct="1">
              <a:lnSpc>
                <a:spcPct val="80000"/>
              </a:lnSpc>
              <a:spcBef>
                <a:spcPct val="0"/>
              </a:spcBef>
              <a:buClrTx/>
              <a:buSzTx/>
              <a:buFontTx/>
              <a:buNone/>
              <a:defRPr/>
            </a:pPr>
            <a:r>
              <a:rPr kumimoji="0" lang="en-US" altLang="zh-CN" i="1">
                <a:effectLst>
                  <a:outerShdw blurRad="38100" dist="38100" dir="2700000" algn="tl">
                    <a:srgbClr val="FFFFFF"/>
                  </a:outerShdw>
                </a:effectLst>
                <a:latin typeface="Times New Roman" pitchFamily="18" charset="0"/>
              </a:rPr>
              <a:t>Exponent</a:t>
            </a:r>
            <a:r>
              <a:rPr kumimoji="0" lang="en-US" altLang="zh-CN" b="0">
                <a:latin typeface="Times New Roman" pitchFamily="18" charset="0"/>
              </a:rPr>
              <a:t/>
            </a:r>
            <a:br>
              <a:rPr kumimoji="0" lang="en-US" altLang="zh-CN" b="0">
                <a:latin typeface="Times New Roman" pitchFamily="18" charset="0"/>
              </a:rPr>
            </a:br>
            <a:r>
              <a:rPr kumimoji="0" lang="en-US" altLang="zh-CN" b="0">
                <a:latin typeface="Times New Roman" pitchFamily="18" charset="0"/>
              </a:rPr>
              <a:t>-----------</a:t>
            </a:r>
          </a:p>
          <a:p>
            <a:pPr algn="ctr" eaLnBrk="1" hangingPunct="1">
              <a:lnSpc>
                <a:spcPct val="80000"/>
              </a:lnSpc>
              <a:spcBef>
                <a:spcPct val="0"/>
              </a:spcBef>
              <a:buClrTx/>
              <a:buSzTx/>
              <a:buFontTx/>
              <a:buNone/>
              <a:defRPr/>
            </a:pPr>
            <a:r>
              <a:rPr kumimoji="0" lang="en-US" altLang="zh-CN" b="0">
                <a:latin typeface="Times New Roman" pitchFamily="18" charset="0"/>
              </a:rPr>
              <a:t>10000001</a:t>
            </a:r>
          </a:p>
          <a:p>
            <a:pPr algn="ctr" eaLnBrk="1" hangingPunct="1">
              <a:lnSpc>
                <a:spcPct val="80000"/>
              </a:lnSpc>
              <a:spcBef>
                <a:spcPct val="0"/>
              </a:spcBef>
              <a:buClrTx/>
              <a:buSzTx/>
              <a:buFontTx/>
              <a:buNone/>
              <a:defRPr/>
            </a:pPr>
            <a:r>
              <a:rPr kumimoji="0" lang="en-US" altLang="zh-CN" b="0">
                <a:latin typeface="Times New Roman" pitchFamily="18" charset="0"/>
              </a:rPr>
              <a:t>01111001</a:t>
            </a:r>
          </a:p>
          <a:p>
            <a:pPr algn="ctr" eaLnBrk="1" hangingPunct="1">
              <a:lnSpc>
                <a:spcPct val="80000"/>
              </a:lnSpc>
              <a:spcBef>
                <a:spcPct val="0"/>
              </a:spcBef>
              <a:buClrTx/>
              <a:buSzTx/>
              <a:buFontTx/>
              <a:buNone/>
              <a:defRPr/>
            </a:pPr>
            <a:r>
              <a:rPr kumimoji="0" lang="en-US" altLang="zh-CN" b="0">
                <a:latin typeface="Times New Roman" pitchFamily="18" charset="0"/>
              </a:rPr>
              <a:t>01111100</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946" name="Text Box 2"/>
          <p:cNvSpPr txBox="1">
            <a:spLocks noChangeArrowheads="1"/>
          </p:cNvSpPr>
          <p:nvPr/>
        </p:nvSpPr>
        <p:spPr bwMode="auto">
          <a:xfrm>
            <a:off x="144463" y="249238"/>
            <a:ext cx="2220912" cy="617537"/>
          </a:xfrm>
          <a:prstGeom prst="rect">
            <a:avLst/>
          </a:prstGeom>
          <a:solidFill>
            <a:schemeClr val="accent1"/>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a:effectLst>
                  <a:outerShdw blurRad="38100" dist="38100" dir="2700000" algn="tl">
                    <a:srgbClr val="FFFFFF"/>
                  </a:outerShdw>
                </a:effectLst>
                <a:latin typeface="Times New Roman" pitchFamily="18" charset="0"/>
              </a:rPr>
              <a:t>Example 20</a:t>
            </a:r>
          </a:p>
        </p:txBody>
      </p:sp>
      <p:sp>
        <p:nvSpPr>
          <p:cNvPr id="82947" name="Rectangle 3"/>
          <p:cNvSpPr>
            <a:spLocks noChangeArrowheads="1"/>
          </p:cNvSpPr>
          <p:nvPr/>
        </p:nvSpPr>
        <p:spPr bwMode="auto">
          <a:xfrm>
            <a:off x="457200" y="1066800"/>
            <a:ext cx="8458200" cy="2014538"/>
          </a:xfrm>
          <a:prstGeom prst="rect">
            <a:avLst/>
          </a:prstGeom>
          <a:noFill/>
          <a:ln w="9525">
            <a:noFill/>
            <a:miter lim="800000"/>
            <a:headEnd/>
            <a:tailEnd/>
          </a:ln>
        </p:spPr>
        <p:txBody>
          <a:bodyPr>
            <a:spAutoFit/>
          </a:bodyPr>
          <a:lstStyle/>
          <a:p>
            <a:pPr algn="l" eaLnBrk="1" hangingPunct="1">
              <a:lnSpc>
                <a:spcPct val="100000"/>
              </a:lnSpc>
              <a:spcBef>
                <a:spcPct val="50000"/>
              </a:spcBef>
              <a:buClrTx/>
              <a:buSzTx/>
              <a:buFontTx/>
              <a:buNone/>
            </a:pPr>
            <a:r>
              <a:rPr kumimoji="0" lang="en-US" altLang="zh-CN" sz="3600" b="0">
                <a:latin typeface="Times" charset="0"/>
              </a:rPr>
              <a:t>Interpret the following 32-bit floating-point number</a:t>
            </a:r>
          </a:p>
          <a:p>
            <a:pPr algn="l" eaLnBrk="1" hangingPunct="1">
              <a:lnSpc>
                <a:spcPct val="100000"/>
              </a:lnSpc>
              <a:spcBef>
                <a:spcPct val="50000"/>
              </a:spcBef>
              <a:buClrTx/>
              <a:buSzTx/>
              <a:buFontTx/>
              <a:buNone/>
            </a:pPr>
            <a:r>
              <a:rPr kumimoji="0" lang="en-US" altLang="zh-CN" sz="3600" b="0">
                <a:latin typeface="Times" charset="0"/>
              </a:rPr>
              <a:t>  </a:t>
            </a:r>
            <a:r>
              <a:rPr kumimoji="0" lang="en-US" altLang="zh-CN" sz="3600" b="0">
                <a:solidFill>
                  <a:schemeClr val="hlink"/>
                </a:solidFill>
                <a:latin typeface="Times" charset="0"/>
              </a:rPr>
              <a:t> 1</a:t>
            </a:r>
            <a:r>
              <a:rPr kumimoji="0" lang="en-US" altLang="zh-CN" sz="3600" b="0">
                <a:latin typeface="Times" charset="0"/>
              </a:rPr>
              <a:t> </a:t>
            </a:r>
            <a:r>
              <a:rPr kumimoji="0" lang="en-US" altLang="zh-CN" sz="3600" b="0">
                <a:solidFill>
                  <a:schemeClr val="bg2"/>
                </a:solidFill>
                <a:latin typeface="Times" charset="0"/>
              </a:rPr>
              <a:t>01111100</a:t>
            </a:r>
            <a:r>
              <a:rPr kumimoji="0" lang="en-US" altLang="zh-CN" sz="3600" b="0">
                <a:latin typeface="Times" charset="0"/>
              </a:rPr>
              <a:t> 11001100000000000000000</a:t>
            </a:r>
          </a:p>
        </p:txBody>
      </p:sp>
      <p:sp>
        <p:nvSpPr>
          <p:cNvPr id="1234948" name="Text Box 4"/>
          <p:cNvSpPr txBox="1">
            <a:spLocks noChangeArrowheads="1"/>
          </p:cNvSpPr>
          <p:nvPr/>
        </p:nvSpPr>
        <p:spPr bwMode="auto">
          <a:xfrm>
            <a:off x="242888" y="3584575"/>
            <a:ext cx="1643062" cy="617538"/>
          </a:xfrm>
          <a:prstGeom prst="rect">
            <a:avLst/>
          </a:prstGeom>
          <a:solidFill>
            <a:schemeClr val="bg2"/>
          </a:solidFill>
          <a:ln w="38100">
            <a:solidFill>
              <a:srgbClr val="FF3300"/>
            </a:solidFill>
            <a:miter lim="800000"/>
            <a:headEnd/>
            <a:tailEnd/>
          </a:ln>
          <a:effectLst/>
        </p:spPr>
        <p:txBody>
          <a:bodyPr wrap="none">
            <a:spAutoFit/>
          </a:bodyPr>
          <a:lstStyle/>
          <a:p>
            <a:pPr algn="l" eaLnBrk="1" hangingPunct="1">
              <a:lnSpc>
                <a:spcPct val="100000"/>
              </a:lnSpc>
              <a:spcBef>
                <a:spcPct val="0"/>
              </a:spcBef>
              <a:buClrTx/>
              <a:buSzTx/>
              <a:buFontTx/>
              <a:buNone/>
              <a:defRPr/>
            </a:pPr>
            <a:r>
              <a:rPr kumimoji="0" lang="en-US" altLang="zh-CN" sz="3200" i="1" dirty="0">
                <a:effectLst>
                  <a:outerShdw blurRad="38100" dist="38100" dir="2700000" algn="tl">
                    <a:srgbClr val="FFFFFF"/>
                  </a:outerShdw>
                </a:effectLst>
                <a:latin typeface="Times New Roman" pitchFamily="18" charset="0"/>
              </a:rPr>
              <a:t>Solution</a:t>
            </a:r>
          </a:p>
        </p:txBody>
      </p:sp>
      <p:sp>
        <p:nvSpPr>
          <p:cNvPr id="1234949" name="Rectangle 5"/>
          <p:cNvSpPr>
            <a:spLocks noChangeArrowheads="1"/>
          </p:cNvSpPr>
          <p:nvPr/>
        </p:nvSpPr>
        <p:spPr bwMode="auto">
          <a:xfrm>
            <a:off x="519113" y="4281488"/>
            <a:ext cx="8382000" cy="1798637"/>
          </a:xfrm>
          <a:prstGeom prst="rect">
            <a:avLst/>
          </a:prstGeom>
          <a:noFill/>
          <a:ln w="9525">
            <a:noFill/>
            <a:miter lim="800000"/>
            <a:headEnd/>
            <a:tailEnd/>
          </a:ln>
          <a:effectLst/>
        </p:spPr>
        <p:txBody>
          <a:bodyPr>
            <a:spAutoFit/>
          </a:bodyPr>
          <a:lstStyle/>
          <a:p>
            <a:pPr algn="l" eaLnBrk="1" hangingPunct="1">
              <a:lnSpc>
                <a:spcPct val="100000"/>
              </a:lnSpc>
              <a:spcBef>
                <a:spcPct val="50000"/>
              </a:spcBef>
              <a:buClrTx/>
              <a:buSzTx/>
              <a:buFontTx/>
              <a:buNone/>
              <a:defRPr/>
            </a:pPr>
            <a:r>
              <a:rPr kumimoji="0" lang="en-US" altLang="zh-CN" sz="3200" i="1" dirty="0">
                <a:solidFill>
                  <a:schemeClr val="bg2"/>
                </a:solidFill>
                <a:effectLst>
                  <a:outerShdw blurRad="38100" dist="38100" dir="2700000" algn="tl">
                    <a:srgbClr val="C0C0C0"/>
                  </a:outerShdw>
                </a:effectLst>
                <a:latin typeface="Times" charset="0"/>
              </a:rPr>
              <a:t>The sign is negative. The exponent is –3 (124 – 127). The number after normalization is</a:t>
            </a:r>
            <a:r>
              <a:rPr kumimoji="0" lang="en-US" altLang="zh-CN" sz="4000" i="1" dirty="0">
                <a:solidFill>
                  <a:schemeClr val="bg2"/>
                </a:solidFill>
                <a:effectLst>
                  <a:outerShdw blurRad="38100" dist="38100" dir="2700000" algn="tl">
                    <a:srgbClr val="C0C0C0"/>
                  </a:outerShdw>
                </a:effectLst>
                <a:latin typeface="Times" charset="0"/>
              </a:rPr>
              <a:t> </a:t>
            </a:r>
            <a:br>
              <a:rPr kumimoji="0" lang="en-US" altLang="zh-CN" sz="4000" i="1" dirty="0">
                <a:solidFill>
                  <a:schemeClr val="bg2"/>
                </a:solidFill>
                <a:effectLst>
                  <a:outerShdw blurRad="38100" dist="38100" dir="2700000" algn="tl">
                    <a:srgbClr val="C0C0C0"/>
                  </a:outerShdw>
                </a:effectLst>
                <a:latin typeface="Times" charset="0"/>
              </a:rPr>
            </a:br>
            <a:r>
              <a:rPr kumimoji="0" lang="en-US" altLang="zh-CN" sz="4000" i="1" dirty="0">
                <a:solidFill>
                  <a:schemeClr val="bg2"/>
                </a:solidFill>
                <a:effectLst>
                  <a:outerShdw blurRad="38100" dist="38100" dir="2700000" algn="tl">
                    <a:srgbClr val="C0C0C0"/>
                  </a:outerShdw>
                </a:effectLst>
                <a:latin typeface="Times" charset="0"/>
              </a:rPr>
              <a:t>               </a:t>
            </a:r>
            <a:r>
              <a:rPr kumimoji="0" lang="en-US" altLang="zh-CN" sz="4000" i="1" dirty="0">
                <a:effectLst>
                  <a:outerShdw blurRad="38100" dist="38100" dir="2700000" algn="tl">
                    <a:srgbClr val="C0C0C0"/>
                  </a:outerShdw>
                </a:effectLst>
                <a:latin typeface="Times" charset="0"/>
              </a:rPr>
              <a:t>-2</a:t>
            </a:r>
            <a:r>
              <a:rPr kumimoji="0" lang="en-US" altLang="zh-CN" sz="4000" i="1" baseline="30000" dirty="0">
                <a:effectLst>
                  <a:outerShdw blurRad="38100" dist="38100" dir="2700000" algn="tl">
                    <a:srgbClr val="C0C0C0"/>
                  </a:outerShdw>
                </a:effectLst>
                <a:latin typeface="Times" charset="0"/>
              </a:rPr>
              <a:t>-3</a:t>
            </a:r>
            <a:r>
              <a:rPr kumimoji="0" lang="en-US" altLang="zh-CN" sz="4000" i="1" dirty="0">
                <a:effectLst>
                  <a:outerShdw blurRad="38100" dist="38100" dir="2700000" algn="tl">
                    <a:srgbClr val="C0C0C0"/>
                  </a:outerShdw>
                </a:effectLst>
                <a:latin typeface="Times" charset="0"/>
              </a:rPr>
              <a:t>  x   1.110011</a:t>
            </a:r>
            <a:endParaRPr kumimoji="0" lang="en-US" altLang="zh-CN" sz="4000" i="1" dirty="0">
              <a:solidFill>
                <a:schemeClr val="bg2"/>
              </a:solidFill>
              <a:effectLst>
                <a:outerShdw blurRad="38100" dist="38100" dir="2700000" algn="tl">
                  <a:srgbClr val="C0C0C0"/>
                </a:outerShdw>
              </a:effectLst>
              <a:latin typeface="Times"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6131" name="Text Box 3"/>
          <p:cNvSpPr txBox="1">
            <a:spLocks noChangeArrowheads="1"/>
          </p:cNvSpPr>
          <p:nvPr/>
        </p:nvSpPr>
        <p:spPr bwMode="auto">
          <a:xfrm>
            <a:off x="152400" y="2590800"/>
            <a:ext cx="8599488" cy="3603625"/>
          </a:xfrm>
          <a:prstGeom prst="rect">
            <a:avLst/>
          </a:prstGeom>
          <a:noFill/>
          <a:ln w="9525">
            <a:noFill/>
            <a:miter lim="800000"/>
            <a:headEnd/>
            <a:tailEnd/>
          </a:ln>
          <a:effectLst/>
        </p:spPr>
        <p:txBody>
          <a:bodyPr wrap="none">
            <a:spAutoFit/>
          </a:bodyPr>
          <a:lstStyle/>
          <a:p>
            <a:pPr algn="l" eaLnBrk="1" hangingPunct="1">
              <a:lnSpc>
                <a:spcPct val="180000"/>
              </a:lnSpc>
              <a:spcBef>
                <a:spcPct val="0"/>
              </a:spcBef>
              <a:buClrTx/>
              <a:buSzTx/>
              <a:buFontTx/>
              <a:buNone/>
              <a:defRPr/>
            </a:pPr>
            <a:r>
              <a:rPr lang="zh-CN" altLang="en-US" sz="3200">
                <a:solidFill>
                  <a:schemeClr val="tx2"/>
                </a:solidFill>
                <a:latin typeface="Arial" pitchFamily="34" charset="0"/>
                <a:ea typeface="黑体" pitchFamily="2" charset="-122"/>
              </a:rPr>
              <a:t>十进制	</a:t>
            </a:r>
            <a:r>
              <a:rPr lang="en-US" altLang="zh-CN" sz="3200">
                <a:solidFill>
                  <a:schemeClr val="tx2"/>
                </a:solidFill>
                <a:effectLst>
                  <a:outerShdw blurRad="38100" dist="38100" dir="2700000" algn="tl">
                    <a:srgbClr val="C0C0C0"/>
                  </a:outerShdw>
                </a:effectLst>
                <a:latin typeface="Arial" pitchFamily="34" charset="0"/>
                <a:ea typeface="黑体" pitchFamily="2" charset="-122"/>
              </a:rPr>
              <a:t>R</a:t>
            </a:r>
            <a:r>
              <a:rPr lang="en-US" altLang="zh-CN" sz="3200">
                <a:solidFill>
                  <a:schemeClr val="tx2"/>
                </a:solidFill>
                <a:latin typeface="Arial" pitchFamily="34" charset="0"/>
                <a:ea typeface="黑体" pitchFamily="2" charset="-122"/>
              </a:rPr>
              <a:t>=10</a:t>
            </a:r>
            <a:r>
              <a:rPr lang="zh-CN" altLang="en-US" sz="3200">
                <a:solidFill>
                  <a:schemeClr val="tx2"/>
                </a:solidFill>
                <a:latin typeface="Arial" pitchFamily="34" charset="0"/>
                <a:ea typeface="黑体" pitchFamily="2" charset="-122"/>
              </a:rPr>
              <a:t>，可使用</a:t>
            </a:r>
            <a:r>
              <a:rPr lang="en-US" altLang="zh-CN" sz="3200">
                <a:solidFill>
                  <a:schemeClr val="tx2"/>
                </a:solidFill>
                <a:latin typeface="Arial" pitchFamily="34" charset="0"/>
                <a:ea typeface="黑体" pitchFamily="2" charset="-122"/>
              </a:rPr>
              <a:t>0,1,2,3,4,5,6,7,8,9</a:t>
            </a:r>
          </a:p>
          <a:p>
            <a:pPr algn="l" eaLnBrk="1" hangingPunct="1">
              <a:lnSpc>
                <a:spcPct val="180000"/>
              </a:lnSpc>
              <a:spcBef>
                <a:spcPct val="0"/>
              </a:spcBef>
              <a:buClrTx/>
              <a:buSzTx/>
              <a:buFontTx/>
              <a:buNone/>
              <a:defRPr/>
            </a:pPr>
            <a:r>
              <a:rPr lang="zh-CN" altLang="en-US" sz="3200">
                <a:solidFill>
                  <a:schemeClr val="tx2"/>
                </a:solidFill>
                <a:latin typeface="Arial" pitchFamily="34" charset="0"/>
                <a:ea typeface="黑体" pitchFamily="2" charset="-122"/>
              </a:rPr>
              <a:t>二进制	</a:t>
            </a:r>
            <a:r>
              <a:rPr lang="en-US" altLang="zh-CN" sz="3200">
                <a:solidFill>
                  <a:schemeClr val="tx2"/>
                </a:solidFill>
                <a:effectLst>
                  <a:outerShdw blurRad="38100" dist="38100" dir="2700000" algn="tl">
                    <a:srgbClr val="C0C0C0"/>
                  </a:outerShdw>
                </a:effectLst>
                <a:latin typeface="Arial" pitchFamily="34" charset="0"/>
                <a:ea typeface="黑体" pitchFamily="2" charset="-122"/>
              </a:rPr>
              <a:t>R</a:t>
            </a:r>
            <a:r>
              <a:rPr lang="en-US" altLang="zh-CN" sz="3200">
                <a:solidFill>
                  <a:schemeClr val="tx2"/>
                </a:solidFill>
                <a:latin typeface="Arial" pitchFamily="34" charset="0"/>
                <a:ea typeface="黑体" pitchFamily="2" charset="-122"/>
              </a:rPr>
              <a:t>=2 </a:t>
            </a:r>
            <a:r>
              <a:rPr lang="zh-CN" altLang="en-US" sz="3200">
                <a:solidFill>
                  <a:schemeClr val="tx2"/>
                </a:solidFill>
                <a:latin typeface="Arial" pitchFamily="34" charset="0"/>
                <a:ea typeface="黑体" pitchFamily="2" charset="-122"/>
              </a:rPr>
              <a:t>，可使用</a:t>
            </a:r>
            <a:r>
              <a:rPr lang="en-US" altLang="zh-CN" sz="3200">
                <a:solidFill>
                  <a:schemeClr val="tx2"/>
                </a:solidFill>
                <a:latin typeface="Arial" pitchFamily="34" charset="0"/>
                <a:ea typeface="黑体" pitchFamily="2" charset="-122"/>
              </a:rPr>
              <a:t>0,1</a:t>
            </a:r>
          </a:p>
          <a:p>
            <a:pPr algn="l" eaLnBrk="1" hangingPunct="1">
              <a:lnSpc>
                <a:spcPct val="180000"/>
              </a:lnSpc>
              <a:spcBef>
                <a:spcPct val="0"/>
              </a:spcBef>
              <a:buClrTx/>
              <a:buSzTx/>
              <a:buFontTx/>
              <a:buNone/>
              <a:defRPr/>
            </a:pPr>
            <a:r>
              <a:rPr lang="zh-CN" altLang="en-US" sz="3200">
                <a:solidFill>
                  <a:schemeClr val="tx2"/>
                </a:solidFill>
                <a:latin typeface="Arial" pitchFamily="34" charset="0"/>
                <a:ea typeface="黑体" pitchFamily="2" charset="-122"/>
              </a:rPr>
              <a:t>八进制	</a:t>
            </a:r>
            <a:r>
              <a:rPr lang="en-US" altLang="zh-CN" sz="3200">
                <a:solidFill>
                  <a:schemeClr val="tx2"/>
                </a:solidFill>
                <a:effectLst>
                  <a:outerShdw blurRad="38100" dist="38100" dir="2700000" algn="tl">
                    <a:srgbClr val="C0C0C0"/>
                  </a:outerShdw>
                </a:effectLst>
                <a:latin typeface="Arial" pitchFamily="34" charset="0"/>
                <a:ea typeface="黑体" pitchFamily="2" charset="-122"/>
              </a:rPr>
              <a:t>R</a:t>
            </a:r>
            <a:r>
              <a:rPr lang="en-US" altLang="zh-CN" sz="3200">
                <a:solidFill>
                  <a:schemeClr val="tx2"/>
                </a:solidFill>
                <a:latin typeface="Arial" pitchFamily="34" charset="0"/>
                <a:ea typeface="黑体" pitchFamily="2" charset="-122"/>
              </a:rPr>
              <a:t>=8 </a:t>
            </a:r>
            <a:r>
              <a:rPr lang="zh-CN" altLang="en-US" sz="3200">
                <a:solidFill>
                  <a:schemeClr val="tx2"/>
                </a:solidFill>
                <a:latin typeface="Arial" pitchFamily="34" charset="0"/>
                <a:ea typeface="黑体" pitchFamily="2" charset="-122"/>
              </a:rPr>
              <a:t>，可使用</a:t>
            </a:r>
            <a:r>
              <a:rPr lang="en-US" altLang="zh-CN" sz="3200">
                <a:solidFill>
                  <a:schemeClr val="tx2"/>
                </a:solidFill>
                <a:latin typeface="Arial" pitchFamily="34" charset="0"/>
                <a:ea typeface="黑体" pitchFamily="2" charset="-122"/>
              </a:rPr>
              <a:t>0,1,2,3,4,5,6,7</a:t>
            </a:r>
          </a:p>
          <a:p>
            <a:pPr algn="l" eaLnBrk="1" hangingPunct="1">
              <a:lnSpc>
                <a:spcPct val="180000"/>
              </a:lnSpc>
              <a:spcBef>
                <a:spcPct val="0"/>
              </a:spcBef>
              <a:buClrTx/>
              <a:buSzTx/>
              <a:buFontTx/>
              <a:buNone/>
              <a:defRPr/>
            </a:pPr>
            <a:r>
              <a:rPr lang="zh-CN" altLang="en-US" sz="3200">
                <a:solidFill>
                  <a:schemeClr val="tx2"/>
                </a:solidFill>
                <a:latin typeface="Arial" pitchFamily="34" charset="0"/>
                <a:ea typeface="黑体" pitchFamily="2" charset="-122"/>
              </a:rPr>
              <a:t>十六进制	</a:t>
            </a:r>
            <a:r>
              <a:rPr lang="en-US" altLang="zh-CN" sz="3200">
                <a:solidFill>
                  <a:schemeClr val="tx2"/>
                </a:solidFill>
                <a:effectLst>
                  <a:outerShdw blurRad="38100" dist="38100" dir="2700000" algn="tl">
                    <a:srgbClr val="C0C0C0"/>
                  </a:outerShdw>
                </a:effectLst>
                <a:latin typeface="Arial" pitchFamily="34" charset="0"/>
                <a:ea typeface="黑体" pitchFamily="2" charset="-122"/>
              </a:rPr>
              <a:t>R</a:t>
            </a:r>
            <a:r>
              <a:rPr lang="en-US" altLang="zh-CN" sz="3200">
                <a:solidFill>
                  <a:schemeClr val="tx2"/>
                </a:solidFill>
                <a:latin typeface="Arial" pitchFamily="34" charset="0"/>
                <a:ea typeface="黑体" pitchFamily="2" charset="-122"/>
              </a:rPr>
              <a:t>=16 </a:t>
            </a:r>
            <a:r>
              <a:rPr lang="zh-CN" altLang="en-US" sz="3200">
                <a:solidFill>
                  <a:schemeClr val="tx2"/>
                </a:solidFill>
                <a:latin typeface="Arial" pitchFamily="34" charset="0"/>
                <a:ea typeface="黑体" pitchFamily="2" charset="-122"/>
              </a:rPr>
              <a:t>，可使用</a:t>
            </a:r>
            <a:r>
              <a:rPr lang="en-US" altLang="zh-CN" sz="3200">
                <a:solidFill>
                  <a:schemeClr val="tx2"/>
                </a:solidFill>
                <a:latin typeface="Arial" pitchFamily="34" charset="0"/>
                <a:ea typeface="黑体" pitchFamily="2" charset="-122"/>
              </a:rPr>
              <a:t>0,……,9,A,B,C,D,E,F</a:t>
            </a:r>
          </a:p>
        </p:txBody>
      </p:sp>
      <p:sp>
        <p:nvSpPr>
          <p:cNvPr id="816132" name="Text Box 4"/>
          <p:cNvSpPr txBox="1">
            <a:spLocks noChangeArrowheads="1"/>
          </p:cNvSpPr>
          <p:nvPr/>
        </p:nvSpPr>
        <p:spPr bwMode="auto">
          <a:xfrm>
            <a:off x="1905000" y="1981200"/>
            <a:ext cx="4897438" cy="641350"/>
          </a:xfrm>
          <a:prstGeom prst="rect">
            <a:avLst/>
          </a:prstGeom>
          <a:noFill/>
          <a:ln w="9525">
            <a:noFill/>
            <a:miter lim="800000"/>
            <a:headEnd/>
            <a:tailEnd/>
          </a:ln>
          <a:effectLst/>
        </p:spPr>
        <p:txBody>
          <a:bodyPr wrap="none">
            <a:spAutoFit/>
          </a:bodyPr>
          <a:lstStyle/>
          <a:p>
            <a:pPr algn="l" eaLnBrk="1" hangingPunct="1">
              <a:lnSpc>
                <a:spcPct val="100000"/>
              </a:lnSpc>
              <a:spcBef>
                <a:spcPct val="0"/>
              </a:spcBef>
              <a:buClrTx/>
              <a:buSzTx/>
              <a:buFontTx/>
              <a:buNone/>
              <a:defRPr/>
            </a:pPr>
            <a:r>
              <a:rPr lang="en-US" altLang="zh-CN" sz="3600">
                <a:latin typeface="隶书" pitchFamily="49" charset="-122"/>
                <a:ea typeface="隶书" pitchFamily="49" charset="-122"/>
              </a:rPr>
              <a:t>“</a:t>
            </a:r>
            <a:r>
              <a:rPr lang="zh-CN" altLang="en-US" sz="3600">
                <a:latin typeface="隶书" pitchFamily="49" charset="-122"/>
                <a:ea typeface="隶书" pitchFamily="49" charset="-122"/>
              </a:rPr>
              <a:t>逢</a:t>
            </a:r>
            <a:r>
              <a:rPr lang="en-US" altLang="zh-CN" sz="3600">
                <a:solidFill>
                  <a:srgbClr val="0000FF"/>
                </a:solidFill>
                <a:effectLst>
                  <a:outerShdw blurRad="38100" dist="38100" dir="2700000" algn="tl">
                    <a:srgbClr val="C0C0C0"/>
                  </a:outerShdw>
                </a:effectLst>
                <a:latin typeface="Comic Sans MS" pitchFamily="66" charset="0"/>
                <a:ea typeface="隶书" pitchFamily="49" charset="-122"/>
              </a:rPr>
              <a:t>R</a:t>
            </a:r>
            <a:r>
              <a:rPr lang="zh-CN" altLang="en-US" sz="3600">
                <a:latin typeface="隶书" pitchFamily="49" charset="-122"/>
                <a:ea typeface="隶书" pitchFamily="49" charset="-122"/>
              </a:rPr>
              <a:t>进</a:t>
            </a:r>
            <a:r>
              <a:rPr lang="zh-CN" altLang="en-US" sz="3600">
                <a:solidFill>
                  <a:srgbClr val="FF0000"/>
                </a:solidFill>
                <a:effectLst>
                  <a:outerShdw blurRad="38100" dist="38100" dir="2700000" algn="tl">
                    <a:srgbClr val="C0C0C0"/>
                  </a:outerShdw>
                </a:effectLst>
                <a:latin typeface="隶书" pitchFamily="49" charset="-122"/>
                <a:ea typeface="隶书" pitchFamily="49" charset="-122"/>
              </a:rPr>
              <a:t>一</a:t>
            </a:r>
            <a:r>
              <a:rPr lang="zh-CN" altLang="en-US" sz="3600">
                <a:latin typeface="隶书" pitchFamily="49" charset="-122"/>
                <a:ea typeface="隶书" pitchFamily="49" charset="-122"/>
              </a:rPr>
              <a:t>，借</a:t>
            </a:r>
            <a:r>
              <a:rPr lang="zh-CN" altLang="en-US" sz="3600">
                <a:solidFill>
                  <a:srgbClr val="FF0000"/>
                </a:solidFill>
                <a:effectLst>
                  <a:outerShdw blurRad="38100" dist="38100" dir="2700000" algn="tl">
                    <a:srgbClr val="C0C0C0"/>
                  </a:outerShdw>
                </a:effectLst>
                <a:latin typeface="隶书" pitchFamily="49" charset="-122"/>
                <a:ea typeface="隶书" pitchFamily="49" charset="-122"/>
              </a:rPr>
              <a:t>一</a:t>
            </a:r>
            <a:r>
              <a:rPr lang="zh-CN" altLang="en-US" sz="3600">
                <a:latin typeface="隶书" pitchFamily="49" charset="-122"/>
                <a:ea typeface="隶书" pitchFamily="49" charset="-122"/>
              </a:rPr>
              <a:t>当</a:t>
            </a:r>
            <a:r>
              <a:rPr lang="en-US" altLang="zh-CN" sz="3600">
                <a:solidFill>
                  <a:srgbClr val="0000FF"/>
                </a:solidFill>
                <a:effectLst>
                  <a:outerShdw blurRad="38100" dist="38100" dir="2700000" algn="tl">
                    <a:srgbClr val="C0C0C0"/>
                  </a:outerShdw>
                </a:effectLst>
                <a:latin typeface="Comic Sans MS" pitchFamily="66" charset="0"/>
                <a:ea typeface="隶书" pitchFamily="49" charset="-122"/>
              </a:rPr>
              <a:t>R</a:t>
            </a:r>
            <a:r>
              <a:rPr lang="en-US" altLang="zh-CN" sz="3600">
                <a:latin typeface="隶书" pitchFamily="49" charset="-122"/>
                <a:ea typeface="隶书" pitchFamily="49" charset="-122"/>
              </a:rPr>
              <a:t>”</a:t>
            </a:r>
          </a:p>
        </p:txBody>
      </p:sp>
      <p:sp>
        <p:nvSpPr>
          <p:cNvPr id="816133" name="Text Box 5"/>
          <p:cNvSpPr txBox="1">
            <a:spLocks noChangeArrowheads="1"/>
          </p:cNvSpPr>
          <p:nvPr/>
        </p:nvSpPr>
        <p:spPr bwMode="auto">
          <a:xfrm>
            <a:off x="495300" y="1295400"/>
            <a:ext cx="2708275" cy="641350"/>
          </a:xfrm>
          <a:prstGeom prst="rect">
            <a:avLst/>
          </a:prstGeom>
          <a:noFill/>
          <a:ln w="12700">
            <a:noFill/>
            <a:miter lim="800000"/>
            <a:headEnd/>
            <a:tailEnd/>
          </a:ln>
          <a:effectLst/>
        </p:spPr>
        <p:txBody>
          <a:bodyPr wrap="none">
            <a:spAutoFit/>
          </a:bodyPr>
          <a:lstStyle/>
          <a:p>
            <a:pPr algn="ctr" eaLnBrk="1" hangingPunct="1">
              <a:lnSpc>
                <a:spcPct val="100000"/>
              </a:lnSpc>
              <a:spcBef>
                <a:spcPct val="0"/>
              </a:spcBef>
              <a:buClrTx/>
              <a:buSzTx/>
              <a:buFontTx/>
              <a:buNone/>
              <a:defRPr/>
            </a:pPr>
            <a:r>
              <a:rPr lang="en-US" altLang="zh-CN" sz="3600">
                <a:solidFill>
                  <a:schemeClr val="tx2"/>
                </a:solidFill>
                <a:effectLst>
                  <a:outerShdw blurRad="38100" dist="38100" dir="2700000" algn="tl">
                    <a:srgbClr val="C0C0C0"/>
                  </a:outerShdw>
                </a:effectLst>
                <a:latin typeface="黑体" pitchFamily="2" charset="-122"/>
                <a:ea typeface="黑体" pitchFamily="2" charset="-122"/>
              </a:rPr>
              <a:t>R</a:t>
            </a:r>
            <a:r>
              <a:rPr lang="zh-CN" altLang="en-US" sz="3600">
                <a:solidFill>
                  <a:schemeClr val="tx2"/>
                </a:solidFill>
                <a:effectLst>
                  <a:outerShdw blurRad="38100" dist="38100" dir="2700000" algn="tl">
                    <a:srgbClr val="C0C0C0"/>
                  </a:outerShdw>
                </a:effectLst>
                <a:latin typeface="黑体" pitchFamily="2" charset="-122"/>
                <a:ea typeface="黑体" pitchFamily="2" charset="-122"/>
              </a:rPr>
              <a:t>进制的概念</a:t>
            </a:r>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816132"/>
                                        </p:tgtEl>
                                        <p:attrNameLst>
                                          <p:attrName>style.visibility</p:attrName>
                                        </p:attrNameLst>
                                      </p:cBhvr>
                                      <p:to>
                                        <p:strVal val="visible"/>
                                      </p:to>
                                    </p:set>
                                    <p:anim calcmode="lin" valueType="num">
                                      <p:cBhvr>
                                        <p:cTn id="7" dur="1000" fill="hold"/>
                                        <p:tgtEl>
                                          <p:spTgt spid="816132"/>
                                        </p:tgtEl>
                                        <p:attrNameLst>
                                          <p:attrName>ppt_w</p:attrName>
                                        </p:attrNameLst>
                                      </p:cBhvr>
                                      <p:tavLst>
                                        <p:tav tm="0">
                                          <p:val>
                                            <p:fltVal val="0"/>
                                          </p:val>
                                        </p:tav>
                                        <p:tav tm="100000">
                                          <p:val>
                                            <p:strVal val="#ppt_w"/>
                                          </p:val>
                                        </p:tav>
                                      </p:tavLst>
                                    </p:anim>
                                    <p:anim calcmode="lin" valueType="num">
                                      <p:cBhvr>
                                        <p:cTn id="8" dur="1000" fill="hold"/>
                                        <p:tgtEl>
                                          <p:spTgt spid="816132"/>
                                        </p:tgtEl>
                                        <p:attrNameLst>
                                          <p:attrName>ppt_h</p:attrName>
                                        </p:attrNameLst>
                                      </p:cBhvr>
                                      <p:tavLst>
                                        <p:tav tm="0">
                                          <p:val>
                                            <p:fltVal val="0"/>
                                          </p:val>
                                        </p:tav>
                                        <p:tav tm="100000">
                                          <p:val>
                                            <p:strVal val="#ppt_h"/>
                                          </p:val>
                                        </p:tav>
                                      </p:tavLst>
                                    </p:anim>
                                    <p:anim calcmode="lin" valueType="num">
                                      <p:cBhvr>
                                        <p:cTn id="9" dur="1000" fill="hold"/>
                                        <p:tgtEl>
                                          <p:spTgt spid="81613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16132"/>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816131"/>
                                        </p:tgtEl>
                                        <p:attrNameLst>
                                          <p:attrName>style.visibility</p:attrName>
                                        </p:attrNameLst>
                                      </p:cBhvr>
                                      <p:to>
                                        <p:strVal val="visible"/>
                                      </p:to>
                                    </p:set>
                                    <p:animEffect transition="in" filter="slide(fromBottom)">
                                      <p:cBhvr>
                                        <p:cTn id="15" dur="500"/>
                                        <p:tgtEl>
                                          <p:spTgt spid="816131"/>
                                        </p:tgtEl>
                                      </p:cBhvr>
                                    </p:animEffect>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1" grpId="0" autoUpdateAnimBg="0"/>
      <p:bldP spid="816132" grpId="0" autoUpdateAnimBg="0"/>
    </p:bldLst>
  </p:timing>
</p:sld>
</file>

<file path=ppt/theme/theme1.xml><?xml version="1.0" encoding="utf-8"?>
<a:theme xmlns:a="http://schemas.openxmlformats.org/drawingml/2006/main" name="ccf-基础知识">
  <a:themeElements>
    <a:clrScheme name="ccf-基础知识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cf-基础知识">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571500" marR="0" indent="-381000" algn="just" defTabSz="762000" rtl="0" eaLnBrk="0" fontAlgn="base" latinLnBrk="0" hangingPunct="0">
          <a:lnSpc>
            <a:spcPct val="90000"/>
          </a:lnSpc>
          <a:spcBef>
            <a:spcPct val="20000"/>
          </a:spcBef>
          <a:spcAft>
            <a:spcPct val="0"/>
          </a:spcAft>
          <a:buClr>
            <a:schemeClr val="tx2"/>
          </a:buClr>
          <a:buSzPct val="120000"/>
          <a:buFont typeface="Wingdings" pitchFamily="2" charset="2"/>
          <a:buChar char="v"/>
          <a:tabLst/>
          <a:defRPr kumimoji="1" lang="zh-CN" altLang="en-US" sz="20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571500" marR="0" indent="-381000" algn="just" defTabSz="762000" rtl="0" eaLnBrk="0" fontAlgn="base" latinLnBrk="0" hangingPunct="0">
          <a:lnSpc>
            <a:spcPct val="90000"/>
          </a:lnSpc>
          <a:spcBef>
            <a:spcPct val="20000"/>
          </a:spcBef>
          <a:spcAft>
            <a:spcPct val="0"/>
          </a:spcAft>
          <a:buClr>
            <a:schemeClr val="tx2"/>
          </a:buClr>
          <a:buSzPct val="120000"/>
          <a:buFont typeface="Wingdings" pitchFamily="2" charset="2"/>
          <a:buChar char="v"/>
          <a:tabLst/>
          <a:defRPr kumimoji="1" lang="zh-CN" altLang="en-US" sz="20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ccf-基础知识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cf-基础知识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cf-基础知识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cf-基础知识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cf-基础知识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cf-基础知识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cf-基础知识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D:\讲义\ccf-基础知识.ppt</Template>
  <TotalTime>7788</TotalTime>
  <Words>4397</Words>
  <Application>Microsoft Office PowerPoint</Application>
  <PresentationFormat>全屏显示(4:3)</PresentationFormat>
  <Paragraphs>809</Paragraphs>
  <Slides>82</Slides>
  <Notes>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82</vt:i4>
      </vt:variant>
    </vt:vector>
  </HeadingPairs>
  <TitlesOfParts>
    <vt:vector size="85" baseType="lpstr">
      <vt:lpstr>ccf-基础知识</vt:lpstr>
      <vt:lpstr>剪辑</vt:lpstr>
      <vt:lpstr>Visio.Drawing.11</vt:lpstr>
      <vt:lpstr>第3章 数值的表示 </vt:lpstr>
      <vt:lpstr>PowerPoint 演示文稿</vt:lpstr>
      <vt:lpstr>数值在计算机中的表示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十进制整数转换为非十进制整数 </vt:lpstr>
      <vt:lpstr>  十进制整数转换为非十进制整数 </vt:lpstr>
      <vt:lpstr>  十进制小数转换为非十进制小数 </vt:lpstr>
      <vt:lpstr>  十进制小数转换为非十进制小数</vt:lpstr>
      <vt:lpstr>  十进制小数转换为非十进制小数</vt:lpstr>
      <vt:lpstr>  非十进制数转换为十进制数 </vt:lpstr>
      <vt:lpstr>PowerPoint 演示文稿</vt:lpstr>
      <vt:lpstr>  非十进制数转换为十进制数 </vt:lpstr>
      <vt:lpstr>  二进制与八进制之间的转换 </vt:lpstr>
      <vt:lpstr>  二进制与十六进制之间的转换</vt:lpstr>
      <vt:lpstr>PowerPoint 演示文稿</vt:lpstr>
      <vt:lpstr>3.3整数的表示法 </vt:lpstr>
      <vt:lpstr>PowerPoint 演示文稿</vt:lpstr>
      <vt:lpstr>机器码：（解决符号位问题） </vt:lpstr>
      <vt:lpstr>PowerPoint 演示文稿</vt:lpstr>
      <vt:lpstr>无符号整数格式 </vt:lpstr>
      <vt:lpstr>无符号整数表示法 </vt:lpstr>
      <vt:lpstr>PowerPoint 演示文稿</vt:lpstr>
      <vt:lpstr>PowerPoint 演示文稿</vt:lpstr>
      <vt:lpstr>PowerPoint 演示文稿</vt:lpstr>
      <vt:lpstr>无符号整数格式 </vt:lpstr>
      <vt:lpstr>无符号整数格式 </vt:lpstr>
      <vt:lpstr>符号+数值位格式（原码） </vt:lpstr>
      <vt:lpstr>符号+数值位格式（原码） </vt:lpstr>
      <vt:lpstr>续</vt:lpstr>
      <vt:lpstr>符号+数值位格式表示法 </vt:lpstr>
      <vt:lpstr>PowerPoint 演示文稿</vt:lpstr>
      <vt:lpstr>PowerPoint 演示文稿</vt:lpstr>
      <vt:lpstr>PowerPoint 演示文稿</vt:lpstr>
      <vt:lpstr>符号+数值位格式</vt:lpstr>
      <vt:lpstr>符号+数值位格式</vt:lpstr>
      <vt:lpstr>1的补码格式（反码） </vt:lpstr>
      <vt:lpstr>反码 </vt:lpstr>
      <vt:lpstr>反码表示法 </vt:lpstr>
      <vt:lpstr>反码表示法 </vt:lpstr>
      <vt:lpstr>PowerPoint 演示文稿</vt:lpstr>
      <vt:lpstr>PowerPoint 演示文稿</vt:lpstr>
      <vt:lpstr>PowerPoint 演示文稿</vt:lpstr>
      <vt:lpstr>反码</vt:lpstr>
      <vt:lpstr>反码</vt:lpstr>
      <vt:lpstr>2的补码格式（补码） </vt:lpstr>
      <vt:lpstr>补码 </vt:lpstr>
      <vt:lpstr>补码表示法 </vt:lpstr>
      <vt:lpstr>补码表示法 </vt:lpstr>
      <vt:lpstr>PowerPoint 演示文稿</vt:lpstr>
      <vt:lpstr>PowerPoint 演示文稿</vt:lpstr>
      <vt:lpstr>PowerPoint 演示文稿</vt:lpstr>
      <vt:lpstr>补码</vt:lpstr>
      <vt:lpstr>补码</vt:lpstr>
      <vt:lpstr>PowerPoint 演示文稿</vt:lpstr>
      <vt:lpstr>EXCESS系统（移码、增码） </vt:lpstr>
      <vt:lpstr>EXCESS系统表示法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3.5 浮点表示法 </vt:lpstr>
      <vt:lpstr>3.5.2 浮点规格化 </vt:lpstr>
      <vt:lpstr>3.5.3符号，指数和尾数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第2、3章 计算机内部信息的表示 </dc:title>
  <dc:creator>yqh</dc:creator>
  <cp:keywords>yqh</cp:keywords>
  <cp:lastModifiedBy>dianjiao</cp:lastModifiedBy>
  <cp:revision>2726</cp:revision>
  <dcterms:created xsi:type="dcterms:W3CDTF">1998-11-23T04:51:20Z</dcterms:created>
  <dcterms:modified xsi:type="dcterms:W3CDTF">2018-09-30T04:15:17Z</dcterms:modified>
</cp:coreProperties>
</file>