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9"/>
  </p:notesMasterIdLst>
  <p:handoutMasterIdLst>
    <p:handoutMasterId r:id="rId60"/>
  </p:handoutMasterIdLst>
  <p:sldIdLst>
    <p:sldId id="519" r:id="rId2"/>
    <p:sldId id="520" r:id="rId3"/>
    <p:sldId id="559" r:id="rId4"/>
    <p:sldId id="600" r:id="rId5"/>
    <p:sldId id="617" r:id="rId6"/>
    <p:sldId id="607" r:id="rId7"/>
    <p:sldId id="618" r:id="rId8"/>
    <p:sldId id="601" r:id="rId9"/>
    <p:sldId id="619" r:id="rId10"/>
    <p:sldId id="580" r:id="rId11"/>
    <p:sldId id="620" r:id="rId12"/>
    <p:sldId id="608" r:id="rId13"/>
    <p:sldId id="621" r:id="rId14"/>
    <p:sldId id="622" r:id="rId15"/>
    <p:sldId id="574" r:id="rId16"/>
    <p:sldId id="623" r:id="rId17"/>
    <p:sldId id="624" r:id="rId18"/>
    <p:sldId id="655" r:id="rId19"/>
    <p:sldId id="602" r:id="rId20"/>
    <p:sldId id="614" r:id="rId21"/>
    <p:sldId id="625" r:id="rId22"/>
    <p:sldId id="626" r:id="rId23"/>
    <p:sldId id="616" r:id="rId24"/>
    <p:sldId id="615" r:id="rId25"/>
    <p:sldId id="628" r:id="rId26"/>
    <p:sldId id="627" r:id="rId27"/>
    <p:sldId id="595" r:id="rId28"/>
    <p:sldId id="603" r:id="rId29"/>
    <p:sldId id="630" r:id="rId30"/>
    <p:sldId id="629" r:id="rId31"/>
    <p:sldId id="631" r:id="rId32"/>
    <p:sldId id="632" r:id="rId33"/>
    <p:sldId id="633" r:id="rId34"/>
    <p:sldId id="609" r:id="rId35"/>
    <p:sldId id="635" r:id="rId36"/>
    <p:sldId id="610" r:id="rId37"/>
    <p:sldId id="637" r:id="rId38"/>
    <p:sldId id="638" r:id="rId39"/>
    <p:sldId id="639" r:id="rId40"/>
    <p:sldId id="640" r:id="rId41"/>
    <p:sldId id="636" r:id="rId42"/>
    <p:sldId id="641" r:id="rId43"/>
    <p:sldId id="642" r:id="rId44"/>
    <p:sldId id="550" r:id="rId45"/>
    <p:sldId id="643" r:id="rId46"/>
    <p:sldId id="649" r:id="rId47"/>
    <p:sldId id="644" r:id="rId48"/>
    <p:sldId id="645" r:id="rId49"/>
    <p:sldId id="646" r:id="rId50"/>
    <p:sldId id="647" r:id="rId51"/>
    <p:sldId id="648" r:id="rId52"/>
    <p:sldId id="654" r:id="rId53"/>
    <p:sldId id="650" r:id="rId54"/>
    <p:sldId id="651" r:id="rId55"/>
    <p:sldId id="652" r:id="rId56"/>
    <p:sldId id="653" r:id="rId57"/>
    <p:sldId id="605" r:id="rId5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663300"/>
        </a:solidFill>
        <a:latin typeface="宋体" pitchFamily="2" charset="-122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663300"/>
        </a:solidFill>
        <a:latin typeface="宋体" pitchFamily="2" charset="-122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663300"/>
        </a:solidFill>
        <a:latin typeface="宋体" pitchFamily="2" charset="-122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663300"/>
        </a:solidFill>
        <a:latin typeface="宋体" pitchFamily="2" charset="-122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663300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663300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663300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663300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663300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CC6600"/>
    <a:srgbClr val="663300"/>
    <a:srgbClr val="996633"/>
    <a:srgbClr val="006600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99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4" y="-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6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6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19158064-3D40-437A-8FAA-651A988A38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317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930275" y="325438"/>
            <a:ext cx="2879725" cy="360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r>
              <a:rPr kumimoji="1" lang="zh-CN" altLang="en-US" sz="1200">
                <a:solidFill>
                  <a:schemeClr val="tx1"/>
                </a:solidFill>
                <a:latin typeface="Times New Roman" pitchFamily="18" charset="0"/>
              </a:rPr>
              <a:t>清华大学</a:t>
            </a:r>
            <a:r>
              <a:rPr kumimoji="1" lang="en-US" altLang="zh-CN" sz="1200">
                <a:solidFill>
                  <a:schemeClr val="tx1"/>
                </a:solidFill>
                <a:latin typeface="Times New Roman" pitchFamily="18" charset="0"/>
              </a:rPr>
              <a:t>《</a:t>
            </a:r>
            <a:r>
              <a:rPr kumimoji="1" lang="zh-CN" altLang="en-US" sz="1200">
                <a:solidFill>
                  <a:schemeClr val="tx1"/>
                </a:solidFill>
                <a:latin typeface="Times New Roman" pitchFamily="18" charset="0"/>
              </a:rPr>
              <a:t>计算机文化基础</a:t>
            </a:r>
            <a:r>
              <a:rPr kumimoji="1" lang="en-US" altLang="zh-CN" sz="1200">
                <a:solidFill>
                  <a:schemeClr val="tx1"/>
                </a:solidFill>
                <a:latin typeface="Times New Roman" pitchFamily="18" charset="0"/>
              </a:rPr>
              <a:t>》</a:t>
            </a:r>
            <a:r>
              <a:rPr kumimoji="1" lang="zh-CN" altLang="en-US" sz="1200">
                <a:solidFill>
                  <a:schemeClr val="tx1"/>
                </a:solidFill>
                <a:latin typeface="Times New Roman" pitchFamily="18" charset="0"/>
              </a:rPr>
              <a:t>电子教案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784600" y="325438"/>
            <a:ext cx="2159000" cy="360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/>
            <a:r>
              <a:rPr kumimoji="1" lang="en-US" altLang="zh-CN" sz="1200">
                <a:solidFill>
                  <a:schemeClr val="tx1"/>
                </a:solidFill>
                <a:latin typeface="Times New Roman" pitchFamily="18" charset="0"/>
              </a:rPr>
              <a:t>2003</a:t>
            </a:r>
            <a:r>
              <a:rPr kumimoji="1" lang="zh-CN" altLang="en-US" sz="1200">
                <a:solidFill>
                  <a:schemeClr val="tx1"/>
                </a:solidFill>
                <a:latin typeface="Times New Roman" pitchFamily="18" charset="0"/>
              </a:rPr>
              <a:t>年</a:t>
            </a:r>
            <a:r>
              <a:rPr kumimoji="1" lang="en-US" altLang="zh-CN" sz="12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zh-CN" altLang="en-US" sz="1200">
                <a:solidFill>
                  <a:schemeClr val="tx1"/>
                </a:solidFill>
                <a:latin typeface="Times New Roman" pitchFamily="18" charset="0"/>
              </a:rPr>
              <a:t>月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914400" y="8534400"/>
            <a:ext cx="5105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b"/>
          <a:lstStyle/>
          <a:p>
            <a:fld id="{4AFC3C9F-43CC-4685-A054-F8EB0B372272}" type="slidenum">
              <a:rPr kumimoji="1" lang="en-US" altLang="zh-CN" sz="1200">
                <a:solidFill>
                  <a:schemeClr val="tx1"/>
                </a:solidFill>
                <a:latin typeface="Times New Roman" pitchFamily="18" charset="0"/>
              </a:rPr>
              <a:pPr/>
              <a:t>‹#›</a:t>
            </a:fld>
            <a:r>
              <a:rPr kumimoji="1" lang="en-US" altLang="zh-CN" sz="12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1200">
                <a:solidFill>
                  <a:schemeClr val="tx1"/>
                </a:solidFill>
                <a:latin typeface="Times New Roman" pitchFamily="18" charset="0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37741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24" name="AutoShape 12"/>
          <p:cNvSpPr>
            <a:spLocks noChangeArrowheads="1"/>
          </p:cNvSpPr>
          <p:nvPr userDrawn="1"/>
        </p:nvSpPr>
        <p:spPr bwMode="auto">
          <a:xfrm>
            <a:off x="0" y="228600"/>
            <a:ext cx="8763000" cy="6629400"/>
          </a:xfrm>
          <a:prstGeom prst="rtTriangle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defRPr kumimoji="1" sz="4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rgbClr val="4D4D4D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defRPr kumimoji="1" sz="3600">
          <a:solidFill>
            <a:srgbClr val="4D4D4D"/>
          </a:solidFill>
          <a:latin typeface="+mn-lt"/>
          <a:ea typeface="+mn-ea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rgbClr val="4D4D4D"/>
          </a:solidFill>
          <a:latin typeface="+mn-lt"/>
          <a:ea typeface="+mn-ea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67056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>
                <a:solidFill>
                  <a:schemeClr val="tx1"/>
                </a:solidFill>
                <a:effectLst/>
              </a:rPr>
              <a:t>第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5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章 计算机硬件组成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077200" cy="3886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内容提要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掌握计算机三大组成部分及各自的功能和结构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理解主存寻址及分类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理解常用的输入输出设备的原理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理解子系统互联及外设寻址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理解程序执行过程及机器周期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理解不同的输入输出管理方法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了解两种计算机体系架构		</a:t>
            </a:r>
          </a:p>
        </p:txBody>
      </p:sp>
      <p:graphicFrame>
        <p:nvGraphicFramePr>
          <p:cNvPr id="627716" name="Object 4"/>
          <p:cNvGraphicFramePr>
            <a:graphicFrameLocks noChangeAspect="1"/>
          </p:cNvGraphicFramePr>
          <p:nvPr/>
        </p:nvGraphicFramePr>
        <p:xfrm>
          <a:off x="5721350" y="4343400"/>
          <a:ext cx="34226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0" name="剪辑" r:id="rId3" imgW="5417640" imgH="4762080" progId="MS_ClipArt_Gallery.2">
                  <p:embed/>
                </p:oleObj>
              </mc:Choice>
              <mc:Fallback>
                <p:oleObj name="剪辑" r:id="rId3" imgW="5417640" imgH="4762080" progId="MS_ClipArt_Gallery.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4343400"/>
                        <a:ext cx="342265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78948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chemeClr val="tx1"/>
                </a:solidFill>
                <a:latin typeface=""/>
                <a:ea typeface="黑体" pitchFamily="2" charset="-122"/>
              </a:rPr>
              <a:t>所有的存储单元都按顺序排列，每个单元都有一个编号，单元的编号称为</a:t>
            </a:r>
            <a:r>
              <a:rPr kumimoji="1" lang="zh-CN" altLang="en-US" sz="2800" b="1">
                <a:solidFill>
                  <a:schemeClr val="tx1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2800" b="1">
                <a:solidFill>
                  <a:schemeClr val="tx1"/>
                </a:solidFill>
                <a:latin typeface=""/>
                <a:ea typeface="黑体" pitchFamily="2" charset="-122"/>
              </a:rPr>
              <a:t>单元地址</a:t>
            </a:r>
            <a:r>
              <a:rPr kumimoji="1" lang="zh-CN" altLang="en-US" sz="2800" b="1">
                <a:solidFill>
                  <a:schemeClr val="tx1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2800" b="1">
                <a:solidFill>
                  <a:schemeClr val="tx1"/>
                </a:solidFill>
                <a:latin typeface=""/>
                <a:ea typeface="黑体" pitchFamily="2" charset="-122"/>
              </a:rPr>
              <a:t>。地址编号也用二进制数，通过地址编号寻找在存储器中的数据单元称为</a:t>
            </a:r>
            <a:r>
              <a:rPr kumimoji="1" lang="zh-CN" altLang="en-US" sz="2800" b="1">
                <a:solidFill>
                  <a:schemeClr val="tx1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2800" b="1">
                <a:solidFill>
                  <a:schemeClr val="tx1"/>
                </a:solidFill>
                <a:latin typeface=""/>
                <a:ea typeface="黑体" pitchFamily="2" charset="-122"/>
              </a:rPr>
              <a:t>寻址</a:t>
            </a:r>
            <a:r>
              <a:rPr kumimoji="1" lang="zh-CN" altLang="en-US" sz="2800" b="1">
                <a:solidFill>
                  <a:schemeClr val="tx1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2800" b="1">
                <a:solidFill>
                  <a:schemeClr val="tx1"/>
                </a:solidFill>
                <a:latin typeface=""/>
                <a:ea typeface="黑体" pitchFamily="2" charset="-122"/>
              </a:rPr>
              <a:t>。显然存储器地址的范围多少决定了二进制数的位数，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如果存储器有</a:t>
            </a:r>
            <a:r>
              <a:rPr kumimoji="1" lang="en-US" altLang="zh-CN" sz="2800" b="1">
                <a:solidFill>
                  <a:srgbClr val="FF00FF"/>
                </a:solidFill>
                <a:latin typeface=""/>
                <a:ea typeface="黑体" pitchFamily="2" charset="-122"/>
              </a:rPr>
              <a:t>1024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个（</a:t>
            </a:r>
            <a:r>
              <a:rPr kumimoji="1" lang="en-US" altLang="zh-CN" sz="2800" b="1">
                <a:solidFill>
                  <a:srgbClr val="FF00FF"/>
                </a:solidFill>
                <a:latin typeface=""/>
                <a:ea typeface="黑体" pitchFamily="2" charset="-122"/>
              </a:rPr>
              <a:t>1KB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）单元，那么它的地址编码为</a:t>
            </a:r>
            <a:r>
              <a:rPr kumimoji="1" lang="en-US" altLang="zh-CN" sz="2800" b="1">
                <a:solidFill>
                  <a:srgbClr val="FF00FF"/>
                </a:solidFill>
                <a:latin typeface=""/>
                <a:ea typeface="黑体" pitchFamily="2" charset="-122"/>
              </a:rPr>
              <a:t>0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～</a:t>
            </a:r>
            <a:r>
              <a:rPr kumimoji="1" lang="en-US" altLang="zh-CN" sz="2800" b="1">
                <a:solidFill>
                  <a:srgbClr val="FF00FF"/>
                </a:solidFill>
                <a:latin typeface=""/>
                <a:ea typeface="黑体" pitchFamily="2" charset="-122"/>
              </a:rPr>
              <a:t>1023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，对应的二进制数是</a:t>
            </a:r>
            <a:r>
              <a:rPr kumimoji="1" lang="en-US" altLang="zh-CN" sz="2800" b="1">
                <a:solidFill>
                  <a:srgbClr val="FF00FF"/>
                </a:solidFill>
                <a:latin typeface=""/>
                <a:ea typeface="黑体" pitchFamily="2" charset="-122"/>
              </a:rPr>
              <a:t>0000000000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～</a:t>
            </a:r>
            <a:r>
              <a:rPr kumimoji="1" lang="en-US" altLang="zh-CN" sz="2800" b="1">
                <a:solidFill>
                  <a:srgbClr val="FF00FF"/>
                </a:solidFill>
                <a:latin typeface=""/>
                <a:ea typeface="黑体" pitchFamily="2" charset="-122"/>
              </a:rPr>
              <a:t>1111111111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，需要用</a:t>
            </a:r>
            <a:r>
              <a:rPr kumimoji="1" lang="en-US" altLang="zh-CN" sz="2800" b="1">
                <a:solidFill>
                  <a:srgbClr val="FF00FF"/>
                </a:solidFill>
                <a:latin typeface=""/>
                <a:ea typeface="黑体" pitchFamily="2" charset="-122"/>
              </a:rPr>
              <a:t>10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位二进制来表示，也就是需要</a:t>
            </a:r>
            <a:r>
              <a:rPr kumimoji="1" lang="en-US" altLang="zh-CN" sz="2800" b="1">
                <a:solidFill>
                  <a:srgbClr val="FF00FF"/>
                </a:solidFill>
                <a:latin typeface=""/>
                <a:ea typeface="黑体" pitchFamily="2" charset="-122"/>
              </a:rPr>
              <a:t>10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根地址线，或者说，</a:t>
            </a:r>
            <a:r>
              <a:rPr kumimoji="1" lang="en-US" altLang="zh-CN" sz="2800" b="1">
                <a:solidFill>
                  <a:srgbClr val="FF00FF"/>
                </a:solidFill>
                <a:latin typeface=""/>
                <a:ea typeface="黑体" pitchFamily="2" charset="-122"/>
              </a:rPr>
              <a:t>10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位地址码可寻址</a:t>
            </a:r>
            <a:r>
              <a:rPr kumimoji="1" lang="en-US" altLang="zh-CN" sz="2800" b="1">
                <a:solidFill>
                  <a:srgbClr val="FF00FF"/>
                </a:solidFill>
                <a:latin typeface=""/>
                <a:ea typeface="黑体" pitchFamily="2" charset="-122"/>
              </a:rPr>
              <a:t>1KB</a:t>
            </a:r>
            <a:r>
              <a:rPr kumimoji="1" lang="zh-CN" altLang="en-US" sz="2800" b="1">
                <a:solidFill>
                  <a:srgbClr val="FF00FF"/>
                </a:solidFill>
                <a:latin typeface=""/>
                <a:ea typeface="黑体" pitchFamily="2" charset="-122"/>
              </a:rPr>
              <a:t>的存储空间。</a:t>
            </a:r>
            <a:r>
              <a:rPr kumimoji="1" lang="zh-CN" altLang="en-US" sz="2800" b="1">
                <a:solidFill>
                  <a:schemeClr val="tx1"/>
                </a:solidFill>
                <a:latin typeface=""/>
                <a:ea typeface="黑体" pitchFamily="2" charset="-122"/>
              </a:rPr>
              <a:t>存储器中所有存储单元的总和称为这个存储器的存储容量，存储容量的单位是</a:t>
            </a:r>
            <a:r>
              <a:rPr kumimoji="1" lang="en-US" altLang="zh-CN" sz="2800" b="1">
                <a:solidFill>
                  <a:schemeClr val="tx1"/>
                </a:solidFill>
                <a:latin typeface=""/>
                <a:ea typeface="黑体" pitchFamily="2" charset="-122"/>
              </a:rPr>
              <a:t>KB</a:t>
            </a:r>
            <a:r>
              <a:rPr kumimoji="1" lang="zh-CN" altLang="en-US" sz="2800" b="1">
                <a:solidFill>
                  <a:schemeClr val="tx1"/>
                </a:solidFill>
                <a:latin typeface=""/>
                <a:ea typeface="黑体" pitchFamily="2" charset="-122"/>
              </a:rPr>
              <a:t>、</a:t>
            </a:r>
            <a:r>
              <a:rPr kumimoji="1" lang="en-US" altLang="zh-CN" sz="2800" b="1">
                <a:solidFill>
                  <a:schemeClr val="tx1"/>
                </a:solidFill>
                <a:latin typeface=""/>
                <a:ea typeface="黑体" pitchFamily="2" charset="-122"/>
              </a:rPr>
              <a:t>MB</a:t>
            </a:r>
            <a:r>
              <a:rPr kumimoji="1" lang="zh-CN" altLang="en-US" sz="2800" b="1">
                <a:solidFill>
                  <a:schemeClr val="tx1"/>
                </a:solidFill>
                <a:latin typeface=""/>
                <a:ea typeface="黑体" pitchFamily="2" charset="-122"/>
              </a:rPr>
              <a:t>、</a:t>
            </a:r>
            <a:r>
              <a:rPr kumimoji="1" lang="en-US" altLang="zh-CN" sz="2800" b="1">
                <a:solidFill>
                  <a:schemeClr val="tx1"/>
                </a:solidFill>
                <a:latin typeface=""/>
                <a:ea typeface="黑体" pitchFamily="2" charset="-122"/>
              </a:rPr>
              <a:t>GB</a:t>
            </a:r>
            <a:r>
              <a:rPr kumimoji="1" lang="zh-CN" altLang="en-US" sz="2800" b="1">
                <a:solidFill>
                  <a:schemeClr val="tx1"/>
                </a:solidFill>
                <a:latin typeface=""/>
                <a:ea typeface="黑体" pitchFamily="2" charset="-122"/>
              </a:rPr>
              <a:t>。</a:t>
            </a:r>
            <a:r>
              <a:rPr kumimoji="1" lang="zh-CN" altLang="en-US" sz="2800">
                <a:solidFill>
                  <a:schemeClr val="tx1"/>
                </a:solidFill>
                <a:latin typeface=""/>
                <a:ea typeface="楷体_GB2312" pitchFamily="49" charset="-122"/>
              </a:rPr>
              <a:t>。</a:t>
            </a:r>
            <a:endParaRPr kumimoji="1"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1524000" y="533400"/>
            <a:ext cx="6629400" cy="7016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chemeClr val="tx2"/>
                </a:solidFill>
                <a:latin typeface=""/>
                <a:ea typeface="华文新魏" pitchFamily="2" charset="-122"/>
              </a:rPr>
              <a:t>计算机中的逻辑存储空间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Text Box 2"/>
          <p:cNvSpPr txBox="1">
            <a:spLocks noChangeArrowheads="1"/>
          </p:cNvSpPr>
          <p:nvPr/>
        </p:nvSpPr>
        <p:spPr bwMode="auto">
          <a:xfrm>
            <a:off x="60325" y="0"/>
            <a:ext cx="1082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</a:rPr>
              <a:t>Figure 5-3</a:t>
            </a:r>
          </a:p>
        </p:txBody>
      </p:sp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2795588" y="152400"/>
            <a:ext cx="2655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Main memory</a:t>
            </a:r>
          </a:p>
        </p:txBody>
      </p:sp>
      <p:pic>
        <p:nvPicPr>
          <p:cNvPr id="7485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993775"/>
            <a:ext cx="4086225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5800"/>
            <a:ext cx="6553200" cy="533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>
                <a:solidFill>
                  <a:schemeClr val="tx2"/>
                </a:solidFill>
                <a:effectLst/>
              </a:rPr>
              <a:t>主存地址空间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0010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kumimoji="0"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地址位模式的确定</a:t>
            </a:r>
          </a:p>
          <a:p>
            <a:pPr marL="1352550" lvl="1" indent="-6858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en-US" altLang="zh-CN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N = log2(M)  M:</a:t>
            </a:r>
            <a:r>
              <a:rPr kumimoji="0"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存储容量 </a:t>
            </a:r>
            <a:r>
              <a:rPr kumimoji="0" lang="en-US" altLang="zh-CN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N:</a:t>
            </a:r>
            <a:r>
              <a:rPr kumimoji="0"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地址位数</a:t>
            </a:r>
          </a:p>
          <a:p>
            <a:pPr marL="1352550" lvl="1" indent="-6858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主存地址：非负的二进制整数表示</a:t>
            </a:r>
          </a:p>
          <a:p>
            <a:pPr marL="1352550" lvl="1" indent="-6858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kumimoji="0"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位全</a:t>
            </a:r>
            <a:r>
              <a:rPr kumimoji="0"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/>
                <a:ea typeface="黑体" pitchFamily="2" charset="-122"/>
              </a:rPr>
              <a:t>——</a:t>
            </a:r>
            <a:r>
              <a:rPr kumimoji="0"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kumimoji="0"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位全</a:t>
            </a:r>
            <a:r>
              <a:rPr kumimoji="0"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kumimoji="0"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几个概念</a:t>
            </a:r>
          </a:p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kumimoji="0"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存储单元，地址，地址空间，</a:t>
            </a:r>
          </a:p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	存储容量</a:t>
            </a:r>
            <a:r>
              <a:rPr kumimoji="0"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endParaRPr kumimoji="0" lang="en-US" altLang="zh-CN" sz="40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Text Box 2"/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Example 1</a:t>
            </a:r>
          </a:p>
        </p:txBody>
      </p:sp>
      <p:sp>
        <p:nvSpPr>
          <p:cNvPr id="749571" name="Rectangle 3"/>
          <p:cNvSpPr>
            <a:spLocks noChangeArrowheads="1"/>
          </p:cNvSpPr>
          <p:nvPr/>
        </p:nvSpPr>
        <p:spPr bwMode="auto">
          <a:xfrm>
            <a:off x="457200" y="1079500"/>
            <a:ext cx="8458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Times" charset="0"/>
              </a:rPr>
              <a:t>A computer has 32 MB (megabytes) of memory. How many bits are needed to address any single byte in memory?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228600" y="3268663"/>
            <a:ext cx="1643063" cy="61753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749573" name="Rectangle 5"/>
          <p:cNvSpPr>
            <a:spLocks noChangeArrowheads="1"/>
          </p:cNvSpPr>
          <p:nvPr/>
        </p:nvSpPr>
        <p:spPr bwMode="auto">
          <a:xfrm>
            <a:off x="533400" y="3962400"/>
            <a:ext cx="8382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memory address space is 32 MB, or 2</a:t>
            </a:r>
            <a:r>
              <a:rPr lang="en-US" altLang="zh-CN" sz="3200" b="1" i="1" baseline="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25</a:t>
            </a: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(2</a:t>
            </a:r>
            <a:r>
              <a:rPr lang="en-US" altLang="zh-CN" sz="3200" b="1" i="1" baseline="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x 2</a:t>
            </a:r>
            <a:r>
              <a:rPr lang="en-US" altLang="zh-CN" sz="3200" b="1" i="1" baseline="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20</a:t>
            </a: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). This means you need</a:t>
            </a:r>
            <a:b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</a:b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log</a:t>
            </a:r>
            <a:r>
              <a:rPr lang="en-US" altLang="zh-CN" sz="3200" b="1" i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2</a:t>
            </a:r>
            <a:r>
              <a:rPr lang="en-US" altLang="zh-CN" sz="3200" b="1" i="1" baseline="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25</a:t>
            </a: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or 25 bits, to address each byte.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Text Box 2"/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Example 2</a:t>
            </a:r>
          </a:p>
        </p:txBody>
      </p:sp>
      <p:sp>
        <p:nvSpPr>
          <p:cNvPr id="750595" name="Rectangle 3"/>
          <p:cNvSpPr>
            <a:spLocks noChangeArrowheads="1"/>
          </p:cNvSpPr>
          <p:nvPr/>
        </p:nvSpPr>
        <p:spPr bwMode="auto">
          <a:xfrm>
            <a:off x="457200" y="914400"/>
            <a:ext cx="8458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Times" charset="0"/>
              </a:rPr>
              <a:t>A computer has 128 MB of memory. Each word in this computer is 8 bytes. How many bits are needed to address any single word in memory?</a:t>
            </a:r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228600" y="27432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750597" name="Rectangle 5"/>
          <p:cNvSpPr>
            <a:spLocks noChangeArrowheads="1"/>
          </p:cNvSpPr>
          <p:nvPr/>
        </p:nvSpPr>
        <p:spPr bwMode="auto">
          <a:xfrm>
            <a:off x="533400" y="3657600"/>
            <a:ext cx="83820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memory address space is 128 MB, which means 2</a:t>
            </a:r>
            <a:r>
              <a:rPr lang="en-US" altLang="zh-CN" sz="3200" b="1" i="1" baseline="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27</a:t>
            </a: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 However, each word is 8 (2</a:t>
            </a:r>
            <a:r>
              <a:rPr lang="en-US" altLang="zh-CN" sz="3200" b="1" i="1" baseline="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bytes, which means that you have 2</a:t>
            </a:r>
            <a:r>
              <a:rPr lang="en-US" altLang="zh-CN" sz="3200" b="1" i="1" baseline="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24</a:t>
            </a: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words. This means you need log</a:t>
            </a:r>
            <a:r>
              <a:rPr lang="en-US" altLang="zh-CN" sz="3200" b="1" i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2</a:t>
            </a:r>
            <a:r>
              <a:rPr lang="en-US" altLang="zh-CN" sz="3200" b="1" i="1" baseline="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24</a:t>
            </a:r>
            <a:r>
              <a:rPr lang="en-US" altLang="zh-CN" sz="32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or 24 bits, to address each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8458200" cy="60118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主存储器又称为内存储器或内存，是指能够通过指令中的地址直接访问的存储器，它被用来存储正在被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使用的程序和数据。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随机存储器（</a:t>
            </a:r>
            <a:r>
              <a:rPr kumimoji="1"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kumimoji="1"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kumimoji="1" lang="zh-CN" altLang="en-US" sz="32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lvl="1" algn="l"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动态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DRAM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 lvl="1" algn="l"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静态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SRAM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只读存储器（</a:t>
            </a:r>
            <a:r>
              <a:rPr kumimoji="1"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ROM</a:t>
            </a:r>
            <a:r>
              <a:rPr kumimoji="1"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 lvl="1" algn="l"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掩模只读存储器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MOS</a:t>
            </a:r>
          </a:p>
          <a:p>
            <a:pPr lvl="1" algn="l"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可编程只读存储器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(PROM)</a:t>
            </a:r>
          </a:p>
          <a:p>
            <a:pPr lvl="1" algn="l"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可删除编程只读存储器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(EPROM)</a:t>
            </a:r>
          </a:p>
          <a:p>
            <a:pPr lvl="1" algn="l"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电可删除编程存储器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(EEPROM)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闪存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(flashRAM,Flash)nandflash norflash</a:t>
            </a: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1219200" y="228600"/>
            <a:ext cx="5334000" cy="57943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主存储器类型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Text Box 2"/>
          <p:cNvSpPr txBox="1">
            <a:spLocks noChangeArrowheads="1"/>
          </p:cNvSpPr>
          <p:nvPr/>
        </p:nvSpPr>
        <p:spPr bwMode="auto">
          <a:xfrm>
            <a:off x="60325" y="0"/>
            <a:ext cx="1082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</a:rPr>
              <a:t>Figure 5-4</a:t>
            </a:r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2795588" y="152400"/>
            <a:ext cx="3470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Memory hierarchy</a:t>
            </a:r>
          </a:p>
        </p:txBody>
      </p:sp>
      <p:pic>
        <p:nvPicPr>
          <p:cNvPr id="751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13" y="2151063"/>
            <a:ext cx="7242175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Text Box 2"/>
          <p:cNvSpPr txBox="1">
            <a:spLocks noChangeArrowheads="1"/>
          </p:cNvSpPr>
          <p:nvPr/>
        </p:nvSpPr>
        <p:spPr bwMode="auto">
          <a:xfrm>
            <a:off x="60325" y="0"/>
            <a:ext cx="1082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</a:rPr>
              <a:t>Figure 5-5</a:t>
            </a:r>
          </a:p>
        </p:txBody>
      </p:sp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3989388" y="152400"/>
            <a:ext cx="1268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Cache</a:t>
            </a:r>
          </a:p>
        </p:txBody>
      </p:sp>
      <p:pic>
        <p:nvPicPr>
          <p:cNvPr id="752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25" y="1990725"/>
            <a:ext cx="7726363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2828836"/>
            <a:ext cx="784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11.23</a:t>
            </a:r>
            <a:r>
              <a:rPr lang="zh-CN" altLang="en-US" sz="6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课程从此处开始</a:t>
            </a:r>
            <a:endParaRPr lang="zh-CN" altLang="en-US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78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5546725" cy="6080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5.3</a:t>
            </a:r>
            <a:r>
              <a:rPr lang="zh-CN" altLang="en-US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输入输出设备</a:t>
            </a:r>
            <a:r>
              <a:rPr lang="zh-CN" altLang="en-US" sz="28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8200"/>
            <a:ext cx="9144000" cy="5791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76250" indent="-476250">
              <a:lnSpc>
                <a:spcPct val="90000"/>
              </a:lnSpc>
              <a:buClr>
                <a:schemeClr val="tx2"/>
              </a:buClr>
              <a:buSzPct val="130000"/>
              <a:buFont typeface="Wingdings" pitchFamily="2" charset="2"/>
              <a:buNone/>
            </a:pPr>
            <a:r>
              <a:rPr lang="en-US" altLang="zh-CN" sz="2400" b="1">
                <a:solidFill>
                  <a:srgbClr val="800000"/>
                </a:solidFill>
                <a:latin typeface="宋体" pitchFamily="2" charset="-122"/>
              </a:rPr>
              <a:t>      </a:t>
            </a:r>
            <a:endParaRPr lang="en-US" altLang="zh-CN" sz="32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非存储设备</a:t>
            </a:r>
            <a:r>
              <a:rPr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(Nonstorage Device)</a:t>
            </a: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键盘，显示器</a:t>
            </a: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打印机</a:t>
            </a: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存储设备</a:t>
            </a:r>
            <a:r>
              <a:rPr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(Storage Device)</a:t>
            </a: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磁介质存储设备</a:t>
            </a:r>
            <a:r>
              <a:rPr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(Magnetic storage device)</a:t>
            </a: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光存储设备</a:t>
            </a:r>
            <a:r>
              <a:rPr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(optical storage device)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5638800" cy="685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3200">
                <a:solidFill>
                  <a:schemeClr val="tx2"/>
                </a:solidFill>
                <a:effectLst/>
                <a:latin typeface="Times New Roman" pitchFamily="18" charset="0"/>
              </a:rPr>
              <a:t>冯</a:t>
            </a:r>
            <a:r>
              <a:rPr lang="en-US" altLang="zh-CN" sz="3200">
                <a:solidFill>
                  <a:schemeClr val="tx2"/>
                </a:solidFill>
                <a:effectLst/>
                <a:latin typeface="Times New Roman" pitchFamily="18" charset="0"/>
              </a:rPr>
              <a:t>·</a:t>
            </a:r>
            <a:r>
              <a:rPr lang="zh-CN" altLang="en-US" sz="3200">
                <a:solidFill>
                  <a:schemeClr val="tx2"/>
                </a:solidFill>
                <a:effectLst/>
                <a:latin typeface="Times New Roman" pitchFamily="18" charset="0"/>
              </a:rPr>
              <a:t>诺依曼体系结构</a:t>
            </a:r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5638800" cy="556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defTabSz="571500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800000"/>
                </a:solidFill>
                <a:latin typeface="宋体" pitchFamily="2" charset="-122"/>
              </a:rPr>
              <a:t>	</a:t>
            </a:r>
            <a: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  <a:t>体系结构指的是</a:t>
            </a:r>
            <a:r>
              <a:rPr lang="en-US" altLang="zh-CN" sz="3200" b="1">
                <a:solidFill>
                  <a:schemeClr val="tx2"/>
                </a:solidFill>
                <a:ea typeface="黑体" pitchFamily="2" charset="-122"/>
              </a:rPr>
              <a:t>,</a:t>
            </a:r>
            <a: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  <a:t>构成系统主要部件的总体布局、部件的主要性能以及这些部件之间的连接方式。</a:t>
            </a:r>
            <a:b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</a:br>
            <a: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  <a:t>冯</a:t>
            </a:r>
            <a:r>
              <a:rPr lang="en-US" altLang="zh-CN" sz="3200" b="1">
                <a:solidFill>
                  <a:schemeClr val="tx2"/>
                </a:solidFill>
                <a:ea typeface="黑体" pitchFamily="2" charset="-122"/>
              </a:rPr>
              <a:t>·</a:t>
            </a:r>
            <a: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  <a:t>诺依曼体系结构的要点：</a:t>
            </a:r>
            <a:b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</a:br>
            <a: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  <a:t>	计算机由运算器、控制器、存储器、输入设备和输出设备</a:t>
            </a:r>
            <a:r>
              <a:rPr lang="en-US" altLang="zh-CN" sz="3200" b="1">
                <a:solidFill>
                  <a:schemeClr val="tx2"/>
                </a:solidFill>
                <a:ea typeface="黑体" pitchFamily="2" charset="-122"/>
              </a:rPr>
              <a:t>5</a:t>
            </a:r>
            <a: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  <a:t>大部分组成。</a:t>
            </a:r>
          </a:p>
        </p:txBody>
      </p:sp>
      <p:graphicFrame>
        <p:nvGraphicFramePr>
          <p:cNvPr id="628742" name="Object 6"/>
          <p:cNvGraphicFramePr>
            <a:graphicFrameLocks/>
          </p:cNvGraphicFramePr>
          <p:nvPr/>
        </p:nvGraphicFramePr>
        <p:xfrm>
          <a:off x="5943600" y="1295400"/>
          <a:ext cx="29718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46" name="Image" r:id="rId4" imgW="2742857" imgH="3523810" progId="Photoshop.Image.3">
                  <p:embed/>
                </p:oleObj>
              </mc:Choice>
              <mc:Fallback>
                <p:oleObj name="Image" r:id="rId4" imgW="2742857" imgH="3523810" progId="Photoshop.Image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95400"/>
                        <a:ext cx="29718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5546725" cy="6080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磁介质存储设备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25538"/>
            <a:ext cx="9144000" cy="550386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76250" indent="-476250">
              <a:lnSpc>
                <a:spcPct val="90000"/>
              </a:lnSpc>
              <a:buClr>
                <a:schemeClr val="tx2"/>
              </a:buClr>
              <a:buSzPct val="13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宋体" pitchFamily="2" charset="-122"/>
              </a:rPr>
              <a:t>      </a:t>
            </a:r>
            <a:endParaRPr lang="en-US" altLang="zh-CN" sz="32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由一个个的</a:t>
            </a:r>
            <a:r>
              <a:rPr lang="zh-CN" altLang="en-US" sz="3200" b="1" dirty="0">
                <a:solidFill>
                  <a:srgbClr val="FF0000"/>
                </a:solidFill>
                <a:latin typeface="宋体"/>
                <a:ea typeface="黑体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磁化元</a:t>
            </a:r>
            <a:r>
              <a:rPr lang="zh-CN" altLang="en-US" sz="3200" b="1" dirty="0">
                <a:solidFill>
                  <a:srgbClr val="FF0000"/>
                </a:solidFill>
                <a:latin typeface="宋体"/>
                <a:ea typeface="黑体" pitchFamily="2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组成</a:t>
            </a:r>
            <a:r>
              <a:rPr lang="zh-CN" altLang="en-US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，可</a:t>
            </a:r>
            <a:r>
              <a:rPr lang="zh-CN" altLang="en-US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简单理解为</a:t>
            </a:r>
            <a:r>
              <a:rPr lang="zh-CN" altLang="en-US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有</a:t>
            </a:r>
            <a:r>
              <a:rPr lang="zh-CN" altLang="en-US" sz="32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磁性的存储</a:t>
            </a:r>
            <a:r>
              <a:rPr lang="en-US" altLang="zh-CN" sz="32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，无磁性的存储</a:t>
            </a:r>
            <a:r>
              <a:rPr lang="en-US" altLang="zh-CN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，两种状态和加电与否无关，因此具有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“非易失性”</a:t>
            </a:r>
            <a:endParaRPr lang="en-US" altLang="zh-CN" sz="32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876300" lvl="1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分类：</a:t>
            </a:r>
            <a:endParaRPr lang="zh-CN" altLang="en-US" sz="32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914400" lvl="1" indent="-514350" algn="just">
              <a:lnSpc>
                <a:spcPct val="90000"/>
              </a:lnSpc>
              <a:buClr>
                <a:schemeClr val="tx2"/>
              </a:buClr>
              <a:buSzPct val="120000"/>
              <a:buFont typeface="+mj-lt"/>
              <a:buAutoNum type="arabicPeriod"/>
            </a:pP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软盘  已被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U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盘替代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914400" lvl="1" indent="-514350" algn="just">
              <a:lnSpc>
                <a:spcPct val="90000"/>
              </a:lnSpc>
              <a:buClr>
                <a:schemeClr val="tx2"/>
              </a:buClr>
              <a:buSzPct val="120000"/>
              <a:buFont typeface="+mj-lt"/>
              <a:buAutoNum type="arabicPeriod"/>
            </a:pP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硬盘  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存储设备</a:t>
            </a:r>
          </a:p>
          <a:p>
            <a:pPr marL="914400" lvl="1" indent="-514350" algn="just">
              <a:lnSpc>
                <a:spcPct val="90000"/>
              </a:lnSpc>
              <a:buClr>
                <a:schemeClr val="tx2"/>
              </a:buClr>
              <a:buSzPct val="120000"/>
              <a:buFont typeface="+mj-lt"/>
              <a:buAutoNum type="arabicPeriod"/>
            </a:pP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磁带  顺序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存储设备</a:t>
            </a:r>
            <a:endParaRPr lang="en-US" altLang="zh-CN" sz="32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400050" lvl="1" indent="0" algn="just">
              <a:lnSpc>
                <a:spcPct val="90000"/>
              </a:lnSpc>
              <a:buClr>
                <a:schemeClr val="tx2"/>
              </a:buClr>
              <a:buSzPct val="120000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提问：</a:t>
            </a:r>
            <a:endParaRPr lang="en-US" altLang="zh-CN" sz="32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400050" lvl="1" indent="0" algn="just">
              <a:lnSpc>
                <a:spcPct val="90000"/>
              </a:lnSpc>
              <a:buClr>
                <a:schemeClr val="tx2"/>
              </a:buClr>
              <a:buSzPct val="120000"/>
              <a:buNone/>
            </a:pPr>
            <a:r>
              <a:rPr lang="zh-CN" altLang="en-US" sz="32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磁盘的工作原理？磁盘记录表面的结构是什么样的？</a:t>
            </a:r>
            <a:endParaRPr lang="en-US" altLang="zh-CN" sz="3200" b="1" dirty="0" smtClean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400050" lvl="1" indent="0" algn="just">
              <a:lnSpc>
                <a:spcPct val="90000"/>
              </a:lnSpc>
              <a:buClr>
                <a:schemeClr val="tx2"/>
              </a:buClr>
              <a:buSzPct val="120000"/>
              <a:buNone/>
            </a:pPr>
            <a:endParaRPr lang="zh-CN" altLang="en-US" sz="32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30684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磁盘的物理结构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546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8" y="1462088"/>
            <a:ext cx="5875337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Text Box 3"/>
          <p:cNvSpPr txBox="1">
            <a:spLocks noChangeArrowheads="1"/>
          </p:cNvSpPr>
          <p:nvPr/>
        </p:nvSpPr>
        <p:spPr bwMode="auto">
          <a:xfrm>
            <a:off x="2209800" y="152400"/>
            <a:ext cx="30684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磁盘的表面结构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55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1685925"/>
            <a:ext cx="8067675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1835696" y="5802235"/>
            <a:ext cx="561662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SzPct val="120000"/>
            </a:pP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表面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结构：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磁道  扇区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55626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磁盘性能指标</a:t>
            </a:r>
            <a:endParaRPr lang="zh-CN" altLang="en-US" sz="36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8200"/>
            <a:ext cx="9144000" cy="5791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76250" indent="-476250">
              <a:lnSpc>
                <a:spcPct val="90000"/>
              </a:lnSpc>
              <a:buClr>
                <a:schemeClr val="tx2"/>
              </a:buClr>
              <a:buSzPct val="13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宋体" pitchFamily="2" charset="-122"/>
              </a:rPr>
              <a:t>      </a:t>
            </a:r>
            <a:endParaRPr lang="en-US" altLang="zh-CN" sz="32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角速度（转速），寻道时间，数据传送时间</a:t>
            </a:r>
          </a:p>
          <a:p>
            <a:pPr marL="876300" lvl="1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平均等待时间  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 = 1/n   T/2</a:t>
            </a:r>
            <a:r>
              <a:rPr lang="en-US" altLang="zh-CN" sz="2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marL="876300" lvl="1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寻道时间 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磁头移动速度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v t = r/2 /v</a:t>
            </a: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数据传送时间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5562600" cy="381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磁带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8200"/>
            <a:ext cx="9144000" cy="5791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76250" indent="-476250">
              <a:lnSpc>
                <a:spcPct val="90000"/>
              </a:lnSpc>
              <a:buClr>
                <a:schemeClr val="tx2"/>
              </a:buClr>
              <a:buSzPct val="13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宋体" pitchFamily="2" charset="-122"/>
              </a:rPr>
              <a:t>      </a:t>
            </a:r>
            <a:endParaRPr lang="en-US" altLang="zh-CN" sz="32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特点：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低速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顺序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存储设备  廉价</a:t>
            </a: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用途：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通常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作为企业级服务器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的性价比高的备份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介质</a:t>
            </a: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742404" name="Object 4"/>
          <p:cNvGraphicFramePr>
            <a:graphicFrameLocks noChangeAspect="1"/>
          </p:cNvGraphicFramePr>
          <p:nvPr/>
        </p:nvGraphicFramePr>
        <p:xfrm>
          <a:off x="3779838" y="3573463"/>
          <a:ext cx="5105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09" r:id="rId3" imgW="2088203" imgH="2217787" progId="Paint.Picture">
                  <p:embed/>
                </p:oleObj>
              </mc:Choice>
              <mc:Fallback>
                <p:oleObj r:id="rId3" imgW="2088203" imgH="2217787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73463"/>
                        <a:ext cx="5105400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05" name="AutoShape 5"/>
          <p:cNvSpPr>
            <a:spLocks noChangeArrowheads="1"/>
          </p:cNvSpPr>
          <p:nvPr/>
        </p:nvSpPr>
        <p:spPr bwMode="auto">
          <a:xfrm>
            <a:off x="0" y="2996952"/>
            <a:ext cx="3733800" cy="3614986"/>
          </a:xfrm>
          <a:prstGeom prst="wedgeRoundRectCallout">
            <a:avLst>
              <a:gd name="adj1" fmla="val 81120"/>
              <a:gd name="adj2" fmla="val -19736"/>
              <a:gd name="adj3" fmla="val 16667"/>
            </a:avLst>
          </a:prstGeom>
          <a:solidFill>
            <a:srgbClr val="00FFFF"/>
          </a:solidFill>
          <a:ln w="31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磁带机</a:t>
            </a:r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</a:pP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磁带机是最古老的一种存储器，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如右图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所示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。</a:t>
            </a:r>
            <a:endParaRPr kumimoji="1" lang="en-US" altLang="zh-CN" sz="3200" b="1" dirty="0">
              <a:solidFill>
                <a:schemeClr val="tx1"/>
              </a:solidFill>
              <a:latin typeface="Times New Roman" pitchFamily="18" charset="0"/>
              <a:ea typeface="黑体" pitchFamily="2" charset="-122"/>
            </a:endParaRPr>
          </a:p>
          <a:p>
            <a:pPr algn="l" eaLnBrk="0" hangingPunct="0">
              <a:lnSpc>
                <a:spcPct val="90000"/>
              </a:lnSpc>
              <a:spcBef>
                <a:spcPct val="3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问题：谁能说说磁带的工作原理和表面结构？</a:t>
            </a:r>
            <a:endParaRPr kumimoji="1" lang="zh-CN" altLang="en-US" sz="3200" b="1" dirty="0">
              <a:solidFill>
                <a:srgbClr val="FF0000"/>
              </a:solidFill>
              <a:latin typeface="楷体_GB2312" pitchFamily="49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2209800" y="152400"/>
            <a:ext cx="30684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磁带的表面结构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577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2157413"/>
            <a:ext cx="790575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1259631" y="5301208"/>
            <a:ext cx="726524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Clr>
                <a:schemeClr val="tx2"/>
              </a:buClr>
              <a:buSzPct val="120000"/>
            </a:pPr>
            <a:r>
              <a:rPr lang="zh-CN" altLang="en-US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表面</a:t>
            </a:r>
            <a:r>
              <a:rPr lang="zh-CN" altLang="en-US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结构：</a:t>
            </a:r>
            <a:endParaRPr lang="en-US" altLang="zh-CN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algn="just">
              <a:lnSpc>
                <a:spcPct val="90000"/>
              </a:lnSpc>
              <a:buClr>
                <a:schemeClr val="tx2"/>
              </a:buClr>
              <a:buSzPct val="120000"/>
              <a:buFont typeface="+mj-lt"/>
              <a:buAutoNum type="arabicPeriod"/>
            </a:pP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磁道（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磁道存储数据，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磁道校验） </a:t>
            </a:r>
            <a:endParaRPr lang="en-US" altLang="zh-CN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algn="just">
              <a:lnSpc>
                <a:spcPct val="90000"/>
              </a:lnSpc>
              <a:buClr>
                <a:schemeClr val="tx2"/>
              </a:buClr>
              <a:buSzPct val="120000"/>
              <a:buFont typeface="+mj-lt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块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存储设备</a:t>
            </a:r>
            <a:endParaRPr lang="zh-CN" altLang="en-US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1524000" y="152400"/>
            <a:ext cx="30684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磁带的机械结构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5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88" y="1414463"/>
            <a:ext cx="7793037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153400" cy="4876800"/>
          </a:xfrm>
          <a:prstGeom prst="rect">
            <a:avLst/>
          </a:prstGeom>
          <a:noFill/>
        </p:spPr>
      </p:pic>
      <p:sp>
        <p:nvSpPr>
          <p:cNvPr id="719875" name="AutoShape 3"/>
          <p:cNvSpPr>
            <a:spLocks noChangeArrowheads="1"/>
          </p:cNvSpPr>
          <p:nvPr/>
        </p:nvSpPr>
        <p:spPr bwMode="auto">
          <a:xfrm>
            <a:off x="7010400" y="2057400"/>
            <a:ext cx="2133600" cy="1295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99CC00"/>
          </a:solidFill>
          <a:ln w="31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</a:rPr>
              <a:t>光盘及光盘驱动器</a:t>
            </a:r>
          </a:p>
        </p:txBody>
      </p:sp>
      <p:sp>
        <p:nvSpPr>
          <p:cNvPr id="71987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82296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光盘（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Optical Disk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）是利用激光进行读写信息的圆盘。光盘存储器系统是由光盘片、光盘驱动器和光盘控制适配器组成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5562600" cy="381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光存储设备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8200"/>
            <a:ext cx="9144000" cy="5791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76250" indent="-476250">
              <a:lnSpc>
                <a:spcPct val="90000"/>
              </a:lnSpc>
              <a:buClr>
                <a:schemeClr val="tx2"/>
              </a:buClr>
              <a:buSzPct val="13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宋体" pitchFamily="2" charset="-122"/>
              </a:rPr>
              <a:t>      </a:t>
            </a:r>
            <a:endParaRPr lang="en-US" altLang="zh-CN" sz="32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采用激光技术来存储和读取数据的设备</a:t>
            </a: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分类  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CD DVD</a:t>
            </a: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CD-ROM  DVD-ROM</a:t>
            </a: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CD-R    DVD-R</a:t>
            </a: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CD_RW   DVD-RW</a:t>
            </a: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en-US" altLang="zh-CN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CD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介绍</a:t>
            </a:r>
            <a:endParaRPr lang="zh-CN" altLang="en-US" sz="32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工作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原理</a:t>
            </a:r>
            <a:endParaRPr lang="zh-CN" altLang="en-US" sz="24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数据格式</a:t>
            </a:r>
            <a:endParaRPr lang="en-US" altLang="zh-CN" sz="24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速度  </a:t>
            </a:r>
            <a:r>
              <a:rPr lang="en-US" altLang="zh-CN" sz="24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倍速 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N*1X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1333500" lvl="1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1X = 150KB/s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Text Box 2"/>
          <p:cNvSpPr txBox="1">
            <a:spLocks noChangeArrowheads="1"/>
          </p:cNvSpPr>
          <p:nvPr/>
        </p:nvSpPr>
        <p:spPr bwMode="auto">
          <a:xfrm>
            <a:off x="76200" y="25400"/>
            <a:ext cx="24320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CD-ROM </a:t>
            </a:r>
            <a:r>
              <a:rPr lang="zh-CN" altLang="en-US" sz="2800" b="1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速度</a:t>
            </a:r>
            <a:endParaRPr lang="en-US" altLang="zh-CN" sz="2800" b="1" i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59811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1676400" cy="4138613"/>
          </a:xfrm>
          <a:prstGeom prst="rect">
            <a:avLst/>
          </a:prstGeom>
          <a:solidFill>
            <a:schemeClr val="tx1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i="1">
                <a:solidFill>
                  <a:schemeClr val="bg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imes New Roman" pitchFamily="18" charset="0"/>
              </a:rPr>
              <a:t>Speed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------------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1x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2x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4x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6x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8x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12x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16x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24x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32x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40x</a:t>
            </a: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1981200" y="1447800"/>
            <a:ext cx="4343400" cy="4176713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Data Rate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------------------------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153,600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   bytes per second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307,200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 per second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614,400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 per second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921,600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 per second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1,228,800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 per second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1,843,200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 per second</a:t>
            </a:r>
          </a:p>
          <a:p>
            <a:pPr algn="l"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2,457,600 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 per second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3,688,400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 per second 4,915,200   bytes per second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6,144,000   bytes per second</a:t>
            </a:r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6248400" y="1447800"/>
            <a:ext cx="2590800" cy="4176713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Approximation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------------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150 KB/s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300 KB/s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600 KB/s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900 KB/s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1.2 MB/s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1.8 MB/s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2.4 MB/s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3.6 MB/s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4.8 MB/s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6 MB/s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305800" cy="4729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 eaLnBrk="0" hangingPunct="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控制器和运算器是其核心，称为</a:t>
            </a:r>
            <a:r>
              <a:rPr kumimoji="1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CPU</a:t>
            </a:r>
          </a:p>
          <a:p>
            <a:pPr lvl="1" algn="l" eaLnBrk="0" hangingPunct="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按存储程序原理进行工作</a:t>
            </a:r>
          </a:p>
          <a:p>
            <a:pPr algn="l" eaLnBrk="0" hangingPunct="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数据和程序以二进制代码形式不加区别地存放在存储器中，存放的位置由地址确定</a:t>
            </a:r>
          </a:p>
          <a:p>
            <a:pPr algn="l" eaLnBrk="0" hangingPunct="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控制器是根据存放在存储器中的指令序列（程序）进行工作，并由一个程序计数器控制指令的执行。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Text Box 3"/>
          <p:cNvSpPr txBox="1">
            <a:spLocks noChangeArrowheads="1"/>
          </p:cNvSpPr>
          <p:nvPr/>
        </p:nvSpPr>
        <p:spPr bwMode="auto">
          <a:xfrm>
            <a:off x="1752600" y="152400"/>
            <a:ext cx="53158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accent2"/>
                </a:solidFill>
                <a:latin typeface="Times New Roman" pitchFamily="18" charset="0"/>
              </a:rPr>
              <a:t> CD-ROM</a:t>
            </a:r>
            <a:r>
              <a:rPr lang="zh-CN" alt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的工作原理和制造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5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6825" y="1257300"/>
            <a:ext cx="34829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2795588" y="152400"/>
            <a:ext cx="3667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CD-ROM </a:t>
            </a:r>
            <a:r>
              <a:rPr lang="zh-CN" alt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存储格式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608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2328863"/>
            <a:ext cx="8958262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109538" y="1114852"/>
            <a:ext cx="8958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扇区 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 98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帧 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帧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 42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字符    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字符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 14bit   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8bit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9" name="Text Box 3"/>
          <p:cNvSpPr txBox="1">
            <a:spLocks noChangeArrowheads="1"/>
          </p:cNvSpPr>
          <p:nvPr/>
        </p:nvSpPr>
        <p:spPr bwMode="auto">
          <a:xfrm>
            <a:off x="2743200" y="152400"/>
            <a:ext cx="37850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accent2"/>
                </a:solidFill>
                <a:latin typeface="Times New Roman" pitchFamily="18" charset="0"/>
              </a:rPr>
              <a:t> CD-R</a:t>
            </a:r>
            <a:r>
              <a:rPr lang="zh-CN" alt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的制造和原理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6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563" y="1300163"/>
            <a:ext cx="7507287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2473325" y="152400"/>
            <a:ext cx="4078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accent2"/>
                </a:solidFill>
                <a:latin typeface="Times New Roman" pitchFamily="18" charset="0"/>
              </a:rPr>
              <a:t>CD-RW</a:t>
            </a:r>
            <a:r>
              <a:rPr lang="zh-CN" alt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的制作和原理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62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013" y="1138238"/>
            <a:ext cx="7621587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5562600" cy="381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5.4 </a:t>
            </a:r>
            <a:r>
              <a:rPr lang="zh-CN" altLang="en-US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子系统互联</a:t>
            </a:r>
            <a:r>
              <a:rPr lang="zh-CN" altLang="en-US" sz="28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8200"/>
            <a:ext cx="9144000" cy="5791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lnSpc>
                <a:spcPct val="90000"/>
              </a:lnSpc>
              <a:buClr>
                <a:schemeClr val="tx2"/>
              </a:buClr>
              <a:buSzPct val="120000"/>
            </a:pP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通过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(Bus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（也即是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数据通路）来实现互联。</a:t>
            </a:r>
            <a:endParaRPr lang="en-US" altLang="zh-CN" sz="32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0" indent="0" algn="just">
              <a:lnSpc>
                <a:spcPct val="90000"/>
              </a:lnSpc>
              <a:buClr>
                <a:schemeClr val="tx2"/>
              </a:buClr>
              <a:buSzPct val="120000"/>
            </a:pPr>
            <a:endParaRPr lang="en-US" altLang="zh-CN" sz="32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514350" indent="-514350" algn="just">
              <a:lnSpc>
                <a:spcPct val="90000"/>
              </a:lnSpc>
              <a:buClr>
                <a:schemeClr val="tx2"/>
              </a:buClr>
              <a:buSzPct val="120000"/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MEMORY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之间连接采用的系统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32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数据总线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(DB)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：数据总线是传送数据和指令代码的信号线，它是双向总线。</a:t>
            </a:r>
          </a:p>
          <a:p>
            <a:pPr marL="457200" indent="-45720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地址总线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(AB)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：地址总线是传送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所要访问的存储单元或输入输出接口地址的信号线，它是单向总线。</a:t>
            </a:r>
          </a:p>
          <a:p>
            <a:pPr marL="476250" indent="-476250" algn="just">
              <a:lnSpc>
                <a:spcPct val="90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控制总线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(CB)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：控制总线是管理总线上活动的信号线。控制总线中的信号是用来实现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对外部部件的控制、状态等信息的传送以及中断信号的传送等。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8491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Connecting CPU and memory using three buses</a:t>
            </a:r>
          </a:p>
        </p:txBody>
      </p:sp>
      <p:pic>
        <p:nvPicPr>
          <p:cNvPr id="7649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327275"/>
            <a:ext cx="8618537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228600"/>
            <a:ext cx="6696844" cy="6080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>
                <a:solidFill>
                  <a:schemeClr val="tx2"/>
                </a:solidFill>
                <a:effectLst/>
                <a:latin typeface="Times New Roman" pitchFamily="18" charset="0"/>
              </a:rPr>
              <a:t>连接外设</a:t>
            </a:r>
            <a:endParaRPr lang="zh-CN" altLang="en-US" sz="3600" dirty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52513"/>
            <a:ext cx="9144000" cy="557688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>
              <a:lnSpc>
                <a:spcPct val="80000"/>
              </a:lnSpc>
              <a:buClr>
                <a:schemeClr val="tx2"/>
              </a:buClr>
              <a:buSzPct val="130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800000"/>
                </a:solidFill>
                <a:latin typeface="宋体" pitchFamily="2" charset="-122"/>
              </a:rPr>
              <a:t>    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外设机电设备，速度慢；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Memory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，电子设备，速度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快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速度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存在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个或几个数量级的差别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32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838200" indent="-838200">
              <a:lnSpc>
                <a:spcPct val="80000"/>
              </a:lnSpc>
              <a:buClr>
                <a:schemeClr val="tx2"/>
              </a:buClr>
              <a:buSzPct val="130000"/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解决方法：外设控制器（外设接口）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Control</a:t>
            </a:r>
          </a:p>
          <a:p>
            <a:pPr marL="838200" indent="-838200">
              <a:lnSpc>
                <a:spcPct val="80000"/>
              </a:lnSpc>
              <a:buClr>
                <a:schemeClr val="tx2"/>
              </a:buClr>
              <a:buSzPct val="130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32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常见的</a:t>
            </a:r>
            <a:r>
              <a:rPr lang="zh-CN" altLang="en-US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接口：</a:t>
            </a:r>
            <a:endParaRPr lang="en-US" altLang="zh-CN" sz="32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1733550" lvl="1" indent="-685800">
              <a:lnSpc>
                <a:spcPct val="80000"/>
              </a:lnSpc>
              <a:buClr>
                <a:schemeClr val="tx2"/>
              </a:buClr>
              <a:buSzPct val="120000"/>
              <a:buFont typeface="Wingdings" pitchFamily="2" charset="2"/>
              <a:buAutoNum type="arabicPeriod"/>
            </a:pPr>
            <a:r>
              <a:rPr lang="en-US" altLang="zh-CN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SCSI 1984 Macintosh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计算机 </a:t>
            </a:r>
            <a:r>
              <a:rPr lang="en-US" altLang="zh-CN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8/16/32</a:t>
            </a:r>
          </a:p>
          <a:p>
            <a:pPr marL="1733550" lvl="1" indent="-685800">
              <a:lnSpc>
                <a:spcPct val="80000"/>
              </a:lnSpc>
              <a:buClr>
                <a:schemeClr val="tx2"/>
              </a:buClr>
              <a:buSzPct val="120000"/>
              <a:buFont typeface="Wingdings" pitchFamily="2" charset="2"/>
              <a:buAutoNum type="arabicPeriod"/>
            </a:pPr>
            <a:r>
              <a:rPr lang="en-US" altLang="zh-CN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1394(PC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en-US" altLang="zh-CN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Apple </a:t>
            </a:r>
            <a:r>
              <a:rPr lang="en-US" altLang="zh-CN" sz="3200" b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Firewire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Sony </a:t>
            </a:r>
            <a:r>
              <a:rPr lang="en-US" altLang="zh-CN" sz="3200" b="1" dirty="0" err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ilink</a:t>
            </a: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串行总线</a:t>
            </a:r>
          </a:p>
          <a:p>
            <a:pPr marL="1733550" lvl="1" indent="-685800">
              <a:lnSpc>
                <a:spcPct val="80000"/>
              </a:lnSpc>
              <a:buClr>
                <a:schemeClr val="tx2"/>
              </a:buClr>
              <a:buSzPct val="120000"/>
              <a:buFont typeface="Wingdings" pitchFamily="2" charset="2"/>
              <a:buAutoNum type="arabicPeriod"/>
            </a:pPr>
            <a:r>
              <a:rPr lang="en-US" altLang="zh-CN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USB 4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根线   串行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zh-CN" altLang="en-US" sz="32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Text Box 3"/>
          <p:cNvSpPr txBox="1">
            <a:spLocks noChangeArrowheads="1"/>
          </p:cNvSpPr>
          <p:nvPr/>
        </p:nvSpPr>
        <p:spPr bwMode="auto">
          <a:xfrm>
            <a:off x="1447800" y="381000"/>
            <a:ext cx="3892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外设控制器连接总线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669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1903413"/>
            <a:ext cx="8208962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Text Box 3"/>
          <p:cNvSpPr txBox="1">
            <a:spLocks noChangeArrowheads="1"/>
          </p:cNvSpPr>
          <p:nvPr/>
        </p:nvSpPr>
        <p:spPr bwMode="auto">
          <a:xfrm>
            <a:off x="3419475" y="152400"/>
            <a:ext cx="290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SCSI controller</a:t>
            </a:r>
          </a:p>
        </p:txBody>
      </p:sp>
      <p:pic>
        <p:nvPicPr>
          <p:cNvPr id="7680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752475"/>
            <a:ext cx="8618537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7" name="Text Box 3"/>
          <p:cNvSpPr txBox="1">
            <a:spLocks noChangeArrowheads="1"/>
          </p:cNvSpPr>
          <p:nvPr/>
        </p:nvSpPr>
        <p:spPr bwMode="auto">
          <a:xfrm>
            <a:off x="2971800" y="152400"/>
            <a:ext cx="3605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FireWire controller</a:t>
            </a:r>
          </a:p>
        </p:txBody>
      </p:sp>
      <p:pic>
        <p:nvPicPr>
          <p:cNvPr id="769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842963"/>
            <a:ext cx="8618537" cy="517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5800"/>
            <a:ext cx="6553200" cy="533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>
                <a:solidFill>
                  <a:schemeClr val="tx2"/>
                </a:solidFill>
                <a:effectLst/>
              </a:rPr>
              <a:t>计算机硬件系统的组成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0010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kumimoji="0"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中央处理器</a:t>
            </a:r>
            <a:r>
              <a:rPr kumimoji="0" lang="en-US" altLang="zh-CN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(CPU)</a:t>
            </a:r>
          </a:p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kumimoji="0"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主存储器</a:t>
            </a:r>
            <a:r>
              <a:rPr kumimoji="0" lang="en-US" altLang="zh-CN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(MEMORY)</a:t>
            </a:r>
          </a:p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kumimoji="0"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输入输出子系统</a:t>
            </a:r>
            <a:r>
              <a:rPr kumimoji="0" lang="en-US" altLang="zh-CN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(I/O)</a:t>
            </a:r>
          </a:p>
          <a:p>
            <a:pPr marL="1352550" lvl="1" indent="-6858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endParaRPr kumimoji="0" lang="en-US" altLang="zh-CN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1" name="Text Box 3"/>
          <p:cNvSpPr txBox="1">
            <a:spLocks noChangeArrowheads="1"/>
          </p:cNvSpPr>
          <p:nvPr/>
        </p:nvSpPr>
        <p:spPr bwMode="auto">
          <a:xfrm>
            <a:off x="3419475" y="152400"/>
            <a:ext cx="2792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USB controller</a:t>
            </a:r>
          </a:p>
        </p:txBody>
      </p:sp>
      <p:pic>
        <p:nvPicPr>
          <p:cNvPr id="770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271588"/>
            <a:ext cx="8618537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8893175" cy="15446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chemeClr val="tx2"/>
                </a:solidFill>
              </a:rPr>
              <a:t>外设寻址</a:t>
            </a:r>
            <a:br>
              <a:rPr lang="zh-CN" altLang="en-US" sz="4000" b="0">
                <a:solidFill>
                  <a:schemeClr val="tx2"/>
                </a:solidFill>
              </a:rPr>
            </a:br>
            <a:r>
              <a:rPr lang="zh-CN" altLang="en-US" sz="4000" b="0">
                <a:solidFill>
                  <a:schemeClr val="tx2"/>
                </a:solidFill>
              </a:rPr>
              <a:t>（</a:t>
            </a:r>
            <a:r>
              <a:rPr lang="en-US" altLang="zh-CN" sz="4000" b="0">
                <a:solidFill>
                  <a:schemeClr val="tx2"/>
                </a:solidFill>
              </a:rPr>
              <a:t>Addressing Input/Output Device</a:t>
            </a:r>
            <a:r>
              <a:rPr lang="zh-CN" altLang="en-US" sz="4000" b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349500"/>
            <a:ext cx="9144000" cy="42799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>
              <a:buClr>
                <a:schemeClr val="tx2"/>
              </a:buClr>
              <a:buSzPct val="130000"/>
              <a:buFont typeface="Wingdings" pitchFamily="2" charset="2"/>
              <a:buNone/>
            </a:pPr>
            <a:r>
              <a:rPr lang="en-US" altLang="zh-CN" sz="3600" b="1">
                <a:solidFill>
                  <a:srgbClr val="800000"/>
                </a:solidFill>
                <a:latin typeface="宋体" pitchFamily="2" charset="-122"/>
              </a:rPr>
              <a:t>    </a:t>
            </a:r>
            <a:endParaRPr lang="en-US" altLang="zh-CN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1733550" lvl="1" indent="-685800"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外设寻址方式</a:t>
            </a:r>
          </a:p>
          <a:p>
            <a:pPr marL="1733550" lvl="1" indent="-685800">
              <a:buClr>
                <a:schemeClr val="tx2"/>
              </a:buClr>
              <a:buSzPct val="120000"/>
              <a:buFont typeface="Wingdings" pitchFamily="2" charset="2"/>
              <a:buAutoNum type="arabicPeriod"/>
            </a:pPr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独立寻址（</a:t>
            </a:r>
            <a:r>
              <a:rPr lang="en-US" altLang="zh-CN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Isolated I/O</a:t>
            </a:r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1733550" lvl="1" indent="-685800">
              <a:buClr>
                <a:schemeClr val="tx2"/>
              </a:buClr>
              <a:buSzPct val="120000"/>
              <a:buFont typeface="Wingdings" pitchFamily="2" charset="2"/>
              <a:buAutoNum type="arabicPeriod"/>
            </a:pPr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统一寻址（存储器映射寻址）</a:t>
            </a:r>
          </a:p>
          <a:p>
            <a:pPr marL="1733550" lvl="1" indent="-685800"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Memory-mapped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2438400" y="152400"/>
            <a:ext cx="42275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Isolated I/O addressing</a:t>
            </a:r>
          </a:p>
        </p:txBody>
      </p:sp>
      <p:pic>
        <p:nvPicPr>
          <p:cNvPr id="771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14413"/>
            <a:ext cx="8997950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Text Box 3"/>
          <p:cNvSpPr txBox="1">
            <a:spLocks noChangeArrowheads="1"/>
          </p:cNvSpPr>
          <p:nvPr/>
        </p:nvSpPr>
        <p:spPr bwMode="auto">
          <a:xfrm>
            <a:off x="2057400" y="152400"/>
            <a:ext cx="587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Memory-mapped I/O addressing</a:t>
            </a:r>
          </a:p>
        </p:txBody>
      </p:sp>
      <p:pic>
        <p:nvPicPr>
          <p:cNvPr id="772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" y="1352550"/>
            <a:ext cx="85471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0010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4000">
                <a:solidFill>
                  <a:schemeClr val="tx2"/>
                </a:solidFill>
                <a:effectLst/>
              </a:rPr>
              <a:t>5.5</a:t>
            </a:r>
            <a:r>
              <a:rPr lang="zh-CN" altLang="en-US" sz="4000">
                <a:solidFill>
                  <a:schemeClr val="tx2"/>
                </a:solidFill>
                <a:effectLst/>
              </a:rPr>
              <a:t>程序执行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772816"/>
            <a:ext cx="8534400" cy="356805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/>
            <a:r>
              <a:rPr lang="zh-CN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程序：指令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序列</a:t>
            </a:r>
            <a:endParaRPr lang="zh-CN" altLang="en-US" sz="36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838200" indent="-838200"/>
            <a:r>
              <a:rPr lang="zh-CN" altLang="en-US" sz="3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程序执行</a:t>
            </a:r>
            <a:r>
              <a:rPr lang="zh-CN" altLang="en-US" sz="36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过程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anose="05000000000000000000" pitchFamily="2" charset="2"/>
              </a:rPr>
              <a:t>：</a:t>
            </a:r>
            <a:endParaRPr lang="en-US" altLang="zh-CN" sz="36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sym typeface="Wingdings" panose="05000000000000000000" pitchFamily="2" charset="2"/>
            </a:endParaRPr>
          </a:p>
          <a:p>
            <a:pPr marL="838200" indent="-838200"/>
            <a:r>
              <a:rPr lang="zh-CN" altLang="en-US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周而复始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的取指令，指令译码，指令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执行的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过程。</a:t>
            </a:r>
          </a:p>
          <a:p>
            <a:pPr marL="0" indent="0"/>
            <a:endParaRPr lang="en-US" altLang="zh-CN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Text Box 3"/>
          <p:cNvSpPr txBox="1">
            <a:spLocks noChangeArrowheads="1"/>
          </p:cNvSpPr>
          <p:nvPr/>
        </p:nvSpPr>
        <p:spPr bwMode="auto">
          <a:xfrm>
            <a:off x="2819400" y="152400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Steps of a cycle</a:t>
            </a:r>
          </a:p>
        </p:txBody>
      </p:sp>
      <p:pic>
        <p:nvPicPr>
          <p:cNvPr id="773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925" y="892175"/>
            <a:ext cx="318135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0010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4000" dirty="0">
                <a:solidFill>
                  <a:schemeClr val="tx2"/>
                </a:solidFill>
                <a:effectLst/>
              </a:rPr>
              <a:t>5.5</a:t>
            </a:r>
            <a:r>
              <a:rPr lang="zh-CN" altLang="en-US" sz="4000" dirty="0">
                <a:solidFill>
                  <a:schemeClr val="tx2"/>
                </a:solidFill>
                <a:effectLst/>
              </a:rPr>
              <a:t>程序执行</a:t>
            </a:r>
            <a:r>
              <a:rPr lang="zh-CN" altLang="en-US" sz="4000" b="0" dirty="0" smtClean="0">
                <a:solidFill>
                  <a:schemeClr val="tx2"/>
                </a:solidFill>
              </a:rPr>
              <a:t>实例</a:t>
            </a:r>
            <a:endParaRPr lang="zh-CN" altLang="en-US" sz="4000" b="0" dirty="0">
              <a:solidFill>
                <a:schemeClr val="tx2"/>
              </a:solidFill>
            </a:endParaRP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36512" y="2276475"/>
            <a:ext cx="8821737" cy="26320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 algn="ctr"/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假想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机上两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个整数相加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的程序实例</a:t>
            </a:r>
            <a:endParaRPr lang="en-US" altLang="zh-CN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838200" indent="-838200" algn="ctr"/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endParaRPr lang="en-US" altLang="zh-CN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838200" indent="-838200" algn="ctr"/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14 + (-10)?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7" name="Text Box 3"/>
          <p:cNvSpPr txBox="1">
            <a:spLocks noChangeArrowheads="1"/>
          </p:cNvSpPr>
          <p:nvPr/>
        </p:nvSpPr>
        <p:spPr bwMode="auto">
          <a:xfrm>
            <a:off x="152400" y="533400"/>
            <a:ext cx="8875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Contents of memory and register before execution</a:t>
            </a:r>
          </a:p>
        </p:txBody>
      </p:sp>
      <p:pic>
        <p:nvPicPr>
          <p:cNvPr id="774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568450"/>
            <a:ext cx="7815262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1" name="Text Box 3"/>
          <p:cNvSpPr txBox="1">
            <a:spLocks noChangeArrowheads="1"/>
          </p:cNvSpPr>
          <p:nvPr/>
        </p:nvSpPr>
        <p:spPr bwMode="auto">
          <a:xfrm>
            <a:off x="2362200" y="152400"/>
            <a:ext cx="4584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Contents of memory and </a:t>
            </a:r>
          </a:p>
          <a:p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registers after each cycle</a:t>
            </a:r>
          </a:p>
        </p:txBody>
      </p:sp>
      <p:pic>
        <p:nvPicPr>
          <p:cNvPr id="775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1075" y="2100263"/>
            <a:ext cx="464185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1550" y="1795463"/>
            <a:ext cx="466090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6196" name="Text Box 4"/>
          <p:cNvSpPr txBox="1">
            <a:spLocks noChangeArrowheads="1"/>
          </p:cNvSpPr>
          <p:nvPr/>
        </p:nvSpPr>
        <p:spPr bwMode="auto">
          <a:xfrm>
            <a:off x="2362200" y="152400"/>
            <a:ext cx="4584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Contents of memory and </a:t>
            </a:r>
          </a:p>
          <a:p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registers after each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60325" y="0"/>
            <a:ext cx="1082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</a:rPr>
              <a:t>Figure 5-1</a:t>
            </a:r>
          </a:p>
        </p:txBody>
      </p:sp>
      <p:sp>
        <p:nvSpPr>
          <p:cNvPr id="745475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07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Computer hardware (subsystems)</a:t>
            </a:r>
          </a:p>
        </p:txBody>
      </p:sp>
      <p:pic>
        <p:nvPicPr>
          <p:cNvPr id="7454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1263" y="1176338"/>
            <a:ext cx="6719887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1075" y="1690688"/>
            <a:ext cx="4641850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2362200" y="152400"/>
            <a:ext cx="4584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Contents of memory and </a:t>
            </a:r>
          </a:p>
          <a:p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registers after each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1550" y="1538288"/>
            <a:ext cx="4660900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2286000" y="1524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Contents of memory and registers after each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0010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2"/>
                </a:solidFill>
                <a:effectLst/>
              </a:rPr>
              <a:t>5.5</a:t>
            </a:r>
            <a:r>
              <a:rPr lang="zh-CN" altLang="en-US">
                <a:solidFill>
                  <a:schemeClr val="tx2"/>
                </a:solidFill>
                <a:effectLst/>
              </a:rPr>
              <a:t>输入输出操作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700213"/>
            <a:ext cx="8964488" cy="489713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/>
            <a:r>
              <a:rPr lang="zh-CN" altLang="en-US" sz="3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程序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执行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过程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中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还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牵涉到输入输出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，由于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外设的速度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远远低于过</a:t>
            </a:r>
            <a:r>
              <a:rPr lang="en-US" altLang="zh-CN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的处理速度，</a:t>
            </a:r>
            <a:r>
              <a:rPr lang="en-US" altLang="zh-CN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通过访问外设控制器解决</a:t>
            </a:r>
            <a:r>
              <a:rPr lang="en-US" altLang="zh-CN" sz="3600" b="1" dirty="0">
                <a:solidFill>
                  <a:schemeClr val="tx2"/>
                </a:solidFill>
                <a:latin typeface="Courier New"/>
                <a:ea typeface="黑体" pitchFamily="2" charset="-122"/>
              </a:rPr>
              <a:t>——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关键怎么处理同步，以提高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利用率</a:t>
            </a:r>
            <a:endParaRPr lang="en-US" altLang="zh-CN" sz="36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838200" indent="-838200">
              <a:buFont typeface="+mj-lt"/>
              <a:buAutoNum type="arabicPeriod"/>
            </a:pPr>
            <a:r>
              <a:rPr lang="zh-CN" altLang="en-US" sz="3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程序轮询</a:t>
            </a:r>
            <a:endParaRPr lang="en-US" altLang="zh-CN" sz="36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838200" indent="-838200">
              <a:buFont typeface="+mj-lt"/>
              <a:buAutoNum type="arabicPeriod"/>
            </a:pPr>
            <a:r>
              <a:rPr lang="zh-CN" altLang="en-US" sz="3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中断方式</a:t>
            </a:r>
            <a:endParaRPr lang="en-US" altLang="zh-CN" sz="36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838200" indent="-838200">
              <a:buFont typeface="+mj-lt"/>
              <a:buAutoNum type="arabicPeriod"/>
            </a:pPr>
            <a:r>
              <a:rPr lang="en-US" altLang="zh-CN" sz="3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DMA</a:t>
            </a:r>
            <a:endParaRPr lang="en-US" altLang="zh-CN" sz="36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838200" indent="-838200"/>
            <a:endParaRPr lang="zh-CN" altLang="en-US" sz="40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2971800" y="152400"/>
            <a:ext cx="3505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accent2"/>
                </a:solidFill>
                <a:latin typeface="Times New Roman" pitchFamily="18" charset="0"/>
              </a:rPr>
              <a:t>1.Programmed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I/O</a:t>
            </a:r>
          </a:p>
        </p:txBody>
      </p:sp>
      <p:pic>
        <p:nvPicPr>
          <p:cNvPr id="780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5263" y="1028700"/>
            <a:ext cx="3436937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2514600" y="152400"/>
            <a:ext cx="41280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accent2"/>
                </a:solidFill>
                <a:latin typeface="Times New Roman" pitchFamily="18" charset="0"/>
              </a:rPr>
              <a:t>2.Interrupt-driven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I/O</a:t>
            </a:r>
          </a:p>
        </p:txBody>
      </p:sp>
      <p:pic>
        <p:nvPicPr>
          <p:cNvPr id="781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6663" y="1103313"/>
            <a:ext cx="4808537" cy="52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9" name="Text Box 3"/>
          <p:cNvSpPr txBox="1">
            <a:spLocks noChangeArrowheads="1"/>
          </p:cNvSpPr>
          <p:nvPr/>
        </p:nvSpPr>
        <p:spPr bwMode="auto">
          <a:xfrm>
            <a:off x="1524000" y="258763"/>
            <a:ext cx="66590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accent2"/>
                </a:solidFill>
                <a:latin typeface="Times New Roman" pitchFamily="18" charset="0"/>
              </a:rPr>
              <a:t>3.DMA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connection to the general bus</a:t>
            </a:r>
          </a:p>
        </p:txBody>
      </p:sp>
      <p:pic>
        <p:nvPicPr>
          <p:cNvPr id="782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157288"/>
            <a:ext cx="8618537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2590800" y="152400"/>
            <a:ext cx="37607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accent2"/>
                </a:solidFill>
                <a:latin typeface="Times New Roman" pitchFamily="18" charset="0"/>
              </a:rPr>
              <a:t>3.DMA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input/output</a:t>
            </a:r>
          </a:p>
        </p:txBody>
      </p:sp>
      <p:pic>
        <p:nvPicPr>
          <p:cNvPr id="783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25" y="762000"/>
            <a:ext cx="69564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0010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effectLst/>
              </a:rPr>
              <a:t>5.6</a:t>
            </a:r>
            <a:r>
              <a:rPr lang="zh-CN" altLang="en-US" sz="3200" dirty="0" smtClean="0">
                <a:solidFill>
                  <a:schemeClr val="tx2"/>
                </a:solidFill>
                <a:effectLst/>
              </a:rPr>
              <a:t>指令</a:t>
            </a:r>
            <a:r>
              <a:rPr lang="zh-CN" altLang="en-US" sz="3200" dirty="0">
                <a:solidFill>
                  <a:schemeClr val="tx2"/>
                </a:solidFill>
                <a:effectLst/>
              </a:rPr>
              <a:t>体系结构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>
              <a:lnSpc>
                <a:spcPct val="90000"/>
              </a:lnSpc>
              <a:buFontTx/>
              <a:buAutoNum type="arabicPeriod"/>
            </a:pPr>
            <a:r>
              <a:rPr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CISC</a:t>
            </a:r>
            <a:r>
              <a: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复杂指令集计算机</a:t>
            </a:r>
          </a:p>
          <a:p>
            <a:pPr marL="1257300" lvl="1" indent="-685800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Intel  X86</a:t>
            </a:r>
          </a:p>
          <a:p>
            <a:pPr marL="838200" indent="-838200">
              <a:lnSpc>
                <a:spcPct val="90000"/>
              </a:lnSpc>
              <a:buFontTx/>
              <a:buAutoNum type="arabicPeriod"/>
            </a:pPr>
            <a:r>
              <a:rPr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RISC</a:t>
            </a:r>
            <a:r>
              <a: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精简指令集计算机</a:t>
            </a:r>
          </a:p>
          <a:p>
            <a:pPr marL="838200" indent="-838200">
              <a:lnSpc>
                <a:spcPct val="90000"/>
              </a:lnSpc>
            </a:pPr>
            <a:r>
              <a: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Apple PowerPC</a:t>
            </a:r>
            <a:r>
              <a: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ARM</a:t>
            </a:r>
          </a:p>
          <a:p>
            <a:pPr marL="838200" indent="-838200">
              <a:lnSpc>
                <a:spcPct val="90000"/>
              </a:lnSpc>
            </a:pPr>
            <a:r>
              <a:rPr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pPr marL="838200" indent="-838200">
              <a:lnSpc>
                <a:spcPct val="90000"/>
              </a:lnSpc>
            </a:pPr>
            <a:r>
              <a:rPr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优缺点简单说明</a:t>
            </a:r>
            <a:endParaRPr lang="zh-CN" altLang="en-US" sz="32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marL="838200" indent="-838200">
              <a:lnSpc>
                <a:spcPct val="90000"/>
              </a:lnSpc>
              <a:buFontTx/>
              <a:buAutoNum type="arabicPeriod"/>
            </a:pPr>
            <a:endParaRPr lang="en-US" altLang="zh-CN" sz="32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5800"/>
            <a:ext cx="7405688" cy="533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3200">
                <a:solidFill>
                  <a:schemeClr val="tx2"/>
                </a:solidFill>
                <a:effectLst/>
              </a:rPr>
              <a:t>5.1</a:t>
            </a:r>
            <a:r>
              <a:rPr kumimoji="0" lang="zh-CN" altLang="en-US" sz="3200">
                <a:solidFill>
                  <a:schemeClr val="tx2"/>
                </a:solidFill>
                <a:effectLst/>
              </a:rPr>
              <a:t>中央处理器、中央处理部件</a:t>
            </a:r>
            <a:r>
              <a:rPr kumimoji="0" lang="en-US" altLang="zh-CN" sz="3200">
                <a:solidFill>
                  <a:schemeClr val="tx2"/>
                </a:solidFill>
                <a:effectLst/>
              </a:rPr>
              <a:t>(CPU)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0010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kumimoji="0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算逻运算单元（</a:t>
            </a:r>
            <a:r>
              <a:rPr kumimoji="0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ALU</a:t>
            </a:r>
            <a:r>
              <a:rPr kumimoji="0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1352550" lvl="1" indent="-6858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AutoNum type="arabicPeriod"/>
            </a:pP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算术运算</a:t>
            </a:r>
          </a:p>
          <a:p>
            <a:pPr marL="1352550" lvl="1" indent="-6858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AutoNum type="arabicPeriod"/>
            </a:pP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逻辑运算</a:t>
            </a:r>
          </a:p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kumimoji="0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寄存器组（</a:t>
            </a:r>
            <a:r>
              <a:rPr kumimoji="0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Register</a:t>
            </a:r>
            <a:r>
              <a:rPr kumimoji="0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1352550" lvl="1" indent="-6858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AutoNum type="arabicPeriod"/>
            </a:pP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DR/AR </a:t>
            </a:r>
          </a:p>
          <a:p>
            <a:pPr marL="1352550" lvl="1" indent="-6858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AutoNum type="arabicPeriod"/>
            </a:pP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IR</a:t>
            </a:r>
          </a:p>
          <a:p>
            <a:pPr marL="1352550" lvl="1" indent="-6858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AutoNum type="arabicPeriod"/>
            </a:pP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PC</a:t>
            </a:r>
          </a:p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kumimoji="0"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控制器、控制单元</a:t>
            </a:r>
            <a:r>
              <a:rPr kumimoji="0" lang="en-US" altLang="zh-CN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(CU)</a:t>
            </a:r>
          </a:p>
          <a:p>
            <a:pPr marL="1352550" lvl="1" indent="-6858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产生控制信息，通过总线链接被控制部件，实施控制，通常采用电平信号来表示</a:t>
            </a: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0/1.</a:t>
            </a:r>
          </a:p>
          <a:p>
            <a:pPr marL="838200" indent="-83820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endParaRPr kumimoji="0" lang="en-US" altLang="zh-CN" sz="32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Text Box 2"/>
          <p:cNvSpPr txBox="1">
            <a:spLocks noChangeArrowheads="1"/>
          </p:cNvSpPr>
          <p:nvPr/>
        </p:nvSpPr>
        <p:spPr bwMode="auto">
          <a:xfrm>
            <a:off x="60325" y="0"/>
            <a:ext cx="1082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</a:rPr>
              <a:t>Figure 5-2</a:t>
            </a:r>
          </a:p>
        </p:txBody>
      </p:sp>
      <p:sp>
        <p:nvSpPr>
          <p:cNvPr id="746499" name="Text Box 3"/>
          <p:cNvSpPr txBox="1">
            <a:spLocks noChangeArrowheads="1"/>
          </p:cNvSpPr>
          <p:nvPr/>
        </p:nvSpPr>
        <p:spPr bwMode="auto">
          <a:xfrm>
            <a:off x="3962400" y="152400"/>
            <a:ext cx="1019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CPU</a:t>
            </a:r>
          </a:p>
        </p:txBody>
      </p:sp>
      <p:pic>
        <p:nvPicPr>
          <p:cNvPr id="7465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471613"/>
            <a:ext cx="6624637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5800"/>
            <a:ext cx="6553200" cy="533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3200">
                <a:solidFill>
                  <a:schemeClr val="tx2"/>
                </a:solidFill>
                <a:effectLst/>
              </a:rPr>
              <a:t>5.2</a:t>
            </a:r>
            <a:r>
              <a:rPr kumimoji="0" lang="zh-CN" altLang="en-US" sz="3200">
                <a:solidFill>
                  <a:schemeClr val="tx2"/>
                </a:solidFill>
                <a:effectLst/>
              </a:rPr>
              <a:t>主存储器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0010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76250" indent="-47625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kumimoji="0"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存储器：</a:t>
            </a:r>
          </a:p>
          <a:p>
            <a:pPr marL="476250" indent="-47625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存储信息（程序和数据）的设备。</a:t>
            </a:r>
          </a:p>
          <a:p>
            <a:pPr marL="476250" indent="-47625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逻辑概念上，存储单元的集合，存储单元又称为机器字（</a:t>
            </a: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word</a:t>
            </a: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;1word=8/16/32/64</a:t>
            </a:r>
            <a:r>
              <a:rPr kumimoji="0" lang="en-US" altLang="zh-CN" sz="2400" b="1">
                <a:solidFill>
                  <a:schemeClr val="tx2"/>
                </a:solidFill>
                <a:latin typeface="Times New Roman"/>
                <a:ea typeface="黑体" pitchFamily="2" charset="-122"/>
              </a:rPr>
              <a:t>…</a:t>
            </a: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bits</a:t>
            </a: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476250" indent="-47625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0"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1Word = 1/2/4/8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/>
                <a:ea typeface="黑体" pitchFamily="2" charset="-122"/>
              </a:rPr>
              <a:t>…</a:t>
            </a:r>
            <a:r>
              <a:rPr kumimoji="0" lang="en-US" altLang="zh-CN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Byte</a:t>
            </a:r>
          </a:p>
          <a:p>
            <a:pPr marL="476250" indent="-47625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Char char="v"/>
            </a:pPr>
            <a:r>
              <a:rPr kumimoji="0"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容量单位</a:t>
            </a:r>
          </a:p>
          <a:p>
            <a:pPr marL="476250" indent="-47625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bit(</a:t>
            </a: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位，比特</a:t>
            </a: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  Byte</a:t>
            </a: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（字节） </a:t>
            </a: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Word</a:t>
            </a: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（字） </a:t>
            </a: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DW(</a:t>
            </a:r>
            <a:r>
              <a:rPr kumimoji="0"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双字</a:t>
            </a: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marL="476250" indent="-47625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 1Byte=8bits</a:t>
            </a:r>
          </a:p>
          <a:p>
            <a:pPr marL="476250" indent="-47625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KB,MB,GB,TB,PB,EB</a:t>
            </a:r>
          </a:p>
          <a:p>
            <a:pPr marL="476250" indent="-47625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1EB=1024PB=1024TB=1024GB=1024MB=1024KB   2^10 </a:t>
            </a:r>
          </a:p>
          <a:p>
            <a:pPr marL="476250" indent="-476250">
              <a:lnSpc>
                <a:spcPct val="115000"/>
              </a:lnSpc>
              <a:spcBef>
                <a:spcPct val="0"/>
              </a:spcBef>
              <a:buClr>
                <a:schemeClr val="tx2"/>
              </a:buClr>
              <a:buSzPct val="12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Text Box 2"/>
          <p:cNvSpPr txBox="1">
            <a:spLocks noChangeArrowheads="1"/>
          </p:cNvSpPr>
          <p:nvPr/>
        </p:nvSpPr>
        <p:spPr bwMode="auto">
          <a:xfrm>
            <a:off x="76200" y="25400"/>
            <a:ext cx="3767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 5.1  Memory units</a:t>
            </a:r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1676400" cy="2773363"/>
          </a:xfrm>
          <a:prstGeom prst="rect">
            <a:avLst/>
          </a:prstGeom>
          <a:solidFill>
            <a:schemeClr val="tx1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i="1">
                <a:solidFill>
                  <a:schemeClr val="bg1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imes New Roman" pitchFamily="18" charset="0"/>
              </a:rPr>
              <a:t>Unit</a:t>
            </a: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/>
            </a:r>
            <a:b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------------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kilobyte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megabyte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gigabyte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terabyte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petabyte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exabyte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2286000" y="1981200"/>
            <a:ext cx="3429000" cy="2811463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Exact Number of bytes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------------------------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10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20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30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40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50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60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5791200" y="1981200"/>
            <a:ext cx="2590800" cy="2811463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Approximation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------------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3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  <a:endParaRPr lang="en-US" altLang="zh-CN" sz="2800" baseline="300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6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  <a:endParaRPr lang="en-US" altLang="zh-CN" sz="2800" baseline="300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9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  <a:endParaRPr lang="en-US" altLang="zh-CN" sz="2800" baseline="300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12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  <a:endParaRPr lang="en-US" altLang="zh-CN" sz="2800" baseline="300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15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  <a:endParaRPr lang="en-US" altLang="zh-CN" sz="2800" baseline="300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10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</a:rPr>
              <a:t>18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cf-基础知识">
  <a:themeElements>
    <a:clrScheme name="ccf-基础知识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cf-基础知识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6633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6633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ccf-基础知识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f-基础知识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f-基础知识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f-基础知识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f-基础知识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f-基础知识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f-基础知识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D:\讲义\ccf-基础知识.ppt</Template>
  <TotalTime>6116</TotalTime>
  <Words>1333</Words>
  <Application>Microsoft Office PowerPoint</Application>
  <PresentationFormat>全屏显示(4:3)</PresentationFormat>
  <Paragraphs>255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黑体</vt:lpstr>
      <vt:lpstr>华文新魏</vt:lpstr>
      <vt:lpstr>楷体_GB2312</vt:lpstr>
      <vt:lpstr>宋体</vt:lpstr>
      <vt:lpstr>Courier New</vt:lpstr>
      <vt:lpstr>Times</vt:lpstr>
      <vt:lpstr>Times New Roman</vt:lpstr>
      <vt:lpstr>Wingdings</vt:lpstr>
      <vt:lpstr>ccf-基础知识</vt:lpstr>
      <vt:lpstr>剪辑</vt:lpstr>
      <vt:lpstr>Image</vt:lpstr>
      <vt:lpstr>Bitmap Image</vt:lpstr>
      <vt:lpstr>第5章 计算机硬件组成</vt:lpstr>
      <vt:lpstr>   冯·诺依曼体系结构</vt:lpstr>
      <vt:lpstr>PowerPoint 演示文稿</vt:lpstr>
      <vt:lpstr>计算机硬件系统的组成</vt:lpstr>
      <vt:lpstr>PowerPoint 演示文稿</vt:lpstr>
      <vt:lpstr>5.1中央处理器、中央处理部件(CPU)</vt:lpstr>
      <vt:lpstr>PowerPoint 演示文稿</vt:lpstr>
      <vt:lpstr>5.2主存储器</vt:lpstr>
      <vt:lpstr>PowerPoint 演示文稿</vt:lpstr>
      <vt:lpstr>PowerPoint 演示文稿</vt:lpstr>
      <vt:lpstr>PowerPoint 演示文稿</vt:lpstr>
      <vt:lpstr>主存地址空间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5.3输入输出设备 </vt:lpstr>
      <vt:lpstr>磁介质存储设备</vt:lpstr>
      <vt:lpstr>PowerPoint 演示文稿</vt:lpstr>
      <vt:lpstr>PowerPoint 演示文稿</vt:lpstr>
      <vt:lpstr>磁盘性能指标</vt:lpstr>
      <vt:lpstr>磁带</vt:lpstr>
      <vt:lpstr>PowerPoint 演示文稿</vt:lpstr>
      <vt:lpstr>PowerPoint 演示文稿</vt:lpstr>
      <vt:lpstr>PowerPoint 演示文稿</vt:lpstr>
      <vt:lpstr>光存储设备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子系统互联 </vt:lpstr>
      <vt:lpstr>PowerPoint 演示文稿</vt:lpstr>
      <vt:lpstr>连接外设</vt:lpstr>
      <vt:lpstr>PowerPoint 演示文稿</vt:lpstr>
      <vt:lpstr>PowerPoint 演示文稿</vt:lpstr>
      <vt:lpstr>PowerPoint 演示文稿</vt:lpstr>
      <vt:lpstr>PowerPoint 演示文稿</vt:lpstr>
      <vt:lpstr>外设寻址 （Addressing Input/Output Device）</vt:lpstr>
      <vt:lpstr>PowerPoint 演示文稿</vt:lpstr>
      <vt:lpstr>PowerPoint 演示文稿</vt:lpstr>
      <vt:lpstr>5.5程序执行</vt:lpstr>
      <vt:lpstr>PowerPoint 演示文稿</vt:lpstr>
      <vt:lpstr>5.5程序执行实例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5.5输入输出操作</vt:lpstr>
      <vt:lpstr>PowerPoint 演示文稿</vt:lpstr>
      <vt:lpstr>PowerPoint 演示文稿</vt:lpstr>
      <vt:lpstr>PowerPoint 演示文稿</vt:lpstr>
      <vt:lpstr>PowerPoint 演示文稿</vt:lpstr>
      <vt:lpstr>5.6指令体系结构</vt:lpstr>
    </vt:vector>
  </TitlesOfParts>
  <Company>清华大学计算机与信息管理中心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计算机硬件组成</dc:title>
  <dc:creator>yqh</dc:creator>
  <cp:keywords>yqh</cp:keywords>
  <cp:lastModifiedBy>yqh</cp:lastModifiedBy>
  <cp:revision>2630</cp:revision>
  <dcterms:created xsi:type="dcterms:W3CDTF">1998-11-23T04:51:20Z</dcterms:created>
  <dcterms:modified xsi:type="dcterms:W3CDTF">2017-11-14T07:04:41Z</dcterms:modified>
</cp:coreProperties>
</file>