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6"/>
  </p:handoutMasterIdLst>
  <p:sldIdLst>
    <p:sldId id="519" r:id="rId3"/>
    <p:sldId id="841" r:id="rId5"/>
    <p:sldId id="842" r:id="rId6"/>
    <p:sldId id="789" r:id="rId7"/>
    <p:sldId id="843" r:id="rId8"/>
    <p:sldId id="844" r:id="rId9"/>
    <p:sldId id="845" r:id="rId10"/>
    <p:sldId id="794" r:id="rId11"/>
    <p:sldId id="821" r:id="rId12"/>
    <p:sldId id="797" r:id="rId13"/>
    <p:sldId id="822" r:id="rId14"/>
    <p:sldId id="799" r:id="rId15"/>
    <p:sldId id="823" r:id="rId16"/>
    <p:sldId id="798" r:id="rId17"/>
    <p:sldId id="824" r:id="rId18"/>
    <p:sldId id="805" r:id="rId19"/>
    <p:sldId id="806" r:id="rId20"/>
    <p:sldId id="807" r:id="rId21"/>
    <p:sldId id="825" r:id="rId22"/>
    <p:sldId id="826" r:id="rId23"/>
    <p:sldId id="827" r:id="rId24"/>
    <p:sldId id="828" r:id="rId25"/>
    <p:sldId id="829" r:id="rId26"/>
    <p:sldId id="809" r:id="rId27"/>
    <p:sldId id="810" r:id="rId28"/>
    <p:sldId id="831" r:id="rId29"/>
    <p:sldId id="811" r:id="rId30"/>
    <p:sldId id="812" r:id="rId31"/>
    <p:sldId id="834" r:id="rId32"/>
    <p:sldId id="835" r:id="rId33"/>
    <p:sldId id="836" r:id="rId34"/>
    <p:sldId id="838" r:id="rId35"/>
    <p:sldId id="813" r:id="rId36"/>
    <p:sldId id="832" r:id="rId37"/>
    <p:sldId id="820" r:id="rId38"/>
    <p:sldId id="814" r:id="rId39"/>
    <p:sldId id="815" r:id="rId40"/>
    <p:sldId id="817" r:id="rId41"/>
    <p:sldId id="818" r:id="rId42"/>
    <p:sldId id="819" r:id="rId43"/>
    <p:sldId id="839" r:id="rId44"/>
    <p:sldId id="840" r:id="rId45"/>
  </p:sldIdLst>
  <p:sldSz cx="9144000" cy="6858000" type="screen4x3"/>
  <p:notesSz cx="6858000" cy="9144000"/>
  <p:defaultTextStyle>
    <a:defPPr>
      <a:defRPr lang="zh-CN"/>
    </a:defPPr>
    <a:lvl1pPr algn="just" rtl="0" eaLnBrk="0" fontAlgn="base" hangingPunct="0">
      <a:lnSpc>
        <a:spcPct val="90000"/>
      </a:lnSpc>
      <a:spcBef>
        <a:spcPct val="20000"/>
      </a:spcBef>
      <a:spcAft>
        <a:spcPct val="0"/>
      </a:spcAft>
      <a:buClr>
        <a:schemeClr val="tx2"/>
      </a:buClr>
      <a:buSzPct val="120000"/>
      <a:buFont typeface="Wingdings" panose="05000000000000000000" pitchFamily="2" charset="2"/>
      <a:buChar char="v"/>
      <a:defRPr kumimoji="1" sz="3600" b="1" kern="1200">
        <a:solidFill>
          <a:schemeClr val="tx1"/>
        </a:solidFill>
        <a:latin typeface="黑体" panose="02010609060101010101" pitchFamily="2" charset="-122"/>
        <a:ea typeface="黑体" panose="02010609060101010101" pitchFamily="2" charset="-122"/>
        <a:cs typeface="+mn-cs"/>
      </a:defRPr>
    </a:lvl1pPr>
    <a:lvl2pPr marL="457200" algn="just" rtl="0" eaLnBrk="0" fontAlgn="base" hangingPunct="0">
      <a:lnSpc>
        <a:spcPct val="90000"/>
      </a:lnSpc>
      <a:spcBef>
        <a:spcPct val="20000"/>
      </a:spcBef>
      <a:spcAft>
        <a:spcPct val="0"/>
      </a:spcAft>
      <a:buClr>
        <a:schemeClr val="tx2"/>
      </a:buClr>
      <a:buSzPct val="120000"/>
      <a:buFont typeface="Wingdings" panose="05000000000000000000" pitchFamily="2" charset="2"/>
      <a:buChar char="v"/>
      <a:defRPr kumimoji="1" sz="3600" b="1" kern="1200">
        <a:solidFill>
          <a:schemeClr val="tx1"/>
        </a:solidFill>
        <a:latin typeface="黑体" panose="02010609060101010101" pitchFamily="2" charset="-122"/>
        <a:ea typeface="黑体" panose="02010609060101010101" pitchFamily="2" charset="-122"/>
        <a:cs typeface="+mn-cs"/>
      </a:defRPr>
    </a:lvl2pPr>
    <a:lvl3pPr marL="914400" algn="just" rtl="0" eaLnBrk="0" fontAlgn="base" hangingPunct="0">
      <a:lnSpc>
        <a:spcPct val="90000"/>
      </a:lnSpc>
      <a:spcBef>
        <a:spcPct val="20000"/>
      </a:spcBef>
      <a:spcAft>
        <a:spcPct val="0"/>
      </a:spcAft>
      <a:buClr>
        <a:schemeClr val="tx2"/>
      </a:buClr>
      <a:buSzPct val="120000"/>
      <a:buFont typeface="Wingdings" panose="05000000000000000000" pitchFamily="2" charset="2"/>
      <a:buChar char="v"/>
      <a:defRPr kumimoji="1" sz="3600" b="1" kern="1200">
        <a:solidFill>
          <a:schemeClr val="tx1"/>
        </a:solidFill>
        <a:latin typeface="黑体" panose="02010609060101010101" pitchFamily="2" charset="-122"/>
        <a:ea typeface="黑体" panose="02010609060101010101" pitchFamily="2" charset="-122"/>
        <a:cs typeface="+mn-cs"/>
      </a:defRPr>
    </a:lvl3pPr>
    <a:lvl4pPr marL="1371600" algn="just" rtl="0" eaLnBrk="0" fontAlgn="base" hangingPunct="0">
      <a:lnSpc>
        <a:spcPct val="90000"/>
      </a:lnSpc>
      <a:spcBef>
        <a:spcPct val="20000"/>
      </a:spcBef>
      <a:spcAft>
        <a:spcPct val="0"/>
      </a:spcAft>
      <a:buClr>
        <a:schemeClr val="tx2"/>
      </a:buClr>
      <a:buSzPct val="120000"/>
      <a:buFont typeface="Wingdings" panose="05000000000000000000" pitchFamily="2" charset="2"/>
      <a:buChar char="v"/>
      <a:defRPr kumimoji="1" sz="3600" b="1" kern="1200">
        <a:solidFill>
          <a:schemeClr val="tx1"/>
        </a:solidFill>
        <a:latin typeface="黑体" panose="02010609060101010101" pitchFamily="2" charset="-122"/>
        <a:ea typeface="黑体" panose="02010609060101010101" pitchFamily="2" charset="-122"/>
        <a:cs typeface="+mn-cs"/>
      </a:defRPr>
    </a:lvl4pPr>
    <a:lvl5pPr marL="1828800" algn="just" rtl="0" eaLnBrk="0" fontAlgn="base" hangingPunct="0">
      <a:lnSpc>
        <a:spcPct val="90000"/>
      </a:lnSpc>
      <a:spcBef>
        <a:spcPct val="20000"/>
      </a:spcBef>
      <a:spcAft>
        <a:spcPct val="0"/>
      </a:spcAft>
      <a:buClr>
        <a:schemeClr val="tx2"/>
      </a:buClr>
      <a:buSzPct val="120000"/>
      <a:buFont typeface="Wingdings" panose="05000000000000000000" pitchFamily="2" charset="2"/>
      <a:buChar char="v"/>
      <a:defRPr kumimoji="1" sz="3600" b="1" kern="1200">
        <a:solidFill>
          <a:schemeClr val="tx1"/>
        </a:solidFill>
        <a:latin typeface="黑体" panose="02010609060101010101" pitchFamily="2" charset="-122"/>
        <a:ea typeface="黑体" panose="02010609060101010101" pitchFamily="2" charset="-122"/>
        <a:cs typeface="+mn-cs"/>
      </a:defRPr>
    </a:lvl5pPr>
    <a:lvl6pPr marL="2286000" algn="l" defTabSz="914400" rtl="0" eaLnBrk="1" latinLnBrk="0" hangingPunct="1">
      <a:defRPr kumimoji="1" sz="3600" b="1" kern="1200">
        <a:solidFill>
          <a:schemeClr val="tx1"/>
        </a:solidFill>
        <a:latin typeface="黑体" panose="02010609060101010101" pitchFamily="2" charset="-122"/>
        <a:ea typeface="黑体" panose="02010609060101010101" pitchFamily="2" charset="-122"/>
        <a:cs typeface="+mn-cs"/>
      </a:defRPr>
    </a:lvl6pPr>
    <a:lvl7pPr marL="2743200" algn="l" defTabSz="914400" rtl="0" eaLnBrk="1" latinLnBrk="0" hangingPunct="1">
      <a:defRPr kumimoji="1" sz="3600" b="1" kern="1200">
        <a:solidFill>
          <a:schemeClr val="tx1"/>
        </a:solidFill>
        <a:latin typeface="黑体" panose="02010609060101010101" pitchFamily="2" charset="-122"/>
        <a:ea typeface="黑体" panose="02010609060101010101" pitchFamily="2" charset="-122"/>
        <a:cs typeface="+mn-cs"/>
      </a:defRPr>
    </a:lvl7pPr>
    <a:lvl8pPr marL="3200400" algn="l" defTabSz="914400" rtl="0" eaLnBrk="1" latinLnBrk="0" hangingPunct="1">
      <a:defRPr kumimoji="1" sz="3600" b="1" kern="1200">
        <a:solidFill>
          <a:schemeClr val="tx1"/>
        </a:solidFill>
        <a:latin typeface="黑体" panose="02010609060101010101" pitchFamily="2" charset="-122"/>
        <a:ea typeface="黑体" panose="02010609060101010101" pitchFamily="2" charset="-122"/>
        <a:cs typeface="+mn-cs"/>
      </a:defRPr>
    </a:lvl8pPr>
    <a:lvl9pPr marL="3657600" algn="l" defTabSz="914400" rtl="0" eaLnBrk="1" latinLnBrk="0" hangingPunct="1">
      <a:defRPr kumimoji="1" sz="3600" b="1" kern="1200">
        <a:solidFill>
          <a:schemeClr val="tx1"/>
        </a:solidFill>
        <a:latin typeface="黑体" panose="02010609060101010101" pitchFamily="2" charset="-122"/>
        <a:ea typeface="黑体" panose="0201060906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33FF"/>
    <a:srgbClr val="CC6600"/>
    <a:srgbClr val="663300"/>
    <a:srgbClr val="996633"/>
    <a:srgbClr val="006600"/>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05" autoAdjust="0"/>
    <p:restoredTop sz="94660" autoAdjust="0"/>
  </p:normalViewPr>
  <p:slideViewPr>
    <p:cSldViewPr snapToGrid="0">
      <p:cViewPr>
        <p:scale>
          <a:sx n="66" d="100"/>
          <a:sy n="66" d="100"/>
        </p:scale>
        <p:origin x="-1326" y="-3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648"/>
    </p:cViewPr>
  </p:sorterViewPr>
  <p:notesViewPr>
    <p:cSldViewPr snapToGrid="0">
      <p:cViewPr>
        <p:scale>
          <a:sx n="100" d="100"/>
          <a:sy n="100" d="100"/>
        </p:scale>
        <p:origin x="-114"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86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lnSpc>
                <a:spcPct val="100000"/>
              </a:lnSpc>
              <a:spcBef>
                <a:spcPct val="0"/>
              </a:spcBef>
              <a:buClrTx/>
              <a:buSzTx/>
              <a:buFontTx/>
              <a:buNone/>
              <a:defRPr kumimoji="0" sz="1200" b="0" smtClean="0">
                <a:latin typeface="Times New Roman" panose="02020603050405020304" pitchFamily="18" charset="0"/>
                <a:ea typeface="宋体" panose="02010600030101010101" pitchFamily="2" charset="-122"/>
              </a:defRPr>
            </a:lvl1pPr>
          </a:lstStyle>
          <a:p>
            <a:pPr>
              <a:defRPr/>
            </a:pPr>
            <a:endParaRPr lang="en-US" altLang="zh-CN"/>
          </a:p>
        </p:txBody>
      </p:sp>
      <p:sp>
        <p:nvSpPr>
          <p:cNvPr id="668675"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lnSpc>
                <a:spcPct val="100000"/>
              </a:lnSpc>
              <a:spcBef>
                <a:spcPct val="0"/>
              </a:spcBef>
              <a:buClrTx/>
              <a:buSzTx/>
              <a:buFontTx/>
              <a:buNone/>
              <a:defRPr kumimoji="0" sz="1200" b="0" smtClean="0">
                <a:latin typeface="Times New Roman" panose="02020603050405020304" pitchFamily="18" charset="0"/>
                <a:ea typeface="宋体" panose="02010600030101010101" pitchFamily="2" charset="-122"/>
              </a:defRPr>
            </a:lvl1pPr>
          </a:lstStyle>
          <a:p>
            <a:pPr>
              <a:defRPr/>
            </a:pPr>
            <a:endParaRPr lang="en-US" altLang="zh-CN"/>
          </a:p>
        </p:txBody>
      </p:sp>
      <p:sp>
        <p:nvSpPr>
          <p:cNvPr id="668676"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lnSpc>
                <a:spcPct val="100000"/>
              </a:lnSpc>
              <a:spcBef>
                <a:spcPct val="0"/>
              </a:spcBef>
              <a:buClrTx/>
              <a:buSzTx/>
              <a:buFontTx/>
              <a:buNone/>
              <a:defRPr kumimoji="0" sz="1200" b="0" smtClean="0">
                <a:latin typeface="Times New Roman" panose="02020603050405020304" pitchFamily="18" charset="0"/>
                <a:ea typeface="宋体" panose="02010600030101010101" pitchFamily="2" charset="-122"/>
              </a:defRPr>
            </a:lvl1pPr>
          </a:lstStyle>
          <a:p>
            <a:pPr>
              <a:defRPr/>
            </a:pPr>
            <a:endParaRPr lang="en-US" altLang="zh-CN"/>
          </a:p>
        </p:txBody>
      </p:sp>
      <p:sp>
        <p:nvSpPr>
          <p:cNvPr id="6686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lnSpc>
                <a:spcPct val="100000"/>
              </a:lnSpc>
              <a:spcBef>
                <a:spcPct val="0"/>
              </a:spcBef>
              <a:buClrTx/>
              <a:buSzTx/>
              <a:buFontTx/>
              <a:buNone/>
              <a:defRPr kumimoji="0" sz="1200" b="0" smtClean="0">
                <a:latin typeface="Times New Roman" panose="02020603050405020304" pitchFamily="18" charset="0"/>
                <a:ea typeface="宋体" panose="02010600030101010101" pitchFamily="2" charset="-122"/>
              </a:defRPr>
            </a:lvl1pPr>
          </a:lstStyle>
          <a:p>
            <a:pPr>
              <a:defRPr/>
            </a:pPr>
            <a:fld id="{96AE76C1-ECE1-4607-A58B-26652F68955B}"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51205"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51208" name="Rectangle 8"/>
          <p:cNvSpPr>
            <a:spLocks noChangeArrowheads="1"/>
          </p:cNvSpPr>
          <p:nvPr/>
        </p:nvSpPr>
        <p:spPr bwMode="auto">
          <a:xfrm>
            <a:off x="930275" y="325438"/>
            <a:ext cx="2879725" cy="360362"/>
          </a:xfrm>
          <a:prstGeom prst="rect">
            <a:avLst/>
          </a:prstGeom>
          <a:noFill/>
          <a:ln w="12700">
            <a:noFill/>
            <a:miter lim="800000"/>
            <a:headEnd type="none" w="sm" len="sm"/>
            <a:tailEnd type="none" w="sm" len="sm"/>
          </a:ln>
          <a:effectLst/>
        </p:spPr>
        <p:txBody>
          <a:bodyPr/>
          <a:lstStyle/>
          <a:p>
            <a:pPr algn="l" eaLnBrk="1" hangingPunct="1">
              <a:lnSpc>
                <a:spcPct val="100000"/>
              </a:lnSpc>
              <a:spcBef>
                <a:spcPct val="0"/>
              </a:spcBef>
              <a:buClrTx/>
              <a:buSzTx/>
              <a:buFontTx/>
              <a:buNone/>
              <a:defRPr/>
            </a:pPr>
            <a:r>
              <a:rPr lang="zh-CN" altLang="en-US" sz="1200" b="0">
                <a:latin typeface="Times New Roman" panose="02020603050405020304" pitchFamily="18" charset="0"/>
                <a:ea typeface="宋体" panose="02010600030101010101" pitchFamily="2" charset="-122"/>
              </a:rPr>
              <a:t>清华大学</a:t>
            </a:r>
            <a:r>
              <a:rPr lang="en-US" altLang="zh-CN" sz="1200" b="0">
                <a:latin typeface="Times New Roman" panose="02020603050405020304" pitchFamily="18" charset="0"/>
                <a:ea typeface="宋体" panose="02010600030101010101" pitchFamily="2" charset="-122"/>
              </a:rPr>
              <a:t>《</a:t>
            </a:r>
            <a:r>
              <a:rPr lang="zh-CN" altLang="en-US" sz="1200" b="0">
                <a:latin typeface="Times New Roman" panose="02020603050405020304" pitchFamily="18" charset="0"/>
                <a:ea typeface="宋体" panose="02010600030101010101" pitchFamily="2" charset="-122"/>
              </a:rPr>
              <a:t>计算机文化基础</a:t>
            </a:r>
            <a:r>
              <a:rPr lang="en-US" altLang="zh-CN" sz="1200" b="0">
                <a:latin typeface="Times New Roman" panose="02020603050405020304" pitchFamily="18" charset="0"/>
                <a:ea typeface="宋体" panose="02010600030101010101" pitchFamily="2" charset="-122"/>
              </a:rPr>
              <a:t>》</a:t>
            </a:r>
            <a:r>
              <a:rPr lang="zh-CN" altLang="en-US" sz="1200" b="0">
                <a:latin typeface="Times New Roman" panose="02020603050405020304" pitchFamily="18" charset="0"/>
                <a:ea typeface="宋体" panose="02010600030101010101" pitchFamily="2" charset="-122"/>
              </a:rPr>
              <a:t>电子教案</a:t>
            </a:r>
            <a:endParaRPr lang="zh-CN" altLang="en-US" sz="1200" b="0">
              <a:latin typeface="Times New Roman" panose="02020603050405020304" pitchFamily="18" charset="0"/>
              <a:ea typeface="宋体" panose="02010600030101010101" pitchFamily="2" charset="-122"/>
            </a:endParaRPr>
          </a:p>
        </p:txBody>
      </p:sp>
      <p:sp>
        <p:nvSpPr>
          <p:cNvPr id="51209" name="Rectangle 9"/>
          <p:cNvSpPr>
            <a:spLocks noChangeArrowheads="1"/>
          </p:cNvSpPr>
          <p:nvPr/>
        </p:nvSpPr>
        <p:spPr bwMode="auto">
          <a:xfrm>
            <a:off x="3784600" y="325438"/>
            <a:ext cx="2159000" cy="360362"/>
          </a:xfrm>
          <a:prstGeom prst="rect">
            <a:avLst/>
          </a:prstGeom>
          <a:noFill/>
          <a:ln w="12700">
            <a:noFill/>
            <a:miter lim="800000"/>
            <a:headEnd type="none" w="sm" len="sm"/>
            <a:tailEnd type="none" w="sm" len="sm"/>
          </a:ln>
          <a:effectLst/>
        </p:spPr>
        <p:txBody>
          <a:bodyPr/>
          <a:lstStyle/>
          <a:p>
            <a:pPr algn="r" eaLnBrk="1" hangingPunct="1">
              <a:lnSpc>
                <a:spcPct val="100000"/>
              </a:lnSpc>
              <a:spcBef>
                <a:spcPct val="0"/>
              </a:spcBef>
              <a:buClrTx/>
              <a:buSzTx/>
              <a:buFontTx/>
              <a:buNone/>
              <a:defRPr/>
            </a:pPr>
            <a:r>
              <a:rPr lang="en-US" altLang="zh-CN" sz="1200" b="0">
                <a:latin typeface="Times New Roman" panose="02020603050405020304" pitchFamily="18" charset="0"/>
                <a:ea typeface="宋体" panose="02010600030101010101" pitchFamily="2" charset="-122"/>
              </a:rPr>
              <a:t>2003</a:t>
            </a:r>
            <a:r>
              <a:rPr lang="zh-CN" altLang="en-US" sz="1200" b="0">
                <a:latin typeface="Times New Roman" panose="02020603050405020304" pitchFamily="18" charset="0"/>
                <a:ea typeface="宋体" panose="02010600030101010101" pitchFamily="2" charset="-122"/>
              </a:rPr>
              <a:t>年</a:t>
            </a:r>
            <a:r>
              <a:rPr lang="en-US" altLang="zh-CN" sz="1200" b="0">
                <a:latin typeface="Times New Roman" panose="02020603050405020304" pitchFamily="18" charset="0"/>
                <a:ea typeface="宋体" panose="02010600030101010101" pitchFamily="2" charset="-122"/>
              </a:rPr>
              <a:t>3</a:t>
            </a:r>
            <a:r>
              <a:rPr lang="zh-CN" altLang="en-US" sz="1200" b="0">
                <a:latin typeface="Times New Roman" panose="02020603050405020304" pitchFamily="18" charset="0"/>
                <a:ea typeface="宋体" panose="02010600030101010101" pitchFamily="2" charset="-122"/>
              </a:rPr>
              <a:t>月</a:t>
            </a:r>
            <a:endParaRPr lang="zh-CN" altLang="en-US" sz="1200" b="0">
              <a:latin typeface="Times New Roman" panose="02020603050405020304" pitchFamily="18" charset="0"/>
              <a:ea typeface="宋体" panose="02010600030101010101" pitchFamily="2" charset="-122"/>
            </a:endParaRPr>
          </a:p>
        </p:txBody>
      </p:sp>
      <p:sp>
        <p:nvSpPr>
          <p:cNvPr id="51210" name="Rectangle 10"/>
          <p:cNvSpPr>
            <a:spLocks noChangeArrowheads="1"/>
          </p:cNvSpPr>
          <p:nvPr/>
        </p:nvSpPr>
        <p:spPr bwMode="auto">
          <a:xfrm>
            <a:off x="914400" y="8534400"/>
            <a:ext cx="5105400" cy="304800"/>
          </a:xfrm>
          <a:prstGeom prst="rect">
            <a:avLst/>
          </a:prstGeom>
          <a:noFill/>
          <a:ln w="12700">
            <a:noFill/>
            <a:miter lim="800000"/>
            <a:headEnd type="none" w="sm" len="sm"/>
            <a:tailEnd type="none" w="sm" len="sm"/>
          </a:ln>
          <a:effectLst/>
        </p:spPr>
        <p:txBody>
          <a:bodyPr anchor="b"/>
          <a:lstStyle/>
          <a:p>
            <a:pPr algn="ctr" eaLnBrk="1" hangingPunct="1">
              <a:lnSpc>
                <a:spcPct val="100000"/>
              </a:lnSpc>
              <a:spcBef>
                <a:spcPct val="0"/>
              </a:spcBef>
              <a:buClrTx/>
              <a:buSzTx/>
              <a:buFontTx/>
              <a:buNone/>
              <a:defRPr/>
            </a:pPr>
            <a:fld id="{A6B3B8D0-8B95-4DD4-AFBD-8BD57A16BB41}" type="slidenum">
              <a:rPr lang="en-US" altLang="zh-CN" sz="1200" b="0">
                <a:latin typeface="Times New Roman" panose="02020603050405020304" pitchFamily="18" charset="0"/>
                <a:ea typeface="宋体" panose="02010600030101010101" pitchFamily="2" charset="-122"/>
              </a:rPr>
            </a:fld>
            <a:r>
              <a:rPr lang="en-US" altLang="zh-CN" sz="1200" b="0">
                <a:latin typeface="Times New Roman" panose="02020603050405020304" pitchFamily="18" charset="0"/>
                <a:ea typeface="宋体" panose="02010600030101010101" pitchFamily="2" charset="-122"/>
              </a:rPr>
              <a:t> </a:t>
            </a:r>
            <a:r>
              <a:rPr lang="zh-CN" altLang="en-US" sz="1200" b="0">
                <a:latin typeface="Times New Roman" panose="02020603050405020304" pitchFamily="18" charset="0"/>
                <a:ea typeface="宋体" panose="02010600030101010101" pitchFamily="2" charset="-122"/>
              </a:rPr>
              <a:t>页</a:t>
            </a:r>
            <a:endParaRPr lang="zh-CN" altLang="en-US" sz="1200" b="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noTextEdit="1"/>
          </p:cNvSpPr>
          <p:nvPr>
            <p:ph type="sldImg"/>
          </p:nvPr>
        </p:nvSpPr>
        <p:spPr/>
      </p:sp>
      <p:sp>
        <p:nvSpPr>
          <p:cNvPr id="45059" name="Rectangle 3"/>
          <p:cNvSpPr>
            <a:spLocks noGrp="1" noChangeArrowheads="1"/>
          </p:cNvSpPr>
          <p:nvPr>
            <p:ph type="body" idx="1"/>
          </p:nvPr>
        </p:nvSpPr>
        <p:spPr>
          <a:noFill/>
          <a:ln w="9525"/>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a:xfrm>
            <a:off x="1150938" y="692150"/>
            <a:ext cx="4556125" cy="3416300"/>
          </a:xfrm>
          <a:ln w="12700" cap="flat">
            <a:solidFill>
              <a:schemeClr val="tx1"/>
            </a:solidFill>
          </a:ln>
        </p:spPr>
      </p:sp>
      <p:sp>
        <p:nvSpPr>
          <p:cNvPr id="54275" name="Rectangle 3"/>
          <p:cNvSpPr>
            <a:spLocks noGrp="1" noChangeArrowheads="1"/>
          </p:cNvSpPr>
          <p:nvPr>
            <p:ph type="body" idx="1"/>
          </p:nvPr>
        </p:nvSpPr>
        <p:spPr>
          <a:noFill/>
          <a:ln w="9525"/>
        </p:spPr>
        <p:txBody>
          <a:bodyPr lIns="92075" tIns="46038" rIns="92075" bIns="46038"/>
          <a:lstStyle/>
          <a:p>
            <a:pPr eaLnBrk="1" hangingPunct="1">
              <a:spcBef>
                <a:spcPct val="0"/>
              </a:spcBef>
            </a:pPr>
            <a:endParaRPr lang="zh-CN" altLang="zh-CN" sz="24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noTextEdit="1"/>
          </p:cNvSpPr>
          <p:nvPr>
            <p:ph type="sldImg"/>
          </p:nvPr>
        </p:nvSpPr>
        <p:spPr>
          <a:xfrm>
            <a:off x="1150938" y="692150"/>
            <a:ext cx="4556125" cy="3416300"/>
          </a:xfrm>
          <a:ln w="12700" cap="flat">
            <a:solidFill>
              <a:schemeClr val="tx1"/>
            </a:solidFill>
          </a:ln>
        </p:spPr>
      </p:sp>
      <p:sp>
        <p:nvSpPr>
          <p:cNvPr id="55299" name="Rectangle 3"/>
          <p:cNvSpPr>
            <a:spLocks noGrp="1" noChangeArrowheads="1"/>
          </p:cNvSpPr>
          <p:nvPr>
            <p:ph type="body" idx="1"/>
          </p:nvPr>
        </p:nvSpPr>
        <p:spPr>
          <a:noFill/>
          <a:ln w="9525"/>
        </p:spPr>
        <p:txBody>
          <a:bodyPr lIns="92075" tIns="46038" rIns="92075" bIns="46038"/>
          <a:lstStyle/>
          <a:p>
            <a:pPr eaLnBrk="1" hangingPunct="1">
              <a:spcBef>
                <a:spcPct val="0"/>
              </a:spcBef>
            </a:pPr>
            <a:endParaRPr lang="zh-CN" altLang="zh-CN" sz="24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noTextEdit="1"/>
          </p:cNvSpPr>
          <p:nvPr>
            <p:ph type="sldImg"/>
          </p:nvPr>
        </p:nvSpPr>
        <p:spPr>
          <a:xfrm>
            <a:off x="1150938" y="692150"/>
            <a:ext cx="4556125" cy="3416300"/>
          </a:xfrm>
          <a:ln w="12700" cap="flat">
            <a:solidFill>
              <a:schemeClr val="tx1"/>
            </a:solidFill>
          </a:ln>
        </p:spPr>
      </p:sp>
      <p:sp>
        <p:nvSpPr>
          <p:cNvPr id="56323" name="Rectangle 3"/>
          <p:cNvSpPr>
            <a:spLocks noGrp="1" noChangeArrowheads="1"/>
          </p:cNvSpPr>
          <p:nvPr>
            <p:ph type="body" idx="1"/>
          </p:nvPr>
        </p:nvSpPr>
        <p:spPr>
          <a:noFill/>
          <a:ln w="9525"/>
        </p:spPr>
        <p:txBody>
          <a:bodyPr lIns="92075" tIns="46038" rIns="92075" bIns="46038"/>
          <a:lstStyle/>
          <a:p>
            <a:pPr eaLnBrk="1" hangingPunct="1">
              <a:spcBef>
                <a:spcPct val="0"/>
              </a:spcBef>
            </a:pPr>
            <a:endParaRPr lang="zh-CN" altLang="zh-CN" sz="24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noTextEdit="1"/>
          </p:cNvSpPr>
          <p:nvPr>
            <p:ph type="sldImg"/>
          </p:nvPr>
        </p:nvSpPr>
        <p:spPr>
          <a:xfrm>
            <a:off x="1150938" y="692150"/>
            <a:ext cx="4556125" cy="3416300"/>
          </a:xfrm>
          <a:ln w="12700" cap="flat">
            <a:solidFill>
              <a:schemeClr val="tx1"/>
            </a:solidFill>
          </a:ln>
        </p:spPr>
      </p:sp>
      <p:sp>
        <p:nvSpPr>
          <p:cNvPr id="46083" name="Rectangle 3"/>
          <p:cNvSpPr>
            <a:spLocks noGrp="1" noChangeArrowheads="1"/>
          </p:cNvSpPr>
          <p:nvPr>
            <p:ph type="body" idx="1"/>
          </p:nvPr>
        </p:nvSpPr>
        <p:spPr>
          <a:noFill/>
          <a:ln w="9525"/>
        </p:spPr>
        <p:txBody>
          <a:bodyPr lIns="92075" tIns="46038" rIns="92075" bIns="46038"/>
          <a:lstStyle/>
          <a:p>
            <a:pPr eaLnBrk="1" hangingPunct="1">
              <a:spcBef>
                <a:spcPct val="0"/>
              </a:spcBef>
            </a:pPr>
            <a:endParaRPr lang="zh-CN" altLang="zh-CN" sz="24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noTextEdit="1"/>
          </p:cNvSpPr>
          <p:nvPr>
            <p:ph type="sldImg"/>
          </p:nvPr>
        </p:nvSpPr>
        <p:spPr>
          <a:xfrm>
            <a:off x="1150938" y="692150"/>
            <a:ext cx="4556125" cy="3416300"/>
          </a:xfrm>
          <a:ln w="12700" cap="flat">
            <a:solidFill>
              <a:schemeClr val="tx1"/>
            </a:solidFill>
          </a:ln>
        </p:spPr>
      </p:sp>
      <p:sp>
        <p:nvSpPr>
          <p:cNvPr id="47107" name="Rectangle 3"/>
          <p:cNvSpPr>
            <a:spLocks noGrp="1" noChangeArrowheads="1"/>
          </p:cNvSpPr>
          <p:nvPr>
            <p:ph type="body" idx="1"/>
          </p:nvPr>
        </p:nvSpPr>
        <p:spPr>
          <a:noFill/>
          <a:ln w="9525"/>
        </p:spPr>
        <p:txBody>
          <a:bodyPr lIns="92075" tIns="46038" rIns="92075" bIns="46038"/>
          <a:lstStyle/>
          <a:p>
            <a:pPr eaLnBrk="1" hangingPunct="1">
              <a:spcBef>
                <a:spcPct val="0"/>
              </a:spcBef>
            </a:pPr>
            <a:endParaRPr lang="zh-CN" altLang="zh-CN" sz="24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noTextEdit="1"/>
          </p:cNvSpPr>
          <p:nvPr>
            <p:ph type="sldImg"/>
          </p:nvPr>
        </p:nvSpPr>
        <p:spPr>
          <a:xfrm>
            <a:off x="1150938" y="692150"/>
            <a:ext cx="4556125" cy="3416300"/>
          </a:xfrm>
          <a:ln w="12700" cap="flat">
            <a:solidFill>
              <a:schemeClr val="tx1"/>
            </a:solidFill>
          </a:ln>
        </p:spPr>
      </p:sp>
      <p:sp>
        <p:nvSpPr>
          <p:cNvPr id="48131" name="Rectangle 3"/>
          <p:cNvSpPr>
            <a:spLocks noGrp="1" noChangeArrowheads="1"/>
          </p:cNvSpPr>
          <p:nvPr>
            <p:ph type="body" idx="1"/>
          </p:nvPr>
        </p:nvSpPr>
        <p:spPr>
          <a:noFill/>
          <a:ln w="9525"/>
        </p:spPr>
        <p:txBody>
          <a:bodyPr lIns="92075" tIns="46038" rIns="92075" bIns="46038"/>
          <a:lstStyle/>
          <a:p>
            <a:pPr eaLnBrk="1" hangingPunct="1">
              <a:spcBef>
                <a:spcPct val="0"/>
              </a:spcBef>
            </a:pPr>
            <a:endParaRPr lang="zh-CN" altLang="zh-CN" sz="24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a:xfrm>
            <a:off x="1150938" y="692150"/>
            <a:ext cx="4556125" cy="3416300"/>
          </a:xfrm>
          <a:ln w="12700" cap="flat">
            <a:solidFill>
              <a:schemeClr val="tx1"/>
            </a:solidFill>
          </a:ln>
        </p:spPr>
      </p:sp>
      <p:sp>
        <p:nvSpPr>
          <p:cNvPr id="49155" name="Rectangle 3"/>
          <p:cNvSpPr>
            <a:spLocks noGrp="1" noChangeArrowheads="1"/>
          </p:cNvSpPr>
          <p:nvPr>
            <p:ph type="body" idx="1"/>
          </p:nvPr>
        </p:nvSpPr>
        <p:spPr>
          <a:noFill/>
          <a:ln w="9525"/>
        </p:spPr>
        <p:txBody>
          <a:bodyPr lIns="92075" tIns="46038" rIns="92075" bIns="46038"/>
          <a:lstStyle/>
          <a:p>
            <a:pPr eaLnBrk="1" hangingPunct="1">
              <a:spcBef>
                <a:spcPct val="0"/>
              </a:spcBef>
            </a:pPr>
            <a:endParaRPr lang="zh-CN" altLang="zh-CN" sz="24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noTextEdit="1"/>
          </p:cNvSpPr>
          <p:nvPr>
            <p:ph type="sldImg"/>
          </p:nvPr>
        </p:nvSpPr>
        <p:spPr>
          <a:xfrm>
            <a:off x="1150938" y="692150"/>
            <a:ext cx="4556125" cy="3416300"/>
          </a:xfrm>
          <a:ln w="12700" cap="flat">
            <a:solidFill>
              <a:schemeClr val="tx1"/>
            </a:solidFill>
          </a:ln>
        </p:spPr>
      </p:sp>
      <p:sp>
        <p:nvSpPr>
          <p:cNvPr id="50179" name="Rectangle 3"/>
          <p:cNvSpPr>
            <a:spLocks noGrp="1" noChangeArrowheads="1"/>
          </p:cNvSpPr>
          <p:nvPr>
            <p:ph type="body" idx="1"/>
          </p:nvPr>
        </p:nvSpPr>
        <p:spPr>
          <a:noFill/>
          <a:ln w="9525"/>
        </p:spPr>
        <p:txBody>
          <a:bodyPr lIns="92075" tIns="46038" rIns="92075" bIns="46038"/>
          <a:lstStyle/>
          <a:p>
            <a:pPr eaLnBrk="1" hangingPunct="1">
              <a:spcBef>
                <a:spcPct val="0"/>
              </a:spcBef>
            </a:pPr>
            <a:endParaRPr lang="zh-CN" altLang="zh-CN" sz="24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a:xfrm>
            <a:off x="1150938" y="692150"/>
            <a:ext cx="4556125" cy="3416300"/>
          </a:xfrm>
          <a:ln w="12700" cap="flat">
            <a:solidFill>
              <a:schemeClr val="tx1"/>
            </a:solidFill>
          </a:ln>
        </p:spPr>
      </p:sp>
      <p:sp>
        <p:nvSpPr>
          <p:cNvPr id="51203" name="Rectangle 3"/>
          <p:cNvSpPr>
            <a:spLocks noGrp="1" noChangeArrowheads="1"/>
          </p:cNvSpPr>
          <p:nvPr>
            <p:ph type="body" idx="1"/>
          </p:nvPr>
        </p:nvSpPr>
        <p:spPr>
          <a:noFill/>
          <a:ln w="9525"/>
        </p:spPr>
        <p:txBody>
          <a:bodyPr lIns="92075" tIns="46038" rIns="92075" bIns="46038"/>
          <a:lstStyle/>
          <a:p>
            <a:pPr eaLnBrk="1" hangingPunct="1">
              <a:spcBef>
                <a:spcPct val="0"/>
              </a:spcBef>
            </a:pPr>
            <a:endParaRPr lang="zh-CN" altLang="zh-CN" sz="24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noTextEdit="1"/>
          </p:cNvSpPr>
          <p:nvPr>
            <p:ph type="sldImg"/>
          </p:nvPr>
        </p:nvSpPr>
        <p:spPr>
          <a:xfrm>
            <a:off x="1150938" y="692150"/>
            <a:ext cx="4556125" cy="3416300"/>
          </a:xfrm>
          <a:ln w="12700" cap="flat">
            <a:solidFill>
              <a:schemeClr val="tx1"/>
            </a:solidFill>
          </a:ln>
        </p:spPr>
      </p:sp>
      <p:sp>
        <p:nvSpPr>
          <p:cNvPr id="52227" name="Rectangle 3"/>
          <p:cNvSpPr>
            <a:spLocks noGrp="1" noChangeArrowheads="1"/>
          </p:cNvSpPr>
          <p:nvPr>
            <p:ph type="body" idx="1"/>
          </p:nvPr>
        </p:nvSpPr>
        <p:spPr>
          <a:noFill/>
          <a:ln w="9525"/>
        </p:spPr>
        <p:txBody>
          <a:bodyPr lIns="92075" tIns="46038" rIns="92075" bIns="46038"/>
          <a:lstStyle/>
          <a:p>
            <a:pPr eaLnBrk="1" hangingPunct="1">
              <a:spcBef>
                <a:spcPct val="0"/>
              </a:spcBef>
            </a:pPr>
            <a:endParaRPr lang="zh-CN" altLang="zh-CN" sz="24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a:xfrm>
            <a:off x="1150938" y="692150"/>
            <a:ext cx="4556125" cy="3416300"/>
          </a:xfrm>
          <a:ln w="12700" cap="flat">
            <a:solidFill>
              <a:schemeClr val="tx1"/>
            </a:solidFill>
          </a:ln>
        </p:spPr>
      </p:sp>
      <p:sp>
        <p:nvSpPr>
          <p:cNvPr id="53251" name="Rectangle 3"/>
          <p:cNvSpPr>
            <a:spLocks noGrp="1" noChangeArrowheads="1"/>
          </p:cNvSpPr>
          <p:nvPr>
            <p:ph type="body" idx="1"/>
          </p:nvPr>
        </p:nvSpPr>
        <p:spPr>
          <a:noFill/>
          <a:ln w="9525"/>
        </p:spPr>
        <p:txBody>
          <a:bodyPr lIns="92075" tIns="46038" rIns="92075" bIns="46038"/>
          <a:lstStyle/>
          <a:p>
            <a:pPr eaLnBrk="1" hangingPunct="1">
              <a:spcBef>
                <a:spcPct val="0"/>
              </a:spcBef>
            </a:pPr>
            <a:endParaRPr lang="zh-CN" altLang="zh-CN" sz="24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mj-lt"/>
          <a:ea typeface="+mj-ea"/>
          <a:cs typeface="+mj-cs"/>
        </a:defRPr>
      </a:lvl1pPr>
      <a:lvl2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2" charset="-122"/>
          <a:ea typeface="黑体" panose="02010609060101010101" pitchFamily="2" charset="-122"/>
        </a:defRPr>
      </a:lvl2pPr>
      <a:lvl3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2" charset="-122"/>
          <a:ea typeface="黑体" panose="02010609060101010101" pitchFamily="2" charset="-122"/>
        </a:defRPr>
      </a:lvl3pPr>
      <a:lvl4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2" charset="-122"/>
          <a:ea typeface="黑体" panose="02010609060101010101" pitchFamily="2" charset="-122"/>
        </a:defRPr>
      </a:lvl4pPr>
      <a:lvl5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2" charset="-122"/>
          <a:ea typeface="黑体" panose="02010609060101010101" pitchFamily="2" charset="-122"/>
        </a:defRPr>
      </a:lvl5pPr>
      <a:lvl6pPr marL="4572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2" charset="-122"/>
          <a:ea typeface="黑体" panose="02010609060101010101" pitchFamily="2" charset="-122"/>
        </a:defRPr>
      </a:lvl6pPr>
      <a:lvl7pPr marL="9144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2" charset="-122"/>
          <a:ea typeface="黑体" panose="02010609060101010101" pitchFamily="2" charset="-122"/>
        </a:defRPr>
      </a:lvl7pPr>
      <a:lvl8pPr marL="13716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2" charset="-122"/>
          <a:ea typeface="黑体" panose="02010609060101010101" pitchFamily="2" charset="-122"/>
        </a:defRPr>
      </a:lvl8pPr>
      <a:lvl9pPr marL="18288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anose="02010609060101010101" pitchFamily="2" charset="-122"/>
          <a:ea typeface="黑体" panose="02010609060101010101" pitchFamily="2" charset="-122"/>
        </a:defRPr>
      </a:lvl9pPr>
    </p:titleStyle>
    <p:bodyStyle>
      <a:lvl1pPr marL="342900" indent="-342900" algn="l" defTabSz="762000" rtl="0" eaLnBrk="0" fontAlgn="base" hangingPunct="0">
        <a:spcBef>
          <a:spcPct val="20000"/>
        </a:spcBef>
        <a:spcAft>
          <a:spcPct val="0"/>
        </a:spcAft>
        <a:buChar char="•"/>
        <a:defRPr kumimoji="1" sz="4400">
          <a:solidFill>
            <a:srgbClr val="4D4D4D"/>
          </a:solidFill>
          <a:latin typeface="+mn-lt"/>
          <a:ea typeface="+mn-ea"/>
          <a:cs typeface="+mn-cs"/>
        </a:defRPr>
      </a:lvl1pPr>
      <a:lvl2pPr marL="742950" indent="-285750" algn="l" defTabSz="762000" rtl="0" eaLnBrk="0" fontAlgn="base" hangingPunct="0">
        <a:spcBef>
          <a:spcPct val="20000"/>
        </a:spcBef>
        <a:spcAft>
          <a:spcPct val="0"/>
        </a:spcAft>
        <a:buChar char="–"/>
        <a:defRPr kumimoji="1" sz="3600">
          <a:solidFill>
            <a:srgbClr val="4D4D4D"/>
          </a:solidFill>
          <a:latin typeface="+mn-lt"/>
          <a:ea typeface="+mn-ea"/>
        </a:defRPr>
      </a:lvl2pPr>
      <a:lvl3pPr marL="1143000" indent="-228600" algn="l" defTabSz="762000" rtl="0" eaLnBrk="0" fontAlgn="base" hangingPunct="0">
        <a:spcBef>
          <a:spcPct val="20000"/>
        </a:spcBef>
        <a:spcAft>
          <a:spcPct val="0"/>
        </a:spcAft>
        <a:buChar char="•"/>
        <a:defRPr kumimoji="1" sz="3600">
          <a:solidFill>
            <a:srgbClr val="4D4D4D"/>
          </a:solidFill>
          <a:latin typeface="+mn-lt"/>
          <a:ea typeface="+mn-ea"/>
        </a:defRPr>
      </a:lvl3pPr>
      <a:lvl4pPr marL="1562100" indent="-228600" algn="l" defTabSz="762000" rtl="0" eaLnBrk="0" fontAlgn="base" hangingPunct="0">
        <a:spcBef>
          <a:spcPct val="20000"/>
        </a:spcBef>
        <a:spcAft>
          <a:spcPct val="0"/>
        </a:spcAft>
        <a:buChar char="–"/>
        <a:defRPr kumimoji="1" sz="3600">
          <a:solidFill>
            <a:srgbClr val="4D4D4D"/>
          </a:solidFill>
          <a:latin typeface="+mn-lt"/>
          <a:ea typeface="+mn-ea"/>
        </a:defRPr>
      </a:lvl4pPr>
      <a:lvl5pPr marL="1981200" indent="-228600" algn="l" defTabSz="762000" rtl="0" eaLnBrk="0" fontAlgn="base" hangingPunct="0">
        <a:spcBef>
          <a:spcPct val="20000"/>
        </a:spcBef>
        <a:spcAft>
          <a:spcPct val="0"/>
        </a:spcAft>
        <a:buChar char="•"/>
        <a:defRPr kumimoji="1" sz="3600">
          <a:solidFill>
            <a:srgbClr val="4D4D4D"/>
          </a:solidFill>
          <a:latin typeface="+mn-lt"/>
          <a:ea typeface="+mn-ea"/>
        </a:defRPr>
      </a:lvl5pPr>
      <a:lvl6pPr marL="2438400" indent="-228600" algn="l" defTabSz="762000" rtl="0" eaLnBrk="0" fontAlgn="base" hangingPunct="0">
        <a:spcBef>
          <a:spcPct val="20000"/>
        </a:spcBef>
        <a:spcAft>
          <a:spcPct val="0"/>
        </a:spcAft>
        <a:buChar char="•"/>
        <a:defRPr kumimoji="1" sz="3600">
          <a:solidFill>
            <a:srgbClr val="4D4D4D"/>
          </a:solidFill>
          <a:latin typeface="+mn-lt"/>
          <a:ea typeface="+mn-ea"/>
        </a:defRPr>
      </a:lvl6pPr>
      <a:lvl7pPr marL="2895600" indent="-228600" algn="l" defTabSz="762000" rtl="0" eaLnBrk="0" fontAlgn="base" hangingPunct="0">
        <a:spcBef>
          <a:spcPct val="20000"/>
        </a:spcBef>
        <a:spcAft>
          <a:spcPct val="0"/>
        </a:spcAft>
        <a:buChar char="•"/>
        <a:defRPr kumimoji="1" sz="3600">
          <a:solidFill>
            <a:srgbClr val="4D4D4D"/>
          </a:solidFill>
          <a:latin typeface="+mn-lt"/>
          <a:ea typeface="+mn-ea"/>
        </a:defRPr>
      </a:lvl7pPr>
      <a:lvl8pPr marL="3352800" indent="-228600" algn="l" defTabSz="762000" rtl="0" eaLnBrk="0" fontAlgn="base" hangingPunct="0">
        <a:spcBef>
          <a:spcPct val="20000"/>
        </a:spcBef>
        <a:spcAft>
          <a:spcPct val="0"/>
        </a:spcAft>
        <a:buChar char="•"/>
        <a:defRPr kumimoji="1" sz="3600">
          <a:solidFill>
            <a:srgbClr val="4D4D4D"/>
          </a:solidFill>
          <a:latin typeface="+mn-lt"/>
          <a:ea typeface="+mn-ea"/>
        </a:defRPr>
      </a:lvl8pPr>
      <a:lvl9pPr marL="3810000" indent="-228600" algn="l" defTabSz="762000" rtl="0" eaLnBrk="0" fontAlgn="base" hangingPunct="0">
        <a:spcBef>
          <a:spcPct val="20000"/>
        </a:spcBef>
        <a:spcAft>
          <a:spcPct val="0"/>
        </a:spcAft>
        <a:buChar char="•"/>
        <a:defRPr kumimoji="1" sz="36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2.xml"/><Relationship Id="rId2" Type="http://schemas.openxmlformats.org/officeDocument/2006/relationships/image" Target="../media/image10.png"/><Relationship Id="rId1"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2.xml"/><Relationship Id="rId2" Type="http://schemas.openxmlformats.org/officeDocument/2006/relationships/image" Target="../media/image11.png"/><Relationship Id="rId1"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vmlDrawing" Target="../drawings/vmlDrawing8.vml"/><Relationship Id="rId7"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oleObject" Target="../embeddings/oleObject10.bin"/><Relationship Id="rId4" Type="http://schemas.openxmlformats.org/officeDocument/2006/relationships/image" Target="../media/image25.wmf"/><Relationship Id="rId3" Type="http://schemas.openxmlformats.org/officeDocument/2006/relationships/oleObject" Target="../embeddings/oleObject9.bin"/><Relationship Id="rId2" Type="http://schemas.openxmlformats.org/officeDocument/2006/relationships/image" Target="../media/image24.wmf"/><Relationship Id="rId1" Type="http://schemas.openxmlformats.org/officeDocument/2006/relationships/oleObject" Target="../embeddings/oleObject8.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ph type="title"/>
          </p:nvPr>
        </p:nvSpPr>
        <p:spPr bwMode="auto">
          <a:xfrm>
            <a:off x="538163" y="330200"/>
            <a:ext cx="7808912" cy="609600"/>
          </a:xfrm>
          <a:noFill/>
          <a:ln>
            <a:miter lim="800000"/>
          </a:ln>
        </p:spPr>
        <p:txBody>
          <a:bodyPr vert="horz" wrap="square" lIns="91440" tIns="45720" rIns="91440" bIns="45720" numCol="1" anchor="t" anchorCtr="0" compatLnSpc="1"/>
          <a:lstStyle/>
          <a:p>
            <a:pPr algn="ctr"/>
            <a:r>
              <a:rPr lang="zh-CN" altLang="en-US" sz="4000" smtClean="0">
                <a:solidFill>
                  <a:schemeClr val="tx1"/>
                </a:solidFill>
                <a:effectLst/>
              </a:rPr>
              <a:t>第</a:t>
            </a:r>
            <a:r>
              <a:rPr lang="en-US" altLang="zh-CN" sz="4000" smtClean="0">
                <a:solidFill>
                  <a:schemeClr val="tx1"/>
                </a:solidFill>
                <a:effectLst/>
              </a:rPr>
              <a:t>6</a:t>
            </a:r>
            <a:r>
              <a:rPr lang="zh-CN" altLang="en-US" sz="4000" smtClean="0">
                <a:solidFill>
                  <a:schemeClr val="tx1"/>
                </a:solidFill>
                <a:effectLst/>
              </a:rPr>
              <a:t>章 计算机网络</a:t>
            </a:r>
            <a:br>
              <a:rPr lang="zh-CN" altLang="en-US" sz="4000" smtClean="0">
                <a:solidFill>
                  <a:schemeClr val="accent2"/>
                </a:solidFill>
                <a:effectLst/>
                <a:latin typeface="宋体" panose="02010600030101010101" pitchFamily="2" charset="-122"/>
                <a:ea typeface="宋体" panose="02010600030101010101" pitchFamily="2" charset="-122"/>
              </a:rPr>
            </a:br>
            <a:endParaRPr lang="zh-CN" altLang="en-US" sz="4000" smtClean="0">
              <a:solidFill>
                <a:schemeClr val="accent2"/>
              </a:solidFill>
              <a:effectLst/>
              <a:latin typeface="宋体" panose="02010600030101010101" pitchFamily="2" charset="-122"/>
              <a:ea typeface="宋体" panose="02010600030101010101" pitchFamily="2" charset="-122"/>
            </a:endParaRPr>
          </a:p>
        </p:txBody>
      </p:sp>
      <p:sp>
        <p:nvSpPr>
          <p:cNvPr id="1028" name="Rectangle 3"/>
          <p:cNvSpPr>
            <a:spLocks noChangeArrowheads="1"/>
          </p:cNvSpPr>
          <p:nvPr>
            <p:ph type="body" idx="1"/>
          </p:nvPr>
        </p:nvSpPr>
        <p:spPr bwMode="auto">
          <a:xfrm>
            <a:off x="523875" y="1347788"/>
            <a:ext cx="8021638" cy="4892675"/>
          </a:xfrm>
          <a:noFill/>
          <a:ln>
            <a:miter lim="800000"/>
          </a:ln>
        </p:spPr>
        <p:txBody>
          <a:bodyPr vert="horz" wrap="square" lIns="91440" tIns="45720" rIns="91440" bIns="45720" numCol="1" anchor="t" anchorCtr="0" compatLnSpc="1"/>
          <a:lstStyle/>
          <a:p>
            <a:pPr marL="0" indent="0" eaLnBrk="1" hangingPunct="1">
              <a:spcBef>
                <a:spcPct val="0"/>
              </a:spcBef>
              <a:buFontTx/>
              <a:buNone/>
            </a:pPr>
            <a:r>
              <a:rPr lang="zh-CN" altLang="en-US" sz="3200" b="1" smtClean="0">
                <a:solidFill>
                  <a:schemeClr val="tx1"/>
                </a:solidFill>
                <a:latin typeface="宋体" panose="02010600030101010101" pitchFamily="2" charset="-122"/>
                <a:ea typeface="黑体" panose="02010609060101010101" pitchFamily="2" charset="-122"/>
              </a:rPr>
              <a:t>内容提要</a:t>
            </a:r>
            <a:endParaRPr lang="zh-CN" altLang="en-US" sz="4000" b="1" smtClean="0">
              <a:solidFill>
                <a:schemeClr val="tx1"/>
              </a:solidFill>
              <a:latin typeface="宋体" panose="02010600030101010101" pitchFamily="2" charset="-122"/>
              <a:ea typeface="黑体" panose="02010609060101010101" pitchFamily="2" charset="-122"/>
            </a:endParaRPr>
          </a:p>
          <a:p>
            <a:pPr marL="1333500" lvl="1" indent="-476250" algn="just" eaLnBrk="1" hangingPunct="1">
              <a:lnSpc>
                <a:spcPct val="130000"/>
              </a:lnSpc>
              <a:spcBef>
                <a:spcPct val="0"/>
              </a:spcBef>
              <a:buClr>
                <a:schemeClr val="tx2"/>
              </a:buClr>
              <a:buSzPct val="120000"/>
              <a:buFont typeface="Wingdings" panose="05000000000000000000" pitchFamily="2" charset="2"/>
              <a:buChar char="v"/>
            </a:pPr>
            <a:r>
              <a:rPr lang="en-US" altLang="zh-CN" sz="3200" b="1" smtClean="0">
                <a:solidFill>
                  <a:schemeClr val="tx1"/>
                </a:solidFill>
                <a:latin typeface="宋体" panose="02010600030101010101" pitchFamily="2" charset="-122"/>
                <a:ea typeface="黑体" panose="02010609060101010101" pitchFamily="2" charset="-122"/>
              </a:rPr>
              <a:t>OSI</a:t>
            </a:r>
            <a:r>
              <a:rPr lang="zh-CN" altLang="en-US" sz="3200" b="1" smtClean="0">
                <a:solidFill>
                  <a:schemeClr val="tx1"/>
                </a:solidFill>
                <a:latin typeface="宋体" panose="02010600030101010101" pitchFamily="2" charset="-122"/>
                <a:ea typeface="黑体" panose="02010609060101010101" pitchFamily="2" charset="-122"/>
              </a:rPr>
              <a:t>模型和</a:t>
            </a:r>
            <a:r>
              <a:rPr lang="en-US" altLang="zh-CN" sz="3200" b="1" smtClean="0">
                <a:solidFill>
                  <a:schemeClr val="tx1"/>
                </a:solidFill>
                <a:latin typeface="宋体" panose="02010600030101010101" pitchFamily="2" charset="-122"/>
                <a:ea typeface="黑体" panose="02010609060101010101" pitchFamily="2" charset="-122"/>
              </a:rPr>
              <a:t>TCP/IP</a:t>
            </a:r>
            <a:endParaRPr lang="en-US" altLang="zh-CN" sz="3200" b="1" smtClean="0">
              <a:solidFill>
                <a:schemeClr val="tx1"/>
              </a:solidFill>
              <a:latin typeface="宋体" panose="02010600030101010101" pitchFamily="2" charset="-122"/>
              <a:ea typeface="黑体" panose="02010609060101010101" pitchFamily="2" charset="-122"/>
            </a:endParaRPr>
          </a:p>
          <a:p>
            <a:pPr marL="1333500" lvl="1" indent="-476250" algn="just" eaLnBrk="1" hangingPunct="1">
              <a:lnSpc>
                <a:spcPct val="130000"/>
              </a:lnSpc>
              <a:spcBef>
                <a:spcPct val="0"/>
              </a:spcBef>
              <a:buClr>
                <a:schemeClr val="tx2"/>
              </a:buClr>
              <a:buSzPct val="120000"/>
              <a:buFont typeface="Wingdings" panose="05000000000000000000" pitchFamily="2" charset="2"/>
              <a:buChar char="v"/>
            </a:pPr>
            <a:r>
              <a:rPr lang="zh-CN" altLang="en-US" sz="3200" b="1" smtClean="0">
                <a:solidFill>
                  <a:schemeClr val="tx1"/>
                </a:solidFill>
                <a:latin typeface="宋体" panose="02010600030101010101" pitchFamily="2" charset="-122"/>
                <a:ea typeface="黑体" panose="02010609060101010101" pitchFamily="2" charset="-122"/>
              </a:rPr>
              <a:t>网络分类</a:t>
            </a:r>
            <a:endParaRPr lang="zh-CN" altLang="en-US" sz="3200" b="1" smtClean="0">
              <a:solidFill>
                <a:schemeClr val="tx1"/>
              </a:solidFill>
              <a:latin typeface="宋体" panose="02010600030101010101" pitchFamily="2" charset="-122"/>
              <a:ea typeface="黑体" panose="02010609060101010101" pitchFamily="2" charset="-122"/>
            </a:endParaRPr>
          </a:p>
          <a:p>
            <a:pPr marL="1333500" lvl="1" indent="-476250" algn="just" eaLnBrk="1" hangingPunct="1">
              <a:lnSpc>
                <a:spcPct val="130000"/>
              </a:lnSpc>
              <a:spcBef>
                <a:spcPct val="0"/>
              </a:spcBef>
              <a:buClr>
                <a:schemeClr val="tx2"/>
              </a:buClr>
              <a:buSzPct val="120000"/>
              <a:buFont typeface="Wingdings" panose="05000000000000000000" pitchFamily="2" charset="2"/>
              <a:buChar char="v"/>
            </a:pPr>
            <a:r>
              <a:rPr lang="zh-CN" altLang="en-US" sz="3200" b="1" smtClean="0">
                <a:solidFill>
                  <a:schemeClr val="tx1"/>
                </a:solidFill>
                <a:latin typeface="宋体" panose="02010600030101010101" pitchFamily="2" charset="-122"/>
                <a:ea typeface="黑体" panose="02010609060101010101" pitchFamily="2" charset="-122"/>
              </a:rPr>
              <a:t>网络连接设备及工作在</a:t>
            </a:r>
            <a:r>
              <a:rPr lang="en-US" altLang="zh-CN" sz="3200" b="1" smtClean="0">
                <a:solidFill>
                  <a:schemeClr val="tx1"/>
                </a:solidFill>
                <a:latin typeface="宋体" panose="02010600030101010101" pitchFamily="2" charset="-122"/>
                <a:ea typeface="黑体" panose="02010609060101010101" pitchFamily="2" charset="-122"/>
              </a:rPr>
              <a:t>OSI</a:t>
            </a:r>
            <a:r>
              <a:rPr lang="zh-CN" altLang="en-US" sz="3200" b="1" smtClean="0">
                <a:solidFill>
                  <a:schemeClr val="tx1"/>
                </a:solidFill>
                <a:latin typeface="宋体" panose="02010600030101010101" pitchFamily="2" charset="-122"/>
                <a:ea typeface="黑体" panose="02010609060101010101" pitchFamily="2" charset="-122"/>
              </a:rPr>
              <a:t>的层次</a:t>
            </a:r>
            <a:endParaRPr lang="zh-CN" altLang="en-US" sz="3200" b="1" smtClean="0">
              <a:solidFill>
                <a:schemeClr val="tx1"/>
              </a:solidFill>
              <a:latin typeface="宋体" panose="02010600030101010101" pitchFamily="2" charset="-122"/>
              <a:ea typeface="黑体" panose="02010609060101010101" pitchFamily="2" charset="-122"/>
            </a:endParaRPr>
          </a:p>
          <a:p>
            <a:pPr marL="1333500" lvl="1" indent="-476250" algn="just" eaLnBrk="1" hangingPunct="1">
              <a:lnSpc>
                <a:spcPct val="130000"/>
              </a:lnSpc>
              <a:spcBef>
                <a:spcPct val="0"/>
              </a:spcBef>
              <a:buClr>
                <a:schemeClr val="tx2"/>
              </a:buClr>
              <a:buSzPct val="120000"/>
              <a:buFont typeface="Wingdings" panose="05000000000000000000" pitchFamily="2" charset="2"/>
              <a:buChar char="v"/>
            </a:pPr>
            <a:r>
              <a:rPr lang="zh-CN" altLang="en-US" sz="3200" b="1" smtClean="0">
                <a:solidFill>
                  <a:schemeClr val="tx1"/>
                </a:solidFill>
                <a:latin typeface="宋体" panose="02010600030101010101" pitchFamily="2" charset="-122"/>
                <a:ea typeface="黑体" panose="02010609060101010101" pitchFamily="2" charset="-122"/>
              </a:rPr>
              <a:t>互联网和</a:t>
            </a:r>
            <a:r>
              <a:rPr lang="en-US" altLang="zh-CN" sz="3200" b="1" smtClean="0">
                <a:solidFill>
                  <a:schemeClr val="tx1"/>
                </a:solidFill>
                <a:latin typeface="宋体" panose="02010600030101010101" pitchFamily="2" charset="-122"/>
                <a:ea typeface="黑体" panose="02010609060101010101" pitchFamily="2" charset="-122"/>
              </a:rPr>
              <a:t>CS</a:t>
            </a:r>
            <a:r>
              <a:rPr lang="zh-CN" altLang="en-US" sz="3200" b="1" smtClean="0">
                <a:solidFill>
                  <a:schemeClr val="tx1"/>
                </a:solidFill>
                <a:latin typeface="宋体" panose="02010600030101010101" pitchFamily="2" charset="-122"/>
                <a:ea typeface="黑体" panose="02010609060101010101" pitchFamily="2" charset="-122"/>
              </a:rPr>
              <a:t>模型</a:t>
            </a:r>
            <a:endParaRPr lang="zh-CN" altLang="en-US" sz="3200" b="1" smtClean="0">
              <a:solidFill>
                <a:schemeClr val="tx1"/>
              </a:solidFill>
              <a:latin typeface="宋体" panose="02010600030101010101" pitchFamily="2" charset="-122"/>
              <a:ea typeface="黑体" panose="02010609060101010101" pitchFamily="2" charset="-122"/>
            </a:endParaRPr>
          </a:p>
          <a:p>
            <a:pPr marL="1333500" lvl="1" indent="-476250" algn="just" eaLnBrk="1" hangingPunct="1">
              <a:lnSpc>
                <a:spcPct val="130000"/>
              </a:lnSpc>
              <a:spcBef>
                <a:spcPct val="0"/>
              </a:spcBef>
              <a:buClr>
                <a:schemeClr val="tx2"/>
              </a:buClr>
              <a:buSzPct val="120000"/>
              <a:buFont typeface="Wingdings" panose="05000000000000000000" pitchFamily="2" charset="2"/>
              <a:buChar char="v"/>
            </a:pPr>
            <a:endParaRPr lang="en-US" altLang="zh-CN" sz="3200" b="1" smtClean="0">
              <a:solidFill>
                <a:schemeClr val="tx1"/>
              </a:solidFill>
              <a:latin typeface="宋体" panose="02010600030101010101" pitchFamily="2" charset="-122"/>
              <a:ea typeface="黑体" panose="02010609060101010101" pitchFamily="2" charset="-122"/>
            </a:endParaRPr>
          </a:p>
        </p:txBody>
      </p:sp>
      <p:graphicFrame>
        <p:nvGraphicFramePr>
          <p:cNvPr id="1026" name="Object 4"/>
          <p:cNvGraphicFramePr>
            <a:graphicFrameLocks noChangeAspect="1"/>
          </p:cNvGraphicFramePr>
          <p:nvPr/>
        </p:nvGraphicFramePr>
        <p:xfrm>
          <a:off x="5526088" y="3849688"/>
          <a:ext cx="3422650" cy="3008312"/>
        </p:xfrm>
        <a:graphic>
          <a:graphicData uri="http://schemas.openxmlformats.org/presentationml/2006/ole">
            <mc:AlternateContent xmlns:mc="http://schemas.openxmlformats.org/markup-compatibility/2006">
              <mc:Choice xmlns:v="urn:schemas-microsoft-com:vml" Requires="v">
                <p:oleObj spid="_x0000_s1025" name="剪辑" r:id="rId1" imgW="32508825" imgH="28575000" progId="MS_ClipArt_Gallery.2">
                  <p:embed/>
                </p:oleObj>
              </mc:Choice>
              <mc:Fallback>
                <p:oleObj name="剪辑" r:id="rId1" imgW="32508825" imgH="28575000" progId="MS_ClipArt_Gallery.2">
                  <p:embed/>
                  <p:pic>
                    <p:nvPicPr>
                      <p:cNvPr id="0" name="Object 4"/>
                      <p:cNvPicPr>
                        <a:picLocks noChangeAspect="1"/>
                      </p:cNvPicPr>
                      <p:nvPr/>
                    </p:nvPicPr>
                    <p:blipFill>
                      <a:blip r:embed="rId2"/>
                      <a:stretch>
                        <a:fillRect/>
                      </a:stretch>
                    </p:blipFill>
                    <p:spPr>
                      <a:xfrm>
                        <a:off x="5526088" y="3849688"/>
                        <a:ext cx="3422650" cy="300831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ChangeArrowheads="1"/>
          </p:cNvSpPr>
          <p:nvPr>
            <p:ph type="body" idx="1"/>
          </p:nvPr>
        </p:nvSpPr>
        <p:spPr bwMode="auto">
          <a:xfrm>
            <a:off x="0" y="222250"/>
            <a:ext cx="9144000" cy="6221413"/>
          </a:xfrm>
          <a:solidFill>
            <a:srgbClr val="FFFFFF"/>
          </a:solidFill>
          <a:ln>
            <a:solidFill>
              <a:srgbClr val="000000"/>
            </a:solidFill>
            <a:miter lim="800000"/>
          </a:ln>
        </p:spPr>
        <p:txBody>
          <a:bodyPr vert="horz" wrap="square" lIns="91440" tIns="45720" rIns="91440" bIns="45720" numCol="1" anchor="t" anchorCtr="0" compatLnSpc="1"/>
          <a:lstStyle/>
          <a:p>
            <a:pPr>
              <a:lnSpc>
                <a:spcPct val="85000"/>
              </a:lnSpc>
              <a:buFontTx/>
              <a:buNone/>
            </a:pPr>
            <a:endParaRPr lang="en-US" altLang="zh-CN" sz="3600" b="1" smtClean="0">
              <a:latin typeface="黑体" panose="02010609060101010101" pitchFamily="2" charset="-122"/>
              <a:ea typeface="黑体" panose="02010609060101010101" pitchFamily="2" charset="-122"/>
            </a:endParaRPr>
          </a:p>
          <a:p>
            <a:pPr lvl="1">
              <a:lnSpc>
                <a:spcPct val="80000"/>
              </a:lnSpc>
              <a:buFont typeface="Wingdings" panose="05000000000000000000" pitchFamily="2" charset="2"/>
              <a:buNone/>
            </a:pPr>
            <a:r>
              <a:rPr lang="zh-CN" altLang="en-US" sz="3200" b="1" smtClean="0">
                <a:solidFill>
                  <a:srgbClr val="9933FF"/>
                </a:solidFill>
                <a:latin typeface="黑体" panose="02010609060101010101" pitchFamily="2" charset="-122"/>
                <a:ea typeface="黑体" panose="02010609060101010101" pitchFamily="2" charset="-122"/>
              </a:rPr>
              <a:t>局域网（</a:t>
            </a:r>
            <a:r>
              <a:rPr lang="en-US" altLang="zh-CN" sz="3200" b="1" smtClean="0">
                <a:solidFill>
                  <a:srgbClr val="9933FF"/>
                </a:solidFill>
                <a:latin typeface="黑体" panose="02010609060101010101" pitchFamily="2" charset="-122"/>
                <a:ea typeface="黑体" panose="02010609060101010101" pitchFamily="2" charset="-122"/>
              </a:rPr>
              <a:t>LAN </a:t>
            </a:r>
            <a:r>
              <a:rPr lang="en-US" altLang="zh-CN" sz="3200" b="1" smtClean="0">
                <a:solidFill>
                  <a:srgbClr val="9933FF"/>
                </a:solidFill>
                <a:ea typeface="黑体" panose="02010609060101010101" pitchFamily="2" charset="-122"/>
              </a:rPr>
              <a:t>—</a:t>
            </a:r>
            <a:r>
              <a:rPr lang="en-US" altLang="zh-CN" sz="3200" b="1" smtClean="0">
                <a:solidFill>
                  <a:srgbClr val="9933FF"/>
                </a:solidFill>
                <a:latin typeface="黑体" panose="02010609060101010101" pitchFamily="2" charset="-122"/>
                <a:ea typeface="黑体" panose="02010609060101010101" pitchFamily="2" charset="-122"/>
              </a:rPr>
              <a:t> Local Area Network</a:t>
            </a:r>
            <a:r>
              <a:rPr lang="zh-CN" altLang="en-US" sz="3200" b="1" smtClean="0">
                <a:solidFill>
                  <a:srgbClr val="9933FF"/>
                </a:solidFill>
                <a:latin typeface="黑体" panose="02010609060101010101" pitchFamily="2" charset="-122"/>
                <a:ea typeface="黑体" panose="02010609060101010101" pitchFamily="2" charset="-122"/>
              </a:rPr>
              <a:t>）</a:t>
            </a:r>
            <a:endParaRPr lang="zh-CN" altLang="en-US" sz="3200" b="1" smtClean="0">
              <a:latin typeface="黑体" panose="02010609060101010101" pitchFamily="2" charset="-122"/>
              <a:ea typeface="黑体" panose="02010609060101010101" pitchFamily="2" charset="-122"/>
            </a:endParaRPr>
          </a:p>
          <a:p>
            <a:pPr lvl="2">
              <a:lnSpc>
                <a:spcPct val="80000"/>
              </a:lnSpc>
              <a:buFontTx/>
              <a:buNone/>
            </a:pPr>
            <a:r>
              <a:rPr lang="zh-CN" altLang="en-US" sz="2800" b="1" smtClean="0">
                <a:solidFill>
                  <a:schemeClr val="tx1"/>
                </a:solidFill>
                <a:latin typeface="黑体" panose="02010609060101010101" pitchFamily="2" charset="-122"/>
                <a:ea typeface="黑体" panose="02010609060101010101" pitchFamily="2" charset="-122"/>
              </a:rPr>
              <a:t> 在较小的地理区域内，利用通信线路将纵多的计算机或数据终端设备连接起来的通信网络。常用于组建一栋楼</a:t>
            </a:r>
            <a:r>
              <a:rPr lang="en-US" altLang="zh-CN" sz="2800" b="1" smtClean="0">
                <a:solidFill>
                  <a:schemeClr val="tx1"/>
                </a:solidFill>
                <a:latin typeface="黑体" panose="02010609060101010101" pitchFamily="2" charset="-122"/>
                <a:ea typeface="黑体" panose="02010609060101010101" pitchFamily="2" charset="-122"/>
              </a:rPr>
              <a:t>(</a:t>
            </a:r>
            <a:r>
              <a:rPr lang="zh-CN" altLang="en-US" sz="2800" b="1" smtClean="0">
                <a:solidFill>
                  <a:schemeClr val="tx1"/>
                </a:solidFill>
                <a:latin typeface="黑体" panose="02010609060101010101" pitchFamily="2" charset="-122"/>
                <a:ea typeface="黑体" panose="02010609060101010101" pitchFamily="2" charset="-122"/>
              </a:rPr>
              <a:t>群</a:t>
            </a:r>
            <a:r>
              <a:rPr lang="en-US" altLang="zh-CN" sz="2800" b="1" smtClean="0">
                <a:solidFill>
                  <a:schemeClr val="tx1"/>
                </a:solidFill>
                <a:latin typeface="黑体" panose="02010609060101010101" pitchFamily="2" charset="-122"/>
                <a:ea typeface="黑体" panose="02010609060101010101" pitchFamily="2" charset="-122"/>
              </a:rPr>
              <a:t>)</a:t>
            </a:r>
            <a:r>
              <a:rPr lang="zh-CN" altLang="en-US" sz="2800" b="1" smtClean="0">
                <a:solidFill>
                  <a:schemeClr val="tx1"/>
                </a:solidFill>
                <a:latin typeface="黑体" panose="02010609060101010101" pitchFamily="2" charset="-122"/>
                <a:ea typeface="黑体" panose="02010609060101010101" pitchFamily="2" charset="-122"/>
              </a:rPr>
              <a:t>、一个校园和一个企业的计算机网络。</a:t>
            </a:r>
            <a:endParaRPr lang="zh-CN" altLang="en-US" sz="2800" b="1" smtClean="0">
              <a:solidFill>
                <a:schemeClr val="tx1"/>
              </a:solidFill>
              <a:latin typeface="黑体" panose="02010609060101010101" pitchFamily="2" charset="-122"/>
              <a:ea typeface="黑体" panose="02010609060101010101" pitchFamily="2" charset="-122"/>
            </a:endParaRPr>
          </a:p>
          <a:p>
            <a:pPr lvl="2">
              <a:lnSpc>
                <a:spcPct val="80000"/>
              </a:lnSpc>
              <a:buFontTx/>
              <a:buNone/>
            </a:pPr>
            <a:r>
              <a:rPr lang="zh-CN" altLang="en-US" sz="2800" smtClean="0">
                <a:latin typeface="黑体" panose="02010609060101010101" pitchFamily="2" charset="-122"/>
                <a:ea typeface="黑体" panose="02010609060101010101" pitchFamily="2" charset="-122"/>
              </a:rPr>
              <a:t> 特点：以微机为主要建网对象；</a:t>
            </a:r>
            <a:endParaRPr lang="zh-CN" altLang="en-US" sz="2800" smtClean="0">
              <a:latin typeface="黑体" panose="02010609060101010101" pitchFamily="2" charset="-122"/>
              <a:ea typeface="黑体" panose="02010609060101010101" pitchFamily="2" charset="-122"/>
            </a:endParaRPr>
          </a:p>
          <a:p>
            <a:pPr lvl="2">
              <a:lnSpc>
                <a:spcPct val="80000"/>
              </a:lnSpc>
              <a:buFontTx/>
              <a:buNone/>
            </a:pPr>
            <a:r>
              <a:rPr lang="zh-CN" altLang="en-US" sz="2800" smtClean="0">
                <a:latin typeface="黑体" panose="02010609060101010101" pitchFamily="2" charset="-122"/>
                <a:ea typeface="黑体" panose="02010609060101010101" pitchFamily="2" charset="-122"/>
              </a:rPr>
              <a:t>       较小的地理覆盖范围</a:t>
            </a:r>
            <a:r>
              <a:rPr lang="en-US" altLang="zh-CN" sz="2800" b="1" smtClean="0">
                <a:latin typeface="黑体" panose="02010609060101010101" pitchFamily="2" charset="-122"/>
                <a:ea typeface="黑体" panose="02010609060101010101" pitchFamily="2" charset="-122"/>
              </a:rPr>
              <a:t>(0.1-20 KM)</a:t>
            </a:r>
            <a:r>
              <a:rPr lang="en-US" altLang="zh-CN" sz="2800" smtClean="0">
                <a:latin typeface="黑体" panose="02010609060101010101" pitchFamily="2" charset="-122"/>
                <a:ea typeface="黑体" panose="02010609060101010101" pitchFamily="2" charset="-122"/>
              </a:rPr>
              <a:t> </a:t>
            </a:r>
            <a:r>
              <a:rPr lang="zh-CN" altLang="en-US" sz="2800" smtClean="0">
                <a:latin typeface="黑体" panose="02010609060101010101" pitchFamily="2" charset="-122"/>
                <a:ea typeface="黑体" panose="02010609060101010101" pitchFamily="2" charset="-122"/>
              </a:rPr>
              <a:t>；</a:t>
            </a:r>
            <a:endParaRPr lang="zh-CN" altLang="en-US" sz="2800" smtClean="0">
              <a:latin typeface="黑体" panose="02010609060101010101" pitchFamily="2" charset="-122"/>
              <a:ea typeface="黑体" panose="02010609060101010101" pitchFamily="2" charset="-122"/>
            </a:endParaRPr>
          </a:p>
          <a:p>
            <a:pPr lvl="2">
              <a:lnSpc>
                <a:spcPct val="80000"/>
              </a:lnSpc>
              <a:buFontTx/>
              <a:buNone/>
            </a:pPr>
            <a:r>
              <a:rPr lang="zh-CN" altLang="en-US" sz="2800" smtClean="0">
                <a:latin typeface="黑体" panose="02010609060101010101" pitchFamily="2" charset="-122"/>
                <a:ea typeface="黑体" panose="02010609060101010101" pitchFamily="2" charset="-122"/>
              </a:rPr>
              <a:t>       拓扑结构简单</a:t>
            </a:r>
            <a:r>
              <a:rPr lang="en-US" altLang="zh-CN" sz="2800" smtClean="0">
                <a:latin typeface="黑体" panose="02010609060101010101" pitchFamily="2" charset="-122"/>
                <a:ea typeface="黑体" panose="02010609060101010101" pitchFamily="2" charset="-122"/>
              </a:rPr>
              <a:t>(</a:t>
            </a:r>
            <a:r>
              <a:rPr lang="zh-CN" altLang="en-US" sz="2800" b="1" smtClean="0">
                <a:solidFill>
                  <a:srgbClr val="FF0000"/>
                </a:solidFill>
                <a:latin typeface="黑体" panose="02010609060101010101" pitchFamily="2" charset="-122"/>
                <a:ea typeface="黑体" panose="02010609060101010101" pitchFamily="2" charset="-122"/>
              </a:rPr>
              <a:t>总线形、星形、环形型、网状</a:t>
            </a:r>
            <a:r>
              <a:rPr lang="zh-CN" altLang="en-US" sz="2800" b="1" smtClean="0">
                <a:latin typeface="黑体" panose="02010609060101010101" pitchFamily="2" charset="-122"/>
                <a:ea typeface="黑体" panose="02010609060101010101" pitchFamily="2" charset="-122"/>
              </a:rPr>
              <a:t> </a:t>
            </a:r>
            <a:r>
              <a:rPr lang="en-US" altLang="zh-CN" sz="2800" b="1" smtClean="0">
                <a:latin typeface="黑体" panose="02010609060101010101" pitchFamily="2" charset="-122"/>
                <a:ea typeface="黑体" panose="02010609060101010101" pitchFamily="2" charset="-122"/>
              </a:rPr>
              <a:t>)</a:t>
            </a:r>
            <a:endParaRPr lang="en-US" altLang="zh-CN" sz="2800" smtClean="0">
              <a:latin typeface="黑体" panose="02010609060101010101" pitchFamily="2" charset="-122"/>
              <a:ea typeface="黑体" panose="02010609060101010101" pitchFamily="2" charset="-122"/>
            </a:endParaRPr>
          </a:p>
          <a:p>
            <a:pPr lvl="2">
              <a:lnSpc>
                <a:spcPct val="80000"/>
              </a:lnSpc>
              <a:buFontTx/>
              <a:buNone/>
            </a:pPr>
            <a:r>
              <a:rPr lang="en-US" altLang="zh-CN" sz="2800" smtClean="0">
                <a:latin typeface="黑体" panose="02010609060101010101" pitchFamily="2" charset="-122"/>
                <a:ea typeface="黑体" panose="02010609060101010101" pitchFamily="2" charset="-122"/>
              </a:rPr>
              <a:t>       </a:t>
            </a:r>
            <a:r>
              <a:rPr lang="zh-CN" altLang="en-US" sz="2800" smtClean="0">
                <a:latin typeface="黑体" panose="02010609060101010101" pitchFamily="2" charset="-122"/>
                <a:ea typeface="黑体" panose="02010609060101010101" pitchFamily="2" charset="-122"/>
              </a:rPr>
              <a:t>传输速率高，误码少</a:t>
            </a:r>
            <a:r>
              <a:rPr lang="en-US" altLang="zh-CN" sz="2800" b="1" smtClean="0">
                <a:latin typeface="黑体" panose="02010609060101010101" pitchFamily="2" charset="-122"/>
                <a:ea typeface="黑体" panose="02010609060101010101" pitchFamily="2" charset="-122"/>
              </a:rPr>
              <a:t>(1Mbps-1Gbps)</a:t>
            </a:r>
            <a:r>
              <a:rPr lang="zh-CN" altLang="en-US" sz="2800" smtClean="0">
                <a:latin typeface="黑体" panose="02010609060101010101" pitchFamily="2" charset="-122"/>
                <a:ea typeface="黑体" panose="02010609060101010101" pitchFamily="2" charset="-122"/>
              </a:rPr>
              <a:t>；</a:t>
            </a:r>
            <a:endParaRPr lang="zh-CN" altLang="en-US" sz="2800" smtClean="0">
              <a:latin typeface="黑体" panose="02010609060101010101" pitchFamily="2" charset="-122"/>
              <a:ea typeface="黑体" panose="02010609060101010101" pitchFamily="2" charset="-122"/>
            </a:endParaRPr>
          </a:p>
          <a:p>
            <a:pPr lvl="2">
              <a:lnSpc>
                <a:spcPct val="80000"/>
              </a:lnSpc>
              <a:buFontTx/>
              <a:buNone/>
            </a:pPr>
            <a:r>
              <a:rPr lang="zh-CN" altLang="en-US" sz="2800" smtClean="0">
                <a:latin typeface="黑体" panose="02010609060101010101" pitchFamily="2" charset="-122"/>
                <a:ea typeface="黑体" panose="02010609060101010101" pitchFamily="2" charset="-122"/>
              </a:rPr>
              <a:t>       建网周期短，成本低；</a:t>
            </a:r>
            <a:endParaRPr lang="zh-CN" altLang="en-US" sz="2800" smtClean="0">
              <a:latin typeface="黑体" panose="02010609060101010101" pitchFamily="2" charset="-122"/>
              <a:ea typeface="黑体" panose="02010609060101010101" pitchFamily="2" charset="-122"/>
            </a:endParaRPr>
          </a:p>
          <a:p>
            <a:pPr lvl="2">
              <a:lnSpc>
                <a:spcPct val="80000"/>
              </a:lnSpc>
              <a:buFontTx/>
              <a:buNone/>
            </a:pPr>
            <a:r>
              <a:rPr lang="zh-CN" altLang="en-US" sz="2800" smtClean="0">
                <a:latin typeface="黑体" panose="02010609060101010101" pitchFamily="2" charset="-122"/>
                <a:ea typeface="黑体" panose="02010609060101010101" pitchFamily="2" charset="-122"/>
              </a:rPr>
              <a:t>       为单位独有，易管理；</a:t>
            </a:r>
            <a:endParaRPr lang="zh-CN" altLang="en-US" sz="2800" smtClean="0">
              <a:latin typeface="黑体" panose="02010609060101010101" pitchFamily="2" charset="-122"/>
              <a:ea typeface="黑体" panose="02010609060101010101" pitchFamily="2" charset="-122"/>
            </a:endParaRPr>
          </a:p>
          <a:p>
            <a:pPr lvl="2">
              <a:lnSpc>
                <a:spcPct val="80000"/>
              </a:lnSpc>
              <a:buFontTx/>
              <a:buNone/>
            </a:pPr>
            <a:r>
              <a:rPr lang="zh-CN" altLang="en-US" sz="2800" smtClean="0">
                <a:latin typeface="黑体" panose="02010609060101010101" pitchFamily="2" charset="-122"/>
                <a:ea typeface="黑体" panose="02010609060101010101" pitchFamily="2" charset="-122"/>
              </a:rPr>
              <a:t> </a:t>
            </a:r>
            <a:endParaRPr lang="zh-CN" altLang="en-US" sz="2800" smtClean="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682" name="Rectangle 2"/>
          <p:cNvSpPr>
            <a:spLocks noGrp="1" noChangeArrowheads="1"/>
          </p:cNvSpPr>
          <p:nvPr>
            <p:ph type="title"/>
          </p:nvPr>
        </p:nvSpPr>
        <p:spPr bwMode="auto">
          <a:ln>
            <a:miter lim="800000"/>
          </a:ln>
        </p:spPr>
        <p:txBody>
          <a:bodyPr vert="horz" wrap="square" lIns="91440" tIns="45720" rIns="91440" bIns="45720" numCol="1" anchor="t" anchorCtr="0" compatLnSpc="1"/>
          <a:lstStyle/>
          <a:p>
            <a:pPr>
              <a:defRPr/>
            </a:pPr>
            <a:r>
              <a:rPr lang="zh-CN" altLang="en-US" smtClean="0"/>
              <a:t>局域网三种基本拓扑结构</a:t>
            </a:r>
            <a:endParaRPr lang="zh-CN" altLang="en-US" smtClean="0"/>
          </a:p>
        </p:txBody>
      </p:sp>
      <p:pic>
        <p:nvPicPr>
          <p:cNvPr id="14339" name="Picture 4"/>
          <p:cNvPicPr>
            <a:picLocks noGrp="1" noChangeAspect="1" noChangeArrowheads="1"/>
          </p:cNvPicPr>
          <p:nvPr>
            <p:ph type="body" idx="1"/>
          </p:nvPr>
        </p:nvPicPr>
        <p:blipFill>
          <a:blip r:embed="rId1" cstate="print"/>
          <a:srcRect/>
          <a:stretch>
            <a:fillRect/>
          </a:stretch>
        </p:blipFill>
        <p:spPr bwMode="auto">
          <a:xfrm>
            <a:off x="2566988" y="1600200"/>
            <a:ext cx="4008437" cy="4525963"/>
          </a:xfrm>
          <a:noFill/>
          <a:ln>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ph type="body" idx="1"/>
          </p:nvPr>
        </p:nvSpPr>
        <p:spPr bwMode="auto">
          <a:xfrm>
            <a:off x="0" y="250825"/>
            <a:ext cx="9144000" cy="5675313"/>
          </a:xfrm>
          <a:solidFill>
            <a:srgbClr val="FFFFFF"/>
          </a:solidFill>
          <a:ln>
            <a:solidFill>
              <a:srgbClr val="000000"/>
            </a:solidFill>
            <a:miter lim="800000"/>
          </a:ln>
        </p:spPr>
        <p:txBody>
          <a:bodyPr vert="horz" wrap="square" lIns="91440" tIns="45720" rIns="91440" bIns="45720" numCol="1" anchor="t" anchorCtr="0" compatLnSpc="1"/>
          <a:lstStyle/>
          <a:p>
            <a:pPr lvl="1">
              <a:buFontTx/>
              <a:buNone/>
            </a:pPr>
            <a:r>
              <a:rPr lang="zh-CN" altLang="en-US" sz="3200" b="1" smtClean="0">
                <a:solidFill>
                  <a:srgbClr val="9933FF"/>
                </a:solidFill>
                <a:latin typeface="黑体" panose="02010609060101010101" pitchFamily="2" charset="-122"/>
                <a:ea typeface="黑体" panose="02010609060101010101" pitchFamily="2" charset="-122"/>
              </a:rPr>
              <a:t>城域网（</a:t>
            </a:r>
            <a:r>
              <a:rPr lang="en-US" altLang="zh-CN" sz="3200" b="1" smtClean="0">
                <a:solidFill>
                  <a:srgbClr val="9933FF"/>
                </a:solidFill>
                <a:latin typeface="黑体" panose="02010609060101010101" pitchFamily="2" charset="-122"/>
                <a:ea typeface="黑体" panose="02010609060101010101" pitchFamily="2" charset="-122"/>
              </a:rPr>
              <a:t>MAN</a:t>
            </a:r>
            <a:r>
              <a:rPr lang="en-US" altLang="zh-CN" sz="3200" b="1" smtClean="0">
                <a:solidFill>
                  <a:srgbClr val="9933FF"/>
                </a:solidFill>
                <a:ea typeface="黑体" panose="02010609060101010101" pitchFamily="2" charset="-122"/>
              </a:rPr>
              <a:t>—</a:t>
            </a:r>
            <a:r>
              <a:rPr lang="en-US" altLang="zh-CN" sz="3200" b="1" smtClean="0">
                <a:solidFill>
                  <a:srgbClr val="9933FF"/>
                </a:solidFill>
                <a:latin typeface="黑体" panose="02010609060101010101" pitchFamily="2" charset="-122"/>
                <a:ea typeface="黑体" panose="02010609060101010101" pitchFamily="2" charset="-122"/>
              </a:rPr>
              <a:t>Metroplitan Area Network</a:t>
            </a:r>
            <a:r>
              <a:rPr lang="zh-CN" altLang="en-US" sz="3200" b="1" smtClean="0">
                <a:solidFill>
                  <a:srgbClr val="9933FF"/>
                </a:solidFill>
                <a:latin typeface="黑体" panose="02010609060101010101" pitchFamily="2" charset="-122"/>
                <a:ea typeface="黑体" panose="02010609060101010101" pitchFamily="2" charset="-122"/>
              </a:rPr>
              <a:t>）</a:t>
            </a:r>
            <a:endParaRPr lang="zh-CN" altLang="en-US" sz="3200" b="1" smtClean="0">
              <a:latin typeface="黑体" panose="02010609060101010101" pitchFamily="2" charset="-122"/>
              <a:ea typeface="黑体" panose="02010609060101010101" pitchFamily="2" charset="-122"/>
            </a:endParaRPr>
          </a:p>
          <a:p>
            <a:pPr>
              <a:buFontTx/>
              <a:buNone/>
            </a:pPr>
            <a:r>
              <a:rPr lang="zh-CN" altLang="en-US" sz="2800" b="1" smtClean="0">
                <a:latin typeface="黑体" panose="02010609060101010101" pitchFamily="2" charset="-122"/>
                <a:ea typeface="黑体" panose="02010609060101010101" pitchFamily="2" charset="-122"/>
              </a:rPr>
              <a:t>   是一种大范围高速的</a:t>
            </a:r>
            <a:r>
              <a:rPr lang="en-US" altLang="zh-CN" sz="2800" b="1" smtClean="0">
                <a:latin typeface="黑体" panose="02010609060101010101" pitchFamily="2" charset="-122"/>
                <a:ea typeface="黑体" panose="02010609060101010101" pitchFamily="2" charset="-122"/>
              </a:rPr>
              <a:t>LAN</a:t>
            </a:r>
            <a:r>
              <a:rPr lang="zh-CN" altLang="en-US" sz="2800" b="1" smtClean="0">
                <a:latin typeface="黑体" panose="02010609060101010101" pitchFamily="2" charset="-122"/>
                <a:ea typeface="黑体" panose="02010609060101010101" pitchFamily="2" charset="-122"/>
              </a:rPr>
              <a:t>，它的覆盖范围</a:t>
            </a:r>
            <a:r>
              <a:rPr lang="zh-CN" altLang="en-US" sz="2800" b="1" smtClean="0">
                <a:solidFill>
                  <a:srgbClr val="FF0000"/>
                </a:solidFill>
                <a:latin typeface="黑体" panose="02010609060101010101" pitchFamily="2" charset="-122"/>
                <a:ea typeface="黑体" panose="02010609060101010101" pitchFamily="2" charset="-122"/>
              </a:rPr>
              <a:t>介于局域网和广域网之间</a:t>
            </a:r>
            <a:r>
              <a:rPr lang="zh-CN" altLang="en-US" sz="2800" b="1" smtClean="0">
                <a:latin typeface="黑体" panose="02010609060101010101" pitchFamily="2" charset="-122"/>
                <a:ea typeface="黑体" panose="02010609060101010101" pitchFamily="2" charset="-122"/>
              </a:rPr>
              <a:t>，</a:t>
            </a:r>
            <a:r>
              <a:rPr lang="zh-CN" altLang="en-US" sz="2800" b="1" smtClean="0">
                <a:solidFill>
                  <a:schemeClr val="tx1"/>
                </a:solidFill>
                <a:latin typeface="黑体" panose="02010609060101010101" pitchFamily="2" charset="-122"/>
                <a:ea typeface="黑体" panose="02010609060101010101" pitchFamily="2" charset="-122"/>
              </a:rPr>
              <a:t>满足几十公里范围内的大量企业、机关、公司与社会服务部门的计算机联网需求，实现大量用户、多种信息（数据 </a:t>
            </a:r>
            <a:r>
              <a:rPr lang="en-US" altLang="zh-CN" sz="2800" b="1" smtClean="0">
                <a:solidFill>
                  <a:schemeClr val="tx1"/>
                </a:solidFill>
                <a:latin typeface="黑体" panose="02010609060101010101" pitchFamily="2" charset="-122"/>
                <a:ea typeface="黑体" panose="02010609060101010101" pitchFamily="2" charset="-122"/>
              </a:rPr>
              <a:t>/ </a:t>
            </a:r>
            <a:r>
              <a:rPr lang="zh-CN" altLang="en-US" sz="2800" b="1" smtClean="0">
                <a:solidFill>
                  <a:schemeClr val="tx1"/>
                </a:solidFill>
                <a:latin typeface="黑体" panose="02010609060101010101" pitchFamily="2" charset="-122"/>
                <a:ea typeface="黑体" panose="02010609060101010101" pitchFamily="2" charset="-122"/>
              </a:rPr>
              <a:t>语音 </a:t>
            </a:r>
            <a:r>
              <a:rPr lang="en-US" altLang="zh-CN" sz="2800" b="1" smtClean="0">
                <a:solidFill>
                  <a:schemeClr val="tx1"/>
                </a:solidFill>
                <a:latin typeface="黑体" panose="02010609060101010101" pitchFamily="2" charset="-122"/>
                <a:ea typeface="黑体" panose="02010609060101010101" pitchFamily="2" charset="-122"/>
              </a:rPr>
              <a:t>/ </a:t>
            </a:r>
            <a:r>
              <a:rPr lang="zh-CN" altLang="en-US" sz="2800" b="1" smtClean="0">
                <a:solidFill>
                  <a:schemeClr val="tx1"/>
                </a:solidFill>
                <a:latin typeface="黑体" panose="02010609060101010101" pitchFamily="2" charset="-122"/>
                <a:ea typeface="黑体" panose="02010609060101010101" pitchFamily="2" charset="-122"/>
              </a:rPr>
              <a:t>图象 ）传输的综合信息网络。</a:t>
            </a:r>
            <a:endParaRPr lang="zh-CN" altLang="en-US" sz="2800" b="1" smtClean="0">
              <a:solidFill>
                <a:schemeClr val="tx1"/>
              </a:solidFill>
              <a:latin typeface="黑体" panose="02010609060101010101" pitchFamily="2" charset="-122"/>
              <a:ea typeface="黑体" panose="02010609060101010101" pitchFamily="2" charset="-122"/>
            </a:endParaRPr>
          </a:p>
          <a:p>
            <a:pPr lvl="2">
              <a:buFontTx/>
              <a:buNone/>
            </a:pPr>
            <a:r>
              <a:rPr lang="zh-CN" altLang="en-US" sz="2800" smtClean="0">
                <a:latin typeface="黑体" panose="02010609060101010101" pitchFamily="2" charset="-122"/>
                <a:ea typeface="黑体" panose="02010609060101010101" pitchFamily="2" charset="-122"/>
              </a:rPr>
              <a:t>特点： 城市地区以光纤为主要传输介质；</a:t>
            </a:r>
            <a:endParaRPr lang="zh-CN" altLang="en-US" sz="2800" smtClean="0">
              <a:latin typeface="黑体" panose="02010609060101010101" pitchFamily="2" charset="-122"/>
              <a:ea typeface="黑体" panose="02010609060101010101" pitchFamily="2" charset="-122"/>
            </a:endParaRPr>
          </a:p>
          <a:p>
            <a:pPr lvl="2">
              <a:buFontTx/>
              <a:buNone/>
            </a:pPr>
            <a:r>
              <a:rPr lang="zh-CN" altLang="en-US" sz="2800" smtClean="0">
                <a:latin typeface="黑体" panose="02010609060101010101" pitchFamily="2" charset="-122"/>
                <a:ea typeface="黑体" panose="02010609060101010101" pitchFamily="2" charset="-122"/>
              </a:rPr>
              <a:t>        中等的地理覆盖范围（几十公里）；</a:t>
            </a:r>
            <a:endParaRPr lang="zh-CN" altLang="en-US" sz="2800" smtClean="0">
              <a:latin typeface="黑体" panose="02010609060101010101" pitchFamily="2" charset="-122"/>
              <a:ea typeface="黑体" panose="02010609060101010101" pitchFamily="2" charset="-122"/>
            </a:endParaRPr>
          </a:p>
          <a:p>
            <a:pPr lvl="2">
              <a:buFontTx/>
              <a:buNone/>
            </a:pPr>
            <a:r>
              <a:rPr lang="zh-CN" altLang="en-US" sz="2800" smtClean="0">
                <a:latin typeface="黑体" panose="02010609060101010101" pitchFamily="2" charset="-122"/>
                <a:ea typeface="黑体" panose="02010609060101010101" pitchFamily="2" charset="-122"/>
              </a:rPr>
              <a:t>        采用局域网和互连技术；</a:t>
            </a:r>
            <a:endParaRPr lang="zh-CN" altLang="en-US" sz="2800" smtClean="0">
              <a:latin typeface="黑体" panose="02010609060101010101" pitchFamily="2" charset="-122"/>
              <a:ea typeface="黑体" panose="02010609060101010101" pitchFamily="2" charset="-122"/>
            </a:endParaRPr>
          </a:p>
          <a:p>
            <a:pPr lvl="2">
              <a:buFontTx/>
              <a:buNone/>
            </a:pPr>
            <a:r>
              <a:rPr lang="zh-CN" altLang="en-US" sz="2800" smtClean="0">
                <a:latin typeface="黑体" panose="02010609060101010101" pitchFamily="2" charset="-122"/>
                <a:ea typeface="黑体" panose="02010609060101010101" pitchFamily="2" charset="-122"/>
              </a:rPr>
              <a:t>        具有更高的可靠性与可用性；</a:t>
            </a:r>
            <a:endParaRPr lang="zh-CN" altLang="en-US" sz="2800" smtClean="0">
              <a:latin typeface="黑体" panose="02010609060101010101" pitchFamily="2" charset="-122"/>
              <a:ea typeface="黑体" panose="02010609060101010101" pitchFamily="2" charset="-122"/>
            </a:endParaRPr>
          </a:p>
          <a:p>
            <a:pPr lvl="2">
              <a:buFontTx/>
              <a:buNone/>
            </a:pPr>
            <a:r>
              <a:rPr lang="zh-CN" altLang="en-US" sz="2800" smtClean="0">
                <a:latin typeface="黑体" panose="02010609060101010101" pitchFamily="2" charset="-122"/>
                <a:ea typeface="黑体" panose="02010609060101010101" pitchFamily="2" charset="-122"/>
              </a:rPr>
              <a:t>        为多个单位所共有，高速数据通道；</a:t>
            </a:r>
            <a:endParaRPr lang="zh-CN" altLang="en-US" sz="2800" smtClean="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706" name="Rectangle 2"/>
          <p:cNvSpPr>
            <a:spLocks noGrp="1" noChangeArrowheads="1"/>
          </p:cNvSpPr>
          <p:nvPr>
            <p:ph type="title"/>
          </p:nvPr>
        </p:nvSpPr>
        <p:spPr bwMode="auto">
          <a:ln>
            <a:miter lim="800000"/>
          </a:ln>
        </p:spPr>
        <p:txBody>
          <a:bodyPr vert="horz" wrap="square" lIns="91440" tIns="45720" rIns="91440" bIns="45720" numCol="1" anchor="t" anchorCtr="0" compatLnSpc="1"/>
          <a:lstStyle/>
          <a:p>
            <a:pPr>
              <a:defRPr/>
            </a:pPr>
            <a:endParaRPr lang="zh-CN" altLang="zh-CN" smtClean="0"/>
          </a:p>
        </p:txBody>
      </p:sp>
      <p:pic>
        <p:nvPicPr>
          <p:cNvPr id="16387" name="Picture 4"/>
          <p:cNvPicPr>
            <a:picLocks noGrp="1" noChangeAspect="1" noChangeArrowheads="1"/>
          </p:cNvPicPr>
          <p:nvPr>
            <p:ph type="body" idx="1"/>
          </p:nvPr>
        </p:nvPicPr>
        <p:blipFill>
          <a:blip r:embed="rId1" cstate="print"/>
          <a:srcRect/>
          <a:stretch>
            <a:fillRect/>
          </a:stretch>
        </p:blipFill>
        <p:spPr bwMode="auto">
          <a:xfrm>
            <a:off x="717550" y="1600200"/>
            <a:ext cx="7708900" cy="4525963"/>
          </a:xfrm>
          <a:noFill/>
          <a:ln>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ph type="body" idx="1"/>
          </p:nvPr>
        </p:nvSpPr>
        <p:spPr bwMode="auto">
          <a:xfrm>
            <a:off x="0" y="0"/>
            <a:ext cx="9144000" cy="6418263"/>
          </a:xfrm>
          <a:solidFill>
            <a:srgbClr val="FFFFFF"/>
          </a:solidFill>
          <a:ln>
            <a:solidFill>
              <a:srgbClr val="000000"/>
            </a:solidFill>
            <a:miter lim="800000"/>
          </a:ln>
        </p:spPr>
        <p:txBody>
          <a:bodyPr vert="horz" wrap="square" lIns="91440" tIns="45720" rIns="91440" bIns="45720" numCol="1" anchor="t" anchorCtr="0" compatLnSpc="1"/>
          <a:lstStyle/>
          <a:p>
            <a:pPr lvl="1">
              <a:lnSpc>
                <a:spcPct val="80000"/>
              </a:lnSpc>
              <a:buFontTx/>
              <a:buNone/>
            </a:pPr>
            <a:r>
              <a:rPr lang="zh-CN" altLang="en-US" b="1" smtClean="0">
                <a:solidFill>
                  <a:srgbClr val="9933FF"/>
                </a:solidFill>
                <a:latin typeface="黑体" panose="02010609060101010101" pitchFamily="2" charset="-122"/>
                <a:ea typeface="黑体" panose="02010609060101010101" pitchFamily="2" charset="-122"/>
              </a:rPr>
              <a:t>广域网（</a:t>
            </a:r>
            <a:r>
              <a:rPr lang="en-US" altLang="zh-CN" b="1" smtClean="0">
                <a:solidFill>
                  <a:srgbClr val="9933FF"/>
                </a:solidFill>
                <a:latin typeface="黑体" panose="02010609060101010101" pitchFamily="2" charset="-122"/>
                <a:ea typeface="黑体" panose="02010609060101010101" pitchFamily="2" charset="-122"/>
              </a:rPr>
              <a:t>WAN</a:t>
            </a:r>
            <a:r>
              <a:rPr lang="en-US" altLang="zh-CN" b="1" smtClean="0">
                <a:solidFill>
                  <a:srgbClr val="9933FF"/>
                </a:solidFill>
                <a:ea typeface="黑体" panose="02010609060101010101" pitchFamily="2" charset="-122"/>
              </a:rPr>
              <a:t>—</a:t>
            </a:r>
            <a:r>
              <a:rPr lang="en-US" altLang="zh-CN" b="1" smtClean="0">
                <a:solidFill>
                  <a:srgbClr val="9933FF"/>
                </a:solidFill>
                <a:latin typeface="黑体" panose="02010609060101010101" pitchFamily="2" charset="-122"/>
                <a:ea typeface="黑体" panose="02010609060101010101" pitchFamily="2" charset="-122"/>
              </a:rPr>
              <a:t>Wide Area Network</a:t>
            </a:r>
            <a:r>
              <a:rPr lang="zh-CN" altLang="en-US" b="1" smtClean="0">
                <a:solidFill>
                  <a:srgbClr val="9933FF"/>
                </a:solidFill>
                <a:latin typeface="黑体" panose="02010609060101010101" pitchFamily="2" charset="-122"/>
                <a:ea typeface="黑体" panose="02010609060101010101" pitchFamily="2" charset="-122"/>
              </a:rPr>
              <a:t>）</a:t>
            </a:r>
            <a:endParaRPr lang="zh-CN" altLang="en-US" b="1" smtClean="0">
              <a:latin typeface="黑体" panose="02010609060101010101" pitchFamily="2" charset="-122"/>
              <a:ea typeface="黑体" panose="02010609060101010101" pitchFamily="2" charset="-122"/>
            </a:endParaRPr>
          </a:p>
          <a:p>
            <a:pPr>
              <a:lnSpc>
                <a:spcPct val="80000"/>
              </a:lnSpc>
              <a:buFontTx/>
              <a:buNone/>
            </a:pPr>
            <a:r>
              <a:rPr lang="zh-CN" altLang="en-US" sz="2800" b="1" smtClean="0">
                <a:latin typeface="黑体" panose="02010609060101010101" pitchFamily="2" charset="-122"/>
                <a:ea typeface="黑体" panose="02010609060101010101" pitchFamily="2" charset="-122"/>
              </a:rPr>
              <a:t>      </a:t>
            </a:r>
            <a:r>
              <a:rPr lang="zh-CN" altLang="en-US" sz="2800" b="1" smtClean="0">
                <a:solidFill>
                  <a:schemeClr val="tx1"/>
                </a:solidFill>
                <a:latin typeface="黑体" panose="02010609060101010101" pitchFamily="2" charset="-122"/>
                <a:ea typeface="黑体" panose="02010609060101010101" pitchFamily="2" charset="-122"/>
              </a:rPr>
              <a:t>在一个广阔的地理区域内，利用通信线路和网络互连技术，在不改变原来（局域网）的网络体系结构的前提下，将一些同构或异构型的网络互相连接起来，成为统一的通信系统，实现更大范围的资源共享。广域网可以覆盖一个城市、一个国家甚至于全球（如</a:t>
            </a:r>
            <a:r>
              <a:rPr lang="en-US" altLang="zh-CN" sz="2800" b="1" smtClean="0">
                <a:solidFill>
                  <a:schemeClr val="tx1"/>
                </a:solidFill>
                <a:latin typeface="黑体" panose="02010609060101010101" pitchFamily="2" charset="-122"/>
                <a:ea typeface="黑体" panose="02010609060101010101" pitchFamily="2" charset="-122"/>
              </a:rPr>
              <a:t>Internet</a:t>
            </a:r>
            <a:r>
              <a:rPr lang="zh-CN" altLang="en-US" sz="2800" b="1" smtClean="0">
                <a:solidFill>
                  <a:schemeClr val="tx1"/>
                </a:solidFill>
                <a:latin typeface="黑体" panose="02010609060101010101" pitchFamily="2" charset="-122"/>
                <a:ea typeface="黑体" panose="02010609060101010101" pitchFamily="2" charset="-122"/>
              </a:rPr>
              <a:t>），实现远距离计算机之间的数据传输和信息共享。</a:t>
            </a:r>
            <a:endParaRPr lang="zh-CN" altLang="en-US" sz="2800" b="1" smtClean="0">
              <a:solidFill>
                <a:schemeClr val="tx1"/>
              </a:solidFill>
              <a:latin typeface="黑体" panose="02010609060101010101" pitchFamily="2" charset="-122"/>
              <a:ea typeface="黑体" panose="02010609060101010101" pitchFamily="2" charset="-122"/>
            </a:endParaRPr>
          </a:p>
          <a:p>
            <a:pPr lvl="2">
              <a:lnSpc>
                <a:spcPct val="80000"/>
              </a:lnSpc>
              <a:buFontTx/>
              <a:buNone/>
            </a:pPr>
            <a:r>
              <a:rPr lang="zh-CN" altLang="en-US" sz="2800" smtClean="0">
                <a:latin typeface="黑体" panose="02010609060101010101" pitchFamily="2" charset="-122"/>
                <a:ea typeface="黑体" panose="02010609060101010101" pitchFamily="2" charset="-122"/>
              </a:rPr>
              <a:t>特点</a:t>
            </a:r>
            <a:r>
              <a:rPr lang="en-US" altLang="zh-CN" sz="2800" smtClean="0">
                <a:latin typeface="黑体" panose="02010609060101010101" pitchFamily="2" charset="-122"/>
                <a:ea typeface="黑体" panose="02010609060101010101" pitchFamily="2" charset="-122"/>
              </a:rPr>
              <a:t>:</a:t>
            </a:r>
            <a:r>
              <a:rPr lang="zh-CN" altLang="en-US" sz="2800" smtClean="0">
                <a:latin typeface="黑体" panose="02010609060101010101" pitchFamily="2" charset="-122"/>
                <a:ea typeface="黑体" panose="02010609060101010101" pitchFamily="2" charset="-122"/>
              </a:rPr>
              <a:t>建网机型种类繁多；</a:t>
            </a:r>
            <a:endParaRPr lang="zh-CN" altLang="en-US" sz="2800" smtClean="0">
              <a:latin typeface="黑体" panose="02010609060101010101" pitchFamily="2" charset="-122"/>
              <a:ea typeface="黑体" panose="02010609060101010101" pitchFamily="2" charset="-122"/>
            </a:endParaRPr>
          </a:p>
          <a:p>
            <a:pPr lvl="2">
              <a:lnSpc>
                <a:spcPct val="80000"/>
              </a:lnSpc>
              <a:buFontTx/>
              <a:buNone/>
            </a:pPr>
            <a:r>
              <a:rPr lang="zh-CN" altLang="en-US" sz="2800" smtClean="0">
                <a:latin typeface="黑体" panose="02010609060101010101" pitchFamily="2" charset="-122"/>
                <a:ea typeface="黑体" panose="02010609060101010101" pitchFamily="2" charset="-122"/>
              </a:rPr>
              <a:t>     较大的地理覆盖范围</a:t>
            </a:r>
            <a:r>
              <a:rPr lang="en-US" altLang="zh-CN" sz="2800" smtClean="0">
                <a:latin typeface="黑体" panose="02010609060101010101" pitchFamily="2" charset="-122"/>
                <a:ea typeface="黑体" panose="02010609060101010101" pitchFamily="2" charset="-122"/>
              </a:rPr>
              <a:t>(</a:t>
            </a:r>
            <a:r>
              <a:rPr lang="zh-CN" altLang="en-US" sz="2800" b="1" smtClean="0">
                <a:latin typeface="黑体" panose="02010609060101010101" pitchFamily="2" charset="-122"/>
                <a:ea typeface="黑体" panose="02010609060101010101" pitchFamily="2" charset="-122"/>
              </a:rPr>
              <a:t>公里至几千、几万公里</a:t>
            </a:r>
            <a:r>
              <a:rPr lang="en-US" altLang="zh-CN" sz="2800" b="1" smtClean="0">
                <a:latin typeface="黑体" panose="02010609060101010101" pitchFamily="2" charset="-122"/>
                <a:ea typeface="黑体" panose="02010609060101010101" pitchFamily="2" charset="-122"/>
              </a:rPr>
              <a:t>)</a:t>
            </a:r>
            <a:endParaRPr lang="en-US" altLang="zh-CN" sz="2800" smtClean="0">
              <a:latin typeface="黑体" panose="02010609060101010101" pitchFamily="2" charset="-122"/>
              <a:ea typeface="黑体" panose="02010609060101010101" pitchFamily="2" charset="-122"/>
            </a:endParaRPr>
          </a:p>
          <a:p>
            <a:pPr lvl="2">
              <a:lnSpc>
                <a:spcPct val="80000"/>
              </a:lnSpc>
              <a:buFontTx/>
              <a:buNone/>
            </a:pPr>
            <a:r>
              <a:rPr lang="en-US" altLang="zh-CN" sz="2800" smtClean="0">
                <a:latin typeface="黑体" panose="02010609060101010101" pitchFamily="2" charset="-122"/>
                <a:ea typeface="黑体" panose="02010609060101010101" pitchFamily="2" charset="-122"/>
              </a:rPr>
              <a:t>     </a:t>
            </a:r>
            <a:r>
              <a:rPr lang="zh-CN" altLang="en-US" sz="2800" smtClean="0">
                <a:latin typeface="黑体" panose="02010609060101010101" pitchFamily="2" charset="-122"/>
                <a:ea typeface="黑体" panose="02010609060101010101" pitchFamily="2" charset="-122"/>
              </a:rPr>
              <a:t>网络拓扑结构复杂</a:t>
            </a:r>
            <a:r>
              <a:rPr lang="zh-CN" altLang="en-US" sz="2800" b="1" smtClean="0">
                <a:latin typeface="黑体" panose="02010609060101010101" pitchFamily="2" charset="-122"/>
                <a:ea typeface="黑体" panose="02010609060101010101" pitchFamily="2" charset="-122"/>
              </a:rPr>
              <a:t>。</a:t>
            </a:r>
            <a:r>
              <a:rPr lang="zh-CN" altLang="en-US" sz="2800" smtClean="0">
                <a:latin typeface="黑体" panose="02010609060101010101" pitchFamily="2" charset="-122"/>
                <a:ea typeface="黑体" panose="02010609060101010101" pitchFamily="2" charset="-122"/>
              </a:rPr>
              <a:t> </a:t>
            </a:r>
            <a:endParaRPr lang="zh-CN" altLang="en-US" sz="2800" smtClean="0">
              <a:latin typeface="黑体" panose="02010609060101010101" pitchFamily="2" charset="-122"/>
              <a:ea typeface="黑体" panose="02010609060101010101" pitchFamily="2" charset="-122"/>
            </a:endParaRPr>
          </a:p>
          <a:p>
            <a:pPr lvl="2">
              <a:lnSpc>
                <a:spcPct val="80000"/>
              </a:lnSpc>
              <a:buFontTx/>
              <a:buNone/>
            </a:pPr>
            <a:r>
              <a:rPr lang="zh-CN" altLang="en-US" sz="2800" smtClean="0">
                <a:latin typeface="黑体" panose="02010609060101010101" pitchFamily="2" charset="-122"/>
                <a:ea typeface="黑体" panose="02010609060101010101" pitchFamily="2" charset="-122"/>
              </a:rPr>
              <a:t>     大多借用长距离的公用通信线路</a:t>
            </a:r>
            <a:r>
              <a:rPr lang="en-US" altLang="zh-CN" sz="2800" smtClean="0">
                <a:latin typeface="黑体" panose="02010609060101010101" pitchFamily="2" charset="-122"/>
                <a:ea typeface="黑体" panose="02010609060101010101" pitchFamily="2" charset="-122"/>
              </a:rPr>
              <a:t>(</a:t>
            </a:r>
            <a:r>
              <a:rPr lang="zh-CN" altLang="en-US" sz="2800" smtClean="0">
                <a:latin typeface="黑体" panose="02010609060101010101" pitchFamily="2" charset="-122"/>
                <a:ea typeface="黑体" panose="02010609060101010101" pitchFamily="2" charset="-122"/>
              </a:rPr>
              <a:t>电话卫星、微波</a:t>
            </a:r>
            <a:r>
              <a:rPr lang="en-US" altLang="zh-CN" sz="2800" smtClean="0">
                <a:latin typeface="黑体" panose="02010609060101010101" pitchFamily="2" charset="-122"/>
                <a:ea typeface="黑体" panose="02010609060101010101" pitchFamily="2" charset="-122"/>
              </a:rPr>
              <a:t>)</a:t>
            </a:r>
            <a:endParaRPr lang="en-US" altLang="zh-CN" sz="2800" smtClean="0">
              <a:latin typeface="黑体" panose="02010609060101010101" pitchFamily="2" charset="-122"/>
              <a:ea typeface="黑体" panose="02010609060101010101" pitchFamily="2" charset="-122"/>
            </a:endParaRPr>
          </a:p>
          <a:p>
            <a:pPr lvl="2">
              <a:lnSpc>
                <a:spcPct val="80000"/>
              </a:lnSpc>
              <a:buFontTx/>
              <a:buNone/>
            </a:pPr>
            <a:r>
              <a:rPr lang="en-US" altLang="zh-CN" sz="2800" smtClean="0">
                <a:latin typeface="黑体" panose="02010609060101010101" pitchFamily="2" charset="-122"/>
                <a:ea typeface="黑体" panose="02010609060101010101" pitchFamily="2" charset="-122"/>
              </a:rPr>
              <a:t>     </a:t>
            </a:r>
            <a:r>
              <a:rPr lang="zh-CN" altLang="en-US" sz="2800" smtClean="0">
                <a:latin typeface="黑体" panose="02010609060101010101" pitchFamily="2" charset="-122"/>
                <a:ea typeface="黑体" panose="02010609060101010101" pitchFamily="2" charset="-122"/>
              </a:rPr>
              <a:t>传输速率降低，误码增多</a:t>
            </a:r>
            <a:r>
              <a:rPr lang="en-US" altLang="zh-CN" sz="2800" smtClean="0">
                <a:latin typeface="黑体" panose="02010609060101010101" pitchFamily="2" charset="-122"/>
                <a:ea typeface="黑体" panose="02010609060101010101" pitchFamily="2" charset="-122"/>
              </a:rPr>
              <a:t>(</a:t>
            </a:r>
            <a:r>
              <a:rPr lang="en-US" altLang="zh-CN" sz="2800" b="1" smtClean="0">
                <a:latin typeface="黑体" panose="02010609060101010101" pitchFamily="2" charset="-122"/>
                <a:ea typeface="黑体" panose="02010609060101010101" pitchFamily="2" charset="-122"/>
              </a:rPr>
              <a:t>64kbps-2Mbps)</a:t>
            </a:r>
            <a:r>
              <a:rPr lang="en-US" altLang="zh-CN" sz="2800" smtClean="0">
                <a:latin typeface="黑体" panose="02010609060101010101" pitchFamily="2" charset="-122"/>
                <a:ea typeface="黑体" panose="02010609060101010101" pitchFamily="2" charset="-122"/>
              </a:rPr>
              <a:t> </a:t>
            </a:r>
            <a:r>
              <a:rPr lang="zh-CN" altLang="en-US" sz="2800" smtClean="0">
                <a:latin typeface="黑体" panose="02010609060101010101" pitchFamily="2" charset="-122"/>
                <a:ea typeface="黑体" panose="02010609060101010101" pitchFamily="2" charset="-122"/>
              </a:rPr>
              <a:t>；</a:t>
            </a:r>
            <a:endParaRPr lang="zh-CN" altLang="en-US" sz="2800" smtClean="0">
              <a:latin typeface="黑体" panose="02010609060101010101" pitchFamily="2" charset="-122"/>
              <a:ea typeface="黑体" panose="02010609060101010101" pitchFamily="2" charset="-122"/>
            </a:endParaRPr>
          </a:p>
          <a:p>
            <a:pPr lvl="2">
              <a:lnSpc>
                <a:spcPct val="80000"/>
              </a:lnSpc>
              <a:buFontTx/>
              <a:buNone/>
            </a:pPr>
            <a:r>
              <a:rPr lang="zh-CN" altLang="en-US" sz="2800" smtClean="0">
                <a:latin typeface="黑体" panose="02010609060101010101" pitchFamily="2" charset="-122"/>
                <a:ea typeface="黑体" panose="02010609060101010101" pitchFamily="2" charset="-122"/>
              </a:rPr>
              <a:t>     建网周期较长，成本高；</a:t>
            </a:r>
            <a:endParaRPr lang="zh-CN" altLang="en-US" sz="2800" smtClean="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730" name="Rectangle 2"/>
          <p:cNvSpPr>
            <a:spLocks noGrp="1" noChangeArrowheads="1"/>
          </p:cNvSpPr>
          <p:nvPr>
            <p:ph type="title"/>
          </p:nvPr>
        </p:nvSpPr>
        <p:spPr bwMode="auto">
          <a:ln>
            <a:miter lim="800000"/>
          </a:ln>
        </p:spPr>
        <p:txBody>
          <a:bodyPr vert="horz" wrap="square" lIns="91440" tIns="45720" rIns="91440" bIns="45720" numCol="1" anchor="t" anchorCtr="0" compatLnSpc="1"/>
          <a:lstStyle/>
          <a:p>
            <a:pPr>
              <a:defRPr/>
            </a:pPr>
            <a:endParaRPr lang="zh-CN" altLang="zh-CN" smtClean="0"/>
          </a:p>
        </p:txBody>
      </p:sp>
      <p:pic>
        <p:nvPicPr>
          <p:cNvPr id="18435" name="Picture 4"/>
          <p:cNvPicPr>
            <a:picLocks noGrp="1" noChangeAspect="1" noChangeArrowheads="1"/>
          </p:cNvPicPr>
          <p:nvPr>
            <p:ph type="body" idx="1"/>
          </p:nvPr>
        </p:nvPicPr>
        <p:blipFill>
          <a:blip r:embed="rId1" cstate="print"/>
          <a:srcRect/>
          <a:stretch>
            <a:fillRect/>
          </a:stretch>
        </p:blipFill>
        <p:spPr bwMode="auto">
          <a:xfrm>
            <a:off x="0" y="261938"/>
            <a:ext cx="9144000" cy="6230937"/>
          </a:xfrm>
          <a:noFill/>
          <a:ln>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ph type="body" idx="1"/>
          </p:nvPr>
        </p:nvSpPr>
        <p:spPr bwMode="auto">
          <a:xfrm>
            <a:off x="555625" y="174625"/>
            <a:ext cx="8153400" cy="2424113"/>
          </a:xfrm>
          <a:solidFill>
            <a:srgbClr val="FFFFFF"/>
          </a:solidFill>
          <a:ln>
            <a:solidFill>
              <a:srgbClr val="000000"/>
            </a:solidFill>
            <a:miter lim="800000"/>
          </a:ln>
        </p:spPr>
        <p:txBody>
          <a:bodyPr vert="horz" wrap="square" lIns="91440" tIns="45720" rIns="91440" bIns="45720" numCol="1" anchor="t" anchorCtr="0" compatLnSpc="1"/>
          <a:lstStyle/>
          <a:p>
            <a:pPr marL="381000" indent="-381000">
              <a:lnSpc>
                <a:spcPct val="70000"/>
              </a:lnSpc>
              <a:buFontTx/>
              <a:buNone/>
            </a:pPr>
            <a:r>
              <a:rPr lang="zh-CN" altLang="en-US" sz="3600" smtClean="0">
                <a:solidFill>
                  <a:schemeClr val="tx1"/>
                </a:solidFill>
                <a:latin typeface="黑体" panose="02010609060101010101" pitchFamily="2" charset="-122"/>
                <a:ea typeface="黑体" panose="02010609060101010101" pitchFamily="2" charset="-122"/>
              </a:rPr>
              <a:t>网络互连</a:t>
            </a:r>
            <a:endParaRPr lang="zh-CN" altLang="en-US" sz="3600" smtClean="0">
              <a:solidFill>
                <a:schemeClr val="tx1"/>
              </a:solidFill>
              <a:latin typeface="黑体" panose="02010609060101010101" pitchFamily="2" charset="-122"/>
              <a:ea typeface="黑体" panose="02010609060101010101" pitchFamily="2" charset="-122"/>
            </a:endParaRPr>
          </a:p>
          <a:p>
            <a:pPr marL="381000" indent="-381000">
              <a:lnSpc>
                <a:spcPct val="70000"/>
              </a:lnSpc>
              <a:buFontTx/>
              <a:buNone/>
            </a:pPr>
            <a:r>
              <a:rPr lang="zh-CN" altLang="en-US" sz="700" smtClean="0">
                <a:solidFill>
                  <a:schemeClr val="tx1"/>
                </a:solidFill>
                <a:latin typeface="黑体" panose="02010609060101010101" pitchFamily="2" charset="-122"/>
                <a:ea typeface="黑体" panose="02010609060101010101" pitchFamily="2" charset="-122"/>
              </a:rPr>
              <a:t>        </a:t>
            </a:r>
            <a:r>
              <a:rPr lang="zh-CN" altLang="en-US" sz="3200" smtClean="0">
                <a:solidFill>
                  <a:schemeClr val="tx1"/>
                </a:solidFill>
                <a:latin typeface="黑体" panose="02010609060101010101" pitchFamily="2" charset="-122"/>
                <a:ea typeface="黑体" panose="02010609060101010101" pitchFamily="2" charset="-122"/>
              </a:rPr>
              <a:t>网络互连是指将两个或两个以上的网络，</a:t>
            </a:r>
            <a:endParaRPr lang="zh-CN" altLang="en-US" sz="3200" smtClean="0">
              <a:solidFill>
                <a:schemeClr val="tx1"/>
              </a:solidFill>
              <a:latin typeface="黑体" panose="02010609060101010101" pitchFamily="2" charset="-122"/>
              <a:ea typeface="黑体" panose="02010609060101010101" pitchFamily="2" charset="-122"/>
            </a:endParaRPr>
          </a:p>
          <a:p>
            <a:pPr marL="381000" indent="-381000">
              <a:lnSpc>
                <a:spcPct val="70000"/>
              </a:lnSpc>
              <a:buFontTx/>
              <a:buNone/>
            </a:pPr>
            <a:r>
              <a:rPr lang="zh-CN" altLang="en-US" sz="3200" smtClean="0">
                <a:solidFill>
                  <a:schemeClr val="tx1"/>
                </a:solidFill>
                <a:latin typeface="黑体" panose="02010609060101010101" pitchFamily="2" charset="-122"/>
                <a:ea typeface="黑体" panose="02010609060101010101" pitchFamily="2" charset="-122"/>
              </a:rPr>
              <a:t>  通过网络转换器及相应的技术实现相互连通，从而达到网络之间进行通信和资源共享。</a:t>
            </a:r>
            <a:endParaRPr lang="zh-CN" altLang="en-US" sz="3200" smtClean="0">
              <a:solidFill>
                <a:schemeClr val="tx1"/>
              </a:solidFill>
              <a:latin typeface="黑体" panose="02010609060101010101" pitchFamily="2" charset="-122"/>
              <a:ea typeface="黑体" panose="02010609060101010101" pitchFamily="2" charset="-122"/>
            </a:endParaRPr>
          </a:p>
          <a:p>
            <a:pPr marL="762000" lvl="1" indent="-304800">
              <a:lnSpc>
                <a:spcPct val="70000"/>
              </a:lnSpc>
              <a:buFontTx/>
              <a:buNone/>
            </a:pPr>
            <a:endParaRPr lang="zh-CN" altLang="en-US" sz="3200" smtClean="0">
              <a:solidFill>
                <a:schemeClr val="tx1"/>
              </a:solidFill>
              <a:latin typeface="黑体" panose="02010609060101010101" pitchFamily="2" charset="-122"/>
              <a:ea typeface="黑体" panose="02010609060101010101" pitchFamily="2" charset="-122"/>
            </a:endParaRPr>
          </a:p>
          <a:p>
            <a:pPr marL="762000" lvl="1" indent="-304800">
              <a:lnSpc>
                <a:spcPct val="70000"/>
              </a:lnSpc>
              <a:buFontTx/>
              <a:buNone/>
            </a:pPr>
            <a:endParaRPr lang="zh-CN" altLang="en-US" sz="3200" smtClean="0">
              <a:solidFill>
                <a:schemeClr val="tx1"/>
              </a:solidFill>
              <a:latin typeface="黑体" panose="02010609060101010101" pitchFamily="2" charset="-122"/>
              <a:ea typeface="黑体" panose="02010609060101010101" pitchFamily="2" charset="-122"/>
            </a:endParaRPr>
          </a:p>
          <a:p>
            <a:pPr marL="762000" lvl="1" indent="-304800">
              <a:lnSpc>
                <a:spcPct val="70000"/>
              </a:lnSpc>
              <a:buFontTx/>
              <a:buNone/>
            </a:pPr>
            <a:endParaRPr lang="zh-CN" altLang="en-US" sz="1000" smtClean="0">
              <a:solidFill>
                <a:schemeClr val="tx1"/>
              </a:solidFill>
              <a:latin typeface="黑体" panose="02010609060101010101" pitchFamily="2" charset="-122"/>
              <a:ea typeface="黑体" panose="02010609060101010101" pitchFamily="2" charset="-122"/>
            </a:endParaRPr>
          </a:p>
          <a:p>
            <a:pPr marL="762000" lvl="1" indent="-304800">
              <a:lnSpc>
                <a:spcPct val="70000"/>
              </a:lnSpc>
              <a:buFontTx/>
              <a:buNone/>
            </a:pPr>
            <a:endParaRPr lang="zh-CN" altLang="en-US" sz="1000" smtClean="0">
              <a:solidFill>
                <a:schemeClr val="tx1"/>
              </a:solidFill>
              <a:latin typeface="黑体" panose="02010609060101010101" pitchFamily="2" charset="-122"/>
              <a:ea typeface="黑体" panose="02010609060101010101" pitchFamily="2" charset="-122"/>
            </a:endParaRPr>
          </a:p>
          <a:p>
            <a:pPr marL="762000" lvl="1" indent="-304800">
              <a:lnSpc>
                <a:spcPct val="70000"/>
              </a:lnSpc>
              <a:buFontTx/>
              <a:buNone/>
            </a:pPr>
            <a:endParaRPr lang="zh-CN" altLang="en-US" sz="1000" smtClean="0">
              <a:solidFill>
                <a:schemeClr val="tx1"/>
              </a:solidFill>
              <a:latin typeface="黑体" panose="02010609060101010101" pitchFamily="2" charset="-122"/>
              <a:ea typeface="黑体" panose="02010609060101010101" pitchFamily="2" charset="-122"/>
            </a:endParaRPr>
          </a:p>
          <a:p>
            <a:pPr marL="381000" indent="-381000">
              <a:lnSpc>
                <a:spcPct val="65000"/>
              </a:lnSpc>
              <a:buFontTx/>
              <a:buNone/>
            </a:pPr>
            <a:r>
              <a:rPr lang="zh-CN" altLang="en-US" sz="800" smtClean="0">
                <a:solidFill>
                  <a:schemeClr val="tx1"/>
                </a:solidFill>
                <a:latin typeface="黑体" panose="02010609060101010101" pitchFamily="2" charset="-122"/>
                <a:ea typeface="黑体" panose="02010609060101010101" pitchFamily="2" charset="-122"/>
              </a:rPr>
              <a:t>	</a:t>
            </a:r>
            <a:endParaRPr lang="zh-CN" altLang="en-US" sz="800" smtClean="0">
              <a:solidFill>
                <a:schemeClr val="tx1"/>
              </a:solidFill>
              <a:latin typeface="黑体" panose="02010609060101010101" pitchFamily="2" charset="-122"/>
              <a:ea typeface="黑体" panose="02010609060101010101" pitchFamily="2" charset="-122"/>
            </a:endParaRPr>
          </a:p>
          <a:p>
            <a:pPr marL="381000" indent="-381000">
              <a:lnSpc>
                <a:spcPct val="65000"/>
              </a:lnSpc>
              <a:buFontTx/>
              <a:buNone/>
            </a:pPr>
            <a:endParaRPr lang="zh-CN" altLang="en-US" sz="800" smtClean="0">
              <a:solidFill>
                <a:schemeClr val="tx1"/>
              </a:solidFill>
              <a:latin typeface="黑体" panose="02010609060101010101" pitchFamily="2" charset="-122"/>
              <a:ea typeface="黑体" panose="02010609060101010101" pitchFamily="2" charset="-122"/>
            </a:endParaRPr>
          </a:p>
          <a:p>
            <a:pPr marL="381000" indent="-381000">
              <a:lnSpc>
                <a:spcPct val="65000"/>
              </a:lnSpc>
              <a:buFontTx/>
              <a:buNone/>
            </a:pPr>
            <a:endParaRPr lang="zh-CN" altLang="en-US" sz="800" smtClean="0">
              <a:solidFill>
                <a:schemeClr val="tx1"/>
              </a:solidFill>
              <a:latin typeface="黑体" panose="02010609060101010101" pitchFamily="2" charset="-122"/>
              <a:ea typeface="黑体" panose="02010609060101010101" pitchFamily="2" charset="-122"/>
            </a:endParaRPr>
          </a:p>
          <a:p>
            <a:pPr marL="381000" indent="-381000">
              <a:lnSpc>
                <a:spcPct val="65000"/>
              </a:lnSpc>
              <a:buFontTx/>
              <a:buNone/>
            </a:pPr>
            <a:r>
              <a:rPr lang="zh-CN" altLang="en-US" sz="800" smtClean="0">
                <a:solidFill>
                  <a:schemeClr val="tx1"/>
                </a:solidFill>
                <a:latin typeface="宋体" panose="02010600030101010101" pitchFamily="2" charset="-122"/>
              </a:rPr>
              <a:t>   </a:t>
            </a:r>
            <a:endParaRPr lang="zh-CN" altLang="en-US" sz="800" smtClean="0">
              <a:solidFill>
                <a:schemeClr val="tx1"/>
              </a:solidFill>
              <a:latin typeface="宋体" panose="02010600030101010101" pitchFamily="2" charset="-122"/>
            </a:endParaRPr>
          </a:p>
        </p:txBody>
      </p:sp>
      <p:pic>
        <p:nvPicPr>
          <p:cNvPr id="19459" name="Picture 4"/>
          <p:cNvPicPr>
            <a:picLocks noChangeAspect="1" noChangeArrowheads="1"/>
          </p:cNvPicPr>
          <p:nvPr/>
        </p:nvPicPr>
        <p:blipFill>
          <a:blip r:embed="rId1" cstate="print"/>
          <a:srcRect/>
          <a:stretch>
            <a:fillRect/>
          </a:stretch>
        </p:blipFill>
        <p:spPr bwMode="auto">
          <a:xfrm>
            <a:off x="265113" y="3598863"/>
            <a:ext cx="8386762" cy="3071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ph type="body" sz="half" idx="1"/>
          </p:nvPr>
        </p:nvSpPr>
        <p:spPr bwMode="auto">
          <a:xfrm>
            <a:off x="457200" y="315913"/>
            <a:ext cx="8229600" cy="1208087"/>
          </a:xfrm>
          <a:solidFill>
            <a:srgbClr val="FFFFFF"/>
          </a:solidFill>
          <a:ln>
            <a:solidFill>
              <a:srgbClr val="000000"/>
            </a:solidFill>
            <a:miter lim="800000"/>
          </a:ln>
        </p:spPr>
        <p:txBody>
          <a:bodyPr vert="horz" wrap="square" lIns="91440" tIns="45720" rIns="91440" bIns="45720" numCol="1" anchor="t" anchorCtr="0" compatLnSpc="1"/>
          <a:lstStyle/>
          <a:p>
            <a:pPr marL="0" indent="0">
              <a:buFontTx/>
              <a:buNone/>
            </a:pPr>
            <a:r>
              <a:rPr lang="en-US" altLang="zh-CN" sz="3600" smtClean="0"/>
              <a:t>         </a:t>
            </a:r>
            <a:r>
              <a:rPr lang="zh-CN" altLang="en-US" smtClean="0">
                <a:solidFill>
                  <a:schemeClr val="tx1"/>
                </a:solidFill>
              </a:rPr>
              <a:t>局域网中的网络连接设备   </a:t>
            </a:r>
            <a:r>
              <a:rPr lang="zh-CN" altLang="en-US" sz="4000" smtClean="0">
                <a:solidFill>
                  <a:schemeClr val="tx1"/>
                </a:solidFill>
              </a:rPr>
              <a:t>         </a:t>
            </a:r>
            <a:endParaRPr lang="zh-CN" altLang="en-US" sz="4000" smtClean="0">
              <a:solidFill>
                <a:schemeClr val="tx1"/>
              </a:solidFill>
            </a:endParaRPr>
          </a:p>
        </p:txBody>
      </p:sp>
      <p:graphicFrame>
        <p:nvGraphicFramePr>
          <p:cNvPr id="6146" name="Object 4"/>
          <p:cNvGraphicFramePr>
            <a:graphicFrameLocks noChangeAspect="1"/>
          </p:cNvGraphicFramePr>
          <p:nvPr/>
        </p:nvGraphicFramePr>
        <p:xfrm>
          <a:off x="685800" y="1595438"/>
          <a:ext cx="8001000" cy="4694237"/>
        </p:xfrm>
        <a:graphic>
          <a:graphicData uri="http://schemas.openxmlformats.org/presentationml/2006/ole">
            <mc:AlternateContent xmlns:mc="http://schemas.openxmlformats.org/markup-compatibility/2006">
              <mc:Choice xmlns:v="urn:schemas-microsoft-com:vml" Requires="v">
                <p:oleObj spid="_x0000_s6145" name="BMP 图象" r:id="rId1" imgW="4505325" imgH="2371725" progId="Paint.Picture">
                  <p:embed/>
                </p:oleObj>
              </mc:Choice>
              <mc:Fallback>
                <p:oleObj name="BMP 图象" r:id="rId1" imgW="4505325" imgH="2371725" progId="Paint.Picture">
                  <p:embed/>
                  <p:pic>
                    <p:nvPicPr>
                      <p:cNvPr id="0" name="Object 4"/>
                      <p:cNvPicPr>
                        <a:picLocks noChangeAspect="1"/>
                      </p:cNvPicPr>
                      <p:nvPr/>
                    </p:nvPicPr>
                    <p:blipFill>
                      <a:blip r:embed="rId2"/>
                      <a:stretch>
                        <a:fillRect/>
                      </a:stretch>
                    </p:blipFill>
                    <p:spPr>
                      <a:xfrm>
                        <a:off x="685800" y="1595438"/>
                        <a:ext cx="8001000" cy="4694237"/>
                      </a:xfrm>
                      <a:prstGeom prst="rect">
                        <a:avLst/>
                      </a:prstGeom>
                      <a:noFill/>
                      <a:ln w="12700">
                        <a:noFill/>
                      </a:ln>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ChangeArrowheads="1"/>
          </p:cNvSpPr>
          <p:nvPr>
            <p:ph type="body" sz="half" idx="1"/>
          </p:nvPr>
        </p:nvSpPr>
        <p:spPr bwMode="auto">
          <a:xfrm>
            <a:off x="595313" y="482600"/>
            <a:ext cx="8229600" cy="762000"/>
          </a:xfrm>
          <a:solidFill>
            <a:srgbClr val="FFFFFF"/>
          </a:solidFill>
          <a:ln>
            <a:solidFill>
              <a:srgbClr val="000000"/>
            </a:solidFill>
            <a:miter lim="800000"/>
          </a:ln>
        </p:spPr>
        <p:txBody>
          <a:bodyPr vert="horz" wrap="square" lIns="91440" tIns="45720" rIns="91440" bIns="45720" numCol="1" anchor="t" anchorCtr="0" compatLnSpc="1"/>
          <a:lstStyle/>
          <a:p>
            <a:pPr marL="0" indent="0">
              <a:buFontTx/>
              <a:buNone/>
            </a:pPr>
            <a:r>
              <a:rPr lang="en-US" altLang="zh-CN" sz="3600" smtClean="0">
                <a:solidFill>
                  <a:schemeClr val="tx1"/>
                </a:solidFill>
              </a:rPr>
              <a:t>  </a:t>
            </a:r>
            <a:r>
              <a:rPr lang="en-US" altLang="zh-CN" sz="4000" smtClean="0">
                <a:solidFill>
                  <a:schemeClr val="tx1"/>
                </a:solidFill>
              </a:rPr>
              <a:t>       </a:t>
            </a:r>
            <a:r>
              <a:rPr lang="zh-CN" altLang="en-US" smtClean="0">
                <a:solidFill>
                  <a:schemeClr val="tx1"/>
                </a:solidFill>
              </a:rPr>
              <a:t>广域网中的网络互联设备</a:t>
            </a:r>
            <a:endParaRPr lang="zh-CN" altLang="en-US" sz="4000" smtClean="0">
              <a:solidFill>
                <a:schemeClr val="tx1"/>
              </a:solidFill>
            </a:endParaRPr>
          </a:p>
        </p:txBody>
      </p:sp>
      <p:graphicFrame>
        <p:nvGraphicFramePr>
          <p:cNvPr id="7170" name="Object 4"/>
          <p:cNvGraphicFramePr>
            <a:graphicFrameLocks noChangeAspect="1"/>
          </p:cNvGraphicFramePr>
          <p:nvPr/>
        </p:nvGraphicFramePr>
        <p:xfrm>
          <a:off x="762000" y="1616075"/>
          <a:ext cx="8001000" cy="4708525"/>
        </p:xfrm>
        <a:graphic>
          <a:graphicData uri="http://schemas.openxmlformats.org/presentationml/2006/ole">
            <mc:AlternateContent xmlns:mc="http://schemas.openxmlformats.org/markup-compatibility/2006">
              <mc:Choice xmlns:v="urn:schemas-microsoft-com:vml" Requires="v">
                <p:oleObj spid="_x0000_s7169" name="BMP 图象" r:id="rId1" imgW="4419600" imgH="2314575" progId="Paint.Picture">
                  <p:embed/>
                </p:oleObj>
              </mc:Choice>
              <mc:Fallback>
                <p:oleObj name="BMP 图象" r:id="rId1" imgW="4419600" imgH="2314575" progId="Paint.Picture">
                  <p:embed/>
                  <p:pic>
                    <p:nvPicPr>
                      <p:cNvPr id="0" name="Object 4"/>
                      <p:cNvPicPr>
                        <a:picLocks noChangeAspect="1"/>
                      </p:cNvPicPr>
                      <p:nvPr/>
                    </p:nvPicPr>
                    <p:blipFill>
                      <a:blip r:embed="rId2"/>
                      <a:stretch>
                        <a:fillRect/>
                      </a:stretch>
                    </p:blipFill>
                    <p:spPr>
                      <a:xfrm>
                        <a:off x="762000" y="1616075"/>
                        <a:ext cx="8001000" cy="4708525"/>
                      </a:xfrm>
                      <a:prstGeom prst="rect">
                        <a:avLst/>
                      </a:prstGeom>
                      <a:noFill/>
                      <a:ln w="12700">
                        <a:noFill/>
                      </a:ln>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778" name="Rectangle 2"/>
          <p:cNvSpPr>
            <a:spLocks noGrp="1" noChangeArrowheads="1"/>
          </p:cNvSpPr>
          <p:nvPr>
            <p:ph type="title"/>
          </p:nvPr>
        </p:nvSpPr>
        <p:spPr bwMode="auto">
          <a:ln>
            <a:miter lim="800000"/>
          </a:ln>
        </p:spPr>
        <p:txBody>
          <a:bodyPr vert="horz" wrap="square" lIns="91440" tIns="45720" rIns="91440" bIns="45720" numCol="1" anchor="t" anchorCtr="0" compatLnSpc="1"/>
          <a:lstStyle/>
          <a:p>
            <a:pPr>
              <a:defRPr/>
            </a:pPr>
            <a:r>
              <a:rPr lang="zh-CN" altLang="en-US" smtClean="0"/>
              <a:t>中继器  </a:t>
            </a:r>
            <a:r>
              <a:rPr lang="en-US" altLang="zh-CN" smtClean="0"/>
              <a:t>OSI</a:t>
            </a:r>
            <a:r>
              <a:rPr lang="zh-CN" altLang="en-US" smtClean="0"/>
              <a:t>第</a:t>
            </a:r>
            <a:r>
              <a:rPr lang="en-US" altLang="zh-CN" smtClean="0"/>
              <a:t>1</a:t>
            </a:r>
            <a:r>
              <a:rPr lang="zh-CN" altLang="en-US" smtClean="0"/>
              <a:t>层</a:t>
            </a:r>
            <a:endParaRPr lang="zh-CN" altLang="en-US" smtClean="0"/>
          </a:p>
        </p:txBody>
      </p:sp>
      <p:pic>
        <p:nvPicPr>
          <p:cNvPr id="20483" name="Picture 4"/>
          <p:cNvPicPr>
            <a:picLocks noGrp="1" noChangeAspect="1" noChangeArrowheads="1"/>
          </p:cNvPicPr>
          <p:nvPr>
            <p:ph type="body" idx="1"/>
          </p:nvPr>
        </p:nvPicPr>
        <p:blipFill>
          <a:blip r:embed="rId1" cstate="print"/>
          <a:srcRect/>
          <a:stretch>
            <a:fillRect/>
          </a:stretch>
        </p:blipFill>
        <p:spPr bwMode="auto">
          <a:xfrm>
            <a:off x="457200" y="2022475"/>
            <a:ext cx="8229600" cy="3679825"/>
          </a:xfrm>
          <a:noFill/>
          <a:ln>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ChangeArrowheads="1"/>
          </p:cNvSpPr>
          <p:nvPr>
            <p:ph type="body" idx="1"/>
          </p:nvPr>
        </p:nvSpPr>
        <p:spPr bwMode="auto">
          <a:xfrm>
            <a:off x="304800" y="257175"/>
            <a:ext cx="8582025" cy="5765800"/>
          </a:xfrm>
          <a:noFill/>
          <a:ln>
            <a:miter lim="800000"/>
          </a:ln>
        </p:spPr>
        <p:txBody>
          <a:bodyPr vert="horz" wrap="square" lIns="91440" tIns="45720" rIns="91440" bIns="45720" numCol="1" anchor="t" anchorCtr="0" compatLnSpc="1"/>
          <a:lstStyle/>
          <a:p>
            <a:pPr marL="876300" lvl="1" indent="-685800" algn="just" eaLnBrk="1" hangingPunct="1">
              <a:lnSpc>
                <a:spcPct val="130000"/>
              </a:lnSpc>
              <a:spcBef>
                <a:spcPct val="0"/>
              </a:spcBef>
              <a:buClr>
                <a:schemeClr val="tx2"/>
              </a:buClr>
              <a:buSzPct val="120000"/>
              <a:buFont typeface="Wingdings" panose="05000000000000000000" pitchFamily="2" charset="2"/>
              <a:buNone/>
            </a:pPr>
            <a:r>
              <a:rPr lang="en-US" altLang="zh-CN" sz="3200" b="1" smtClean="0">
                <a:solidFill>
                  <a:schemeClr val="tx1"/>
                </a:solidFill>
                <a:latin typeface="宋体" panose="02010600030101010101" pitchFamily="2" charset="-122"/>
                <a:ea typeface="黑体" panose="02010609060101010101" pitchFamily="2" charset="-122"/>
              </a:rPr>
              <a:t>6.1</a:t>
            </a:r>
            <a:r>
              <a:rPr lang="zh-CN" altLang="en-US" sz="3200" b="1" smtClean="0">
                <a:solidFill>
                  <a:schemeClr val="tx1"/>
                </a:solidFill>
                <a:latin typeface="宋体" panose="02010600030101010101" pitchFamily="2" charset="-122"/>
                <a:ea typeface="黑体" panose="02010609060101010101" pitchFamily="2" charset="-122"/>
              </a:rPr>
              <a:t>计算机网络概念</a:t>
            </a:r>
            <a:r>
              <a:rPr lang="zh-CN" altLang="en-US" sz="3200" b="1" smtClean="0">
                <a:solidFill>
                  <a:schemeClr val="tx1"/>
                </a:solidFill>
                <a:latin typeface="黑体" panose="02010609060101010101" pitchFamily="2" charset="-122"/>
                <a:ea typeface="黑体" panose="02010609060101010101" pitchFamily="2" charset="-122"/>
              </a:rPr>
              <a:t>：</a:t>
            </a:r>
            <a:endParaRPr lang="zh-CN" altLang="en-US" sz="3200" b="1" smtClean="0">
              <a:solidFill>
                <a:schemeClr val="tx1"/>
              </a:solidFill>
              <a:latin typeface="黑体" panose="02010609060101010101" pitchFamily="2" charset="-122"/>
              <a:ea typeface="黑体" panose="02010609060101010101" pitchFamily="2" charset="-122"/>
            </a:endParaRPr>
          </a:p>
          <a:p>
            <a:pPr marL="876300" lvl="1" indent="-685800" algn="just" eaLnBrk="1" hangingPunct="1">
              <a:lnSpc>
                <a:spcPct val="130000"/>
              </a:lnSpc>
              <a:spcBef>
                <a:spcPct val="0"/>
              </a:spcBef>
              <a:buClr>
                <a:schemeClr val="tx2"/>
              </a:buClr>
              <a:buSzPct val="120000"/>
              <a:buFont typeface="Wingdings" panose="05000000000000000000" pitchFamily="2" charset="2"/>
              <a:buNone/>
            </a:pPr>
            <a:r>
              <a:rPr lang="zh-CN" altLang="en-US" sz="3200" smtClean="0">
                <a:solidFill>
                  <a:schemeClr val="tx1"/>
                </a:solidFill>
              </a:rPr>
              <a:t>      </a:t>
            </a:r>
            <a:r>
              <a:rPr lang="zh-CN" altLang="en-US" sz="3200" b="1" smtClean="0">
                <a:solidFill>
                  <a:schemeClr val="tx1"/>
                </a:solidFill>
              </a:rPr>
              <a:t>计算机网络是指通过不同传输介质（例如：电线，电缆或无线）相互联结起来的系统（例如：计算机等）。它可以跨越不同的地理范围：</a:t>
            </a:r>
            <a:endParaRPr lang="zh-CN" altLang="en-US" sz="3200" b="1" smtClean="0">
              <a:solidFill>
                <a:schemeClr val="tx1"/>
              </a:solidFill>
            </a:endParaRPr>
          </a:p>
          <a:p>
            <a:pPr marL="876300" lvl="1" indent="-685800" algn="just" eaLnBrk="1" hangingPunct="1">
              <a:lnSpc>
                <a:spcPct val="130000"/>
              </a:lnSpc>
              <a:spcBef>
                <a:spcPct val="0"/>
              </a:spcBef>
              <a:buClr>
                <a:schemeClr val="tx2"/>
              </a:buClr>
              <a:buSzPct val="120000"/>
              <a:buFont typeface="Wingdings" panose="05000000000000000000" pitchFamily="2" charset="2"/>
              <a:buAutoNum type="arabicPeriod"/>
            </a:pPr>
            <a:r>
              <a:rPr lang="en-US" altLang="zh-CN" sz="3200" b="1" smtClean="0">
                <a:solidFill>
                  <a:schemeClr val="tx1"/>
                </a:solidFill>
                <a:latin typeface="黑体" panose="02010609060101010101" pitchFamily="2" charset="-122"/>
                <a:ea typeface="黑体" panose="02010609060101010101" pitchFamily="2" charset="-122"/>
              </a:rPr>
              <a:t>LAN</a:t>
            </a:r>
            <a:r>
              <a:rPr lang="zh-CN" altLang="en-US" sz="3200" b="1" smtClean="0">
                <a:solidFill>
                  <a:schemeClr val="tx1"/>
                </a:solidFill>
                <a:latin typeface="黑体" panose="02010609060101010101" pitchFamily="2" charset="-122"/>
                <a:ea typeface="黑体" panose="02010609060101010101" pitchFamily="2" charset="-122"/>
              </a:rPr>
              <a:t>局域网</a:t>
            </a:r>
            <a:endParaRPr lang="zh-CN" altLang="en-US" sz="3200" b="1" smtClean="0">
              <a:solidFill>
                <a:schemeClr val="tx1"/>
              </a:solidFill>
              <a:latin typeface="黑体" panose="02010609060101010101" pitchFamily="2" charset="-122"/>
              <a:ea typeface="黑体" panose="02010609060101010101" pitchFamily="2" charset="-122"/>
            </a:endParaRPr>
          </a:p>
          <a:p>
            <a:pPr marL="876300" lvl="1" indent="-685800" algn="just" eaLnBrk="1" hangingPunct="1">
              <a:lnSpc>
                <a:spcPct val="130000"/>
              </a:lnSpc>
              <a:spcBef>
                <a:spcPct val="0"/>
              </a:spcBef>
              <a:buClr>
                <a:schemeClr val="tx2"/>
              </a:buClr>
              <a:buSzPct val="120000"/>
              <a:buFont typeface="Wingdings" panose="05000000000000000000" pitchFamily="2" charset="2"/>
              <a:buAutoNum type="arabicPeriod"/>
            </a:pPr>
            <a:r>
              <a:rPr lang="en-US" altLang="zh-CN" sz="3200" b="1" smtClean="0">
                <a:solidFill>
                  <a:schemeClr val="tx1"/>
                </a:solidFill>
                <a:latin typeface="黑体" panose="02010609060101010101" pitchFamily="2" charset="-122"/>
                <a:ea typeface="黑体" panose="02010609060101010101" pitchFamily="2" charset="-122"/>
              </a:rPr>
              <a:t>MAN</a:t>
            </a:r>
            <a:r>
              <a:rPr lang="zh-CN" altLang="en-US" sz="3200" b="1" smtClean="0">
                <a:solidFill>
                  <a:schemeClr val="tx1"/>
                </a:solidFill>
                <a:latin typeface="黑体" panose="02010609060101010101" pitchFamily="2" charset="-122"/>
                <a:ea typeface="黑体" panose="02010609060101010101" pitchFamily="2" charset="-122"/>
              </a:rPr>
              <a:t>城域网</a:t>
            </a:r>
            <a:endParaRPr lang="zh-CN" altLang="en-US" sz="3200" b="1" smtClean="0">
              <a:solidFill>
                <a:schemeClr val="tx1"/>
              </a:solidFill>
              <a:latin typeface="黑体" panose="02010609060101010101" pitchFamily="2" charset="-122"/>
              <a:ea typeface="黑体" panose="02010609060101010101" pitchFamily="2" charset="-122"/>
            </a:endParaRPr>
          </a:p>
          <a:p>
            <a:pPr marL="876300" lvl="1" indent="-685800" algn="just" eaLnBrk="1" hangingPunct="1">
              <a:lnSpc>
                <a:spcPct val="130000"/>
              </a:lnSpc>
              <a:spcBef>
                <a:spcPct val="0"/>
              </a:spcBef>
              <a:buClr>
                <a:schemeClr val="tx2"/>
              </a:buClr>
              <a:buSzPct val="120000"/>
              <a:buFont typeface="Wingdings" panose="05000000000000000000" pitchFamily="2" charset="2"/>
              <a:buAutoNum type="arabicPeriod"/>
            </a:pPr>
            <a:r>
              <a:rPr lang="en-US" altLang="zh-CN" sz="3200" b="1" smtClean="0">
                <a:solidFill>
                  <a:schemeClr val="tx1"/>
                </a:solidFill>
                <a:latin typeface="黑体" panose="02010609060101010101" pitchFamily="2" charset="-122"/>
                <a:ea typeface="黑体" panose="02010609060101010101" pitchFamily="2" charset="-122"/>
              </a:rPr>
              <a:t>WAN</a:t>
            </a:r>
            <a:r>
              <a:rPr lang="zh-CN" altLang="en-US" sz="3200" b="1" smtClean="0">
                <a:solidFill>
                  <a:schemeClr val="tx1"/>
                </a:solidFill>
                <a:latin typeface="黑体" panose="02010609060101010101" pitchFamily="2" charset="-122"/>
                <a:ea typeface="黑体" panose="02010609060101010101" pitchFamily="2" charset="-122"/>
              </a:rPr>
              <a:t>广域网</a:t>
            </a:r>
            <a:endParaRPr lang="zh-CN" altLang="en-US" sz="3200" b="1" smtClean="0">
              <a:solidFill>
                <a:schemeClr val="tx1"/>
              </a:solidFill>
              <a:latin typeface="黑体" panose="02010609060101010101" pitchFamily="2" charset="-122"/>
              <a:ea typeface="黑体" panose="02010609060101010101" pitchFamily="2" charset="-122"/>
            </a:endParaRPr>
          </a:p>
        </p:txBody>
      </p:sp>
      <p:graphicFrame>
        <p:nvGraphicFramePr>
          <p:cNvPr id="2050" name="Object 3"/>
          <p:cNvGraphicFramePr>
            <a:graphicFrameLocks noChangeAspect="1"/>
          </p:cNvGraphicFramePr>
          <p:nvPr/>
        </p:nvGraphicFramePr>
        <p:xfrm>
          <a:off x="5457825" y="3924300"/>
          <a:ext cx="3422650" cy="2441575"/>
        </p:xfrm>
        <a:graphic>
          <a:graphicData uri="http://schemas.openxmlformats.org/presentationml/2006/ole">
            <mc:AlternateContent xmlns:mc="http://schemas.openxmlformats.org/markup-compatibility/2006">
              <mc:Choice xmlns:v="urn:schemas-microsoft-com:vml" Requires="v">
                <p:oleObj spid="_x0000_s2049" name="剪辑" r:id="rId1" imgW="32508825" imgH="28575000" progId="MS_ClipArt_Gallery.2">
                  <p:embed/>
                </p:oleObj>
              </mc:Choice>
              <mc:Fallback>
                <p:oleObj name="剪辑" r:id="rId1" imgW="32508825" imgH="28575000" progId="MS_ClipArt_Gallery.2">
                  <p:embed/>
                  <p:pic>
                    <p:nvPicPr>
                      <p:cNvPr id="0" name="Object 3"/>
                      <p:cNvPicPr>
                        <a:picLocks noChangeAspect="1"/>
                      </p:cNvPicPr>
                      <p:nvPr/>
                    </p:nvPicPr>
                    <p:blipFill>
                      <a:blip r:embed="rId2"/>
                      <a:stretch>
                        <a:fillRect/>
                      </a:stretch>
                    </p:blipFill>
                    <p:spPr>
                      <a:xfrm>
                        <a:off x="5457825" y="3924300"/>
                        <a:ext cx="3422650" cy="244157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02" name="Rectangle 2"/>
          <p:cNvSpPr>
            <a:spLocks noGrp="1" noChangeArrowheads="1"/>
          </p:cNvSpPr>
          <p:nvPr>
            <p:ph type="title"/>
          </p:nvPr>
        </p:nvSpPr>
        <p:spPr bwMode="auto">
          <a:ln>
            <a:miter lim="800000"/>
          </a:ln>
        </p:spPr>
        <p:txBody>
          <a:bodyPr vert="horz" wrap="square" lIns="91440" tIns="45720" rIns="91440" bIns="45720" numCol="1" anchor="t" anchorCtr="0" compatLnSpc="1"/>
          <a:lstStyle/>
          <a:p>
            <a:pPr>
              <a:defRPr/>
            </a:pPr>
            <a:r>
              <a:rPr lang="zh-CN" altLang="en-US" smtClean="0"/>
              <a:t>网桥 </a:t>
            </a:r>
            <a:r>
              <a:rPr lang="en-US" altLang="zh-CN" smtClean="0"/>
              <a:t>OSI</a:t>
            </a:r>
            <a:r>
              <a:rPr lang="zh-CN" altLang="en-US" smtClean="0"/>
              <a:t>第</a:t>
            </a:r>
            <a:r>
              <a:rPr lang="en-US" altLang="zh-CN" smtClean="0"/>
              <a:t>1,2</a:t>
            </a:r>
            <a:r>
              <a:rPr lang="zh-CN" altLang="en-US" smtClean="0"/>
              <a:t>层</a:t>
            </a:r>
            <a:endParaRPr lang="zh-CN" altLang="en-US" smtClean="0"/>
          </a:p>
        </p:txBody>
      </p:sp>
      <p:pic>
        <p:nvPicPr>
          <p:cNvPr id="21507" name="Picture 4"/>
          <p:cNvPicPr>
            <a:picLocks noGrp="1" noChangeAspect="1" noChangeArrowheads="1"/>
          </p:cNvPicPr>
          <p:nvPr>
            <p:ph type="body" idx="1"/>
          </p:nvPr>
        </p:nvPicPr>
        <p:blipFill>
          <a:blip r:embed="rId1" cstate="print"/>
          <a:srcRect/>
          <a:stretch>
            <a:fillRect/>
          </a:stretch>
        </p:blipFill>
        <p:spPr bwMode="auto">
          <a:xfrm>
            <a:off x="1038225" y="1600200"/>
            <a:ext cx="7065963" cy="4525963"/>
          </a:xfrm>
          <a:noFill/>
          <a:ln>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26" name="Rectangle 2"/>
          <p:cNvSpPr>
            <a:spLocks noGrp="1" noChangeArrowheads="1"/>
          </p:cNvSpPr>
          <p:nvPr>
            <p:ph type="title"/>
          </p:nvPr>
        </p:nvSpPr>
        <p:spPr bwMode="auto">
          <a:ln>
            <a:miter lim="800000"/>
          </a:ln>
        </p:spPr>
        <p:txBody>
          <a:bodyPr vert="horz" wrap="square" lIns="91440" tIns="45720" rIns="91440" bIns="45720" numCol="1" anchor="t" anchorCtr="0" compatLnSpc="1"/>
          <a:lstStyle/>
          <a:p>
            <a:pPr>
              <a:defRPr/>
            </a:pPr>
            <a:r>
              <a:rPr lang="zh-CN" altLang="en-US" dirty="0" smtClean="0"/>
              <a:t>集线器、交换机 </a:t>
            </a:r>
            <a:r>
              <a:rPr lang="en-US" altLang="zh-CN" dirty="0" smtClean="0"/>
              <a:t>OSI</a:t>
            </a:r>
            <a:r>
              <a:rPr lang="zh-CN" altLang="en-US" dirty="0" smtClean="0"/>
              <a:t>第</a:t>
            </a:r>
            <a:r>
              <a:rPr lang="en-US" altLang="zh-CN" dirty="0" smtClean="0"/>
              <a:t>1,2,</a:t>
            </a:r>
            <a:r>
              <a:rPr lang="en-US" altLang="zh-CN" dirty="0" smtClean="0">
                <a:solidFill>
                  <a:srgbClr val="FF0000"/>
                </a:solidFill>
              </a:rPr>
              <a:t>3</a:t>
            </a:r>
            <a:r>
              <a:rPr lang="zh-CN" altLang="en-US" dirty="0" smtClean="0"/>
              <a:t>层</a:t>
            </a:r>
            <a:endParaRPr lang="zh-CN" altLang="en-US" dirty="0" smtClean="0"/>
          </a:p>
        </p:txBody>
      </p:sp>
      <p:pic>
        <p:nvPicPr>
          <p:cNvPr id="22531" name="Picture 5"/>
          <p:cNvPicPr>
            <a:picLocks noGrp="1" noChangeAspect="1" noChangeArrowheads="1"/>
          </p:cNvPicPr>
          <p:nvPr>
            <p:ph type="body" idx="1"/>
          </p:nvPr>
        </p:nvPicPr>
        <p:blipFill>
          <a:blip r:embed="rId1" cstate="print"/>
          <a:srcRect/>
          <a:stretch>
            <a:fillRect/>
          </a:stretch>
        </p:blipFill>
        <p:spPr bwMode="auto">
          <a:xfrm>
            <a:off x="931863" y="1758950"/>
            <a:ext cx="7280275" cy="4206875"/>
          </a:xfrm>
          <a:noFill/>
          <a:ln>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850" name="Rectangle 2"/>
          <p:cNvSpPr>
            <a:spLocks noGrp="1" noChangeArrowheads="1"/>
          </p:cNvSpPr>
          <p:nvPr>
            <p:ph type="title"/>
          </p:nvPr>
        </p:nvSpPr>
        <p:spPr bwMode="auto">
          <a:ln>
            <a:miter lim="800000"/>
          </a:ln>
        </p:spPr>
        <p:txBody>
          <a:bodyPr vert="horz" wrap="square" lIns="91440" tIns="45720" rIns="91440" bIns="45720" numCol="1" anchor="t" anchorCtr="0" compatLnSpc="1"/>
          <a:lstStyle/>
          <a:p>
            <a:pPr>
              <a:defRPr/>
            </a:pPr>
            <a:r>
              <a:rPr lang="zh-CN" altLang="en-US" smtClean="0"/>
              <a:t>路由器 </a:t>
            </a:r>
            <a:r>
              <a:rPr lang="en-US" altLang="zh-CN" smtClean="0"/>
              <a:t>OSI</a:t>
            </a:r>
            <a:r>
              <a:rPr lang="zh-CN" altLang="en-US" smtClean="0"/>
              <a:t>第</a:t>
            </a:r>
            <a:r>
              <a:rPr lang="en-US" altLang="zh-CN" smtClean="0"/>
              <a:t>1,2,3</a:t>
            </a:r>
            <a:r>
              <a:rPr lang="zh-CN" altLang="en-US" smtClean="0"/>
              <a:t>层</a:t>
            </a:r>
            <a:endParaRPr lang="zh-CN" altLang="en-US" smtClean="0"/>
          </a:p>
        </p:txBody>
      </p:sp>
      <p:pic>
        <p:nvPicPr>
          <p:cNvPr id="23555" name="Picture 4"/>
          <p:cNvPicPr>
            <a:picLocks noGrp="1" noChangeAspect="1" noChangeArrowheads="1"/>
          </p:cNvPicPr>
          <p:nvPr>
            <p:ph type="body" idx="1"/>
          </p:nvPr>
        </p:nvPicPr>
        <p:blipFill>
          <a:blip r:embed="rId1" cstate="print"/>
          <a:srcRect/>
          <a:stretch>
            <a:fillRect/>
          </a:stretch>
        </p:blipFill>
        <p:spPr bwMode="auto">
          <a:xfrm>
            <a:off x="457200" y="1774825"/>
            <a:ext cx="8229600" cy="4176713"/>
          </a:xfrm>
          <a:noFill/>
          <a:ln>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Grp="1" noChangeArrowheads="1"/>
          </p:cNvSpPr>
          <p:nvPr>
            <p:ph type="title"/>
          </p:nvPr>
        </p:nvSpPr>
        <p:spPr bwMode="auto">
          <a:ln>
            <a:miter lim="800000"/>
          </a:ln>
        </p:spPr>
        <p:txBody>
          <a:bodyPr vert="horz" wrap="square" lIns="91440" tIns="45720" rIns="91440" bIns="45720" numCol="1" anchor="t" anchorCtr="0" compatLnSpc="1"/>
          <a:lstStyle/>
          <a:p>
            <a:pPr>
              <a:defRPr/>
            </a:pPr>
            <a:r>
              <a:rPr lang="zh-CN" altLang="en-US" smtClean="0"/>
              <a:t>网关 </a:t>
            </a:r>
            <a:r>
              <a:rPr lang="en-US" altLang="zh-CN" smtClean="0"/>
              <a:t>OSI</a:t>
            </a:r>
            <a:r>
              <a:rPr lang="zh-CN" altLang="en-US" smtClean="0"/>
              <a:t>全部层</a:t>
            </a:r>
            <a:endParaRPr lang="zh-CN" altLang="en-US" smtClean="0"/>
          </a:p>
        </p:txBody>
      </p:sp>
      <p:pic>
        <p:nvPicPr>
          <p:cNvPr id="24579" name="Picture 5"/>
          <p:cNvPicPr>
            <a:picLocks noGrp="1" noChangeAspect="1" noChangeArrowheads="1"/>
          </p:cNvPicPr>
          <p:nvPr>
            <p:ph type="body" idx="1"/>
          </p:nvPr>
        </p:nvPicPr>
        <p:blipFill>
          <a:blip r:embed="rId1" cstate="print"/>
          <a:srcRect/>
          <a:stretch>
            <a:fillRect/>
          </a:stretch>
        </p:blipFill>
        <p:spPr bwMode="auto">
          <a:xfrm>
            <a:off x="1168400" y="1230313"/>
            <a:ext cx="5643563" cy="4364037"/>
          </a:xfrm>
          <a:noFill/>
          <a:ln>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2962" name="Rectangle 2"/>
          <p:cNvSpPr>
            <a:spLocks noGrp="1" noChangeArrowheads="1"/>
          </p:cNvSpPr>
          <p:nvPr>
            <p:ph type="title"/>
          </p:nvPr>
        </p:nvSpPr>
        <p:spPr bwMode="auto">
          <a:xfrm>
            <a:off x="787400" y="381000"/>
            <a:ext cx="8051800" cy="1104900"/>
          </a:xfrm>
          <a:ln>
            <a:miter lim="800000"/>
          </a:ln>
          <a:effectLst>
            <a:outerShdw dist="35921" dir="2700000" algn="ctr" rotWithShape="0">
              <a:schemeClr val="bg2"/>
            </a:outerShdw>
          </a:effectLst>
        </p:spPr>
        <p:txBody>
          <a:bodyPr vert="horz" wrap="square" lIns="92075" tIns="46038" rIns="92075" bIns="46038" numCol="1" anchor="ctr" anchorCtr="0" compatLnSpc="1"/>
          <a:lstStyle/>
          <a:p>
            <a:pPr>
              <a:defRPr/>
            </a:pPr>
            <a:r>
              <a:rPr lang="zh-CN" altLang="en-US" sz="3600" smtClean="0">
                <a:solidFill>
                  <a:schemeClr val="tx1"/>
                </a:solidFill>
              </a:rPr>
              <a:t>因特网</a:t>
            </a:r>
            <a:r>
              <a:rPr lang="en-US" altLang="zh-CN" sz="3600" smtClean="0">
                <a:solidFill>
                  <a:schemeClr val="tx1"/>
                </a:solidFill>
              </a:rPr>
              <a:t>(Internet)</a:t>
            </a:r>
            <a:r>
              <a:rPr lang="zh-CN" altLang="en-US" sz="3600" smtClean="0">
                <a:solidFill>
                  <a:schemeClr val="tx1"/>
                </a:solidFill>
              </a:rPr>
              <a:t>和</a:t>
            </a:r>
            <a:r>
              <a:rPr lang="en-US" altLang="zh-CN" sz="3600" smtClean="0">
                <a:solidFill>
                  <a:schemeClr val="tx1"/>
                </a:solidFill>
              </a:rPr>
              <a:t>TCP/IP</a:t>
            </a:r>
            <a:endParaRPr lang="en-US" altLang="zh-CN" sz="3600" b="0" smtClean="0">
              <a:solidFill>
                <a:schemeClr val="tx1"/>
              </a:solidFill>
            </a:endParaRPr>
          </a:p>
        </p:txBody>
      </p:sp>
      <p:sp>
        <p:nvSpPr>
          <p:cNvPr id="1192963" name="Rectangle 3"/>
          <p:cNvSpPr>
            <a:spLocks noChangeArrowheads="1"/>
          </p:cNvSpPr>
          <p:nvPr>
            <p:ph type="body" idx="1"/>
          </p:nvPr>
        </p:nvSpPr>
        <p:spPr bwMode="auto">
          <a:xfrm>
            <a:off x="762000" y="1752600"/>
            <a:ext cx="7772400" cy="4648200"/>
          </a:xfrm>
          <a:noFill/>
          <a:ln>
            <a:miter lim="800000"/>
          </a:ln>
        </p:spPr>
        <p:txBody>
          <a:bodyPr vert="horz" wrap="square" lIns="92075" tIns="46038" rIns="92075" bIns="46038" numCol="1" anchor="t" anchorCtr="0" compatLnSpc="1"/>
          <a:lstStyle/>
          <a:p>
            <a:pPr>
              <a:lnSpc>
                <a:spcPct val="120000"/>
              </a:lnSpc>
              <a:buFontTx/>
              <a:buNone/>
            </a:pPr>
            <a:r>
              <a:rPr lang="en-US" altLang="zh-CN" sz="3200" b="1" smtClean="0">
                <a:solidFill>
                  <a:schemeClr val="tx1"/>
                </a:solidFill>
              </a:rPr>
              <a:t>        </a:t>
            </a:r>
            <a:r>
              <a:rPr lang="zh-CN" altLang="en-US" sz="2800" b="1" smtClean="0">
                <a:solidFill>
                  <a:schemeClr val="tx1"/>
                </a:solidFill>
                <a:latin typeface="黑体" panose="02010609060101010101" pitchFamily="2" charset="-122"/>
                <a:ea typeface="黑体" panose="02010609060101010101" pitchFamily="2" charset="-122"/>
              </a:rPr>
              <a:t>不同网络互联</a:t>
            </a:r>
            <a:r>
              <a:rPr lang="en-US" altLang="zh-CN" sz="2800" b="1" smtClean="0">
                <a:solidFill>
                  <a:schemeClr val="tx1"/>
                </a:solidFill>
                <a:ea typeface="黑体" panose="02010609060101010101" pitchFamily="2" charset="-122"/>
              </a:rPr>
              <a:t>——</a:t>
            </a:r>
            <a:r>
              <a:rPr lang="zh-CN" altLang="en-US" sz="2800" b="1" smtClean="0">
                <a:solidFill>
                  <a:schemeClr val="tx1"/>
                </a:solidFill>
                <a:latin typeface="黑体" panose="02010609060101010101" pitchFamily="2" charset="-122"/>
                <a:ea typeface="黑体" panose="02010609060101010101" pitchFamily="2" charset="-122"/>
              </a:rPr>
              <a:t>交互式网络。    </a:t>
            </a:r>
            <a:endParaRPr lang="zh-CN" altLang="en-US" sz="2800" b="1" smtClean="0">
              <a:solidFill>
                <a:schemeClr val="tx1"/>
              </a:solidFill>
              <a:latin typeface="黑体" panose="02010609060101010101" pitchFamily="2" charset="-122"/>
              <a:ea typeface="黑体" panose="02010609060101010101" pitchFamily="2" charset="-122"/>
            </a:endParaRPr>
          </a:p>
          <a:p>
            <a:pPr>
              <a:lnSpc>
                <a:spcPct val="120000"/>
              </a:lnSpc>
              <a:buFontTx/>
              <a:buNone/>
            </a:pPr>
            <a:r>
              <a:rPr lang="zh-CN" altLang="en-US" sz="2800" b="1" smtClean="0">
                <a:solidFill>
                  <a:schemeClr val="tx1"/>
                </a:solidFill>
                <a:latin typeface="黑体" panose="02010609060101010101" pitchFamily="2" charset="-122"/>
                <a:ea typeface="黑体" panose="02010609060101010101" pitchFamily="2" charset="-122"/>
              </a:rPr>
              <a:t>		</a:t>
            </a:r>
            <a:r>
              <a:rPr lang="en-US" altLang="zh-CN" sz="2800" b="1" smtClean="0">
                <a:solidFill>
                  <a:schemeClr val="tx1"/>
                </a:solidFill>
                <a:latin typeface="黑体" panose="02010609060101010101" pitchFamily="2" charset="-122"/>
                <a:ea typeface="黑体" panose="02010609060101010101" pitchFamily="2" charset="-122"/>
              </a:rPr>
              <a:t>Internet</a:t>
            </a:r>
            <a:r>
              <a:rPr lang="zh-CN" altLang="en-US" sz="2800" b="1" smtClean="0">
                <a:solidFill>
                  <a:schemeClr val="tx1"/>
                </a:solidFill>
                <a:latin typeface="黑体" panose="02010609060101010101" pitchFamily="2" charset="-122"/>
                <a:ea typeface="黑体" panose="02010609060101010101" pitchFamily="2" charset="-122"/>
              </a:rPr>
              <a:t>是当前覆盖面最宽、影响最大的一个国际性计算机交互式网络（广域网），是美国正在建设的</a:t>
            </a:r>
            <a:r>
              <a:rPr lang="zh-CN" altLang="en-US" sz="2800" b="1" smtClean="0">
                <a:solidFill>
                  <a:schemeClr val="tx1"/>
                </a:solidFill>
                <a:ea typeface="黑体" panose="02010609060101010101" pitchFamily="2" charset="-122"/>
              </a:rPr>
              <a:t>“</a:t>
            </a:r>
            <a:r>
              <a:rPr lang="zh-CN" altLang="en-US" sz="2800" b="1" smtClean="0">
                <a:solidFill>
                  <a:schemeClr val="tx1"/>
                </a:solidFill>
                <a:latin typeface="黑体" panose="02010609060101010101" pitchFamily="2" charset="-122"/>
                <a:ea typeface="黑体" panose="02010609060101010101" pitchFamily="2" charset="-122"/>
              </a:rPr>
              <a:t>信息高速公路</a:t>
            </a:r>
            <a:r>
              <a:rPr lang="zh-CN" altLang="en-US" sz="2800" b="1" smtClean="0">
                <a:solidFill>
                  <a:schemeClr val="tx1"/>
                </a:solidFill>
                <a:ea typeface="黑体" panose="02010609060101010101" pitchFamily="2" charset="-122"/>
              </a:rPr>
              <a:t>”</a:t>
            </a:r>
            <a:r>
              <a:rPr lang="zh-CN" altLang="en-US" sz="2800" b="1" smtClean="0">
                <a:solidFill>
                  <a:schemeClr val="tx1"/>
                </a:solidFill>
                <a:latin typeface="黑体" panose="02010609060101010101" pitchFamily="2" charset="-122"/>
                <a:ea typeface="黑体" panose="02010609060101010101" pitchFamily="2" charset="-122"/>
              </a:rPr>
              <a:t>的支柱网络之一，也是全球性的信息基础设施。它是基于 </a:t>
            </a:r>
            <a:r>
              <a:rPr lang="en-US" altLang="zh-CN" sz="2800" b="1" smtClean="0">
                <a:solidFill>
                  <a:schemeClr val="tx1"/>
                </a:solidFill>
                <a:latin typeface="黑体" panose="02010609060101010101" pitchFamily="2" charset="-122"/>
                <a:ea typeface="黑体" panose="02010609060101010101" pitchFamily="2" charset="-122"/>
              </a:rPr>
              <a:t>TCP / IP</a:t>
            </a:r>
            <a:r>
              <a:rPr lang="zh-CN" altLang="en-US" sz="2800" b="1" smtClean="0">
                <a:solidFill>
                  <a:schemeClr val="tx1"/>
                </a:solidFill>
                <a:latin typeface="黑体" panose="02010609060101010101" pitchFamily="2" charset="-122"/>
                <a:ea typeface="黑体" panose="02010609060101010101" pitchFamily="2" charset="-122"/>
              </a:rPr>
              <a:t>协议并通过多个路由器（</a:t>
            </a:r>
            <a:r>
              <a:rPr lang="en-US" altLang="zh-CN" sz="2800" b="1" smtClean="0">
                <a:solidFill>
                  <a:schemeClr val="tx1"/>
                </a:solidFill>
                <a:latin typeface="黑体" panose="02010609060101010101" pitchFamily="2" charset="-122"/>
                <a:ea typeface="黑体" panose="02010609060101010101" pitchFamily="2" charset="-122"/>
              </a:rPr>
              <a:t>Router</a:t>
            </a:r>
            <a:r>
              <a:rPr lang="zh-CN" altLang="en-US" sz="2800" b="1" smtClean="0">
                <a:solidFill>
                  <a:schemeClr val="tx1"/>
                </a:solidFill>
                <a:latin typeface="黑体" panose="02010609060101010101" pitchFamily="2" charset="-122"/>
                <a:ea typeface="黑体" panose="02010609060101010101" pitchFamily="2" charset="-122"/>
              </a:rPr>
              <a:t>）将数万个不同网络互连起来的一种虚拟网络，是人类进入信息时代的前奏。</a:t>
            </a:r>
            <a:endParaRPr lang="zh-CN" altLang="en-US" sz="2800" smtClean="0">
              <a:solidFill>
                <a:schemeClr val="tx1"/>
              </a:solidFill>
              <a:latin typeface="黑体" panose="02010609060101010101" pitchFamily="2" charset="-122"/>
              <a:ea typeface="黑体" panose="02010609060101010101" pitchFamily="2" charset="-122"/>
            </a:endParaRPr>
          </a:p>
        </p:txBody>
      </p:sp>
    </p:spTree>
  </p:cSld>
  <p:clrMapOvr>
    <a:masterClrMapping/>
  </p:clrMapOvr>
  <p:transition spd="slow" advTm="30000">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92963">
                                            <p:txEl>
                                              <p:pRg st="0" end="0"/>
                                            </p:txEl>
                                          </p:spTgt>
                                        </p:tgtEl>
                                        <p:attrNameLst>
                                          <p:attrName>style.visibility</p:attrName>
                                        </p:attrNameLst>
                                      </p:cBhvr>
                                      <p:to>
                                        <p:strVal val="visible"/>
                                      </p:to>
                                    </p:set>
                                    <p:animEffect transition="in" filter="dissolve">
                                      <p:cBhvr>
                                        <p:cTn id="7" dur="500"/>
                                        <p:tgtEl>
                                          <p:spTgt spid="1192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92963">
                                            <p:txEl>
                                              <p:pRg st="1" end="1"/>
                                            </p:txEl>
                                          </p:spTgt>
                                        </p:tgtEl>
                                        <p:attrNameLst>
                                          <p:attrName>style.visibility</p:attrName>
                                        </p:attrNameLst>
                                      </p:cBhvr>
                                      <p:to>
                                        <p:strVal val="visible"/>
                                      </p:to>
                                    </p:set>
                                    <p:animEffect transition="in" filter="dissolve">
                                      <p:cBhvr>
                                        <p:cTn id="12" dur="500"/>
                                        <p:tgtEl>
                                          <p:spTgt spid="11929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2963" grpId="0" autoUpdateAnimBg="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5010" name="Rectangle 2"/>
          <p:cNvSpPr>
            <a:spLocks noGrp="1" noChangeArrowheads="1"/>
          </p:cNvSpPr>
          <p:nvPr>
            <p:ph type="title"/>
          </p:nvPr>
        </p:nvSpPr>
        <p:spPr bwMode="auto">
          <a:xfrm>
            <a:off x="787400" y="381000"/>
            <a:ext cx="8051800" cy="1104900"/>
          </a:xfrm>
          <a:ln>
            <a:miter lim="800000"/>
          </a:ln>
          <a:effectLst>
            <a:outerShdw dist="35921" dir="2700000" algn="ctr" rotWithShape="0">
              <a:schemeClr val="bg2"/>
            </a:outerShdw>
          </a:effectLst>
        </p:spPr>
        <p:txBody>
          <a:bodyPr vert="horz" wrap="square" lIns="92075" tIns="46038" rIns="92075" bIns="46038" numCol="1" anchor="ctr" anchorCtr="0" compatLnSpc="1"/>
          <a:lstStyle/>
          <a:p>
            <a:pPr>
              <a:defRPr/>
            </a:pPr>
            <a:r>
              <a:rPr lang="en-US" altLang="zh-CN" sz="3600" smtClean="0">
                <a:solidFill>
                  <a:schemeClr val="tx1"/>
                </a:solidFill>
              </a:rPr>
              <a:t>TCP/IP</a:t>
            </a:r>
            <a:r>
              <a:rPr lang="zh-CN" altLang="en-US" sz="3600" smtClean="0">
                <a:solidFill>
                  <a:schemeClr val="tx1"/>
                </a:solidFill>
              </a:rPr>
              <a:t>协议</a:t>
            </a:r>
            <a:endParaRPr lang="zh-CN" altLang="en-US" sz="3600" b="0" smtClean="0">
              <a:solidFill>
                <a:schemeClr val="tx1"/>
              </a:solidFill>
            </a:endParaRPr>
          </a:p>
        </p:txBody>
      </p:sp>
      <p:sp>
        <p:nvSpPr>
          <p:cNvPr id="1195011" name="Rectangle 3"/>
          <p:cNvSpPr>
            <a:spLocks noChangeArrowheads="1"/>
          </p:cNvSpPr>
          <p:nvPr>
            <p:ph type="body" idx="1"/>
          </p:nvPr>
        </p:nvSpPr>
        <p:spPr bwMode="auto">
          <a:xfrm>
            <a:off x="762000" y="1752600"/>
            <a:ext cx="7772400" cy="4648200"/>
          </a:xfrm>
          <a:noFill/>
          <a:ln>
            <a:miter lim="800000"/>
          </a:ln>
        </p:spPr>
        <p:txBody>
          <a:bodyPr vert="horz" wrap="square" lIns="92075" tIns="46038" rIns="92075" bIns="46038" numCol="1" anchor="t" anchorCtr="0" compatLnSpc="1"/>
          <a:lstStyle/>
          <a:p>
            <a:pPr marL="533400" indent="-533400" algn="just">
              <a:lnSpc>
                <a:spcPct val="80000"/>
              </a:lnSpc>
              <a:buFontTx/>
              <a:buAutoNum type="arabicPeriod"/>
            </a:pPr>
            <a:r>
              <a:rPr lang="zh-CN" altLang="en-US" sz="2800" b="1" smtClean="0">
                <a:solidFill>
                  <a:srgbClr val="000000"/>
                </a:solidFill>
              </a:rPr>
              <a:t>网络协议</a:t>
            </a:r>
            <a:r>
              <a:rPr lang="en-US" altLang="zh-CN" sz="2800" b="1" smtClean="0">
                <a:solidFill>
                  <a:srgbClr val="000000"/>
                </a:solidFill>
                <a:latin typeface="黑体" panose="02010609060101010101" pitchFamily="2" charset="-122"/>
              </a:rPr>
              <a:t>(Network Protocol)</a:t>
            </a:r>
            <a:r>
              <a:rPr lang="zh-CN" altLang="en-US" sz="2800" b="1" smtClean="0">
                <a:solidFill>
                  <a:srgbClr val="000000"/>
                </a:solidFill>
              </a:rPr>
              <a:t>：不同网络计算机之间进行交流的语言称为“协议”。</a:t>
            </a:r>
            <a:endParaRPr lang="zh-CN" altLang="en-US" sz="2800" smtClean="0">
              <a:solidFill>
                <a:srgbClr val="000000"/>
              </a:solidFill>
              <a:latin typeface="黑体" panose="02010609060101010101" pitchFamily="2" charset="-122"/>
            </a:endParaRPr>
          </a:p>
          <a:p>
            <a:pPr marL="533400" indent="-533400" algn="just">
              <a:lnSpc>
                <a:spcPct val="80000"/>
              </a:lnSpc>
              <a:buFontTx/>
              <a:buAutoNum type="arabicPeriod"/>
            </a:pPr>
            <a:r>
              <a:rPr lang="en-US" altLang="zh-CN" sz="2800" smtClean="0">
                <a:solidFill>
                  <a:srgbClr val="000000"/>
                </a:solidFill>
                <a:latin typeface="黑体" panose="02010609060101010101" pitchFamily="2" charset="-122"/>
              </a:rPr>
              <a:t>TCP/IP(TransmissionControlProtocol/Internet Protocol)</a:t>
            </a:r>
            <a:r>
              <a:rPr lang="zh-CN" altLang="en-US" sz="2800" b="1" smtClean="0">
                <a:solidFill>
                  <a:srgbClr val="000000"/>
                </a:solidFill>
              </a:rPr>
              <a:t>：</a:t>
            </a:r>
            <a:endParaRPr lang="zh-CN" altLang="en-US" sz="2800" b="1" smtClean="0">
              <a:solidFill>
                <a:srgbClr val="000000"/>
              </a:solidFill>
            </a:endParaRPr>
          </a:p>
          <a:p>
            <a:pPr marL="533400" indent="-533400" algn="just">
              <a:lnSpc>
                <a:spcPct val="80000"/>
              </a:lnSpc>
              <a:buFontTx/>
              <a:buNone/>
            </a:pPr>
            <a:r>
              <a:rPr lang="zh-CN" altLang="en-US" sz="2800" b="1" smtClean="0">
                <a:solidFill>
                  <a:srgbClr val="000000"/>
                </a:solidFill>
              </a:rPr>
              <a:t>      传输控制协议</a:t>
            </a:r>
            <a:r>
              <a:rPr lang="en-US" altLang="zh-CN" sz="2800" b="1" smtClean="0">
                <a:solidFill>
                  <a:srgbClr val="000000"/>
                </a:solidFill>
                <a:latin typeface="黑体" panose="02010609060101010101" pitchFamily="2" charset="-122"/>
              </a:rPr>
              <a:t>/</a:t>
            </a:r>
            <a:r>
              <a:rPr lang="zh-CN" altLang="en-US" sz="2800" b="1" smtClean="0">
                <a:solidFill>
                  <a:srgbClr val="000000"/>
                </a:solidFill>
              </a:rPr>
              <a:t>网际协议，是每一台连入</a:t>
            </a:r>
            <a:r>
              <a:rPr lang="en-US" altLang="zh-CN" sz="2800" b="1" smtClean="0">
                <a:solidFill>
                  <a:srgbClr val="000000"/>
                </a:solidFill>
                <a:latin typeface="黑体" panose="02010609060101010101" pitchFamily="2" charset="-122"/>
              </a:rPr>
              <a:t>Internet</a:t>
            </a:r>
            <a:r>
              <a:rPr lang="zh-CN" altLang="en-US" sz="2800" b="1" smtClean="0">
                <a:solidFill>
                  <a:srgbClr val="000000"/>
                </a:solidFill>
              </a:rPr>
              <a:t>的计算机必须遵守的通信标准。包括传输控制协议</a:t>
            </a:r>
            <a:r>
              <a:rPr lang="en-US" altLang="zh-CN" sz="2800" b="1" smtClean="0">
                <a:solidFill>
                  <a:srgbClr val="000000"/>
                </a:solidFill>
                <a:latin typeface="黑体" panose="02010609060101010101" pitchFamily="2" charset="-122"/>
              </a:rPr>
              <a:t>TCP</a:t>
            </a:r>
            <a:r>
              <a:rPr lang="zh-CN" altLang="en-US" sz="2800" b="1" smtClean="0">
                <a:solidFill>
                  <a:srgbClr val="000000"/>
                </a:solidFill>
              </a:rPr>
              <a:t>和网际协议</a:t>
            </a:r>
            <a:r>
              <a:rPr lang="en-US" altLang="zh-CN" sz="2800" b="1" smtClean="0">
                <a:solidFill>
                  <a:srgbClr val="000000"/>
                </a:solidFill>
                <a:latin typeface="黑体" panose="02010609060101010101" pitchFamily="2" charset="-122"/>
              </a:rPr>
              <a:t>IP</a:t>
            </a:r>
            <a:r>
              <a:rPr lang="zh-CN" altLang="en-US" sz="2800" b="1" smtClean="0">
                <a:solidFill>
                  <a:srgbClr val="000000"/>
                </a:solidFill>
              </a:rPr>
              <a:t>两部分。</a:t>
            </a:r>
            <a:endParaRPr lang="zh-CN" altLang="en-US" sz="2800" b="1" smtClean="0">
              <a:solidFill>
                <a:srgbClr val="000000"/>
              </a:solidFill>
              <a:latin typeface="黑体" panose="02010609060101010101" pitchFamily="2" charset="-122"/>
            </a:endParaRPr>
          </a:p>
          <a:p>
            <a:pPr marL="533400" indent="-533400" algn="just">
              <a:lnSpc>
                <a:spcPct val="80000"/>
              </a:lnSpc>
              <a:buFont typeface="Wingdings" panose="05000000000000000000" pitchFamily="2" charset="2"/>
              <a:buNone/>
            </a:pPr>
            <a:r>
              <a:rPr lang="zh-CN" altLang="en-US" sz="2800" b="1" smtClean="0">
                <a:solidFill>
                  <a:srgbClr val="000000"/>
                </a:solidFill>
                <a:latin typeface="黑体" panose="02010609060101010101" pitchFamily="2" charset="-122"/>
              </a:rPr>
              <a:t>   </a:t>
            </a:r>
            <a:r>
              <a:rPr lang="en-US" altLang="zh-CN" sz="2800" b="1" smtClean="0">
                <a:solidFill>
                  <a:srgbClr val="000000"/>
                </a:solidFill>
                <a:latin typeface="黑体" panose="02010609060101010101" pitchFamily="2" charset="-122"/>
              </a:rPr>
              <a:t>TCP/IP</a:t>
            </a:r>
            <a:r>
              <a:rPr lang="zh-CN" altLang="en-US" sz="2800" b="1" smtClean="0">
                <a:solidFill>
                  <a:srgbClr val="000000"/>
                </a:solidFill>
              </a:rPr>
              <a:t>协议的设计目标：一是构建一个能提供公共通信服务的网络互连；二是要求两个物理网络的连接对用户形成一个逻辑上更大的网络。</a:t>
            </a:r>
            <a:endParaRPr lang="zh-CN" altLang="en-US" sz="2800" b="1" smtClean="0">
              <a:solidFill>
                <a:srgbClr val="000000"/>
              </a:solidFill>
            </a:endParaRPr>
          </a:p>
        </p:txBody>
      </p:sp>
    </p:spTree>
  </p:cSld>
  <p:clrMapOvr>
    <a:masterClrMapping/>
  </p:clrMapOvr>
  <p:transition spd="slow" advTm="30000">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95011">
                                            <p:txEl>
                                              <p:pRg st="0" end="0"/>
                                            </p:txEl>
                                          </p:spTgt>
                                        </p:tgtEl>
                                        <p:attrNameLst>
                                          <p:attrName>style.visibility</p:attrName>
                                        </p:attrNameLst>
                                      </p:cBhvr>
                                      <p:to>
                                        <p:strVal val="visible"/>
                                      </p:to>
                                    </p:set>
                                    <p:animEffect transition="in" filter="dissolve">
                                      <p:cBhvr>
                                        <p:cTn id="7" dur="500"/>
                                        <p:tgtEl>
                                          <p:spTgt spid="1195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95011">
                                            <p:txEl>
                                              <p:pRg st="1" end="1"/>
                                            </p:txEl>
                                          </p:spTgt>
                                        </p:tgtEl>
                                        <p:attrNameLst>
                                          <p:attrName>style.visibility</p:attrName>
                                        </p:attrNameLst>
                                      </p:cBhvr>
                                      <p:to>
                                        <p:strVal val="visible"/>
                                      </p:to>
                                    </p:set>
                                    <p:animEffect transition="in" filter="dissolve">
                                      <p:cBhvr>
                                        <p:cTn id="12" dur="500"/>
                                        <p:tgtEl>
                                          <p:spTgt spid="11950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95011">
                                            <p:txEl>
                                              <p:pRg st="2" end="2"/>
                                            </p:txEl>
                                          </p:spTgt>
                                        </p:tgtEl>
                                        <p:attrNameLst>
                                          <p:attrName>style.visibility</p:attrName>
                                        </p:attrNameLst>
                                      </p:cBhvr>
                                      <p:to>
                                        <p:strVal val="visible"/>
                                      </p:to>
                                    </p:set>
                                    <p:animEffect transition="in" filter="dissolve">
                                      <p:cBhvr>
                                        <p:cTn id="17" dur="500"/>
                                        <p:tgtEl>
                                          <p:spTgt spid="11950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95011">
                                            <p:txEl>
                                              <p:pRg st="3" end="3"/>
                                            </p:txEl>
                                          </p:spTgt>
                                        </p:tgtEl>
                                        <p:attrNameLst>
                                          <p:attrName>style.visibility</p:attrName>
                                        </p:attrNameLst>
                                      </p:cBhvr>
                                      <p:to>
                                        <p:strVal val="visible"/>
                                      </p:to>
                                    </p:set>
                                    <p:animEffect transition="in" filter="dissolve">
                                      <p:cBhvr>
                                        <p:cTn id="22" dur="500"/>
                                        <p:tgtEl>
                                          <p:spTgt spid="11950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5011" grpId="0" autoUpdateAnimBg="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2362200" y="182563"/>
            <a:ext cx="4235450" cy="579437"/>
          </a:xfrm>
          <a:prstGeom prst="rect">
            <a:avLst/>
          </a:prstGeom>
          <a:noFill/>
          <a:ln w="9525">
            <a:noFill/>
            <a:miter lim="800000"/>
          </a:ln>
        </p:spPr>
        <p:txBody>
          <a:bodyPr wrap="none">
            <a:spAutoFit/>
          </a:bodyPr>
          <a:lstStyle/>
          <a:p>
            <a:pPr algn="l" eaLnBrk="1" hangingPunct="1">
              <a:lnSpc>
                <a:spcPct val="100000"/>
              </a:lnSpc>
              <a:spcBef>
                <a:spcPct val="0"/>
              </a:spcBef>
              <a:buClrTx/>
              <a:buSzTx/>
              <a:buFontTx/>
              <a:buNone/>
            </a:pPr>
            <a:r>
              <a:rPr kumimoji="0" lang="en-US" altLang="zh-CN" sz="3200">
                <a:solidFill>
                  <a:schemeClr val="accent2"/>
                </a:solidFill>
                <a:latin typeface="Times New Roman" panose="02020603050405020304" pitchFamily="18" charset="0"/>
                <a:ea typeface="宋体" panose="02010600030101010101" pitchFamily="2" charset="-122"/>
              </a:rPr>
              <a:t>TCP/IP and OSI model</a:t>
            </a:r>
            <a:endParaRPr kumimoji="0" lang="en-US" altLang="zh-CN" sz="3200">
              <a:solidFill>
                <a:schemeClr val="accent2"/>
              </a:solidFill>
              <a:latin typeface="Times New Roman" panose="02020603050405020304" pitchFamily="18" charset="0"/>
              <a:ea typeface="宋体" panose="02010600030101010101" pitchFamily="2" charset="-122"/>
            </a:endParaRPr>
          </a:p>
        </p:txBody>
      </p:sp>
      <p:pic>
        <p:nvPicPr>
          <p:cNvPr id="27651" name="Picture 4"/>
          <p:cNvPicPr>
            <a:picLocks noChangeAspect="1" noChangeArrowheads="1"/>
          </p:cNvPicPr>
          <p:nvPr/>
        </p:nvPicPr>
        <p:blipFill>
          <a:blip r:embed="rId1" cstate="print"/>
          <a:srcRect/>
          <a:stretch>
            <a:fillRect/>
          </a:stretch>
        </p:blipFill>
        <p:spPr bwMode="auto">
          <a:xfrm>
            <a:off x="1150938" y="677863"/>
            <a:ext cx="6545262" cy="5646737"/>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9106" name="Rectangle 2"/>
          <p:cNvSpPr>
            <a:spLocks noGrp="1" noChangeArrowheads="1"/>
          </p:cNvSpPr>
          <p:nvPr>
            <p:ph type="title"/>
          </p:nvPr>
        </p:nvSpPr>
        <p:spPr bwMode="auto">
          <a:xfrm>
            <a:off x="787400" y="381000"/>
            <a:ext cx="8051800" cy="1104900"/>
          </a:xfrm>
          <a:ln>
            <a:miter lim="800000"/>
          </a:ln>
          <a:effectLst>
            <a:outerShdw dist="35921" dir="2700000" algn="ctr" rotWithShape="0">
              <a:schemeClr val="bg2"/>
            </a:outerShdw>
          </a:effectLst>
        </p:spPr>
        <p:txBody>
          <a:bodyPr vert="horz" wrap="square" lIns="92075" tIns="46038" rIns="92075" bIns="46038" numCol="1" anchor="ctr" anchorCtr="0" compatLnSpc="1"/>
          <a:lstStyle/>
          <a:p>
            <a:pPr>
              <a:defRPr/>
            </a:pPr>
            <a:r>
              <a:rPr lang="en-US" altLang="zh-CN" sz="3600" smtClean="0">
                <a:solidFill>
                  <a:schemeClr val="tx1"/>
                </a:solidFill>
              </a:rPr>
              <a:t>TCP/IP</a:t>
            </a:r>
            <a:r>
              <a:rPr lang="zh-CN" altLang="en-US" sz="3600" smtClean="0">
                <a:solidFill>
                  <a:schemeClr val="tx1"/>
                </a:solidFill>
              </a:rPr>
              <a:t>协议</a:t>
            </a:r>
            <a:endParaRPr lang="zh-CN" altLang="en-US" sz="3600" b="0" smtClean="0">
              <a:solidFill>
                <a:schemeClr val="tx1"/>
              </a:solidFill>
            </a:endParaRPr>
          </a:p>
        </p:txBody>
      </p:sp>
      <p:sp>
        <p:nvSpPr>
          <p:cNvPr id="1199107" name="Rectangle 3"/>
          <p:cNvSpPr>
            <a:spLocks noChangeArrowheads="1"/>
          </p:cNvSpPr>
          <p:nvPr>
            <p:ph type="body" idx="1"/>
          </p:nvPr>
        </p:nvSpPr>
        <p:spPr bwMode="auto">
          <a:xfrm>
            <a:off x="762000" y="1752600"/>
            <a:ext cx="7772400" cy="4648200"/>
          </a:xfrm>
          <a:noFill/>
          <a:ln>
            <a:miter lim="800000"/>
          </a:ln>
        </p:spPr>
        <p:txBody>
          <a:bodyPr vert="horz" wrap="square" lIns="92075" tIns="46038" rIns="92075" bIns="46038" numCol="1" anchor="t" anchorCtr="0" compatLnSpc="1"/>
          <a:lstStyle/>
          <a:p>
            <a:pPr marL="533400" indent="-533400" algn="just">
              <a:lnSpc>
                <a:spcPct val="80000"/>
              </a:lnSpc>
              <a:buFontTx/>
              <a:buNone/>
            </a:pPr>
            <a:r>
              <a:rPr lang="en-US" altLang="zh-CN" sz="2400" b="1" smtClean="0">
                <a:solidFill>
                  <a:srgbClr val="000000"/>
                </a:solidFill>
                <a:latin typeface="黑体" panose="02010609060101010101" pitchFamily="2" charset="-122"/>
              </a:rPr>
              <a:t>TCP/IP</a:t>
            </a:r>
            <a:r>
              <a:rPr lang="zh-CN" altLang="en-US" sz="2400" b="1" smtClean="0">
                <a:solidFill>
                  <a:srgbClr val="000000"/>
                </a:solidFill>
              </a:rPr>
              <a:t>协议的四层体系结构：</a:t>
            </a:r>
            <a:endParaRPr lang="zh-CN" altLang="en-US" sz="2400" b="1" smtClean="0">
              <a:solidFill>
                <a:srgbClr val="000000"/>
              </a:solidFill>
            </a:endParaRPr>
          </a:p>
          <a:p>
            <a:pPr marL="533400" indent="-533400" algn="just">
              <a:lnSpc>
                <a:spcPct val="80000"/>
              </a:lnSpc>
            </a:pPr>
            <a:r>
              <a:rPr lang="zh-CN" altLang="en-US" sz="2400" b="1" smtClean="0">
                <a:solidFill>
                  <a:srgbClr val="000000"/>
                </a:solidFill>
              </a:rPr>
              <a:t>应用层</a:t>
            </a:r>
            <a:r>
              <a:rPr lang="en-US" altLang="zh-CN" sz="2400" b="1" smtClean="0">
                <a:solidFill>
                  <a:srgbClr val="000000"/>
                </a:solidFill>
              </a:rPr>
              <a:t>——</a:t>
            </a:r>
            <a:r>
              <a:rPr lang="zh-CN" altLang="en-US" sz="2400" b="1" smtClean="0">
                <a:solidFill>
                  <a:srgbClr val="000000"/>
                </a:solidFill>
              </a:rPr>
              <a:t>向用户提供一组常用的使用</a:t>
            </a:r>
            <a:r>
              <a:rPr lang="en-US" altLang="zh-CN" sz="2400" b="1" smtClean="0">
                <a:solidFill>
                  <a:srgbClr val="000000"/>
                </a:solidFill>
                <a:latin typeface="黑体" panose="02010609060101010101" pitchFamily="2" charset="-122"/>
              </a:rPr>
              <a:t>TCP/IP</a:t>
            </a:r>
            <a:r>
              <a:rPr lang="zh-CN" altLang="en-US" sz="2400" b="1" smtClean="0">
                <a:solidFill>
                  <a:srgbClr val="000000"/>
                </a:solidFill>
              </a:rPr>
              <a:t>进行通信的应用程序（如电子邮件、远程登陆）；</a:t>
            </a:r>
            <a:endParaRPr lang="zh-CN" altLang="en-US" sz="2400" b="1" smtClean="0">
              <a:solidFill>
                <a:srgbClr val="000000"/>
              </a:solidFill>
            </a:endParaRPr>
          </a:p>
          <a:p>
            <a:pPr marL="533400" indent="-533400" algn="just">
              <a:lnSpc>
                <a:spcPct val="80000"/>
              </a:lnSpc>
            </a:pPr>
            <a:r>
              <a:rPr lang="zh-CN" altLang="en-US" sz="2400" b="1" smtClean="0">
                <a:solidFill>
                  <a:srgbClr val="000000"/>
                </a:solidFill>
              </a:rPr>
              <a:t>传输层</a:t>
            </a:r>
            <a:r>
              <a:rPr lang="en-US" altLang="zh-CN" sz="2400" b="1" smtClean="0">
                <a:solidFill>
                  <a:srgbClr val="000000"/>
                </a:solidFill>
              </a:rPr>
              <a:t>——</a:t>
            </a:r>
            <a:r>
              <a:rPr lang="zh-CN" altLang="en-US" sz="2400" b="1" smtClean="0">
                <a:solidFill>
                  <a:srgbClr val="000000"/>
                </a:solidFill>
              </a:rPr>
              <a:t>提供端到端的数据传输，并确保数据交换的可靠性；</a:t>
            </a:r>
            <a:endParaRPr lang="zh-CN" altLang="en-US" sz="2400" b="1" smtClean="0">
              <a:solidFill>
                <a:srgbClr val="000000"/>
              </a:solidFill>
            </a:endParaRPr>
          </a:p>
          <a:p>
            <a:pPr marL="533400" indent="-533400" algn="just">
              <a:lnSpc>
                <a:spcPct val="80000"/>
              </a:lnSpc>
            </a:pPr>
            <a:r>
              <a:rPr lang="zh-CN" altLang="en-US" sz="2400" b="1" smtClean="0">
                <a:solidFill>
                  <a:srgbClr val="000000"/>
                </a:solidFill>
              </a:rPr>
              <a:t>网络层</a:t>
            </a:r>
            <a:r>
              <a:rPr lang="en-US" altLang="zh-CN" sz="2400" b="1" smtClean="0">
                <a:solidFill>
                  <a:srgbClr val="000000"/>
                </a:solidFill>
              </a:rPr>
              <a:t>——</a:t>
            </a:r>
            <a:r>
              <a:rPr lang="zh-CN" altLang="en-US" sz="2400" b="1" smtClean="0">
                <a:solidFill>
                  <a:srgbClr val="000000"/>
                </a:solidFill>
              </a:rPr>
              <a:t>提供互连网络的一个“虚拟”网络，能屏蔽各个物理网络的差异，使得传输层和应用层将这个互连网络看作一个整体的“虚拟”网络；</a:t>
            </a:r>
            <a:endParaRPr lang="zh-CN" altLang="en-US" sz="2400" b="1" smtClean="0">
              <a:solidFill>
                <a:srgbClr val="000000"/>
              </a:solidFill>
            </a:endParaRPr>
          </a:p>
          <a:p>
            <a:pPr marL="533400" indent="-533400" algn="just">
              <a:lnSpc>
                <a:spcPct val="80000"/>
              </a:lnSpc>
            </a:pPr>
            <a:r>
              <a:rPr lang="zh-CN" altLang="en-US" sz="2400" b="1" smtClean="0">
                <a:solidFill>
                  <a:srgbClr val="000000"/>
                </a:solidFill>
              </a:rPr>
              <a:t>网络接口层</a:t>
            </a:r>
            <a:r>
              <a:rPr lang="en-US" altLang="zh-CN" sz="2400" b="1" smtClean="0">
                <a:solidFill>
                  <a:srgbClr val="000000"/>
                </a:solidFill>
              </a:rPr>
              <a:t>——</a:t>
            </a:r>
            <a:r>
              <a:rPr lang="zh-CN" altLang="en-US" sz="2400" b="1" smtClean="0">
                <a:solidFill>
                  <a:srgbClr val="000000"/>
                </a:solidFill>
              </a:rPr>
              <a:t>提供网络硬件设备的接口，负责接受</a:t>
            </a:r>
            <a:r>
              <a:rPr lang="en-US" altLang="zh-CN" sz="2400" b="1" smtClean="0">
                <a:solidFill>
                  <a:srgbClr val="000000"/>
                </a:solidFill>
                <a:latin typeface="黑体" panose="02010609060101010101" pitchFamily="2" charset="-122"/>
              </a:rPr>
              <a:t>IP</a:t>
            </a:r>
            <a:r>
              <a:rPr lang="zh-CN" altLang="en-US" sz="2400" b="1" smtClean="0">
                <a:solidFill>
                  <a:srgbClr val="000000"/>
                </a:solidFill>
              </a:rPr>
              <a:t>数据报并通过网络发送，或者从网络上接受物理帧，抽出</a:t>
            </a:r>
            <a:r>
              <a:rPr lang="en-US" altLang="zh-CN" sz="2400" b="1" smtClean="0">
                <a:solidFill>
                  <a:srgbClr val="000000"/>
                </a:solidFill>
                <a:latin typeface="黑体" panose="02010609060101010101" pitchFamily="2" charset="-122"/>
              </a:rPr>
              <a:t>IP</a:t>
            </a:r>
            <a:r>
              <a:rPr lang="zh-CN" altLang="en-US" sz="2400" b="1" smtClean="0">
                <a:solidFill>
                  <a:srgbClr val="000000"/>
                </a:solidFill>
              </a:rPr>
              <a:t>数据报，交给</a:t>
            </a:r>
            <a:r>
              <a:rPr lang="en-US" altLang="zh-CN" sz="2400" b="1" smtClean="0">
                <a:solidFill>
                  <a:srgbClr val="000000"/>
                </a:solidFill>
                <a:latin typeface="黑体" panose="02010609060101010101" pitchFamily="2" charset="-122"/>
              </a:rPr>
              <a:t>IP</a:t>
            </a:r>
            <a:r>
              <a:rPr lang="zh-CN" altLang="en-US" sz="2400" b="1" smtClean="0">
                <a:solidFill>
                  <a:srgbClr val="000000"/>
                </a:solidFill>
              </a:rPr>
              <a:t>层。</a:t>
            </a:r>
            <a:endParaRPr lang="zh-CN" altLang="en-US" sz="2400" b="1" smtClean="0">
              <a:solidFill>
                <a:srgbClr val="000000"/>
              </a:solidFill>
            </a:endParaRPr>
          </a:p>
        </p:txBody>
      </p:sp>
    </p:spTree>
  </p:cSld>
  <p:clrMapOvr>
    <a:masterClrMapping/>
  </p:clrMapOvr>
  <p:transition spd="slow" advTm="30000">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99107">
                                            <p:txEl>
                                              <p:pRg st="0" end="0"/>
                                            </p:txEl>
                                          </p:spTgt>
                                        </p:tgtEl>
                                        <p:attrNameLst>
                                          <p:attrName>style.visibility</p:attrName>
                                        </p:attrNameLst>
                                      </p:cBhvr>
                                      <p:to>
                                        <p:strVal val="visible"/>
                                      </p:to>
                                    </p:set>
                                    <p:animEffect transition="in" filter="dissolve">
                                      <p:cBhvr>
                                        <p:cTn id="7" dur="500"/>
                                        <p:tgtEl>
                                          <p:spTgt spid="1199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99107">
                                            <p:txEl>
                                              <p:pRg st="1" end="1"/>
                                            </p:txEl>
                                          </p:spTgt>
                                        </p:tgtEl>
                                        <p:attrNameLst>
                                          <p:attrName>style.visibility</p:attrName>
                                        </p:attrNameLst>
                                      </p:cBhvr>
                                      <p:to>
                                        <p:strVal val="visible"/>
                                      </p:to>
                                    </p:set>
                                    <p:animEffect transition="in" filter="dissolve">
                                      <p:cBhvr>
                                        <p:cTn id="12" dur="500"/>
                                        <p:tgtEl>
                                          <p:spTgt spid="1199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99107">
                                            <p:txEl>
                                              <p:pRg st="2" end="2"/>
                                            </p:txEl>
                                          </p:spTgt>
                                        </p:tgtEl>
                                        <p:attrNameLst>
                                          <p:attrName>style.visibility</p:attrName>
                                        </p:attrNameLst>
                                      </p:cBhvr>
                                      <p:to>
                                        <p:strVal val="visible"/>
                                      </p:to>
                                    </p:set>
                                    <p:animEffect transition="in" filter="dissolve">
                                      <p:cBhvr>
                                        <p:cTn id="17" dur="500"/>
                                        <p:tgtEl>
                                          <p:spTgt spid="11991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99107">
                                            <p:txEl>
                                              <p:pRg st="3" end="3"/>
                                            </p:txEl>
                                          </p:spTgt>
                                        </p:tgtEl>
                                        <p:attrNameLst>
                                          <p:attrName>style.visibility</p:attrName>
                                        </p:attrNameLst>
                                      </p:cBhvr>
                                      <p:to>
                                        <p:strVal val="visible"/>
                                      </p:to>
                                    </p:set>
                                    <p:animEffect transition="in" filter="dissolve">
                                      <p:cBhvr>
                                        <p:cTn id="22" dur="500"/>
                                        <p:tgtEl>
                                          <p:spTgt spid="11991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99107">
                                            <p:txEl>
                                              <p:pRg st="4" end="4"/>
                                            </p:txEl>
                                          </p:spTgt>
                                        </p:tgtEl>
                                        <p:attrNameLst>
                                          <p:attrName>style.visibility</p:attrName>
                                        </p:attrNameLst>
                                      </p:cBhvr>
                                      <p:to>
                                        <p:strVal val="visible"/>
                                      </p:to>
                                    </p:set>
                                    <p:animEffect transition="in" filter="dissolve">
                                      <p:cBhvr>
                                        <p:cTn id="27" dur="500"/>
                                        <p:tgtEl>
                                          <p:spTgt spid="11991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9107" grpId="0" autoUpdateAnimBg="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1154" name="Rectangle 2"/>
          <p:cNvSpPr>
            <a:spLocks noGrp="1" noChangeArrowheads="1"/>
          </p:cNvSpPr>
          <p:nvPr>
            <p:ph type="title"/>
          </p:nvPr>
        </p:nvSpPr>
        <p:spPr bwMode="auto">
          <a:xfrm>
            <a:off x="787400" y="381000"/>
            <a:ext cx="8051800" cy="1104900"/>
          </a:xfrm>
          <a:ln>
            <a:miter lim="800000"/>
          </a:ln>
          <a:effectLst>
            <a:outerShdw dist="35921" dir="2700000" algn="ctr" rotWithShape="0">
              <a:schemeClr val="bg2"/>
            </a:outerShdw>
          </a:effectLst>
        </p:spPr>
        <p:txBody>
          <a:bodyPr vert="horz" wrap="square" lIns="92075" tIns="46038" rIns="92075" bIns="46038" numCol="1" anchor="ctr" anchorCtr="0" compatLnSpc="1"/>
          <a:lstStyle/>
          <a:p>
            <a:pPr>
              <a:defRPr/>
            </a:pPr>
            <a:r>
              <a:rPr lang="en-US" altLang="zh-CN" sz="3600" smtClean="0">
                <a:solidFill>
                  <a:schemeClr val="tx1"/>
                </a:solidFill>
              </a:rPr>
              <a:t>TCP/IP</a:t>
            </a:r>
            <a:r>
              <a:rPr lang="zh-CN" altLang="en-US" sz="3600" smtClean="0">
                <a:solidFill>
                  <a:schemeClr val="tx1"/>
                </a:solidFill>
              </a:rPr>
              <a:t>协议</a:t>
            </a:r>
            <a:endParaRPr lang="zh-CN" altLang="en-US" sz="3600" b="0" smtClean="0">
              <a:solidFill>
                <a:schemeClr val="tx1"/>
              </a:solidFill>
            </a:endParaRPr>
          </a:p>
        </p:txBody>
      </p:sp>
      <p:sp>
        <p:nvSpPr>
          <p:cNvPr id="1201155" name="Rectangle 3"/>
          <p:cNvSpPr>
            <a:spLocks noChangeArrowheads="1"/>
          </p:cNvSpPr>
          <p:nvPr>
            <p:ph type="body" idx="1"/>
          </p:nvPr>
        </p:nvSpPr>
        <p:spPr bwMode="auto">
          <a:xfrm>
            <a:off x="762000" y="1752600"/>
            <a:ext cx="7772400" cy="4648200"/>
          </a:xfrm>
          <a:noFill/>
          <a:ln>
            <a:miter lim="800000"/>
          </a:ln>
        </p:spPr>
        <p:txBody>
          <a:bodyPr vert="horz" wrap="square" lIns="92075" tIns="46038" rIns="92075" bIns="46038" numCol="1" anchor="t" anchorCtr="0" compatLnSpc="1"/>
          <a:lstStyle/>
          <a:p>
            <a:pPr marL="533400" indent="-533400" algn="just">
              <a:lnSpc>
                <a:spcPct val="80000"/>
              </a:lnSpc>
              <a:buFontTx/>
              <a:buNone/>
            </a:pPr>
            <a:r>
              <a:rPr lang="en-US" altLang="zh-CN" sz="2400" b="1" smtClean="0">
                <a:solidFill>
                  <a:srgbClr val="000000"/>
                </a:solidFill>
              </a:rPr>
              <a:t>TCP/IP</a:t>
            </a:r>
            <a:r>
              <a:rPr lang="zh-CN" altLang="en-US" sz="2400" b="1" smtClean="0">
                <a:solidFill>
                  <a:srgbClr val="000000"/>
                </a:solidFill>
              </a:rPr>
              <a:t>中的常用应用协议：</a:t>
            </a:r>
            <a:endParaRPr lang="zh-CN" altLang="en-US" sz="2400" b="1" smtClean="0">
              <a:solidFill>
                <a:srgbClr val="000000"/>
              </a:solidFill>
            </a:endParaRPr>
          </a:p>
          <a:p>
            <a:pPr marL="533400" indent="-533400" algn="just">
              <a:lnSpc>
                <a:spcPct val="80000"/>
              </a:lnSpc>
              <a:buFontTx/>
              <a:buNone/>
            </a:pPr>
            <a:r>
              <a:rPr lang="en-US" altLang="zh-CN" sz="2400" b="1" smtClean="0">
                <a:solidFill>
                  <a:srgbClr val="000000"/>
                </a:solidFill>
              </a:rPr>
              <a:t>Telnet(Remote Login)——</a:t>
            </a:r>
            <a:r>
              <a:rPr lang="zh-CN" altLang="en-US" sz="2400" b="1" smtClean="0">
                <a:solidFill>
                  <a:srgbClr val="000000"/>
                </a:solidFill>
              </a:rPr>
              <a:t>提供远程登陆功能，如同在远程主机上直接操作，可以实现远程双向通信；</a:t>
            </a:r>
            <a:endParaRPr lang="zh-CN" altLang="en-US" sz="2400" b="1" smtClean="0">
              <a:solidFill>
                <a:srgbClr val="000000"/>
              </a:solidFill>
            </a:endParaRPr>
          </a:p>
          <a:p>
            <a:pPr marL="533400" indent="-533400" algn="just">
              <a:lnSpc>
                <a:spcPct val="80000"/>
              </a:lnSpc>
              <a:buFontTx/>
              <a:buNone/>
            </a:pPr>
            <a:r>
              <a:rPr lang="en-US" altLang="zh-CN" sz="2400" b="1" smtClean="0">
                <a:solidFill>
                  <a:srgbClr val="000000"/>
                </a:solidFill>
              </a:rPr>
              <a:t>FTP(File Transfer Protocol)——</a:t>
            </a:r>
            <a:r>
              <a:rPr lang="zh-CN" altLang="en-US" sz="2400" b="1" smtClean="0">
                <a:solidFill>
                  <a:srgbClr val="000000"/>
                </a:solidFill>
              </a:rPr>
              <a:t>远程文件传输协议，让用户连接上一个远程计算机，查看和下载远程计算机上的文件或上传文件到远程计算机上；</a:t>
            </a:r>
            <a:endParaRPr lang="zh-CN" altLang="en-US" sz="2400" b="1" smtClean="0">
              <a:solidFill>
                <a:srgbClr val="000000"/>
              </a:solidFill>
            </a:endParaRPr>
          </a:p>
          <a:p>
            <a:pPr marL="533400" indent="-533400" algn="just">
              <a:lnSpc>
                <a:spcPct val="80000"/>
              </a:lnSpc>
              <a:buFontTx/>
              <a:buNone/>
            </a:pPr>
            <a:r>
              <a:rPr lang="en-US" altLang="zh-CN" sz="2400" b="1" smtClean="0">
                <a:solidFill>
                  <a:srgbClr val="000000"/>
                </a:solidFill>
              </a:rPr>
              <a:t>SMTP(Simple Mail Transfer Protocol)——</a:t>
            </a:r>
            <a:r>
              <a:rPr lang="zh-CN" altLang="en-US" sz="2400" b="1" smtClean="0">
                <a:solidFill>
                  <a:srgbClr val="000000"/>
                </a:solidFill>
              </a:rPr>
              <a:t>简单邮件传输协议，用来在</a:t>
            </a:r>
            <a:r>
              <a:rPr lang="en-US" altLang="zh-CN" sz="2400" b="1" smtClean="0">
                <a:solidFill>
                  <a:srgbClr val="000000"/>
                </a:solidFill>
              </a:rPr>
              <a:t>Internet</a:t>
            </a:r>
            <a:r>
              <a:rPr lang="zh-CN" altLang="en-US" sz="2400" b="1" smtClean="0">
                <a:solidFill>
                  <a:srgbClr val="000000"/>
                </a:solidFill>
              </a:rPr>
              <a:t>上两个系统之间传送电子邮件；</a:t>
            </a:r>
            <a:endParaRPr lang="zh-CN" altLang="en-US" sz="2400" b="1" smtClean="0">
              <a:solidFill>
                <a:srgbClr val="000000"/>
              </a:solidFill>
            </a:endParaRPr>
          </a:p>
          <a:p>
            <a:pPr marL="533400" indent="-533400" algn="just">
              <a:lnSpc>
                <a:spcPct val="80000"/>
              </a:lnSpc>
              <a:buFontTx/>
              <a:buNone/>
            </a:pPr>
            <a:r>
              <a:rPr lang="en-US" altLang="zh-CN" sz="2400" b="1" smtClean="0">
                <a:solidFill>
                  <a:srgbClr val="000000"/>
                </a:solidFill>
              </a:rPr>
              <a:t>NFS</a:t>
            </a:r>
            <a:r>
              <a:rPr lang="zh-CN" altLang="en-US" sz="2400" b="1" smtClean="0">
                <a:solidFill>
                  <a:srgbClr val="000000"/>
                </a:solidFill>
              </a:rPr>
              <a:t>（</a:t>
            </a:r>
            <a:r>
              <a:rPr lang="en-US" altLang="zh-CN" sz="2400" b="1" smtClean="0">
                <a:solidFill>
                  <a:srgbClr val="000000"/>
                </a:solidFill>
              </a:rPr>
              <a:t>Network File Service</a:t>
            </a:r>
            <a:r>
              <a:rPr lang="zh-CN" altLang="en-US" sz="2400" b="1" smtClean="0">
                <a:solidFill>
                  <a:srgbClr val="000000"/>
                </a:solidFill>
              </a:rPr>
              <a:t>）</a:t>
            </a:r>
            <a:r>
              <a:rPr lang="en-US" altLang="zh-CN" sz="2400" b="1" smtClean="0">
                <a:solidFill>
                  <a:srgbClr val="000000"/>
                </a:solidFill>
              </a:rPr>
              <a:t>——</a:t>
            </a:r>
            <a:r>
              <a:rPr lang="zh-CN" altLang="en-US" sz="2400" b="1" smtClean="0">
                <a:solidFill>
                  <a:srgbClr val="000000"/>
                </a:solidFill>
              </a:rPr>
              <a:t>能使计算机系统通过网络访问其它计算机系统的目录和文件。</a:t>
            </a:r>
            <a:endParaRPr lang="zh-CN" altLang="en-US" sz="2400" b="1" smtClean="0">
              <a:solidFill>
                <a:srgbClr val="000000"/>
              </a:solidFill>
            </a:endParaRPr>
          </a:p>
          <a:p>
            <a:pPr marL="533400" indent="-533400" algn="just">
              <a:lnSpc>
                <a:spcPct val="80000"/>
              </a:lnSpc>
              <a:buFontTx/>
              <a:buNone/>
            </a:pPr>
            <a:r>
              <a:rPr lang="en-US" altLang="zh-CN" sz="2400" b="1" smtClean="0">
                <a:solidFill>
                  <a:srgbClr val="000000"/>
                </a:solidFill>
              </a:rPr>
              <a:t>HTTP(HyperText Transfer  Protocol)——</a:t>
            </a:r>
            <a:r>
              <a:rPr lang="zh-CN" altLang="en-US" sz="2400" b="1" smtClean="0">
                <a:solidFill>
                  <a:srgbClr val="000000"/>
                </a:solidFill>
              </a:rPr>
              <a:t>用来在万维网上访问和传输文档的客户</a:t>
            </a:r>
            <a:r>
              <a:rPr lang="en-US" altLang="zh-CN" sz="2400" b="1" smtClean="0">
                <a:solidFill>
                  <a:srgbClr val="000000"/>
                </a:solidFill>
              </a:rPr>
              <a:t>-</a:t>
            </a:r>
            <a:r>
              <a:rPr lang="zh-CN" altLang="en-US" sz="2400" b="1" smtClean="0">
                <a:solidFill>
                  <a:srgbClr val="000000"/>
                </a:solidFill>
              </a:rPr>
              <a:t>服务器协议</a:t>
            </a:r>
            <a:endParaRPr lang="zh-CN" altLang="en-US" sz="2400" b="1" smtClean="0">
              <a:solidFill>
                <a:srgbClr val="000000"/>
              </a:solidFill>
            </a:endParaRPr>
          </a:p>
        </p:txBody>
      </p:sp>
    </p:spTree>
  </p:cSld>
  <p:clrMapOvr>
    <a:masterClrMapping/>
  </p:clrMapOvr>
  <p:transition spd="slow" advTm="30000">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01155">
                                            <p:txEl>
                                              <p:pRg st="0" end="0"/>
                                            </p:txEl>
                                          </p:spTgt>
                                        </p:tgtEl>
                                        <p:attrNameLst>
                                          <p:attrName>style.visibility</p:attrName>
                                        </p:attrNameLst>
                                      </p:cBhvr>
                                      <p:to>
                                        <p:strVal val="visible"/>
                                      </p:to>
                                    </p:set>
                                    <p:animEffect transition="in" filter="dissolve">
                                      <p:cBhvr>
                                        <p:cTn id="7" dur="500"/>
                                        <p:tgtEl>
                                          <p:spTgt spid="1201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01155">
                                            <p:txEl>
                                              <p:pRg st="1" end="1"/>
                                            </p:txEl>
                                          </p:spTgt>
                                        </p:tgtEl>
                                        <p:attrNameLst>
                                          <p:attrName>style.visibility</p:attrName>
                                        </p:attrNameLst>
                                      </p:cBhvr>
                                      <p:to>
                                        <p:strVal val="visible"/>
                                      </p:to>
                                    </p:set>
                                    <p:animEffect transition="in" filter="dissolve">
                                      <p:cBhvr>
                                        <p:cTn id="12" dur="500"/>
                                        <p:tgtEl>
                                          <p:spTgt spid="1201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01155">
                                            <p:txEl>
                                              <p:pRg st="2" end="2"/>
                                            </p:txEl>
                                          </p:spTgt>
                                        </p:tgtEl>
                                        <p:attrNameLst>
                                          <p:attrName>style.visibility</p:attrName>
                                        </p:attrNameLst>
                                      </p:cBhvr>
                                      <p:to>
                                        <p:strVal val="visible"/>
                                      </p:to>
                                    </p:set>
                                    <p:animEffect transition="in" filter="dissolve">
                                      <p:cBhvr>
                                        <p:cTn id="17" dur="500"/>
                                        <p:tgtEl>
                                          <p:spTgt spid="1201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01155">
                                            <p:txEl>
                                              <p:pRg st="3" end="3"/>
                                            </p:txEl>
                                          </p:spTgt>
                                        </p:tgtEl>
                                        <p:attrNameLst>
                                          <p:attrName>style.visibility</p:attrName>
                                        </p:attrNameLst>
                                      </p:cBhvr>
                                      <p:to>
                                        <p:strVal val="visible"/>
                                      </p:to>
                                    </p:set>
                                    <p:animEffect transition="in" filter="dissolve">
                                      <p:cBhvr>
                                        <p:cTn id="22" dur="500"/>
                                        <p:tgtEl>
                                          <p:spTgt spid="1201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01155">
                                            <p:txEl>
                                              <p:pRg st="4" end="4"/>
                                            </p:txEl>
                                          </p:spTgt>
                                        </p:tgtEl>
                                        <p:attrNameLst>
                                          <p:attrName>style.visibility</p:attrName>
                                        </p:attrNameLst>
                                      </p:cBhvr>
                                      <p:to>
                                        <p:strVal val="visible"/>
                                      </p:to>
                                    </p:set>
                                    <p:animEffect transition="in" filter="dissolve">
                                      <p:cBhvr>
                                        <p:cTn id="27" dur="500"/>
                                        <p:tgtEl>
                                          <p:spTgt spid="12011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01155">
                                            <p:txEl>
                                              <p:pRg st="5" end="5"/>
                                            </p:txEl>
                                          </p:spTgt>
                                        </p:tgtEl>
                                        <p:attrNameLst>
                                          <p:attrName>style.visibility</p:attrName>
                                        </p:attrNameLst>
                                      </p:cBhvr>
                                      <p:to>
                                        <p:strVal val="visible"/>
                                      </p:to>
                                    </p:set>
                                    <p:animEffect transition="in" filter="dissolve">
                                      <p:cBhvr>
                                        <p:cTn id="32" dur="500"/>
                                        <p:tgtEl>
                                          <p:spTgt spid="1201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1155" grpId="0" autoUpdateAnimBg="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3"/>
          <p:cNvSpPr txBox="1">
            <a:spLocks noChangeArrowheads="1"/>
          </p:cNvSpPr>
          <p:nvPr/>
        </p:nvSpPr>
        <p:spPr bwMode="auto">
          <a:xfrm>
            <a:off x="2544763" y="152400"/>
            <a:ext cx="3740150" cy="579438"/>
          </a:xfrm>
          <a:prstGeom prst="rect">
            <a:avLst/>
          </a:prstGeom>
          <a:noFill/>
          <a:ln w="9525">
            <a:noFill/>
            <a:miter lim="800000"/>
          </a:ln>
        </p:spPr>
        <p:txBody>
          <a:bodyPr wrap="none">
            <a:spAutoFit/>
          </a:bodyPr>
          <a:lstStyle/>
          <a:p>
            <a:pPr algn="l" eaLnBrk="1" hangingPunct="1">
              <a:lnSpc>
                <a:spcPct val="100000"/>
              </a:lnSpc>
              <a:spcBef>
                <a:spcPct val="0"/>
              </a:spcBef>
              <a:buClrTx/>
              <a:buSzTx/>
              <a:buFontTx/>
              <a:buNone/>
            </a:pPr>
            <a:r>
              <a:rPr kumimoji="0" lang="en-US" altLang="zh-CN" sz="3200">
                <a:solidFill>
                  <a:schemeClr val="accent2"/>
                </a:solidFill>
                <a:latin typeface="Times New Roman" panose="02020603050405020304" pitchFamily="18" charset="0"/>
                <a:ea typeface="宋体" panose="02010600030101010101" pitchFamily="2" charset="-122"/>
              </a:rPr>
              <a:t>Client-Server Model</a:t>
            </a:r>
            <a:endParaRPr kumimoji="0" lang="en-US" altLang="zh-CN" sz="3200">
              <a:solidFill>
                <a:schemeClr val="accent2"/>
              </a:solidFill>
              <a:latin typeface="Times New Roman" panose="02020603050405020304" pitchFamily="18" charset="0"/>
              <a:ea typeface="宋体" panose="02010600030101010101" pitchFamily="2" charset="-122"/>
            </a:endParaRPr>
          </a:p>
        </p:txBody>
      </p:sp>
      <p:pic>
        <p:nvPicPr>
          <p:cNvPr id="30723" name="Picture 4"/>
          <p:cNvPicPr>
            <a:picLocks noChangeAspect="1" noChangeArrowheads="1"/>
          </p:cNvPicPr>
          <p:nvPr/>
        </p:nvPicPr>
        <p:blipFill>
          <a:blip r:embed="rId1" cstate="print"/>
          <a:srcRect/>
          <a:stretch>
            <a:fillRect/>
          </a:stretch>
        </p:blipFill>
        <p:spPr bwMode="auto">
          <a:xfrm>
            <a:off x="666750" y="1333500"/>
            <a:ext cx="7810500" cy="41973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ph type="body" idx="1"/>
          </p:nvPr>
        </p:nvSpPr>
        <p:spPr bwMode="auto">
          <a:xfrm>
            <a:off x="304800" y="257175"/>
            <a:ext cx="8582025" cy="5765800"/>
          </a:xfrm>
          <a:noFill/>
          <a:ln>
            <a:miter lim="800000"/>
          </a:ln>
        </p:spPr>
        <p:txBody>
          <a:bodyPr vert="horz" wrap="square" lIns="91440" tIns="45720" rIns="91440" bIns="45720" numCol="1" anchor="t" anchorCtr="0" compatLnSpc="1"/>
          <a:lstStyle/>
          <a:p>
            <a:pPr marL="800100" lvl="1" indent="-609600" algn="just" eaLnBrk="1" hangingPunct="1">
              <a:lnSpc>
                <a:spcPct val="130000"/>
              </a:lnSpc>
              <a:spcBef>
                <a:spcPct val="0"/>
              </a:spcBef>
              <a:buClr>
                <a:schemeClr val="tx2"/>
              </a:buClr>
              <a:buSzPct val="120000"/>
              <a:buFont typeface="Wingdings" panose="05000000000000000000" pitchFamily="2" charset="2"/>
              <a:buNone/>
            </a:pPr>
            <a:r>
              <a:rPr lang="zh-CN" altLang="en-US" sz="3200" b="1" smtClean="0">
                <a:solidFill>
                  <a:schemeClr val="tx1"/>
                </a:solidFill>
                <a:latin typeface="宋体" panose="02010600030101010101" pitchFamily="2" charset="-122"/>
                <a:ea typeface="黑体" panose="02010609060101010101" pitchFamily="2" charset="-122"/>
              </a:rPr>
              <a:t>计算机网络概念</a:t>
            </a:r>
            <a:r>
              <a:rPr lang="zh-CN" altLang="en-US" sz="3200" b="1" smtClean="0">
                <a:solidFill>
                  <a:schemeClr val="tx1"/>
                </a:solidFill>
                <a:latin typeface="黑体" panose="02010609060101010101" pitchFamily="2" charset="-122"/>
                <a:ea typeface="黑体" panose="02010609060101010101" pitchFamily="2" charset="-122"/>
              </a:rPr>
              <a:t>：</a:t>
            </a:r>
            <a:endParaRPr lang="zh-CN" altLang="en-US" sz="3200" b="1" smtClean="0">
              <a:solidFill>
                <a:schemeClr val="tx1"/>
              </a:solidFill>
              <a:latin typeface="黑体" panose="02010609060101010101" pitchFamily="2" charset="-122"/>
              <a:ea typeface="黑体" panose="02010609060101010101" pitchFamily="2" charset="-122"/>
            </a:endParaRPr>
          </a:p>
          <a:p>
            <a:pPr marL="800100" lvl="1" indent="-609600" algn="just" eaLnBrk="1" hangingPunct="1">
              <a:lnSpc>
                <a:spcPct val="130000"/>
              </a:lnSpc>
              <a:spcBef>
                <a:spcPct val="0"/>
              </a:spcBef>
              <a:buClr>
                <a:schemeClr val="tx2"/>
              </a:buClr>
              <a:buSzPct val="120000"/>
              <a:buFont typeface="Wingdings" panose="05000000000000000000" pitchFamily="2" charset="2"/>
              <a:buNone/>
            </a:pPr>
            <a:r>
              <a:rPr lang="zh-CN" altLang="en-US" sz="3200" smtClean="0">
                <a:solidFill>
                  <a:schemeClr val="tx1"/>
                </a:solidFill>
              </a:rPr>
              <a:t>      </a:t>
            </a:r>
            <a:r>
              <a:rPr lang="zh-CN" altLang="en-US" sz="3200" b="1" smtClean="0">
                <a:solidFill>
                  <a:schemeClr val="tx1"/>
                </a:solidFill>
              </a:rPr>
              <a:t>计算机网络是指分布在不同地理位置的具有独立功能的多个计算系统，通过通信设备和线路相互联结起来，在网络软件的管理下实现资源共享的系统。</a:t>
            </a:r>
            <a:endParaRPr lang="zh-CN" altLang="en-US" sz="3200" b="1" smtClean="0">
              <a:solidFill>
                <a:schemeClr val="tx1"/>
              </a:solidFill>
            </a:endParaRPr>
          </a:p>
          <a:p>
            <a:pPr marL="800100" lvl="1" indent="-609600">
              <a:buFontTx/>
              <a:buAutoNum type="arabicPeriod"/>
            </a:pPr>
            <a:r>
              <a:rPr lang="zh-CN" altLang="en-US" sz="3200" b="1" smtClean="0">
                <a:solidFill>
                  <a:schemeClr val="tx1"/>
                </a:solidFill>
              </a:rPr>
              <a:t>位置分布</a:t>
            </a:r>
            <a:endParaRPr lang="zh-CN" altLang="en-US" sz="3200" b="1" smtClean="0">
              <a:solidFill>
                <a:schemeClr val="tx1"/>
              </a:solidFill>
            </a:endParaRPr>
          </a:p>
          <a:p>
            <a:pPr marL="800100" lvl="1" indent="-609600">
              <a:buFontTx/>
              <a:buAutoNum type="arabicPeriod"/>
            </a:pPr>
            <a:r>
              <a:rPr lang="zh-CN" altLang="en-US" sz="3200" b="1" smtClean="0">
                <a:solidFill>
                  <a:schemeClr val="tx1"/>
                </a:solidFill>
              </a:rPr>
              <a:t>独立自主</a:t>
            </a:r>
            <a:endParaRPr lang="zh-CN" altLang="en-US" sz="3200" b="1" smtClean="0">
              <a:solidFill>
                <a:schemeClr val="tx1"/>
              </a:solidFill>
            </a:endParaRPr>
          </a:p>
          <a:p>
            <a:pPr marL="800100" lvl="1" indent="-609600">
              <a:buFontTx/>
              <a:buAutoNum type="arabicPeriod"/>
            </a:pPr>
            <a:r>
              <a:rPr lang="zh-CN" altLang="en-US" sz="3200" b="1" smtClean="0">
                <a:solidFill>
                  <a:schemeClr val="tx1"/>
                </a:solidFill>
              </a:rPr>
              <a:t>设备互联</a:t>
            </a:r>
            <a:endParaRPr lang="zh-CN" altLang="en-US" sz="3200" b="1" smtClean="0">
              <a:solidFill>
                <a:schemeClr val="tx1"/>
              </a:solidFill>
            </a:endParaRPr>
          </a:p>
          <a:p>
            <a:pPr marL="800100" lvl="1" indent="-609600">
              <a:buFontTx/>
              <a:buAutoNum type="arabicPeriod"/>
            </a:pPr>
            <a:r>
              <a:rPr lang="zh-CN" altLang="en-US" sz="3200" b="1" smtClean="0">
                <a:solidFill>
                  <a:schemeClr val="tx1"/>
                </a:solidFill>
              </a:rPr>
              <a:t>资源共享</a:t>
            </a:r>
            <a:endParaRPr lang="zh-CN" altLang="en-US" sz="3200" b="1" smtClean="0">
              <a:solidFill>
                <a:schemeClr val="tx1"/>
              </a:solidFill>
              <a:latin typeface="黑体" panose="02010609060101010101" pitchFamily="2" charset="-122"/>
              <a:ea typeface="黑体" panose="02010609060101010101" pitchFamily="2" charset="-122"/>
            </a:endParaRPr>
          </a:p>
          <a:p>
            <a:pPr marL="2038350" lvl="2" indent="-609600" algn="just" eaLnBrk="1" hangingPunct="1">
              <a:lnSpc>
                <a:spcPct val="130000"/>
              </a:lnSpc>
              <a:spcBef>
                <a:spcPct val="0"/>
              </a:spcBef>
              <a:buClr>
                <a:schemeClr val="tx2"/>
              </a:buClr>
              <a:buSzPct val="120000"/>
              <a:buFont typeface="Wingdings" panose="05000000000000000000" pitchFamily="2" charset="2"/>
              <a:buNone/>
            </a:pPr>
            <a:endParaRPr lang="en-US" altLang="zh-CN" sz="3200" b="1" smtClean="0">
              <a:solidFill>
                <a:schemeClr val="tx1"/>
              </a:solidFill>
              <a:latin typeface="黑体" panose="02010609060101010101" pitchFamily="2" charset="-122"/>
              <a:ea typeface="黑体" panose="02010609060101010101" pitchFamily="2" charset="-122"/>
            </a:endParaRPr>
          </a:p>
        </p:txBody>
      </p:sp>
      <p:graphicFrame>
        <p:nvGraphicFramePr>
          <p:cNvPr id="3074" name="Object 3"/>
          <p:cNvGraphicFramePr>
            <a:graphicFrameLocks noChangeAspect="1"/>
          </p:cNvGraphicFramePr>
          <p:nvPr/>
        </p:nvGraphicFramePr>
        <p:xfrm>
          <a:off x="4267200" y="3879850"/>
          <a:ext cx="3422650" cy="2441575"/>
        </p:xfrm>
        <a:graphic>
          <a:graphicData uri="http://schemas.openxmlformats.org/presentationml/2006/ole">
            <mc:AlternateContent xmlns:mc="http://schemas.openxmlformats.org/markup-compatibility/2006">
              <mc:Choice xmlns:v="urn:schemas-microsoft-com:vml" Requires="v">
                <p:oleObj spid="_x0000_s3073" name="剪辑" r:id="rId1" imgW="32508825" imgH="28575000" progId="MS_ClipArt_Gallery.2">
                  <p:embed/>
                </p:oleObj>
              </mc:Choice>
              <mc:Fallback>
                <p:oleObj name="剪辑" r:id="rId1" imgW="32508825" imgH="28575000" progId="MS_ClipArt_Gallery.2">
                  <p:embed/>
                  <p:pic>
                    <p:nvPicPr>
                      <p:cNvPr id="0" name="Object 3"/>
                      <p:cNvPicPr>
                        <a:picLocks noChangeAspect="1"/>
                      </p:cNvPicPr>
                      <p:nvPr/>
                    </p:nvPicPr>
                    <p:blipFill>
                      <a:blip r:embed="rId2"/>
                      <a:stretch>
                        <a:fillRect/>
                      </a:stretch>
                    </p:blipFill>
                    <p:spPr>
                      <a:xfrm>
                        <a:off x="4267200" y="3879850"/>
                        <a:ext cx="3422650" cy="244157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3"/>
          <p:cNvSpPr txBox="1">
            <a:spLocks noChangeArrowheads="1"/>
          </p:cNvSpPr>
          <p:nvPr/>
        </p:nvSpPr>
        <p:spPr bwMode="auto">
          <a:xfrm>
            <a:off x="4230688" y="0"/>
            <a:ext cx="950912" cy="579438"/>
          </a:xfrm>
          <a:prstGeom prst="rect">
            <a:avLst/>
          </a:prstGeom>
          <a:noFill/>
          <a:ln w="9525">
            <a:noFill/>
            <a:miter lim="800000"/>
          </a:ln>
        </p:spPr>
        <p:txBody>
          <a:bodyPr wrap="none">
            <a:spAutoFit/>
          </a:bodyPr>
          <a:lstStyle/>
          <a:p>
            <a:pPr algn="l" eaLnBrk="1" hangingPunct="1">
              <a:lnSpc>
                <a:spcPct val="100000"/>
              </a:lnSpc>
              <a:spcBef>
                <a:spcPct val="0"/>
              </a:spcBef>
              <a:buClrTx/>
              <a:buSzTx/>
              <a:buFontTx/>
              <a:buNone/>
            </a:pPr>
            <a:r>
              <a:rPr kumimoji="0" lang="en-US" altLang="zh-CN" sz="3200">
                <a:solidFill>
                  <a:schemeClr val="accent2"/>
                </a:solidFill>
                <a:latin typeface="Times New Roman" panose="02020603050405020304" pitchFamily="18" charset="0"/>
                <a:ea typeface="宋体" panose="02010600030101010101" pitchFamily="2" charset="-122"/>
              </a:rPr>
              <a:t>FTP</a:t>
            </a:r>
            <a:endParaRPr kumimoji="0" lang="en-US" altLang="zh-CN" sz="3200">
              <a:solidFill>
                <a:schemeClr val="accent2"/>
              </a:solidFill>
              <a:latin typeface="Times New Roman" panose="02020603050405020304" pitchFamily="18" charset="0"/>
              <a:ea typeface="宋体" panose="02010600030101010101" pitchFamily="2" charset="-122"/>
            </a:endParaRPr>
          </a:p>
        </p:txBody>
      </p:sp>
      <p:pic>
        <p:nvPicPr>
          <p:cNvPr id="31747" name="Picture 4"/>
          <p:cNvPicPr>
            <a:picLocks noChangeAspect="1" noChangeArrowheads="1"/>
          </p:cNvPicPr>
          <p:nvPr/>
        </p:nvPicPr>
        <p:blipFill>
          <a:blip r:embed="rId1" cstate="print"/>
          <a:srcRect/>
          <a:stretch>
            <a:fillRect/>
          </a:stretch>
        </p:blipFill>
        <p:spPr bwMode="auto">
          <a:xfrm>
            <a:off x="514350" y="1833563"/>
            <a:ext cx="8115300" cy="31972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3"/>
          <p:cNvSpPr txBox="1">
            <a:spLocks noChangeArrowheads="1"/>
          </p:cNvSpPr>
          <p:nvPr/>
        </p:nvSpPr>
        <p:spPr bwMode="auto">
          <a:xfrm>
            <a:off x="3944938" y="152400"/>
            <a:ext cx="1312862" cy="579438"/>
          </a:xfrm>
          <a:prstGeom prst="rect">
            <a:avLst/>
          </a:prstGeom>
          <a:noFill/>
          <a:ln w="9525">
            <a:noFill/>
            <a:miter lim="800000"/>
          </a:ln>
        </p:spPr>
        <p:txBody>
          <a:bodyPr wrap="none">
            <a:spAutoFit/>
          </a:bodyPr>
          <a:lstStyle/>
          <a:p>
            <a:pPr algn="l" eaLnBrk="1" hangingPunct="1">
              <a:lnSpc>
                <a:spcPct val="100000"/>
              </a:lnSpc>
              <a:spcBef>
                <a:spcPct val="0"/>
              </a:spcBef>
              <a:buClrTx/>
              <a:buSzTx/>
              <a:buFontTx/>
              <a:buNone/>
            </a:pPr>
            <a:r>
              <a:rPr kumimoji="0" lang="en-US" altLang="zh-CN" sz="3200">
                <a:solidFill>
                  <a:schemeClr val="accent2"/>
                </a:solidFill>
                <a:latin typeface="Times New Roman" panose="02020603050405020304" pitchFamily="18" charset="0"/>
                <a:ea typeface="宋体" panose="02010600030101010101" pitchFamily="2" charset="-122"/>
              </a:rPr>
              <a:t>SMTP</a:t>
            </a:r>
            <a:endParaRPr kumimoji="0" lang="en-US" altLang="zh-CN" sz="3200">
              <a:solidFill>
                <a:schemeClr val="accent2"/>
              </a:solidFill>
              <a:latin typeface="Times New Roman" panose="02020603050405020304" pitchFamily="18" charset="0"/>
              <a:ea typeface="宋体" panose="02010600030101010101" pitchFamily="2" charset="-122"/>
            </a:endParaRPr>
          </a:p>
        </p:txBody>
      </p:sp>
      <p:pic>
        <p:nvPicPr>
          <p:cNvPr id="32771" name="Picture 4"/>
          <p:cNvPicPr>
            <a:picLocks noChangeAspect="1" noChangeArrowheads="1"/>
          </p:cNvPicPr>
          <p:nvPr/>
        </p:nvPicPr>
        <p:blipFill>
          <a:blip r:embed="rId1" cstate="print"/>
          <a:srcRect/>
          <a:stretch>
            <a:fillRect/>
          </a:stretch>
        </p:blipFill>
        <p:spPr bwMode="auto">
          <a:xfrm>
            <a:off x="328613" y="881063"/>
            <a:ext cx="8485187" cy="3883025"/>
          </a:xfrm>
          <a:prstGeom prst="rect">
            <a:avLst/>
          </a:prstGeom>
          <a:noFill/>
          <a:ln w="9525">
            <a:noFill/>
            <a:miter lim="800000"/>
            <a:headEnd/>
            <a:tailEnd/>
          </a:ln>
        </p:spPr>
      </p:pic>
      <p:pic>
        <p:nvPicPr>
          <p:cNvPr id="32772" name="Picture 6"/>
          <p:cNvPicPr>
            <a:picLocks noChangeAspect="1" noChangeArrowheads="1"/>
          </p:cNvPicPr>
          <p:nvPr/>
        </p:nvPicPr>
        <p:blipFill>
          <a:blip r:embed="rId2" cstate="print"/>
          <a:srcRect/>
          <a:stretch>
            <a:fillRect/>
          </a:stretch>
        </p:blipFill>
        <p:spPr bwMode="auto">
          <a:xfrm>
            <a:off x="1357313" y="5483225"/>
            <a:ext cx="5818187" cy="655638"/>
          </a:xfrm>
          <a:prstGeom prst="rect">
            <a:avLst/>
          </a:prstGeom>
          <a:noFill/>
          <a:ln w="9525">
            <a:noFill/>
            <a:miter lim="800000"/>
            <a:headEnd/>
            <a:tailEnd/>
          </a:ln>
        </p:spPr>
      </p:pic>
      <p:sp>
        <p:nvSpPr>
          <p:cNvPr id="32773" name="Text Box 9"/>
          <p:cNvSpPr txBox="1">
            <a:spLocks noChangeArrowheads="1"/>
          </p:cNvSpPr>
          <p:nvPr/>
        </p:nvSpPr>
        <p:spPr bwMode="auto">
          <a:xfrm>
            <a:off x="1377950" y="4768850"/>
            <a:ext cx="3529013" cy="579438"/>
          </a:xfrm>
          <a:prstGeom prst="rect">
            <a:avLst/>
          </a:prstGeom>
          <a:noFill/>
          <a:ln w="9525">
            <a:noFill/>
            <a:miter lim="800000"/>
          </a:ln>
        </p:spPr>
        <p:txBody>
          <a:bodyPr>
            <a:spAutoFit/>
          </a:bodyPr>
          <a:lstStyle/>
          <a:p>
            <a:pPr algn="l" eaLnBrk="1" hangingPunct="1">
              <a:lnSpc>
                <a:spcPct val="100000"/>
              </a:lnSpc>
              <a:spcBef>
                <a:spcPct val="0"/>
              </a:spcBef>
              <a:buClrTx/>
              <a:buSzTx/>
              <a:buFontTx/>
              <a:buNone/>
            </a:pPr>
            <a:r>
              <a:rPr kumimoji="0" lang="en-US" altLang="zh-CN" sz="3200">
                <a:solidFill>
                  <a:schemeClr val="accent2"/>
                </a:solidFill>
                <a:latin typeface="Times New Roman" panose="02020603050405020304" pitchFamily="18" charset="0"/>
                <a:ea typeface="宋体" panose="02010600030101010101" pitchFamily="2" charset="-122"/>
              </a:rPr>
              <a:t>Email address</a:t>
            </a:r>
            <a:endParaRPr kumimoji="0" lang="en-US" altLang="zh-CN" sz="3200">
              <a:solidFill>
                <a:schemeClr val="accent2"/>
              </a:solidFill>
              <a:latin typeface="Times New Roman" panose="02020603050405020304" pitchFamily="18"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3575050" y="152400"/>
            <a:ext cx="1835150" cy="579438"/>
          </a:xfrm>
          <a:prstGeom prst="rect">
            <a:avLst/>
          </a:prstGeom>
          <a:noFill/>
          <a:ln w="9525">
            <a:noFill/>
            <a:miter lim="800000"/>
          </a:ln>
        </p:spPr>
        <p:txBody>
          <a:bodyPr wrap="none">
            <a:spAutoFit/>
          </a:bodyPr>
          <a:lstStyle/>
          <a:p>
            <a:pPr algn="l" eaLnBrk="1" hangingPunct="1">
              <a:lnSpc>
                <a:spcPct val="100000"/>
              </a:lnSpc>
              <a:spcBef>
                <a:spcPct val="0"/>
              </a:spcBef>
              <a:buClrTx/>
              <a:buSzTx/>
              <a:buFontTx/>
              <a:buNone/>
            </a:pPr>
            <a:r>
              <a:rPr kumimoji="0" lang="en-US" altLang="zh-CN" sz="3200">
                <a:solidFill>
                  <a:schemeClr val="accent2"/>
                </a:solidFill>
                <a:latin typeface="Times New Roman" panose="02020603050405020304" pitchFamily="18" charset="0"/>
                <a:ea typeface="宋体" panose="02010600030101010101" pitchFamily="2" charset="-122"/>
              </a:rPr>
              <a:t>TELNET</a:t>
            </a:r>
            <a:endParaRPr kumimoji="0" lang="en-US" altLang="zh-CN" sz="3200">
              <a:solidFill>
                <a:schemeClr val="accent2"/>
              </a:solidFill>
              <a:latin typeface="Times New Roman" panose="02020603050405020304" pitchFamily="18" charset="0"/>
              <a:ea typeface="宋体" panose="02010600030101010101" pitchFamily="2" charset="-122"/>
            </a:endParaRPr>
          </a:p>
        </p:txBody>
      </p:sp>
      <p:pic>
        <p:nvPicPr>
          <p:cNvPr id="33795" name="Picture 4"/>
          <p:cNvPicPr>
            <a:picLocks noChangeAspect="1" noChangeArrowheads="1"/>
          </p:cNvPicPr>
          <p:nvPr/>
        </p:nvPicPr>
        <p:blipFill>
          <a:blip r:embed="rId1" cstate="print"/>
          <a:srcRect/>
          <a:stretch>
            <a:fillRect/>
          </a:stretch>
        </p:blipFill>
        <p:spPr bwMode="auto">
          <a:xfrm>
            <a:off x="139700" y="1776413"/>
            <a:ext cx="8775700" cy="2817812"/>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3202" name="Rectangle 2"/>
          <p:cNvSpPr>
            <a:spLocks noGrp="1" noChangeArrowheads="1"/>
          </p:cNvSpPr>
          <p:nvPr>
            <p:ph type="title"/>
          </p:nvPr>
        </p:nvSpPr>
        <p:spPr bwMode="auto">
          <a:xfrm>
            <a:off x="787400" y="381000"/>
            <a:ext cx="8051800" cy="1104900"/>
          </a:xfrm>
          <a:ln>
            <a:miter lim="800000"/>
          </a:ln>
          <a:effectLst>
            <a:outerShdw dist="35921" dir="2700000" algn="ctr" rotWithShape="0">
              <a:schemeClr val="bg2"/>
            </a:outerShdw>
          </a:effectLst>
        </p:spPr>
        <p:txBody>
          <a:bodyPr vert="horz" wrap="square" lIns="92075" tIns="46038" rIns="92075" bIns="46038" numCol="1" anchor="ctr" anchorCtr="0" compatLnSpc="1"/>
          <a:lstStyle/>
          <a:p>
            <a:pPr>
              <a:defRPr/>
            </a:pPr>
            <a:r>
              <a:rPr lang="en-US" altLang="zh-CN" sz="3600" smtClean="0">
                <a:solidFill>
                  <a:schemeClr val="tx1"/>
                </a:solidFill>
              </a:rPr>
              <a:t>Internet</a:t>
            </a:r>
            <a:r>
              <a:rPr lang="zh-CN" altLang="en-US" sz="3600" smtClean="0">
                <a:solidFill>
                  <a:schemeClr val="tx1"/>
                </a:solidFill>
              </a:rPr>
              <a:t>的网络地址</a:t>
            </a:r>
            <a:endParaRPr lang="zh-CN" altLang="en-US" sz="3600" b="0" smtClean="0">
              <a:solidFill>
                <a:schemeClr val="tx1"/>
              </a:solidFill>
            </a:endParaRPr>
          </a:p>
        </p:txBody>
      </p:sp>
      <p:sp>
        <p:nvSpPr>
          <p:cNvPr id="1203203" name="Rectangle 3"/>
          <p:cNvSpPr>
            <a:spLocks noChangeArrowheads="1"/>
          </p:cNvSpPr>
          <p:nvPr>
            <p:ph type="body" idx="1"/>
          </p:nvPr>
        </p:nvSpPr>
        <p:spPr bwMode="auto">
          <a:xfrm>
            <a:off x="762000" y="1752600"/>
            <a:ext cx="7772400" cy="4648200"/>
          </a:xfrm>
          <a:noFill/>
          <a:ln>
            <a:miter lim="800000"/>
          </a:ln>
        </p:spPr>
        <p:txBody>
          <a:bodyPr vert="horz" wrap="square" lIns="92075" tIns="46038" rIns="92075" bIns="46038" numCol="1" anchor="t" anchorCtr="0" compatLnSpc="1"/>
          <a:lstStyle/>
          <a:p>
            <a:pPr marL="533400" indent="-533400">
              <a:lnSpc>
                <a:spcPct val="80000"/>
              </a:lnSpc>
              <a:buFontTx/>
              <a:buNone/>
            </a:pPr>
            <a:r>
              <a:rPr lang="en-US" altLang="zh-CN" sz="2800" b="1" smtClean="0">
                <a:solidFill>
                  <a:schemeClr val="tx1"/>
                </a:solidFill>
              </a:rPr>
              <a:t>Internet</a:t>
            </a:r>
            <a:r>
              <a:rPr lang="zh-CN" altLang="en-US" sz="2800" b="1" smtClean="0">
                <a:solidFill>
                  <a:schemeClr val="tx1"/>
                </a:solidFill>
              </a:rPr>
              <a:t>上的主机地址有两种形式：</a:t>
            </a:r>
            <a:endParaRPr lang="zh-CN" altLang="en-US" sz="2800" b="1" smtClean="0">
              <a:solidFill>
                <a:schemeClr val="tx1"/>
              </a:solidFill>
            </a:endParaRPr>
          </a:p>
          <a:p>
            <a:pPr marL="533400" indent="-533400">
              <a:lnSpc>
                <a:spcPct val="80000"/>
              </a:lnSpc>
              <a:buFontTx/>
              <a:buNone/>
            </a:pPr>
            <a:r>
              <a:rPr lang="en-US" altLang="zh-CN" sz="2800" b="1" smtClean="0">
                <a:solidFill>
                  <a:schemeClr val="tx1"/>
                </a:solidFill>
              </a:rPr>
              <a:t>IP</a:t>
            </a:r>
            <a:r>
              <a:rPr lang="zh-CN" altLang="en-US" sz="2800" b="1" smtClean="0">
                <a:solidFill>
                  <a:schemeClr val="tx1"/>
                </a:solidFill>
              </a:rPr>
              <a:t>地址：机器可识别的地址，用数字表示</a:t>
            </a:r>
            <a:endParaRPr lang="zh-CN" altLang="en-US" sz="2800" b="1" smtClean="0">
              <a:solidFill>
                <a:schemeClr val="tx1"/>
              </a:solidFill>
            </a:endParaRPr>
          </a:p>
          <a:p>
            <a:pPr marL="533400" indent="-533400">
              <a:lnSpc>
                <a:spcPct val="80000"/>
              </a:lnSpc>
              <a:buFontTx/>
              <a:buNone/>
            </a:pPr>
            <a:r>
              <a:rPr lang="zh-CN" altLang="en-US" sz="2800" b="1" smtClean="0">
                <a:solidFill>
                  <a:schemeClr val="tx1"/>
                </a:solidFill>
              </a:rPr>
              <a:t>域名：便于记忆的地址，用字符表示</a:t>
            </a:r>
            <a:endParaRPr lang="zh-CN" altLang="en-US" sz="2800" b="1" smtClean="0">
              <a:solidFill>
                <a:schemeClr val="tx1"/>
              </a:solidFill>
            </a:endParaRPr>
          </a:p>
          <a:p>
            <a:pPr marL="533400" indent="-533400">
              <a:lnSpc>
                <a:spcPct val="80000"/>
              </a:lnSpc>
              <a:buFontTx/>
              <a:buNone/>
            </a:pPr>
            <a:endParaRPr lang="zh-CN" altLang="en-US" sz="2800" b="1" smtClean="0">
              <a:solidFill>
                <a:schemeClr val="tx1"/>
              </a:solidFill>
            </a:endParaRPr>
          </a:p>
          <a:p>
            <a:pPr marL="533400" indent="-533400">
              <a:lnSpc>
                <a:spcPct val="80000"/>
              </a:lnSpc>
              <a:buFontTx/>
              <a:buNone/>
            </a:pPr>
            <a:r>
              <a:rPr lang="en-US" altLang="zh-CN" sz="2800" b="1" smtClean="0">
                <a:solidFill>
                  <a:schemeClr val="tx1"/>
                </a:solidFill>
              </a:rPr>
              <a:t>Internet</a:t>
            </a:r>
            <a:r>
              <a:rPr lang="zh-CN" altLang="en-US" sz="2800" b="1" smtClean="0">
                <a:solidFill>
                  <a:schemeClr val="tx1"/>
                </a:solidFill>
              </a:rPr>
              <a:t>的</a:t>
            </a:r>
            <a:r>
              <a:rPr lang="en-US" altLang="zh-CN" sz="2800" b="1" smtClean="0">
                <a:solidFill>
                  <a:schemeClr val="tx1"/>
                </a:solidFill>
              </a:rPr>
              <a:t>IP</a:t>
            </a:r>
            <a:r>
              <a:rPr lang="zh-CN" altLang="en-US" sz="2800" b="1" smtClean="0">
                <a:solidFill>
                  <a:schemeClr val="tx1"/>
                </a:solidFill>
              </a:rPr>
              <a:t>地址：</a:t>
            </a:r>
            <a:r>
              <a:rPr lang="en-US" altLang="zh-CN" sz="2800" b="1" smtClean="0">
                <a:solidFill>
                  <a:srgbClr val="FF0000"/>
                </a:solidFill>
              </a:rPr>
              <a:t>32bits</a:t>
            </a:r>
            <a:endParaRPr lang="en-US" altLang="zh-CN" sz="2800" b="1" smtClean="0">
              <a:solidFill>
                <a:srgbClr val="FF0000"/>
              </a:solidFill>
            </a:endParaRPr>
          </a:p>
          <a:p>
            <a:pPr marL="533400" indent="-533400">
              <a:lnSpc>
                <a:spcPct val="80000"/>
              </a:lnSpc>
              <a:buFontTx/>
              <a:buNone/>
            </a:pPr>
            <a:r>
              <a:rPr lang="zh-CN" altLang="en-US" sz="2800" b="1" smtClean="0">
                <a:solidFill>
                  <a:schemeClr val="tx1"/>
                </a:solidFill>
              </a:rPr>
              <a:t>格式：采用点分十进制，四个用点号分隔开来的数字，如</a:t>
            </a:r>
            <a:r>
              <a:rPr lang="en-US" altLang="zh-CN" sz="2800" b="1" smtClean="0">
                <a:solidFill>
                  <a:schemeClr val="tx1"/>
                </a:solidFill>
              </a:rPr>
              <a:t>202.112.17.33</a:t>
            </a:r>
            <a:r>
              <a:rPr lang="zh-CN" altLang="en-US" sz="2800" b="1" smtClean="0">
                <a:solidFill>
                  <a:schemeClr val="tx1"/>
                </a:solidFill>
              </a:rPr>
              <a:t>，每段数字代表着</a:t>
            </a:r>
            <a:r>
              <a:rPr lang="en-US" altLang="zh-CN" sz="2800" b="1" smtClean="0">
                <a:solidFill>
                  <a:schemeClr val="tx1"/>
                </a:solidFill>
              </a:rPr>
              <a:t>IP</a:t>
            </a:r>
            <a:r>
              <a:rPr lang="zh-CN" altLang="en-US" sz="2800" b="1" smtClean="0">
                <a:solidFill>
                  <a:schemeClr val="tx1"/>
                </a:solidFill>
              </a:rPr>
              <a:t>中的</a:t>
            </a:r>
            <a:r>
              <a:rPr lang="en-US" altLang="zh-CN" sz="2800" b="1" smtClean="0">
                <a:solidFill>
                  <a:schemeClr val="tx1"/>
                </a:solidFill>
              </a:rPr>
              <a:t>1</a:t>
            </a:r>
            <a:r>
              <a:rPr lang="zh-CN" altLang="en-US" sz="2800" b="1" smtClean="0">
                <a:solidFill>
                  <a:schemeClr val="tx1"/>
                </a:solidFill>
              </a:rPr>
              <a:t>字节二进制数对应的十进制数，取值范围</a:t>
            </a:r>
            <a:r>
              <a:rPr lang="en-US" altLang="zh-CN" sz="2800" b="1" smtClean="0">
                <a:solidFill>
                  <a:schemeClr val="tx1"/>
                </a:solidFill>
              </a:rPr>
              <a:t>0</a:t>
            </a:r>
            <a:r>
              <a:rPr lang="zh-CN" altLang="en-US" sz="2800" b="1" smtClean="0">
                <a:solidFill>
                  <a:schemeClr val="tx1"/>
                </a:solidFill>
              </a:rPr>
              <a:t>～</a:t>
            </a:r>
            <a:r>
              <a:rPr lang="en-US" altLang="zh-CN" sz="2800" b="1" smtClean="0">
                <a:solidFill>
                  <a:schemeClr val="tx1"/>
                </a:solidFill>
              </a:rPr>
              <a:t>255</a:t>
            </a:r>
            <a:endParaRPr lang="en-US" altLang="zh-CN" sz="2800" b="1" smtClean="0">
              <a:solidFill>
                <a:schemeClr val="tx1"/>
              </a:solidFill>
            </a:endParaRPr>
          </a:p>
          <a:p>
            <a:pPr marL="533400" indent="-533400">
              <a:lnSpc>
                <a:spcPct val="80000"/>
              </a:lnSpc>
              <a:buFontTx/>
              <a:buNone/>
            </a:pPr>
            <a:r>
              <a:rPr lang="zh-CN" altLang="en-US" sz="2800" b="1" smtClean="0">
                <a:solidFill>
                  <a:schemeClr val="tx1"/>
                </a:solidFill>
              </a:rPr>
              <a:t>分类：根据网络规模和应用的不同，</a:t>
            </a:r>
            <a:r>
              <a:rPr lang="en-US" altLang="zh-CN" sz="2800" b="1" smtClean="0">
                <a:solidFill>
                  <a:schemeClr val="tx1"/>
                </a:solidFill>
              </a:rPr>
              <a:t>IP</a:t>
            </a:r>
            <a:r>
              <a:rPr lang="zh-CN" altLang="en-US" sz="2800" b="1" smtClean="0">
                <a:solidFill>
                  <a:schemeClr val="tx1"/>
                </a:solidFill>
              </a:rPr>
              <a:t>地址按</a:t>
            </a:r>
            <a:r>
              <a:rPr lang="en-US" altLang="zh-CN" sz="2800" b="1" smtClean="0">
                <a:solidFill>
                  <a:schemeClr val="tx1"/>
                </a:solidFill>
              </a:rPr>
              <a:t>A</a:t>
            </a:r>
            <a:r>
              <a:rPr lang="zh-CN" altLang="en-US" sz="2800" b="1" smtClean="0">
                <a:solidFill>
                  <a:schemeClr val="tx1"/>
                </a:solidFill>
              </a:rPr>
              <a:t>、</a:t>
            </a:r>
            <a:r>
              <a:rPr lang="en-US" altLang="zh-CN" sz="2800" b="1" smtClean="0">
                <a:solidFill>
                  <a:schemeClr val="tx1"/>
                </a:solidFill>
              </a:rPr>
              <a:t>B</a:t>
            </a:r>
            <a:r>
              <a:rPr lang="zh-CN" altLang="en-US" sz="2800" b="1" smtClean="0">
                <a:solidFill>
                  <a:schemeClr val="tx1"/>
                </a:solidFill>
              </a:rPr>
              <a:t>、</a:t>
            </a:r>
            <a:r>
              <a:rPr lang="en-US" altLang="zh-CN" sz="2800" b="1" smtClean="0">
                <a:solidFill>
                  <a:schemeClr val="tx1"/>
                </a:solidFill>
              </a:rPr>
              <a:t>C</a:t>
            </a:r>
            <a:r>
              <a:rPr lang="zh-CN" altLang="en-US" sz="2800" b="1" smtClean="0">
                <a:solidFill>
                  <a:schemeClr val="tx1"/>
                </a:solidFill>
              </a:rPr>
              <a:t>、</a:t>
            </a:r>
            <a:r>
              <a:rPr lang="en-US" altLang="zh-CN" sz="2800" b="1" smtClean="0">
                <a:solidFill>
                  <a:schemeClr val="tx1"/>
                </a:solidFill>
              </a:rPr>
              <a:t>D</a:t>
            </a:r>
            <a:r>
              <a:rPr lang="zh-CN" altLang="en-US" sz="2800" b="1" smtClean="0">
                <a:solidFill>
                  <a:schemeClr val="tx1"/>
                </a:solidFill>
              </a:rPr>
              <a:t>、</a:t>
            </a:r>
            <a:r>
              <a:rPr lang="en-US" altLang="zh-CN" sz="2800" b="1" smtClean="0">
                <a:solidFill>
                  <a:schemeClr val="tx1"/>
                </a:solidFill>
              </a:rPr>
              <a:t>E</a:t>
            </a:r>
            <a:r>
              <a:rPr lang="zh-CN" altLang="en-US" sz="2800" b="1" smtClean="0">
                <a:solidFill>
                  <a:schemeClr val="tx1"/>
                </a:solidFill>
              </a:rPr>
              <a:t>五类等级进行管理。</a:t>
            </a:r>
            <a:endParaRPr lang="zh-CN" altLang="en-US" sz="2800" b="1" smtClean="0">
              <a:solidFill>
                <a:schemeClr val="tx1"/>
              </a:solidFill>
            </a:endParaRPr>
          </a:p>
        </p:txBody>
      </p:sp>
    </p:spTree>
  </p:cSld>
  <p:clrMapOvr>
    <a:masterClrMapping/>
  </p:clrMapOvr>
  <p:transition spd="slow" advTm="30000">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03203">
                                            <p:txEl>
                                              <p:pRg st="0" end="0"/>
                                            </p:txEl>
                                          </p:spTgt>
                                        </p:tgtEl>
                                        <p:attrNameLst>
                                          <p:attrName>style.visibility</p:attrName>
                                        </p:attrNameLst>
                                      </p:cBhvr>
                                      <p:to>
                                        <p:strVal val="visible"/>
                                      </p:to>
                                    </p:set>
                                    <p:animEffect transition="in" filter="dissolve">
                                      <p:cBhvr>
                                        <p:cTn id="7" dur="500"/>
                                        <p:tgtEl>
                                          <p:spTgt spid="1203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03203">
                                            <p:txEl>
                                              <p:pRg st="1" end="1"/>
                                            </p:txEl>
                                          </p:spTgt>
                                        </p:tgtEl>
                                        <p:attrNameLst>
                                          <p:attrName>style.visibility</p:attrName>
                                        </p:attrNameLst>
                                      </p:cBhvr>
                                      <p:to>
                                        <p:strVal val="visible"/>
                                      </p:to>
                                    </p:set>
                                    <p:animEffect transition="in" filter="dissolve">
                                      <p:cBhvr>
                                        <p:cTn id="12" dur="500"/>
                                        <p:tgtEl>
                                          <p:spTgt spid="1203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03203">
                                            <p:txEl>
                                              <p:pRg st="2" end="2"/>
                                            </p:txEl>
                                          </p:spTgt>
                                        </p:tgtEl>
                                        <p:attrNameLst>
                                          <p:attrName>style.visibility</p:attrName>
                                        </p:attrNameLst>
                                      </p:cBhvr>
                                      <p:to>
                                        <p:strVal val="visible"/>
                                      </p:to>
                                    </p:set>
                                    <p:animEffect transition="in" filter="dissolve">
                                      <p:cBhvr>
                                        <p:cTn id="17" dur="500"/>
                                        <p:tgtEl>
                                          <p:spTgt spid="12032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03203">
                                            <p:txEl>
                                              <p:pRg st="4" end="4"/>
                                            </p:txEl>
                                          </p:spTgt>
                                        </p:tgtEl>
                                        <p:attrNameLst>
                                          <p:attrName>style.visibility</p:attrName>
                                        </p:attrNameLst>
                                      </p:cBhvr>
                                      <p:to>
                                        <p:strVal val="visible"/>
                                      </p:to>
                                    </p:set>
                                    <p:animEffect transition="in" filter="dissolve">
                                      <p:cBhvr>
                                        <p:cTn id="22" dur="500"/>
                                        <p:tgtEl>
                                          <p:spTgt spid="120320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03203">
                                            <p:txEl>
                                              <p:pRg st="5" end="5"/>
                                            </p:txEl>
                                          </p:spTgt>
                                        </p:tgtEl>
                                        <p:attrNameLst>
                                          <p:attrName>style.visibility</p:attrName>
                                        </p:attrNameLst>
                                      </p:cBhvr>
                                      <p:to>
                                        <p:strVal val="visible"/>
                                      </p:to>
                                    </p:set>
                                    <p:animEffect transition="in" filter="dissolve">
                                      <p:cBhvr>
                                        <p:cTn id="27" dur="500"/>
                                        <p:tgtEl>
                                          <p:spTgt spid="120320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03203">
                                            <p:txEl>
                                              <p:pRg st="6" end="6"/>
                                            </p:txEl>
                                          </p:spTgt>
                                        </p:tgtEl>
                                        <p:attrNameLst>
                                          <p:attrName>style.visibility</p:attrName>
                                        </p:attrNameLst>
                                      </p:cBhvr>
                                      <p:to>
                                        <p:strVal val="visible"/>
                                      </p:to>
                                    </p:set>
                                    <p:animEffect transition="in" filter="dissolve">
                                      <p:cBhvr>
                                        <p:cTn id="32" dur="500"/>
                                        <p:tgtEl>
                                          <p:spTgt spid="12032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3203" grpId="0" autoUpdateAnimBg="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4946" name="Rectangle 2"/>
          <p:cNvSpPr>
            <a:spLocks noGrp="1" noChangeArrowheads="1"/>
          </p:cNvSpPr>
          <p:nvPr>
            <p:ph type="title"/>
          </p:nvPr>
        </p:nvSpPr>
        <p:spPr bwMode="auto">
          <a:ln>
            <a:miter lim="800000"/>
          </a:ln>
        </p:spPr>
        <p:txBody>
          <a:bodyPr vert="horz" wrap="square" lIns="91440" tIns="45720" rIns="91440" bIns="45720" numCol="1" anchor="t" anchorCtr="0" compatLnSpc="1"/>
          <a:lstStyle/>
          <a:p>
            <a:pPr>
              <a:defRPr/>
            </a:pPr>
            <a:r>
              <a:rPr lang="zh-CN" altLang="en-US" smtClean="0"/>
              <a:t>点分十进制</a:t>
            </a:r>
            <a:endParaRPr lang="zh-CN" altLang="en-US" smtClean="0"/>
          </a:p>
        </p:txBody>
      </p:sp>
      <p:pic>
        <p:nvPicPr>
          <p:cNvPr id="35843" name="Picture 4"/>
          <p:cNvPicPr>
            <a:picLocks noGrp="1" noChangeAspect="1" noChangeArrowheads="1"/>
          </p:cNvPicPr>
          <p:nvPr>
            <p:ph type="body" idx="1"/>
          </p:nvPr>
        </p:nvPicPr>
        <p:blipFill>
          <a:blip r:embed="rId1" cstate="print"/>
          <a:srcRect/>
          <a:stretch>
            <a:fillRect/>
          </a:stretch>
        </p:blipFill>
        <p:spPr bwMode="auto">
          <a:xfrm>
            <a:off x="457200" y="2238375"/>
            <a:ext cx="8229600" cy="3248025"/>
          </a:xfrm>
          <a:noFill/>
          <a:ln>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7538" name="Rectangle 2"/>
          <p:cNvSpPr>
            <a:spLocks noGrp="1" noChangeArrowheads="1"/>
          </p:cNvSpPr>
          <p:nvPr>
            <p:ph type="title"/>
          </p:nvPr>
        </p:nvSpPr>
        <p:spPr bwMode="auto">
          <a:xfrm>
            <a:off x="787400" y="381000"/>
            <a:ext cx="8051800" cy="1104900"/>
          </a:xfrm>
          <a:ln>
            <a:miter lim="800000"/>
          </a:ln>
          <a:effectLst>
            <a:outerShdw dist="35921" dir="2700000" algn="ctr" rotWithShape="0">
              <a:schemeClr val="bg2"/>
            </a:outerShdw>
          </a:effectLst>
        </p:spPr>
        <p:txBody>
          <a:bodyPr vert="horz" wrap="square" lIns="92075" tIns="46038" rIns="92075" bIns="46038" numCol="1" anchor="ctr" anchorCtr="0" compatLnSpc="1"/>
          <a:lstStyle/>
          <a:p>
            <a:pPr>
              <a:defRPr/>
            </a:pPr>
            <a:r>
              <a:rPr lang="en-US" altLang="zh-CN" sz="3600" smtClean="0">
                <a:solidFill>
                  <a:schemeClr val="tx1"/>
                </a:solidFill>
              </a:rPr>
              <a:t>Internet</a:t>
            </a:r>
            <a:r>
              <a:rPr lang="zh-CN" altLang="en-US" sz="3600" smtClean="0">
                <a:solidFill>
                  <a:schemeClr val="tx1"/>
                </a:solidFill>
              </a:rPr>
              <a:t>的网络地址</a:t>
            </a:r>
            <a:endParaRPr lang="zh-CN" altLang="en-US" sz="3600" b="0" smtClean="0">
              <a:solidFill>
                <a:schemeClr val="tx1"/>
              </a:solidFill>
            </a:endParaRPr>
          </a:p>
        </p:txBody>
      </p:sp>
      <p:sp>
        <p:nvSpPr>
          <p:cNvPr id="1217539" name="Rectangle 3"/>
          <p:cNvSpPr>
            <a:spLocks noGrp="1" noChangeArrowheads="1"/>
          </p:cNvSpPr>
          <p:nvPr>
            <p:ph type="body" idx="1"/>
          </p:nvPr>
        </p:nvSpPr>
        <p:spPr bwMode="auto">
          <a:xfrm>
            <a:off x="762000" y="1462088"/>
            <a:ext cx="7772400" cy="4938712"/>
          </a:xfrm>
          <a:ln>
            <a:miter lim="800000"/>
          </a:ln>
        </p:spPr>
        <p:txBody>
          <a:bodyPr vert="horz" wrap="square" lIns="92075" tIns="46038" rIns="92075" bIns="46038" numCol="1" anchor="t" anchorCtr="0" compatLnSpc="1"/>
          <a:lstStyle/>
          <a:p>
            <a:pPr marL="533400" indent="-533400">
              <a:lnSpc>
                <a:spcPct val="85000"/>
              </a:lnSpc>
              <a:buClr>
                <a:schemeClr val="accent2"/>
              </a:buClr>
              <a:buSzPct val="75000"/>
              <a:buFont typeface="Monotype Sorts" pitchFamily="2" charset="2"/>
              <a:buNone/>
              <a:defRPr/>
            </a:pPr>
            <a:r>
              <a:rPr kumimoji="0" lang="en-US" altLang="zh-CN" sz="1600" b="1" u="sng" smtClean="0">
                <a:solidFill>
                  <a:srgbClr val="0000CC"/>
                </a:solidFill>
                <a:latin typeface="新宋体" panose="02010609030101010101" pitchFamily="49" charset="-122"/>
                <a:ea typeface="新宋体" panose="02010609030101010101" pitchFamily="49" charset="-122"/>
              </a:rPr>
              <a:t>IP</a:t>
            </a:r>
            <a:r>
              <a:rPr kumimoji="0" lang="zh-CN" altLang="en-US" sz="1600" b="1" u="sng" smtClean="0">
                <a:solidFill>
                  <a:srgbClr val="0000CC"/>
                </a:solidFill>
                <a:latin typeface="新宋体" panose="02010609030101010101" pitchFamily="49" charset="-122"/>
                <a:ea typeface="新宋体" panose="02010609030101010101" pitchFamily="49" charset="-122"/>
              </a:rPr>
              <a:t>地址分为</a:t>
            </a:r>
            <a:r>
              <a:rPr kumimoji="0" lang="en-US" altLang="zh-CN" sz="1600" b="1" u="sng" smtClean="0">
                <a:solidFill>
                  <a:srgbClr val="0000CC"/>
                </a:solidFill>
                <a:latin typeface="新宋体" panose="02010609030101010101" pitchFamily="49" charset="-122"/>
                <a:ea typeface="新宋体" panose="02010609030101010101" pitchFamily="49" charset="-122"/>
              </a:rPr>
              <a:t>A</a:t>
            </a:r>
            <a:r>
              <a:rPr kumimoji="0" lang="zh-CN" altLang="en-US" sz="1600" b="1" u="sng" smtClean="0">
                <a:solidFill>
                  <a:srgbClr val="0000CC"/>
                </a:solidFill>
                <a:latin typeface="新宋体" panose="02010609030101010101" pitchFamily="49" charset="-122"/>
                <a:ea typeface="新宋体" panose="02010609030101010101" pitchFamily="49" charset="-122"/>
              </a:rPr>
              <a:t>、</a:t>
            </a:r>
            <a:r>
              <a:rPr kumimoji="0" lang="en-US" altLang="zh-CN" sz="1600" b="1" u="sng" smtClean="0">
                <a:solidFill>
                  <a:srgbClr val="0000CC"/>
                </a:solidFill>
                <a:latin typeface="新宋体" panose="02010609030101010101" pitchFamily="49" charset="-122"/>
                <a:ea typeface="新宋体" panose="02010609030101010101" pitchFamily="49" charset="-122"/>
              </a:rPr>
              <a:t>B</a:t>
            </a:r>
            <a:r>
              <a:rPr kumimoji="0" lang="zh-CN" altLang="en-US" sz="1600" b="1" u="sng" smtClean="0">
                <a:solidFill>
                  <a:srgbClr val="0000CC"/>
                </a:solidFill>
                <a:latin typeface="新宋体" panose="02010609030101010101" pitchFamily="49" charset="-122"/>
                <a:ea typeface="新宋体" panose="02010609030101010101" pitchFamily="49" charset="-122"/>
              </a:rPr>
              <a:t>、</a:t>
            </a:r>
            <a:r>
              <a:rPr kumimoji="0" lang="en-US" altLang="zh-CN" sz="1600" b="1" u="sng" smtClean="0">
                <a:solidFill>
                  <a:srgbClr val="0000CC"/>
                </a:solidFill>
                <a:latin typeface="新宋体" panose="02010609030101010101" pitchFamily="49" charset="-122"/>
                <a:ea typeface="新宋体" panose="02010609030101010101" pitchFamily="49" charset="-122"/>
              </a:rPr>
              <a:t>C</a:t>
            </a:r>
            <a:r>
              <a:rPr kumimoji="0" lang="zh-CN" altLang="en-US" sz="1600" b="1" u="sng" smtClean="0">
                <a:solidFill>
                  <a:srgbClr val="0000CC"/>
                </a:solidFill>
                <a:latin typeface="新宋体" panose="02010609030101010101" pitchFamily="49" charset="-122"/>
                <a:ea typeface="新宋体" panose="02010609030101010101" pitchFamily="49" charset="-122"/>
              </a:rPr>
              <a:t>、</a:t>
            </a:r>
            <a:r>
              <a:rPr kumimoji="0" lang="en-US" altLang="zh-CN" sz="1600" b="1" u="sng" smtClean="0">
                <a:solidFill>
                  <a:srgbClr val="0000CC"/>
                </a:solidFill>
                <a:latin typeface="新宋体" panose="02010609030101010101" pitchFamily="49" charset="-122"/>
                <a:ea typeface="新宋体" panose="02010609030101010101" pitchFamily="49" charset="-122"/>
              </a:rPr>
              <a:t>D</a:t>
            </a:r>
            <a:r>
              <a:rPr kumimoji="0" lang="zh-CN" altLang="en-US" sz="1600" b="1" u="sng" smtClean="0">
                <a:solidFill>
                  <a:srgbClr val="0000CC"/>
                </a:solidFill>
                <a:latin typeface="新宋体" panose="02010609030101010101" pitchFamily="49" charset="-122"/>
                <a:ea typeface="新宋体" panose="02010609030101010101" pitchFamily="49" charset="-122"/>
              </a:rPr>
              <a:t>、</a:t>
            </a:r>
            <a:r>
              <a:rPr kumimoji="0" lang="en-US" altLang="zh-CN" sz="1600" b="1" u="sng" smtClean="0">
                <a:solidFill>
                  <a:srgbClr val="0000CC"/>
                </a:solidFill>
                <a:latin typeface="新宋体" panose="02010609030101010101" pitchFamily="49" charset="-122"/>
                <a:ea typeface="新宋体" panose="02010609030101010101" pitchFamily="49" charset="-122"/>
              </a:rPr>
              <a:t>E</a:t>
            </a:r>
            <a:r>
              <a:rPr kumimoji="0" lang="zh-CN" altLang="en-US" sz="1600" b="1" u="sng" smtClean="0">
                <a:solidFill>
                  <a:srgbClr val="0000CC"/>
                </a:solidFill>
                <a:latin typeface="新宋体" panose="02010609030101010101" pitchFamily="49" charset="-122"/>
                <a:ea typeface="新宋体" panose="02010609030101010101" pitchFamily="49" charset="-122"/>
              </a:rPr>
              <a:t>五类</a:t>
            </a:r>
            <a:r>
              <a:rPr kumimoji="0" lang="en-US" altLang="zh-CN" sz="1600" b="1" u="sng" smtClean="0">
                <a:solidFill>
                  <a:srgbClr val="0000CC"/>
                </a:solidFill>
                <a:latin typeface="新宋体" panose="02010609030101010101" pitchFamily="49" charset="-122"/>
                <a:ea typeface="新宋体" panose="02010609030101010101" pitchFamily="49" charset="-122"/>
              </a:rPr>
              <a:t>:</a:t>
            </a:r>
            <a:endParaRPr kumimoji="0" lang="en-US" altLang="zh-CN" sz="1600" b="1" smtClean="0">
              <a:solidFill>
                <a:srgbClr val="333399"/>
              </a:solidFill>
              <a:latin typeface="新宋体" panose="02010609030101010101" pitchFamily="49" charset="-122"/>
              <a:ea typeface="新宋体" panose="02010609030101010101" pitchFamily="49" charset="-122"/>
            </a:endParaRPr>
          </a:p>
          <a:p>
            <a:pPr marL="533400" indent="-533400">
              <a:lnSpc>
                <a:spcPct val="85000"/>
              </a:lnSpc>
              <a:buClr>
                <a:schemeClr val="accent2"/>
              </a:buClr>
              <a:buSzPct val="75000"/>
              <a:buFont typeface="Monotype Sorts" pitchFamily="2" charset="2"/>
              <a:buNone/>
              <a:defRPr/>
            </a:pPr>
            <a:r>
              <a:rPr kumimoji="0" lang="en-US" altLang="zh-CN" sz="1600" b="1" smtClean="0">
                <a:solidFill>
                  <a:srgbClr val="333399"/>
                </a:solidFill>
                <a:latin typeface="新宋体" panose="02010609030101010101" pitchFamily="49" charset="-122"/>
                <a:ea typeface="新宋体" panose="02010609030101010101" pitchFamily="49" charset="-122"/>
              </a:rPr>
              <a:t>A</a:t>
            </a:r>
            <a:r>
              <a:rPr kumimoji="0" lang="zh-CN" altLang="en-US" sz="1600" b="1" smtClean="0">
                <a:solidFill>
                  <a:srgbClr val="333399"/>
                </a:solidFill>
                <a:latin typeface="新宋体" panose="02010609030101010101" pitchFamily="49" charset="-122"/>
                <a:ea typeface="新宋体" panose="02010609030101010101" pitchFamily="49" charset="-122"/>
              </a:rPr>
              <a:t>类</a:t>
            </a:r>
            <a:r>
              <a:rPr kumimoji="0" lang="en-US" altLang="zh-CN" sz="1600" b="1" smtClean="0">
                <a:solidFill>
                  <a:srgbClr val="333399"/>
                </a:solidFill>
                <a:latin typeface="新宋体" panose="02010609030101010101" pitchFamily="49" charset="-122"/>
                <a:ea typeface="新宋体" panose="02010609030101010101" pitchFamily="49" charset="-122"/>
              </a:rPr>
              <a:t>:</a:t>
            </a:r>
            <a:r>
              <a:rPr kumimoji="0" lang="zh-CN" altLang="en-US" sz="1600" smtClean="0">
                <a:solidFill>
                  <a:srgbClr val="333399"/>
                </a:solidFill>
                <a:ea typeface="隶书" panose="02010509060101010101" pitchFamily="49" charset="-122"/>
              </a:rPr>
              <a:t>网络号为</a:t>
            </a:r>
            <a:r>
              <a:rPr kumimoji="0" lang="en-US" altLang="zh-CN" sz="1600" smtClean="0">
                <a:solidFill>
                  <a:srgbClr val="333399"/>
                </a:solidFill>
                <a:ea typeface="隶书" panose="02010509060101010101" pitchFamily="49" charset="-122"/>
              </a:rPr>
              <a:t>8</a:t>
            </a:r>
            <a:r>
              <a:rPr kumimoji="0" lang="zh-CN" altLang="en-US" sz="1600" smtClean="0">
                <a:solidFill>
                  <a:srgbClr val="333399"/>
                </a:solidFill>
                <a:ea typeface="隶书" panose="02010509060101010101" pitchFamily="49" charset="-122"/>
              </a:rPr>
              <a:t>位，第一位为</a:t>
            </a:r>
            <a:r>
              <a:rPr kumimoji="0" lang="en-US" altLang="zh-CN" sz="1600" smtClean="0">
                <a:solidFill>
                  <a:srgbClr val="333399"/>
                </a:solidFill>
                <a:ea typeface="隶书" panose="02010509060101010101" pitchFamily="49" charset="-122"/>
              </a:rPr>
              <a:t>0</a:t>
            </a:r>
            <a:r>
              <a:rPr kumimoji="0" lang="zh-CN" altLang="en-US" sz="1600" smtClean="0">
                <a:solidFill>
                  <a:srgbClr val="333399"/>
                </a:solidFill>
                <a:ea typeface="隶书" panose="02010509060101010101" pitchFamily="49" charset="-122"/>
              </a:rPr>
              <a:t>；主机号为</a:t>
            </a:r>
            <a:r>
              <a:rPr kumimoji="0" lang="en-US" altLang="zh-CN" sz="1600" smtClean="0">
                <a:solidFill>
                  <a:srgbClr val="333399"/>
                </a:solidFill>
                <a:ea typeface="隶书" panose="02010509060101010101" pitchFamily="49" charset="-122"/>
              </a:rPr>
              <a:t>24</a:t>
            </a:r>
            <a:r>
              <a:rPr kumimoji="0" lang="zh-CN" altLang="en-US" sz="1600" smtClean="0">
                <a:solidFill>
                  <a:srgbClr val="333399"/>
                </a:solidFill>
                <a:ea typeface="隶书" panose="02010509060101010101" pitchFamily="49" charset="-122"/>
              </a:rPr>
              <a:t>位；其地址为</a:t>
            </a:r>
            <a:r>
              <a:rPr kumimoji="0" lang="en-US" altLang="zh-CN" sz="1600" smtClean="0">
                <a:solidFill>
                  <a:srgbClr val="333399"/>
                </a:solidFill>
                <a:ea typeface="隶书" panose="02010509060101010101" pitchFamily="49" charset="-122"/>
              </a:rPr>
              <a:t>1.0.0.0</a:t>
            </a:r>
            <a:r>
              <a:rPr kumimoji="0" lang="zh-CN" altLang="en-US" sz="1600" smtClean="0">
                <a:solidFill>
                  <a:srgbClr val="333399"/>
                </a:solidFill>
                <a:ea typeface="隶书" panose="02010509060101010101" pitchFamily="49" charset="-122"/>
              </a:rPr>
              <a:t>至</a:t>
            </a:r>
            <a:r>
              <a:rPr kumimoji="0" lang="en-US" altLang="zh-CN" sz="1600" smtClean="0">
                <a:solidFill>
                  <a:srgbClr val="333399"/>
                </a:solidFill>
                <a:ea typeface="隶书" panose="02010509060101010101" pitchFamily="49" charset="-122"/>
              </a:rPr>
              <a:t>127.255.255.255</a:t>
            </a:r>
            <a:r>
              <a:rPr kumimoji="0" lang="zh-CN" altLang="en-US" sz="1600" smtClean="0">
                <a:solidFill>
                  <a:srgbClr val="333399"/>
                </a:solidFill>
                <a:ea typeface="隶书" panose="02010509060101010101" pitchFamily="49" charset="-122"/>
              </a:rPr>
              <a:t>；</a:t>
            </a:r>
            <a:endParaRPr kumimoji="0" lang="zh-CN" altLang="en-US" sz="3200" smtClean="0">
              <a:solidFill>
                <a:srgbClr val="333399"/>
              </a:solidFill>
              <a:ea typeface="隶书" panose="02010509060101010101" pitchFamily="49" charset="-122"/>
            </a:endParaRPr>
          </a:p>
          <a:p>
            <a:pPr marL="533400" indent="-533400">
              <a:lnSpc>
                <a:spcPct val="85000"/>
              </a:lnSpc>
              <a:buClr>
                <a:schemeClr val="accent2"/>
              </a:buClr>
              <a:buSzPct val="75000"/>
              <a:buFont typeface="Monotype Sorts" pitchFamily="2" charset="2"/>
              <a:buNone/>
              <a:defRPr/>
            </a:pPr>
            <a:r>
              <a:rPr kumimoji="0" lang="en-US" altLang="zh-CN" sz="1600" b="1" smtClean="0">
                <a:solidFill>
                  <a:srgbClr val="333399"/>
                </a:solidFill>
                <a:latin typeface="新宋体" panose="02010609030101010101" pitchFamily="49" charset="-122"/>
                <a:ea typeface="新宋体" panose="02010609030101010101" pitchFamily="49" charset="-122"/>
              </a:rPr>
              <a:t>B</a:t>
            </a:r>
            <a:r>
              <a:rPr kumimoji="0" lang="zh-CN" altLang="en-US" sz="1600" b="1" smtClean="0">
                <a:solidFill>
                  <a:srgbClr val="333399"/>
                </a:solidFill>
                <a:latin typeface="新宋体" panose="02010609030101010101" pitchFamily="49" charset="-122"/>
                <a:ea typeface="新宋体" panose="02010609030101010101" pitchFamily="49" charset="-122"/>
              </a:rPr>
              <a:t>类</a:t>
            </a:r>
            <a:r>
              <a:rPr kumimoji="0" lang="en-US" altLang="zh-CN" sz="1600" b="1" smtClean="0">
                <a:solidFill>
                  <a:srgbClr val="333399"/>
                </a:solidFill>
                <a:latin typeface="新宋体" panose="02010609030101010101" pitchFamily="49" charset="-122"/>
                <a:ea typeface="新宋体" panose="02010609030101010101" pitchFamily="49" charset="-122"/>
              </a:rPr>
              <a:t>:</a:t>
            </a:r>
            <a:r>
              <a:rPr kumimoji="0" lang="zh-CN" altLang="en-US" sz="1600" smtClean="0">
                <a:solidFill>
                  <a:srgbClr val="333399"/>
                </a:solidFill>
                <a:ea typeface="隶书" panose="02010509060101010101" pitchFamily="49" charset="-122"/>
              </a:rPr>
              <a:t>网络号</a:t>
            </a:r>
            <a:r>
              <a:rPr kumimoji="0" lang="en-US" altLang="zh-CN" sz="1600" smtClean="0">
                <a:solidFill>
                  <a:srgbClr val="333399"/>
                </a:solidFill>
                <a:ea typeface="隶书" panose="02010509060101010101" pitchFamily="49" charset="-122"/>
              </a:rPr>
              <a:t>16</a:t>
            </a:r>
            <a:r>
              <a:rPr kumimoji="0" lang="zh-CN" altLang="en-US" sz="1600" smtClean="0">
                <a:solidFill>
                  <a:srgbClr val="333399"/>
                </a:solidFill>
                <a:ea typeface="隶书" panose="02010509060101010101" pitchFamily="49" charset="-122"/>
              </a:rPr>
              <a:t>位，前两位</a:t>
            </a:r>
            <a:r>
              <a:rPr kumimoji="0" lang="en-US" altLang="zh-CN" sz="1600" smtClean="0">
                <a:solidFill>
                  <a:srgbClr val="333399"/>
                </a:solidFill>
                <a:ea typeface="隶书" panose="02010509060101010101" pitchFamily="49" charset="-122"/>
              </a:rPr>
              <a:t>10</a:t>
            </a:r>
            <a:r>
              <a:rPr kumimoji="0" lang="zh-CN" altLang="en-US" sz="1600" smtClean="0">
                <a:solidFill>
                  <a:srgbClr val="333399"/>
                </a:solidFill>
                <a:ea typeface="隶书" panose="02010509060101010101" pitchFamily="49" charset="-122"/>
              </a:rPr>
              <a:t>；主机号为</a:t>
            </a:r>
            <a:r>
              <a:rPr kumimoji="0" lang="en-US" altLang="zh-CN" sz="1600" smtClean="0">
                <a:solidFill>
                  <a:srgbClr val="333399"/>
                </a:solidFill>
                <a:ea typeface="隶书" panose="02010509060101010101" pitchFamily="49" charset="-122"/>
              </a:rPr>
              <a:t>16</a:t>
            </a:r>
            <a:r>
              <a:rPr kumimoji="0" lang="zh-CN" altLang="en-US" sz="1600" smtClean="0">
                <a:solidFill>
                  <a:srgbClr val="333399"/>
                </a:solidFill>
                <a:ea typeface="隶书" panose="02010509060101010101" pitchFamily="49" charset="-122"/>
              </a:rPr>
              <a:t>位；其地址为</a:t>
            </a:r>
            <a:r>
              <a:rPr kumimoji="0" lang="en-US" altLang="zh-CN" sz="1600" smtClean="0">
                <a:solidFill>
                  <a:srgbClr val="333399"/>
                </a:solidFill>
                <a:ea typeface="隶书" panose="02010509060101010101" pitchFamily="49" charset="-122"/>
              </a:rPr>
              <a:t>128.0.0.0</a:t>
            </a:r>
            <a:r>
              <a:rPr kumimoji="0" lang="zh-CN" altLang="en-US" sz="1600" smtClean="0">
                <a:solidFill>
                  <a:srgbClr val="333399"/>
                </a:solidFill>
                <a:ea typeface="隶书" panose="02010509060101010101" pitchFamily="49" charset="-122"/>
              </a:rPr>
              <a:t>至</a:t>
            </a:r>
            <a:r>
              <a:rPr kumimoji="0" lang="en-US" altLang="zh-CN" sz="1600" smtClean="0">
                <a:solidFill>
                  <a:srgbClr val="333399"/>
                </a:solidFill>
                <a:ea typeface="隶书" panose="02010509060101010101" pitchFamily="49" charset="-122"/>
              </a:rPr>
              <a:t>191.255.255.255</a:t>
            </a:r>
            <a:r>
              <a:rPr kumimoji="0" lang="zh-CN" altLang="en-US" sz="1600" smtClean="0">
                <a:solidFill>
                  <a:srgbClr val="333399"/>
                </a:solidFill>
                <a:ea typeface="隶书" panose="02010509060101010101" pitchFamily="49" charset="-122"/>
              </a:rPr>
              <a:t>；</a:t>
            </a:r>
            <a:endParaRPr kumimoji="0" lang="zh-CN" altLang="en-US" sz="1600" b="1" smtClean="0">
              <a:solidFill>
                <a:srgbClr val="333399"/>
              </a:solidFill>
              <a:latin typeface="新宋体" panose="02010609030101010101" pitchFamily="49" charset="-122"/>
              <a:ea typeface="新宋体" panose="02010609030101010101" pitchFamily="49" charset="-122"/>
            </a:endParaRPr>
          </a:p>
          <a:p>
            <a:pPr marL="533400" indent="-533400">
              <a:lnSpc>
                <a:spcPct val="85000"/>
              </a:lnSpc>
              <a:buClr>
                <a:schemeClr val="accent2"/>
              </a:buClr>
              <a:buSzPct val="75000"/>
              <a:buFont typeface="Monotype Sorts" pitchFamily="2" charset="2"/>
              <a:buNone/>
              <a:defRPr/>
            </a:pPr>
            <a:r>
              <a:rPr kumimoji="0" lang="en-US" altLang="zh-CN" sz="1600" b="1" smtClean="0">
                <a:solidFill>
                  <a:srgbClr val="333399"/>
                </a:solidFill>
                <a:latin typeface="新宋体" panose="02010609030101010101" pitchFamily="49" charset="-122"/>
                <a:ea typeface="新宋体" panose="02010609030101010101" pitchFamily="49" charset="-122"/>
              </a:rPr>
              <a:t>C</a:t>
            </a:r>
            <a:r>
              <a:rPr kumimoji="0" lang="zh-CN" altLang="en-US" sz="1600" b="1" smtClean="0">
                <a:solidFill>
                  <a:srgbClr val="333399"/>
                </a:solidFill>
                <a:latin typeface="新宋体" panose="02010609030101010101" pitchFamily="49" charset="-122"/>
                <a:ea typeface="新宋体" panose="02010609030101010101" pitchFamily="49" charset="-122"/>
              </a:rPr>
              <a:t>类</a:t>
            </a:r>
            <a:r>
              <a:rPr kumimoji="0" lang="en-US" altLang="zh-CN" sz="1600" b="1" smtClean="0">
                <a:solidFill>
                  <a:srgbClr val="333399"/>
                </a:solidFill>
                <a:latin typeface="新宋体" panose="02010609030101010101" pitchFamily="49" charset="-122"/>
                <a:ea typeface="新宋体" panose="02010609030101010101" pitchFamily="49" charset="-122"/>
              </a:rPr>
              <a:t>:</a:t>
            </a:r>
            <a:r>
              <a:rPr kumimoji="0" lang="zh-CN" altLang="en-US" sz="1600" smtClean="0">
                <a:solidFill>
                  <a:srgbClr val="333399"/>
                </a:solidFill>
                <a:ea typeface="隶书" panose="02010509060101010101" pitchFamily="49" charset="-122"/>
              </a:rPr>
              <a:t>网络号</a:t>
            </a:r>
            <a:r>
              <a:rPr kumimoji="0" lang="en-US" altLang="zh-CN" sz="1600" smtClean="0">
                <a:solidFill>
                  <a:srgbClr val="333399"/>
                </a:solidFill>
                <a:ea typeface="隶书" panose="02010509060101010101" pitchFamily="49" charset="-122"/>
              </a:rPr>
              <a:t>24</a:t>
            </a:r>
            <a:r>
              <a:rPr kumimoji="0" lang="zh-CN" altLang="en-US" sz="1600" smtClean="0">
                <a:solidFill>
                  <a:srgbClr val="333399"/>
                </a:solidFill>
                <a:ea typeface="隶书" panose="02010509060101010101" pitchFamily="49" charset="-122"/>
              </a:rPr>
              <a:t>位，前三位</a:t>
            </a:r>
            <a:r>
              <a:rPr kumimoji="0" lang="en-US" altLang="zh-CN" sz="1600" smtClean="0">
                <a:solidFill>
                  <a:srgbClr val="333399"/>
                </a:solidFill>
                <a:ea typeface="隶书" panose="02010509060101010101" pitchFamily="49" charset="-122"/>
              </a:rPr>
              <a:t>110</a:t>
            </a:r>
            <a:r>
              <a:rPr kumimoji="0" lang="zh-CN" altLang="en-US" sz="1600" smtClean="0">
                <a:solidFill>
                  <a:srgbClr val="333399"/>
                </a:solidFill>
                <a:ea typeface="隶书" panose="02010509060101010101" pitchFamily="49" charset="-122"/>
              </a:rPr>
              <a:t>；主机号为</a:t>
            </a:r>
            <a:r>
              <a:rPr kumimoji="0" lang="en-US" altLang="zh-CN" sz="1600" smtClean="0">
                <a:solidFill>
                  <a:srgbClr val="333399"/>
                </a:solidFill>
                <a:ea typeface="隶书" panose="02010509060101010101" pitchFamily="49" charset="-122"/>
              </a:rPr>
              <a:t>8</a:t>
            </a:r>
            <a:r>
              <a:rPr kumimoji="0" lang="zh-CN" altLang="en-US" sz="1600" smtClean="0">
                <a:solidFill>
                  <a:srgbClr val="333399"/>
                </a:solidFill>
                <a:ea typeface="隶书" panose="02010509060101010101" pitchFamily="49" charset="-122"/>
              </a:rPr>
              <a:t>位；其地址为</a:t>
            </a:r>
            <a:r>
              <a:rPr kumimoji="0" lang="en-US" altLang="zh-CN" sz="1600" smtClean="0">
                <a:solidFill>
                  <a:srgbClr val="333399"/>
                </a:solidFill>
                <a:ea typeface="隶书" panose="02010509060101010101" pitchFamily="49" charset="-122"/>
              </a:rPr>
              <a:t>192.0.0.0</a:t>
            </a:r>
            <a:r>
              <a:rPr kumimoji="0" lang="zh-CN" altLang="en-US" sz="1600" smtClean="0">
                <a:solidFill>
                  <a:srgbClr val="333399"/>
                </a:solidFill>
                <a:ea typeface="隶书" panose="02010509060101010101" pitchFamily="49" charset="-122"/>
              </a:rPr>
              <a:t>至</a:t>
            </a:r>
            <a:r>
              <a:rPr kumimoji="0" lang="en-US" altLang="zh-CN" sz="1600" smtClean="0">
                <a:solidFill>
                  <a:srgbClr val="333399"/>
                </a:solidFill>
                <a:ea typeface="隶书" panose="02010509060101010101" pitchFamily="49" charset="-122"/>
              </a:rPr>
              <a:t>223.255.255.255</a:t>
            </a:r>
            <a:r>
              <a:rPr kumimoji="0" lang="zh-CN" altLang="en-US" sz="1600" smtClean="0">
                <a:solidFill>
                  <a:srgbClr val="333399"/>
                </a:solidFill>
                <a:ea typeface="隶书" panose="02010509060101010101" pitchFamily="49" charset="-122"/>
              </a:rPr>
              <a:t>；</a:t>
            </a:r>
            <a:endParaRPr kumimoji="0" lang="zh-CN" altLang="en-US" sz="3200" smtClean="0">
              <a:solidFill>
                <a:srgbClr val="333399"/>
              </a:solidFill>
              <a:ea typeface="隶书" panose="02010509060101010101" pitchFamily="49" charset="-122"/>
            </a:endParaRPr>
          </a:p>
          <a:p>
            <a:pPr marL="533400" indent="-533400">
              <a:lnSpc>
                <a:spcPct val="85000"/>
              </a:lnSpc>
              <a:buClr>
                <a:schemeClr val="accent2"/>
              </a:buClr>
              <a:buSzPct val="75000"/>
              <a:buFont typeface="Monotype Sorts" pitchFamily="2" charset="2"/>
              <a:buNone/>
              <a:defRPr/>
            </a:pPr>
            <a:r>
              <a:rPr kumimoji="0" lang="en-US" altLang="zh-CN" sz="1600" b="1" smtClean="0">
                <a:solidFill>
                  <a:srgbClr val="333399"/>
                </a:solidFill>
                <a:latin typeface="新宋体" panose="02010609030101010101" pitchFamily="49" charset="-122"/>
                <a:ea typeface="新宋体" panose="02010609030101010101" pitchFamily="49" charset="-122"/>
              </a:rPr>
              <a:t>D</a:t>
            </a:r>
            <a:r>
              <a:rPr kumimoji="0" lang="zh-CN" altLang="en-US" sz="1600" b="1" smtClean="0">
                <a:solidFill>
                  <a:srgbClr val="333399"/>
                </a:solidFill>
                <a:latin typeface="新宋体" panose="02010609030101010101" pitchFamily="49" charset="-122"/>
                <a:ea typeface="新宋体" panose="02010609030101010101" pitchFamily="49" charset="-122"/>
              </a:rPr>
              <a:t>类</a:t>
            </a:r>
            <a:r>
              <a:rPr kumimoji="0" lang="en-US" altLang="zh-CN" sz="1600" b="1" smtClean="0">
                <a:solidFill>
                  <a:srgbClr val="333399"/>
                </a:solidFill>
                <a:latin typeface="新宋体" panose="02010609030101010101" pitchFamily="49" charset="-122"/>
                <a:ea typeface="新宋体" panose="02010609030101010101" pitchFamily="49" charset="-122"/>
              </a:rPr>
              <a:t>:</a:t>
            </a:r>
            <a:r>
              <a:rPr kumimoji="0" lang="zh-CN" altLang="en-US" sz="1600" smtClean="0">
                <a:solidFill>
                  <a:srgbClr val="333399"/>
                </a:solidFill>
                <a:ea typeface="隶书" panose="02010509060101010101" pitchFamily="49" charset="-122"/>
              </a:rPr>
              <a:t>广播地址，主要是留给</a:t>
            </a:r>
            <a:r>
              <a:rPr kumimoji="0" lang="en-US" altLang="zh-CN" sz="1600" smtClean="0">
                <a:solidFill>
                  <a:srgbClr val="333399"/>
                </a:solidFill>
                <a:ea typeface="隶书" panose="02010509060101010101" pitchFamily="49" charset="-122"/>
              </a:rPr>
              <a:t>Internet</a:t>
            </a:r>
            <a:r>
              <a:rPr kumimoji="0" lang="zh-CN" altLang="en-US" sz="1600" smtClean="0">
                <a:solidFill>
                  <a:srgbClr val="333399"/>
                </a:solidFill>
                <a:ea typeface="隶书" panose="02010509060101010101" pitchFamily="49" charset="-122"/>
              </a:rPr>
              <a:t>体系结构委员会</a:t>
            </a:r>
            <a:r>
              <a:rPr kumimoji="0" lang="en-US" altLang="zh-CN" sz="1600" smtClean="0">
                <a:solidFill>
                  <a:srgbClr val="333399"/>
                </a:solidFill>
                <a:ea typeface="隶书" panose="02010509060101010101" pitchFamily="49" charset="-122"/>
              </a:rPr>
              <a:t>IAB</a:t>
            </a:r>
            <a:r>
              <a:rPr kumimoji="0" lang="zh-CN" altLang="en-US" sz="1600" smtClean="0">
                <a:solidFill>
                  <a:srgbClr val="333399"/>
                </a:solidFill>
                <a:ea typeface="隶书" panose="02010509060101010101" pitchFamily="49" charset="-122"/>
              </a:rPr>
              <a:t>（</a:t>
            </a:r>
            <a:r>
              <a:rPr kumimoji="0" lang="en-US" altLang="zh-CN" sz="1600" smtClean="0">
                <a:solidFill>
                  <a:srgbClr val="333399"/>
                </a:solidFill>
                <a:ea typeface="隶书" panose="02010509060101010101" pitchFamily="49" charset="-122"/>
              </a:rPr>
              <a:t>Internet Architecture Board</a:t>
            </a:r>
            <a:r>
              <a:rPr kumimoji="0" lang="zh-CN" altLang="en-US" sz="1600" smtClean="0">
                <a:solidFill>
                  <a:srgbClr val="333399"/>
                </a:solidFill>
                <a:ea typeface="隶书" panose="02010509060101010101" pitchFamily="49" charset="-122"/>
              </a:rPr>
              <a:t>）使用；第一个字节的前四位为</a:t>
            </a:r>
            <a:r>
              <a:rPr kumimoji="0" lang="en-US" altLang="zh-CN" sz="1600" b="1" smtClean="0">
                <a:solidFill>
                  <a:srgbClr val="333399"/>
                </a:solidFill>
                <a:latin typeface="新宋体" panose="02010609030101010101" pitchFamily="49" charset="-122"/>
                <a:ea typeface="新宋体" panose="02010609030101010101" pitchFamily="49" charset="-122"/>
              </a:rPr>
              <a:t>1110</a:t>
            </a:r>
            <a:endParaRPr kumimoji="0" lang="en-US" altLang="zh-CN" sz="1600" b="1" smtClean="0">
              <a:solidFill>
                <a:srgbClr val="333399"/>
              </a:solidFill>
              <a:latin typeface="新宋体" panose="02010609030101010101" pitchFamily="49" charset="-122"/>
              <a:ea typeface="新宋体" panose="02010609030101010101" pitchFamily="49" charset="-122"/>
            </a:endParaRPr>
          </a:p>
          <a:p>
            <a:pPr marL="533400" indent="-533400">
              <a:lnSpc>
                <a:spcPct val="85000"/>
              </a:lnSpc>
              <a:buClr>
                <a:schemeClr val="accent2"/>
              </a:buClr>
              <a:buSzPct val="75000"/>
              <a:buFont typeface="Monotype Sorts" pitchFamily="2" charset="2"/>
              <a:buNone/>
              <a:defRPr/>
            </a:pPr>
            <a:r>
              <a:rPr kumimoji="0" lang="en-US" altLang="zh-CN" sz="1600" b="1" smtClean="0">
                <a:solidFill>
                  <a:srgbClr val="333399"/>
                </a:solidFill>
                <a:latin typeface="新宋体" panose="02010609030101010101" pitchFamily="49" charset="-122"/>
                <a:ea typeface="新宋体" panose="02010609030101010101" pitchFamily="49" charset="-122"/>
              </a:rPr>
              <a:t>E</a:t>
            </a:r>
            <a:r>
              <a:rPr kumimoji="0" lang="zh-CN" altLang="en-US" sz="1600" b="1" smtClean="0">
                <a:solidFill>
                  <a:srgbClr val="333399"/>
                </a:solidFill>
                <a:latin typeface="新宋体" panose="02010609030101010101" pitchFamily="49" charset="-122"/>
                <a:ea typeface="新宋体" panose="02010609030101010101" pitchFamily="49" charset="-122"/>
              </a:rPr>
              <a:t>类</a:t>
            </a:r>
            <a:r>
              <a:rPr kumimoji="0" lang="en-US" altLang="zh-CN" sz="1600" b="1" smtClean="0">
                <a:solidFill>
                  <a:srgbClr val="333399"/>
                </a:solidFill>
                <a:latin typeface="新宋体" panose="02010609030101010101" pitchFamily="49" charset="-122"/>
                <a:ea typeface="新宋体" panose="02010609030101010101" pitchFamily="49" charset="-122"/>
              </a:rPr>
              <a:t>:</a:t>
            </a:r>
            <a:r>
              <a:rPr kumimoji="0" lang="zh-CN" altLang="en-US" sz="1600" smtClean="0">
                <a:solidFill>
                  <a:srgbClr val="333399"/>
                </a:solidFill>
                <a:ea typeface="隶书" panose="02010509060101010101" pitchFamily="49" charset="-122"/>
              </a:rPr>
              <a:t>保留地址；</a:t>
            </a:r>
            <a:r>
              <a:rPr kumimoji="0" lang="zh-CN" altLang="en-US" sz="1600" b="1" smtClean="0">
                <a:solidFill>
                  <a:srgbClr val="333399"/>
                </a:solidFill>
                <a:latin typeface="新宋体" panose="02010609030101010101" pitchFamily="49" charset="-122"/>
                <a:ea typeface="新宋体" panose="02010609030101010101" pitchFamily="49" charset="-122"/>
              </a:rPr>
              <a:t>第一个字节的前五位为</a:t>
            </a:r>
            <a:r>
              <a:rPr kumimoji="0" lang="en-US" altLang="zh-CN" sz="1600" b="1" smtClean="0">
                <a:solidFill>
                  <a:srgbClr val="333399"/>
                </a:solidFill>
                <a:latin typeface="新宋体" panose="02010609030101010101" pitchFamily="49" charset="-122"/>
                <a:ea typeface="新宋体" panose="02010609030101010101" pitchFamily="49" charset="-122"/>
              </a:rPr>
              <a:t>11110</a:t>
            </a:r>
            <a:endParaRPr kumimoji="0" lang="en-US" altLang="zh-CN" sz="1600" b="1" smtClean="0">
              <a:solidFill>
                <a:srgbClr val="333399"/>
              </a:solidFill>
              <a:latin typeface="新宋体" panose="02010609030101010101" pitchFamily="49" charset="-122"/>
              <a:ea typeface="新宋体" panose="02010609030101010101" pitchFamily="49" charset="-122"/>
            </a:endParaRPr>
          </a:p>
          <a:p>
            <a:pPr marL="533400" indent="-533400">
              <a:lnSpc>
                <a:spcPct val="85000"/>
              </a:lnSpc>
              <a:buClr>
                <a:schemeClr val="accent2"/>
              </a:buClr>
              <a:buSzPct val="75000"/>
              <a:buFont typeface="Monotype Sorts" pitchFamily="2" charset="2"/>
              <a:buNone/>
              <a:defRPr/>
            </a:pPr>
            <a:r>
              <a:rPr kumimoji="0" lang="en-US" altLang="zh-CN" sz="1400" b="1" smtClean="0">
                <a:solidFill>
                  <a:srgbClr val="333399"/>
                </a:solidFill>
                <a:latin typeface="新宋体" panose="02010609030101010101" pitchFamily="49" charset="-122"/>
                <a:ea typeface="新宋体" panose="02010609030101010101" pitchFamily="49" charset="-122"/>
              </a:rPr>
              <a:t>     </a:t>
            </a:r>
            <a:r>
              <a:rPr kumimoji="0" lang="en-US" altLang="zh-CN" sz="1600" b="1" u="sng" smtClean="0">
                <a:solidFill>
                  <a:srgbClr val="0000CC"/>
                </a:solidFill>
                <a:latin typeface="新宋体" panose="02010609030101010101" pitchFamily="49" charset="-122"/>
                <a:ea typeface="新宋体" panose="02010609030101010101" pitchFamily="49" charset="-122"/>
              </a:rPr>
              <a:t>A</a:t>
            </a:r>
            <a:r>
              <a:rPr kumimoji="0" lang="zh-CN" altLang="en-US" sz="1600" b="1" u="sng" smtClean="0">
                <a:solidFill>
                  <a:srgbClr val="0000CC"/>
                </a:solidFill>
                <a:latin typeface="新宋体" panose="02010609030101010101" pitchFamily="49" charset="-122"/>
                <a:ea typeface="新宋体" panose="02010609030101010101" pitchFamily="49" charset="-122"/>
              </a:rPr>
              <a:t>、</a:t>
            </a:r>
            <a:r>
              <a:rPr kumimoji="0" lang="en-US" altLang="zh-CN" sz="1600" b="1" u="sng" smtClean="0">
                <a:solidFill>
                  <a:srgbClr val="0000CC"/>
                </a:solidFill>
                <a:latin typeface="新宋体" panose="02010609030101010101" pitchFamily="49" charset="-122"/>
                <a:ea typeface="新宋体" panose="02010609030101010101" pitchFamily="49" charset="-122"/>
              </a:rPr>
              <a:t>B</a:t>
            </a:r>
            <a:r>
              <a:rPr kumimoji="0" lang="zh-CN" altLang="en-US" sz="1600" b="1" u="sng" smtClean="0">
                <a:solidFill>
                  <a:srgbClr val="0000CC"/>
                </a:solidFill>
                <a:latin typeface="新宋体" panose="02010609030101010101" pitchFamily="49" charset="-122"/>
                <a:ea typeface="新宋体" panose="02010609030101010101" pitchFamily="49" charset="-122"/>
              </a:rPr>
              <a:t>、</a:t>
            </a:r>
            <a:r>
              <a:rPr kumimoji="0" lang="en-US" altLang="zh-CN" sz="1600" b="1" u="sng" smtClean="0">
                <a:solidFill>
                  <a:srgbClr val="0000CC"/>
                </a:solidFill>
                <a:latin typeface="新宋体" panose="02010609030101010101" pitchFamily="49" charset="-122"/>
                <a:ea typeface="新宋体" panose="02010609030101010101" pitchFamily="49" charset="-122"/>
              </a:rPr>
              <a:t>C</a:t>
            </a:r>
            <a:r>
              <a:rPr kumimoji="0" lang="zh-CN" altLang="en-US" sz="1600" b="1" u="sng" smtClean="0">
                <a:solidFill>
                  <a:srgbClr val="0000CC"/>
                </a:solidFill>
                <a:latin typeface="新宋体" panose="02010609030101010101" pitchFamily="49" charset="-122"/>
                <a:ea typeface="新宋体" panose="02010609030101010101" pitchFamily="49" charset="-122"/>
              </a:rPr>
              <a:t>三类</a:t>
            </a:r>
            <a:r>
              <a:rPr kumimoji="0" lang="en-US" altLang="zh-CN" sz="1600" b="1" u="sng" smtClean="0">
                <a:solidFill>
                  <a:srgbClr val="0000CC"/>
                </a:solidFill>
                <a:latin typeface="新宋体" panose="02010609030101010101" pitchFamily="49" charset="-122"/>
                <a:ea typeface="新宋体" panose="02010609030101010101" pitchFamily="49" charset="-122"/>
              </a:rPr>
              <a:t>IP</a:t>
            </a:r>
            <a:r>
              <a:rPr kumimoji="0" lang="zh-CN" altLang="en-US" sz="1600" b="1" u="sng" smtClean="0">
                <a:solidFill>
                  <a:srgbClr val="0000CC"/>
                </a:solidFill>
                <a:latin typeface="新宋体" panose="02010609030101010101" pitchFamily="49" charset="-122"/>
                <a:ea typeface="新宋体" panose="02010609030101010101" pitchFamily="49" charset="-122"/>
              </a:rPr>
              <a:t>地址的结构都是由两部分组成：网络号和主机号。</a:t>
            </a:r>
            <a:endParaRPr kumimoji="0" lang="zh-CN" altLang="en-US" sz="1600" b="1" smtClean="0">
              <a:solidFill>
                <a:srgbClr val="333399"/>
              </a:solidFill>
              <a:latin typeface="新宋体" panose="02010609030101010101" pitchFamily="49" charset="-122"/>
              <a:ea typeface="新宋体" panose="02010609030101010101" pitchFamily="49" charset="-122"/>
            </a:endParaRPr>
          </a:p>
          <a:p>
            <a:pPr marL="838200" lvl="1" indent="-381000">
              <a:lnSpc>
                <a:spcPct val="85000"/>
              </a:lnSpc>
              <a:buClr>
                <a:schemeClr val="hlink"/>
              </a:buClr>
              <a:buSzPct val="75000"/>
              <a:buFont typeface="Wingdings" panose="05000000000000000000" pitchFamily="2" charset="2"/>
              <a:buNone/>
              <a:defRPr/>
            </a:pPr>
            <a:r>
              <a:rPr kumimoji="0" lang="en-US" altLang="zh-CN" sz="1600" b="1" smtClean="0">
                <a:solidFill>
                  <a:srgbClr val="990099"/>
                </a:solidFill>
                <a:latin typeface="新宋体" panose="02010609030101010101" pitchFamily="49" charset="-122"/>
                <a:ea typeface="新宋体" panose="02010609030101010101" pitchFamily="49" charset="-122"/>
              </a:rPr>
              <a:t>A</a:t>
            </a:r>
            <a:r>
              <a:rPr kumimoji="0" lang="zh-CN" altLang="en-US" sz="1600" b="1" smtClean="0">
                <a:solidFill>
                  <a:srgbClr val="990099"/>
                </a:solidFill>
                <a:latin typeface="新宋体" panose="02010609030101010101" pitchFamily="49" charset="-122"/>
                <a:ea typeface="新宋体" panose="02010609030101010101" pitchFamily="49" charset="-122"/>
              </a:rPr>
              <a:t>类地址</a:t>
            </a:r>
            <a:r>
              <a:rPr kumimoji="0" lang="en-US" altLang="zh-CN" sz="1600" b="1" smtClean="0">
                <a:solidFill>
                  <a:srgbClr val="990099"/>
                </a:solidFill>
                <a:latin typeface="新宋体" panose="02010609030101010101" pitchFamily="49" charset="-122"/>
                <a:ea typeface="新宋体" panose="02010609030101010101" pitchFamily="49" charset="-122"/>
              </a:rPr>
              <a:t>:</a:t>
            </a:r>
            <a:r>
              <a:rPr kumimoji="0" lang="zh-CN" altLang="en-US" sz="1600" b="1" smtClean="0">
                <a:solidFill>
                  <a:srgbClr val="990099"/>
                </a:solidFill>
                <a:latin typeface="新宋体" panose="02010609030101010101" pitchFamily="49" charset="-122"/>
                <a:ea typeface="新宋体" panose="02010609030101010101" pitchFamily="49" charset="-122"/>
              </a:rPr>
              <a:t>共        个子网，每个子网内可以有</a:t>
            </a:r>
            <a:r>
              <a:rPr kumimoji="0" lang="en-US" altLang="zh-CN" sz="1600" b="1" smtClean="0">
                <a:solidFill>
                  <a:srgbClr val="990099"/>
                </a:solidFill>
                <a:latin typeface="新宋体" panose="02010609030101010101" pitchFamily="49" charset="-122"/>
                <a:ea typeface="新宋体" panose="02010609030101010101" pitchFamily="49" charset="-122"/>
              </a:rPr>
              <a:t>1600</a:t>
            </a:r>
            <a:r>
              <a:rPr kumimoji="0" lang="zh-CN" altLang="en-US" sz="1600" b="1" smtClean="0">
                <a:solidFill>
                  <a:srgbClr val="990099"/>
                </a:solidFill>
                <a:latin typeface="新宋体" panose="02010609030101010101" pitchFamily="49" charset="-122"/>
                <a:ea typeface="新宋体" panose="02010609030101010101" pitchFamily="49" charset="-122"/>
              </a:rPr>
              <a:t>万台主机；</a:t>
            </a:r>
            <a:endParaRPr kumimoji="0" lang="zh-CN" altLang="en-US" sz="1600" b="1" smtClean="0">
              <a:solidFill>
                <a:srgbClr val="990099"/>
              </a:solidFill>
              <a:latin typeface="新宋体" panose="02010609030101010101" pitchFamily="49" charset="-122"/>
              <a:ea typeface="新宋体" panose="02010609030101010101" pitchFamily="49" charset="-122"/>
            </a:endParaRPr>
          </a:p>
          <a:p>
            <a:pPr marL="838200" lvl="1" indent="-381000">
              <a:lnSpc>
                <a:spcPct val="85000"/>
              </a:lnSpc>
              <a:buClr>
                <a:schemeClr val="hlink"/>
              </a:buClr>
              <a:buSzPct val="75000"/>
              <a:buFont typeface="Wingdings" panose="05000000000000000000" pitchFamily="2" charset="2"/>
              <a:buNone/>
              <a:defRPr/>
            </a:pPr>
            <a:r>
              <a:rPr kumimoji="0" lang="en-US" altLang="zh-CN" sz="1600" b="1" smtClean="0">
                <a:solidFill>
                  <a:srgbClr val="990099"/>
                </a:solidFill>
                <a:latin typeface="新宋体" panose="02010609030101010101" pitchFamily="49" charset="-122"/>
                <a:ea typeface="新宋体" panose="02010609030101010101" pitchFamily="49" charset="-122"/>
              </a:rPr>
              <a:t>B</a:t>
            </a:r>
            <a:r>
              <a:rPr kumimoji="0" lang="zh-CN" altLang="en-US" sz="1600" b="1" smtClean="0">
                <a:solidFill>
                  <a:srgbClr val="990099"/>
                </a:solidFill>
                <a:latin typeface="新宋体" panose="02010609030101010101" pitchFamily="49" charset="-122"/>
                <a:ea typeface="新宋体" panose="02010609030101010101" pitchFamily="49" charset="-122"/>
              </a:rPr>
              <a:t>类地址</a:t>
            </a:r>
            <a:r>
              <a:rPr kumimoji="0" lang="en-US" altLang="zh-CN" sz="1600" b="1" smtClean="0">
                <a:solidFill>
                  <a:srgbClr val="990099"/>
                </a:solidFill>
                <a:latin typeface="新宋体" panose="02010609030101010101" pitchFamily="49" charset="-122"/>
                <a:ea typeface="新宋体" panose="02010609030101010101" pitchFamily="49" charset="-122"/>
              </a:rPr>
              <a:t>:</a:t>
            </a:r>
            <a:r>
              <a:rPr kumimoji="0" lang="zh-CN" altLang="en-US" sz="1600" b="1" smtClean="0">
                <a:solidFill>
                  <a:srgbClr val="990099"/>
                </a:solidFill>
                <a:latin typeface="新宋体" panose="02010609030101010101" pitchFamily="49" charset="-122"/>
                <a:ea typeface="新宋体" panose="02010609030101010101" pitchFamily="49" charset="-122"/>
              </a:rPr>
              <a:t>共          个子网，每个子网内可以有</a:t>
            </a:r>
            <a:r>
              <a:rPr kumimoji="0" lang="en-US" altLang="zh-CN" sz="1600" b="1" smtClean="0">
                <a:solidFill>
                  <a:srgbClr val="990099"/>
                </a:solidFill>
                <a:latin typeface="新宋体" panose="02010609030101010101" pitchFamily="49" charset="-122"/>
                <a:ea typeface="新宋体" panose="02010609030101010101" pitchFamily="49" charset="-122"/>
              </a:rPr>
              <a:t>65,536</a:t>
            </a:r>
            <a:r>
              <a:rPr kumimoji="0" lang="zh-CN" altLang="en-US" sz="1600" b="1" smtClean="0">
                <a:solidFill>
                  <a:srgbClr val="990099"/>
                </a:solidFill>
                <a:latin typeface="新宋体" panose="02010609030101010101" pitchFamily="49" charset="-122"/>
                <a:ea typeface="新宋体" panose="02010609030101010101" pitchFamily="49" charset="-122"/>
              </a:rPr>
              <a:t>台主机；</a:t>
            </a:r>
            <a:endParaRPr kumimoji="0" lang="zh-CN" altLang="en-US" sz="1600" b="1" smtClean="0">
              <a:solidFill>
                <a:srgbClr val="990099"/>
              </a:solidFill>
              <a:latin typeface="新宋体" panose="02010609030101010101" pitchFamily="49" charset="-122"/>
              <a:ea typeface="新宋体" panose="02010609030101010101" pitchFamily="49" charset="-122"/>
            </a:endParaRPr>
          </a:p>
          <a:p>
            <a:pPr marL="838200" lvl="1" indent="-381000">
              <a:lnSpc>
                <a:spcPct val="85000"/>
              </a:lnSpc>
              <a:buClr>
                <a:schemeClr val="hlink"/>
              </a:buClr>
              <a:buSzPct val="75000"/>
              <a:buFont typeface="Wingdings" panose="05000000000000000000" pitchFamily="2" charset="2"/>
              <a:buNone/>
              <a:defRPr/>
            </a:pPr>
            <a:r>
              <a:rPr kumimoji="0" lang="en-US" altLang="zh-CN" sz="1600" b="1" smtClean="0">
                <a:solidFill>
                  <a:srgbClr val="990099"/>
                </a:solidFill>
                <a:latin typeface="新宋体" panose="02010609030101010101" pitchFamily="49" charset="-122"/>
                <a:ea typeface="新宋体" panose="02010609030101010101" pitchFamily="49" charset="-122"/>
              </a:rPr>
              <a:t>C</a:t>
            </a:r>
            <a:r>
              <a:rPr kumimoji="0" lang="zh-CN" altLang="en-US" sz="1600" b="1" smtClean="0">
                <a:solidFill>
                  <a:srgbClr val="990099"/>
                </a:solidFill>
                <a:latin typeface="新宋体" panose="02010609030101010101" pitchFamily="49" charset="-122"/>
                <a:ea typeface="新宋体" panose="02010609030101010101" pitchFamily="49" charset="-122"/>
              </a:rPr>
              <a:t>类子网</a:t>
            </a:r>
            <a:r>
              <a:rPr kumimoji="0" lang="en-US" altLang="zh-CN" sz="1600" b="1" smtClean="0">
                <a:solidFill>
                  <a:srgbClr val="990099"/>
                </a:solidFill>
                <a:latin typeface="新宋体" panose="02010609030101010101" pitchFamily="49" charset="-122"/>
                <a:ea typeface="新宋体" panose="02010609030101010101" pitchFamily="49" charset="-122"/>
              </a:rPr>
              <a:t>:</a:t>
            </a:r>
            <a:r>
              <a:rPr kumimoji="0" lang="zh-CN" altLang="en-US" sz="1600" b="1" smtClean="0">
                <a:solidFill>
                  <a:srgbClr val="990099"/>
                </a:solidFill>
                <a:latin typeface="新宋体" panose="02010609030101010101" pitchFamily="49" charset="-122"/>
                <a:ea typeface="新宋体" panose="02010609030101010101" pitchFamily="49" charset="-122"/>
              </a:rPr>
              <a:t>共             个子网，每个</a:t>
            </a:r>
            <a:r>
              <a:rPr kumimoji="0" lang="en-US" altLang="zh-CN" sz="1600" b="1" smtClean="0">
                <a:solidFill>
                  <a:srgbClr val="990099"/>
                </a:solidFill>
                <a:latin typeface="新宋体" panose="02010609030101010101" pitchFamily="49" charset="-122"/>
                <a:ea typeface="新宋体" panose="02010609030101010101" pitchFamily="49" charset="-122"/>
              </a:rPr>
              <a:t>C</a:t>
            </a:r>
            <a:r>
              <a:rPr kumimoji="0" lang="zh-CN" altLang="en-US" sz="1600" b="1" smtClean="0">
                <a:solidFill>
                  <a:srgbClr val="990099"/>
                </a:solidFill>
                <a:latin typeface="新宋体" panose="02010609030101010101" pitchFamily="49" charset="-122"/>
                <a:ea typeface="新宋体" panose="02010609030101010101" pitchFamily="49" charset="-122"/>
              </a:rPr>
              <a:t>类子网内最多只能有</a:t>
            </a:r>
            <a:r>
              <a:rPr kumimoji="0" lang="en-US" altLang="zh-CN" sz="1600" b="1" smtClean="0">
                <a:solidFill>
                  <a:srgbClr val="990099"/>
                </a:solidFill>
                <a:latin typeface="新宋体" panose="02010609030101010101" pitchFamily="49" charset="-122"/>
                <a:ea typeface="新宋体" panose="02010609030101010101" pitchFamily="49" charset="-122"/>
              </a:rPr>
              <a:t>256</a:t>
            </a:r>
            <a:r>
              <a:rPr kumimoji="0" lang="zh-CN" altLang="en-US" sz="1600" b="1" smtClean="0">
                <a:solidFill>
                  <a:srgbClr val="990099"/>
                </a:solidFill>
                <a:latin typeface="新宋体" panose="02010609030101010101" pitchFamily="49" charset="-122"/>
                <a:ea typeface="新宋体" panose="02010609030101010101" pitchFamily="49" charset="-122"/>
              </a:rPr>
              <a:t>台主机。</a:t>
            </a:r>
            <a:endParaRPr kumimoji="0" lang="zh-CN" altLang="en-US" sz="1600" b="1" smtClean="0">
              <a:solidFill>
                <a:srgbClr val="990099"/>
              </a:solidFill>
              <a:latin typeface="新宋体" panose="02010609030101010101" pitchFamily="49" charset="-122"/>
              <a:ea typeface="新宋体" panose="02010609030101010101" pitchFamily="49" charset="-122"/>
            </a:endParaRPr>
          </a:p>
          <a:p>
            <a:pPr marL="838200" lvl="1" indent="-381000">
              <a:lnSpc>
                <a:spcPct val="85000"/>
              </a:lnSpc>
              <a:buClr>
                <a:schemeClr val="hlink"/>
              </a:buClr>
              <a:buSzPct val="75000"/>
              <a:buFont typeface="Wingdings" panose="05000000000000000000" pitchFamily="2" charset="2"/>
              <a:buNone/>
              <a:defRPr/>
            </a:pPr>
            <a:r>
              <a:rPr kumimoji="0" lang="zh-CN" altLang="en-US" sz="1600" b="1" u="sng" smtClean="0">
                <a:solidFill>
                  <a:srgbClr val="0000CC"/>
                </a:solidFill>
                <a:latin typeface="新宋体" panose="02010609030101010101" pitchFamily="49" charset="-122"/>
                <a:ea typeface="新宋体" panose="02010609030101010101" pitchFamily="49" charset="-122"/>
              </a:rPr>
              <a:t>将</a:t>
            </a:r>
            <a:r>
              <a:rPr kumimoji="0" lang="en-US" altLang="zh-CN" sz="1600" b="1" u="sng" smtClean="0">
                <a:solidFill>
                  <a:srgbClr val="0000CC"/>
                </a:solidFill>
                <a:latin typeface="新宋体" panose="02010609030101010101" pitchFamily="49" charset="-122"/>
                <a:ea typeface="新宋体" panose="02010609030101010101" pitchFamily="49" charset="-122"/>
              </a:rPr>
              <a:t>IP</a:t>
            </a:r>
            <a:r>
              <a:rPr kumimoji="0" lang="zh-CN" altLang="en-US" sz="1600" b="1" u="sng" smtClean="0">
                <a:solidFill>
                  <a:srgbClr val="0000CC"/>
                </a:solidFill>
                <a:latin typeface="新宋体" panose="02010609030101010101" pitchFamily="49" charset="-122"/>
                <a:ea typeface="新宋体" panose="02010609030101010101" pitchFamily="49" charset="-122"/>
              </a:rPr>
              <a:t>地址中每个字节以十进制数字表示，并用“</a:t>
            </a:r>
            <a:r>
              <a:rPr kumimoji="0" lang="en-US" altLang="zh-CN" sz="1600" b="1" u="sng" smtClean="0">
                <a:solidFill>
                  <a:srgbClr val="0000CC"/>
                </a:solidFill>
                <a:latin typeface="新宋体" panose="02010609030101010101" pitchFamily="49" charset="-122"/>
                <a:ea typeface="新宋体" panose="02010609030101010101" pitchFamily="49" charset="-122"/>
              </a:rPr>
              <a:t>.”</a:t>
            </a:r>
            <a:r>
              <a:rPr kumimoji="0" lang="zh-CN" altLang="en-US" sz="1600" b="1" u="sng" smtClean="0">
                <a:solidFill>
                  <a:srgbClr val="0000CC"/>
                </a:solidFill>
                <a:latin typeface="新宋体" panose="02010609030101010101" pitchFamily="49" charset="-122"/>
                <a:ea typeface="新宋体" panose="02010609030101010101" pitchFamily="49" charset="-122"/>
              </a:rPr>
              <a:t>隔开，五类地址如下：</a:t>
            </a:r>
            <a:endParaRPr kumimoji="0" lang="zh-CN" altLang="en-US" sz="1600" b="1" i="1" u="sng" smtClean="0">
              <a:solidFill>
                <a:srgbClr val="990099"/>
              </a:solidFill>
              <a:effectLst>
                <a:outerShdw blurRad="38100" dist="38100" dir="2700000" algn="tl">
                  <a:srgbClr val="C0C0C0"/>
                </a:outerShdw>
              </a:effectLst>
              <a:latin typeface="新宋体" panose="02010609030101010101" pitchFamily="49" charset="-122"/>
              <a:ea typeface="新宋体" panose="02010609030101010101" pitchFamily="49" charset="-122"/>
            </a:endParaRPr>
          </a:p>
          <a:p>
            <a:pPr marL="533400" indent="-533400">
              <a:lnSpc>
                <a:spcPct val="85000"/>
              </a:lnSpc>
              <a:buClr>
                <a:schemeClr val="accent2"/>
              </a:buClr>
              <a:buSzPct val="75000"/>
              <a:buFont typeface="Monotype Sorts" pitchFamily="2" charset="2"/>
              <a:buNone/>
              <a:defRPr/>
            </a:pPr>
            <a:r>
              <a:rPr kumimoji="0" lang="zh-CN" altLang="en-US" sz="1600" b="1" smtClean="0">
                <a:solidFill>
                  <a:srgbClr val="333399"/>
                </a:solidFill>
                <a:ea typeface="隶书" panose="02010509060101010101" pitchFamily="49" charset="-122"/>
              </a:rPr>
              <a:t>                                类型	最低地址             最高地址	</a:t>
            </a:r>
            <a:endParaRPr kumimoji="0" lang="zh-CN" altLang="en-US" sz="1600" b="1" smtClean="0">
              <a:solidFill>
                <a:srgbClr val="333399"/>
              </a:solidFill>
              <a:ea typeface="隶书" panose="02010509060101010101" pitchFamily="49" charset="-122"/>
            </a:endParaRPr>
          </a:p>
          <a:p>
            <a:pPr marL="533400" indent="-533400">
              <a:lnSpc>
                <a:spcPct val="85000"/>
              </a:lnSpc>
              <a:buClr>
                <a:schemeClr val="accent2"/>
              </a:buClr>
              <a:buSzPct val="75000"/>
              <a:buFont typeface="Monotype Sorts" pitchFamily="2" charset="2"/>
              <a:buNone/>
              <a:defRPr/>
            </a:pPr>
            <a:r>
              <a:rPr kumimoji="0" lang="zh-CN" altLang="en-US" sz="1600" b="1" smtClean="0">
                <a:solidFill>
                  <a:srgbClr val="333399"/>
                </a:solidFill>
                <a:ea typeface="隶书" panose="02010509060101010101" pitchFamily="49" charset="-122"/>
              </a:rPr>
              <a:t>                                  </a:t>
            </a:r>
            <a:r>
              <a:rPr kumimoji="0" lang="en-US" altLang="zh-CN" sz="1600" b="1" smtClean="0">
                <a:solidFill>
                  <a:srgbClr val="333399"/>
                </a:solidFill>
                <a:ea typeface="隶书" panose="02010509060101010101" pitchFamily="49" charset="-122"/>
              </a:rPr>
              <a:t>A	 </a:t>
            </a:r>
            <a:r>
              <a:rPr kumimoji="0" lang="en-US" altLang="zh-CN" sz="1600" smtClean="0">
                <a:solidFill>
                  <a:srgbClr val="333399"/>
                </a:solidFill>
                <a:ea typeface="隶书" panose="02010509060101010101" pitchFamily="49" charset="-122"/>
              </a:rPr>
              <a:t>1.0.0.1                126.255.255.254 	</a:t>
            </a:r>
            <a:endParaRPr kumimoji="0" lang="en-US" altLang="zh-CN" sz="1600" smtClean="0">
              <a:solidFill>
                <a:srgbClr val="333399"/>
              </a:solidFill>
              <a:ea typeface="隶书" panose="02010509060101010101" pitchFamily="49" charset="-122"/>
            </a:endParaRPr>
          </a:p>
          <a:p>
            <a:pPr marL="533400" indent="-533400">
              <a:lnSpc>
                <a:spcPct val="85000"/>
              </a:lnSpc>
              <a:buClr>
                <a:schemeClr val="accent2"/>
              </a:buClr>
              <a:buSzPct val="75000"/>
              <a:buFont typeface="Monotype Sorts" pitchFamily="2" charset="2"/>
              <a:buNone/>
              <a:defRPr/>
            </a:pPr>
            <a:r>
              <a:rPr kumimoji="0" lang="en-US" altLang="zh-CN" sz="1600" b="1" smtClean="0">
                <a:solidFill>
                  <a:srgbClr val="333399"/>
                </a:solidFill>
                <a:ea typeface="隶书" panose="02010509060101010101" pitchFamily="49" charset="-122"/>
              </a:rPr>
              <a:t>                                  B	 </a:t>
            </a:r>
            <a:r>
              <a:rPr kumimoji="0" lang="en-US" altLang="zh-CN" sz="1600" smtClean="0">
                <a:solidFill>
                  <a:srgbClr val="333399"/>
                </a:solidFill>
                <a:ea typeface="隶书" panose="02010509060101010101" pitchFamily="49" charset="-122"/>
              </a:rPr>
              <a:t>128.0.0.1	           191.255.255.254	</a:t>
            </a:r>
            <a:endParaRPr kumimoji="0" lang="en-US" altLang="zh-CN" sz="1600" smtClean="0">
              <a:solidFill>
                <a:srgbClr val="333399"/>
              </a:solidFill>
              <a:ea typeface="隶书" panose="02010509060101010101" pitchFamily="49" charset="-122"/>
            </a:endParaRPr>
          </a:p>
          <a:p>
            <a:pPr marL="533400" indent="-533400">
              <a:lnSpc>
                <a:spcPct val="85000"/>
              </a:lnSpc>
              <a:buClr>
                <a:schemeClr val="accent2"/>
              </a:buClr>
              <a:buSzPct val="75000"/>
              <a:buFont typeface="Monotype Sorts" pitchFamily="2" charset="2"/>
              <a:buNone/>
              <a:defRPr/>
            </a:pPr>
            <a:r>
              <a:rPr kumimoji="0" lang="en-US" altLang="zh-CN" sz="1600" b="1" smtClean="0">
                <a:solidFill>
                  <a:srgbClr val="333399"/>
                </a:solidFill>
                <a:ea typeface="隶书" panose="02010509060101010101" pitchFamily="49" charset="-122"/>
              </a:rPr>
              <a:t>                                  C	 </a:t>
            </a:r>
            <a:r>
              <a:rPr kumimoji="0" lang="en-US" altLang="zh-CN" sz="1600" smtClean="0">
                <a:solidFill>
                  <a:srgbClr val="333399"/>
                </a:solidFill>
                <a:ea typeface="隶书" panose="02010509060101010101" pitchFamily="49" charset="-122"/>
              </a:rPr>
              <a:t>192.0.0.1	           223.255.255.254</a:t>
            </a:r>
            <a:endParaRPr kumimoji="0" lang="en-US" altLang="zh-CN" sz="1600" smtClean="0">
              <a:solidFill>
                <a:srgbClr val="333399"/>
              </a:solidFill>
              <a:ea typeface="隶书" panose="02010509060101010101" pitchFamily="49" charset="-122"/>
            </a:endParaRPr>
          </a:p>
          <a:p>
            <a:pPr marL="533400" indent="-533400">
              <a:lnSpc>
                <a:spcPct val="85000"/>
              </a:lnSpc>
              <a:buClr>
                <a:schemeClr val="accent2"/>
              </a:buClr>
              <a:buSzPct val="75000"/>
              <a:buFont typeface="Monotype Sorts" pitchFamily="2" charset="2"/>
              <a:buNone/>
              <a:defRPr/>
            </a:pPr>
            <a:r>
              <a:rPr kumimoji="0" lang="en-US" altLang="zh-CN" sz="1600" b="1" smtClean="0">
                <a:solidFill>
                  <a:srgbClr val="333399"/>
                </a:solidFill>
                <a:ea typeface="隶书" panose="02010509060101010101" pitchFamily="49" charset="-122"/>
              </a:rPr>
              <a:t>                                  D	 </a:t>
            </a:r>
            <a:r>
              <a:rPr kumimoji="0" lang="en-US" altLang="zh-CN" sz="1600" smtClean="0">
                <a:solidFill>
                  <a:srgbClr val="333399"/>
                </a:solidFill>
                <a:ea typeface="隶书" panose="02010509060101010101" pitchFamily="49" charset="-122"/>
              </a:rPr>
              <a:t>224.0.0.0	           239.255.255.255</a:t>
            </a:r>
            <a:r>
              <a:rPr kumimoji="0" lang="en-US" altLang="zh-CN" sz="1800" smtClean="0">
                <a:solidFill>
                  <a:srgbClr val="333399"/>
                </a:solidFill>
                <a:ea typeface="隶书" panose="02010509060101010101" pitchFamily="49" charset="-122"/>
              </a:rPr>
              <a:t>(</a:t>
            </a:r>
            <a:r>
              <a:rPr kumimoji="0" lang="zh-CN" altLang="zh-CN" sz="1800" smtClean="0">
                <a:solidFill>
                  <a:srgbClr val="333399"/>
                </a:solidFill>
                <a:ea typeface="隶书" panose="02010509060101010101" pitchFamily="49" charset="-122"/>
              </a:rPr>
              <a:t>广播地址</a:t>
            </a:r>
            <a:r>
              <a:rPr kumimoji="0" lang="en-US" altLang="zh-CN" sz="1800" smtClean="0">
                <a:solidFill>
                  <a:srgbClr val="333399"/>
                </a:solidFill>
                <a:ea typeface="隶书" panose="02010509060101010101" pitchFamily="49" charset="-122"/>
              </a:rPr>
              <a:t>)</a:t>
            </a:r>
            <a:r>
              <a:rPr kumimoji="0" lang="en-US" altLang="zh-CN" sz="1600" smtClean="0">
                <a:solidFill>
                  <a:srgbClr val="333399"/>
                </a:solidFill>
                <a:ea typeface="隶书" panose="02010509060101010101" pitchFamily="49" charset="-122"/>
              </a:rPr>
              <a:t>	</a:t>
            </a:r>
            <a:endParaRPr kumimoji="0" lang="en-US" altLang="zh-CN" sz="1600" smtClean="0">
              <a:solidFill>
                <a:srgbClr val="333399"/>
              </a:solidFill>
              <a:ea typeface="隶书" panose="02010509060101010101" pitchFamily="49" charset="-122"/>
            </a:endParaRPr>
          </a:p>
          <a:p>
            <a:pPr marL="533400" indent="-533400">
              <a:lnSpc>
                <a:spcPct val="85000"/>
              </a:lnSpc>
              <a:buClr>
                <a:schemeClr val="accent2"/>
              </a:buClr>
              <a:buSzPct val="75000"/>
              <a:buFont typeface="Monotype Sorts" pitchFamily="2" charset="2"/>
              <a:buNone/>
              <a:defRPr/>
            </a:pPr>
            <a:r>
              <a:rPr kumimoji="0" lang="en-US" altLang="zh-CN" sz="1600" b="1" smtClean="0">
                <a:solidFill>
                  <a:srgbClr val="333399"/>
                </a:solidFill>
                <a:ea typeface="隶书" panose="02010509060101010101" pitchFamily="49" charset="-122"/>
              </a:rPr>
              <a:t>                                  E	 </a:t>
            </a:r>
            <a:r>
              <a:rPr kumimoji="0" lang="en-US" altLang="zh-CN" sz="1600" smtClean="0">
                <a:solidFill>
                  <a:srgbClr val="333399"/>
                </a:solidFill>
                <a:ea typeface="隶书" panose="02010509060101010101" pitchFamily="49" charset="-122"/>
              </a:rPr>
              <a:t>240.0.0.0	           247.255.255.255(</a:t>
            </a:r>
            <a:r>
              <a:rPr kumimoji="0" lang="zh-CN" altLang="en-US" sz="2000" smtClean="0">
                <a:solidFill>
                  <a:srgbClr val="333399"/>
                </a:solidFill>
                <a:ea typeface="隶书" panose="02010509060101010101" pitchFamily="49" charset="-122"/>
              </a:rPr>
              <a:t>保留地址</a:t>
            </a:r>
            <a:r>
              <a:rPr kumimoji="0" lang="en-US" altLang="zh-CN" sz="1600" smtClean="0">
                <a:solidFill>
                  <a:srgbClr val="333399"/>
                </a:solidFill>
                <a:ea typeface="隶书" panose="02010509060101010101" pitchFamily="49" charset="-122"/>
              </a:rPr>
              <a:t>)</a:t>
            </a:r>
            <a:endParaRPr kumimoji="0" lang="en-US" altLang="zh-CN" sz="1600" smtClean="0">
              <a:solidFill>
                <a:srgbClr val="333399"/>
              </a:solidFill>
              <a:ea typeface="隶书" panose="02010509060101010101" pitchFamily="49" charset="-122"/>
            </a:endParaRPr>
          </a:p>
          <a:p>
            <a:pPr marL="533400" indent="-533400">
              <a:lnSpc>
                <a:spcPct val="85000"/>
              </a:lnSpc>
              <a:buClr>
                <a:schemeClr val="accent2"/>
              </a:buClr>
              <a:buSzPct val="75000"/>
              <a:buFont typeface="Monotype Sorts" pitchFamily="2" charset="2"/>
              <a:buNone/>
              <a:defRPr/>
            </a:pPr>
            <a:r>
              <a:rPr kumimoji="0" lang="en-US" altLang="zh-CN" sz="1600" smtClean="0">
                <a:solidFill>
                  <a:srgbClr val="333399"/>
                </a:solidFill>
                <a:ea typeface="隶书" panose="02010509060101010101" pitchFamily="49" charset="-122"/>
              </a:rPr>
              <a:t>	</a:t>
            </a:r>
            <a:r>
              <a:rPr kumimoji="0" lang="en-US" altLang="zh-CN" sz="1400" smtClean="0">
                <a:solidFill>
                  <a:srgbClr val="333399"/>
                </a:solidFill>
                <a:ea typeface="隶书" panose="02010509060101010101" pitchFamily="49" charset="-122"/>
              </a:rPr>
              <a:t>                                                                  </a:t>
            </a:r>
            <a:r>
              <a:rPr kumimoji="0" lang="en-US" altLang="zh-CN" sz="2000" smtClean="0">
                <a:solidFill>
                  <a:srgbClr val="333399"/>
                </a:solidFill>
                <a:ea typeface="隶书" panose="02010509060101010101" pitchFamily="49" charset="-122"/>
              </a:rPr>
              <a:t>IP</a:t>
            </a:r>
            <a:r>
              <a:rPr kumimoji="0" lang="zh-CN" altLang="en-US" sz="2000" smtClean="0">
                <a:solidFill>
                  <a:srgbClr val="333399"/>
                </a:solidFill>
                <a:ea typeface="隶书" panose="02010509060101010101" pitchFamily="49" charset="-122"/>
              </a:rPr>
              <a:t>地址范围</a:t>
            </a:r>
            <a:endParaRPr kumimoji="0" lang="zh-CN" altLang="en-US" sz="2000" smtClean="0">
              <a:solidFill>
                <a:srgbClr val="333399"/>
              </a:solidFill>
              <a:ea typeface="隶书" panose="02010509060101010101" pitchFamily="49" charset="-122"/>
            </a:endParaRPr>
          </a:p>
        </p:txBody>
      </p:sp>
      <p:graphicFrame>
        <p:nvGraphicFramePr>
          <p:cNvPr id="8194" name="Object 4"/>
          <p:cNvGraphicFramePr>
            <a:graphicFrameLocks noChangeAspect="1"/>
          </p:cNvGraphicFramePr>
          <p:nvPr/>
        </p:nvGraphicFramePr>
        <p:xfrm>
          <a:off x="2381250" y="3529013"/>
          <a:ext cx="776288" cy="242887"/>
        </p:xfrm>
        <a:graphic>
          <a:graphicData uri="http://schemas.openxmlformats.org/presentationml/2006/ole">
            <mc:AlternateContent xmlns:mc="http://schemas.openxmlformats.org/markup-compatibility/2006">
              <mc:Choice xmlns:v="urn:schemas-microsoft-com:vml" Requires="v">
                <p:oleObj spid="_x0000_s8193" name="公式" r:id="rId1" imgW="15544800" imgH="4876800" progId="Equation.3">
                  <p:embed/>
                </p:oleObj>
              </mc:Choice>
              <mc:Fallback>
                <p:oleObj name="公式" r:id="rId1" imgW="15544800" imgH="4876800" progId="Equation.3">
                  <p:embed/>
                  <p:pic>
                    <p:nvPicPr>
                      <p:cNvPr id="0" name="Object 4"/>
                      <p:cNvPicPr>
                        <a:picLocks noChangeAspect="1"/>
                      </p:cNvPicPr>
                      <p:nvPr/>
                    </p:nvPicPr>
                    <p:blipFill>
                      <a:blip r:embed="rId2"/>
                      <a:stretch>
                        <a:fillRect/>
                      </a:stretch>
                    </p:blipFill>
                    <p:spPr>
                      <a:xfrm>
                        <a:off x="2381250" y="3529013"/>
                        <a:ext cx="776288" cy="242887"/>
                      </a:xfrm>
                      <a:prstGeom prst="rect">
                        <a:avLst/>
                      </a:prstGeom>
                      <a:noFill/>
                      <a:ln w="9525">
                        <a:noFill/>
                      </a:ln>
                    </p:spPr>
                  </p:pic>
                </p:oleObj>
              </mc:Fallback>
            </mc:AlternateContent>
          </a:graphicData>
        </a:graphic>
      </p:graphicFrame>
      <p:graphicFrame>
        <p:nvGraphicFramePr>
          <p:cNvPr id="8195" name="Object 5"/>
          <p:cNvGraphicFramePr>
            <a:graphicFrameLocks noChangeAspect="1"/>
          </p:cNvGraphicFramePr>
          <p:nvPr/>
        </p:nvGraphicFramePr>
        <p:xfrm>
          <a:off x="2381250" y="3771900"/>
          <a:ext cx="1004888" cy="242888"/>
        </p:xfrm>
        <a:graphic>
          <a:graphicData uri="http://schemas.openxmlformats.org/presentationml/2006/ole">
            <mc:AlternateContent xmlns:mc="http://schemas.openxmlformats.org/markup-compatibility/2006">
              <mc:Choice xmlns:v="urn:schemas-microsoft-com:vml" Requires="v">
                <p:oleObj spid="_x0000_s8195" name="公式" r:id="rId3" imgW="20116800" imgH="4876800" progId="Equation.3">
                  <p:embed/>
                </p:oleObj>
              </mc:Choice>
              <mc:Fallback>
                <p:oleObj name="公式" r:id="rId3" imgW="20116800" imgH="4876800" progId="Equation.3">
                  <p:embed/>
                  <p:pic>
                    <p:nvPicPr>
                      <p:cNvPr id="0" name="Object 5"/>
                      <p:cNvPicPr>
                        <a:picLocks noChangeAspect="1"/>
                      </p:cNvPicPr>
                      <p:nvPr/>
                    </p:nvPicPr>
                    <p:blipFill>
                      <a:blip r:embed="rId4"/>
                      <a:stretch>
                        <a:fillRect/>
                      </a:stretch>
                    </p:blipFill>
                    <p:spPr>
                      <a:xfrm>
                        <a:off x="2381250" y="3771900"/>
                        <a:ext cx="1004888" cy="242888"/>
                      </a:xfrm>
                      <a:prstGeom prst="rect">
                        <a:avLst/>
                      </a:prstGeom>
                      <a:noFill/>
                      <a:ln w="9525">
                        <a:noFill/>
                      </a:ln>
                    </p:spPr>
                  </p:pic>
                </p:oleObj>
              </mc:Fallback>
            </mc:AlternateContent>
          </a:graphicData>
        </a:graphic>
      </p:graphicFrame>
      <p:graphicFrame>
        <p:nvGraphicFramePr>
          <p:cNvPr id="8196" name="Object 6"/>
          <p:cNvGraphicFramePr>
            <a:graphicFrameLocks noChangeAspect="1"/>
          </p:cNvGraphicFramePr>
          <p:nvPr/>
        </p:nvGraphicFramePr>
        <p:xfrm>
          <a:off x="2381250" y="4000500"/>
          <a:ext cx="1217613" cy="242888"/>
        </p:xfrm>
        <a:graphic>
          <a:graphicData uri="http://schemas.openxmlformats.org/presentationml/2006/ole">
            <mc:AlternateContent xmlns:mc="http://schemas.openxmlformats.org/markup-compatibility/2006">
              <mc:Choice xmlns:v="urn:schemas-microsoft-com:vml" Requires="v">
                <p:oleObj spid="_x0000_s8196" name="公式" r:id="rId5" imgW="24384000" imgH="4876800" progId="Equation.3">
                  <p:embed/>
                </p:oleObj>
              </mc:Choice>
              <mc:Fallback>
                <p:oleObj name="公式" r:id="rId5" imgW="24384000" imgH="4876800" progId="Equation.3">
                  <p:embed/>
                  <p:pic>
                    <p:nvPicPr>
                      <p:cNvPr id="0" name="Object 6"/>
                      <p:cNvPicPr>
                        <a:picLocks noChangeAspect="1"/>
                      </p:cNvPicPr>
                      <p:nvPr/>
                    </p:nvPicPr>
                    <p:blipFill>
                      <a:blip r:embed="rId6"/>
                      <a:stretch>
                        <a:fillRect/>
                      </a:stretch>
                    </p:blipFill>
                    <p:spPr>
                      <a:xfrm>
                        <a:off x="2381250" y="4000500"/>
                        <a:ext cx="1217613" cy="242888"/>
                      </a:xfrm>
                      <a:prstGeom prst="rect">
                        <a:avLst/>
                      </a:prstGeom>
                      <a:noFill/>
                      <a:ln w="9525">
                        <a:noFill/>
                      </a:ln>
                    </p:spPr>
                  </p:pic>
                </p:oleObj>
              </mc:Fallback>
            </mc:AlternateContent>
          </a:graphicData>
        </a:graphic>
      </p:graphicFrame>
    </p:spTree>
  </p:cSld>
  <p:clrMapOvr>
    <a:masterClrMapping/>
  </p:clrMapOvr>
  <p:transition spd="slow" advTm="30000">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17539">
                                            <p:txEl>
                                              <p:pRg st="0" end="0"/>
                                            </p:txEl>
                                          </p:spTgt>
                                        </p:tgtEl>
                                        <p:attrNameLst>
                                          <p:attrName>style.visibility</p:attrName>
                                        </p:attrNameLst>
                                      </p:cBhvr>
                                      <p:to>
                                        <p:strVal val="visible"/>
                                      </p:to>
                                    </p:set>
                                    <p:animEffect transition="in" filter="dissolve">
                                      <p:cBhvr>
                                        <p:cTn id="7" dur="500"/>
                                        <p:tgtEl>
                                          <p:spTgt spid="1217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17539">
                                            <p:txEl>
                                              <p:pRg st="1" end="1"/>
                                            </p:txEl>
                                          </p:spTgt>
                                        </p:tgtEl>
                                        <p:attrNameLst>
                                          <p:attrName>style.visibility</p:attrName>
                                        </p:attrNameLst>
                                      </p:cBhvr>
                                      <p:to>
                                        <p:strVal val="visible"/>
                                      </p:to>
                                    </p:set>
                                    <p:animEffect transition="in" filter="dissolve">
                                      <p:cBhvr>
                                        <p:cTn id="12" dur="500"/>
                                        <p:tgtEl>
                                          <p:spTgt spid="12175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17539">
                                            <p:txEl>
                                              <p:pRg st="2" end="2"/>
                                            </p:txEl>
                                          </p:spTgt>
                                        </p:tgtEl>
                                        <p:attrNameLst>
                                          <p:attrName>style.visibility</p:attrName>
                                        </p:attrNameLst>
                                      </p:cBhvr>
                                      <p:to>
                                        <p:strVal val="visible"/>
                                      </p:to>
                                    </p:set>
                                    <p:animEffect transition="in" filter="dissolve">
                                      <p:cBhvr>
                                        <p:cTn id="17" dur="500"/>
                                        <p:tgtEl>
                                          <p:spTgt spid="12175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17539">
                                            <p:txEl>
                                              <p:pRg st="3" end="3"/>
                                            </p:txEl>
                                          </p:spTgt>
                                        </p:tgtEl>
                                        <p:attrNameLst>
                                          <p:attrName>style.visibility</p:attrName>
                                        </p:attrNameLst>
                                      </p:cBhvr>
                                      <p:to>
                                        <p:strVal val="visible"/>
                                      </p:to>
                                    </p:set>
                                    <p:animEffect transition="in" filter="dissolve">
                                      <p:cBhvr>
                                        <p:cTn id="22" dur="500"/>
                                        <p:tgtEl>
                                          <p:spTgt spid="12175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17539">
                                            <p:txEl>
                                              <p:pRg st="4" end="4"/>
                                            </p:txEl>
                                          </p:spTgt>
                                        </p:tgtEl>
                                        <p:attrNameLst>
                                          <p:attrName>style.visibility</p:attrName>
                                        </p:attrNameLst>
                                      </p:cBhvr>
                                      <p:to>
                                        <p:strVal val="visible"/>
                                      </p:to>
                                    </p:set>
                                    <p:animEffect transition="in" filter="dissolve">
                                      <p:cBhvr>
                                        <p:cTn id="27" dur="500"/>
                                        <p:tgtEl>
                                          <p:spTgt spid="12175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17539">
                                            <p:txEl>
                                              <p:pRg st="5" end="5"/>
                                            </p:txEl>
                                          </p:spTgt>
                                        </p:tgtEl>
                                        <p:attrNameLst>
                                          <p:attrName>style.visibility</p:attrName>
                                        </p:attrNameLst>
                                      </p:cBhvr>
                                      <p:to>
                                        <p:strVal val="visible"/>
                                      </p:to>
                                    </p:set>
                                    <p:animEffect transition="in" filter="dissolve">
                                      <p:cBhvr>
                                        <p:cTn id="32" dur="500"/>
                                        <p:tgtEl>
                                          <p:spTgt spid="12175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17539">
                                            <p:txEl>
                                              <p:pRg st="6" end="6"/>
                                            </p:txEl>
                                          </p:spTgt>
                                        </p:tgtEl>
                                        <p:attrNameLst>
                                          <p:attrName>style.visibility</p:attrName>
                                        </p:attrNameLst>
                                      </p:cBhvr>
                                      <p:to>
                                        <p:strVal val="visible"/>
                                      </p:to>
                                    </p:set>
                                    <p:animEffect transition="in" filter="dissolve">
                                      <p:cBhvr>
                                        <p:cTn id="37" dur="500"/>
                                        <p:tgtEl>
                                          <p:spTgt spid="1217539">
                                            <p:txEl>
                                              <p:pRg st="6" end="6"/>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217539">
                                            <p:txEl>
                                              <p:pRg st="7" end="7"/>
                                            </p:txEl>
                                          </p:spTgt>
                                        </p:tgtEl>
                                        <p:attrNameLst>
                                          <p:attrName>style.visibility</p:attrName>
                                        </p:attrNameLst>
                                      </p:cBhvr>
                                      <p:to>
                                        <p:strVal val="visible"/>
                                      </p:to>
                                    </p:set>
                                    <p:animEffect transition="in" filter="dissolve">
                                      <p:cBhvr>
                                        <p:cTn id="40" dur="500"/>
                                        <p:tgtEl>
                                          <p:spTgt spid="1217539">
                                            <p:txEl>
                                              <p:pRg st="7" end="7"/>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217539">
                                            <p:txEl>
                                              <p:pRg st="8" end="8"/>
                                            </p:txEl>
                                          </p:spTgt>
                                        </p:tgtEl>
                                        <p:attrNameLst>
                                          <p:attrName>style.visibility</p:attrName>
                                        </p:attrNameLst>
                                      </p:cBhvr>
                                      <p:to>
                                        <p:strVal val="visible"/>
                                      </p:to>
                                    </p:set>
                                    <p:animEffect transition="in" filter="dissolve">
                                      <p:cBhvr>
                                        <p:cTn id="43" dur="500"/>
                                        <p:tgtEl>
                                          <p:spTgt spid="1217539">
                                            <p:txEl>
                                              <p:pRg st="8" end="8"/>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217539">
                                            <p:txEl>
                                              <p:pRg st="9" end="9"/>
                                            </p:txEl>
                                          </p:spTgt>
                                        </p:tgtEl>
                                        <p:attrNameLst>
                                          <p:attrName>style.visibility</p:attrName>
                                        </p:attrNameLst>
                                      </p:cBhvr>
                                      <p:to>
                                        <p:strVal val="visible"/>
                                      </p:to>
                                    </p:set>
                                    <p:animEffect transition="in" filter="dissolve">
                                      <p:cBhvr>
                                        <p:cTn id="46" dur="500"/>
                                        <p:tgtEl>
                                          <p:spTgt spid="1217539">
                                            <p:txEl>
                                              <p:pRg st="9" end="9"/>
                                            </p:txEl>
                                          </p:spTgt>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217539">
                                            <p:txEl>
                                              <p:pRg st="10" end="10"/>
                                            </p:txEl>
                                          </p:spTgt>
                                        </p:tgtEl>
                                        <p:attrNameLst>
                                          <p:attrName>style.visibility</p:attrName>
                                        </p:attrNameLst>
                                      </p:cBhvr>
                                      <p:to>
                                        <p:strVal val="visible"/>
                                      </p:to>
                                    </p:set>
                                    <p:animEffect transition="in" filter="dissolve">
                                      <p:cBhvr>
                                        <p:cTn id="49" dur="500"/>
                                        <p:tgtEl>
                                          <p:spTgt spid="1217539">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217539">
                                            <p:txEl>
                                              <p:pRg st="11" end="11"/>
                                            </p:txEl>
                                          </p:spTgt>
                                        </p:tgtEl>
                                        <p:attrNameLst>
                                          <p:attrName>style.visibility</p:attrName>
                                        </p:attrNameLst>
                                      </p:cBhvr>
                                      <p:to>
                                        <p:strVal val="visible"/>
                                      </p:to>
                                    </p:set>
                                    <p:animEffect transition="in" filter="dissolve">
                                      <p:cBhvr>
                                        <p:cTn id="54" dur="500"/>
                                        <p:tgtEl>
                                          <p:spTgt spid="1217539">
                                            <p:txEl>
                                              <p:pRg st="11" end="1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1217539">
                                            <p:txEl>
                                              <p:pRg st="12" end="12"/>
                                            </p:txEl>
                                          </p:spTgt>
                                        </p:tgtEl>
                                        <p:attrNameLst>
                                          <p:attrName>style.visibility</p:attrName>
                                        </p:attrNameLst>
                                      </p:cBhvr>
                                      <p:to>
                                        <p:strVal val="visible"/>
                                      </p:to>
                                    </p:set>
                                    <p:animEffect transition="in" filter="dissolve">
                                      <p:cBhvr>
                                        <p:cTn id="59" dur="500"/>
                                        <p:tgtEl>
                                          <p:spTgt spid="1217539">
                                            <p:txEl>
                                              <p:pRg st="12" end="1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1217539">
                                            <p:txEl>
                                              <p:pRg st="13" end="13"/>
                                            </p:txEl>
                                          </p:spTgt>
                                        </p:tgtEl>
                                        <p:attrNameLst>
                                          <p:attrName>style.visibility</p:attrName>
                                        </p:attrNameLst>
                                      </p:cBhvr>
                                      <p:to>
                                        <p:strVal val="visible"/>
                                      </p:to>
                                    </p:set>
                                    <p:animEffect transition="in" filter="dissolve">
                                      <p:cBhvr>
                                        <p:cTn id="64" dur="500"/>
                                        <p:tgtEl>
                                          <p:spTgt spid="1217539">
                                            <p:txEl>
                                              <p:pRg st="13" end="1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217539">
                                            <p:txEl>
                                              <p:pRg st="14" end="14"/>
                                            </p:txEl>
                                          </p:spTgt>
                                        </p:tgtEl>
                                        <p:attrNameLst>
                                          <p:attrName>style.visibility</p:attrName>
                                        </p:attrNameLst>
                                      </p:cBhvr>
                                      <p:to>
                                        <p:strVal val="visible"/>
                                      </p:to>
                                    </p:set>
                                    <p:animEffect transition="in" filter="dissolve">
                                      <p:cBhvr>
                                        <p:cTn id="69" dur="500"/>
                                        <p:tgtEl>
                                          <p:spTgt spid="1217539">
                                            <p:txEl>
                                              <p:pRg st="14" end="1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217539">
                                            <p:txEl>
                                              <p:pRg st="15" end="15"/>
                                            </p:txEl>
                                          </p:spTgt>
                                        </p:tgtEl>
                                        <p:attrNameLst>
                                          <p:attrName>style.visibility</p:attrName>
                                        </p:attrNameLst>
                                      </p:cBhvr>
                                      <p:to>
                                        <p:strVal val="visible"/>
                                      </p:to>
                                    </p:set>
                                    <p:animEffect transition="in" filter="dissolve">
                                      <p:cBhvr>
                                        <p:cTn id="74" dur="500"/>
                                        <p:tgtEl>
                                          <p:spTgt spid="1217539">
                                            <p:txEl>
                                              <p:pRg st="15" end="1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1217539">
                                            <p:txEl>
                                              <p:pRg st="16" end="16"/>
                                            </p:txEl>
                                          </p:spTgt>
                                        </p:tgtEl>
                                        <p:attrNameLst>
                                          <p:attrName>style.visibility</p:attrName>
                                        </p:attrNameLst>
                                      </p:cBhvr>
                                      <p:to>
                                        <p:strVal val="visible"/>
                                      </p:to>
                                    </p:set>
                                    <p:animEffect transition="in" filter="dissolve">
                                      <p:cBhvr>
                                        <p:cTn id="79" dur="500"/>
                                        <p:tgtEl>
                                          <p:spTgt spid="1217539">
                                            <p:txEl>
                                              <p:pRg st="16" end="16"/>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1217539">
                                            <p:txEl>
                                              <p:pRg st="17" end="17"/>
                                            </p:txEl>
                                          </p:spTgt>
                                        </p:tgtEl>
                                        <p:attrNameLst>
                                          <p:attrName>style.visibility</p:attrName>
                                        </p:attrNameLst>
                                      </p:cBhvr>
                                      <p:to>
                                        <p:strVal val="visible"/>
                                      </p:to>
                                    </p:set>
                                    <p:animEffect transition="in" filter="dissolve">
                                      <p:cBhvr>
                                        <p:cTn id="84" dur="500"/>
                                        <p:tgtEl>
                                          <p:spTgt spid="1217539">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7539" grpId="0" autoUpdateAnimBg="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5250" name="Rectangle 2"/>
          <p:cNvSpPr>
            <a:spLocks noGrp="1" noChangeArrowheads="1"/>
          </p:cNvSpPr>
          <p:nvPr>
            <p:ph type="title"/>
          </p:nvPr>
        </p:nvSpPr>
        <p:spPr bwMode="auto">
          <a:xfrm>
            <a:off x="787400" y="381000"/>
            <a:ext cx="8051800" cy="1104900"/>
          </a:xfrm>
          <a:ln>
            <a:miter lim="800000"/>
          </a:ln>
          <a:effectLst>
            <a:outerShdw dist="35921" dir="2700000" algn="ctr" rotWithShape="0">
              <a:schemeClr val="bg2"/>
            </a:outerShdw>
          </a:effectLst>
        </p:spPr>
        <p:txBody>
          <a:bodyPr vert="horz" wrap="square" lIns="92075" tIns="46038" rIns="92075" bIns="46038" numCol="1" anchor="ctr" anchorCtr="0" compatLnSpc="1"/>
          <a:lstStyle/>
          <a:p>
            <a:pPr>
              <a:defRPr/>
            </a:pPr>
            <a:r>
              <a:rPr lang="en-US" altLang="zh-CN" sz="3600" smtClean="0">
                <a:solidFill>
                  <a:schemeClr val="tx1"/>
                </a:solidFill>
              </a:rPr>
              <a:t>Internet</a:t>
            </a:r>
            <a:r>
              <a:rPr lang="zh-CN" altLang="en-US" sz="3600" smtClean="0">
                <a:solidFill>
                  <a:schemeClr val="tx1"/>
                </a:solidFill>
              </a:rPr>
              <a:t>的网络地址</a:t>
            </a:r>
            <a:endParaRPr lang="zh-CN" altLang="en-US" sz="3600" b="0" smtClean="0">
              <a:solidFill>
                <a:schemeClr val="tx1"/>
              </a:solidFill>
            </a:endParaRPr>
          </a:p>
        </p:txBody>
      </p:sp>
      <p:sp>
        <p:nvSpPr>
          <p:cNvPr id="1205251" name="Rectangle 3"/>
          <p:cNvSpPr>
            <a:spLocks noChangeArrowheads="1"/>
          </p:cNvSpPr>
          <p:nvPr>
            <p:ph type="body" idx="1"/>
          </p:nvPr>
        </p:nvSpPr>
        <p:spPr bwMode="auto">
          <a:xfrm>
            <a:off x="762000" y="1752600"/>
            <a:ext cx="7772400" cy="4648200"/>
          </a:xfrm>
          <a:noFill/>
          <a:ln>
            <a:miter lim="800000"/>
          </a:ln>
        </p:spPr>
        <p:txBody>
          <a:bodyPr vert="horz" wrap="square" lIns="92075" tIns="46038" rIns="92075" bIns="46038" numCol="1" anchor="t" anchorCtr="0" compatLnSpc="1"/>
          <a:lstStyle/>
          <a:p>
            <a:pPr marL="533400" indent="-533400">
              <a:lnSpc>
                <a:spcPct val="80000"/>
              </a:lnSpc>
              <a:buFontTx/>
              <a:buNone/>
            </a:pPr>
            <a:r>
              <a:rPr lang="en-US" altLang="zh-CN" sz="2400" b="1" smtClean="0">
                <a:solidFill>
                  <a:schemeClr val="tx1"/>
                </a:solidFill>
              </a:rPr>
              <a:t>Internet</a:t>
            </a:r>
            <a:r>
              <a:rPr lang="zh-CN" altLang="en-US" sz="2400" b="1" smtClean="0">
                <a:solidFill>
                  <a:schemeClr val="tx1"/>
                </a:solidFill>
              </a:rPr>
              <a:t>的域名地址：</a:t>
            </a:r>
            <a:endParaRPr lang="zh-CN" altLang="en-US" sz="2400" b="1" smtClean="0">
              <a:solidFill>
                <a:schemeClr val="tx1"/>
              </a:solidFill>
            </a:endParaRPr>
          </a:p>
          <a:p>
            <a:pPr marL="533400" indent="-533400">
              <a:lnSpc>
                <a:spcPct val="80000"/>
              </a:lnSpc>
              <a:buFontTx/>
              <a:buNone/>
            </a:pPr>
            <a:r>
              <a:rPr lang="zh-CN" altLang="en-US" sz="2400" b="1" smtClean="0">
                <a:solidFill>
                  <a:schemeClr val="tx1"/>
                </a:solidFill>
              </a:rPr>
              <a:t>域名系统采用层次型命名机制，与</a:t>
            </a:r>
            <a:r>
              <a:rPr lang="en-US" altLang="zh-CN" sz="2400" b="1" smtClean="0">
                <a:solidFill>
                  <a:schemeClr val="tx1"/>
                </a:solidFill>
              </a:rPr>
              <a:t>Internet</a:t>
            </a:r>
            <a:r>
              <a:rPr lang="zh-CN" altLang="en-US" sz="2400" b="1" smtClean="0">
                <a:solidFill>
                  <a:schemeClr val="tx1"/>
                </a:solidFill>
              </a:rPr>
              <a:t>的层次结构相对应。</a:t>
            </a:r>
            <a:endParaRPr lang="zh-CN" altLang="en-US" sz="2400" b="1" smtClean="0">
              <a:solidFill>
                <a:schemeClr val="tx1"/>
              </a:solidFill>
            </a:endParaRPr>
          </a:p>
          <a:p>
            <a:pPr marL="533400" indent="-533400">
              <a:lnSpc>
                <a:spcPct val="80000"/>
              </a:lnSpc>
              <a:buFontTx/>
              <a:buNone/>
            </a:pPr>
            <a:r>
              <a:rPr lang="zh-CN" altLang="en-US" sz="2400" b="1" smtClean="0">
                <a:solidFill>
                  <a:schemeClr val="tx1"/>
                </a:solidFill>
              </a:rPr>
              <a:t>表示形式：计算机名</a:t>
            </a:r>
            <a:r>
              <a:rPr lang="en-US" altLang="zh-CN" sz="2400" b="1" smtClean="0">
                <a:solidFill>
                  <a:schemeClr val="tx1"/>
                </a:solidFill>
              </a:rPr>
              <a:t>.</a:t>
            </a:r>
            <a:r>
              <a:rPr lang="zh-CN" altLang="en-US" sz="2400" b="1" smtClean="0">
                <a:solidFill>
                  <a:schemeClr val="tx1"/>
                </a:solidFill>
              </a:rPr>
              <a:t>网络名</a:t>
            </a:r>
            <a:r>
              <a:rPr lang="en-US" altLang="zh-CN" sz="2400" b="1" smtClean="0">
                <a:solidFill>
                  <a:schemeClr val="tx1"/>
                </a:solidFill>
              </a:rPr>
              <a:t>.</a:t>
            </a:r>
            <a:r>
              <a:rPr lang="zh-CN" altLang="en-US" sz="2400" b="1" smtClean="0">
                <a:solidFill>
                  <a:schemeClr val="tx1"/>
                </a:solidFill>
              </a:rPr>
              <a:t>一级域名，如</a:t>
            </a:r>
            <a:r>
              <a:rPr lang="en-US" altLang="zh-CN" sz="2400" b="1" smtClean="0">
                <a:solidFill>
                  <a:schemeClr val="tx1"/>
                </a:solidFill>
              </a:rPr>
              <a:t>scut.edu.cn</a:t>
            </a:r>
            <a:endParaRPr lang="en-US" altLang="zh-CN" sz="2400" b="1" smtClean="0">
              <a:solidFill>
                <a:schemeClr val="tx1"/>
              </a:solidFill>
            </a:endParaRPr>
          </a:p>
          <a:p>
            <a:pPr marL="533400" indent="-533400">
              <a:lnSpc>
                <a:spcPct val="80000"/>
              </a:lnSpc>
              <a:buFontTx/>
              <a:buNone/>
            </a:pPr>
            <a:r>
              <a:rPr lang="zh-CN" altLang="en-US" sz="2400" b="1" smtClean="0">
                <a:solidFill>
                  <a:schemeClr val="tx1"/>
                </a:solidFill>
              </a:rPr>
              <a:t>关于域名需注意：</a:t>
            </a:r>
            <a:endParaRPr lang="zh-CN" altLang="en-US" sz="2400" b="1" smtClean="0">
              <a:solidFill>
                <a:schemeClr val="tx1"/>
              </a:solidFill>
            </a:endParaRPr>
          </a:p>
          <a:p>
            <a:pPr marL="533400" indent="-533400">
              <a:lnSpc>
                <a:spcPct val="80000"/>
              </a:lnSpc>
              <a:buFontTx/>
              <a:buNone/>
            </a:pPr>
            <a:r>
              <a:rPr lang="zh-CN" altLang="en-US" sz="2400" b="1" smtClean="0">
                <a:solidFill>
                  <a:schemeClr val="tx1"/>
                </a:solidFill>
              </a:rPr>
              <a:t>域名在</a:t>
            </a:r>
            <a:r>
              <a:rPr lang="en-US" altLang="zh-CN" sz="2400" b="1" smtClean="0">
                <a:solidFill>
                  <a:schemeClr val="tx1"/>
                </a:solidFill>
              </a:rPr>
              <a:t>Internet</a:t>
            </a:r>
            <a:r>
              <a:rPr lang="zh-CN" altLang="en-US" sz="2400" b="1" smtClean="0">
                <a:solidFill>
                  <a:schemeClr val="tx1"/>
                </a:solidFill>
              </a:rPr>
              <a:t>上是唯一的；</a:t>
            </a:r>
            <a:endParaRPr lang="zh-CN" altLang="en-US" sz="2400" b="1" smtClean="0">
              <a:solidFill>
                <a:schemeClr val="tx1"/>
              </a:solidFill>
            </a:endParaRPr>
          </a:p>
          <a:p>
            <a:pPr marL="533400" indent="-533400">
              <a:lnSpc>
                <a:spcPct val="80000"/>
              </a:lnSpc>
              <a:buFontTx/>
              <a:buNone/>
            </a:pPr>
            <a:r>
              <a:rPr lang="zh-CN" altLang="en-US" sz="2400" b="1" smtClean="0">
                <a:solidFill>
                  <a:schemeClr val="tx1"/>
                </a:solidFill>
              </a:rPr>
              <a:t>域名不区分大小写；</a:t>
            </a:r>
            <a:endParaRPr lang="zh-CN" altLang="en-US" sz="2400" b="1" smtClean="0">
              <a:solidFill>
                <a:schemeClr val="tx1"/>
              </a:solidFill>
            </a:endParaRPr>
          </a:p>
          <a:p>
            <a:pPr marL="533400" indent="-533400">
              <a:lnSpc>
                <a:spcPct val="80000"/>
              </a:lnSpc>
              <a:buFontTx/>
              <a:buNone/>
            </a:pPr>
            <a:r>
              <a:rPr lang="en-US" altLang="zh-CN" sz="2400" b="1" smtClean="0">
                <a:solidFill>
                  <a:schemeClr val="tx1"/>
                </a:solidFill>
              </a:rPr>
              <a:t>IP</a:t>
            </a:r>
            <a:r>
              <a:rPr lang="zh-CN" altLang="en-US" sz="2400" b="1" smtClean="0">
                <a:solidFill>
                  <a:schemeClr val="tx1"/>
                </a:solidFill>
              </a:rPr>
              <a:t>地址变化时，域名可保留；</a:t>
            </a:r>
            <a:endParaRPr lang="zh-CN" altLang="en-US" sz="2400" b="1" smtClean="0">
              <a:solidFill>
                <a:schemeClr val="tx1"/>
              </a:solidFill>
            </a:endParaRPr>
          </a:p>
          <a:p>
            <a:pPr marL="533400" indent="-533400">
              <a:lnSpc>
                <a:spcPct val="80000"/>
              </a:lnSpc>
              <a:buFontTx/>
              <a:buNone/>
            </a:pPr>
            <a:r>
              <a:rPr lang="zh-CN" altLang="en-US" sz="2400" b="1" smtClean="0">
                <a:solidFill>
                  <a:schemeClr val="tx1"/>
                </a:solidFill>
              </a:rPr>
              <a:t>凡是可以使用</a:t>
            </a:r>
            <a:r>
              <a:rPr lang="en-US" altLang="zh-CN" sz="2400" b="1" smtClean="0">
                <a:solidFill>
                  <a:schemeClr val="tx1"/>
                </a:solidFill>
              </a:rPr>
              <a:t>IP</a:t>
            </a:r>
            <a:r>
              <a:rPr lang="zh-CN" altLang="en-US" sz="2400" b="1" smtClean="0">
                <a:solidFill>
                  <a:schemeClr val="tx1"/>
                </a:solidFill>
              </a:rPr>
              <a:t>地址的场合均可用域名代替。</a:t>
            </a:r>
            <a:endParaRPr lang="zh-CN" altLang="en-US" sz="2400" b="1" smtClean="0">
              <a:solidFill>
                <a:schemeClr val="tx1"/>
              </a:solidFill>
            </a:endParaRPr>
          </a:p>
        </p:txBody>
      </p:sp>
    </p:spTree>
  </p:cSld>
  <p:clrMapOvr>
    <a:masterClrMapping/>
  </p:clrMapOvr>
  <p:transition spd="slow" advTm="30000">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05251">
                                            <p:txEl>
                                              <p:pRg st="0" end="0"/>
                                            </p:txEl>
                                          </p:spTgt>
                                        </p:tgtEl>
                                        <p:attrNameLst>
                                          <p:attrName>style.visibility</p:attrName>
                                        </p:attrNameLst>
                                      </p:cBhvr>
                                      <p:to>
                                        <p:strVal val="visible"/>
                                      </p:to>
                                    </p:set>
                                    <p:animEffect transition="in" filter="dissolve">
                                      <p:cBhvr>
                                        <p:cTn id="7" dur="500"/>
                                        <p:tgtEl>
                                          <p:spTgt spid="1205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05251">
                                            <p:txEl>
                                              <p:pRg st="1" end="1"/>
                                            </p:txEl>
                                          </p:spTgt>
                                        </p:tgtEl>
                                        <p:attrNameLst>
                                          <p:attrName>style.visibility</p:attrName>
                                        </p:attrNameLst>
                                      </p:cBhvr>
                                      <p:to>
                                        <p:strVal val="visible"/>
                                      </p:to>
                                    </p:set>
                                    <p:animEffect transition="in" filter="dissolve">
                                      <p:cBhvr>
                                        <p:cTn id="12" dur="500"/>
                                        <p:tgtEl>
                                          <p:spTgt spid="12052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05251">
                                            <p:txEl>
                                              <p:pRg st="2" end="2"/>
                                            </p:txEl>
                                          </p:spTgt>
                                        </p:tgtEl>
                                        <p:attrNameLst>
                                          <p:attrName>style.visibility</p:attrName>
                                        </p:attrNameLst>
                                      </p:cBhvr>
                                      <p:to>
                                        <p:strVal val="visible"/>
                                      </p:to>
                                    </p:set>
                                    <p:animEffect transition="in" filter="dissolve">
                                      <p:cBhvr>
                                        <p:cTn id="17" dur="500"/>
                                        <p:tgtEl>
                                          <p:spTgt spid="12052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05251">
                                            <p:txEl>
                                              <p:pRg st="3" end="3"/>
                                            </p:txEl>
                                          </p:spTgt>
                                        </p:tgtEl>
                                        <p:attrNameLst>
                                          <p:attrName>style.visibility</p:attrName>
                                        </p:attrNameLst>
                                      </p:cBhvr>
                                      <p:to>
                                        <p:strVal val="visible"/>
                                      </p:to>
                                    </p:set>
                                    <p:animEffect transition="in" filter="dissolve">
                                      <p:cBhvr>
                                        <p:cTn id="22" dur="500"/>
                                        <p:tgtEl>
                                          <p:spTgt spid="12052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05251">
                                            <p:txEl>
                                              <p:pRg st="4" end="4"/>
                                            </p:txEl>
                                          </p:spTgt>
                                        </p:tgtEl>
                                        <p:attrNameLst>
                                          <p:attrName>style.visibility</p:attrName>
                                        </p:attrNameLst>
                                      </p:cBhvr>
                                      <p:to>
                                        <p:strVal val="visible"/>
                                      </p:to>
                                    </p:set>
                                    <p:animEffect transition="in" filter="dissolve">
                                      <p:cBhvr>
                                        <p:cTn id="27" dur="500"/>
                                        <p:tgtEl>
                                          <p:spTgt spid="12052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05251">
                                            <p:txEl>
                                              <p:pRg st="5" end="5"/>
                                            </p:txEl>
                                          </p:spTgt>
                                        </p:tgtEl>
                                        <p:attrNameLst>
                                          <p:attrName>style.visibility</p:attrName>
                                        </p:attrNameLst>
                                      </p:cBhvr>
                                      <p:to>
                                        <p:strVal val="visible"/>
                                      </p:to>
                                    </p:set>
                                    <p:animEffect transition="in" filter="dissolve">
                                      <p:cBhvr>
                                        <p:cTn id="32" dur="500"/>
                                        <p:tgtEl>
                                          <p:spTgt spid="12052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05251">
                                            <p:txEl>
                                              <p:pRg st="6" end="6"/>
                                            </p:txEl>
                                          </p:spTgt>
                                        </p:tgtEl>
                                        <p:attrNameLst>
                                          <p:attrName>style.visibility</p:attrName>
                                        </p:attrNameLst>
                                      </p:cBhvr>
                                      <p:to>
                                        <p:strVal val="visible"/>
                                      </p:to>
                                    </p:set>
                                    <p:animEffect transition="in" filter="dissolve">
                                      <p:cBhvr>
                                        <p:cTn id="37" dur="500"/>
                                        <p:tgtEl>
                                          <p:spTgt spid="120525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205251">
                                            <p:txEl>
                                              <p:pRg st="7" end="7"/>
                                            </p:txEl>
                                          </p:spTgt>
                                        </p:tgtEl>
                                        <p:attrNameLst>
                                          <p:attrName>style.visibility</p:attrName>
                                        </p:attrNameLst>
                                      </p:cBhvr>
                                      <p:to>
                                        <p:strVal val="visible"/>
                                      </p:to>
                                    </p:set>
                                    <p:animEffect transition="in" filter="dissolve">
                                      <p:cBhvr>
                                        <p:cTn id="42" dur="500"/>
                                        <p:tgtEl>
                                          <p:spTgt spid="12052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5251" grpId="0" autoUpdateAnimBg="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7298" name="Rectangle 2"/>
          <p:cNvSpPr>
            <a:spLocks noGrp="1" noChangeArrowheads="1"/>
          </p:cNvSpPr>
          <p:nvPr>
            <p:ph type="title"/>
          </p:nvPr>
        </p:nvSpPr>
        <p:spPr bwMode="auto">
          <a:xfrm>
            <a:off x="787400" y="381000"/>
            <a:ext cx="8051800" cy="1104900"/>
          </a:xfrm>
          <a:ln>
            <a:miter lim="800000"/>
          </a:ln>
          <a:effectLst>
            <a:outerShdw dist="35921" dir="2700000" algn="ctr" rotWithShape="0">
              <a:schemeClr val="bg2"/>
            </a:outerShdw>
          </a:effectLst>
        </p:spPr>
        <p:txBody>
          <a:bodyPr vert="horz" wrap="square" lIns="92075" tIns="46038" rIns="92075" bIns="46038" numCol="1" anchor="ctr" anchorCtr="0" compatLnSpc="1"/>
          <a:lstStyle/>
          <a:p>
            <a:pPr>
              <a:defRPr/>
            </a:pPr>
            <a:r>
              <a:rPr lang="en-US" altLang="zh-CN" sz="3600" smtClean="0">
                <a:solidFill>
                  <a:schemeClr val="tx1"/>
                </a:solidFill>
              </a:rPr>
              <a:t>Internet</a:t>
            </a:r>
            <a:r>
              <a:rPr lang="zh-CN" altLang="en-US" sz="3600" smtClean="0">
                <a:solidFill>
                  <a:schemeClr val="tx1"/>
                </a:solidFill>
              </a:rPr>
              <a:t>的网络地址</a:t>
            </a:r>
            <a:endParaRPr lang="zh-CN" altLang="en-US" sz="3600" b="0" smtClean="0">
              <a:solidFill>
                <a:schemeClr val="tx1"/>
              </a:solidFill>
            </a:endParaRPr>
          </a:p>
        </p:txBody>
      </p:sp>
      <p:sp>
        <p:nvSpPr>
          <p:cNvPr id="1207299" name="Rectangle 3"/>
          <p:cNvSpPr>
            <a:spLocks noChangeArrowheads="1"/>
          </p:cNvSpPr>
          <p:nvPr>
            <p:ph type="body" idx="1"/>
          </p:nvPr>
        </p:nvSpPr>
        <p:spPr bwMode="auto">
          <a:xfrm>
            <a:off x="762000" y="1752600"/>
            <a:ext cx="7772400" cy="4648200"/>
          </a:xfrm>
          <a:noFill/>
          <a:ln>
            <a:miter lim="800000"/>
          </a:ln>
        </p:spPr>
        <p:txBody>
          <a:bodyPr vert="horz" wrap="square" lIns="92075" tIns="46038" rIns="92075" bIns="46038" numCol="1" anchor="t" anchorCtr="0" compatLnSpc="1"/>
          <a:lstStyle/>
          <a:p>
            <a:pPr marL="533400" indent="-533400">
              <a:lnSpc>
                <a:spcPct val="80000"/>
              </a:lnSpc>
              <a:buFontTx/>
              <a:buNone/>
            </a:pPr>
            <a:r>
              <a:rPr lang="en-US" altLang="zh-CN" sz="2400" b="1" smtClean="0">
                <a:solidFill>
                  <a:schemeClr val="tx1"/>
                </a:solidFill>
              </a:rPr>
              <a:t>Internet</a:t>
            </a:r>
            <a:r>
              <a:rPr lang="zh-CN" altLang="en-US" sz="2400" b="1" smtClean="0">
                <a:solidFill>
                  <a:schemeClr val="tx1"/>
                </a:solidFill>
              </a:rPr>
              <a:t>的统一资源定位地址</a:t>
            </a:r>
            <a:r>
              <a:rPr lang="en-US" altLang="zh-CN" sz="2400" b="1" smtClean="0">
                <a:solidFill>
                  <a:schemeClr val="tx1"/>
                </a:solidFill>
              </a:rPr>
              <a:t>URL</a:t>
            </a:r>
            <a:r>
              <a:rPr lang="zh-CN" altLang="en-US" sz="2400" b="1" smtClean="0">
                <a:solidFill>
                  <a:schemeClr val="tx1"/>
                </a:solidFill>
              </a:rPr>
              <a:t>：</a:t>
            </a:r>
            <a:endParaRPr lang="zh-CN" altLang="en-US" sz="2400" b="1" smtClean="0">
              <a:solidFill>
                <a:schemeClr val="tx1"/>
              </a:solidFill>
            </a:endParaRPr>
          </a:p>
          <a:p>
            <a:pPr marL="533400" indent="-533400">
              <a:lnSpc>
                <a:spcPct val="80000"/>
              </a:lnSpc>
              <a:buFontTx/>
              <a:buNone/>
            </a:pPr>
            <a:r>
              <a:rPr lang="en-US" altLang="zh-CN" sz="2400" b="1" smtClean="0">
                <a:solidFill>
                  <a:schemeClr val="tx1"/>
                </a:solidFill>
              </a:rPr>
              <a:t>URL(Uniform Resource Locator)</a:t>
            </a:r>
            <a:r>
              <a:rPr lang="zh-CN" altLang="en-US" sz="2400" b="1" smtClean="0">
                <a:solidFill>
                  <a:schemeClr val="tx1"/>
                </a:solidFill>
              </a:rPr>
              <a:t>也是</a:t>
            </a:r>
            <a:r>
              <a:rPr lang="en-US" altLang="zh-CN" sz="2400" b="1" smtClean="0">
                <a:solidFill>
                  <a:schemeClr val="tx1"/>
                </a:solidFill>
              </a:rPr>
              <a:t>Internet</a:t>
            </a:r>
            <a:r>
              <a:rPr lang="zh-CN" altLang="en-US" sz="2400" b="1" smtClean="0">
                <a:solidFill>
                  <a:schemeClr val="tx1"/>
                </a:solidFill>
              </a:rPr>
              <a:t>上的地址，是计算机上网页文件的地址。当用浏览器浏览网页时，每一个网页都有唯一的统一资源定位地址</a:t>
            </a:r>
            <a:r>
              <a:rPr lang="en-US" altLang="zh-CN" sz="2400" b="1" smtClean="0">
                <a:solidFill>
                  <a:schemeClr val="tx1"/>
                </a:solidFill>
              </a:rPr>
              <a:t>URL</a:t>
            </a:r>
            <a:r>
              <a:rPr lang="zh-CN" altLang="en-US" sz="2400" b="1" smtClean="0">
                <a:solidFill>
                  <a:schemeClr val="tx1"/>
                </a:solidFill>
              </a:rPr>
              <a:t>。</a:t>
            </a:r>
            <a:endParaRPr lang="zh-CN" altLang="en-US" sz="2400" b="1" smtClean="0">
              <a:solidFill>
                <a:schemeClr val="tx1"/>
              </a:solidFill>
            </a:endParaRPr>
          </a:p>
          <a:p>
            <a:pPr marL="533400" indent="-533400">
              <a:lnSpc>
                <a:spcPct val="80000"/>
              </a:lnSpc>
              <a:buFontTx/>
              <a:buNone/>
            </a:pPr>
            <a:r>
              <a:rPr lang="zh-CN" altLang="en-US" sz="2400" b="1" smtClean="0">
                <a:solidFill>
                  <a:schemeClr val="tx1"/>
                </a:solidFill>
              </a:rPr>
              <a:t>四要素：</a:t>
            </a:r>
            <a:endParaRPr lang="zh-CN" altLang="en-US" sz="2400" b="1" smtClean="0">
              <a:solidFill>
                <a:schemeClr val="tx1"/>
              </a:solidFill>
            </a:endParaRPr>
          </a:p>
          <a:p>
            <a:pPr marL="533400" indent="-533400">
              <a:lnSpc>
                <a:spcPct val="80000"/>
              </a:lnSpc>
              <a:buFontTx/>
              <a:buAutoNum type="arabicPeriod"/>
            </a:pPr>
            <a:r>
              <a:rPr lang="zh-CN" altLang="en-US" sz="2400" b="1" smtClean="0">
                <a:solidFill>
                  <a:schemeClr val="tx1"/>
                </a:solidFill>
              </a:rPr>
              <a:t>方法</a:t>
            </a:r>
            <a:endParaRPr lang="zh-CN" altLang="en-US" sz="2400" b="1" smtClean="0">
              <a:solidFill>
                <a:schemeClr val="tx1"/>
              </a:solidFill>
            </a:endParaRPr>
          </a:p>
          <a:p>
            <a:pPr marL="533400" indent="-533400">
              <a:lnSpc>
                <a:spcPct val="80000"/>
              </a:lnSpc>
              <a:buFontTx/>
              <a:buAutoNum type="arabicPeriod"/>
            </a:pPr>
            <a:r>
              <a:rPr lang="zh-CN" altLang="en-US" sz="2400" b="1" smtClean="0">
                <a:solidFill>
                  <a:schemeClr val="tx1"/>
                </a:solidFill>
              </a:rPr>
              <a:t>主机</a:t>
            </a:r>
            <a:endParaRPr lang="zh-CN" altLang="en-US" sz="2400" b="1" smtClean="0">
              <a:solidFill>
                <a:schemeClr val="tx1"/>
              </a:solidFill>
            </a:endParaRPr>
          </a:p>
          <a:p>
            <a:pPr marL="533400" indent="-533400">
              <a:lnSpc>
                <a:spcPct val="80000"/>
              </a:lnSpc>
              <a:buFontTx/>
              <a:buAutoNum type="arabicPeriod"/>
            </a:pPr>
            <a:r>
              <a:rPr lang="zh-CN" altLang="en-US" sz="2400" b="1" smtClean="0">
                <a:solidFill>
                  <a:schemeClr val="tx1"/>
                </a:solidFill>
              </a:rPr>
              <a:t>端口</a:t>
            </a:r>
            <a:endParaRPr lang="zh-CN" altLang="en-US" sz="2400" b="1" smtClean="0">
              <a:solidFill>
                <a:schemeClr val="tx1"/>
              </a:solidFill>
            </a:endParaRPr>
          </a:p>
          <a:p>
            <a:pPr marL="533400" indent="-533400">
              <a:lnSpc>
                <a:spcPct val="80000"/>
              </a:lnSpc>
              <a:buFontTx/>
              <a:buAutoNum type="arabicPeriod"/>
            </a:pPr>
            <a:r>
              <a:rPr lang="zh-CN" altLang="en-US" sz="2400" b="1" smtClean="0">
                <a:solidFill>
                  <a:schemeClr val="tx1"/>
                </a:solidFill>
              </a:rPr>
              <a:t>路径</a:t>
            </a:r>
            <a:endParaRPr lang="zh-CN" altLang="en-US" sz="2400" b="1" smtClean="0">
              <a:solidFill>
                <a:schemeClr val="tx1"/>
              </a:solidFill>
            </a:endParaRPr>
          </a:p>
          <a:p>
            <a:pPr marL="533400" indent="-533400">
              <a:lnSpc>
                <a:spcPct val="80000"/>
              </a:lnSpc>
              <a:buFontTx/>
              <a:buNone/>
            </a:pPr>
            <a:r>
              <a:rPr lang="zh-CN" altLang="en-US" sz="2400" b="1" smtClean="0">
                <a:solidFill>
                  <a:schemeClr val="tx1"/>
                </a:solidFill>
              </a:rPr>
              <a:t>实例</a:t>
            </a:r>
            <a:endParaRPr lang="zh-CN" altLang="en-US" sz="2400" b="1" smtClean="0">
              <a:solidFill>
                <a:schemeClr val="tx1"/>
              </a:solidFill>
            </a:endParaRPr>
          </a:p>
          <a:p>
            <a:pPr marL="533400" indent="-533400">
              <a:lnSpc>
                <a:spcPct val="80000"/>
              </a:lnSpc>
              <a:buFontTx/>
              <a:buNone/>
            </a:pPr>
            <a:r>
              <a:rPr lang="zh-CN" altLang="en-US" sz="2400" b="1" smtClean="0">
                <a:solidFill>
                  <a:schemeClr val="tx1"/>
                </a:solidFill>
              </a:rPr>
              <a:t> </a:t>
            </a:r>
            <a:r>
              <a:rPr lang="en-US" altLang="zh-CN" sz="2400" b="1" smtClean="0">
                <a:solidFill>
                  <a:schemeClr val="tx1"/>
                </a:solidFill>
              </a:rPr>
              <a:t>http </a:t>
            </a:r>
            <a:r>
              <a:rPr lang="en-US" altLang="zh-CN" sz="2400" b="1" smtClean="0">
                <a:solidFill>
                  <a:srgbClr val="FF0000"/>
                </a:solidFill>
              </a:rPr>
              <a:t>://</a:t>
            </a:r>
            <a:r>
              <a:rPr lang="en-US" altLang="zh-CN" sz="2400" b="1" smtClean="0">
                <a:solidFill>
                  <a:schemeClr val="tx1"/>
                </a:solidFill>
              </a:rPr>
              <a:t> 202.38.194.228 </a:t>
            </a:r>
            <a:r>
              <a:rPr lang="en-US" altLang="zh-CN" sz="2400" b="1" smtClean="0">
                <a:solidFill>
                  <a:srgbClr val="FF0000"/>
                </a:solidFill>
              </a:rPr>
              <a:t>:</a:t>
            </a:r>
            <a:r>
              <a:rPr lang="en-US" altLang="zh-CN" sz="2400" b="1" smtClean="0">
                <a:solidFill>
                  <a:schemeClr val="tx1"/>
                </a:solidFill>
              </a:rPr>
              <a:t> 8880 </a:t>
            </a:r>
            <a:r>
              <a:rPr lang="en-US" altLang="zh-CN" sz="2400" b="1" smtClean="0">
                <a:solidFill>
                  <a:srgbClr val="FF0000"/>
                </a:solidFill>
              </a:rPr>
              <a:t>/ </a:t>
            </a:r>
            <a:r>
              <a:rPr lang="en-US" altLang="zh-CN" sz="2400" b="1" smtClean="0">
                <a:solidFill>
                  <a:schemeClr val="tx1"/>
                </a:solidFill>
              </a:rPr>
              <a:t>newsDetail.jsp?id=54274</a:t>
            </a:r>
            <a:endParaRPr lang="en-US" altLang="zh-CN" sz="2400" b="1" smtClean="0">
              <a:solidFill>
                <a:schemeClr val="tx1"/>
              </a:solidFill>
            </a:endParaRPr>
          </a:p>
          <a:p>
            <a:pPr marL="533400" indent="-533400">
              <a:lnSpc>
                <a:spcPct val="80000"/>
              </a:lnSpc>
              <a:buFontTx/>
              <a:buNone/>
            </a:pPr>
            <a:endParaRPr lang="en-US" altLang="zh-CN" sz="2400" b="1" smtClean="0">
              <a:solidFill>
                <a:schemeClr val="tx1"/>
              </a:solidFill>
            </a:endParaRPr>
          </a:p>
        </p:txBody>
      </p:sp>
      <p:pic>
        <p:nvPicPr>
          <p:cNvPr id="37892" name="Picture 4"/>
          <p:cNvPicPr>
            <a:picLocks noChangeAspect="1" noChangeArrowheads="1"/>
          </p:cNvPicPr>
          <p:nvPr/>
        </p:nvPicPr>
        <p:blipFill>
          <a:blip r:embed="rId1" cstate="print"/>
          <a:srcRect/>
          <a:stretch>
            <a:fillRect/>
          </a:stretch>
        </p:blipFill>
        <p:spPr bwMode="auto">
          <a:xfrm>
            <a:off x="382588" y="5651500"/>
            <a:ext cx="8172450" cy="762000"/>
          </a:xfrm>
          <a:prstGeom prst="rect">
            <a:avLst/>
          </a:prstGeom>
          <a:noFill/>
          <a:ln w="9525">
            <a:noFill/>
            <a:miter lim="800000"/>
            <a:headEnd/>
            <a:tailEnd/>
          </a:ln>
        </p:spPr>
      </p:pic>
    </p:spTree>
  </p:cSld>
  <p:clrMapOvr>
    <a:masterClrMapping/>
  </p:clrMapOvr>
  <p:transition spd="slow" advTm="30000">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07299">
                                            <p:txEl>
                                              <p:pRg st="0" end="0"/>
                                            </p:txEl>
                                          </p:spTgt>
                                        </p:tgtEl>
                                        <p:attrNameLst>
                                          <p:attrName>style.visibility</p:attrName>
                                        </p:attrNameLst>
                                      </p:cBhvr>
                                      <p:to>
                                        <p:strVal val="visible"/>
                                      </p:to>
                                    </p:set>
                                    <p:animEffect transition="in" filter="dissolve">
                                      <p:cBhvr>
                                        <p:cTn id="7" dur="500"/>
                                        <p:tgtEl>
                                          <p:spTgt spid="1207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07299">
                                            <p:txEl>
                                              <p:pRg st="1" end="1"/>
                                            </p:txEl>
                                          </p:spTgt>
                                        </p:tgtEl>
                                        <p:attrNameLst>
                                          <p:attrName>style.visibility</p:attrName>
                                        </p:attrNameLst>
                                      </p:cBhvr>
                                      <p:to>
                                        <p:strVal val="visible"/>
                                      </p:to>
                                    </p:set>
                                    <p:animEffect transition="in" filter="dissolve">
                                      <p:cBhvr>
                                        <p:cTn id="12" dur="500"/>
                                        <p:tgtEl>
                                          <p:spTgt spid="1207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07299">
                                            <p:txEl>
                                              <p:pRg st="2" end="2"/>
                                            </p:txEl>
                                          </p:spTgt>
                                        </p:tgtEl>
                                        <p:attrNameLst>
                                          <p:attrName>style.visibility</p:attrName>
                                        </p:attrNameLst>
                                      </p:cBhvr>
                                      <p:to>
                                        <p:strVal val="visible"/>
                                      </p:to>
                                    </p:set>
                                    <p:animEffect transition="in" filter="dissolve">
                                      <p:cBhvr>
                                        <p:cTn id="17" dur="500"/>
                                        <p:tgtEl>
                                          <p:spTgt spid="12072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07299">
                                            <p:txEl>
                                              <p:pRg st="3" end="3"/>
                                            </p:txEl>
                                          </p:spTgt>
                                        </p:tgtEl>
                                        <p:attrNameLst>
                                          <p:attrName>style.visibility</p:attrName>
                                        </p:attrNameLst>
                                      </p:cBhvr>
                                      <p:to>
                                        <p:strVal val="visible"/>
                                      </p:to>
                                    </p:set>
                                    <p:animEffect transition="in" filter="dissolve">
                                      <p:cBhvr>
                                        <p:cTn id="22" dur="500"/>
                                        <p:tgtEl>
                                          <p:spTgt spid="12072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07299">
                                            <p:txEl>
                                              <p:pRg st="4" end="4"/>
                                            </p:txEl>
                                          </p:spTgt>
                                        </p:tgtEl>
                                        <p:attrNameLst>
                                          <p:attrName>style.visibility</p:attrName>
                                        </p:attrNameLst>
                                      </p:cBhvr>
                                      <p:to>
                                        <p:strVal val="visible"/>
                                      </p:to>
                                    </p:set>
                                    <p:animEffect transition="in" filter="dissolve">
                                      <p:cBhvr>
                                        <p:cTn id="27" dur="500"/>
                                        <p:tgtEl>
                                          <p:spTgt spid="12072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07299">
                                            <p:txEl>
                                              <p:pRg st="5" end="5"/>
                                            </p:txEl>
                                          </p:spTgt>
                                        </p:tgtEl>
                                        <p:attrNameLst>
                                          <p:attrName>style.visibility</p:attrName>
                                        </p:attrNameLst>
                                      </p:cBhvr>
                                      <p:to>
                                        <p:strVal val="visible"/>
                                      </p:to>
                                    </p:set>
                                    <p:animEffect transition="in" filter="dissolve">
                                      <p:cBhvr>
                                        <p:cTn id="32" dur="500"/>
                                        <p:tgtEl>
                                          <p:spTgt spid="12072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07299">
                                            <p:txEl>
                                              <p:pRg st="6" end="6"/>
                                            </p:txEl>
                                          </p:spTgt>
                                        </p:tgtEl>
                                        <p:attrNameLst>
                                          <p:attrName>style.visibility</p:attrName>
                                        </p:attrNameLst>
                                      </p:cBhvr>
                                      <p:to>
                                        <p:strVal val="visible"/>
                                      </p:to>
                                    </p:set>
                                    <p:animEffect transition="in" filter="dissolve">
                                      <p:cBhvr>
                                        <p:cTn id="37" dur="500"/>
                                        <p:tgtEl>
                                          <p:spTgt spid="120729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207299">
                                            <p:txEl>
                                              <p:pRg st="7" end="7"/>
                                            </p:txEl>
                                          </p:spTgt>
                                        </p:tgtEl>
                                        <p:attrNameLst>
                                          <p:attrName>style.visibility</p:attrName>
                                        </p:attrNameLst>
                                      </p:cBhvr>
                                      <p:to>
                                        <p:strVal val="visible"/>
                                      </p:to>
                                    </p:set>
                                    <p:animEffect transition="in" filter="dissolve">
                                      <p:cBhvr>
                                        <p:cTn id="42" dur="500"/>
                                        <p:tgtEl>
                                          <p:spTgt spid="120729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207299">
                                            <p:txEl>
                                              <p:pRg st="8" end="8"/>
                                            </p:txEl>
                                          </p:spTgt>
                                        </p:tgtEl>
                                        <p:attrNameLst>
                                          <p:attrName>style.visibility</p:attrName>
                                        </p:attrNameLst>
                                      </p:cBhvr>
                                      <p:to>
                                        <p:strVal val="visible"/>
                                      </p:to>
                                    </p:set>
                                    <p:animEffect transition="in" filter="dissolve">
                                      <p:cBhvr>
                                        <p:cTn id="47" dur="500"/>
                                        <p:tgtEl>
                                          <p:spTgt spid="12072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7299" grpId="0" autoUpdateAnimBg="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1394" name="Rectangle 2"/>
          <p:cNvSpPr>
            <a:spLocks noGrp="1" noChangeArrowheads="1"/>
          </p:cNvSpPr>
          <p:nvPr>
            <p:ph type="title"/>
          </p:nvPr>
        </p:nvSpPr>
        <p:spPr bwMode="auto">
          <a:xfrm>
            <a:off x="787400" y="381000"/>
            <a:ext cx="8051800" cy="1104900"/>
          </a:xfrm>
          <a:ln>
            <a:miter lim="800000"/>
          </a:ln>
          <a:effectLst>
            <a:outerShdw dist="35921" dir="2700000" algn="ctr" rotWithShape="0">
              <a:schemeClr val="bg2"/>
            </a:outerShdw>
          </a:effectLst>
        </p:spPr>
        <p:txBody>
          <a:bodyPr vert="horz" wrap="square" lIns="92075" tIns="46038" rIns="92075" bIns="46038" numCol="1" anchor="ctr" anchorCtr="0" compatLnSpc="1"/>
          <a:lstStyle/>
          <a:p>
            <a:pPr>
              <a:defRPr/>
            </a:pPr>
            <a:r>
              <a:rPr lang="en-US" altLang="zh-CN" sz="3600" smtClean="0">
                <a:solidFill>
                  <a:schemeClr val="tx1"/>
                </a:solidFill>
                <a:effectLst/>
              </a:rPr>
              <a:t>WWW</a:t>
            </a:r>
            <a:r>
              <a:rPr lang="zh-CN" altLang="en-US" sz="3600" smtClean="0">
                <a:solidFill>
                  <a:schemeClr val="tx1"/>
                </a:solidFill>
                <a:effectLst/>
              </a:rPr>
              <a:t>（万维网、环球信息网）</a:t>
            </a:r>
            <a:endParaRPr lang="zh-CN" altLang="en-US" sz="3600" smtClean="0">
              <a:solidFill>
                <a:schemeClr val="tx1"/>
              </a:solidFill>
              <a:effectLst/>
            </a:endParaRPr>
          </a:p>
        </p:txBody>
      </p:sp>
      <p:sp>
        <p:nvSpPr>
          <p:cNvPr id="1211395" name="Rectangle 3"/>
          <p:cNvSpPr>
            <a:spLocks noChangeArrowheads="1"/>
          </p:cNvSpPr>
          <p:nvPr>
            <p:ph type="body" idx="1"/>
          </p:nvPr>
        </p:nvSpPr>
        <p:spPr bwMode="auto">
          <a:xfrm>
            <a:off x="762000" y="1752600"/>
            <a:ext cx="7772400" cy="4648200"/>
          </a:xfrm>
          <a:noFill/>
          <a:ln>
            <a:miter lim="800000"/>
          </a:ln>
        </p:spPr>
        <p:txBody>
          <a:bodyPr vert="horz" wrap="square" lIns="92075" tIns="46038" rIns="92075" bIns="46038" numCol="1" anchor="t" anchorCtr="0" compatLnSpc="1"/>
          <a:lstStyle/>
          <a:p>
            <a:pPr marL="533400" indent="-533400">
              <a:lnSpc>
                <a:spcPct val="80000"/>
              </a:lnSpc>
              <a:buFontTx/>
              <a:buNone/>
            </a:pPr>
            <a:endParaRPr lang="en-US" altLang="zh-CN" sz="2400" b="1" smtClean="0"/>
          </a:p>
          <a:p>
            <a:pPr marL="533400" indent="-533400">
              <a:lnSpc>
                <a:spcPct val="80000"/>
              </a:lnSpc>
              <a:buFontTx/>
              <a:buNone/>
            </a:pPr>
            <a:r>
              <a:rPr lang="zh-CN" altLang="en-US" sz="2400" b="1" smtClean="0">
                <a:latin typeface="黑体" panose="02010609060101010101" pitchFamily="2" charset="-122"/>
                <a:ea typeface="黑体" panose="02010609060101010101" pitchFamily="2" charset="-122"/>
              </a:rPr>
              <a:t>它是</a:t>
            </a:r>
            <a:r>
              <a:rPr lang="en-US" altLang="zh-CN" sz="2400" b="1" smtClean="0">
                <a:latin typeface="黑体" panose="02010609060101010101" pitchFamily="2" charset="-122"/>
                <a:ea typeface="黑体" panose="02010609060101010101" pitchFamily="2" charset="-122"/>
              </a:rPr>
              <a:t>Internet</a:t>
            </a:r>
            <a:r>
              <a:rPr lang="zh-CN" altLang="en-US" sz="2400" b="1" smtClean="0">
                <a:latin typeface="黑体" panose="02010609060101010101" pitchFamily="2" charset="-122"/>
                <a:ea typeface="黑体" panose="02010609060101010101" pitchFamily="2" charset="-122"/>
              </a:rPr>
              <a:t>众多协议中的一种，以超文本、超媒体等概念为基础，具有超连接以及图文并茂、五彩缤纷的网页、动态的图像，甚至可以加入声音及影像文件。</a:t>
            </a:r>
            <a:endParaRPr lang="zh-CN" altLang="en-US" sz="2400" b="1" smtClean="0">
              <a:latin typeface="黑体" panose="02010609060101010101" pitchFamily="2" charset="-122"/>
              <a:ea typeface="黑体" panose="02010609060101010101" pitchFamily="2" charset="-122"/>
            </a:endParaRPr>
          </a:p>
          <a:p>
            <a:pPr marL="533400" indent="-533400">
              <a:lnSpc>
                <a:spcPct val="80000"/>
              </a:lnSpc>
              <a:buFontTx/>
              <a:buNone/>
            </a:pPr>
            <a:r>
              <a:rPr lang="en-US" altLang="zh-CN" sz="2400" b="1" smtClean="0">
                <a:latin typeface="黑体" panose="02010609060101010101" pitchFamily="2" charset="-122"/>
                <a:ea typeface="黑体" panose="02010609060101010101" pitchFamily="2" charset="-122"/>
              </a:rPr>
              <a:t>WWW</a:t>
            </a:r>
            <a:r>
              <a:rPr lang="zh-CN" altLang="en-US" sz="2400" b="1" smtClean="0">
                <a:latin typeface="黑体" panose="02010609060101010101" pitchFamily="2" charset="-122"/>
                <a:ea typeface="黑体" panose="02010609060101010101" pitchFamily="2" charset="-122"/>
              </a:rPr>
              <a:t>的基本概念：建立在客户机</a:t>
            </a:r>
            <a:r>
              <a:rPr lang="en-US" altLang="zh-CN" sz="2400" b="1" smtClean="0">
                <a:latin typeface="黑体" panose="02010609060101010101" pitchFamily="2" charset="-122"/>
                <a:ea typeface="黑体" panose="02010609060101010101" pitchFamily="2" charset="-122"/>
              </a:rPr>
              <a:t>/</a:t>
            </a:r>
            <a:r>
              <a:rPr lang="zh-CN" altLang="en-US" sz="2400" b="1" smtClean="0">
                <a:latin typeface="黑体" panose="02010609060101010101" pitchFamily="2" charset="-122"/>
                <a:ea typeface="黑体" panose="02010609060101010101" pitchFamily="2" charset="-122"/>
              </a:rPr>
              <a:t>服务器模型之上的，以超文本标注语言</a:t>
            </a:r>
            <a:r>
              <a:rPr lang="en-US" altLang="zh-CN" sz="2400" b="1" smtClean="0">
                <a:latin typeface="黑体" panose="02010609060101010101" pitchFamily="2" charset="-122"/>
                <a:ea typeface="黑体" panose="02010609060101010101" pitchFamily="2" charset="-122"/>
              </a:rPr>
              <a:t>HTML</a:t>
            </a:r>
            <a:r>
              <a:rPr lang="zh-CN" altLang="en-US" sz="2400" b="1" smtClean="0">
                <a:latin typeface="黑体" panose="02010609060101010101" pitchFamily="2" charset="-122"/>
                <a:ea typeface="黑体" panose="02010609060101010101" pitchFamily="2" charset="-122"/>
              </a:rPr>
              <a:t>与超文本传输协议</a:t>
            </a:r>
            <a:r>
              <a:rPr lang="en-US" altLang="zh-CN" sz="2400" b="1" smtClean="0">
                <a:latin typeface="黑体" panose="02010609060101010101" pitchFamily="2" charset="-122"/>
                <a:ea typeface="黑体" panose="02010609060101010101" pitchFamily="2" charset="-122"/>
              </a:rPr>
              <a:t>HTTP</a:t>
            </a:r>
            <a:r>
              <a:rPr lang="zh-CN" altLang="en-US" sz="2400" b="1" smtClean="0">
                <a:latin typeface="黑体" panose="02010609060101010101" pitchFamily="2" charset="-122"/>
                <a:ea typeface="黑体" panose="02010609060101010101" pitchFamily="2" charset="-122"/>
              </a:rPr>
              <a:t>为基础，能够提供面向</a:t>
            </a:r>
            <a:r>
              <a:rPr lang="en-US" altLang="zh-CN" sz="2400" b="1" smtClean="0">
                <a:latin typeface="黑体" panose="02010609060101010101" pitchFamily="2" charset="-122"/>
                <a:ea typeface="黑体" panose="02010609060101010101" pitchFamily="2" charset="-122"/>
              </a:rPr>
              <a:t>Internet</a:t>
            </a:r>
            <a:r>
              <a:rPr lang="zh-CN" altLang="en-US" sz="2400" b="1" smtClean="0">
                <a:latin typeface="黑体" panose="02010609060101010101" pitchFamily="2" charset="-122"/>
                <a:ea typeface="黑体" panose="02010609060101010101" pitchFamily="2" charset="-122"/>
              </a:rPr>
              <a:t>服务的、一致的用户界面的信息浏览系统。</a:t>
            </a:r>
            <a:endParaRPr lang="zh-CN" altLang="en-US" sz="2400" b="1" smtClean="0">
              <a:latin typeface="黑体" panose="02010609060101010101" pitchFamily="2" charset="-122"/>
              <a:ea typeface="黑体" panose="02010609060101010101" pitchFamily="2" charset="-122"/>
            </a:endParaRPr>
          </a:p>
          <a:p>
            <a:pPr marL="533400" indent="-533400">
              <a:lnSpc>
                <a:spcPct val="80000"/>
              </a:lnSpc>
              <a:buFontTx/>
              <a:buNone/>
            </a:pPr>
            <a:r>
              <a:rPr lang="zh-CN" altLang="en-US" sz="2400" b="1" smtClean="0">
                <a:latin typeface="黑体" panose="02010609060101010101" pitchFamily="2" charset="-122"/>
                <a:ea typeface="黑体" panose="02010609060101010101" pitchFamily="2" charset="-122"/>
              </a:rPr>
              <a:t>超文本：超文本是一种新颖的文本信息管理技术，它是一个非线性的结构，以节点为单位组织信息，用户可以有选择地查阅自己感兴趣的文本。信息组织方式采用菜单的方式，用户在看到最终信息之前，总是浏览于菜单之间，当用户选择了代表信息的菜单项后，菜单消逝，显示信息内容。</a:t>
            </a:r>
            <a:endParaRPr lang="zh-CN" altLang="en-US" sz="2400" b="1" smtClean="0">
              <a:latin typeface="黑体" panose="02010609060101010101" pitchFamily="2" charset="-122"/>
              <a:ea typeface="黑体" panose="02010609060101010101" pitchFamily="2" charset="-122"/>
            </a:endParaRPr>
          </a:p>
        </p:txBody>
      </p:sp>
    </p:spTree>
  </p:cSld>
  <p:clrMapOvr>
    <a:masterClrMapping/>
  </p:clrMapOvr>
  <p:transition spd="slow" advTm="30000">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11395">
                                            <p:txEl>
                                              <p:pRg st="1" end="1"/>
                                            </p:txEl>
                                          </p:spTgt>
                                        </p:tgtEl>
                                        <p:attrNameLst>
                                          <p:attrName>style.visibility</p:attrName>
                                        </p:attrNameLst>
                                      </p:cBhvr>
                                      <p:to>
                                        <p:strVal val="visible"/>
                                      </p:to>
                                    </p:set>
                                    <p:animEffect transition="in" filter="dissolve">
                                      <p:cBhvr>
                                        <p:cTn id="7" dur="500"/>
                                        <p:tgtEl>
                                          <p:spTgt spid="12113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11395">
                                            <p:txEl>
                                              <p:pRg st="2" end="2"/>
                                            </p:txEl>
                                          </p:spTgt>
                                        </p:tgtEl>
                                        <p:attrNameLst>
                                          <p:attrName>style.visibility</p:attrName>
                                        </p:attrNameLst>
                                      </p:cBhvr>
                                      <p:to>
                                        <p:strVal val="visible"/>
                                      </p:to>
                                    </p:set>
                                    <p:animEffect transition="in" filter="dissolve">
                                      <p:cBhvr>
                                        <p:cTn id="12" dur="500"/>
                                        <p:tgtEl>
                                          <p:spTgt spid="12113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11395">
                                            <p:txEl>
                                              <p:pRg st="3" end="3"/>
                                            </p:txEl>
                                          </p:spTgt>
                                        </p:tgtEl>
                                        <p:attrNameLst>
                                          <p:attrName>style.visibility</p:attrName>
                                        </p:attrNameLst>
                                      </p:cBhvr>
                                      <p:to>
                                        <p:strVal val="visible"/>
                                      </p:to>
                                    </p:set>
                                    <p:animEffect transition="in" filter="dissolve">
                                      <p:cBhvr>
                                        <p:cTn id="17" dur="500"/>
                                        <p:tgtEl>
                                          <p:spTgt spid="12113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1395" grpId="0" autoUpdateAnimBg="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3442" name="Rectangle 2"/>
          <p:cNvSpPr>
            <a:spLocks noGrp="1" noChangeArrowheads="1"/>
          </p:cNvSpPr>
          <p:nvPr>
            <p:ph type="title"/>
          </p:nvPr>
        </p:nvSpPr>
        <p:spPr bwMode="auto">
          <a:xfrm>
            <a:off x="787400" y="381000"/>
            <a:ext cx="8051800" cy="1104900"/>
          </a:xfrm>
          <a:ln>
            <a:miter lim="800000"/>
          </a:ln>
          <a:effectLst>
            <a:outerShdw dist="35921" dir="2700000" algn="ctr" rotWithShape="0">
              <a:schemeClr val="bg2"/>
            </a:outerShdw>
          </a:effectLst>
        </p:spPr>
        <p:txBody>
          <a:bodyPr vert="horz" wrap="square" lIns="92075" tIns="46038" rIns="92075" bIns="46038" numCol="1" anchor="ctr" anchorCtr="0" compatLnSpc="1"/>
          <a:lstStyle/>
          <a:p>
            <a:pPr>
              <a:defRPr/>
            </a:pPr>
            <a:r>
              <a:rPr lang="en-US" altLang="zh-CN" sz="4000" smtClean="0">
                <a:solidFill>
                  <a:schemeClr val="tx1"/>
                </a:solidFill>
                <a:effectLst/>
              </a:rPr>
              <a:t>WWW</a:t>
            </a:r>
            <a:r>
              <a:rPr lang="zh-CN" altLang="en-US" sz="4000" smtClean="0">
                <a:solidFill>
                  <a:schemeClr val="tx1"/>
                </a:solidFill>
                <a:effectLst/>
              </a:rPr>
              <a:t>（万维网、环球信息网）</a:t>
            </a:r>
            <a:endParaRPr lang="zh-CN" altLang="en-US" sz="4000" smtClean="0">
              <a:solidFill>
                <a:schemeClr val="tx1"/>
              </a:solidFill>
              <a:effectLst/>
            </a:endParaRPr>
          </a:p>
        </p:txBody>
      </p:sp>
      <p:sp>
        <p:nvSpPr>
          <p:cNvPr id="1213443" name="Rectangle 3"/>
          <p:cNvSpPr>
            <a:spLocks noChangeArrowheads="1"/>
          </p:cNvSpPr>
          <p:nvPr>
            <p:ph type="body" idx="1"/>
          </p:nvPr>
        </p:nvSpPr>
        <p:spPr bwMode="auto">
          <a:xfrm>
            <a:off x="762000" y="1752600"/>
            <a:ext cx="7772400" cy="4648200"/>
          </a:xfrm>
          <a:noFill/>
          <a:ln>
            <a:miter lim="800000"/>
          </a:ln>
        </p:spPr>
        <p:txBody>
          <a:bodyPr vert="horz" wrap="square" lIns="92075" tIns="46038" rIns="92075" bIns="46038" numCol="1" anchor="t" anchorCtr="0" compatLnSpc="1"/>
          <a:lstStyle/>
          <a:p>
            <a:pPr marL="533400" indent="-533400">
              <a:lnSpc>
                <a:spcPct val="80000"/>
              </a:lnSpc>
              <a:buFontTx/>
              <a:buNone/>
            </a:pPr>
            <a:endParaRPr lang="en-US" altLang="zh-CN" sz="2400" b="1" smtClean="0"/>
          </a:p>
          <a:p>
            <a:pPr marL="533400" indent="-533400">
              <a:lnSpc>
                <a:spcPct val="80000"/>
              </a:lnSpc>
              <a:buFontTx/>
              <a:buNone/>
            </a:pPr>
            <a:r>
              <a:rPr lang="en-US" altLang="zh-CN" sz="2400" b="1" smtClean="0"/>
              <a:t>HTML</a:t>
            </a:r>
            <a:r>
              <a:rPr lang="zh-CN" altLang="en-US" sz="2400" b="1" smtClean="0"/>
              <a:t>（超文本标记语言）：以</a:t>
            </a:r>
            <a:r>
              <a:rPr lang="en-US" altLang="zh-CN" sz="2400" b="1" smtClean="0"/>
              <a:t>.html</a:t>
            </a:r>
            <a:r>
              <a:rPr lang="zh-CN" altLang="en-US" sz="2400" b="1" smtClean="0"/>
              <a:t>为文件扩展名的文档，称为</a:t>
            </a:r>
            <a:r>
              <a:rPr lang="en-US" altLang="zh-CN" sz="2400" b="1" smtClean="0"/>
              <a:t>HTML</a:t>
            </a:r>
            <a:r>
              <a:rPr lang="zh-CN" altLang="en-US" sz="2400" b="1" smtClean="0"/>
              <a:t>文档，描述文件的结构和超文本连接信息。</a:t>
            </a:r>
            <a:endParaRPr lang="zh-CN" altLang="en-US" sz="2400" b="1" smtClean="0"/>
          </a:p>
          <a:p>
            <a:pPr marL="533400" indent="-533400">
              <a:lnSpc>
                <a:spcPct val="80000"/>
              </a:lnSpc>
              <a:buFontTx/>
              <a:buNone/>
            </a:pPr>
            <a:r>
              <a:rPr lang="zh-CN" altLang="en-US" sz="2400" b="1" smtClean="0"/>
              <a:t>超媒体：包含多媒体信息的超文本。超媒体是一种数据库管理方法，它提供了一种不同于传统访问方法的沿链访问的新方法，超媒体是一种表达思想的方法，它又是一种按钮式的接口模式。</a:t>
            </a:r>
            <a:endParaRPr lang="zh-CN" altLang="en-US" sz="2400" b="1" smtClean="0"/>
          </a:p>
          <a:p>
            <a:pPr marL="533400" indent="-533400">
              <a:lnSpc>
                <a:spcPct val="80000"/>
              </a:lnSpc>
              <a:buFontTx/>
              <a:buNone/>
            </a:pPr>
            <a:r>
              <a:rPr lang="zh-CN" altLang="en-US" sz="2400" b="1" smtClean="0"/>
              <a:t>主页：个人或机构的基本信息页面，用户通过主页可以访问有关的信息资源，包括：</a:t>
            </a:r>
            <a:endParaRPr lang="zh-CN" altLang="en-US" sz="2400" b="1" smtClean="0"/>
          </a:p>
          <a:p>
            <a:pPr marL="533400" indent="-533400">
              <a:lnSpc>
                <a:spcPct val="80000"/>
              </a:lnSpc>
              <a:buFontTx/>
              <a:buNone/>
            </a:pPr>
            <a:r>
              <a:rPr lang="zh-CN" altLang="en-US" sz="2400" b="1" smtClean="0"/>
              <a:t>文本：最基本的元素，文字</a:t>
            </a:r>
            <a:endParaRPr lang="zh-CN" altLang="en-US" sz="2400" b="1" smtClean="0"/>
          </a:p>
          <a:p>
            <a:pPr marL="533400" indent="-533400">
              <a:lnSpc>
                <a:spcPct val="80000"/>
              </a:lnSpc>
              <a:buFontTx/>
              <a:buNone/>
            </a:pPr>
            <a:r>
              <a:rPr lang="zh-CN" altLang="en-US" sz="2400" b="1" smtClean="0"/>
              <a:t>图像：</a:t>
            </a:r>
            <a:r>
              <a:rPr lang="en-US" altLang="zh-CN" sz="2400" b="1" smtClean="0"/>
              <a:t>WWW</a:t>
            </a:r>
            <a:r>
              <a:rPr lang="zh-CN" altLang="en-US" sz="2400" b="1" smtClean="0"/>
              <a:t>一般识别</a:t>
            </a:r>
            <a:r>
              <a:rPr lang="en-US" altLang="zh-CN" sz="2400" b="1" smtClean="0"/>
              <a:t>GIF</a:t>
            </a:r>
            <a:r>
              <a:rPr lang="zh-CN" altLang="en-US" sz="2400" b="1" smtClean="0"/>
              <a:t>与</a:t>
            </a:r>
            <a:r>
              <a:rPr lang="en-US" altLang="zh-CN" sz="2400" b="1" smtClean="0"/>
              <a:t>JPEG</a:t>
            </a:r>
            <a:r>
              <a:rPr lang="zh-CN" altLang="en-US" sz="2400" b="1" smtClean="0"/>
              <a:t>两种图像格式</a:t>
            </a:r>
            <a:endParaRPr lang="zh-CN" altLang="en-US" sz="2400" b="1" smtClean="0"/>
          </a:p>
          <a:p>
            <a:pPr marL="533400" indent="-533400">
              <a:lnSpc>
                <a:spcPct val="80000"/>
              </a:lnSpc>
              <a:buFontTx/>
              <a:buNone/>
            </a:pPr>
            <a:r>
              <a:rPr lang="zh-CN" altLang="en-US" sz="2400" b="1" smtClean="0"/>
              <a:t>表格：类似于</a:t>
            </a:r>
            <a:r>
              <a:rPr lang="en-US" altLang="zh-CN" sz="2400" b="1" smtClean="0"/>
              <a:t>Word</a:t>
            </a:r>
            <a:r>
              <a:rPr lang="zh-CN" altLang="en-US" sz="2400" b="1" smtClean="0"/>
              <a:t>中的表格</a:t>
            </a:r>
            <a:endParaRPr lang="zh-CN" altLang="en-US" sz="2400" b="1" smtClean="0"/>
          </a:p>
          <a:p>
            <a:pPr marL="533400" indent="-533400">
              <a:lnSpc>
                <a:spcPct val="80000"/>
              </a:lnSpc>
              <a:buFontTx/>
              <a:buNone/>
            </a:pPr>
            <a:r>
              <a:rPr lang="zh-CN" altLang="en-US" sz="2400" b="1" smtClean="0"/>
              <a:t>超链接：用于将</a:t>
            </a:r>
            <a:r>
              <a:rPr lang="en-US" altLang="zh-CN" sz="2400" b="1" smtClean="0"/>
              <a:t>HTML</a:t>
            </a:r>
            <a:r>
              <a:rPr lang="zh-CN" altLang="en-US" sz="2400" b="1" smtClean="0"/>
              <a:t>元素与其它主页相连</a:t>
            </a:r>
            <a:endParaRPr lang="zh-CN" altLang="en-US" sz="2400" b="1" smtClean="0"/>
          </a:p>
        </p:txBody>
      </p:sp>
    </p:spTree>
  </p:cSld>
  <p:clrMapOvr>
    <a:masterClrMapping/>
  </p:clrMapOvr>
  <p:transition spd="slow" advTm="30000">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13443">
                                            <p:txEl>
                                              <p:pRg st="1" end="1"/>
                                            </p:txEl>
                                          </p:spTgt>
                                        </p:tgtEl>
                                        <p:attrNameLst>
                                          <p:attrName>style.visibility</p:attrName>
                                        </p:attrNameLst>
                                      </p:cBhvr>
                                      <p:to>
                                        <p:strVal val="visible"/>
                                      </p:to>
                                    </p:set>
                                    <p:animEffect transition="in" filter="dissolve">
                                      <p:cBhvr>
                                        <p:cTn id="7" dur="500"/>
                                        <p:tgtEl>
                                          <p:spTgt spid="12134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13443">
                                            <p:txEl>
                                              <p:pRg st="2" end="2"/>
                                            </p:txEl>
                                          </p:spTgt>
                                        </p:tgtEl>
                                        <p:attrNameLst>
                                          <p:attrName>style.visibility</p:attrName>
                                        </p:attrNameLst>
                                      </p:cBhvr>
                                      <p:to>
                                        <p:strVal val="visible"/>
                                      </p:to>
                                    </p:set>
                                    <p:animEffect transition="in" filter="dissolve">
                                      <p:cBhvr>
                                        <p:cTn id="12" dur="500"/>
                                        <p:tgtEl>
                                          <p:spTgt spid="12134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13443">
                                            <p:txEl>
                                              <p:pRg st="3" end="3"/>
                                            </p:txEl>
                                          </p:spTgt>
                                        </p:tgtEl>
                                        <p:attrNameLst>
                                          <p:attrName>style.visibility</p:attrName>
                                        </p:attrNameLst>
                                      </p:cBhvr>
                                      <p:to>
                                        <p:strVal val="visible"/>
                                      </p:to>
                                    </p:set>
                                    <p:animEffect transition="in" filter="dissolve">
                                      <p:cBhvr>
                                        <p:cTn id="17" dur="500"/>
                                        <p:tgtEl>
                                          <p:spTgt spid="12134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13443">
                                            <p:txEl>
                                              <p:pRg st="4" end="4"/>
                                            </p:txEl>
                                          </p:spTgt>
                                        </p:tgtEl>
                                        <p:attrNameLst>
                                          <p:attrName>style.visibility</p:attrName>
                                        </p:attrNameLst>
                                      </p:cBhvr>
                                      <p:to>
                                        <p:strVal val="visible"/>
                                      </p:to>
                                    </p:set>
                                    <p:animEffect transition="in" filter="dissolve">
                                      <p:cBhvr>
                                        <p:cTn id="22" dur="500"/>
                                        <p:tgtEl>
                                          <p:spTgt spid="12134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13443">
                                            <p:txEl>
                                              <p:pRg st="5" end="5"/>
                                            </p:txEl>
                                          </p:spTgt>
                                        </p:tgtEl>
                                        <p:attrNameLst>
                                          <p:attrName>style.visibility</p:attrName>
                                        </p:attrNameLst>
                                      </p:cBhvr>
                                      <p:to>
                                        <p:strVal val="visible"/>
                                      </p:to>
                                    </p:set>
                                    <p:animEffect transition="in" filter="dissolve">
                                      <p:cBhvr>
                                        <p:cTn id="27" dur="500"/>
                                        <p:tgtEl>
                                          <p:spTgt spid="121344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13443">
                                            <p:txEl>
                                              <p:pRg st="6" end="6"/>
                                            </p:txEl>
                                          </p:spTgt>
                                        </p:tgtEl>
                                        <p:attrNameLst>
                                          <p:attrName>style.visibility</p:attrName>
                                        </p:attrNameLst>
                                      </p:cBhvr>
                                      <p:to>
                                        <p:strVal val="visible"/>
                                      </p:to>
                                    </p:set>
                                    <p:animEffect transition="in" filter="dissolve">
                                      <p:cBhvr>
                                        <p:cTn id="32" dur="500"/>
                                        <p:tgtEl>
                                          <p:spTgt spid="121344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13443">
                                            <p:txEl>
                                              <p:pRg st="7" end="7"/>
                                            </p:txEl>
                                          </p:spTgt>
                                        </p:tgtEl>
                                        <p:attrNameLst>
                                          <p:attrName>style.visibility</p:attrName>
                                        </p:attrNameLst>
                                      </p:cBhvr>
                                      <p:to>
                                        <p:strVal val="visible"/>
                                      </p:to>
                                    </p:set>
                                    <p:animEffect transition="in" filter="dissolve">
                                      <p:cBhvr>
                                        <p:cTn id="37" dur="500"/>
                                        <p:tgtEl>
                                          <p:spTgt spid="12134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3443" grpId="0" autoUpdateAnimBg="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ph type="body" idx="1"/>
          </p:nvPr>
        </p:nvSpPr>
        <p:spPr bwMode="auto">
          <a:xfrm>
            <a:off x="304800" y="257175"/>
            <a:ext cx="8582025" cy="5765800"/>
          </a:xfrm>
          <a:noFill/>
          <a:ln>
            <a:miter lim="800000"/>
          </a:ln>
        </p:spPr>
        <p:txBody>
          <a:bodyPr vert="horz" wrap="square" lIns="91440" tIns="45720" rIns="91440" bIns="45720" numCol="1" anchor="t" anchorCtr="0" compatLnSpc="1"/>
          <a:lstStyle/>
          <a:p>
            <a:pPr marL="800100" lvl="1" indent="-609600" algn="just" eaLnBrk="1" hangingPunct="1">
              <a:lnSpc>
                <a:spcPct val="130000"/>
              </a:lnSpc>
              <a:spcBef>
                <a:spcPct val="0"/>
              </a:spcBef>
              <a:buClr>
                <a:schemeClr val="tx2"/>
              </a:buClr>
              <a:buSzPct val="120000"/>
              <a:buFont typeface="Wingdings" panose="05000000000000000000" pitchFamily="2" charset="2"/>
              <a:buNone/>
            </a:pPr>
            <a:r>
              <a:rPr lang="zh-CN" altLang="en-US" b="1" smtClean="0">
                <a:solidFill>
                  <a:schemeClr val="tx1"/>
                </a:solidFill>
                <a:latin typeface="宋体" panose="02010600030101010101" pitchFamily="2" charset="-122"/>
                <a:ea typeface="黑体" panose="02010609060101010101" pitchFamily="2" charset="-122"/>
              </a:rPr>
              <a:t>计算机网络核心概念</a:t>
            </a:r>
            <a:r>
              <a:rPr lang="zh-CN" altLang="en-US" b="1" smtClean="0">
                <a:solidFill>
                  <a:schemeClr val="tx1"/>
                </a:solidFill>
                <a:latin typeface="黑体" panose="02010609060101010101" pitchFamily="2" charset="-122"/>
                <a:ea typeface="黑体" panose="02010609060101010101" pitchFamily="2" charset="-122"/>
              </a:rPr>
              <a:t>：</a:t>
            </a:r>
            <a:endParaRPr lang="zh-CN" altLang="en-US" b="1" smtClean="0">
              <a:solidFill>
                <a:schemeClr val="tx1"/>
              </a:solidFill>
              <a:latin typeface="黑体" panose="02010609060101010101" pitchFamily="2" charset="-122"/>
              <a:ea typeface="黑体" panose="02010609060101010101" pitchFamily="2" charset="-122"/>
            </a:endParaRPr>
          </a:p>
          <a:p>
            <a:pPr marL="800100" lvl="1" indent="-609600" algn="just" eaLnBrk="1" hangingPunct="1">
              <a:lnSpc>
                <a:spcPct val="130000"/>
              </a:lnSpc>
              <a:spcBef>
                <a:spcPct val="0"/>
              </a:spcBef>
              <a:buClr>
                <a:schemeClr val="tx2"/>
              </a:buClr>
              <a:buSzPct val="120000"/>
              <a:buFont typeface="Wingdings" panose="05000000000000000000" pitchFamily="2" charset="2"/>
              <a:buNone/>
            </a:pPr>
            <a:r>
              <a:rPr lang="en-US" altLang="zh-CN" b="1" smtClean="0">
                <a:solidFill>
                  <a:schemeClr val="tx1"/>
                </a:solidFill>
                <a:latin typeface="黑体" panose="02010609060101010101" pitchFamily="2" charset="-122"/>
                <a:ea typeface="黑体" panose="02010609060101010101" pitchFamily="2" charset="-122"/>
              </a:rPr>
              <a:t>1.</a:t>
            </a:r>
            <a:r>
              <a:rPr lang="zh-CN" altLang="en-US" b="1" smtClean="0">
                <a:solidFill>
                  <a:schemeClr val="tx1"/>
                </a:solidFill>
                <a:latin typeface="黑体" panose="02010609060101010101" pitchFamily="2" charset="-122"/>
                <a:ea typeface="黑体" panose="02010609060101010101" pitchFamily="2" charset="-122"/>
              </a:rPr>
              <a:t>模型：标准化组织制定的用于网络设计的指南。</a:t>
            </a:r>
            <a:endParaRPr lang="zh-CN" altLang="en-US" b="1" smtClean="0">
              <a:solidFill>
                <a:schemeClr val="tx1"/>
              </a:solidFill>
              <a:latin typeface="黑体" panose="02010609060101010101" pitchFamily="2" charset="-122"/>
              <a:ea typeface="黑体" panose="02010609060101010101" pitchFamily="2" charset="-122"/>
            </a:endParaRPr>
          </a:p>
          <a:p>
            <a:pPr marL="800100" lvl="1" indent="-609600" algn="just" eaLnBrk="1" hangingPunct="1">
              <a:lnSpc>
                <a:spcPct val="130000"/>
              </a:lnSpc>
              <a:spcBef>
                <a:spcPct val="0"/>
              </a:spcBef>
              <a:buClr>
                <a:schemeClr val="tx2"/>
              </a:buClr>
              <a:buSzPct val="120000"/>
              <a:buFont typeface="Wingdings" panose="05000000000000000000" pitchFamily="2" charset="2"/>
              <a:buNone/>
            </a:pPr>
            <a:r>
              <a:rPr lang="en-US" altLang="zh-CN" b="1" smtClean="0">
                <a:solidFill>
                  <a:schemeClr val="tx1"/>
                </a:solidFill>
                <a:latin typeface="黑体" panose="02010609060101010101" pitchFamily="2" charset="-122"/>
                <a:ea typeface="黑体" panose="02010609060101010101" pitchFamily="2" charset="-122"/>
              </a:rPr>
              <a:t>2.</a:t>
            </a:r>
            <a:r>
              <a:rPr lang="zh-CN" altLang="en-US" b="1" smtClean="0">
                <a:solidFill>
                  <a:schemeClr val="tx1"/>
                </a:solidFill>
                <a:latin typeface="黑体" panose="02010609060101010101" pitchFamily="2" charset="-122"/>
                <a:ea typeface="黑体" panose="02010609060101010101" pitchFamily="2" charset="-122"/>
              </a:rPr>
              <a:t>协议：用于控制网络或互联网的不同设备之间交互的一系列规则。</a:t>
            </a:r>
            <a:endParaRPr lang="zh-CN" altLang="en-US" b="1" smtClean="0">
              <a:solidFill>
                <a:schemeClr val="tx1"/>
              </a:solidFill>
              <a:latin typeface="黑体" panose="02010609060101010101" pitchFamily="2" charset="-122"/>
              <a:ea typeface="黑体" panose="02010609060101010101" pitchFamily="2" charset="-122"/>
            </a:endParaRPr>
          </a:p>
          <a:p>
            <a:pPr marL="2038350" lvl="2" indent="-609600" algn="just" eaLnBrk="1" hangingPunct="1">
              <a:lnSpc>
                <a:spcPct val="130000"/>
              </a:lnSpc>
              <a:spcBef>
                <a:spcPct val="0"/>
              </a:spcBef>
              <a:buClr>
                <a:schemeClr val="tx2"/>
              </a:buClr>
              <a:buSzPct val="120000"/>
              <a:buFont typeface="Wingdings" panose="05000000000000000000" pitchFamily="2" charset="2"/>
              <a:buNone/>
            </a:pPr>
            <a:endParaRPr lang="en-US" altLang="zh-CN" b="1" smtClean="0">
              <a:solidFill>
                <a:schemeClr val="tx1"/>
              </a:solidFill>
              <a:latin typeface="黑体" panose="02010609060101010101" pitchFamily="2" charset="-122"/>
              <a:ea typeface="黑体" panose="02010609060101010101" pitchFamily="2" charset="-122"/>
            </a:endParaRPr>
          </a:p>
        </p:txBody>
      </p:sp>
      <p:graphicFrame>
        <p:nvGraphicFramePr>
          <p:cNvPr id="4098" name="Object 3"/>
          <p:cNvGraphicFramePr>
            <a:graphicFrameLocks noChangeAspect="1"/>
          </p:cNvGraphicFramePr>
          <p:nvPr/>
        </p:nvGraphicFramePr>
        <p:xfrm>
          <a:off x="5240338" y="4083050"/>
          <a:ext cx="3422650" cy="2441575"/>
        </p:xfrm>
        <a:graphic>
          <a:graphicData uri="http://schemas.openxmlformats.org/presentationml/2006/ole">
            <mc:AlternateContent xmlns:mc="http://schemas.openxmlformats.org/markup-compatibility/2006">
              <mc:Choice xmlns:v="urn:schemas-microsoft-com:vml" Requires="v">
                <p:oleObj spid="_x0000_s4097" name="剪辑" r:id="rId1" imgW="32508825" imgH="28575000" progId="MS_ClipArt_Gallery.2">
                  <p:embed/>
                </p:oleObj>
              </mc:Choice>
              <mc:Fallback>
                <p:oleObj name="剪辑" r:id="rId1" imgW="32508825" imgH="28575000" progId="MS_ClipArt_Gallery.2">
                  <p:embed/>
                  <p:pic>
                    <p:nvPicPr>
                      <p:cNvPr id="0" name="Object 3"/>
                      <p:cNvPicPr>
                        <a:picLocks noChangeAspect="1"/>
                      </p:cNvPicPr>
                      <p:nvPr/>
                    </p:nvPicPr>
                    <p:blipFill>
                      <a:blip r:embed="rId2"/>
                      <a:stretch>
                        <a:fillRect/>
                      </a:stretch>
                    </p:blipFill>
                    <p:spPr>
                      <a:xfrm>
                        <a:off x="5240338" y="4083050"/>
                        <a:ext cx="3422650" cy="244157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5490" name="Rectangle 2"/>
          <p:cNvSpPr>
            <a:spLocks noGrp="1" noChangeArrowheads="1"/>
          </p:cNvSpPr>
          <p:nvPr>
            <p:ph type="title"/>
          </p:nvPr>
        </p:nvSpPr>
        <p:spPr bwMode="auto">
          <a:xfrm>
            <a:off x="787400" y="381000"/>
            <a:ext cx="8051800" cy="1104900"/>
          </a:xfrm>
          <a:ln>
            <a:miter lim="800000"/>
          </a:ln>
          <a:effectLst>
            <a:outerShdw dist="35921" dir="2700000" algn="ctr" rotWithShape="0">
              <a:schemeClr val="bg2"/>
            </a:outerShdw>
          </a:effectLst>
        </p:spPr>
        <p:txBody>
          <a:bodyPr vert="horz" wrap="square" lIns="92075" tIns="46038" rIns="92075" bIns="46038" numCol="1" anchor="ctr" anchorCtr="0" compatLnSpc="1"/>
          <a:lstStyle/>
          <a:p>
            <a:pPr>
              <a:defRPr/>
            </a:pPr>
            <a:r>
              <a:rPr lang="en-US" altLang="zh-CN" sz="4000" smtClean="0">
                <a:solidFill>
                  <a:schemeClr val="tx1"/>
                </a:solidFill>
                <a:effectLst/>
              </a:rPr>
              <a:t>WWW</a:t>
            </a:r>
            <a:r>
              <a:rPr lang="zh-CN" altLang="en-US" sz="4000" smtClean="0">
                <a:solidFill>
                  <a:schemeClr val="tx1"/>
                </a:solidFill>
                <a:effectLst/>
              </a:rPr>
              <a:t>（万维网、环球信息网）</a:t>
            </a:r>
            <a:endParaRPr lang="zh-CN" altLang="en-US" sz="4000" smtClean="0">
              <a:solidFill>
                <a:schemeClr val="tx1"/>
              </a:solidFill>
              <a:effectLst/>
            </a:endParaRPr>
          </a:p>
        </p:txBody>
      </p:sp>
      <p:sp>
        <p:nvSpPr>
          <p:cNvPr id="1215491" name="Rectangle 3"/>
          <p:cNvSpPr>
            <a:spLocks noChangeArrowheads="1"/>
          </p:cNvSpPr>
          <p:nvPr>
            <p:ph type="body" idx="1"/>
          </p:nvPr>
        </p:nvSpPr>
        <p:spPr bwMode="auto">
          <a:xfrm>
            <a:off x="762000" y="1752600"/>
            <a:ext cx="7772400" cy="4648200"/>
          </a:xfrm>
          <a:noFill/>
          <a:ln>
            <a:miter lim="800000"/>
          </a:ln>
        </p:spPr>
        <p:txBody>
          <a:bodyPr vert="horz" wrap="square" lIns="92075" tIns="46038" rIns="92075" bIns="46038" numCol="1" anchor="t" anchorCtr="0" compatLnSpc="1"/>
          <a:lstStyle/>
          <a:p>
            <a:pPr marL="533400" indent="-533400">
              <a:lnSpc>
                <a:spcPct val="80000"/>
              </a:lnSpc>
              <a:buFontTx/>
              <a:buNone/>
            </a:pPr>
            <a:endParaRPr lang="en-US" altLang="zh-CN" sz="2400" b="1" smtClean="0"/>
          </a:p>
          <a:p>
            <a:pPr marL="533400" indent="-533400">
              <a:lnSpc>
                <a:spcPct val="80000"/>
              </a:lnSpc>
              <a:buFontTx/>
              <a:buNone/>
            </a:pPr>
            <a:r>
              <a:rPr lang="en-US" altLang="zh-CN" sz="2800" b="1" smtClean="0">
                <a:latin typeface="黑体" panose="02010609060101010101" pitchFamily="2" charset="-122"/>
                <a:ea typeface="黑体" panose="02010609060101010101" pitchFamily="2" charset="-122"/>
              </a:rPr>
              <a:t>WWW</a:t>
            </a:r>
            <a:r>
              <a:rPr lang="zh-CN" altLang="en-US" sz="2800" b="1" smtClean="0">
                <a:latin typeface="黑体" panose="02010609060101010101" pitchFamily="2" charset="-122"/>
                <a:ea typeface="黑体" panose="02010609060101010101" pitchFamily="2" charset="-122"/>
              </a:rPr>
              <a:t>的工作方式</a:t>
            </a:r>
            <a:endParaRPr lang="zh-CN" altLang="en-US" sz="2800" b="1" smtClean="0">
              <a:latin typeface="黑体" panose="02010609060101010101" pitchFamily="2" charset="-122"/>
              <a:ea typeface="黑体" panose="02010609060101010101" pitchFamily="2" charset="-122"/>
            </a:endParaRPr>
          </a:p>
          <a:p>
            <a:pPr marL="533400" indent="-533400">
              <a:lnSpc>
                <a:spcPct val="80000"/>
              </a:lnSpc>
              <a:buFontTx/>
              <a:buNone/>
            </a:pPr>
            <a:r>
              <a:rPr lang="en-US" altLang="zh-CN" sz="2800" b="1" smtClean="0">
                <a:latin typeface="黑体" panose="02010609060101010101" pitchFamily="2" charset="-122"/>
                <a:ea typeface="黑体" panose="02010609060101010101" pitchFamily="2" charset="-122"/>
              </a:rPr>
              <a:t>WWW</a:t>
            </a:r>
            <a:r>
              <a:rPr lang="zh-CN" altLang="en-US" sz="2800" b="1" smtClean="0">
                <a:latin typeface="黑体" panose="02010609060101010101" pitchFamily="2" charset="-122"/>
                <a:ea typeface="黑体" panose="02010609060101010101" pitchFamily="2" charset="-122"/>
              </a:rPr>
              <a:t>系统的结构采用客户机</a:t>
            </a:r>
            <a:r>
              <a:rPr lang="en-US" altLang="zh-CN" sz="2800" b="1" smtClean="0">
                <a:latin typeface="黑体" panose="02010609060101010101" pitchFamily="2" charset="-122"/>
                <a:ea typeface="黑体" panose="02010609060101010101" pitchFamily="2" charset="-122"/>
              </a:rPr>
              <a:t>/</a:t>
            </a:r>
            <a:r>
              <a:rPr lang="zh-CN" altLang="en-US" sz="2800" b="1" smtClean="0">
                <a:latin typeface="黑体" panose="02010609060101010101" pitchFamily="2" charset="-122"/>
                <a:ea typeface="黑体" panose="02010609060101010101" pitchFamily="2" charset="-122"/>
              </a:rPr>
              <a:t>服务器模式。服务器负责对各种信息按超文本的方式进行组织，并形成一个存储在服务器上的文件，当客户机提出访问要求时，服务器负责向用户发送该文件，当客户机接受到文件后，解释该文件并显示在客户机上。</a:t>
            </a:r>
            <a:endParaRPr lang="zh-CN" altLang="en-US" sz="2800" b="1" smtClean="0">
              <a:latin typeface="黑体" panose="02010609060101010101" pitchFamily="2" charset="-122"/>
              <a:ea typeface="黑体" panose="02010609060101010101" pitchFamily="2" charset="-122"/>
            </a:endParaRPr>
          </a:p>
        </p:txBody>
      </p:sp>
    </p:spTree>
  </p:cSld>
  <p:clrMapOvr>
    <a:masterClrMapping/>
  </p:clrMapOvr>
  <p:transition spd="slow" advTm="30000">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15491">
                                            <p:txEl>
                                              <p:pRg st="1" end="1"/>
                                            </p:txEl>
                                          </p:spTgt>
                                        </p:tgtEl>
                                        <p:attrNameLst>
                                          <p:attrName>style.visibility</p:attrName>
                                        </p:attrNameLst>
                                      </p:cBhvr>
                                      <p:to>
                                        <p:strVal val="visible"/>
                                      </p:to>
                                    </p:set>
                                    <p:animEffect transition="in" filter="dissolve">
                                      <p:cBhvr>
                                        <p:cTn id="7" dur="500"/>
                                        <p:tgtEl>
                                          <p:spTgt spid="12154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15491">
                                            <p:txEl>
                                              <p:pRg st="2" end="2"/>
                                            </p:txEl>
                                          </p:spTgt>
                                        </p:tgtEl>
                                        <p:attrNameLst>
                                          <p:attrName>style.visibility</p:attrName>
                                        </p:attrNameLst>
                                      </p:cBhvr>
                                      <p:to>
                                        <p:strVal val="visible"/>
                                      </p:to>
                                    </p:set>
                                    <p:animEffect transition="in" filter="dissolve">
                                      <p:cBhvr>
                                        <p:cTn id="12" dur="500"/>
                                        <p:tgtEl>
                                          <p:spTgt spid="12154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5491" grpId="0" autoUpdateAnimBg="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3"/>
          <p:cNvSpPr txBox="1">
            <a:spLocks noChangeArrowheads="1"/>
          </p:cNvSpPr>
          <p:nvPr/>
        </p:nvSpPr>
        <p:spPr bwMode="auto">
          <a:xfrm>
            <a:off x="3908425" y="125413"/>
            <a:ext cx="1408113" cy="579437"/>
          </a:xfrm>
          <a:prstGeom prst="rect">
            <a:avLst/>
          </a:prstGeom>
          <a:noFill/>
          <a:ln w="9525">
            <a:noFill/>
            <a:miter lim="800000"/>
          </a:ln>
        </p:spPr>
        <p:txBody>
          <a:bodyPr wrap="none">
            <a:spAutoFit/>
          </a:bodyPr>
          <a:lstStyle/>
          <a:p>
            <a:pPr algn="l" eaLnBrk="1" hangingPunct="1">
              <a:lnSpc>
                <a:spcPct val="100000"/>
              </a:lnSpc>
              <a:spcBef>
                <a:spcPct val="0"/>
              </a:spcBef>
              <a:buClrTx/>
              <a:buSzTx/>
              <a:buFontTx/>
              <a:buNone/>
            </a:pPr>
            <a:r>
              <a:rPr kumimoji="0" lang="zh-CN" altLang="en-US" sz="3200">
                <a:solidFill>
                  <a:schemeClr val="accent2"/>
                </a:solidFill>
                <a:latin typeface="Times New Roman" panose="02020603050405020304" pitchFamily="18" charset="0"/>
                <a:ea typeface="宋体" panose="02010600030101010101" pitchFamily="2" charset="-122"/>
              </a:rPr>
              <a:t>浏览器</a:t>
            </a:r>
            <a:endParaRPr kumimoji="0" lang="zh-CN" altLang="en-US" sz="3200">
              <a:solidFill>
                <a:schemeClr val="accent2"/>
              </a:solidFill>
              <a:latin typeface="Times New Roman" panose="02020603050405020304" pitchFamily="18" charset="0"/>
              <a:ea typeface="宋体" panose="02010600030101010101" pitchFamily="2" charset="-122"/>
            </a:endParaRPr>
          </a:p>
        </p:txBody>
      </p:sp>
      <p:pic>
        <p:nvPicPr>
          <p:cNvPr id="41987" name="Picture 4"/>
          <p:cNvPicPr>
            <a:picLocks noChangeAspect="1" noChangeArrowheads="1"/>
          </p:cNvPicPr>
          <p:nvPr/>
        </p:nvPicPr>
        <p:blipFill>
          <a:blip r:embed="rId1" cstate="print"/>
          <a:srcRect/>
          <a:stretch>
            <a:fillRect/>
          </a:stretch>
        </p:blipFill>
        <p:spPr bwMode="auto">
          <a:xfrm>
            <a:off x="1196975" y="1247775"/>
            <a:ext cx="6748463" cy="4367213"/>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3"/>
          <p:cNvSpPr txBox="1">
            <a:spLocks noChangeArrowheads="1"/>
          </p:cNvSpPr>
          <p:nvPr/>
        </p:nvSpPr>
        <p:spPr bwMode="auto">
          <a:xfrm>
            <a:off x="2057400" y="125413"/>
            <a:ext cx="4794250" cy="579437"/>
          </a:xfrm>
          <a:prstGeom prst="rect">
            <a:avLst/>
          </a:prstGeom>
          <a:noFill/>
          <a:ln w="9525">
            <a:noFill/>
            <a:miter lim="800000"/>
          </a:ln>
        </p:spPr>
        <p:txBody>
          <a:bodyPr>
            <a:spAutoFit/>
          </a:bodyPr>
          <a:lstStyle/>
          <a:p>
            <a:pPr algn="ctr" eaLnBrk="1" hangingPunct="1">
              <a:lnSpc>
                <a:spcPct val="100000"/>
              </a:lnSpc>
              <a:spcBef>
                <a:spcPct val="0"/>
              </a:spcBef>
              <a:buClrTx/>
              <a:buSzTx/>
              <a:buFontTx/>
              <a:buNone/>
            </a:pPr>
            <a:r>
              <a:rPr kumimoji="0" lang="zh-CN" altLang="en-US" sz="3200">
                <a:solidFill>
                  <a:schemeClr val="accent2"/>
                </a:solidFill>
                <a:latin typeface="Times New Roman" panose="02020603050405020304" pitchFamily="18" charset="0"/>
                <a:ea typeface="宋体" panose="02010600030101010101" pitchFamily="2" charset="-122"/>
              </a:rPr>
              <a:t>网页文档分类</a:t>
            </a:r>
            <a:endParaRPr kumimoji="0" lang="zh-CN" altLang="en-US" sz="3200">
              <a:solidFill>
                <a:schemeClr val="accent2"/>
              </a:solidFill>
              <a:latin typeface="Times New Roman" panose="02020603050405020304" pitchFamily="18" charset="0"/>
              <a:ea typeface="宋体" panose="02010600030101010101" pitchFamily="2" charset="-122"/>
            </a:endParaRPr>
          </a:p>
        </p:txBody>
      </p:sp>
      <p:pic>
        <p:nvPicPr>
          <p:cNvPr id="43011" name="Picture 4"/>
          <p:cNvPicPr>
            <a:picLocks noChangeAspect="1" noChangeArrowheads="1"/>
          </p:cNvPicPr>
          <p:nvPr/>
        </p:nvPicPr>
        <p:blipFill>
          <a:blip r:embed="rId1" cstate="print"/>
          <a:srcRect/>
          <a:stretch>
            <a:fillRect/>
          </a:stretch>
        </p:blipFill>
        <p:spPr bwMode="auto">
          <a:xfrm>
            <a:off x="2303463" y="2627313"/>
            <a:ext cx="4537075" cy="160813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8258" name="Rectangle 2"/>
          <p:cNvSpPr>
            <a:spLocks noChangeArrowheads="1"/>
          </p:cNvSpPr>
          <p:nvPr/>
        </p:nvSpPr>
        <p:spPr bwMode="auto">
          <a:xfrm>
            <a:off x="228600" y="1738313"/>
            <a:ext cx="8153400" cy="234632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ln>
          <a:effectLst/>
        </p:spPr>
        <p:txBody>
          <a:bodyPr>
            <a:spAutoFit/>
          </a:bodyPr>
          <a:lstStyle/>
          <a:p>
            <a:pPr algn="l" eaLnBrk="1" hangingPunct="1">
              <a:lnSpc>
                <a:spcPct val="100000"/>
              </a:lnSpc>
              <a:spcBef>
                <a:spcPts val="700"/>
              </a:spcBef>
              <a:spcAft>
                <a:spcPts val="650"/>
              </a:spcAft>
              <a:buClrTx/>
              <a:buSzTx/>
              <a:buFontTx/>
              <a:buNone/>
              <a:defRPr/>
            </a:pPr>
            <a:r>
              <a:rPr kumimoji="0" lang="zh-CN" altLang="en-US" i="1">
                <a:effectLst>
                  <a:outerShdw blurRad="38100" dist="38100" dir="2700000" algn="tl">
                    <a:srgbClr val="FFFFFF"/>
                  </a:outerShdw>
                </a:effectLst>
                <a:latin typeface="Helvetica Neue"/>
                <a:ea typeface="宋体" panose="02010600030101010101" pitchFamily="2" charset="-122"/>
              </a:rPr>
              <a:t>开放式系统互联</a:t>
            </a:r>
            <a:r>
              <a:rPr kumimoji="0" lang="en-US" altLang="zh-CN" i="1">
                <a:effectLst>
                  <a:outerShdw blurRad="38100" dist="38100" dir="2700000" algn="tl">
                    <a:srgbClr val="FFFFFF"/>
                  </a:outerShdw>
                </a:effectLst>
                <a:latin typeface="Helvetica Neue"/>
                <a:ea typeface="宋体" panose="02010600030101010101" pitchFamily="2" charset="-122"/>
              </a:rPr>
              <a:t>(OSI)</a:t>
            </a:r>
            <a:r>
              <a:rPr kumimoji="0" lang="zh-CN" altLang="en-US" i="1">
                <a:effectLst>
                  <a:outerShdw blurRad="38100" dist="38100" dir="2700000" algn="tl">
                    <a:srgbClr val="FFFFFF"/>
                  </a:outerShdw>
                </a:effectLst>
                <a:latin typeface="Helvetica Neue"/>
                <a:ea typeface="宋体" panose="02010600030101010101" pitchFamily="2" charset="-122"/>
              </a:rPr>
              <a:t>模型是国际标准化组织</a:t>
            </a:r>
            <a:r>
              <a:rPr kumimoji="0" lang="en-US" altLang="zh-CN" i="1">
                <a:effectLst>
                  <a:outerShdw blurRad="38100" dist="38100" dir="2700000" algn="tl">
                    <a:srgbClr val="FFFFFF"/>
                  </a:outerShdw>
                </a:effectLst>
                <a:latin typeface="Helvetica Neue"/>
                <a:ea typeface="宋体" panose="02010600030101010101" pitchFamily="2" charset="-122"/>
              </a:rPr>
              <a:t>(ISO)</a:t>
            </a:r>
            <a:r>
              <a:rPr kumimoji="0" lang="zh-CN" altLang="en-US" i="1">
                <a:effectLst>
                  <a:outerShdw blurRad="38100" dist="38100" dir="2700000" algn="tl">
                    <a:srgbClr val="FFFFFF"/>
                  </a:outerShdw>
                </a:effectLst>
                <a:latin typeface="Helvetica Neue"/>
                <a:ea typeface="宋体" panose="02010600030101010101" pitchFamily="2" charset="-122"/>
              </a:rPr>
              <a:t>设计的，用于说明任意两个不同系统如何进行通信的一个理论模型。</a:t>
            </a:r>
            <a:endParaRPr kumimoji="0" lang="zh-CN" altLang="en-US" i="1">
              <a:effectLst>
                <a:outerShdw blurRad="38100" dist="38100" dir="2700000" algn="tl">
                  <a:srgbClr val="FFFFFF"/>
                </a:outerShdw>
              </a:effectLst>
              <a:latin typeface="Helvetica Neue"/>
              <a:ea typeface="宋体" panose="02010600030101010101" pitchFamily="2" charset="-122"/>
            </a:endParaRPr>
          </a:p>
        </p:txBody>
      </p:sp>
      <p:sp>
        <p:nvSpPr>
          <p:cNvPr id="9219" name="Text Box 4"/>
          <p:cNvSpPr txBox="1">
            <a:spLocks noChangeArrowheads="1"/>
          </p:cNvSpPr>
          <p:nvPr/>
        </p:nvSpPr>
        <p:spPr bwMode="auto">
          <a:xfrm>
            <a:off x="2133600" y="604838"/>
            <a:ext cx="4100513" cy="701675"/>
          </a:xfrm>
          <a:prstGeom prst="rect">
            <a:avLst/>
          </a:prstGeom>
          <a:noFill/>
          <a:ln w="9525">
            <a:noFill/>
            <a:miter lim="800000"/>
          </a:ln>
        </p:spPr>
        <p:txBody>
          <a:bodyPr>
            <a:spAutoFit/>
          </a:bodyPr>
          <a:lstStyle/>
          <a:p>
            <a:pPr algn="ctr" eaLnBrk="1" hangingPunct="1">
              <a:lnSpc>
                <a:spcPct val="100000"/>
              </a:lnSpc>
              <a:spcBef>
                <a:spcPct val="0"/>
              </a:spcBef>
              <a:buClrTx/>
              <a:buSzTx/>
              <a:buFontTx/>
              <a:buNone/>
            </a:pPr>
            <a:r>
              <a:rPr kumimoji="0" lang="en-US" altLang="zh-CN" sz="4000"/>
              <a:t>6.2  OSI</a:t>
            </a:r>
            <a:r>
              <a:rPr kumimoji="0" lang="zh-CN" altLang="en-US" sz="4000"/>
              <a:t>模型</a:t>
            </a:r>
            <a:endParaRPr kumimoji="0" lang="zh-CN" altLang="en-US" sz="4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0" y="0"/>
            <a:ext cx="1082675" cy="336550"/>
          </a:xfrm>
          <a:prstGeom prst="rect">
            <a:avLst/>
          </a:prstGeom>
          <a:noFill/>
          <a:ln w="9525">
            <a:noFill/>
            <a:miter lim="800000"/>
          </a:ln>
        </p:spPr>
        <p:txBody>
          <a:bodyPr wrap="none">
            <a:spAutoFit/>
          </a:bodyPr>
          <a:lstStyle/>
          <a:p>
            <a:pPr algn="l" eaLnBrk="1" hangingPunct="1">
              <a:lnSpc>
                <a:spcPct val="100000"/>
              </a:lnSpc>
              <a:spcBef>
                <a:spcPct val="0"/>
              </a:spcBef>
              <a:buClrTx/>
              <a:buSzTx/>
              <a:buFontTx/>
              <a:buNone/>
            </a:pPr>
            <a:r>
              <a:rPr kumimoji="0" lang="en-US" altLang="zh-CN" sz="1600">
                <a:latin typeface="Times New Roman" panose="02020603050405020304" pitchFamily="18" charset="0"/>
                <a:ea typeface="宋体" panose="02010600030101010101" pitchFamily="2" charset="-122"/>
              </a:rPr>
              <a:t>Figure 6-1</a:t>
            </a:r>
            <a:endParaRPr kumimoji="0" lang="en-US" altLang="zh-CN" sz="1600">
              <a:latin typeface="Times New Roman" panose="02020603050405020304" pitchFamily="18" charset="0"/>
              <a:ea typeface="宋体" panose="02010600030101010101" pitchFamily="2" charset="-122"/>
            </a:endParaRPr>
          </a:p>
        </p:txBody>
      </p:sp>
      <p:sp>
        <p:nvSpPr>
          <p:cNvPr id="10243" name="Text Box 3"/>
          <p:cNvSpPr txBox="1">
            <a:spLocks noChangeArrowheads="1"/>
          </p:cNvSpPr>
          <p:nvPr/>
        </p:nvSpPr>
        <p:spPr bwMode="auto">
          <a:xfrm>
            <a:off x="3270250" y="0"/>
            <a:ext cx="2825750" cy="579438"/>
          </a:xfrm>
          <a:prstGeom prst="rect">
            <a:avLst/>
          </a:prstGeom>
          <a:noFill/>
          <a:ln w="9525">
            <a:noFill/>
            <a:miter lim="800000"/>
          </a:ln>
        </p:spPr>
        <p:txBody>
          <a:bodyPr wrap="none">
            <a:spAutoFit/>
          </a:bodyPr>
          <a:lstStyle/>
          <a:p>
            <a:pPr algn="l" eaLnBrk="1" hangingPunct="1">
              <a:lnSpc>
                <a:spcPct val="100000"/>
              </a:lnSpc>
              <a:spcBef>
                <a:spcPct val="0"/>
              </a:spcBef>
              <a:buClrTx/>
              <a:buSzTx/>
              <a:buFontTx/>
              <a:buNone/>
            </a:pPr>
            <a:r>
              <a:rPr kumimoji="0" lang="en-US" altLang="zh-CN" sz="3200">
                <a:solidFill>
                  <a:schemeClr val="accent2"/>
                </a:solidFill>
                <a:latin typeface="Times New Roman" panose="02020603050405020304" pitchFamily="18" charset="0"/>
                <a:ea typeface="宋体" panose="02010600030101010101" pitchFamily="2" charset="-122"/>
              </a:rPr>
              <a:t>The OSI model</a:t>
            </a:r>
            <a:endParaRPr kumimoji="0" lang="en-US" altLang="zh-CN" sz="3200">
              <a:solidFill>
                <a:schemeClr val="accent2"/>
              </a:solidFill>
              <a:latin typeface="Times New Roman" panose="02020603050405020304" pitchFamily="18" charset="0"/>
              <a:ea typeface="宋体" panose="02010600030101010101" pitchFamily="2" charset="-122"/>
            </a:endParaRPr>
          </a:p>
        </p:txBody>
      </p:sp>
      <p:pic>
        <p:nvPicPr>
          <p:cNvPr id="10244" name="Picture 4"/>
          <p:cNvPicPr>
            <a:picLocks noChangeAspect="1" noChangeArrowheads="1"/>
          </p:cNvPicPr>
          <p:nvPr/>
        </p:nvPicPr>
        <p:blipFill>
          <a:blip r:embed="rId1" cstate="print"/>
          <a:srcRect/>
          <a:stretch>
            <a:fillRect/>
          </a:stretch>
        </p:blipFill>
        <p:spPr bwMode="auto">
          <a:xfrm>
            <a:off x="1985963" y="1014413"/>
            <a:ext cx="5172075" cy="5233987"/>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0" y="0"/>
            <a:ext cx="1082675" cy="336550"/>
          </a:xfrm>
          <a:prstGeom prst="rect">
            <a:avLst/>
          </a:prstGeom>
          <a:noFill/>
          <a:ln w="9525">
            <a:noFill/>
            <a:miter lim="800000"/>
          </a:ln>
        </p:spPr>
        <p:txBody>
          <a:bodyPr wrap="none">
            <a:spAutoFit/>
          </a:bodyPr>
          <a:lstStyle/>
          <a:p>
            <a:pPr algn="l" eaLnBrk="1" hangingPunct="1">
              <a:lnSpc>
                <a:spcPct val="100000"/>
              </a:lnSpc>
              <a:spcBef>
                <a:spcPct val="0"/>
              </a:spcBef>
              <a:buClrTx/>
              <a:buSzTx/>
              <a:buFontTx/>
              <a:buNone/>
            </a:pPr>
            <a:r>
              <a:rPr kumimoji="0" lang="en-US" altLang="zh-CN" sz="1600">
                <a:latin typeface="Times New Roman" panose="02020603050405020304" pitchFamily="18" charset="0"/>
                <a:ea typeface="宋体" panose="02010600030101010101" pitchFamily="2" charset="-122"/>
              </a:rPr>
              <a:t>Figure 6-2</a:t>
            </a:r>
            <a:endParaRPr kumimoji="0" lang="en-US" altLang="zh-CN" sz="1600">
              <a:latin typeface="Times New Roman" panose="02020603050405020304" pitchFamily="18" charset="0"/>
              <a:ea typeface="宋体" panose="02010600030101010101" pitchFamily="2" charset="-122"/>
            </a:endParaRPr>
          </a:p>
        </p:txBody>
      </p:sp>
      <p:sp>
        <p:nvSpPr>
          <p:cNvPr id="11267" name="Text Box 3"/>
          <p:cNvSpPr txBox="1">
            <a:spLocks noChangeArrowheads="1"/>
          </p:cNvSpPr>
          <p:nvPr/>
        </p:nvSpPr>
        <p:spPr bwMode="auto">
          <a:xfrm>
            <a:off x="2209800" y="152400"/>
            <a:ext cx="5395913" cy="579438"/>
          </a:xfrm>
          <a:prstGeom prst="rect">
            <a:avLst/>
          </a:prstGeom>
          <a:noFill/>
          <a:ln w="9525">
            <a:noFill/>
            <a:miter lim="800000"/>
          </a:ln>
        </p:spPr>
        <p:txBody>
          <a:bodyPr wrap="none">
            <a:spAutoFit/>
          </a:bodyPr>
          <a:lstStyle/>
          <a:p>
            <a:pPr algn="l" eaLnBrk="1" hangingPunct="1">
              <a:lnSpc>
                <a:spcPct val="100000"/>
              </a:lnSpc>
              <a:spcBef>
                <a:spcPct val="0"/>
              </a:spcBef>
              <a:buClrTx/>
              <a:buSzTx/>
              <a:buFontTx/>
              <a:buNone/>
            </a:pPr>
            <a:r>
              <a:rPr kumimoji="0" lang="en-US" altLang="zh-CN" sz="3200">
                <a:solidFill>
                  <a:schemeClr val="accent2"/>
                </a:solidFill>
                <a:latin typeface="Times New Roman" panose="02020603050405020304" pitchFamily="18" charset="0"/>
                <a:ea typeface="宋体" panose="02010600030101010101" pitchFamily="2" charset="-122"/>
              </a:rPr>
              <a:t>Flow of data in the OSI model</a:t>
            </a:r>
            <a:endParaRPr kumimoji="0" lang="en-US" altLang="zh-CN" sz="3200">
              <a:solidFill>
                <a:schemeClr val="accent2"/>
              </a:solidFill>
              <a:latin typeface="Times New Roman" panose="02020603050405020304" pitchFamily="18" charset="0"/>
              <a:ea typeface="宋体" panose="02010600030101010101" pitchFamily="2" charset="-122"/>
            </a:endParaRPr>
          </a:p>
        </p:txBody>
      </p:sp>
      <p:pic>
        <p:nvPicPr>
          <p:cNvPr id="11268" name="Picture 4"/>
          <p:cNvPicPr>
            <a:picLocks noChangeAspect="1" noChangeArrowheads="1"/>
          </p:cNvPicPr>
          <p:nvPr/>
        </p:nvPicPr>
        <p:blipFill>
          <a:blip r:embed="rId1" cstate="print"/>
          <a:srcRect/>
          <a:stretch>
            <a:fillRect/>
          </a:stretch>
        </p:blipFill>
        <p:spPr bwMode="auto">
          <a:xfrm>
            <a:off x="911225" y="762000"/>
            <a:ext cx="7623175" cy="5595938"/>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2" name="Rectangle 2"/>
          <p:cNvSpPr>
            <a:spLocks noGrp="1" noChangeArrowheads="1"/>
          </p:cNvSpPr>
          <p:nvPr>
            <p:ph type="title"/>
          </p:nvPr>
        </p:nvSpPr>
        <p:spPr bwMode="auto">
          <a:solidFill>
            <a:srgbClr val="FFFFFF"/>
          </a:solidFill>
          <a:ln>
            <a:solidFill>
              <a:srgbClr val="000000"/>
            </a:solidFill>
            <a:miter lim="800000"/>
          </a:ln>
        </p:spPr>
        <p:txBody>
          <a:bodyPr vert="horz" wrap="square" lIns="91440" tIns="45720" rIns="91440" bIns="45720" numCol="1" anchor="t" anchorCtr="0" compatLnSpc="1"/>
          <a:lstStyle/>
          <a:p>
            <a:pPr>
              <a:defRPr/>
            </a:pPr>
            <a:r>
              <a:rPr lang="en-US" altLang="zh-CN" sz="3200" smtClean="0">
                <a:solidFill>
                  <a:schemeClr val="tx1"/>
                </a:solidFill>
              </a:rPr>
              <a:t>OSI</a:t>
            </a:r>
            <a:r>
              <a:rPr lang="zh-CN" altLang="en-US" sz="3200" smtClean="0">
                <a:solidFill>
                  <a:schemeClr val="tx1"/>
                </a:solidFill>
              </a:rPr>
              <a:t>开放系统互联模型</a:t>
            </a:r>
            <a:endParaRPr lang="zh-CN" altLang="en-US" smtClean="0">
              <a:solidFill>
                <a:schemeClr val="tx1"/>
              </a:solidFill>
            </a:endParaRPr>
          </a:p>
        </p:txBody>
      </p:sp>
      <p:graphicFrame>
        <p:nvGraphicFramePr>
          <p:cNvPr id="5122" name="Object 3"/>
          <p:cNvGraphicFramePr>
            <a:graphicFrameLocks noChangeAspect="1"/>
          </p:cNvGraphicFramePr>
          <p:nvPr>
            <p:ph type="body" idx="1"/>
          </p:nvPr>
        </p:nvGraphicFramePr>
        <p:xfrm>
          <a:off x="1235075" y="1676400"/>
          <a:ext cx="7053263" cy="5105400"/>
        </p:xfrm>
        <a:graphic>
          <a:graphicData uri="http://schemas.openxmlformats.org/presentationml/2006/ole">
            <mc:AlternateContent xmlns:mc="http://schemas.openxmlformats.org/markup-compatibility/2006">
              <mc:Choice xmlns:v="urn:schemas-microsoft-com:vml" Requires="v">
                <p:oleObj spid="_x0000_s5121" name="Visio" r:id="rId1" imgW="4927600" imgH="3573145" progId="Visio.Drawing.11">
                  <p:embed/>
                </p:oleObj>
              </mc:Choice>
              <mc:Fallback>
                <p:oleObj name="Visio" r:id="rId1" imgW="4927600" imgH="3573145" progId="Visio.Drawing.11">
                  <p:embed/>
                  <p:pic>
                    <p:nvPicPr>
                      <p:cNvPr id="0" name="Object 3"/>
                      <p:cNvPicPr>
                        <a:picLocks noChangeAspect="1"/>
                      </p:cNvPicPr>
                      <p:nvPr/>
                    </p:nvPicPr>
                    <p:blipFill>
                      <a:blip r:embed="rId2"/>
                      <a:stretch>
                        <a:fillRect/>
                      </a:stretch>
                    </p:blipFill>
                    <p:spPr>
                      <a:xfrm>
                        <a:off x="1235075" y="1676400"/>
                        <a:ext cx="7053263" cy="51054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471488" y="1682750"/>
            <a:ext cx="8243887" cy="1854200"/>
          </a:xfrm>
          <a:noFill/>
          <a:ln>
            <a:miter lim="800000"/>
          </a:ln>
        </p:spPr>
        <p:txBody>
          <a:bodyPr vert="horz" wrap="square" lIns="91440" tIns="45720" rIns="91440" bIns="45720" numCol="1" anchor="t" anchorCtr="0" compatLnSpc="1"/>
          <a:lstStyle/>
          <a:p>
            <a:r>
              <a:rPr lang="zh-CN" altLang="en-US" sz="3600" u="sng" smtClean="0">
                <a:solidFill>
                  <a:srgbClr val="4D4D4D"/>
                </a:solidFill>
                <a:effectLst/>
              </a:rPr>
              <a:t>按网络覆盖的地理范围分类</a:t>
            </a:r>
            <a:br>
              <a:rPr lang="zh-CN" altLang="en-US" sz="3600" smtClean="0">
                <a:solidFill>
                  <a:srgbClr val="4D4D4D"/>
                </a:solidFill>
                <a:effectLst/>
              </a:rPr>
            </a:br>
            <a:r>
              <a:rPr lang="zh-CN" altLang="en-US" sz="3600" smtClean="0">
                <a:solidFill>
                  <a:srgbClr val="4D4D4D"/>
                </a:solidFill>
                <a:effectLst/>
              </a:rPr>
              <a:t>  分为</a:t>
            </a:r>
            <a:r>
              <a:rPr lang="zh-CN" altLang="en-US" sz="3600" smtClean="0">
                <a:solidFill>
                  <a:srgbClr val="FF0000"/>
                </a:solidFill>
                <a:effectLst/>
              </a:rPr>
              <a:t>局域网、城域网和广域网</a:t>
            </a:r>
            <a:r>
              <a:rPr lang="zh-CN" altLang="en-US" sz="3600" smtClean="0">
                <a:solidFill>
                  <a:srgbClr val="4D4D4D"/>
                </a:solidFill>
                <a:effectLst/>
              </a:rPr>
              <a:t>三种类型。</a:t>
            </a:r>
            <a:endParaRPr lang="zh-CN" altLang="en-US" sz="3600" smtClean="0">
              <a:solidFill>
                <a:srgbClr val="4D4D4D"/>
              </a:solidFill>
              <a:effectLst/>
            </a:endParaRPr>
          </a:p>
        </p:txBody>
      </p:sp>
      <p:pic>
        <p:nvPicPr>
          <p:cNvPr id="12291" name="Picture 4"/>
          <p:cNvPicPr>
            <a:picLocks noGrp="1" noChangeAspect="1" noChangeArrowheads="1"/>
          </p:cNvPicPr>
          <p:nvPr>
            <p:ph type="body" idx="1"/>
          </p:nvPr>
        </p:nvPicPr>
        <p:blipFill>
          <a:blip r:embed="rId1" cstate="print"/>
          <a:srcRect/>
          <a:stretch>
            <a:fillRect/>
          </a:stretch>
        </p:blipFill>
        <p:spPr bwMode="auto">
          <a:xfrm>
            <a:off x="222250" y="4105275"/>
            <a:ext cx="8229600" cy="2189163"/>
          </a:xfrm>
          <a:noFill/>
          <a:ln>
            <a:miter lim="800000"/>
            <a:headEnd/>
            <a:tailEnd/>
          </a:ln>
        </p:spPr>
      </p:pic>
      <p:sp>
        <p:nvSpPr>
          <p:cNvPr id="1222661" name="Rectangle 5"/>
          <p:cNvSpPr>
            <a:spLocks noChangeArrowheads="1"/>
          </p:cNvSpPr>
          <p:nvPr/>
        </p:nvSpPr>
        <p:spPr bwMode="auto">
          <a:xfrm>
            <a:off x="457200" y="274638"/>
            <a:ext cx="8229600" cy="1143000"/>
          </a:xfrm>
          <a:prstGeom prst="rect">
            <a:avLst/>
          </a:prstGeom>
          <a:solidFill>
            <a:srgbClr val="FFFFFF"/>
          </a:solidFill>
          <a:ln w="9525">
            <a:solidFill>
              <a:srgbClr val="000000"/>
            </a:solidFill>
            <a:miter lim="800000"/>
          </a:ln>
        </p:spPr>
        <p:txBody>
          <a:bodyPr/>
          <a:lstStyle/>
          <a:p>
            <a:pPr algn="l" defTabSz="762000">
              <a:lnSpc>
                <a:spcPct val="100000"/>
              </a:lnSpc>
              <a:spcBef>
                <a:spcPct val="0"/>
              </a:spcBef>
              <a:buClrTx/>
              <a:buSzTx/>
              <a:buFontTx/>
              <a:buNone/>
              <a:defRPr/>
            </a:pPr>
            <a:r>
              <a:rPr lang="en-US" altLang="zh-CN" sz="4400">
                <a:effectLst>
                  <a:outerShdw blurRad="38100" dist="38100" dir="2700000" algn="tl">
                    <a:srgbClr val="C0C0C0"/>
                  </a:outerShdw>
                </a:effectLst>
              </a:rPr>
              <a:t>6.3 </a:t>
            </a:r>
            <a:r>
              <a:rPr lang="zh-CN" altLang="en-US" sz="4400">
                <a:effectLst>
                  <a:outerShdw blurRad="38100" dist="38100" dir="2700000" algn="tl">
                    <a:srgbClr val="C0C0C0"/>
                  </a:outerShdw>
                </a:effectLst>
              </a:rPr>
              <a:t>网络分类</a:t>
            </a:r>
            <a:endParaRPr lang="zh-CN" altLang="en-US" sz="4400">
              <a:effectLst>
                <a:outerShdw blurRad="38100" dist="38100" dir="2700000" algn="tl">
                  <a:srgbClr val="C0C0C0"/>
                </a:outerShdw>
              </a:effectLst>
            </a:endParaRPr>
          </a:p>
        </p:txBody>
      </p:sp>
    </p:spTree>
  </p:cSld>
  <p:clrMapOvr>
    <a:masterClrMapping/>
  </p:clrMapOvr>
</p:sld>
</file>

<file path=ppt/theme/theme1.xml><?xml version="1.0" encoding="utf-8"?>
<a:theme xmlns:a="http://schemas.openxmlformats.org/drawingml/2006/main" name="ccf-基础知识">
  <a:themeElements>
    <a:clrScheme name="ccf-基础知识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cf-基础知识">
      <a:majorFont>
        <a:latin typeface="黑体"/>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2075" tIns="46038" rIns="92075" bIns="46038" numCol="1" anchor="t" anchorCtr="0" compatLnSpc="1"/>
      <a:lstStyle>
        <a:defPPr marL="571500" marR="0" indent="-381000" algn="just" defTabSz="762000" rtl="0" eaLnBrk="0" fontAlgn="base" latinLnBrk="0" hangingPunct="0">
          <a:lnSpc>
            <a:spcPct val="90000"/>
          </a:lnSpc>
          <a:spcBef>
            <a:spcPct val="20000"/>
          </a:spcBef>
          <a:spcAft>
            <a:spcPct val="0"/>
          </a:spcAft>
          <a:buClr>
            <a:schemeClr val="tx2"/>
          </a:buClr>
          <a:buSzPct val="120000"/>
          <a:buFont typeface="Wingdings" panose="05000000000000000000" pitchFamily="2" charset="2"/>
          <a:buChar char="v"/>
          <a:defRPr kumimoji="1" lang="zh-CN" altLang="en-US" sz="36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2075" tIns="46038" rIns="92075" bIns="46038" numCol="1" anchor="t" anchorCtr="0" compatLnSpc="1"/>
      <a:lstStyle>
        <a:defPPr marL="571500" marR="0" indent="-381000" algn="just" defTabSz="762000" rtl="0" eaLnBrk="0" fontAlgn="base" latinLnBrk="0" hangingPunct="0">
          <a:lnSpc>
            <a:spcPct val="90000"/>
          </a:lnSpc>
          <a:spcBef>
            <a:spcPct val="20000"/>
          </a:spcBef>
          <a:spcAft>
            <a:spcPct val="0"/>
          </a:spcAft>
          <a:buClr>
            <a:schemeClr val="tx2"/>
          </a:buClr>
          <a:buSzPct val="120000"/>
          <a:buFont typeface="Wingdings" panose="05000000000000000000" pitchFamily="2" charset="2"/>
          <a:buChar char="v"/>
          <a:defRPr kumimoji="1" lang="zh-CN" altLang="en-US" sz="3600" b="1" i="0" u="none" strike="noStrike" cap="none" normalizeH="0" baseline="0" smtClean="0">
            <a:ln>
              <a:noFill/>
            </a:ln>
            <a:solidFill>
              <a:schemeClr val="tx1"/>
            </a:solidFill>
            <a:effectLst/>
            <a:latin typeface="黑体" panose="02010609060101010101" pitchFamily="2" charset="-122"/>
            <a:ea typeface="黑体" panose="02010609060101010101" pitchFamily="2" charset="-122"/>
          </a:defRPr>
        </a:defPPr>
      </a:lstStyle>
    </a:lnDef>
  </a:objectDefaults>
  <a:extraClrSchemeLst>
    <a:extraClrScheme>
      <a:clrScheme name="ccf-基础知识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cf-基础知识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cf-基础知识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cf-基础知识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cf-基础知识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cf-基础知识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cf-基础知识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D:\讲义\ccf-基础知识.ppt</Template>
  <TotalTime>0</TotalTime>
  <Words>4792</Words>
  <Application>WPS 演示</Application>
  <PresentationFormat>全屏显示(4:3)</PresentationFormat>
  <Paragraphs>225</Paragraphs>
  <Slides>42</Slides>
  <Notes>12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10</vt:i4>
      </vt:variant>
      <vt:variant>
        <vt:lpstr>幻灯片标题</vt:lpstr>
      </vt:variant>
      <vt:variant>
        <vt:i4>42</vt:i4>
      </vt:variant>
    </vt:vector>
  </HeadingPairs>
  <TitlesOfParts>
    <vt:vector size="65" baseType="lpstr">
      <vt:lpstr>Arial</vt:lpstr>
      <vt:lpstr>宋体</vt:lpstr>
      <vt:lpstr>Wingdings</vt:lpstr>
      <vt:lpstr>黑体</vt:lpstr>
      <vt:lpstr>Times New Roman</vt:lpstr>
      <vt:lpstr>Helvetica Neue</vt:lpstr>
      <vt:lpstr>微软雅黑</vt:lpstr>
      <vt:lpstr>Arial Unicode MS</vt:lpstr>
      <vt:lpstr>Monotype Sorts</vt:lpstr>
      <vt:lpstr>新宋体</vt:lpstr>
      <vt:lpstr>隶书</vt:lpstr>
      <vt:lpstr>Wingdings</vt:lpstr>
      <vt:lpstr>ccf-基础知识</vt:lpstr>
      <vt:lpstr>MS_ClipArt_Gallery.2</vt:lpstr>
      <vt:lpstr>Equation.3</vt:lpstr>
      <vt:lpstr>MS_ClipArt_Gallery.2</vt:lpstr>
      <vt:lpstr>MS_ClipArt_Gallery.2</vt:lpstr>
      <vt:lpstr>MS_ClipArt_Gallery.2</vt:lpstr>
      <vt:lpstr>Visio.Drawing.11</vt:lpstr>
      <vt:lpstr>Paint.Picture</vt:lpstr>
      <vt:lpstr>Paint.Picture</vt:lpstr>
      <vt:lpstr>Equation.3</vt:lpstr>
      <vt:lpstr>Equation.3</vt:lpstr>
      <vt:lpstr>第6章 计算机网络 </vt:lpstr>
      <vt:lpstr>PowerPoint 演示文稿</vt:lpstr>
      <vt:lpstr>PowerPoint 演示文稿</vt:lpstr>
      <vt:lpstr>PowerPoint 演示文稿</vt:lpstr>
      <vt:lpstr>PowerPoint 演示文稿</vt:lpstr>
      <vt:lpstr>PowerPoint 演示文稿</vt:lpstr>
      <vt:lpstr>PowerPoint 演示文稿</vt:lpstr>
      <vt:lpstr>OSI开放系统互联模型</vt:lpstr>
      <vt:lpstr>按网络覆盖的地理范围分类   分为局域网、城域网和广域网三种类型。</vt:lpstr>
      <vt:lpstr>PowerPoint 演示文稿</vt:lpstr>
      <vt:lpstr>局域网三种基本拓扑结构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中继器  OSI第1层</vt:lpstr>
      <vt:lpstr>网桥 OSI第1,2层</vt:lpstr>
      <vt:lpstr>集线器、交换机 OSI第1,2,3层</vt:lpstr>
      <vt:lpstr>路由器 OSI第1,2,3层</vt:lpstr>
      <vt:lpstr>网关 OSI全部层</vt:lpstr>
      <vt:lpstr>因特网(Internet)和TCP/IP</vt:lpstr>
      <vt:lpstr>TCP/IP协议</vt:lpstr>
      <vt:lpstr>PowerPoint 演示文稿</vt:lpstr>
      <vt:lpstr>TCP/IP协议</vt:lpstr>
      <vt:lpstr>TCP/IP协议</vt:lpstr>
      <vt:lpstr>PowerPoint 演示文稿</vt:lpstr>
      <vt:lpstr>PowerPoint 演示文稿</vt:lpstr>
      <vt:lpstr>PowerPoint 演示文稿</vt:lpstr>
      <vt:lpstr>PowerPoint 演示文稿</vt:lpstr>
      <vt:lpstr>Internet的网络地址</vt:lpstr>
      <vt:lpstr>点分十进制</vt:lpstr>
      <vt:lpstr>Internet的网络地址</vt:lpstr>
      <vt:lpstr>Internet的网络地址</vt:lpstr>
      <vt:lpstr>Internet的网络地址</vt:lpstr>
      <vt:lpstr>WWW（万维网、环球信息网）</vt:lpstr>
      <vt:lpstr>WWW（万维网、环球信息网）</vt:lpstr>
      <vt:lpstr>WWW（万维网、环球信息网）</vt:lpstr>
      <vt:lpstr>PowerPoint 演示文稿</vt:lpstr>
      <vt:lpstr>PowerPoint 演示文稿</vt:lpstr>
    </vt:vector>
  </TitlesOfParts>
  <Company>清华大学计算机与信息管理中心</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计算机网络 </dc:title>
  <dc:creator>yqh</dc:creator>
  <cp:lastModifiedBy>一叶页</cp:lastModifiedBy>
  <cp:revision>2733</cp:revision>
  <dcterms:created xsi:type="dcterms:W3CDTF">1998-11-23T04:51:00Z</dcterms:created>
  <dcterms:modified xsi:type="dcterms:W3CDTF">2018-11-17T12:48:00Z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2052-11.1.0.7932</vt:lpwstr>
  </property>
</Properties>
</file>