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67"/>
  </p:handoutMasterIdLst>
  <p:sldIdLst>
    <p:sldId id="686" r:id="rId4"/>
    <p:sldId id="687" r:id="rId6"/>
    <p:sldId id="688" r:id="rId7"/>
    <p:sldId id="689" r:id="rId8"/>
    <p:sldId id="698" r:id="rId9"/>
    <p:sldId id="747" r:id="rId10"/>
    <p:sldId id="693" r:id="rId11"/>
    <p:sldId id="694" r:id="rId12"/>
    <p:sldId id="268" r:id="rId13"/>
    <p:sldId id="592" r:id="rId14"/>
    <p:sldId id="593" r:id="rId15"/>
    <p:sldId id="594" r:id="rId16"/>
    <p:sldId id="524" r:id="rId17"/>
    <p:sldId id="525" r:id="rId18"/>
    <p:sldId id="526" r:id="rId19"/>
    <p:sldId id="527" r:id="rId20"/>
    <p:sldId id="528" r:id="rId21"/>
    <p:sldId id="267" r:id="rId22"/>
    <p:sldId id="258" r:id="rId23"/>
    <p:sldId id="259" r:id="rId24"/>
    <p:sldId id="471" r:id="rId25"/>
    <p:sldId id="263" r:id="rId26"/>
    <p:sldId id="482" r:id="rId27"/>
    <p:sldId id="483" r:id="rId28"/>
    <p:sldId id="484" r:id="rId29"/>
    <p:sldId id="274" r:id="rId30"/>
    <p:sldId id="403" r:id="rId31"/>
    <p:sldId id="348" r:id="rId32"/>
    <p:sldId id="748" r:id="rId33"/>
    <p:sldId id="749" r:id="rId34"/>
    <p:sldId id="750" r:id="rId35"/>
    <p:sldId id="751" r:id="rId36"/>
    <p:sldId id="752" r:id="rId37"/>
    <p:sldId id="753" r:id="rId38"/>
    <p:sldId id="754" r:id="rId39"/>
    <p:sldId id="755" r:id="rId40"/>
    <p:sldId id="489" r:id="rId41"/>
    <p:sldId id="491" r:id="rId42"/>
    <p:sldId id="494" r:id="rId43"/>
    <p:sldId id="507" r:id="rId44"/>
    <p:sldId id="534" r:id="rId45"/>
    <p:sldId id="535" r:id="rId46"/>
    <p:sldId id="536" r:id="rId47"/>
    <p:sldId id="537" r:id="rId48"/>
    <p:sldId id="538" r:id="rId49"/>
    <p:sldId id="539" r:id="rId50"/>
    <p:sldId id="530" r:id="rId51"/>
    <p:sldId id="517" r:id="rId52"/>
    <p:sldId id="518" r:id="rId53"/>
    <p:sldId id="699" r:id="rId54"/>
    <p:sldId id="700" r:id="rId55"/>
    <p:sldId id="701" r:id="rId56"/>
    <p:sldId id="705" r:id="rId57"/>
    <p:sldId id="706" r:id="rId58"/>
    <p:sldId id="707" r:id="rId59"/>
    <p:sldId id="708" r:id="rId60"/>
    <p:sldId id="715" r:id="rId61"/>
    <p:sldId id="723" r:id="rId62"/>
    <p:sldId id="724" r:id="rId63"/>
    <p:sldId id="730" r:id="rId64"/>
    <p:sldId id="736" r:id="rId65"/>
    <p:sldId id="737" r:id="rId66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CC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00FF"/>
    <a:srgbClr val="CCFFCC"/>
    <a:srgbClr val="CCECFF"/>
    <a:srgbClr val="FFCC00"/>
    <a:srgbClr val="FFFFEB"/>
    <a:srgbClr val="E7F6FF"/>
    <a:srgbClr val="E1FFE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/>
    <p:restoredTop sz="92578"/>
  </p:normalViewPr>
  <p:slideViewPr>
    <p:cSldViewPr showGuides="1">
      <p:cViewPr>
        <p:scale>
          <a:sx n="66" d="100"/>
          <a:sy n="66" d="100"/>
        </p:scale>
        <p:origin x="-1218" y="-78"/>
      </p:cViewPr>
      <p:guideLst>
        <p:guide orient="horz" pos="2106"/>
        <p:guide pos="28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0" Type="http://schemas.openxmlformats.org/officeDocument/2006/relationships/tableStyles" Target="tableStyles.xml"/><Relationship Id="rId7" Type="http://schemas.openxmlformats.org/officeDocument/2006/relationships/slide" Target="slides/slide3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emf"/><Relationship Id="rId8" Type="http://schemas.openxmlformats.org/officeDocument/2006/relationships/image" Target="../media/image56.emf"/><Relationship Id="rId7" Type="http://schemas.openxmlformats.org/officeDocument/2006/relationships/image" Target="../media/image55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1" Type="http://schemas.openxmlformats.org/officeDocument/2006/relationships/image" Target="../media/image59.emf"/><Relationship Id="rId10" Type="http://schemas.openxmlformats.org/officeDocument/2006/relationships/image" Target="../media/image58.emf"/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48F851-4CB3-403F-8306-F9DD3449D6B6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8920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921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6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6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8920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921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6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6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 bwMode="auto">
          <a:xfrm flipH="1">
            <a:off x="3419872" y="457200"/>
            <a:ext cx="5508104" cy="0"/>
          </a:xfrm>
          <a:prstGeom prst="line">
            <a:avLst/>
          </a:prstGeom>
          <a:noFill/>
          <a:ln w="22225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0525" y="82550"/>
            <a:ext cx="599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华南理工大学计算机学院 </a:t>
            </a:r>
            <a:endParaRPr kumimoji="1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 bwMode="auto">
          <a:xfrm flipH="1">
            <a:off x="3419872" y="457200"/>
            <a:ext cx="5508104" cy="0"/>
          </a:xfrm>
          <a:prstGeom prst="line">
            <a:avLst/>
          </a:prstGeom>
          <a:noFill/>
          <a:ln w="22225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0525" y="82550"/>
            <a:ext cx="6516688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华南理工大学计算机学院 罗荣华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rhluo@scut.edu.cn</a:t>
            </a:r>
            <a:endParaRPr kumimoji="1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>
            <a:lvl1pPr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 bwMode="auto">
          <a:xfrm flipH="1">
            <a:off x="3419872" y="457200"/>
            <a:ext cx="5508104" cy="0"/>
          </a:xfrm>
          <a:prstGeom prst="line">
            <a:avLst/>
          </a:prstGeom>
          <a:noFill/>
          <a:ln w="22225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0525" y="82550"/>
            <a:ext cx="575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华南理工大学计算机学院</a:t>
            </a:r>
            <a:endParaRPr kumimoji="1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 bwMode="auto">
          <a:xfrm flipH="1">
            <a:off x="3419872" y="457200"/>
            <a:ext cx="5508104" cy="0"/>
          </a:xfrm>
          <a:prstGeom prst="line">
            <a:avLst/>
          </a:prstGeom>
          <a:noFill/>
          <a:ln w="22225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0525" y="82550"/>
            <a:ext cx="593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华南理工大学计算机学院 </a:t>
            </a:r>
            <a:endParaRPr kumimoji="1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>
            <a:lvl1pPr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1F4C1-AE9A-4234-9DCD-D37AC6357C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7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7898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latin typeface="Tahom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7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7898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latin typeface="Tahom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wmf"/><Relationship Id="rId2" Type="http://schemas.openxmlformats.org/officeDocument/2006/relationships/oleObject" Target="../embeddings/oleObject34.bin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4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5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1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9.e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58.emf"/><Relationship Id="rId2" Type="http://schemas.openxmlformats.org/officeDocument/2006/relationships/image" Target="../media/image49.e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57.e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56.e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55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4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2.xml"/><Relationship Id="rId22" Type="http://schemas.openxmlformats.org/officeDocument/2006/relationships/audio" Target="../media/audio2.wav"/><Relationship Id="rId21" Type="http://schemas.openxmlformats.org/officeDocument/2006/relationships/audio" Target="../media/audio1.wav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1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3.wav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187450" y="908050"/>
            <a:ext cx="7772400" cy="762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第一章  数制与编码</a:t>
            </a:r>
            <a:endParaRPr kumimoji="1" lang="zh-CN" altLang="en-US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191000"/>
          </a:xfrm>
        </p:spPr>
        <p:txBody>
          <a:bodyPr vert="horz" wrap="square" lIns="91440" tIns="45720" rIns="91440" bIns="45720" anchor="t"/>
          <a:p>
            <a:pPr algn="ctr" eaLnBrk="1" hangingPunct="1">
              <a:lnSpc>
                <a:spcPct val="130000"/>
              </a:lnSpc>
              <a:buNone/>
            </a:pPr>
            <a:endParaRPr lang="en-US" altLang="zh-CN" sz="2400" b="1" i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（1）几种常用的计数体制，十进制、二进制、十六进制、八进制。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（2）不同数制之间的相互转换。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（3）编码形式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8421</a:t>
            </a:r>
            <a:r>
              <a:rPr lang="zh-CN" altLang="en-US" sz="2400" b="1" dirty="0"/>
              <a:t>码、</a:t>
            </a:r>
            <a:r>
              <a:rPr lang="zh-CN" altLang="en-US" sz="2400" b="1" dirty="0"/>
              <a:t>格雷码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094"/>
          <p:cNvSpPr txBox="1"/>
          <p:nvPr/>
        </p:nvSpPr>
        <p:spPr>
          <a:xfrm>
            <a:off x="971550" y="2205038"/>
            <a:ext cx="6121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逻辑函数表达式：</a:t>
            </a:r>
            <a:r>
              <a:rPr lang="en-US" altLang="zh-CN" sz="2400" b="1" dirty="0">
                <a:latin typeface="宋体" panose="02010600030101010101" pitchFamily="2" charset="-122"/>
              </a:rPr>
              <a:t>P = A</a:t>
            </a:r>
            <a:r>
              <a: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•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B =AB=A&amp;B</a:t>
            </a:r>
            <a:endParaRPr lang="en-US" altLang="zh-CN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pSp>
        <p:nvGrpSpPr>
          <p:cNvPr id="3" name="Group 2149"/>
          <p:cNvGrpSpPr/>
          <p:nvPr/>
        </p:nvGrpSpPr>
        <p:grpSpPr>
          <a:xfrm>
            <a:off x="971550" y="3141663"/>
            <a:ext cx="6264275" cy="2663825"/>
            <a:chOff x="2018" y="2341"/>
            <a:chExt cx="3120" cy="1315"/>
          </a:xfrm>
        </p:grpSpPr>
        <p:sp>
          <p:nvSpPr>
            <p:cNvPr id="46085" name="Text Box 2095"/>
            <p:cNvSpPr txBox="1"/>
            <p:nvPr/>
          </p:nvSpPr>
          <p:spPr>
            <a:xfrm>
              <a:off x="2018" y="2341"/>
              <a:ext cx="312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④</a:t>
              </a:r>
              <a:r>
                <a:rPr lang="zh-CN" altLang="en-US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逻辑符号：</a:t>
              </a:r>
              <a:endPara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6086" name="Group 2147"/>
            <p:cNvGrpSpPr/>
            <p:nvPr/>
          </p:nvGrpSpPr>
          <p:grpSpPr>
            <a:xfrm>
              <a:off x="2952" y="2856"/>
              <a:ext cx="792" cy="744"/>
              <a:chOff x="2952" y="2856"/>
              <a:chExt cx="792" cy="744"/>
            </a:xfrm>
          </p:grpSpPr>
          <p:grpSp>
            <p:nvGrpSpPr>
              <p:cNvPr id="46105" name="Group 2135"/>
              <p:cNvGrpSpPr/>
              <p:nvPr/>
            </p:nvGrpSpPr>
            <p:grpSpPr>
              <a:xfrm>
                <a:off x="3140" y="2866"/>
                <a:ext cx="484" cy="350"/>
                <a:chOff x="4076" y="3106"/>
                <a:chExt cx="389" cy="181"/>
              </a:xfrm>
            </p:grpSpPr>
            <p:sp>
              <p:nvSpPr>
                <p:cNvPr id="46109" name="Rectangle 2103"/>
                <p:cNvSpPr/>
                <p:nvPr/>
              </p:nvSpPr>
              <p:spPr>
                <a:xfrm>
                  <a:off x="4178" y="3106"/>
                  <a:ext cx="136" cy="181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6110" name="Line 2104"/>
                <p:cNvSpPr/>
                <p:nvPr/>
              </p:nvSpPr>
              <p:spPr>
                <a:xfrm>
                  <a:off x="4322" y="3195"/>
                  <a:ext cx="143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11" name="Line 2105"/>
                <p:cNvSpPr/>
                <p:nvPr/>
              </p:nvSpPr>
              <p:spPr>
                <a:xfrm>
                  <a:off x="4076" y="3147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12" name="Line 2106"/>
                <p:cNvSpPr/>
                <p:nvPr/>
              </p:nvSpPr>
              <p:spPr>
                <a:xfrm>
                  <a:off x="4076" y="3236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6106" name="Text Box 2107"/>
              <p:cNvSpPr txBox="1"/>
              <p:nvPr/>
            </p:nvSpPr>
            <p:spPr>
              <a:xfrm>
                <a:off x="2952" y="2856"/>
                <a:ext cx="228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7" name="Text Box 2108"/>
              <p:cNvSpPr txBox="1"/>
              <p:nvPr/>
            </p:nvSpPr>
            <p:spPr>
              <a:xfrm>
                <a:off x="3528" y="2880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8" name="Text Box 2109"/>
              <p:cNvSpPr txBox="1"/>
              <p:nvPr/>
            </p:nvSpPr>
            <p:spPr>
              <a:xfrm>
                <a:off x="3012" y="3256"/>
                <a:ext cx="70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常用符号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（部标）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6087" name="Group 2148"/>
            <p:cNvGrpSpPr/>
            <p:nvPr/>
          </p:nvGrpSpPr>
          <p:grpSpPr>
            <a:xfrm>
              <a:off x="3888" y="2832"/>
              <a:ext cx="840" cy="824"/>
              <a:chOff x="3888" y="2832"/>
              <a:chExt cx="840" cy="824"/>
            </a:xfrm>
          </p:grpSpPr>
          <p:grpSp>
            <p:nvGrpSpPr>
              <p:cNvPr id="46097" name="Group 2137"/>
              <p:cNvGrpSpPr/>
              <p:nvPr/>
            </p:nvGrpSpPr>
            <p:grpSpPr>
              <a:xfrm>
                <a:off x="4074" y="2880"/>
                <a:ext cx="534" cy="292"/>
                <a:chOff x="4842" y="3116"/>
                <a:chExt cx="354" cy="182"/>
              </a:xfrm>
            </p:grpSpPr>
            <p:sp>
              <p:nvSpPr>
                <p:cNvPr id="46101" name="Line 2113"/>
                <p:cNvSpPr/>
                <p:nvPr/>
              </p:nvSpPr>
              <p:spPr>
                <a:xfrm>
                  <a:off x="5124" y="3205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02" name="AutoShape 2114"/>
                <p:cNvSpPr/>
                <p:nvPr/>
              </p:nvSpPr>
              <p:spPr>
                <a:xfrm>
                  <a:off x="4960" y="3116"/>
                  <a:ext cx="159" cy="182"/>
                </a:xfrm>
                <a:prstGeom prst="flowChartDelay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6103" name="Line 2115"/>
                <p:cNvSpPr/>
                <p:nvPr/>
              </p:nvSpPr>
              <p:spPr>
                <a:xfrm>
                  <a:off x="4842" y="3162"/>
                  <a:ext cx="11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04" name="Line 2116"/>
                <p:cNvSpPr/>
                <p:nvPr/>
              </p:nvSpPr>
              <p:spPr>
                <a:xfrm>
                  <a:off x="4842" y="3242"/>
                  <a:ext cx="11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6098" name="Text Box 2117"/>
              <p:cNvSpPr txBox="1"/>
              <p:nvPr/>
            </p:nvSpPr>
            <p:spPr>
              <a:xfrm>
                <a:off x="3888" y="2856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9" name="Text Box 2118"/>
              <p:cNvSpPr txBox="1"/>
              <p:nvPr/>
            </p:nvSpPr>
            <p:spPr>
              <a:xfrm>
                <a:off x="4512" y="2832"/>
                <a:ext cx="2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0" name="Text Box 2119"/>
              <p:cNvSpPr txBox="1"/>
              <p:nvPr/>
            </p:nvSpPr>
            <p:spPr>
              <a:xfrm>
                <a:off x="3936" y="3264"/>
                <a:ext cx="772" cy="3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国际常用符号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IEEE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6088" name="Group 2146"/>
            <p:cNvGrpSpPr/>
            <p:nvPr/>
          </p:nvGrpSpPr>
          <p:grpSpPr>
            <a:xfrm>
              <a:off x="2184" y="2846"/>
              <a:ext cx="792" cy="610"/>
              <a:chOff x="2184" y="2846"/>
              <a:chExt cx="792" cy="610"/>
            </a:xfrm>
          </p:grpSpPr>
          <p:sp>
            <p:nvSpPr>
              <p:cNvPr id="46089" name="Line 2124"/>
              <p:cNvSpPr/>
              <p:nvPr/>
            </p:nvSpPr>
            <p:spPr>
              <a:xfrm>
                <a:off x="2351" y="3112"/>
                <a:ext cx="10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090" name="Rectangle 2125"/>
              <p:cNvSpPr/>
              <p:nvPr/>
            </p:nvSpPr>
            <p:spPr>
              <a:xfrm>
                <a:off x="2460" y="2854"/>
                <a:ext cx="175" cy="362"/>
              </a:xfrm>
              <a:prstGeom prst="rect">
                <a:avLst/>
              </a:prstGeom>
              <a:noFill/>
              <a:ln w="1587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6091" name="Line 2126"/>
              <p:cNvSpPr/>
              <p:nvPr/>
            </p:nvSpPr>
            <p:spPr>
              <a:xfrm>
                <a:off x="2638" y="3032"/>
                <a:ext cx="146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092" name="Line 2127"/>
              <p:cNvSpPr/>
              <p:nvPr/>
            </p:nvSpPr>
            <p:spPr>
              <a:xfrm>
                <a:off x="2360" y="2936"/>
                <a:ext cx="100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093" name="Text Box 2129"/>
              <p:cNvSpPr txBox="1"/>
              <p:nvPr/>
            </p:nvSpPr>
            <p:spPr>
              <a:xfrm>
                <a:off x="2460" y="2847"/>
                <a:ext cx="180" cy="1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&amp;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4" name="Text Box 2130"/>
              <p:cNvSpPr txBox="1"/>
              <p:nvPr/>
            </p:nvSpPr>
            <p:spPr>
              <a:xfrm>
                <a:off x="2184" y="2856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000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0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0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5" name="Text Box 2131"/>
              <p:cNvSpPr txBox="1"/>
              <p:nvPr/>
            </p:nvSpPr>
            <p:spPr>
              <a:xfrm>
                <a:off x="2760" y="2846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6" name="Text Box 2132"/>
              <p:cNvSpPr txBox="1"/>
              <p:nvPr/>
            </p:nvSpPr>
            <p:spPr>
              <a:xfrm>
                <a:off x="2376" y="3269"/>
                <a:ext cx="360" cy="1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国标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6084" name="Rectangle 2"/>
          <p:cNvSpPr/>
          <p:nvPr/>
        </p:nvSpPr>
        <p:spPr>
          <a:xfrm>
            <a:off x="1258888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135"/>
          <p:cNvSpPr txBox="1"/>
          <p:nvPr/>
        </p:nvSpPr>
        <p:spPr>
          <a:xfrm>
            <a:off x="900113" y="2205038"/>
            <a:ext cx="58324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逻辑函数表达式：</a:t>
            </a:r>
            <a:r>
              <a:rPr lang="en-US" altLang="zh-CN" sz="2000" b="1" dirty="0">
                <a:latin typeface="宋体" panose="02010600030101010101" pitchFamily="2" charset="-122"/>
              </a:rPr>
              <a:t>P = A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B =A|B</a:t>
            </a:r>
            <a:endParaRPr lang="en-US" altLang="zh-CN" sz="20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pSp>
        <p:nvGrpSpPr>
          <p:cNvPr id="3" name="Group 2198"/>
          <p:cNvGrpSpPr/>
          <p:nvPr/>
        </p:nvGrpSpPr>
        <p:grpSpPr>
          <a:xfrm>
            <a:off x="900113" y="3213100"/>
            <a:ext cx="5903912" cy="2736850"/>
            <a:chOff x="2952" y="2688"/>
            <a:chExt cx="2664" cy="1256"/>
          </a:xfrm>
        </p:grpSpPr>
        <p:sp>
          <p:nvSpPr>
            <p:cNvPr id="48133" name="Text Box 2138"/>
            <p:cNvSpPr txBox="1"/>
            <p:nvPr/>
          </p:nvSpPr>
          <p:spPr>
            <a:xfrm>
              <a:off x="2952" y="2688"/>
              <a:ext cx="13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④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逻辑符号：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8134" name="Group 2197"/>
            <p:cNvGrpSpPr/>
            <p:nvPr/>
          </p:nvGrpSpPr>
          <p:grpSpPr>
            <a:xfrm>
              <a:off x="4776" y="3120"/>
              <a:ext cx="840" cy="824"/>
              <a:chOff x="4776" y="3120"/>
              <a:chExt cx="840" cy="824"/>
            </a:xfrm>
          </p:grpSpPr>
          <p:sp>
            <p:nvSpPr>
              <p:cNvPr id="48154" name="Line 2150"/>
              <p:cNvSpPr/>
              <p:nvPr/>
            </p:nvSpPr>
            <p:spPr>
              <a:xfrm>
                <a:off x="5339" y="3311"/>
                <a:ext cx="109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5" name="Line 2152"/>
              <p:cNvSpPr/>
              <p:nvPr/>
            </p:nvSpPr>
            <p:spPr>
              <a:xfrm>
                <a:off x="4962" y="3242"/>
                <a:ext cx="17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6" name="Line 2153"/>
              <p:cNvSpPr/>
              <p:nvPr/>
            </p:nvSpPr>
            <p:spPr>
              <a:xfrm>
                <a:off x="4962" y="3370"/>
                <a:ext cx="17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7" name="Text Box 2154"/>
              <p:cNvSpPr txBox="1"/>
              <p:nvPr/>
            </p:nvSpPr>
            <p:spPr>
              <a:xfrm>
                <a:off x="4776" y="3144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8" name="Text Box 2155"/>
              <p:cNvSpPr txBox="1"/>
              <p:nvPr/>
            </p:nvSpPr>
            <p:spPr>
              <a:xfrm>
                <a:off x="5400" y="3120"/>
                <a:ext cx="2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9" name="Text Box 2156"/>
              <p:cNvSpPr txBox="1"/>
              <p:nvPr/>
            </p:nvSpPr>
            <p:spPr>
              <a:xfrm>
                <a:off x="4824" y="3552"/>
                <a:ext cx="612" cy="3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国际常用符号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60" name="AutoShape 2168"/>
              <p:cNvSpPr/>
              <p:nvPr/>
            </p:nvSpPr>
            <p:spPr>
              <a:xfrm flipH="1">
                <a:off x="5046" y="3138"/>
                <a:ext cx="288" cy="336"/>
              </a:xfrm>
              <a:prstGeom prst="moon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8135" name="Group 2177"/>
            <p:cNvGrpSpPr/>
            <p:nvPr/>
          </p:nvGrpSpPr>
          <p:grpSpPr>
            <a:xfrm>
              <a:off x="3072" y="3134"/>
              <a:ext cx="792" cy="610"/>
              <a:chOff x="3072" y="3134"/>
              <a:chExt cx="792" cy="610"/>
            </a:xfrm>
          </p:grpSpPr>
          <p:sp>
            <p:nvSpPr>
              <p:cNvPr id="48146" name="Line 2178"/>
              <p:cNvSpPr/>
              <p:nvPr/>
            </p:nvSpPr>
            <p:spPr>
              <a:xfrm>
                <a:off x="3239" y="3400"/>
                <a:ext cx="10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7" name="Rectangle 2179"/>
              <p:cNvSpPr/>
              <p:nvPr/>
            </p:nvSpPr>
            <p:spPr>
              <a:xfrm>
                <a:off x="3348" y="3142"/>
                <a:ext cx="175" cy="362"/>
              </a:xfrm>
              <a:prstGeom prst="rect">
                <a:avLst/>
              </a:prstGeom>
              <a:noFill/>
              <a:ln w="1587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8148" name="Line 2180"/>
              <p:cNvSpPr/>
              <p:nvPr/>
            </p:nvSpPr>
            <p:spPr>
              <a:xfrm>
                <a:off x="3526" y="3320"/>
                <a:ext cx="146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9" name="Line 2181"/>
              <p:cNvSpPr/>
              <p:nvPr/>
            </p:nvSpPr>
            <p:spPr>
              <a:xfrm>
                <a:off x="3248" y="3224"/>
                <a:ext cx="100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0" name="Text Box 2182"/>
              <p:cNvSpPr txBox="1"/>
              <p:nvPr/>
            </p:nvSpPr>
            <p:spPr>
              <a:xfrm>
                <a:off x="3348" y="3135"/>
                <a:ext cx="276" cy="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1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1" name="Text Box 2183"/>
              <p:cNvSpPr txBox="1"/>
              <p:nvPr/>
            </p:nvSpPr>
            <p:spPr>
              <a:xfrm>
                <a:off x="3072" y="3144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2" name="Text Box 2184"/>
              <p:cNvSpPr txBox="1"/>
              <p:nvPr/>
            </p:nvSpPr>
            <p:spPr>
              <a:xfrm>
                <a:off x="3648" y="3134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3" name="Text Box 2185"/>
              <p:cNvSpPr txBox="1"/>
              <p:nvPr/>
            </p:nvSpPr>
            <p:spPr>
              <a:xfrm>
                <a:off x="3264" y="3557"/>
                <a:ext cx="360" cy="1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国标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136" name="Group 2187"/>
            <p:cNvGrpSpPr/>
            <p:nvPr/>
          </p:nvGrpSpPr>
          <p:grpSpPr>
            <a:xfrm>
              <a:off x="3840" y="3144"/>
              <a:ext cx="792" cy="744"/>
              <a:chOff x="3840" y="3144"/>
              <a:chExt cx="792" cy="744"/>
            </a:xfrm>
          </p:grpSpPr>
          <p:grpSp>
            <p:nvGrpSpPr>
              <p:cNvPr id="48137" name="Group 2188"/>
              <p:cNvGrpSpPr/>
              <p:nvPr/>
            </p:nvGrpSpPr>
            <p:grpSpPr>
              <a:xfrm>
                <a:off x="4028" y="3154"/>
                <a:ext cx="484" cy="350"/>
                <a:chOff x="4076" y="3106"/>
                <a:chExt cx="389" cy="181"/>
              </a:xfrm>
            </p:grpSpPr>
            <p:sp>
              <p:nvSpPr>
                <p:cNvPr id="48142" name="Rectangle 2189"/>
                <p:cNvSpPr/>
                <p:nvPr/>
              </p:nvSpPr>
              <p:spPr>
                <a:xfrm>
                  <a:off x="4178" y="3106"/>
                  <a:ext cx="136" cy="181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8143" name="Line 2190"/>
                <p:cNvSpPr/>
                <p:nvPr/>
              </p:nvSpPr>
              <p:spPr>
                <a:xfrm>
                  <a:off x="4322" y="3195"/>
                  <a:ext cx="143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8144" name="Line 2191"/>
                <p:cNvSpPr/>
                <p:nvPr/>
              </p:nvSpPr>
              <p:spPr>
                <a:xfrm>
                  <a:off x="4076" y="3147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8145" name="Line 2192"/>
                <p:cNvSpPr/>
                <p:nvPr/>
              </p:nvSpPr>
              <p:spPr>
                <a:xfrm>
                  <a:off x="4076" y="3236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8138" name="Text Box 2193"/>
              <p:cNvSpPr txBox="1"/>
              <p:nvPr/>
            </p:nvSpPr>
            <p:spPr>
              <a:xfrm>
                <a:off x="3840" y="3144"/>
                <a:ext cx="228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39" name="Text Box 2194"/>
              <p:cNvSpPr txBox="1"/>
              <p:nvPr/>
            </p:nvSpPr>
            <p:spPr>
              <a:xfrm>
                <a:off x="4416" y="3168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40" name="Text Box 2195"/>
              <p:cNvSpPr txBox="1"/>
              <p:nvPr/>
            </p:nvSpPr>
            <p:spPr>
              <a:xfrm>
                <a:off x="3900" y="3544"/>
                <a:ext cx="70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（部标）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41" name="Text Box 2196"/>
              <p:cNvSpPr txBox="1"/>
              <p:nvPr/>
            </p:nvSpPr>
            <p:spPr>
              <a:xfrm>
                <a:off x="4113" y="3216"/>
                <a:ext cx="2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宋体" panose="02010600030101010101" pitchFamily="2" charset="-122"/>
                  </a:rPr>
                  <a:t>＋</a:t>
                </a:r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48132" name="Rectangle 2"/>
          <p:cNvSpPr/>
          <p:nvPr/>
        </p:nvSpPr>
        <p:spPr>
          <a:xfrm>
            <a:off x="1116013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214"/>
          <p:cNvGrpSpPr/>
          <p:nvPr/>
        </p:nvGrpSpPr>
        <p:grpSpPr>
          <a:xfrm>
            <a:off x="827088" y="3213100"/>
            <a:ext cx="6048375" cy="2447925"/>
            <a:chOff x="2976" y="2584"/>
            <a:chExt cx="2496" cy="1256"/>
          </a:xfrm>
        </p:grpSpPr>
        <p:sp>
          <p:nvSpPr>
            <p:cNvPr id="2055" name="Text Box 2098"/>
            <p:cNvSpPr txBox="1"/>
            <p:nvPr/>
          </p:nvSpPr>
          <p:spPr>
            <a:xfrm>
              <a:off x="2976" y="2584"/>
              <a:ext cx="1310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④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逻辑符号：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056" name="Group 2209"/>
            <p:cNvGrpSpPr/>
            <p:nvPr/>
          </p:nvGrpSpPr>
          <p:grpSpPr>
            <a:xfrm>
              <a:off x="3072" y="3030"/>
              <a:ext cx="816" cy="610"/>
              <a:chOff x="3072" y="3030"/>
              <a:chExt cx="816" cy="610"/>
            </a:xfrm>
          </p:grpSpPr>
          <p:sp>
            <p:nvSpPr>
              <p:cNvPr id="2076" name="Text Box 2107"/>
              <p:cNvSpPr txBox="1"/>
              <p:nvPr/>
            </p:nvSpPr>
            <p:spPr>
              <a:xfrm>
                <a:off x="3288" y="3453"/>
                <a:ext cx="360" cy="1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国标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Line 2100"/>
              <p:cNvSpPr/>
              <p:nvPr/>
            </p:nvSpPr>
            <p:spPr>
              <a:xfrm>
                <a:off x="3263" y="3217"/>
                <a:ext cx="10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8" name="Rectangle 2101"/>
              <p:cNvSpPr/>
              <p:nvPr/>
            </p:nvSpPr>
            <p:spPr>
              <a:xfrm>
                <a:off x="3372" y="3038"/>
                <a:ext cx="175" cy="362"/>
              </a:xfrm>
              <a:prstGeom prst="rect">
                <a:avLst/>
              </a:prstGeom>
              <a:noFill/>
              <a:ln w="1587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79" name="Line 2102"/>
              <p:cNvSpPr/>
              <p:nvPr/>
            </p:nvSpPr>
            <p:spPr>
              <a:xfrm>
                <a:off x="3628" y="3225"/>
                <a:ext cx="146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0" name="Text Box 2104"/>
              <p:cNvSpPr txBox="1"/>
              <p:nvPr/>
            </p:nvSpPr>
            <p:spPr>
              <a:xfrm>
                <a:off x="3372" y="3031"/>
                <a:ext cx="276" cy="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Text Box 2105"/>
              <p:cNvSpPr txBox="1"/>
              <p:nvPr/>
            </p:nvSpPr>
            <p:spPr>
              <a:xfrm>
                <a:off x="3072" y="3121"/>
                <a:ext cx="2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Text Box 2106"/>
              <p:cNvSpPr txBox="1"/>
              <p:nvPr/>
            </p:nvSpPr>
            <p:spPr>
              <a:xfrm>
                <a:off x="3672" y="3030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Oval 2176"/>
              <p:cNvSpPr/>
              <p:nvPr/>
            </p:nvSpPr>
            <p:spPr>
              <a:xfrm>
                <a:off x="3552" y="3186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057" name="Group 2210"/>
            <p:cNvGrpSpPr/>
            <p:nvPr/>
          </p:nvGrpSpPr>
          <p:grpSpPr>
            <a:xfrm>
              <a:off x="3888" y="3030"/>
              <a:ext cx="816" cy="754"/>
              <a:chOff x="3888" y="3030"/>
              <a:chExt cx="816" cy="754"/>
            </a:xfrm>
          </p:grpSpPr>
          <p:sp>
            <p:nvSpPr>
              <p:cNvPr id="2068" name="Text Box 2117"/>
              <p:cNvSpPr txBox="1"/>
              <p:nvPr/>
            </p:nvSpPr>
            <p:spPr>
              <a:xfrm>
                <a:off x="3924" y="3440"/>
                <a:ext cx="70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（部标）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Line 2179"/>
              <p:cNvSpPr/>
              <p:nvPr/>
            </p:nvSpPr>
            <p:spPr>
              <a:xfrm>
                <a:off x="4079" y="3217"/>
                <a:ext cx="10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0" name="Rectangle 2180"/>
              <p:cNvSpPr/>
              <p:nvPr/>
            </p:nvSpPr>
            <p:spPr>
              <a:xfrm>
                <a:off x="4188" y="3038"/>
                <a:ext cx="175" cy="362"/>
              </a:xfrm>
              <a:prstGeom prst="rect">
                <a:avLst/>
              </a:prstGeom>
              <a:noFill/>
              <a:ln w="1587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71" name="Line 2181"/>
              <p:cNvSpPr/>
              <p:nvPr/>
            </p:nvSpPr>
            <p:spPr>
              <a:xfrm>
                <a:off x="4444" y="3225"/>
                <a:ext cx="146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2" name="Text Box 2182"/>
              <p:cNvSpPr txBox="1"/>
              <p:nvPr/>
            </p:nvSpPr>
            <p:spPr>
              <a:xfrm>
                <a:off x="4188" y="3031"/>
                <a:ext cx="276" cy="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Text Box 2183"/>
              <p:cNvSpPr txBox="1"/>
              <p:nvPr/>
            </p:nvSpPr>
            <p:spPr>
              <a:xfrm>
                <a:off x="3888" y="3121"/>
                <a:ext cx="2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Text Box 2184"/>
              <p:cNvSpPr txBox="1"/>
              <p:nvPr/>
            </p:nvSpPr>
            <p:spPr>
              <a:xfrm>
                <a:off x="4488" y="3030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Oval 2185"/>
              <p:cNvSpPr/>
              <p:nvPr/>
            </p:nvSpPr>
            <p:spPr>
              <a:xfrm>
                <a:off x="4368" y="3186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058" name="Group 2213"/>
            <p:cNvGrpSpPr/>
            <p:nvPr/>
          </p:nvGrpSpPr>
          <p:grpSpPr>
            <a:xfrm>
              <a:off x="4656" y="3043"/>
              <a:ext cx="816" cy="797"/>
              <a:chOff x="4656" y="3043"/>
              <a:chExt cx="816" cy="797"/>
            </a:xfrm>
          </p:grpSpPr>
          <p:sp>
            <p:nvSpPr>
              <p:cNvPr id="2059" name="Text Box 2125"/>
              <p:cNvSpPr txBox="1"/>
              <p:nvPr/>
            </p:nvSpPr>
            <p:spPr>
              <a:xfrm>
                <a:off x="4848" y="3448"/>
                <a:ext cx="612" cy="3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国际常用符号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Text Box 2190"/>
              <p:cNvSpPr txBox="1"/>
              <p:nvPr/>
            </p:nvSpPr>
            <p:spPr>
              <a:xfrm>
                <a:off x="4956" y="3044"/>
                <a:ext cx="276" cy="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Text Box 2191"/>
              <p:cNvSpPr txBox="1"/>
              <p:nvPr/>
            </p:nvSpPr>
            <p:spPr>
              <a:xfrm>
                <a:off x="4656" y="3134"/>
                <a:ext cx="2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Text Box 2192"/>
              <p:cNvSpPr txBox="1"/>
              <p:nvPr/>
            </p:nvSpPr>
            <p:spPr>
              <a:xfrm>
                <a:off x="5256" y="3043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3" name="Group 2212"/>
              <p:cNvGrpSpPr/>
              <p:nvPr/>
            </p:nvGrpSpPr>
            <p:grpSpPr>
              <a:xfrm>
                <a:off x="4838" y="3112"/>
                <a:ext cx="474" cy="240"/>
                <a:chOff x="4838" y="3112"/>
                <a:chExt cx="474" cy="240"/>
              </a:xfrm>
            </p:grpSpPr>
            <p:sp>
              <p:nvSpPr>
                <p:cNvPr id="2064" name="Line 2187"/>
                <p:cNvSpPr/>
                <p:nvPr/>
              </p:nvSpPr>
              <p:spPr>
                <a:xfrm>
                  <a:off x="4838" y="3230"/>
                  <a:ext cx="10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65" name="Line 2189"/>
                <p:cNvSpPr/>
                <p:nvPr/>
              </p:nvSpPr>
              <p:spPr>
                <a:xfrm>
                  <a:off x="5212" y="3238"/>
                  <a:ext cx="100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66" name="Oval 2193"/>
                <p:cNvSpPr/>
                <p:nvPr/>
              </p:nvSpPr>
              <p:spPr>
                <a:xfrm>
                  <a:off x="5136" y="3199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067" name="AutoShape 2194"/>
                <p:cNvSpPr/>
                <p:nvPr/>
              </p:nvSpPr>
              <p:spPr>
                <a:xfrm rot="5400000">
                  <a:off x="4920" y="3136"/>
                  <a:ext cx="240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32" name="Group 2207"/>
          <p:cNvGrpSpPr/>
          <p:nvPr/>
        </p:nvGrpSpPr>
        <p:grpSpPr>
          <a:xfrm>
            <a:off x="827088" y="2349500"/>
            <a:ext cx="4392612" cy="404813"/>
            <a:chOff x="528" y="3249"/>
            <a:chExt cx="2352" cy="255"/>
          </a:xfrm>
        </p:grpSpPr>
        <p:sp>
          <p:nvSpPr>
            <p:cNvPr id="2054" name="Text Box 2096"/>
            <p:cNvSpPr txBox="1"/>
            <p:nvPr/>
          </p:nvSpPr>
          <p:spPr>
            <a:xfrm>
              <a:off x="528" y="3254"/>
              <a:ext cx="21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③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逻辑函数表达式：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050" name="Object 2"/>
            <p:cNvGraphicFramePr/>
            <p:nvPr/>
          </p:nvGraphicFramePr>
          <p:xfrm>
            <a:off x="2012" y="3249"/>
            <a:ext cx="86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685800" imgH="190500" progId="Equation.3">
                    <p:embed/>
                  </p:oleObj>
                </mc:Choice>
                <mc:Fallback>
                  <p:oleObj name="" r:id="rId1" imgW="685800" imgH="1905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12" y="3249"/>
                          <a:ext cx="868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3" name="Rectangle 2"/>
          <p:cNvSpPr/>
          <p:nvPr/>
        </p:nvSpPr>
        <p:spPr>
          <a:xfrm>
            <a:off x="1187450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日期占位符 1"/>
          <p:cNvSpPr txBox="1">
            <a:spLocks noGrp="1"/>
          </p:cNvSpPr>
          <p:nvPr>
            <p:ph type="dt" sz="half" idx="2"/>
          </p:nvPr>
        </p:nvSpPr>
        <p:spPr bwMode="auto">
          <a:xfrm>
            <a:off x="611188" y="6324600"/>
            <a:ext cx="1905000" cy="457200"/>
          </a:xfrm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31108-A140-4A71-B174-F651ACB5491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3077" name="Text Box 1026"/>
          <p:cNvSpPr txBox="1"/>
          <p:nvPr/>
        </p:nvSpPr>
        <p:spPr>
          <a:xfrm>
            <a:off x="611188" y="1989138"/>
            <a:ext cx="8229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）与非逻辑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78" name="表格 3077"/>
          <p:cNvGraphicFramePr/>
          <p:nvPr/>
        </p:nvGraphicFramePr>
        <p:xfrm>
          <a:off x="6375400" y="3057525"/>
          <a:ext cx="2362200" cy="15240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A  B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107" name="Text Box 1067"/>
          <p:cNvSpPr txBox="1"/>
          <p:nvPr/>
        </p:nvSpPr>
        <p:spPr>
          <a:xfrm>
            <a:off x="5940425" y="2444750"/>
            <a:ext cx="22939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真值表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28147" name="Text Box 1107"/>
          <p:cNvSpPr txBox="1"/>
          <p:nvPr/>
        </p:nvSpPr>
        <p:spPr>
          <a:xfrm>
            <a:off x="5364163" y="5116513"/>
            <a:ext cx="352901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特点：全高出低、一低出高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1111"/>
          <p:cNvGrpSpPr/>
          <p:nvPr/>
        </p:nvGrpSpPr>
        <p:grpSpPr>
          <a:xfrm>
            <a:off x="631825" y="5106988"/>
            <a:ext cx="4876800" cy="1130300"/>
            <a:chOff x="2064" y="2150"/>
            <a:chExt cx="3072" cy="712"/>
          </a:xfrm>
        </p:grpSpPr>
        <p:sp>
          <p:nvSpPr>
            <p:cNvPr id="3135" name="Text Box 1068"/>
            <p:cNvSpPr txBox="1"/>
            <p:nvPr/>
          </p:nvSpPr>
          <p:spPr>
            <a:xfrm>
              <a:off x="2064" y="2150"/>
              <a:ext cx="30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③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逻辑函数表达式：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3074" name="Object 2"/>
            <p:cNvGraphicFramePr/>
            <p:nvPr/>
          </p:nvGraphicFramePr>
          <p:xfrm>
            <a:off x="2200" y="2488"/>
            <a:ext cx="249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" imgW="1524000" imgH="228600" progId="Equation.3">
                    <p:embed/>
                  </p:oleObj>
                </mc:Choice>
                <mc:Fallback>
                  <p:oleObj name="" r:id="rId1" imgW="1524000" imgH="2286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0" y="2488"/>
                          <a:ext cx="2494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1" name="Group 1129"/>
          <p:cNvGrpSpPr/>
          <p:nvPr/>
        </p:nvGrpSpPr>
        <p:grpSpPr>
          <a:xfrm>
            <a:off x="611188" y="2500313"/>
            <a:ext cx="5184775" cy="2441575"/>
            <a:chOff x="2184" y="663"/>
            <a:chExt cx="2544" cy="1265"/>
          </a:xfrm>
        </p:grpSpPr>
        <p:sp>
          <p:nvSpPr>
            <p:cNvPr id="3103" name="Text Box 1070"/>
            <p:cNvSpPr txBox="1"/>
            <p:nvPr/>
          </p:nvSpPr>
          <p:spPr>
            <a:xfrm>
              <a:off x="2200" y="663"/>
              <a:ext cx="1536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①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逻辑符号：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3104" name="Group 1126"/>
            <p:cNvGrpSpPr/>
            <p:nvPr/>
          </p:nvGrpSpPr>
          <p:grpSpPr>
            <a:xfrm>
              <a:off x="2952" y="1128"/>
              <a:ext cx="792" cy="744"/>
              <a:chOff x="2952" y="1128"/>
              <a:chExt cx="792" cy="744"/>
            </a:xfrm>
          </p:grpSpPr>
          <p:sp>
            <p:nvSpPr>
              <p:cNvPr id="3126" name="Text Box 1077"/>
              <p:cNvSpPr txBox="1"/>
              <p:nvPr/>
            </p:nvSpPr>
            <p:spPr>
              <a:xfrm>
                <a:off x="2952" y="1128"/>
                <a:ext cx="228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27" name="Text Box 1078"/>
              <p:cNvSpPr txBox="1"/>
              <p:nvPr/>
            </p:nvSpPr>
            <p:spPr>
              <a:xfrm>
                <a:off x="3528" y="1152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28" name="Text Box 1079"/>
              <p:cNvSpPr txBox="1"/>
              <p:nvPr/>
            </p:nvSpPr>
            <p:spPr>
              <a:xfrm>
                <a:off x="3012" y="1528"/>
                <a:ext cx="70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常用符号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（部标）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129" name="Group 1125"/>
              <p:cNvGrpSpPr/>
              <p:nvPr/>
            </p:nvGrpSpPr>
            <p:grpSpPr>
              <a:xfrm>
                <a:off x="3140" y="1138"/>
                <a:ext cx="484" cy="350"/>
                <a:chOff x="3140" y="1138"/>
                <a:chExt cx="484" cy="350"/>
              </a:xfrm>
            </p:grpSpPr>
            <p:sp>
              <p:nvSpPr>
                <p:cNvPr id="3130" name="Rectangle 1073"/>
                <p:cNvSpPr/>
                <p:nvPr/>
              </p:nvSpPr>
              <p:spPr>
                <a:xfrm>
                  <a:off x="3267" y="1138"/>
                  <a:ext cx="169" cy="350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31" name="Line 1074"/>
                <p:cNvSpPr/>
                <p:nvPr/>
              </p:nvSpPr>
              <p:spPr>
                <a:xfrm>
                  <a:off x="3446" y="1310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2" name="Line 1075"/>
                <p:cNvSpPr/>
                <p:nvPr/>
              </p:nvSpPr>
              <p:spPr>
                <a:xfrm>
                  <a:off x="3140" y="1217"/>
                  <a:ext cx="119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3" name="Line 1076"/>
                <p:cNvSpPr/>
                <p:nvPr/>
              </p:nvSpPr>
              <p:spPr>
                <a:xfrm>
                  <a:off x="3140" y="1389"/>
                  <a:ext cx="119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4" name="Oval 1100"/>
                <p:cNvSpPr/>
                <p:nvPr/>
              </p:nvSpPr>
              <p:spPr>
                <a:xfrm>
                  <a:off x="3434" y="1278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105" name="Group 1128"/>
            <p:cNvGrpSpPr/>
            <p:nvPr/>
          </p:nvGrpSpPr>
          <p:grpSpPr>
            <a:xfrm>
              <a:off x="3888" y="1104"/>
              <a:ext cx="840" cy="824"/>
              <a:chOff x="3888" y="1104"/>
              <a:chExt cx="840" cy="824"/>
            </a:xfrm>
          </p:grpSpPr>
          <p:sp>
            <p:nvSpPr>
              <p:cNvPr id="3117" name="Text Box 1086"/>
              <p:cNvSpPr txBox="1"/>
              <p:nvPr/>
            </p:nvSpPr>
            <p:spPr>
              <a:xfrm>
                <a:off x="3888" y="1128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18" name="Text Box 1087"/>
              <p:cNvSpPr txBox="1"/>
              <p:nvPr/>
            </p:nvSpPr>
            <p:spPr>
              <a:xfrm>
                <a:off x="4512" y="1104"/>
                <a:ext cx="2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19" name="Text Box 1088"/>
              <p:cNvSpPr txBox="1"/>
              <p:nvPr/>
            </p:nvSpPr>
            <p:spPr>
              <a:xfrm>
                <a:off x="3936" y="1536"/>
                <a:ext cx="612" cy="3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国际常用符号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120" name="Group 1127"/>
              <p:cNvGrpSpPr/>
              <p:nvPr/>
            </p:nvGrpSpPr>
            <p:grpSpPr>
              <a:xfrm>
                <a:off x="4074" y="1152"/>
                <a:ext cx="582" cy="292"/>
                <a:chOff x="4074" y="1152"/>
                <a:chExt cx="582" cy="292"/>
              </a:xfrm>
            </p:grpSpPr>
            <p:sp>
              <p:nvSpPr>
                <p:cNvPr id="3121" name="Line 1082"/>
                <p:cNvSpPr/>
                <p:nvPr/>
              </p:nvSpPr>
              <p:spPr>
                <a:xfrm>
                  <a:off x="4547" y="1295"/>
                  <a:ext cx="109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22" name="AutoShape 1083"/>
                <p:cNvSpPr/>
                <p:nvPr/>
              </p:nvSpPr>
              <p:spPr>
                <a:xfrm>
                  <a:off x="4252" y="1152"/>
                  <a:ext cx="240" cy="292"/>
                </a:xfrm>
                <a:prstGeom prst="flowChartDelay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23" name="Line 1084"/>
                <p:cNvSpPr/>
                <p:nvPr/>
              </p:nvSpPr>
              <p:spPr>
                <a:xfrm>
                  <a:off x="4074" y="1226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24" name="Line 1085"/>
                <p:cNvSpPr/>
                <p:nvPr/>
              </p:nvSpPr>
              <p:spPr>
                <a:xfrm>
                  <a:off x="4074" y="1354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25" name="Oval 1101"/>
                <p:cNvSpPr/>
                <p:nvPr/>
              </p:nvSpPr>
              <p:spPr>
                <a:xfrm>
                  <a:off x="4490" y="1266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106" name="Group 1114"/>
            <p:cNvGrpSpPr/>
            <p:nvPr/>
          </p:nvGrpSpPr>
          <p:grpSpPr>
            <a:xfrm>
              <a:off x="2184" y="1118"/>
              <a:ext cx="792" cy="610"/>
              <a:chOff x="2184" y="1118"/>
              <a:chExt cx="792" cy="610"/>
            </a:xfrm>
          </p:grpSpPr>
          <p:sp>
            <p:nvSpPr>
              <p:cNvPr id="3107" name="Text Box 1115"/>
              <p:cNvSpPr txBox="1"/>
              <p:nvPr/>
            </p:nvSpPr>
            <p:spPr>
              <a:xfrm>
                <a:off x="2460" y="1119"/>
                <a:ext cx="180" cy="1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&amp;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8" name="Text Box 1116"/>
              <p:cNvSpPr txBox="1"/>
              <p:nvPr/>
            </p:nvSpPr>
            <p:spPr>
              <a:xfrm>
                <a:off x="2184" y="1128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000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000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0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9" name="Text Box 1117"/>
              <p:cNvSpPr txBox="1"/>
              <p:nvPr/>
            </p:nvSpPr>
            <p:spPr>
              <a:xfrm>
                <a:off x="2760" y="1118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10" name="Text Box 1118"/>
              <p:cNvSpPr txBox="1"/>
              <p:nvPr/>
            </p:nvSpPr>
            <p:spPr>
              <a:xfrm>
                <a:off x="2376" y="1541"/>
                <a:ext cx="360" cy="1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国标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111" name="Group 1119"/>
              <p:cNvGrpSpPr/>
              <p:nvPr/>
            </p:nvGrpSpPr>
            <p:grpSpPr>
              <a:xfrm>
                <a:off x="2351" y="1126"/>
                <a:ext cx="481" cy="362"/>
                <a:chOff x="2351" y="1126"/>
                <a:chExt cx="481" cy="362"/>
              </a:xfrm>
            </p:grpSpPr>
            <p:sp>
              <p:nvSpPr>
                <p:cNvPr id="3112" name="Line 1120"/>
                <p:cNvSpPr/>
                <p:nvPr/>
              </p:nvSpPr>
              <p:spPr>
                <a:xfrm>
                  <a:off x="2351" y="1384"/>
                  <a:ext cx="10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13" name="Rectangle 1121"/>
                <p:cNvSpPr/>
                <p:nvPr/>
              </p:nvSpPr>
              <p:spPr>
                <a:xfrm>
                  <a:off x="2460" y="1126"/>
                  <a:ext cx="175" cy="362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114" name="Line 1122"/>
                <p:cNvSpPr/>
                <p:nvPr/>
              </p:nvSpPr>
              <p:spPr>
                <a:xfrm>
                  <a:off x="2686" y="1304"/>
                  <a:ext cx="146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15" name="Line 1123"/>
                <p:cNvSpPr/>
                <p:nvPr/>
              </p:nvSpPr>
              <p:spPr>
                <a:xfrm>
                  <a:off x="2360" y="1208"/>
                  <a:ext cx="100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16" name="Oval 1124"/>
                <p:cNvSpPr/>
                <p:nvPr/>
              </p:nvSpPr>
              <p:spPr>
                <a:xfrm>
                  <a:off x="2636" y="1275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sz="2000" dirty="0"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102" name="Rectangle 2"/>
          <p:cNvSpPr/>
          <p:nvPr/>
        </p:nvSpPr>
        <p:spPr>
          <a:xfrm>
            <a:off x="1258888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与非逻辑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07" grpId="0"/>
      <p:bldP spid="728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9E96E9-F774-46F5-89EE-C210358FFEA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101" name="Text Box 2050"/>
          <p:cNvSpPr txBox="1"/>
          <p:nvPr/>
        </p:nvSpPr>
        <p:spPr>
          <a:xfrm>
            <a:off x="533400" y="196215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）或非逻辑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02" name="表格 4101"/>
          <p:cNvGraphicFramePr/>
          <p:nvPr/>
        </p:nvGraphicFramePr>
        <p:xfrm>
          <a:off x="5580063" y="3273425"/>
          <a:ext cx="2362200" cy="15240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A  B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9111" name="Text Box 2071"/>
          <p:cNvSpPr txBox="1"/>
          <p:nvPr/>
        </p:nvSpPr>
        <p:spPr>
          <a:xfrm>
            <a:off x="5434013" y="2746375"/>
            <a:ext cx="2438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真值表（或非）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29144" name="Text Box 2104"/>
          <p:cNvSpPr txBox="1"/>
          <p:nvPr/>
        </p:nvSpPr>
        <p:spPr>
          <a:xfrm>
            <a:off x="4067175" y="5300663"/>
            <a:ext cx="47545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特点：全低出高、一高出低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4124" name="Group 2118"/>
          <p:cNvGrpSpPr/>
          <p:nvPr/>
        </p:nvGrpSpPr>
        <p:grpSpPr>
          <a:xfrm>
            <a:off x="684213" y="2659063"/>
            <a:ext cx="4229100" cy="1993900"/>
            <a:chOff x="2064" y="672"/>
            <a:chExt cx="2664" cy="1256"/>
          </a:xfrm>
        </p:grpSpPr>
        <p:sp>
          <p:nvSpPr>
            <p:cNvPr id="4128" name="Text Box 2073"/>
            <p:cNvSpPr txBox="1"/>
            <p:nvPr/>
          </p:nvSpPr>
          <p:spPr>
            <a:xfrm>
              <a:off x="2064" y="672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①</a:t>
              </a:r>
              <a:r>
                <a:rPr lang="zh-CN" altLang="en-US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逻辑符号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4129" name="Group 2113"/>
            <p:cNvGrpSpPr/>
            <p:nvPr/>
          </p:nvGrpSpPr>
          <p:grpSpPr>
            <a:xfrm>
              <a:off x="2184" y="1118"/>
              <a:ext cx="792" cy="610"/>
              <a:chOff x="2184" y="1118"/>
              <a:chExt cx="792" cy="610"/>
            </a:xfrm>
          </p:grpSpPr>
          <p:sp>
            <p:nvSpPr>
              <p:cNvPr id="4151" name="Text Box 2093"/>
              <p:cNvSpPr txBox="1"/>
              <p:nvPr/>
            </p:nvSpPr>
            <p:spPr>
              <a:xfrm>
                <a:off x="2451" y="1119"/>
                <a:ext cx="276" cy="1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>
                  <a:lnSpc>
                    <a:spcPct val="128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1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52" name="Text Box 2094"/>
              <p:cNvSpPr txBox="1"/>
              <p:nvPr/>
            </p:nvSpPr>
            <p:spPr>
              <a:xfrm>
                <a:off x="2184" y="1128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53" name="Text Box 2095"/>
              <p:cNvSpPr txBox="1"/>
              <p:nvPr/>
            </p:nvSpPr>
            <p:spPr>
              <a:xfrm>
                <a:off x="2760" y="1118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54" name="Text Box 2096"/>
              <p:cNvSpPr txBox="1"/>
              <p:nvPr/>
            </p:nvSpPr>
            <p:spPr>
              <a:xfrm>
                <a:off x="2376" y="1541"/>
                <a:ext cx="360" cy="1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国标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55" name="Group 2112"/>
              <p:cNvGrpSpPr/>
              <p:nvPr/>
            </p:nvGrpSpPr>
            <p:grpSpPr>
              <a:xfrm>
                <a:off x="2351" y="1126"/>
                <a:ext cx="481" cy="362"/>
                <a:chOff x="2351" y="1126"/>
                <a:chExt cx="481" cy="362"/>
              </a:xfrm>
            </p:grpSpPr>
            <p:sp>
              <p:nvSpPr>
                <p:cNvPr id="4156" name="Line 2089"/>
                <p:cNvSpPr/>
                <p:nvPr/>
              </p:nvSpPr>
              <p:spPr>
                <a:xfrm>
                  <a:off x="2351" y="1384"/>
                  <a:ext cx="10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7" name="Rectangle 2090"/>
                <p:cNvSpPr/>
                <p:nvPr/>
              </p:nvSpPr>
              <p:spPr>
                <a:xfrm>
                  <a:off x="2460" y="1126"/>
                  <a:ext cx="175" cy="362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158" name="Line 2091"/>
                <p:cNvSpPr/>
                <p:nvPr/>
              </p:nvSpPr>
              <p:spPr>
                <a:xfrm>
                  <a:off x="2686" y="1304"/>
                  <a:ext cx="146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9" name="Line 2092"/>
                <p:cNvSpPr/>
                <p:nvPr/>
              </p:nvSpPr>
              <p:spPr>
                <a:xfrm>
                  <a:off x="2360" y="1208"/>
                  <a:ext cx="100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60" name="Oval 2097"/>
                <p:cNvSpPr/>
                <p:nvPr/>
              </p:nvSpPr>
              <p:spPr>
                <a:xfrm>
                  <a:off x="2636" y="1275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4130" name="Group 2115"/>
            <p:cNvGrpSpPr/>
            <p:nvPr/>
          </p:nvGrpSpPr>
          <p:grpSpPr>
            <a:xfrm>
              <a:off x="2952" y="1128"/>
              <a:ext cx="792" cy="744"/>
              <a:chOff x="2952" y="1128"/>
              <a:chExt cx="792" cy="744"/>
            </a:xfrm>
          </p:grpSpPr>
          <p:sp>
            <p:nvSpPr>
              <p:cNvPr id="4141" name="Text Box 2079"/>
              <p:cNvSpPr txBox="1"/>
              <p:nvPr/>
            </p:nvSpPr>
            <p:spPr>
              <a:xfrm>
                <a:off x="2952" y="1128"/>
                <a:ext cx="228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2" name="Text Box 2080"/>
              <p:cNvSpPr txBox="1"/>
              <p:nvPr/>
            </p:nvSpPr>
            <p:spPr>
              <a:xfrm>
                <a:off x="3528" y="1152"/>
                <a:ext cx="21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3" name="Text Box 2081"/>
              <p:cNvSpPr txBox="1"/>
              <p:nvPr/>
            </p:nvSpPr>
            <p:spPr>
              <a:xfrm>
                <a:off x="3012" y="1528"/>
                <a:ext cx="70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（部标）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44" name="Group 2114"/>
              <p:cNvGrpSpPr/>
              <p:nvPr/>
            </p:nvGrpSpPr>
            <p:grpSpPr>
              <a:xfrm>
                <a:off x="3140" y="1138"/>
                <a:ext cx="484" cy="350"/>
                <a:chOff x="3140" y="1138"/>
                <a:chExt cx="484" cy="350"/>
              </a:xfrm>
            </p:grpSpPr>
            <p:sp>
              <p:nvSpPr>
                <p:cNvPr id="4146" name="Rectangle 2075"/>
                <p:cNvSpPr/>
                <p:nvPr/>
              </p:nvSpPr>
              <p:spPr>
                <a:xfrm>
                  <a:off x="3267" y="1138"/>
                  <a:ext cx="169" cy="350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147" name="Line 2076"/>
                <p:cNvSpPr/>
                <p:nvPr/>
              </p:nvSpPr>
              <p:spPr>
                <a:xfrm>
                  <a:off x="3446" y="1310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48" name="Line 2077"/>
                <p:cNvSpPr/>
                <p:nvPr/>
              </p:nvSpPr>
              <p:spPr>
                <a:xfrm>
                  <a:off x="3140" y="1217"/>
                  <a:ext cx="119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49" name="Line 2078"/>
                <p:cNvSpPr/>
                <p:nvPr/>
              </p:nvSpPr>
              <p:spPr>
                <a:xfrm>
                  <a:off x="3140" y="1389"/>
                  <a:ext cx="119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0" name="Oval 2098"/>
                <p:cNvSpPr/>
                <p:nvPr/>
              </p:nvSpPr>
              <p:spPr>
                <a:xfrm>
                  <a:off x="3434" y="1278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4145" name="Text Box 2105"/>
              <p:cNvSpPr txBox="1"/>
              <p:nvPr/>
            </p:nvSpPr>
            <p:spPr>
              <a:xfrm>
                <a:off x="3222" y="1200"/>
                <a:ext cx="2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宋体" panose="02010600030101010101" pitchFamily="2" charset="-122"/>
                  </a:rPr>
                  <a:t>＋</a:t>
                </a:r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131" name="Group 2117"/>
            <p:cNvGrpSpPr/>
            <p:nvPr/>
          </p:nvGrpSpPr>
          <p:grpSpPr>
            <a:xfrm>
              <a:off x="3888" y="1104"/>
              <a:ext cx="840" cy="824"/>
              <a:chOff x="3888" y="1104"/>
              <a:chExt cx="840" cy="824"/>
            </a:xfrm>
          </p:grpSpPr>
          <p:sp>
            <p:nvSpPr>
              <p:cNvPr id="4132" name="Text Box 2088"/>
              <p:cNvSpPr txBox="1"/>
              <p:nvPr/>
            </p:nvSpPr>
            <p:spPr>
              <a:xfrm>
                <a:off x="3936" y="1536"/>
                <a:ext cx="612" cy="3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国际常用符号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3" name="Text Box 2086"/>
              <p:cNvSpPr txBox="1"/>
              <p:nvPr/>
            </p:nvSpPr>
            <p:spPr>
              <a:xfrm>
                <a:off x="3888" y="1128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4" name="Text Box 2087"/>
              <p:cNvSpPr txBox="1"/>
              <p:nvPr/>
            </p:nvSpPr>
            <p:spPr>
              <a:xfrm>
                <a:off x="4512" y="1104"/>
                <a:ext cx="2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35" name="Group 2116"/>
              <p:cNvGrpSpPr/>
              <p:nvPr/>
            </p:nvGrpSpPr>
            <p:grpSpPr>
              <a:xfrm>
                <a:off x="4074" y="1140"/>
                <a:ext cx="460" cy="288"/>
                <a:chOff x="4074" y="1140"/>
                <a:chExt cx="460" cy="288"/>
              </a:xfrm>
            </p:grpSpPr>
            <p:sp>
              <p:nvSpPr>
                <p:cNvPr id="4136" name="Line 2082"/>
                <p:cNvSpPr/>
                <p:nvPr/>
              </p:nvSpPr>
              <p:spPr>
                <a:xfrm>
                  <a:off x="4425" y="1295"/>
                  <a:ext cx="109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7" name="Line 2084"/>
                <p:cNvSpPr/>
                <p:nvPr/>
              </p:nvSpPr>
              <p:spPr>
                <a:xfrm>
                  <a:off x="4074" y="1226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8" name="Line 2085"/>
                <p:cNvSpPr/>
                <p:nvPr/>
              </p:nvSpPr>
              <p:spPr>
                <a:xfrm>
                  <a:off x="4074" y="1354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9" name="Oval 2099"/>
                <p:cNvSpPr/>
                <p:nvPr/>
              </p:nvSpPr>
              <p:spPr>
                <a:xfrm>
                  <a:off x="4368" y="1266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140" name="AutoShape 2106"/>
                <p:cNvSpPr/>
                <p:nvPr/>
              </p:nvSpPr>
              <p:spPr>
                <a:xfrm flipH="1">
                  <a:off x="4176" y="1140"/>
                  <a:ext cx="192" cy="288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9" name="Group 2111"/>
          <p:cNvGrpSpPr/>
          <p:nvPr/>
        </p:nvGrpSpPr>
        <p:grpSpPr>
          <a:xfrm>
            <a:off x="539750" y="5262563"/>
            <a:ext cx="2808288" cy="974725"/>
            <a:chOff x="2064" y="2172"/>
            <a:chExt cx="1769" cy="614"/>
          </a:xfrm>
        </p:grpSpPr>
        <p:sp>
          <p:nvSpPr>
            <p:cNvPr id="4127" name="Text Box 2101"/>
            <p:cNvSpPr txBox="1"/>
            <p:nvPr/>
          </p:nvSpPr>
          <p:spPr>
            <a:xfrm>
              <a:off x="2064" y="2172"/>
              <a:ext cx="17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③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逻辑函数表达式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4098" name="Object 2"/>
            <p:cNvGraphicFramePr/>
            <p:nvPr/>
          </p:nvGraphicFramePr>
          <p:xfrm>
            <a:off x="2154" y="2478"/>
            <a:ext cx="158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" imgW="1180465" imgH="228600" progId="Equation.3">
                    <p:embed/>
                  </p:oleObj>
                </mc:Choice>
                <mc:Fallback>
                  <p:oleObj name="" r:id="rId1" imgW="1180465" imgH="2286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4" y="2478"/>
                          <a:ext cx="158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" name="Rectangle 2"/>
          <p:cNvSpPr/>
          <p:nvPr/>
        </p:nvSpPr>
        <p:spPr>
          <a:xfrm>
            <a:off x="1258888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或非逻辑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1" grpId="0"/>
      <p:bldP spid="729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672D79-9FBD-40EA-A062-FC232EDD604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125" name="Text Box 3074"/>
          <p:cNvSpPr txBox="1"/>
          <p:nvPr/>
        </p:nvSpPr>
        <p:spPr>
          <a:xfrm>
            <a:off x="468313" y="2060575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）与或非逻辑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5126" name="Text Box 3101"/>
          <p:cNvSpPr txBox="1"/>
          <p:nvPr/>
        </p:nvSpPr>
        <p:spPr>
          <a:xfrm>
            <a:off x="827088" y="253523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逻辑符号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241"/>
          <p:cNvGrpSpPr/>
          <p:nvPr/>
        </p:nvGrpSpPr>
        <p:grpSpPr>
          <a:xfrm>
            <a:off x="827088" y="4724400"/>
            <a:ext cx="4752975" cy="1149350"/>
            <a:chOff x="657" y="2251"/>
            <a:chExt cx="2994" cy="724"/>
          </a:xfrm>
        </p:grpSpPr>
        <p:sp>
          <p:nvSpPr>
            <p:cNvPr id="5181" name="Text Box 3097"/>
            <p:cNvSpPr txBox="1"/>
            <p:nvPr/>
          </p:nvSpPr>
          <p:spPr>
            <a:xfrm>
              <a:off x="657" y="2251"/>
              <a:ext cx="24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②</a:t>
              </a:r>
              <a:r>
                <a:rPr lang="zh-CN" altLang="en-US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逻辑函数表达式</a:t>
              </a:r>
              <a:endPara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5122" name="Object 2"/>
            <p:cNvGraphicFramePr/>
            <p:nvPr/>
          </p:nvGraphicFramePr>
          <p:xfrm>
            <a:off x="801" y="2640"/>
            <a:ext cx="285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" imgW="1892300" imgH="228600" progId="Equation.3">
                    <p:embed/>
                  </p:oleObj>
                </mc:Choice>
                <mc:Fallback>
                  <p:oleObj name="" r:id="rId1" imgW="1892300" imgH="2286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01" y="2640"/>
                          <a:ext cx="285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Group 3242"/>
          <p:cNvGrpSpPr/>
          <p:nvPr/>
        </p:nvGrpSpPr>
        <p:grpSpPr>
          <a:xfrm>
            <a:off x="1143000" y="3016250"/>
            <a:ext cx="7100888" cy="1925638"/>
            <a:chOff x="720" y="1078"/>
            <a:chExt cx="3312" cy="986"/>
          </a:xfrm>
        </p:grpSpPr>
        <p:grpSp>
          <p:nvGrpSpPr>
            <p:cNvPr id="5130" name="Group 3240"/>
            <p:cNvGrpSpPr/>
            <p:nvPr/>
          </p:nvGrpSpPr>
          <p:grpSpPr>
            <a:xfrm>
              <a:off x="2976" y="1078"/>
              <a:ext cx="1056" cy="986"/>
              <a:chOff x="2976" y="1078"/>
              <a:chExt cx="1056" cy="986"/>
            </a:xfrm>
          </p:grpSpPr>
          <p:sp>
            <p:nvSpPr>
              <p:cNvPr id="5166" name="Text Box 3109"/>
              <p:cNvSpPr txBox="1"/>
              <p:nvPr/>
            </p:nvSpPr>
            <p:spPr>
              <a:xfrm>
                <a:off x="3240" y="1672"/>
                <a:ext cx="612" cy="3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l" eaLnBrk="0" hangingPunct="0">
                  <a:lnSpc>
                    <a:spcPct val="104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国际常用符号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7" name="Text Box 3126"/>
              <p:cNvSpPr txBox="1"/>
              <p:nvPr/>
            </p:nvSpPr>
            <p:spPr>
              <a:xfrm>
                <a:off x="3816" y="1192"/>
                <a:ext cx="2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l" eaLnBrk="0" hangingPunct="0"/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168" name="Group 3183"/>
              <p:cNvGrpSpPr/>
              <p:nvPr/>
            </p:nvGrpSpPr>
            <p:grpSpPr>
              <a:xfrm>
                <a:off x="2976" y="1078"/>
                <a:ext cx="216" cy="617"/>
                <a:chOff x="1800" y="1152"/>
                <a:chExt cx="216" cy="617"/>
              </a:xfrm>
            </p:grpSpPr>
            <p:sp>
              <p:nvSpPr>
                <p:cNvPr id="5179" name="Text Box 3184"/>
                <p:cNvSpPr txBox="1"/>
                <p:nvPr/>
              </p:nvSpPr>
              <p:spPr>
                <a:xfrm>
                  <a:off x="1800" y="1152"/>
                  <a:ext cx="216" cy="3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l" eaLnBrk="0" hangingPunct="0"/>
                  <a:r>
                    <a:rPr lang="en-US" altLang="zh-CN" i="1" dirty="0">
                      <a:latin typeface="Times New Roman" panose="02020603050405020304" pitchFamily="18" charset="0"/>
                    </a:rPr>
                    <a:t>A</a:t>
                  </a:r>
                  <a:endParaRPr lang="en-US" altLang="zh-CN" i="1" dirty="0">
                    <a:latin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zh-CN" i="1" dirty="0">
                      <a:latin typeface="Times New Roman" panose="02020603050405020304" pitchFamily="18" charset="0"/>
                    </a:rPr>
                    <a:t>B</a:t>
                  </a:r>
                  <a:endParaRPr lang="en-US" altLang="zh-CN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80" name="Text Box 3185"/>
                <p:cNvSpPr txBox="1"/>
                <p:nvPr/>
              </p:nvSpPr>
              <p:spPr>
                <a:xfrm>
                  <a:off x="1800" y="1457"/>
                  <a:ext cx="216" cy="3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l" eaLnBrk="0" hangingPunct="0"/>
                  <a:r>
                    <a:rPr lang="en-US" altLang="zh-CN" i="1" dirty="0">
                      <a:latin typeface="Times New Roman" panose="02020603050405020304" pitchFamily="18" charset="0"/>
                    </a:rPr>
                    <a:t>C</a:t>
                  </a:r>
                  <a:endParaRPr lang="en-US" altLang="zh-CN" i="1" dirty="0">
                    <a:latin typeface="Times New Roman" panose="02020603050405020304" pitchFamily="18" charset="0"/>
                  </a:endParaRPr>
                </a:p>
                <a:p>
                  <a:pPr algn="l" eaLnBrk="0" hangingPunct="0"/>
                  <a:r>
                    <a:rPr lang="en-US" altLang="zh-CN" i="1" dirty="0">
                      <a:latin typeface="Times New Roman" panose="02020603050405020304" pitchFamily="18" charset="0"/>
                    </a:rPr>
                    <a:t>D</a:t>
                  </a:r>
                  <a:endParaRPr lang="en-US" altLang="zh-CN" i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69" name="Group 3239"/>
              <p:cNvGrpSpPr/>
              <p:nvPr/>
            </p:nvGrpSpPr>
            <p:grpSpPr>
              <a:xfrm>
                <a:off x="3192" y="1114"/>
                <a:ext cx="646" cy="519"/>
                <a:chOff x="3192" y="1114"/>
                <a:chExt cx="646" cy="519"/>
              </a:xfrm>
            </p:grpSpPr>
            <p:sp>
              <p:nvSpPr>
                <p:cNvPr id="5170" name="Line 3122"/>
                <p:cNvSpPr/>
                <p:nvPr/>
              </p:nvSpPr>
              <p:spPr>
                <a:xfrm>
                  <a:off x="3729" y="1383"/>
                  <a:ext cx="109" cy="0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71" name="Oval 3127"/>
                <p:cNvSpPr/>
                <p:nvPr/>
              </p:nvSpPr>
              <p:spPr>
                <a:xfrm>
                  <a:off x="3672" y="1354"/>
                  <a:ext cx="70" cy="7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l"/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5172" name="AutoShape 3128"/>
                <p:cNvSpPr/>
                <p:nvPr/>
              </p:nvSpPr>
              <p:spPr>
                <a:xfrm flipH="1">
                  <a:off x="3480" y="1228"/>
                  <a:ext cx="192" cy="288"/>
                </a:xfrm>
                <a:prstGeom prst="moon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l"/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5173" name="AutoShape 3180"/>
                <p:cNvSpPr/>
                <p:nvPr/>
              </p:nvSpPr>
              <p:spPr>
                <a:xfrm>
                  <a:off x="3288" y="1114"/>
                  <a:ext cx="192" cy="240"/>
                </a:xfrm>
                <a:prstGeom prst="flowChartDelay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l"/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5174" name="AutoShape 3181"/>
                <p:cNvSpPr/>
                <p:nvPr/>
              </p:nvSpPr>
              <p:spPr>
                <a:xfrm>
                  <a:off x="3288" y="1393"/>
                  <a:ext cx="192" cy="240"/>
                </a:xfrm>
                <a:prstGeom prst="flowChartDelay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l"/>
                  <a:endParaRPr lang="zh-CN" altLang="en-US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5175" name="Line 3186"/>
                <p:cNvSpPr/>
                <p:nvPr/>
              </p:nvSpPr>
              <p:spPr>
                <a:xfrm>
                  <a:off x="3192" y="1192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76" name="Line 3187"/>
                <p:cNvSpPr/>
                <p:nvPr/>
              </p:nvSpPr>
              <p:spPr>
                <a:xfrm>
                  <a:off x="3192" y="1306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77" name="Line 3188"/>
                <p:cNvSpPr/>
                <p:nvPr/>
              </p:nvSpPr>
              <p:spPr>
                <a:xfrm>
                  <a:off x="3192" y="1462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78" name="Line 3189"/>
                <p:cNvSpPr/>
                <p:nvPr/>
              </p:nvSpPr>
              <p:spPr>
                <a:xfrm>
                  <a:off x="3192" y="1576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31" name="Text Box 3202"/>
            <p:cNvSpPr txBox="1"/>
            <p:nvPr/>
          </p:nvSpPr>
          <p:spPr>
            <a:xfrm>
              <a:off x="1464" y="1262"/>
              <a:ext cx="21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2" name="Text Box 3203"/>
            <p:cNvSpPr txBox="1"/>
            <p:nvPr/>
          </p:nvSpPr>
          <p:spPr>
            <a:xfrm>
              <a:off x="1080" y="1685"/>
              <a:ext cx="360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国标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3204"/>
            <p:cNvSpPr/>
            <p:nvPr/>
          </p:nvSpPr>
          <p:spPr>
            <a:xfrm>
              <a:off x="1154" y="1252"/>
              <a:ext cx="175" cy="381"/>
            </a:xfrm>
            <a:prstGeom prst="rect">
              <a:avLst/>
            </a:prstGeom>
            <a:noFill/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/>
              <a:endParaRPr lang="zh-CN" altLang="zh-CN" dirty="0">
                <a:latin typeface="宋体" panose="02010600030101010101" pitchFamily="2" charset="-122"/>
              </a:endParaRPr>
            </a:p>
          </p:txBody>
        </p:sp>
        <p:sp>
          <p:nvSpPr>
            <p:cNvPr id="5134" name="Text Box 3205"/>
            <p:cNvSpPr txBox="1"/>
            <p:nvPr/>
          </p:nvSpPr>
          <p:spPr>
            <a:xfrm>
              <a:off x="1155" y="1263"/>
              <a:ext cx="276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>
                <a:lnSpc>
                  <a:spcPct val="128000"/>
                </a:lnSpc>
              </a:pP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135" name="Text Box 3206"/>
            <p:cNvSpPr txBox="1"/>
            <p:nvPr/>
          </p:nvSpPr>
          <p:spPr>
            <a:xfrm>
              <a:off x="1008" y="124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200" b="1" dirty="0">
                  <a:latin typeface="宋体" panose="02010600030101010101" pitchFamily="2" charset="-122"/>
                </a:rPr>
                <a:t>&amp;</a:t>
              </a:r>
              <a:endParaRPr lang="en-US" altLang="zh-CN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5136" name="Text Box 3207"/>
            <p:cNvSpPr txBox="1"/>
            <p:nvPr/>
          </p:nvSpPr>
          <p:spPr>
            <a:xfrm>
              <a:off x="1008" y="1440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200" b="1" dirty="0">
                  <a:latin typeface="宋体" panose="02010600030101010101" pitchFamily="2" charset="-122"/>
                </a:rPr>
                <a:t>&amp;</a:t>
              </a:r>
              <a:endParaRPr lang="en-US" altLang="zh-CN" sz="12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5137" name="Group 3208"/>
            <p:cNvGrpSpPr/>
            <p:nvPr/>
          </p:nvGrpSpPr>
          <p:grpSpPr>
            <a:xfrm>
              <a:off x="899" y="1248"/>
              <a:ext cx="637" cy="384"/>
              <a:chOff x="899" y="1248"/>
              <a:chExt cx="637" cy="384"/>
            </a:xfrm>
          </p:grpSpPr>
          <p:sp>
            <p:nvSpPr>
              <p:cNvPr id="5158" name="Line 3209"/>
              <p:cNvSpPr/>
              <p:nvPr/>
            </p:nvSpPr>
            <p:spPr>
              <a:xfrm>
                <a:off x="899" y="1392"/>
                <a:ext cx="10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9" name="Line 3210"/>
              <p:cNvSpPr/>
              <p:nvPr/>
            </p:nvSpPr>
            <p:spPr>
              <a:xfrm>
                <a:off x="1390" y="1448"/>
                <a:ext cx="146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0" name="Line 3211"/>
              <p:cNvSpPr/>
              <p:nvPr/>
            </p:nvSpPr>
            <p:spPr>
              <a:xfrm>
                <a:off x="908" y="1296"/>
                <a:ext cx="100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1" name="Oval 3212"/>
              <p:cNvSpPr/>
              <p:nvPr/>
            </p:nvSpPr>
            <p:spPr>
              <a:xfrm>
                <a:off x="1340" y="1419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l"/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162" name="Rectangle 3213"/>
              <p:cNvSpPr/>
              <p:nvPr/>
            </p:nvSpPr>
            <p:spPr>
              <a:xfrm>
                <a:off x="1017" y="1248"/>
                <a:ext cx="144" cy="192"/>
              </a:xfrm>
              <a:prstGeom prst="rect">
                <a:avLst/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l"/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163" name="Rectangle 3214"/>
              <p:cNvSpPr/>
              <p:nvPr/>
            </p:nvSpPr>
            <p:spPr>
              <a:xfrm>
                <a:off x="1017" y="1440"/>
                <a:ext cx="144" cy="192"/>
              </a:xfrm>
              <a:prstGeom prst="rect">
                <a:avLst/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l"/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164" name="Line 3215"/>
              <p:cNvSpPr/>
              <p:nvPr/>
            </p:nvSpPr>
            <p:spPr>
              <a:xfrm>
                <a:off x="903" y="1584"/>
                <a:ext cx="108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5" name="Line 3216"/>
              <p:cNvSpPr/>
              <p:nvPr/>
            </p:nvSpPr>
            <p:spPr>
              <a:xfrm>
                <a:off x="912" y="1488"/>
                <a:ext cx="100" cy="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38" name="Text Box 3217"/>
            <p:cNvSpPr txBox="1"/>
            <p:nvPr/>
          </p:nvSpPr>
          <p:spPr>
            <a:xfrm>
              <a:off x="720" y="1152"/>
              <a:ext cx="21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  <a:p>
              <a:pPr algn="l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9" name="Text Box 3218"/>
            <p:cNvSpPr txBox="1"/>
            <p:nvPr/>
          </p:nvSpPr>
          <p:spPr>
            <a:xfrm>
              <a:off x="720" y="1416"/>
              <a:ext cx="21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</a:endParaRPr>
            </a:p>
            <a:p>
              <a:pPr algn="l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0" name="Text Box 3221"/>
            <p:cNvSpPr txBox="1"/>
            <p:nvPr/>
          </p:nvSpPr>
          <p:spPr>
            <a:xfrm>
              <a:off x="1932" y="1672"/>
              <a:ext cx="708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常用符号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（部标）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1" name="Line 3222"/>
            <p:cNvSpPr/>
            <p:nvPr/>
          </p:nvSpPr>
          <p:spPr>
            <a:xfrm>
              <a:off x="2003" y="1392"/>
              <a:ext cx="108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2" name="Rectangle 3223"/>
            <p:cNvSpPr/>
            <p:nvPr/>
          </p:nvSpPr>
          <p:spPr>
            <a:xfrm>
              <a:off x="2258" y="1252"/>
              <a:ext cx="175" cy="381"/>
            </a:xfrm>
            <a:prstGeom prst="rect">
              <a:avLst/>
            </a:prstGeom>
            <a:noFill/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/>
              <a:endParaRPr lang="zh-CN" altLang="zh-CN" dirty="0">
                <a:latin typeface="宋体" panose="02010600030101010101" pitchFamily="2" charset="-122"/>
              </a:endParaRPr>
            </a:p>
          </p:txBody>
        </p:sp>
        <p:sp>
          <p:nvSpPr>
            <p:cNvPr id="5143" name="Line 3224"/>
            <p:cNvSpPr/>
            <p:nvPr/>
          </p:nvSpPr>
          <p:spPr>
            <a:xfrm>
              <a:off x="2494" y="1448"/>
              <a:ext cx="14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4" name="Line 3225"/>
            <p:cNvSpPr/>
            <p:nvPr/>
          </p:nvSpPr>
          <p:spPr>
            <a:xfrm>
              <a:off x="2003" y="1296"/>
              <a:ext cx="100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5" name="Text Box 3226"/>
            <p:cNvSpPr txBox="1"/>
            <p:nvPr/>
          </p:nvSpPr>
          <p:spPr>
            <a:xfrm>
              <a:off x="2259" y="1344"/>
              <a:ext cx="276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>
                <a:lnSpc>
                  <a:spcPct val="128000"/>
                </a:lnSpc>
              </a:pP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146" name="Oval 3227"/>
            <p:cNvSpPr/>
            <p:nvPr/>
          </p:nvSpPr>
          <p:spPr>
            <a:xfrm>
              <a:off x="2444" y="1419"/>
              <a:ext cx="57" cy="5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l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5147" name="Text Box 3228"/>
            <p:cNvSpPr txBox="1"/>
            <p:nvPr/>
          </p:nvSpPr>
          <p:spPr>
            <a:xfrm>
              <a:off x="2112" y="124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endParaRPr lang="zh-CN" altLang="zh-CN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5148" name="Text Box 3229"/>
            <p:cNvSpPr txBox="1"/>
            <p:nvPr/>
          </p:nvSpPr>
          <p:spPr>
            <a:xfrm>
              <a:off x="2112" y="1440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endParaRPr lang="zh-CN" altLang="zh-CN" sz="12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5149" name="Group 3230"/>
            <p:cNvGrpSpPr/>
            <p:nvPr/>
          </p:nvGrpSpPr>
          <p:grpSpPr>
            <a:xfrm>
              <a:off x="2121" y="1248"/>
              <a:ext cx="144" cy="385"/>
              <a:chOff x="3561" y="576"/>
              <a:chExt cx="144" cy="384"/>
            </a:xfrm>
          </p:grpSpPr>
          <p:sp>
            <p:nvSpPr>
              <p:cNvPr id="5156" name="Rectangle 3231"/>
              <p:cNvSpPr/>
              <p:nvPr/>
            </p:nvSpPr>
            <p:spPr>
              <a:xfrm>
                <a:off x="3561" y="576"/>
                <a:ext cx="144" cy="192"/>
              </a:xfrm>
              <a:prstGeom prst="rect">
                <a:avLst/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l"/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157" name="Rectangle 3232"/>
              <p:cNvSpPr/>
              <p:nvPr/>
            </p:nvSpPr>
            <p:spPr>
              <a:xfrm>
                <a:off x="3561" y="768"/>
                <a:ext cx="144" cy="192"/>
              </a:xfrm>
              <a:prstGeom prst="rect">
                <a:avLst/>
              </a:prstGeom>
              <a:noFill/>
              <a:ln w="9525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l"/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5150" name="Line 3233"/>
            <p:cNvSpPr/>
            <p:nvPr/>
          </p:nvSpPr>
          <p:spPr>
            <a:xfrm>
              <a:off x="2007" y="1584"/>
              <a:ext cx="108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1" name="Line 3234"/>
            <p:cNvSpPr/>
            <p:nvPr/>
          </p:nvSpPr>
          <p:spPr>
            <a:xfrm>
              <a:off x="2007" y="1488"/>
              <a:ext cx="100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52" name="Group 3235"/>
            <p:cNvGrpSpPr/>
            <p:nvPr/>
          </p:nvGrpSpPr>
          <p:grpSpPr>
            <a:xfrm>
              <a:off x="1800" y="1152"/>
              <a:ext cx="216" cy="576"/>
              <a:chOff x="1800" y="1152"/>
              <a:chExt cx="216" cy="576"/>
            </a:xfrm>
          </p:grpSpPr>
          <p:sp>
            <p:nvSpPr>
              <p:cNvPr id="5154" name="Text Box 3236"/>
              <p:cNvSpPr txBox="1"/>
              <p:nvPr/>
            </p:nvSpPr>
            <p:spPr>
              <a:xfrm>
                <a:off x="1800" y="1152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l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pPr algn="l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5" name="Text Box 3237"/>
              <p:cNvSpPr txBox="1"/>
              <p:nvPr/>
            </p:nvSpPr>
            <p:spPr>
              <a:xfrm>
                <a:off x="1800" y="1416"/>
                <a:ext cx="21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l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pPr algn="l" eaLnBrk="0" hangingPunct="0"/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153" name="Text Box 3238"/>
            <p:cNvSpPr txBox="1"/>
            <p:nvPr/>
          </p:nvSpPr>
          <p:spPr>
            <a:xfrm>
              <a:off x="2568" y="1248"/>
              <a:ext cx="21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29" name="Rectangle 2"/>
          <p:cNvSpPr/>
          <p:nvPr/>
        </p:nvSpPr>
        <p:spPr>
          <a:xfrm>
            <a:off x="1187450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与或非逻辑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EB534F-1566-4806-8167-A157AC45E58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6149" name="Text Box 2050"/>
          <p:cNvSpPr txBox="1"/>
          <p:nvPr/>
        </p:nvSpPr>
        <p:spPr>
          <a:xfrm>
            <a:off x="539750" y="2133600"/>
            <a:ext cx="3240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）异或逻辑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50" name="表格 6149"/>
          <p:cNvGraphicFramePr/>
          <p:nvPr/>
        </p:nvGraphicFramePr>
        <p:xfrm>
          <a:off x="5449888" y="2708275"/>
          <a:ext cx="2362200" cy="1541463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3222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A  B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2183" name="Text Box 2071"/>
          <p:cNvSpPr txBox="1"/>
          <p:nvPr/>
        </p:nvSpPr>
        <p:spPr>
          <a:xfrm>
            <a:off x="5003800" y="2132013"/>
            <a:ext cx="2220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真值表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32185" name="Text Box 2073"/>
          <p:cNvSpPr txBox="1"/>
          <p:nvPr/>
        </p:nvSpPr>
        <p:spPr>
          <a:xfrm>
            <a:off x="539750" y="5419725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特点：相同为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、相异为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6172" name="Text Box 2075"/>
          <p:cNvSpPr txBox="1"/>
          <p:nvPr/>
        </p:nvSpPr>
        <p:spPr>
          <a:xfrm>
            <a:off x="684213" y="285273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逻辑符号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6173" name="Group 2103"/>
          <p:cNvGrpSpPr/>
          <p:nvPr/>
        </p:nvGrpSpPr>
        <p:grpSpPr>
          <a:xfrm>
            <a:off x="684213" y="3754438"/>
            <a:ext cx="1219200" cy="968375"/>
            <a:chOff x="816" y="1118"/>
            <a:chExt cx="768" cy="610"/>
          </a:xfrm>
        </p:grpSpPr>
        <p:grpSp>
          <p:nvGrpSpPr>
            <p:cNvPr id="6192" name="Group 2102"/>
            <p:cNvGrpSpPr/>
            <p:nvPr/>
          </p:nvGrpSpPr>
          <p:grpSpPr>
            <a:xfrm>
              <a:off x="983" y="1126"/>
              <a:ext cx="435" cy="362"/>
              <a:chOff x="983" y="1126"/>
              <a:chExt cx="435" cy="362"/>
            </a:xfrm>
          </p:grpSpPr>
          <p:sp>
            <p:nvSpPr>
              <p:cNvPr id="6197" name="Line 2085"/>
              <p:cNvSpPr/>
              <p:nvPr/>
            </p:nvSpPr>
            <p:spPr>
              <a:xfrm>
                <a:off x="983" y="1384"/>
                <a:ext cx="10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98" name="Rectangle 2086"/>
              <p:cNvSpPr/>
              <p:nvPr/>
            </p:nvSpPr>
            <p:spPr>
              <a:xfrm>
                <a:off x="1092" y="1126"/>
                <a:ext cx="175" cy="362"/>
              </a:xfrm>
              <a:prstGeom prst="rect">
                <a:avLst/>
              </a:prstGeom>
              <a:noFill/>
              <a:ln w="158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199" name="Line 2087"/>
              <p:cNvSpPr/>
              <p:nvPr/>
            </p:nvSpPr>
            <p:spPr>
              <a:xfrm>
                <a:off x="1272" y="1304"/>
                <a:ext cx="146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0" name="Line 2088"/>
              <p:cNvSpPr/>
              <p:nvPr/>
            </p:nvSpPr>
            <p:spPr>
              <a:xfrm>
                <a:off x="992" y="1208"/>
                <a:ext cx="10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93" name="Text Box 2089"/>
            <p:cNvSpPr txBox="1"/>
            <p:nvPr/>
          </p:nvSpPr>
          <p:spPr>
            <a:xfrm>
              <a:off x="1056" y="1119"/>
              <a:ext cx="285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>
                <a:lnSpc>
                  <a:spcPct val="128000"/>
                </a:lnSpc>
              </a:pPr>
              <a:r>
                <a:rPr lang="zh-CN" altLang="en-US" sz="1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12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6194" name="Text Box 2090"/>
            <p:cNvSpPr txBox="1"/>
            <p:nvPr/>
          </p:nvSpPr>
          <p:spPr>
            <a:xfrm>
              <a:off x="816" y="1128"/>
              <a:ext cx="21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95" name="Text Box 2091"/>
            <p:cNvSpPr txBox="1"/>
            <p:nvPr/>
          </p:nvSpPr>
          <p:spPr>
            <a:xfrm>
              <a:off x="1368" y="1118"/>
              <a:ext cx="21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96" name="Text Box 2092"/>
            <p:cNvSpPr txBox="1"/>
            <p:nvPr/>
          </p:nvSpPr>
          <p:spPr>
            <a:xfrm>
              <a:off x="1008" y="1541"/>
              <a:ext cx="360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国标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74" name="Group 2116"/>
          <p:cNvGrpSpPr/>
          <p:nvPr/>
        </p:nvGrpSpPr>
        <p:grpSpPr>
          <a:xfrm>
            <a:off x="3389313" y="3644900"/>
            <a:ext cx="1257300" cy="1395413"/>
            <a:chOff x="2520" y="1049"/>
            <a:chExt cx="792" cy="879"/>
          </a:xfrm>
        </p:grpSpPr>
        <p:sp>
          <p:nvSpPr>
            <p:cNvPr id="6188" name="Text Box 2084"/>
            <p:cNvSpPr txBox="1"/>
            <p:nvPr/>
          </p:nvSpPr>
          <p:spPr>
            <a:xfrm>
              <a:off x="2568" y="1536"/>
              <a:ext cx="612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国际常用符号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9" name="Text Box 2094"/>
            <p:cNvSpPr txBox="1"/>
            <p:nvPr/>
          </p:nvSpPr>
          <p:spPr>
            <a:xfrm>
              <a:off x="2520" y="1128"/>
              <a:ext cx="21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90" name="Text Box 2095"/>
            <p:cNvSpPr txBox="1"/>
            <p:nvPr/>
          </p:nvSpPr>
          <p:spPr>
            <a:xfrm>
              <a:off x="3096" y="1104"/>
              <a:ext cx="2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pic>
          <p:nvPicPr>
            <p:cNvPr id="6191" name="Picture 20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34" y="1049"/>
              <a:ext cx="510" cy="43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" name="Group 2118"/>
          <p:cNvGrpSpPr/>
          <p:nvPr/>
        </p:nvGrpSpPr>
        <p:grpSpPr>
          <a:xfrm>
            <a:off x="5003800" y="4508500"/>
            <a:ext cx="3316288" cy="1584325"/>
            <a:chOff x="3104" y="2150"/>
            <a:chExt cx="2089" cy="998"/>
          </a:xfrm>
        </p:grpSpPr>
        <p:sp>
          <p:nvSpPr>
            <p:cNvPr id="6187" name="Text Box 2072"/>
            <p:cNvSpPr txBox="1"/>
            <p:nvPr/>
          </p:nvSpPr>
          <p:spPr>
            <a:xfrm>
              <a:off x="3104" y="2150"/>
              <a:ext cx="2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③</a:t>
              </a:r>
              <a:r>
                <a:rPr lang="zh-CN" altLang="en-US" sz="24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逻辑函数表达式</a:t>
              </a:r>
              <a:endPara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6146" name="Object 2"/>
            <p:cNvGraphicFramePr/>
            <p:nvPr/>
          </p:nvGraphicFramePr>
          <p:xfrm>
            <a:off x="3373" y="2536"/>
            <a:ext cx="181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1320165" imgH="444500" progId="Equation.3">
                    <p:embed/>
                  </p:oleObj>
                </mc:Choice>
                <mc:Fallback>
                  <p:oleObj name="" r:id="rId2" imgW="1320165" imgH="444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73" y="2536"/>
                          <a:ext cx="1818" cy="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6" name="Group 2106"/>
          <p:cNvGrpSpPr/>
          <p:nvPr/>
        </p:nvGrpSpPr>
        <p:grpSpPr>
          <a:xfrm>
            <a:off x="1903413" y="3770313"/>
            <a:ext cx="1257300" cy="1181100"/>
            <a:chOff x="1584" y="1128"/>
            <a:chExt cx="792" cy="744"/>
          </a:xfrm>
        </p:grpSpPr>
        <p:grpSp>
          <p:nvGrpSpPr>
            <p:cNvPr id="6178" name="Group 2107"/>
            <p:cNvGrpSpPr/>
            <p:nvPr/>
          </p:nvGrpSpPr>
          <p:grpSpPr>
            <a:xfrm>
              <a:off x="1772" y="1138"/>
              <a:ext cx="484" cy="350"/>
              <a:chOff x="1772" y="1138"/>
              <a:chExt cx="484" cy="350"/>
            </a:xfrm>
          </p:grpSpPr>
          <p:sp>
            <p:nvSpPr>
              <p:cNvPr id="6183" name="Rectangle 2108"/>
              <p:cNvSpPr/>
              <p:nvPr/>
            </p:nvSpPr>
            <p:spPr>
              <a:xfrm>
                <a:off x="1899" y="1138"/>
                <a:ext cx="169" cy="350"/>
              </a:xfrm>
              <a:prstGeom prst="rect">
                <a:avLst/>
              </a:prstGeom>
              <a:noFill/>
              <a:ln w="158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184" name="Line 2109"/>
              <p:cNvSpPr/>
              <p:nvPr/>
            </p:nvSpPr>
            <p:spPr>
              <a:xfrm>
                <a:off x="2078" y="1310"/>
                <a:ext cx="17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5" name="Line 2110"/>
              <p:cNvSpPr/>
              <p:nvPr/>
            </p:nvSpPr>
            <p:spPr>
              <a:xfrm>
                <a:off x="1772" y="1217"/>
                <a:ext cx="119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6" name="Line 2111"/>
              <p:cNvSpPr/>
              <p:nvPr/>
            </p:nvSpPr>
            <p:spPr>
              <a:xfrm>
                <a:off x="1772" y="1389"/>
                <a:ext cx="119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79" name="Text Box 2112"/>
            <p:cNvSpPr txBox="1"/>
            <p:nvPr/>
          </p:nvSpPr>
          <p:spPr>
            <a:xfrm>
              <a:off x="1584" y="1128"/>
              <a:ext cx="22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0" name="Text Box 2113"/>
            <p:cNvSpPr txBox="1"/>
            <p:nvPr/>
          </p:nvSpPr>
          <p:spPr>
            <a:xfrm>
              <a:off x="2160" y="1152"/>
              <a:ext cx="21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2114"/>
            <p:cNvSpPr txBox="1"/>
            <p:nvPr/>
          </p:nvSpPr>
          <p:spPr>
            <a:xfrm>
              <a:off x="1644" y="1528"/>
              <a:ext cx="708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常用符号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（部标）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2115"/>
            <p:cNvSpPr txBox="1"/>
            <p:nvPr/>
          </p:nvSpPr>
          <p:spPr>
            <a:xfrm>
              <a:off x="1863" y="1200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sym typeface="Symbol" panose="05050102010706020507" pitchFamily="18" charset="2"/>
                </a:rPr>
                <a:t>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</p:grpSp>
      <p:sp>
        <p:nvSpPr>
          <p:cNvPr id="6177" name="Rectangle 2"/>
          <p:cNvSpPr/>
          <p:nvPr/>
        </p:nvSpPr>
        <p:spPr>
          <a:xfrm>
            <a:off x="1187450" y="11969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异或逻辑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83" grpId="0"/>
      <p:bldP spid="7321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日期占位符 3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A967EB-6B8D-4A87-8E04-154FB3113C8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灯片编号占位符 5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0180" name="Text Box 7"/>
          <p:cNvSpPr txBox="1"/>
          <p:nvPr/>
        </p:nvSpPr>
        <p:spPr>
          <a:xfrm>
            <a:off x="468313" y="2205038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）同或逻辑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181" name="表格 50180"/>
          <p:cNvGraphicFramePr/>
          <p:nvPr/>
        </p:nvGraphicFramePr>
        <p:xfrm>
          <a:off x="5292725" y="3705225"/>
          <a:ext cx="2362200" cy="15240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A  B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1  1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1916" name="Text Box 28"/>
          <p:cNvSpPr txBox="1"/>
          <p:nvPr/>
        </p:nvSpPr>
        <p:spPr>
          <a:xfrm>
            <a:off x="5219700" y="2984500"/>
            <a:ext cx="22748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真值表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（同或）</a:t>
            </a:r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21920" name="Text Box 32"/>
          <p:cNvSpPr txBox="1"/>
          <p:nvPr/>
        </p:nvSpPr>
        <p:spPr>
          <a:xfrm>
            <a:off x="827088" y="5373688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特点：相同为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、相异为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50203" name="Text Box 34"/>
          <p:cNvSpPr txBox="1"/>
          <p:nvPr/>
        </p:nvSpPr>
        <p:spPr>
          <a:xfrm>
            <a:off x="755650" y="2854325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逻辑符号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50204" name="Group 79"/>
          <p:cNvGrpSpPr/>
          <p:nvPr/>
        </p:nvGrpSpPr>
        <p:grpSpPr>
          <a:xfrm>
            <a:off x="942975" y="3633788"/>
            <a:ext cx="1219200" cy="968375"/>
            <a:chOff x="367" y="1118"/>
            <a:chExt cx="768" cy="610"/>
          </a:xfrm>
        </p:grpSpPr>
        <p:grpSp>
          <p:nvGrpSpPr>
            <p:cNvPr id="50220" name="Group 78"/>
            <p:cNvGrpSpPr/>
            <p:nvPr/>
          </p:nvGrpSpPr>
          <p:grpSpPr>
            <a:xfrm>
              <a:off x="534" y="1126"/>
              <a:ext cx="435" cy="362"/>
              <a:chOff x="534" y="1126"/>
              <a:chExt cx="435" cy="362"/>
            </a:xfrm>
          </p:grpSpPr>
          <p:sp>
            <p:nvSpPr>
              <p:cNvPr id="50225" name="Line 43"/>
              <p:cNvSpPr/>
              <p:nvPr/>
            </p:nvSpPr>
            <p:spPr>
              <a:xfrm>
                <a:off x="534" y="1384"/>
                <a:ext cx="10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26" name="Rectangle 44"/>
              <p:cNvSpPr/>
              <p:nvPr/>
            </p:nvSpPr>
            <p:spPr>
              <a:xfrm>
                <a:off x="643" y="1126"/>
                <a:ext cx="175" cy="362"/>
              </a:xfrm>
              <a:prstGeom prst="rect">
                <a:avLst/>
              </a:prstGeom>
              <a:noFill/>
              <a:ln w="158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0227" name="Line 45"/>
              <p:cNvSpPr/>
              <p:nvPr/>
            </p:nvSpPr>
            <p:spPr>
              <a:xfrm>
                <a:off x="823" y="1304"/>
                <a:ext cx="146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28" name="Line 46"/>
              <p:cNvSpPr/>
              <p:nvPr/>
            </p:nvSpPr>
            <p:spPr>
              <a:xfrm>
                <a:off x="543" y="1208"/>
                <a:ext cx="100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0221" name="Text Box 47"/>
            <p:cNvSpPr txBox="1"/>
            <p:nvPr/>
          </p:nvSpPr>
          <p:spPr>
            <a:xfrm>
              <a:off x="607" y="1119"/>
              <a:ext cx="285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>
                <a:lnSpc>
                  <a:spcPct val="128000"/>
                </a:lnSpc>
              </a:pP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22" name="Text Box 48"/>
            <p:cNvSpPr txBox="1"/>
            <p:nvPr/>
          </p:nvSpPr>
          <p:spPr>
            <a:xfrm>
              <a:off x="367" y="1128"/>
              <a:ext cx="21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3" name="Text Box 49"/>
            <p:cNvSpPr txBox="1"/>
            <p:nvPr/>
          </p:nvSpPr>
          <p:spPr>
            <a:xfrm>
              <a:off x="919" y="1118"/>
              <a:ext cx="21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4" name="Text Box 50"/>
            <p:cNvSpPr txBox="1"/>
            <p:nvPr/>
          </p:nvSpPr>
          <p:spPr>
            <a:xfrm>
              <a:off x="559" y="1541"/>
              <a:ext cx="360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国标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205" name="Group 81"/>
          <p:cNvGrpSpPr/>
          <p:nvPr/>
        </p:nvGrpSpPr>
        <p:grpSpPr>
          <a:xfrm>
            <a:off x="2162175" y="3649663"/>
            <a:ext cx="1257300" cy="1181100"/>
            <a:chOff x="1135" y="1128"/>
            <a:chExt cx="792" cy="744"/>
          </a:xfrm>
        </p:grpSpPr>
        <p:grpSp>
          <p:nvGrpSpPr>
            <p:cNvPr id="50211" name="Group 80"/>
            <p:cNvGrpSpPr/>
            <p:nvPr/>
          </p:nvGrpSpPr>
          <p:grpSpPr>
            <a:xfrm>
              <a:off x="1323" y="1138"/>
              <a:ext cx="484" cy="350"/>
              <a:chOff x="1323" y="1138"/>
              <a:chExt cx="484" cy="350"/>
            </a:xfrm>
          </p:grpSpPr>
          <p:sp>
            <p:nvSpPr>
              <p:cNvPr id="50216" name="Rectangle 35"/>
              <p:cNvSpPr/>
              <p:nvPr/>
            </p:nvSpPr>
            <p:spPr>
              <a:xfrm>
                <a:off x="1450" y="1138"/>
                <a:ext cx="169" cy="350"/>
              </a:xfrm>
              <a:prstGeom prst="rect">
                <a:avLst/>
              </a:prstGeom>
              <a:noFill/>
              <a:ln w="158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0217" name="Line 36"/>
              <p:cNvSpPr/>
              <p:nvPr/>
            </p:nvSpPr>
            <p:spPr>
              <a:xfrm>
                <a:off x="1629" y="1310"/>
                <a:ext cx="17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8" name="Line 37"/>
              <p:cNvSpPr/>
              <p:nvPr/>
            </p:nvSpPr>
            <p:spPr>
              <a:xfrm>
                <a:off x="1323" y="1217"/>
                <a:ext cx="119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9" name="Line 38"/>
              <p:cNvSpPr/>
              <p:nvPr/>
            </p:nvSpPr>
            <p:spPr>
              <a:xfrm>
                <a:off x="1323" y="1389"/>
                <a:ext cx="119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0212" name="Text Box 39"/>
            <p:cNvSpPr txBox="1"/>
            <p:nvPr/>
          </p:nvSpPr>
          <p:spPr>
            <a:xfrm>
              <a:off x="1135" y="1128"/>
              <a:ext cx="22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B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3" name="Text Box 40"/>
            <p:cNvSpPr txBox="1"/>
            <p:nvPr/>
          </p:nvSpPr>
          <p:spPr>
            <a:xfrm>
              <a:off x="1711" y="1152"/>
              <a:ext cx="21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4" name="Text Box 41"/>
            <p:cNvSpPr txBox="1"/>
            <p:nvPr/>
          </p:nvSpPr>
          <p:spPr>
            <a:xfrm>
              <a:off x="1195" y="1528"/>
              <a:ext cx="708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常用符号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104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（部标）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5" name="Text Box 53"/>
            <p:cNvSpPr txBox="1"/>
            <p:nvPr/>
          </p:nvSpPr>
          <p:spPr>
            <a:xfrm>
              <a:off x="1414" y="1200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sym typeface="Symbol" panose="05050102010706020507" pitchFamily="18" charset="2"/>
                </a:rPr>
                <a:t>⊙ </a:t>
              </a:r>
              <a:endParaRPr lang="en-US" altLang="zh-CN" dirty="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0206" name="Group 82"/>
          <p:cNvGrpSpPr/>
          <p:nvPr/>
        </p:nvGrpSpPr>
        <p:grpSpPr>
          <a:xfrm>
            <a:off x="3636963" y="3559175"/>
            <a:ext cx="1150937" cy="1309688"/>
            <a:chOff x="2064" y="1071"/>
            <a:chExt cx="725" cy="825"/>
          </a:xfrm>
        </p:grpSpPr>
        <p:pic>
          <p:nvPicPr>
            <p:cNvPr id="50209" name="Picture 74"/>
            <p:cNvPicPr>
              <a:picLocks noChangeAspect="1"/>
            </p:cNvPicPr>
            <p:nvPr/>
          </p:nvPicPr>
          <p:blipFill>
            <a:blip r:embed="rId1"/>
            <a:srcRect l="42815" t="41830" r="42815" b="41339"/>
            <a:stretch>
              <a:fillRect/>
            </a:stretch>
          </p:blipFill>
          <p:spPr>
            <a:xfrm>
              <a:off x="2140" y="1071"/>
              <a:ext cx="476" cy="4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210" name="Text Box 75"/>
            <p:cNvSpPr txBox="1"/>
            <p:nvPr/>
          </p:nvSpPr>
          <p:spPr>
            <a:xfrm>
              <a:off x="2064" y="1570"/>
              <a:ext cx="725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国际常用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Times New Roman" panose="02020603050405020304" pitchFamily="18" charset="0"/>
                </a:rPr>
                <a:t>符号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0207" name="Rectangle 8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0208" name="Rectangle 2"/>
          <p:cNvSpPr/>
          <p:nvPr/>
        </p:nvSpPr>
        <p:spPr>
          <a:xfrm>
            <a:off x="1187450" y="1125538"/>
            <a:ext cx="74882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基本逻辑和复合逻辑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同或逻辑</a:t>
            </a:r>
            <a:r>
              <a:rPr lang="en-US" altLang="zh-CN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16" grpId="0"/>
      <p:bldP spid="4219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7316788" cy="5334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2.2 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布尔代数的基本公式及规则</a:t>
            </a:r>
            <a:endParaRPr kumimoji="1" lang="zh-CN" altLang="en-US" b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1203" name="Text Box 12"/>
          <p:cNvSpPr txBox="1"/>
          <p:nvPr/>
        </p:nvSpPr>
        <p:spPr>
          <a:xfrm>
            <a:off x="1143000" y="1963738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2.2.1 </a:t>
            </a:r>
            <a:r>
              <a:rPr lang="zh-CN" altLang="en-US" sz="2400" b="1" dirty="0">
                <a:latin typeface="Times New Roman" panose="02020603050405020304" pitchFamily="18" charset="0"/>
              </a:rPr>
              <a:t>布尔代数的基本公理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Basic Postulates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51204" name="Text Box 16"/>
          <p:cNvSpPr txBox="1"/>
          <p:nvPr/>
        </p:nvSpPr>
        <p:spPr>
          <a:xfrm>
            <a:off x="1187450" y="2636838"/>
            <a:ext cx="7162800" cy="1179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</a:rPr>
              <a:t>律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A + 0 =  A                      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1  =  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A + 1 =  1                      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0  =  0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1205" name="Text Box 26"/>
          <p:cNvSpPr txBox="1"/>
          <p:nvPr/>
        </p:nvSpPr>
        <p:spPr>
          <a:xfrm>
            <a:off x="1042988" y="4005263"/>
            <a:ext cx="701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交换律</a:t>
            </a: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B =  B 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A          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B  =  B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1206" name="Text Box 27"/>
          <p:cNvSpPr txBox="1"/>
          <p:nvPr/>
        </p:nvSpPr>
        <p:spPr>
          <a:xfrm>
            <a:off x="1042988" y="4508500"/>
            <a:ext cx="626268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结合律</a:t>
            </a:r>
            <a:r>
              <a:rPr lang="zh-CN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(B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C) = (A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B)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C  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400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</a:rPr>
              <a:t> C ) = ( 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B )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1207" name="Rectangle 28"/>
          <p:cNvSpPr/>
          <p:nvPr/>
        </p:nvSpPr>
        <p:spPr>
          <a:xfrm>
            <a:off x="992188" y="5013325"/>
            <a:ext cx="7467600" cy="1676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>
              <a:lnSpc>
                <a:spcPct val="140000"/>
              </a:lnSpc>
            </a:pPr>
            <a:br>
              <a:rPr lang="en-US" altLang="zh-CN" sz="2400" b="1" i="1" dirty="0">
                <a:latin typeface="Times New Roman" panose="02020603050405020304" pitchFamily="18" charset="0"/>
              </a:rPr>
            </a:br>
            <a:r>
              <a:rPr lang="zh-CN" altLang="en-US" sz="2400" b="1" dirty="0">
                <a:latin typeface="Times New Roman" panose="02020603050405020304" pitchFamily="18" charset="0"/>
              </a:rPr>
              <a:t>分配律</a:t>
            </a: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</a:rPr>
              <a:t>C = (A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B)(A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C)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C) = 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17"/>
          <p:cNvSpPr txBox="1"/>
          <p:nvPr/>
        </p:nvSpPr>
        <p:spPr>
          <a:xfrm>
            <a:off x="1143000" y="3043238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重叠律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Idempotency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A + A =  A          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A  =  A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27" name="Text Box 16"/>
          <p:cNvSpPr txBox="1"/>
          <p:nvPr/>
        </p:nvSpPr>
        <p:spPr>
          <a:xfrm>
            <a:off x="1143000" y="2124075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互补律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Complement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+ A  =  1          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A  = 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28" name="Line 51"/>
          <p:cNvSpPr/>
          <p:nvPr/>
        </p:nvSpPr>
        <p:spPr>
          <a:xfrm>
            <a:off x="4643438" y="2200275"/>
            <a:ext cx="1793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9" name="Line 52"/>
          <p:cNvSpPr/>
          <p:nvPr/>
        </p:nvSpPr>
        <p:spPr>
          <a:xfrm>
            <a:off x="6659563" y="2200275"/>
            <a:ext cx="1793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4" name="Text Box 18"/>
          <p:cNvSpPr txBox="1"/>
          <p:nvPr/>
        </p:nvSpPr>
        <p:spPr>
          <a:xfrm>
            <a:off x="1187450" y="4005263"/>
            <a:ext cx="44005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还原律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involution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  A =  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31" name="Line 24"/>
          <p:cNvSpPr/>
          <p:nvPr/>
        </p:nvSpPr>
        <p:spPr>
          <a:xfrm>
            <a:off x="4824413" y="4075113"/>
            <a:ext cx="179387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2" name="Line 53"/>
          <p:cNvSpPr/>
          <p:nvPr/>
        </p:nvSpPr>
        <p:spPr>
          <a:xfrm>
            <a:off x="4821238" y="3989388"/>
            <a:ext cx="179387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3" name="Text Box 12"/>
          <p:cNvSpPr txBox="1"/>
          <p:nvPr/>
        </p:nvSpPr>
        <p:spPr>
          <a:xfrm>
            <a:off x="1295400" y="1125538"/>
            <a:ext cx="78486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2.2.1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布尔代数的基本公理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Basic Postulates</a:t>
            </a:r>
            <a:endParaRPr lang="en-US" altLang="zh-CN" sz="2800" b="1" i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数制的转换方法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二进制转十进制</a:t>
            </a:r>
            <a:endParaRPr lang="zh-CN" altLang="en-US"/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1-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 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把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(101101.11)</a:t>
            </a:r>
            <a:r>
              <a:rPr lang="en-US" altLang="zh-CN" sz="2400" baseline="-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转换成十进制数。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(101101.11)</a:t>
            </a:r>
            <a:r>
              <a:rPr lang="en-US" altLang="zh-CN" sz="2400" baseline="-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=1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5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+0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+0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-1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+1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aseline="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-2</a:t>
            </a:r>
            <a:endParaRPr kumimoji="1" lang="en-US" altLang="zh-CN" sz="24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                =32+0+8+4+0+1+0.5+0.25=(45.75)</a:t>
            </a:r>
            <a:r>
              <a:rPr lang="en-US" altLang="zh-CN" sz="2400" baseline="-30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10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62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7315200" cy="609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逻辑代数的基本定理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Fundamental Theorems</a:t>
            </a:r>
            <a:endParaRPr kumimoji="1" lang="en-US" altLang="zh-CN" sz="2400" b="1" i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1116013" y="2133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吸收律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Absorption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53252" name="Line 6"/>
          <p:cNvSpPr/>
          <p:nvPr/>
        </p:nvSpPr>
        <p:spPr>
          <a:xfrm>
            <a:off x="2051050" y="322738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3" name="Line 7"/>
          <p:cNvSpPr/>
          <p:nvPr/>
        </p:nvSpPr>
        <p:spPr>
          <a:xfrm>
            <a:off x="5148263" y="322738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4" name="Text Box 8"/>
          <p:cNvSpPr txBox="1"/>
          <p:nvPr/>
        </p:nvSpPr>
        <p:spPr>
          <a:xfrm>
            <a:off x="1447800" y="3165475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 + 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B =  A + B         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A + </a:t>
            </a:r>
            <a:r>
              <a:rPr lang="en-US" altLang="zh-CN" sz="2400" b="1" dirty="0">
                <a:latin typeface="Times New Roman" panose="02020603050405020304" pitchFamily="18" charset="0"/>
              </a:rPr>
              <a:t>B )  =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</a:rPr>
              <a:t> 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55" name="Text Box 9"/>
          <p:cNvSpPr txBox="1"/>
          <p:nvPr/>
        </p:nvSpPr>
        <p:spPr>
          <a:xfrm>
            <a:off x="1447800" y="3698875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B + 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B = A           ( A + B )( A+B ) = 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56" name="Line 23"/>
          <p:cNvSpPr/>
          <p:nvPr/>
        </p:nvSpPr>
        <p:spPr>
          <a:xfrm>
            <a:off x="2916238" y="37607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7" name="Line 24"/>
          <p:cNvSpPr/>
          <p:nvPr/>
        </p:nvSpPr>
        <p:spPr>
          <a:xfrm>
            <a:off x="6159500" y="37607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83" name="Text Box 63"/>
          <p:cNvSpPr txBox="1"/>
          <p:nvPr/>
        </p:nvSpPr>
        <p:spPr>
          <a:xfrm>
            <a:off x="1447800" y="2708275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A + AB =  A                   A 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A + </a:t>
            </a:r>
            <a:r>
              <a:rPr lang="en-US" altLang="zh-CN" sz="2400" b="1" dirty="0">
                <a:latin typeface="Times New Roman" panose="02020603050405020304" pitchFamily="18" charset="0"/>
              </a:rPr>
              <a:t>B )  =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7315200" cy="609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逻辑代数的基本定理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Fundamental Theorems</a:t>
            </a:r>
            <a:endParaRPr kumimoji="1" lang="en-US" altLang="zh-CN" sz="2400" b="1" i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grpSp>
        <p:nvGrpSpPr>
          <p:cNvPr id="54275" name="Group 11"/>
          <p:cNvGrpSpPr/>
          <p:nvPr/>
        </p:nvGrpSpPr>
        <p:grpSpPr>
          <a:xfrm>
            <a:off x="1828800" y="2573338"/>
            <a:ext cx="5029200" cy="457200"/>
            <a:chOff x="1152" y="3120"/>
            <a:chExt cx="3168" cy="288"/>
          </a:xfrm>
        </p:grpSpPr>
        <p:sp>
          <p:nvSpPr>
            <p:cNvPr id="54289" name="Text Box 12"/>
            <p:cNvSpPr txBox="1"/>
            <p:nvPr/>
          </p:nvSpPr>
          <p:spPr>
            <a:xfrm>
              <a:off x="1152" y="3120"/>
              <a:ext cx="31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 + B =  A B             A 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B = 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A + 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0" name="Line 13"/>
            <p:cNvSpPr/>
            <p:nvPr/>
          </p:nvSpPr>
          <p:spPr>
            <a:xfrm>
              <a:off x="1200" y="3168"/>
              <a:ext cx="4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1" name="Line 14"/>
            <p:cNvSpPr/>
            <p:nvPr/>
          </p:nvSpPr>
          <p:spPr>
            <a:xfrm>
              <a:off x="1882" y="3168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Line 15"/>
            <p:cNvSpPr/>
            <p:nvPr/>
          </p:nvSpPr>
          <p:spPr>
            <a:xfrm>
              <a:off x="2064" y="3168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3" name="Line 16"/>
            <p:cNvSpPr/>
            <p:nvPr/>
          </p:nvSpPr>
          <p:spPr>
            <a:xfrm>
              <a:off x="2880" y="316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4" name="Line 17"/>
            <p:cNvSpPr/>
            <p:nvPr/>
          </p:nvSpPr>
          <p:spPr>
            <a:xfrm>
              <a:off x="3515" y="3168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5" name="Line 18"/>
            <p:cNvSpPr/>
            <p:nvPr/>
          </p:nvSpPr>
          <p:spPr>
            <a:xfrm>
              <a:off x="3833" y="3168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6" name="Rectangle 19"/>
          <p:cNvSpPr/>
          <p:nvPr/>
        </p:nvSpPr>
        <p:spPr>
          <a:xfrm>
            <a:off x="1219200" y="1901825"/>
            <a:ext cx="57912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摩根定律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DeMorgan’s Theorem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4277" name="Group 20"/>
          <p:cNvGrpSpPr/>
          <p:nvPr/>
        </p:nvGrpSpPr>
        <p:grpSpPr>
          <a:xfrm>
            <a:off x="1447800" y="3792538"/>
            <a:ext cx="7010400" cy="1004887"/>
            <a:chOff x="912" y="3591"/>
            <a:chExt cx="4416" cy="633"/>
          </a:xfrm>
        </p:grpSpPr>
        <p:sp>
          <p:nvSpPr>
            <p:cNvPr id="54279" name="Text Box 21"/>
            <p:cNvSpPr txBox="1"/>
            <p:nvPr/>
          </p:nvSpPr>
          <p:spPr>
            <a:xfrm>
              <a:off x="912" y="3591"/>
              <a:ext cx="4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+ 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+  …  +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= 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… </a:t>
              </a:r>
              <a:r>
                <a: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Line 22"/>
            <p:cNvSpPr/>
            <p:nvPr/>
          </p:nvSpPr>
          <p:spPr>
            <a:xfrm>
              <a:off x="948" y="3627"/>
              <a:ext cx="1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1" name="Line 23"/>
            <p:cNvSpPr/>
            <p:nvPr/>
          </p:nvSpPr>
          <p:spPr>
            <a:xfrm>
              <a:off x="2832" y="3627"/>
              <a:ext cx="1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2" name="Line 24"/>
            <p:cNvSpPr/>
            <p:nvPr/>
          </p:nvSpPr>
          <p:spPr>
            <a:xfrm>
              <a:off x="3143" y="3627"/>
              <a:ext cx="1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3" name="Line 25"/>
            <p:cNvSpPr/>
            <p:nvPr/>
          </p:nvSpPr>
          <p:spPr>
            <a:xfrm>
              <a:off x="3867" y="3627"/>
              <a:ext cx="1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4" name="Text Box 26"/>
            <p:cNvSpPr txBox="1"/>
            <p:nvPr/>
          </p:nvSpPr>
          <p:spPr>
            <a:xfrm>
              <a:off x="1248" y="3936"/>
              <a:ext cx="37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… </a:t>
              </a:r>
              <a:r>
                <a: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=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+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+ … + A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85" name="Line 27"/>
            <p:cNvSpPr/>
            <p:nvPr/>
          </p:nvSpPr>
          <p:spPr>
            <a:xfrm>
              <a:off x="1273" y="3963"/>
              <a:ext cx="13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6" name="Line 28"/>
            <p:cNvSpPr/>
            <p:nvPr/>
          </p:nvSpPr>
          <p:spPr>
            <a:xfrm>
              <a:off x="2784" y="3963"/>
              <a:ext cx="1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7" name="Line 29"/>
            <p:cNvSpPr/>
            <p:nvPr/>
          </p:nvSpPr>
          <p:spPr>
            <a:xfrm>
              <a:off x="3205" y="3963"/>
              <a:ext cx="1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8" name="Line 30"/>
            <p:cNvSpPr/>
            <p:nvPr/>
          </p:nvSpPr>
          <p:spPr>
            <a:xfrm>
              <a:off x="3994" y="3963"/>
              <a:ext cx="1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Rectangle 31"/>
          <p:cNvSpPr/>
          <p:nvPr/>
        </p:nvSpPr>
        <p:spPr>
          <a:xfrm>
            <a:off x="1295400" y="3259138"/>
            <a:ext cx="2971800" cy="4429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变量的摩根定理：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1028"/>
          <p:cNvSpPr txBox="1"/>
          <p:nvPr/>
        </p:nvSpPr>
        <p:spPr>
          <a:xfrm>
            <a:off x="1295400" y="1981200"/>
            <a:ext cx="58674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代入规则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反演规则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香农定理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br>
              <a:rPr lang="en-US" altLang="zh-CN" sz="2400" b="1" i="1" dirty="0">
                <a:latin typeface="Times New Roman" panose="02020603050405020304" pitchFamily="18" charset="0"/>
              </a:rPr>
            </a:br>
            <a:r>
              <a:rPr lang="en-US" altLang="zh-CN" sz="2400" b="1" i="1" dirty="0">
                <a:latin typeface="Times New Roman" panose="02020603050405020304" pitchFamily="18" charset="0"/>
              </a:rPr>
              <a:t>          Shannon‘s expansion theorem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对偶规则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1078"/>
          <p:cNvSpPr>
            <a:spLocks noGrp="1"/>
          </p:cNvSpPr>
          <p:nvPr>
            <p:ph type="title"/>
          </p:nvPr>
        </p:nvSpPr>
        <p:spPr>
          <a:xfrm>
            <a:off x="1258888" y="1196975"/>
            <a:ext cx="6734175" cy="457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2.2.2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基本规则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Basic Formulas</a:t>
            </a:r>
            <a:endParaRPr kumimoji="1" lang="en-US" altLang="zh-CN" sz="2800" b="1" i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5300" name="Rectangle 1082"/>
          <p:cNvSpPr/>
          <p:nvPr/>
        </p:nvSpPr>
        <p:spPr>
          <a:xfrm>
            <a:off x="1547813" y="4076700"/>
            <a:ext cx="6397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000" b="1" dirty="0">
                <a:latin typeface="宋体" panose="02010600030101010101" pitchFamily="2" charset="-122"/>
              </a:rPr>
              <a:t>规则应用</a:t>
            </a:r>
            <a:r>
              <a:rPr lang="en-US" altLang="zh-CN" sz="2000" b="1" dirty="0">
                <a:latin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</a:rPr>
              <a:t>逻辑函数的变换、化简和证明中非常有用的。</a:t>
            </a:r>
            <a:r>
              <a:rPr lang="zh-CN" altLang="en-US" sz="1100" dirty="0">
                <a:latin typeface="Tahoma" panose="020B0604030504040204" pitchFamily="34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、</a:t>
            </a:r>
            <a:r>
              <a:rPr kumimoji="1"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代入规则</a:t>
            </a: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endParaRPr kumimoji="1" lang="zh-CN" altLang="en-US" sz="2800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8200" name="Rectangle 3"/>
          <p:cNvSpPr>
            <a:spLocks noGrp="1"/>
          </p:cNvSpPr>
          <p:nvPr>
            <p:ph idx="1"/>
          </p:nvPr>
        </p:nvSpPr>
        <p:spPr>
          <a:xfrm>
            <a:off x="381000" y="2017713"/>
            <a:ext cx="8574088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如果用同一个变量（或逻辑项）代替一个逻辑等式中的一个逻辑变量，则此等式仍然成立，这就称为</a:t>
            </a:r>
            <a:r>
              <a:rPr lang="zh-CN" altLang="en-US" sz="2000" b="1" dirty="0">
                <a:latin typeface="宋体" panose="02010600030101010101" pitchFamily="2" charset="-122"/>
              </a:rPr>
              <a:t>代入规则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8201" name="Rectangle 7"/>
          <p:cNvSpPr/>
          <p:nvPr/>
        </p:nvSpPr>
        <p:spPr>
          <a:xfrm>
            <a:off x="0" y="2852738"/>
            <a:ext cx="9144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66750" algn="just"/>
            <a:r>
              <a:rPr lang="zh-CN" altLang="en-US" sz="2000" dirty="0"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</a:rPr>
              <a:t>2-1 </a:t>
            </a:r>
            <a:r>
              <a:rPr lang="en-US" altLang="zh-CN" sz="2000" dirty="0">
                <a:latin typeface="Tahoma" panose="020B0604030504040204" pitchFamily="34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ahoma" panose="020B0604030504040204" pitchFamily="34" charset="0"/>
              </a:rPr>
              <a:t>A+C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ahoma" panose="020B0604030504040204" pitchFamily="34" charset="0"/>
              </a:rPr>
              <a:t>=AB+BC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indent="666750" algn="just" eaLnBrk="0" hangingPunct="0"/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</a:rPr>
              <a:t>将等式中出现</a:t>
            </a:r>
            <a:r>
              <a:rPr lang="en-US" altLang="zh-CN" sz="2000" dirty="0">
                <a:latin typeface="Tahoma" panose="020B0604030504040204" pitchFamily="34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的地方都用函数式</a:t>
            </a:r>
            <a:r>
              <a:rPr lang="en-US" altLang="zh-CN" sz="2000" dirty="0">
                <a:latin typeface="Tahoma" panose="020B0604030504040204" pitchFamily="34" charset="0"/>
              </a:rPr>
              <a:t>E+F</a:t>
            </a:r>
            <a:r>
              <a:rPr lang="zh-CN" altLang="en-US" sz="2000" dirty="0">
                <a:latin typeface="Times New Roman" panose="02020603050405020304" pitchFamily="18" charset="0"/>
              </a:rPr>
              <a:t>代入，则等式依然成立，</a:t>
            </a:r>
            <a:endParaRPr lang="zh-CN" altLang="en-US" sz="2000" dirty="0">
              <a:latin typeface="Tahoma" panose="020B0604030504040204" pitchFamily="34" charset="0"/>
            </a:endParaRPr>
          </a:p>
          <a:p>
            <a:pPr indent="666750" algn="just" eaLnBrk="0" hangingPunct="0"/>
            <a:r>
              <a:rPr lang="zh-CN" altLang="en-US" sz="2000" dirty="0">
                <a:latin typeface="Times New Roman" panose="02020603050405020304" pitchFamily="18" charset="0"/>
              </a:rPr>
              <a:t>       即：</a:t>
            </a:r>
            <a:r>
              <a:rPr lang="en-US" altLang="zh-CN" sz="2000" dirty="0">
                <a:latin typeface="Tahoma" panose="020B0604030504040204" pitchFamily="34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ahoma" panose="020B0604030504040204" pitchFamily="34" charset="0"/>
              </a:rPr>
              <a:t>E+F+C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ahoma" panose="020B0604030504040204" pitchFamily="34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ahoma" panose="020B0604030504040204" pitchFamily="34" charset="0"/>
              </a:rPr>
              <a:t>E+F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ahoma" panose="020B0604030504040204" pitchFamily="34" charset="0"/>
              </a:rPr>
              <a:t>B+BC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indent="666750" algn="l" eaLnBrk="0" hangingPunct="0"/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2</a:t>
            </a:r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、反演规则</a:t>
            </a:r>
            <a:endParaRPr kumimoji="1" lang="zh-CN" altLang="en-US" sz="2800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9227" name="Rectangle 3"/>
          <p:cNvSpPr>
            <a:spLocks noGrp="1"/>
          </p:cNvSpPr>
          <p:nvPr>
            <p:ph idx="1"/>
          </p:nvPr>
        </p:nvSpPr>
        <p:spPr>
          <a:xfrm>
            <a:off x="280035" y="2018030"/>
            <a:ext cx="867537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对于任意一个逻辑式</a:t>
            </a:r>
            <a:r>
              <a:rPr lang="en-US" altLang="zh-CN" sz="2000" dirty="0">
                <a:latin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</a:rPr>
              <a:t>，若将其中所有的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</a:rPr>
              <a:t>·”</a:t>
            </a:r>
            <a:r>
              <a:rPr lang="zh-CN" altLang="en-US" sz="2000" dirty="0">
                <a:latin typeface="宋体" panose="02010600030101010101" pitchFamily="2" charset="-122"/>
              </a:rPr>
              <a:t>换成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换成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</a:rPr>
              <a:t>·”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换成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换成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，原变量换成反变量，反变量换成原变量，则得到   。这个规则称为</a:t>
            </a:r>
            <a:r>
              <a:rPr lang="zh-CN" altLang="en-US" sz="2000" b="1" dirty="0">
                <a:latin typeface="宋体" panose="02010600030101010101" pitchFamily="2" charset="-122"/>
              </a:rPr>
              <a:t>反演规则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latin typeface="宋体" panose="02010600030101010101" pitchFamily="2" charset="-122"/>
              </a:rPr>
              <a:t>注意遵守以下两个原则： 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①仍需遵守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>
                <a:latin typeface="宋体" panose="02010600030101010101" pitchFamily="2" charset="-122"/>
              </a:rPr>
              <a:t>先括号、然后乘、最后加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的运算优先次序。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②不属于单个变量上的反号应该保留不变。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buNone/>
            </a:pPr>
            <a:endParaRPr lang="zh-CN" altLang="en-US" sz="2000" dirty="0"/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对于任何一个逻辑式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，若将其中的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·”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换成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换成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·”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换成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换成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，则得到一个新的逻辑式   ，  被称为</a:t>
            </a:r>
            <a:r>
              <a:rPr lang="en-US" altLang="zh-CN" sz="2000" i="1" dirty="0">
                <a:latin typeface="宋体" panose="02010600030101010101" pitchFamily="2" charset="-122"/>
                <a:sym typeface="+mn-ea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对偶式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ym typeface="+mn-ea"/>
              </a:rPr>
              <a:t> 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  对偶定理</a:t>
            </a: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: 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如果两逻辑式相等，则它们的对偶的逻辑式也相等</a:t>
            </a:r>
            <a:endParaRPr lang="zh-CN" altLang="en-US" sz="2000" dirty="0"/>
          </a:p>
        </p:txBody>
      </p:sp>
      <p:graphicFrame>
        <p:nvGraphicFramePr>
          <p:cNvPr id="9225" name="Object 9"/>
          <p:cNvGraphicFramePr/>
          <p:nvPr/>
        </p:nvGraphicFramePr>
        <p:xfrm>
          <a:off x="7950200" y="2332355"/>
          <a:ext cx="34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65100" imgH="190500" progId="Equation.3">
                  <p:embed/>
                </p:oleObj>
              </mc:Choice>
              <mc:Fallback>
                <p:oleObj name="" r:id="rId1" imgW="165100" imgH="190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0200" y="2332355"/>
                        <a:ext cx="3444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15"/>
          <p:cNvGraphicFramePr/>
          <p:nvPr/>
        </p:nvGraphicFramePr>
        <p:xfrm>
          <a:off x="4613593" y="4781550"/>
          <a:ext cx="431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03200" imgH="165100" progId="Equation.3">
                  <p:embed/>
                </p:oleObj>
              </mc:Choice>
              <mc:Fallback>
                <p:oleObj name="" r:id="rId3" imgW="203200" imgH="165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593" y="4781550"/>
                        <a:ext cx="4318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7"/>
          <p:cNvGraphicFramePr/>
          <p:nvPr/>
        </p:nvGraphicFramePr>
        <p:xfrm>
          <a:off x="5189855" y="4810125"/>
          <a:ext cx="4048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03200" imgH="165100" progId="Equation.3">
                  <p:embed/>
                </p:oleObj>
              </mc:Choice>
              <mc:Fallback>
                <p:oleObj name="" r:id="rId5" imgW="203200" imgH="165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9855" y="4810125"/>
                        <a:ext cx="404813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endParaRPr kumimoji="1" lang="zh-CN" altLang="en-US" sz="2800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0251" name="Rectangle 3"/>
          <p:cNvSpPr>
            <a:spLocks noGrp="1"/>
          </p:cNvSpPr>
          <p:nvPr>
            <p:ph idx="1"/>
          </p:nvPr>
        </p:nvSpPr>
        <p:spPr>
          <a:xfrm>
            <a:off x="444500" y="1916113"/>
            <a:ext cx="8448675" cy="411480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0252" name="Rectangle 16"/>
          <p:cNvSpPr/>
          <p:nvPr/>
        </p:nvSpPr>
        <p:spPr>
          <a:xfrm>
            <a:off x="4471988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253" name="Rectangle 20"/>
          <p:cNvSpPr/>
          <p:nvPr/>
        </p:nvSpPr>
        <p:spPr>
          <a:xfrm>
            <a:off x="431958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254" name="Rectangle 26"/>
          <p:cNvSpPr/>
          <p:nvPr/>
        </p:nvSpPr>
        <p:spPr>
          <a:xfrm>
            <a:off x="-459422" y="2202180"/>
            <a:ext cx="9144000" cy="172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066800" algn="just"/>
            <a:endParaRPr lang="en-US" altLang="zh-CN" sz="2400" dirty="0">
              <a:latin typeface="宋体" panose="02010600030101010101" pitchFamily="2" charset="-122"/>
            </a:endParaRPr>
          </a:p>
          <a:p>
            <a:pPr indent="1066800" algn="just"/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</a:rPr>
              <a:t>2-2 </a:t>
            </a:r>
            <a:r>
              <a:rPr lang="zh-CN" altLang="en-US" sz="2400" dirty="0">
                <a:latin typeface="宋体" panose="02010600030101010101" pitchFamily="2" charset="-122"/>
              </a:rPr>
              <a:t>已知                 ，求  ，  。</a:t>
            </a:r>
            <a:endParaRPr lang="zh-CN" altLang="en-US" sz="2400" dirty="0">
              <a:latin typeface="Tahoma" panose="020B0604030504040204" pitchFamily="34" charset="0"/>
            </a:endParaRPr>
          </a:p>
          <a:p>
            <a:pPr indent="1066800" algn="just" eaLnBrk="0" hangingPunct="0"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解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indent="1066800" algn="l" eaLnBrk="0" hangingPunct="0"/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25"/>
          <p:cNvGraphicFramePr/>
          <p:nvPr/>
        </p:nvGraphicFramePr>
        <p:xfrm>
          <a:off x="2321878" y="2606993"/>
          <a:ext cx="23415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129665" imgH="203200" progId="Equation.3">
                  <p:embed/>
                </p:oleObj>
              </mc:Choice>
              <mc:Fallback>
                <p:oleObj name="" r:id="rId1" imgW="1129665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1878" y="2606993"/>
                        <a:ext cx="2341562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4"/>
          <p:cNvGraphicFramePr/>
          <p:nvPr/>
        </p:nvGraphicFramePr>
        <p:xfrm>
          <a:off x="5467985" y="2567305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65100" imgH="190500" progId="Equation.3">
                  <p:embed/>
                </p:oleObj>
              </mc:Choice>
              <mc:Fallback>
                <p:oleObj name="" r:id="rId3" imgW="165100" imgH="190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7985" y="2567305"/>
                        <a:ext cx="355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3"/>
          <p:cNvGraphicFramePr/>
          <p:nvPr/>
        </p:nvGraphicFramePr>
        <p:xfrm>
          <a:off x="5999480" y="2573655"/>
          <a:ext cx="509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03200" imgH="165100" progId="Equation.3">
                  <p:embed/>
                </p:oleObj>
              </mc:Choice>
              <mc:Fallback>
                <p:oleObj name="" r:id="rId5" imgW="203200" imgH="165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9480" y="2573655"/>
                        <a:ext cx="50958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2"/>
          <p:cNvGraphicFramePr/>
          <p:nvPr/>
        </p:nvGraphicFramePr>
        <p:xfrm>
          <a:off x="1588453" y="306578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768600" imgH="254000" progId="Equation.3">
                  <p:embed/>
                </p:oleObj>
              </mc:Choice>
              <mc:Fallback>
                <p:oleObj name="" r:id="rId7" imgW="2768600" imgH="25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453" y="3065780"/>
                        <a:ext cx="4648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1"/>
          <p:cNvGraphicFramePr/>
          <p:nvPr/>
        </p:nvGraphicFramePr>
        <p:xfrm>
          <a:off x="1575753" y="3743643"/>
          <a:ext cx="4876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946400" imgH="228600" progId="Equation.3">
                  <p:embed/>
                </p:oleObj>
              </mc:Choice>
              <mc:Fallback>
                <p:oleObj name="" r:id="rId9" imgW="29464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5753" y="3743643"/>
                        <a:ext cx="48768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1187450" y="908050"/>
            <a:ext cx="5943600" cy="9144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2.3  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逻辑函数的化简</a:t>
            </a:r>
            <a:b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</a:br>
            <a:r>
              <a:rPr kumimoji="1"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      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Simplification of Switching Expression</a:t>
            </a:r>
            <a:endParaRPr kumimoji="1" lang="en-US" altLang="zh-CN" sz="2400" b="1" i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900113" y="1989138"/>
            <a:ext cx="7543800" cy="446405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一个逻辑函数对应着一个实现其逻辑功能的逻辑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电路，当使该函数最简意味着使这个电路也最简。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最简逻辑电路：门数最少；门的输入端最少；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门的级数最少。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最简与或式：    与项的数目最少；每个与项的变量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个数最少。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最简或与式：    或项的数目最少；每个或项的变量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个数最少。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9396" name="Group 13"/>
          <p:cNvGrpSpPr/>
          <p:nvPr/>
        </p:nvGrpSpPr>
        <p:grpSpPr>
          <a:xfrm>
            <a:off x="609600" y="152400"/>
            <a:ext cx="8458200" cy="304800"/>
            <a:chOff x="384" y="96"/>
            <a:chExt cx="5328" cy="192"/>
          </a:xfrm>
        </p:grpSpPr>
        <p:sp>
          <p:nvSpPr>
            <p:cNvPr id="59397" name="Rectangle 14"/>
            <p:cNvSpPr/>
            <p:nvPr/>
          </p:nvSpPr>
          <p:spPr>
            <a:xfrm>
              <a:off x="384" y="96"/>
              <a:ext cx="53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/>
            <a:p>
              <a:pPr algn="l"/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数字逻辑                                     华南理工大学出版社 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9398" name="Line 15"/>
            <p:cNvSpPr/>
            <p:nvPr/>
          </p:nvSpPr>
          <p:spPr>
            <a:xfrm>
              <a:off x="384" y="288"/>
              <a:ext cx="52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4360863" cy="5334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2.3.1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公式化简法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3505200" cy="609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400" b="1" dirty="0"/>
              <a:t>一、与或式的化简</a:t>
            </a:r>
            <a:endParaRPr lang="zh-CN" altLang="en-US" sz="2400" b="1" dirty="0"/>
          </a:p>
        </p:txBody>
      </p:sp>
      <p:sp>
        <p:nvSpPr>
          <p:cNvPr id="60420" name="Rectangle 5"/>
          <p:cNvSpPr/>
          <p:nvPr/>
        </p:nvSpPr>
        <p:spPr>
          <a:xfrm>
            <a:off x="755650" y="2286000"/>
            <a:ext cx="6629400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与或式化简常用的公式主要有四个：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+ A = 1                      A + AB = A + B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AB + AB = A                AB + AC + BC = AB + AC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60421" name="Line 10"/>
          <p:cNvSpPr/>
          <p:nvPr/>
        </p:nvSpPr>
        <p:spPr>
          <a:xfrm>
            <a:off x="1008063" y="2997200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2" name="Line 11"/>
          <p:cNvSpPr/>
          <p:nvPr/>
        </p:nvSpPr>
        <p:spPr>
          <a:xfrm>
            <a:off x="1258888" y="2693988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3" name="Line 15"/>
          <p:cNvSpPr/>
          <p:nvPr/>
        </p:nvSpPr>
        <p:spPr>
          <a:xfrm>
            <a:off x="3627438" y="2679700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4" name="Line 19"/>
          <p:cNvSpPr/>
          <p:nvPr/>
        </p:nvSpPr>
        <p:spPr>
          <a:xfrm>
            <a:off x="3851275" y="2997200"/>
            <a:ext cx="223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5" name="Line 20"/>
          <p:cNvSpPr/>
          <p:nvPr/>
        </p:nvSpPr>
        <p:spPr>
          <a:xfrm>
            <a:off x="5651500" y="2997200"/>
            <a:ext cx="223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6" name="Rectangle 24"/>
          <p:cNvSpPr/>
          <p:nvPr/>
        </p:nvSpPr>
        <p:spPr>
          <a:xfrm>
            <a:off x="0" y="3744913"/>
            <a:ext cx="2932113" cy="6492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/>
            <a:r>
              <a:rPr lang="zh-CN" altLang="en-US" sz="2400" b="1" dirty="0">
                <a:latin typeface="Times New Roman" panose="02020603050405020304" pitchFamily="18" charset="0"/>
              </a:rPr>
              <a:t>二、或与式的化简</a:t>
            </a:r>
            <a:endParaRPr lang="zh-CN" altLang="en-US" sz="3200" dirty="0">
              <a:latin typeface="Tahoma" panose="020B0604030504040204" pitchFamily="34" charset="0"/>
            </a:endParaRPr>
          </a:p>
        </p:txBody>
      </p:sp>
      <p:sp>
        <p:nvSpPr>
          <p:cNvPr id="60427" name="Rectangle 25"/>
          <p:cNvSpPr/>
          <p:nvPr/>
        </p:nvSpPr>
        <p:spPr>
          <a:xfrm>
            <a:off x="696913" y="4125913"/>
            <a:ext cx="8915400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1.  </a:t>
            </a:r>
            <a:r>
              <a:rPr lang="zh-CN" altLang="en-US" sz="2000" b="1" dirty="0">
                <a:latin typeface="Times New Roman" panose="02020603050405020304" pitchFamily="18" charset="0"/>
              </a:rPr>
              <a:t>常规法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常规法化简方式类似于与或式的化简，化简中常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用的公式主要有：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A ( A + B ) = A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( A + B )( A + C )( B + C ) = ( A + B )( A + C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 algn="l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</a:rPr>
              <a:t>2.  </a:t>
            </a:r>
            <a:r>
              <a:rPr lang="zh-CN" altLang="en-US" sz="2000" b="1" dirty="0">
                <a:latin typeface="Times New Roman" panose="02020603050405020304" pitchFamily="18" charset="0"/>
              </a:rPr>
              <a:t>利用最简与或式得到最简或与式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0428" name="Line 19"/>
          <p:cNvSpPr/>
          <p:nvPr/>
        </p:nvSpPr>
        <p:spPr>
          <a:xfrm>
            <a:off x="1792288" y="568801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9" name="Line 19"/>
          <p:cNvSpPr/>
          <p:nvPr/>
        </p:nvSpPr>
        <p:spPr>
          <a:xfrm>
            <a:off x="4787900" y="5688013"/>
            <a:ext cx="223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3"/>
          <p:cNvSpPr>
            <a:spLocks noGrp="1"/>
          </p:cNvSpPr>
          <p:nvPr>
            <p:ph type="title"/>
          </p:nvPr>
        </p:nvSpPr>
        <p:spPr>
          <a:xfrm>
            <a:off x="1258888" y="1196975"/>
            <a:ext cx="5945187" cy="5334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2.3.2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卡诺图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Karnaugh MAP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法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61443" name="Rectangle 4"/>
          <p:cNvSpPr>
            <a:spLocks noGrp="1"/>
          </p:cNvSpPr>
          <p:nvPr>
            <p:ph idx="1"/>
          </p:nvPr>
        </p:nvSpPr>
        <p:spPr>
          <a:xfrm>
            <a:off x="1143000" y="2057400"/>
            <a:ext cx="7086600" cy="2362200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卡诺图的构成和特点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逻辑函数在卡诺图上的表示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用卡诺图化简逻辑函数的基本原理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</a:rPr>
              <a:t>用卡诺图化简逻辑函数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1</a:t>
            </a:r>
            <a:r>
              <a:rPr kumimoji="1"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、逻辑函数的最小项表达式</a:t>
            </a: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endParaRPr kumimoji="1" lang="zh-CN" altLang="en-US" sz="2800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588963" y="1989138"/>
            <a:ext cx="794385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在一个逻辑函数中，如果有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个变量，则有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个最小项。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最小项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Minterm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</a:rPr>
              <a:t>设有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个变量，每个变量或者以原变量或者以反变量的形式出现一次，且仅出现一次的 “与”项。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数制的转换方法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十进制</a:t>
            </a:r>
            <a:r>
              <a:rPr lang="zh-CN" altLang="en-US">
                <a:sym typeface="+mn-ea"/>
              </a:rPr>
              <a:t>转</a:t>
            </a:r>
            <a:r>
              <a:rPr lang="zh-CN" altLang="en-US">
                <a:sym typeface="+mn-ea"/>
              </a:rPr>
              <a:t>二进制</a:t>
            </a:r>
            <a:endParaRPr lang="zh-CN" altLang="en-US"/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 例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1-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数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105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转换成为二进制数。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2095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105/2=52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，余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     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产生       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2095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52/2=26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， 余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0               01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2095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26/2=13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， 余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0              001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2095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而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13=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1101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）</a:t>
            </a:r>
            <a:r>
              <a:rPr lang="en-US" altLang="zh-CN" sz="2400" baseline="-300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          1101001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2095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        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所以结果为：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1101001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"/>
          <p:cNvSpPr txBox="1"/>
          <p:nvPr/>
        </p:nvSpPr>
        <p:spPr>
          <a:xfrm>
            <a:off x="0" y="1196975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最小项编号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53721" name="Group 57"/>
          <p:cNvGraphicFramePr>
            <a:graphicFrameLocks noGrp="1"/>
          </p:cNvGraphicFramePr>
          <p:nvPr/>
        </p:nvGraphicFramePr>
        <p:xfrm>
          <a:off x="996950" y="2852738"/>
          <a:ext cx="6096000" cy="30861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的取值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最小项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148" name="Group 58"/>
          <p:cNvGrpSpPr/>
          <p:nvPr/>
        </p:nvGrpSpPr>
        <p:grpSpPr>
          <a:xfrm>
            <a:off x="3746500" y="3238500"/>
            <a:ext cx="609600" cy="2625725"/>
            <a:chOff x="3264" y="585"/>
            <a:chExt cx="384" cy="1654"/>
          </a:xfrm>
        </p:grpSpPr>
        <p:graphicFrame>
          <p:nvGraphicFramePr>
            <p:cNvPr id="47149" name="Object 2"/>
            <p:cNvGraphicFramePr/>
            <p:nvPr/>
          </p:nvGraphicFramePr>
          <p:xfrm>
            <a:off x="3264" y="585"/>
            <a:ext cx="3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" imgW="367665" imgH="215900" progId="Equation.3">
                    <p:embed/>
                  </p:oleObj>
                </mc:Choice>
                <mc:Fallback>
                  <p:oleObj name="" r:id="rId1" imgW="367665" imgH="2159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64" y="585"/>
                          <a:ext cx="3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0" name="Object 3"/>
            <p:cNvGraphicFramePr/>
            <p:nvPr/>
          </p:nvGraphicFramePr>
          <p:xfrm>
            <a:off x="3270" y="795"/>
            <a:ext cx="3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354965" imgH="215900" progId="Equation.3">
                    <p:embed/>
                  </p:oleObj>
                </mc:Choice>
                <mc:Fallback>
                  <p:oleObj name="" r:id="rId3" imgW="354965" imgH="2159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70" y="795"/>
                          <a:ext cx="37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1" name="Object 4"/>
            <p:cNvGraphicFramePr/>
            <p:nvPr/>
          </p:nvGraphicFramePr>
          <p:xfrm>
            <a:off x="3270" y="1017"/>
            <a:ext cx="3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" imgW="354965" imgH="215900" progId="Equation.3">
                    <p:embed/>
                  </p:oleObj>
                </mc:Choice>
                <mc:Fallback>
                  <p:oleObj name="" r:id="rId5" imgW="354965" imgH="2159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70" y="1017"/>
                          <a:ext cx="37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2" name="Object 5"/>
            <p:cNvGraphicFramePr/>
            <p:nvPr/>
          </p:nvGraphicFramePr>
          <p:xfrm>
            <a:off x="3270" y="1227"/>
            <a:ext cx="3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354965" imgH="215900" progId="Equation.3">
                    <p:embed/>
                  </p:oleObj>
                </mc:Choice>
                <mc:Fallback>
                  <p:oleObj name="" r:id="rId7" imgW="354965" imgH="215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70" y="1227"/>
                          <a:ext cx="37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3" name="Object 6"/>
            <p:cNvGraphicFramePr/>
            <p:nvPr/>
          </p:nvGraphicFramePr>
          <p:xfrm>
            <a:off x="3264" y="1431"/>
            <a:ext cx="3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367665" imgH="215900" progId="Equation.3">
                    <p:embed/>
                  </p:oleObj>
                </mc:Choice>
                <mc:Fallback>
                  <p:oleObj name="" r:id="rId9" imgW="367665" imgH="2159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64" y="1431"/>
                          <a:ext cx="3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4" name="Object 7"/>
            <p:cNvGraphicFramePr/>
            <p:nvPr/>
          </p:nvGraphicFramePr>
          <p:xfrm>
            <a:off x="3270" y="1641"/>
            <a:ext cx="3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1" imgW="354965" imgH="215900" progId="Equation.3">
                    <p:embed/>
                  </p:oleObj>
                </mc:Choice>
                <mc:Fallback>
                  <p:oleObj name="" r:id="rId11" imgW="354965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70" y="1641"/>
                          <a:ext cx="37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5" name="Object 8"/>
            <p:cNvGraphicFramePr/>
            <p:nvPr/>
          </p:nvGraphicFramePr>
          <p:xfrm>
            <a:off x="3270" y="1851"/>
            <a:ext cx="3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3" imgW="354965" imgH="215900" progId="Equation.3">
                    <p:embed/>
                  </p:oleObj>
                </mc:Choice>
                <mc:Fallback>
                  <p:oleObj name="" r:id="rId13" imgW="354965" imgH="2159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70" y="1851"/>
                          <a:ext cx="37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6" name="Object 9"/>
            <p:cNvGraphicFramePr/>
            <p:nvPr/>
          </p:nvGraphicFramePr>
          <p:xfrm>
            <a:off x="3270" y="2081"/>
            <a:ext cx="37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5" imgW="354965" imgH="177800" progId="Equation.3">
                    <p:embed/>
                  </p:oleObj>
                </mc:Choice>
                <mc:Fallback>
                  <p:oleObj name="" r:id="rId15" imgW="354965" imgH="177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70" y="2081"/>
                          <a:ext cx="371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57" name="Rectangle 22"/>
          <p:cNvSpPr/>
          <p:nvPr/>
        </p:nvSpPr>
        <p:spPr>
          <a:xfrm>
            <a:off x="179388" y="2133600"/>
            <a:ext cx="91440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40005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有一个三变量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的逻辑函数，试写出它的全部最小项。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最小项性质</a:t>
            </a:r>
            <a:endParaRPr kumimoji="1" lang="zh-CN" altLang="en-US" sz="2800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17713"/>
            <a:ext cx="7669213" cy="4840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最小项具有下列性质：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205" marR="0" lvl="0" indent="-624205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①任意两个最小项之积为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。即：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m</a:t>
            </a:r>
            <a:r>
              <a:rPr kumimoji="1" lang="en-US" altLang="zh-CN" sz="2000" b="0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m</a:t>
            </a:r>
            <a:r>
              <a:rPr kumimoji="1" lang="en-US" altLang="zh-CN" sz="2000" b="0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j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=0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205" marR="0" lvl="0" indent="-624205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②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全体最小项之和为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。即：   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205" marR="0" lvl="0" indent="-624205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③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在输入变量的任何取值下必有一个最小项，且仅有一个最小项的值为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205" marR="0" lvl="0" indent="-62420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④若两个最小项之间只有一个变量不同，其余各变量均相同，则称这两个最小项为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相邻项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，两个相邻的最小项之和可以合并，并消去一个因子。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3" name="Line 6"/>
          <p:cNvSpPr/>
          <p:nvPr/>
        </p:nvSpPr>
        <p:spPr>
          <a:xfrm>
            <a:off x="609600" y="4572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4" name="Rectangle 189"/>
          <p:cNvSpPr/>
          <p:nvPr/>
        </p:nvSpPr>
        <p:spPr>
          <a:xfrm>
            <a:off x="4419600" y="3248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135" name="Object 188"/>
          <p:cNvGraphicFramePr/>
          <p:nvPr/>
        </p:nvGraphicFramePr>
        <p:xfrm>
          <a:off x="4067175" y="3213100"/>
          <a:ext cx="10810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596900" imgH="457200" progId="Equation.DSMT4">
                  <p:embed/>
                </p:oleObj>
              </mc:Choice>
              <mc:Fallback>
                <p:oleObj name="" r:id="rId1" imgW="596900" imgH="457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3213100"/>
                        <a:ext cx="1081088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最小项举例</a:t>
            </a:r>
            <a:endParaRPr kumimoji="1" lang="zh-CN" altLang="en-US" sz="2800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9157" name="Line 6"/>
          <p:cNvSpPr/>
          <p:nvPr/>
        </p:nvSpPr>
        <p:spPr>
          <a:xfrm>
            <a:off x="609600" y="4572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8" name="Rectangle 46"/>
          <p:cNvSpPr/>
          <p:nvPr/>
        </p:nvSpPr>
        <p:spPr>
          <a:xfrm>
            <a:off x="304800" y="2133600"/>
            <a:ext cx="8610600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542925"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  写出函数式                                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的最小项之和式。</a:t>
            </a:r>
            <a:endParaRPr lang="zh-CN" altLang="en-US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542925" algn="just" eaLnBrk="0" hangingPunct="0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42925" algn="just" eaLnBrk="0" hangingPunct="0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解：根据最小项的要求变换函数式：</a:t>
            </a:r>
            <a:endParaRPr lang="zh-CN" altLang="en-US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542925" algn="just" eaLnBrk="0" hangingPunct="0"/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59" name="Object 45"/>
          <p:cNvGraphicFramePr/>
          <p:nvPr/>
        </p:nvGraphicFramePr>
        <p:xfrm>
          <a:off x="2784793" y="2017713"/>
          <a:ext cx="21796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002665" imgH="203200" progId="Equation.DSMT4">
                  <p:embed/>
                </p:oleObj>
              </mc:Choice>
              <mc:Fallback>
                <p:oleObj name="" r:id="rId1" imgW="1002665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4793" y="2017713"/>
                        <a:ext cx="21796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/>
          <p:nvPr/>
        </p:nvGraphicFramePr>
        <p:xfrm>
          <a:off x="2325688" y="5184775"/>
          <a:ext cx="225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14300" imgH="177800" progId="Equation.DSMT4">
                  <p:embed/>
                </p:oleObj>
              </mc:Choice>
              <mc:Fallback>
                <p:oleObj name="" r:id="rId3" imgW="114300" imgH="177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5688" y="5184775"/>
                        <a:ext cx="225425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47"/>
          <p:cNvGraphicFramePr/>
          <p:nvPr/>
        </p:nvGraphicFramePr>
        <p:xfrm>
          <a:off x="1116013" y="3213100"/>
          <a:ext cx="740727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3657600" imgH="1244600" progId="Equation.DSMT4">
                  <p:embed/>
                </p:oleObj>
              </mc:Choice>
              <mc:Fallback>
                <p:oleObj name="" r:id="rId5" imgW="3657600" imgH="1244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3213100"/>
                        <a:ext cx="7407275" cy="251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最大项及其性质</a:t>
            </a:r>
            <a:endParaRPr lang="zh-CN" altLang="en-US"/>
          </a:p>
        </p:txBody>
      </p:sp>
      <p:sp>
        <p:nvSpPr>
          <p:cNvPr id="406532" name="文本框 406531"/>
          <p:cNvSpPr txBox="1"/>
          <p:nvPr/>
        </p:nvSpPr>
        <p:spPr>
          <a:xfrm>
            <a:off x="990600" y="2388870"/>
            <a:ext cx="7162800" cy="2079625"/>
          </a:xfrm>
          <a:prstGeom prst="rect">
            <a:avLst/>
          </a:prstGeom>
          <a:solidFill>
            <a:srgbClr val="FFCC00">
              <a:alpha val="50000"/>
            </a:srgbClr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变量逻辑函数中，若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个变量之和，而且这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个变量均以原变量或反变量的形式在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中出现一次，则称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为该组变量的最大项。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最大项及其性质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107" t="15071" r="9600" b="17199"/>
          <a:stretch>
            <a:fillRect/>
          </a:stretch>
        </p:blipFill>
        <p:spPr>
          <a:xfrm>
            <a:off x="351155" y="1871980"/>
            <a:ext cx="8208645" cy="46088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最大项及其性质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979930"/>
            <a:ext cx="7772400" cy="4714240"/>
          </a:xfrm>
        </p:spPr>
        <p:txBody>
          <a:bodyPr/>
          <a:p>
            <a:r>
              <a:rPr lang="zh-CN" altLang="en-US"/>
              <a:t>最大项性质</a:t>
            </a:r>
            <a:endParaRPr lang="zh-CN" altLang="en-US"/>
          </a:p>
          <a:p>
            <a:pPr marL="997585" indent="-997585">
              <a:lnSpc>
                <a:spcPct val="150000"/>
              </a:lnSpc>
              <a:buNone/>
            </a:pPr>
            <a:r>
              <a:rPr lang="zh-CN" altLang="en-US" sz="2400"/>
              <a:t>性质1：在输入变量的任何取值下必有一个且仅有一个最大项的值为0；</a:t>
            </a:r>
            <a:endParaRPr lang="zh-CN" altLang="en-US" sz="2400"/>
          </a:p>
          <a:p>
            <a:pPr marL="997585" indent="-997585">
              <a:lnSpc>
                <a:spcPct val="150000"/>
              </a:lnSpc>
              <a:buNone/>
            </a:pPr>
            <a:r>
              <a:rPr lang="zh-CN" altLang="en-US" sz="2400"/>
              <a:t>性质2：全体最大项之积为“0”；</a:t>
            </a:r>
            <a:endParaRPr lang="zh-CN" altLang="en-US" sz="2400"/>
          </a:p>
          <a:p>
            <a:pPr marL="997585" indent="-997585">
              <a:lnSpc>
                <a:spcPct val="150000"/>
              </a:lnSpc>
              <a:buNone/>
            </a:pPr>
            <a:r>
              <a:rPr lang="zh-CN" altLang="en-US" sz="2400"/>
              <a:t>性质3：某一最大项若不包含在F中，则必在 中；</a:t>
            </a:r>
            <a:endParaRPr lang="zh-CN" altLang="en-US" sz="2400"/>
          </a:p>
          <a:p>
            <a:pPr marL="997585" indent="-997585">
              <a:lnSpc>
                <a:spcPct val="150000"/>
              </a:lnSpc>
              <a:buNone/>
            </a:pPr>
            <a:r>
              <a:rPr lang="zh-CN" altLang="en-US" sz="2400"/>
              <a:t>性质4：任意两个最大项之和为“1”；</a:t>
            </a:r>
            <a:endParaRPr lang="zh-CN" altLang="en-US" sz="2400"/>
          </a:p>
          <a:p>
            <a:pPr marL="997585" indent="-997585">
              <a:lnSpc>
                <a:spcPct val="150000"/>
              </a:lnSpc>
              <a:buNone/>
            </a:pPr>
            <a:r>
              <a:rPr lang="zh-CN" altLang="en-US" sz="2400"/>
              <a:t>性质5：只有一个变量不同的两个最大项的乘积等于各相同变量之和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最大项与最小项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805" y="2018030"/>
            <a:ext cx="8229600" cy="4114800"/>
          </a:xfrm>
        </p:spPr>
        <p:txBody>
          <a:bodyPr/>
          <a:p>
            <a:r>
              <a:rPr lang="zh-CN" altLang="en-US" sz="2400">
                <a:sym typeface="+mn-ea"/>
              </a:rPr>
              <a:t>最大项与最小项的关系：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例如：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一个函数的最小项之和与最大项之积的两种表示形式中，它们的编码具有互补性，例如：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证明：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0560" y="2018030"/>
          <a:ext cx="111696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45465" imgH="228600" progId="Equation.KSEE3">
                  <p:embed/>
                </p:oleObj>
              </mc:Choice>
              <mc:Fallback>
                <p:oleObj name="" r:id="rId1" imgW="545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0560" y="2018030"/>
                        <a:ext cx="111696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2905" y="2486025"/>
          <a:ext cx="35807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790700" imgH="228600" progId="Equation.KSEE3">
                  <p:embed/>
                </p:oleObj>
              </mc:Choice>
              <mc:Fallback>
                <p:oleObj name="" r:id="rId3" imgW="1790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2905" y="2486025"/>
                        <a:ext cx="358076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385695" y="2486025"/>
            <a:ext cx="64833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1255" y="3656965"/>
          <a:ext cx="526796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349500" imgH="254000" progId="Equation.KSEE3">
                  <p:embed/>
                </p:oleObj>
              </mc:Choice>
              <mc:Fallback>
                <p:oleObj name="" r:id="rId5" imgW="2349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255" y="3656965"/>
                        <a:ext cx="526796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1813" y="4347528"/>
          <a:ext cx="5154295" cy="222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298700" imgH="990600" progId="Equation.KSEE3">
                  <p:embed/>
                </p:oleObj>
              </mc:Choice>
              <mc:Fallback>
                <p:oleObj name="" r:id="rId7" imgW="2298700" imgH="990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1813" y="4347528"/>
                        <a:ext cx="5154295" cy="222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2947670" y="5099050"/>
            <a:ext cx="2402840" cy="50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两变量、三变量和四变量的卡诺图</a:t>
            </a: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endParaRPr kumimoji="1" lang="zh-CN" altLang="en-US" sz="2800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0485" name="Rectangle 8"/>
          <p:cNvSpPr/>
          <p:nvPr/>
        </p:nvSpPr>
        <p:spPr>
          <a:xfrm>
            <a:off x="1809750" y="2409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20482" name="Object 7"/>
          <p:cNvGraphicFramePr/>
          <p:nvPr/>
        </p:nvGraphicFramePr>
        <p:xfrm>
          <a:off x="457200" y="2133600"/>
          <a:ext cx="83058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5588000" imgH="2197100" progId="Visio.Drawing.6">
                  <p:embed/>
                </p:oleObj>
              </mc:Choice>
              <mc:Fallback>
                <p:oleObj name="" r:id="rId1" imgW="5588000" imgH="2197100" progId="Visio.Drawing.6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133600"/>
                        <a:ext cx="8305800" cy="327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9"/>
          <p:cNvSpPr/>
          <p:nvPr/>
        </p:nvSpPr>
        <p:spPr>
          <a:xfrm>
            <a:off x="0" y="5410200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</a:rPr>
              <a:t>二、三、四变量卡诺图</a:t>
            </a:r>
            <a:endParaRPr lang="zh-CN" altLang="en-US" sz="1800" dirty="0">
              <a:latin typeface="Tahoma" panose="020B0604030504040204" pitchFamily="34" charset="0"/>
            </a:endParaRPr>
          </a:p>
          <a:p>
            <a:pPr algn="l" eaLnBrk="0" hangingPunct="0"/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2</a:t>
            </a:r>
            <a:r>
              <a:rPr kumimoji="1"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、卡诺图化简</a:t>
            </a:r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endParaRPr kumimoji="1" lang="zh-CN" altLang="en-US" sz="2800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000" b="1" dirty="0">
                <a:latin typeface="宋体" panose="02010600030101010101" pitchFamily="2" charset="-122"/>
              </a:rPr>
              <a:t>卡诺图的化简的重要依据是：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         最小项具有相邻性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                              相邻项合并，可消去项中变量</a:t>
            </a:r>
            <a:endParaRPr lang="zh-CN" altLang="en-US" sz="2000" dirty="0"/>
          </a:p>
          <a:p>
            <a:pPr eaLnBrk="1" hangingPunct="1">
              <a:buNone/>
            </a:pPr>
            <a:endParaRPr lang="zh-CN" altLang="en-US" sz="2000" dirty="0"/>
          </a:p>
          <a:p>
            <a:pPr algn="just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使用卡诺图对逻辑问题化简的基本步骤：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①通过对逻辑问题的分析，画出不同变量的出卡诺图框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②形成卡诺图（把函数和真值表的描述填在卡诺图上）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③维块的圈合（从最大到单个，</a:t>
            </a:r>
            <a:r>
              <a:rPr lang="en-US" altLang="zh-CN" sz="2000" dirty="0">
                <a:latin typeface="宋体" panose="02010600030101010101" pitchFamily="2" charset="-122"/>
              </a:rPr>
              <a:t>16</a:t>
            </a:r>
            <a:r>
              <a:rPr lang="en-US" altLang="zh-CN" sz="2000" dirty="0">
                <a:latin typeface="Times New Roman" panose="02020603050405020304" pitchFamily="18" charset="0"/>
              </a:rPr>
              <a:t>—</a:t>
            </a:r>
            <a:r>
              <a:rPr lang="en-US" altLang="zh-CN" sz="2000" dirty="0">
                <a:latin typeface="宋体" panose="02010600030101010101" pitchFamily="2" charset="-122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</a:rPr>
              <a:t>—</a:t>
            </a:r>
            <a:r>
              <a:rPr lang="en-US" altLang="zh-CN" sz="2000" dirty="0">
                <a:latin typeface="宋体" panose="02010600030101010101" pitchFamily="2" charset="-122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—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—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④通过合并简化，最后写出最简函数式</a:t>
            </a:r>
            <a:endParaRPr lang="zh-CN" altLang="en-US" sz="2000" dirty="0"/>
          </a:p>
          <a:p>
            <a:pPr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卡诺图化构建方法</a:t>
            </a:r>
            <a:endParaRPr kumimoji="1" lang="zh-CN" altLang="en-US" sz="2400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539750" y="2127250"/>
            <a:ext cx="8451850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marR="0" lvl="0" indent="-26225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画卡诺图时要规范，即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个变量的卡诺图方格数为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个，变量的排列为逻辑相邻。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②形成卡诺图时，要熟悉根据给出逻辑函数的形式进行填写。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给出真值表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给出为标准式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-133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给出为一般逻辑式：先对逻辑式进行变换，化成与或式，再直接填写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0" name="Object 8"/>
          <p:cNvGraphicFramePr/>
          <p:nvPr/>
        </p:nvGraphicFramePr>
        <p:xfrm>
          <a:off x="3132138" y="4508500"/>
          <a:ext cx="3143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764665" imgH="482600" progId="Equation.DSMT4">
                  <p:embed/>
                </p:oleObj>
              </mc:Choice>
              <mc:Fallback>
                <p:oleObj name="" r:id="rId1" imgW="1764665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4508500"/>
                        <a:ext cx="31432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7"/>
          <p:cNvGraphicFramePr/>
          <p:nvPr/>
        </p:nvGraphicFramePr>
        <p:xfrm>
          <a:off x="2195513" y="3429000"/>
          <a:ext cx="4260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2348230" imgH="482600" progId="Equation.DSMT4">
                  <p:embed/>
                </p:oleObj>
              </mc:Choice>
              <mc:Fallback>
                <p:oleObj name="" r:id="rId3" imgW="2348230" imgH="482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429000"/>
                        <a:ext cx="42608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数制的转换方法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018030"/>
            <a:ext cx="8193405" cy="4639310"/>
          </a:xfrm>
        </p:spPr>
        <p:txBody>
          <a:bodyPr/>
          <a:p>
            <a:r>
              <a:rPr lang="zh-CN" altLang="en-US"/>
              <a:t>十六进制与二进制的转</a:t>
            </a:r>
            <a:r>
              <a:rPr lang="zh-CN" altLang="en-US"/>
              <a:t>换</a:t>
            </a:r>
            <a:endParaRPr lang="zh-CN" altLang="en-US"/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1-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3: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把</a:t>
            </a:r>
            <a:r>
              <a:rPr lang="en-US" altLang="zh-CN" sz="2400" dirty="0">
                <a:sym typeface="+mn-ea"/>
              </a:rPr>
              <a:t>(AB3.5)</a:t>
            </a:r>
            <a:r>
              <a:rPr lang="en-US" altLang="zh-CN" sz="2400" baseline="-30000" dirty="0">
                <a:sym typeface="+mn-ea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转换成二进制数。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>
                <a:sym typeface="+mn-ea"/>
              </a:rPr>
              <a:t>        </a:t>
            </a:r>
            <a:r>
              <a:rPr lang="en-US" altLang="zh-CN" sz="2400" dirty="0">
                <a:sym typeface="+mn-ea"/>
              </a:rPr>
              <a:t>A        B         3      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dirty="0">
                <a:sym typeface="+mn-ea"/>
              </a:rPr>
              <a:t>      5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ym typeface="+mn-ea"/>
              </a:rPr>
              <a:t>      1010   1011   0011   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dirty="0">
                <a:sym typeface="+mn-ea"/>
              </a:rPr>
              <a:t>    0101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ym typeface="+mn-ea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所以</a:t>
            </a:r>
            <a:r>
              <a:rPr lang="en-US" altLang="zh-CN" sz="2400" dirty="0">
                <a:sym typeface="+mn-ea"/>
              </a:rPr>
              <a:t>(AB3.5)</a:t>
            </a:r>
            <a:r>
              <a:rPr lang="en-US" altLang="zh-CN" sz="2400" baseline="-30000" dirty="0">
                <a:sym typeface="+mn-ea"/>
              </a:rPr>
              <a:t>16</a:t>
            </a:r>
            <a:r>
              <a:rPr lang="en-US" altLang="zh-CN" sz="2400" dirty="0">
                <a:sym typeface="+mn-ea"/>
              </a:rPr>
              <a:t>=(101010110011.0101)</a:t>
            </a:r>
            <a:r>
              <a:rPr lang="en-US" altLang="zh-CN" sz="2400" baseline="-30000" dirty="0">
                <a:sym typeface="+mn-ea"/>
              </a:rPr>
              <a:t>2</a:t>
            </a:r>
            <a:endParaRPr lang="en-US" altLang="zh-CN" sz="2400" baseline="-30000" dirty="0"/>
          </a:p>
          <a:p>
            <a:pPr eaLnBrk="1" hangingPunct="1">
              <a:buNone/>
            </a:pPr>
            <a:endParaRPr lang="en-US" altLang="zh-CN" sz="2400" baseline="-30000" dirty="0"/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1-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：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把</a:t>
            </a:r>
            <a:r>
              <a:rPr lang="en-US" altLang="zh-CN" sz="2400" dirty="0">
                <a:sym typeface="+mn-ea"/>
              </a:rPr>
              <a:t>(1111101.01001111)</a:t>
            </a:r>
            <a:r>
              <a:rPr lang="en-US" altLang="zh-CN" sz="2400" baseline="-30000" dirty="0"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转换成十六进制数。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>
                <a:sym typeface="+mn-ea"/>
              </a:rPr>
              <a:t>       </a:t>
            </a:r>
            <a:r>
              <a:rPr lang="en-US" altLang="zh-CN" sz="2400" dirty="0">
                <a:sym typeface="+mn-ea"/>
              </a:rPr>
              <a:t>0111  1101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dirty="0">
                <a:sym typeface="+mn-ea"/>
              </a:rPr>
              <a:t>  0100  1111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ym typeface="+mn-ea"/>
              </a:rPr>
              <a:t>          7       D  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400" dirty="0">
                <a:sym typeface="+mn-ea"/>
              </a:rPr>
              <a:t>     4       F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所以</a:t>
            </a:r>
            <a:r>
              <a:rPr lang="en-US" altLang="zh-CN" sz="2400" dirty="0">
                <a:sym typeface="+mn-ea"/>
              </a:rPr>
              <a:t>(1111101.01001111)</a:t>
            </a:r>
            <a:r>
              <a:rPr lang="en-US" altLang="zh-CN" sz="2400" baseline="-30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=(7D.4F)</a:t>
            </a:r>
            <a:r>
              <a:rPr lang="en-US" altLang="zh-CN" sz="2400" baseline="-30000" dirty="0">
                <a:sym typeface="+mn-ea"/>
              </a:rPr>
              <a:t>16</a:t>
            </a:r>
            <a:endParaRPr lang="en-US" altLang="zh-CN" sz="2400" dirty="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卡诺图化简要注意的问题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化简时应注意的几个问题：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⑴</a:t>
            </a:r>
            <a:r>
              <a:rPr lang="zh-CN" altLang="en-US" dirty="0"/>
              <a:t>圈1得原函数，圈0得反函数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⑵圈必须覆盖所有的1。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⑶圈中1的个数必须是2</a:t>
            </a:r>
            <a:r>
              <a:rPr lang="en-US" altLang="zh-CN" baseline="30000" dirty="0"/>
              <a:t>n</a:t>
            </a:r>
            <a:r>
              <a:rPr lang="zh-CN" altLang="en-US" dirty="0"/>
              <a:t>个相邻的1。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⑷圈的个数必须最少 (乘积项最少) 。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⑸圈越大越好（消去的变量多）。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⑹每个圈至少包含一个新的最小项。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⑺选出最简与或式。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2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charRg st="2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charRg st="2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5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charRg st="5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charRg st="5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091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091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1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091">
                                            <p:txEl>
                                              <p:charRg st="11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091">
                                            <p:txEl>
                                              <p:charRg st="11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kumimoji="1" lang="zh-CN" altLang="en-US" sz="40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六、逻辑函数化简 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6851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609600"/>
            <a:ext cx="8001000" cy="622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kumimoji="1"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卡诺图化简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9923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6564" name="Picture 5"/>
          <p:cNvPicPr>
            <a:picLocks noChangeAspect="1"/>
          </p:cNvPicPr>
          <p:nvPr/>
        </p:nvPicPr>
        <p:blipFill>
          <a:blip r:embed="rId1"/>
          <a:srcRect b="12962"/>
          <a:stretch>
            <a:fillRect/>
          </a:stretch>
        </p:blipFill>
        <p:spPr>
          <a:xfrm>
            <a:off x="857250" y="1981200"/>
            <a:ext cx="7448550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kumimoji="1"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卡诺图化简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10947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981200"/>
            <a:ext cx="6400800" cy="478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kumimoji="1"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卡诺图化简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11971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8612" name="Picture 5"/>
          <p:cNvPicPr>
            <a:picLocks noChangeAspect="1"/>
          </p:cNvPicPr>
          <p:nvPr/>
        </p:nvPicPr>
        <p:blipFill>
          <a:blip r:embed="rId1"/>
          <a:srcRect b="17506"/>
          <a:stretch>
            <a:fillRect/>
          </a:stretch>
        </p:blipFill>
        <p:spPr>
          <a:xfrm>
            <a:off x="381000" y="1981200"/>
            <a:ext cx="8458200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kumimoji="1"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卡诺图化简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14019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9636" name="Picture 5"/>
          <p:cNvPicPr>
            <a:picLocks noChangeAspect="1"/>
          </p:cNvPicPr>
          <p:nvPr/>
        </p:nvPicPr>
        <p:blipFill>
          <a:blip r:embed="rId1"/>
          <a:srcRect b="50705"/>
          <a:stretch>
            <a:fillRect/>
          </a:stretch>
        </p:blipFill>
        <p:spPr>
          <a:xfrm>
            <a:off x="609600" y="1954213"/>
            <a:ext cx="8001000" cy="3684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kumimoji="1"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卡诺图化简</a:t>
            </a:r>
            <a:endParaRPr kumimoji="1" lang="zh-CN" altLang="en-US" sz="40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15043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70660" name="Picture 4"/>
          <p:cNvPicPr>
            <a:picLocks noChangeAspect="1"/>
          </p:cNvPicPr>
          <p:nvPr/>
        </p:nvPicPr>
        <p:blipFill>
          <a:blip r:embed="rId1"/>
          <a:srcRect t="49295" r="-1315" b="-674"/>
          <a:stretch>
            <a:fillRect/>
          </a:stretch>
        </p:blipFill>
        <p:spPr>
          <a:xfrm>
            <a:off x="838200" y="1981200"/>
            <a:ext cx="7772400" cy="368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1150938" y="1052513"/>
            <a:ext cx="7793037" cy="708025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3.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具有无关项的逻辑函数及其化简</a:t>
            </a:r>
            <a:endParaRPr kumimoji="1" lang="zh-CN" altLang="en-US" sz="28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21187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8006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⒈约束项、任意项和无关项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在分析某些具体的逻辑函数时，常遇到输入变量的取值不是任意的情况。对输入变量的取值所施加的限制为约束。这些受约束的变量取值组合所对应的最小项叫约束项。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7">
                                            <p:txEl>
                                              <p:charRg st="1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7">
                                            <p:txEl>
                                              <p:charRg st="1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3.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具有无关项的逻辑函数及其化简</a:t>
            </a:r>
            <a:endParaRPr kumimoji="1" lang="zh-CN" altLang="en-US" sz="28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31427" name="Rectangle 3"/>
          <p:cNvSpPr>
            <a:spLocks noGrp="1"/>
          </p:cNvSpPr>
          <p:nvPr>
            <p:ph idx="1"/>
          </p:nvPr>
        </p:nvSpPr>
        <p:spPr>
          <a:xfrm>
            <a:off x="609600" y="1981200"/>
            <a:ext cx="8305800" cy="464820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如图示。化简结果与代数相同。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3142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667000"/>
            <a:ext cx="4038600" cy="36210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1904" name="Object 2"/>
          <p:cNvGraphicFramePr/>
          <p:nvPr/>
        </p:nvGraphicFramePr>
        <p:xfrm>
          <a:off x="5638800" y="3429000"/>
          <a:ext cx="2819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" imgW="1624965" imgH="304800" progId="Equation.3">
                  <p:embed/>
                </p:oleObj>
              </mc:Choice>
              <mc:Fallback>
                <p:oleObj name="" r:id="rId2" imgW="1624965" imgH="304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429000"/>
                        <a:ext cx="28194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  <a:ea typeface="隶书" panose="02010509060101010101" pitchFamily="49" charset="-122"/>
                <a:cs typeface="+mj-cs"/>
              </a:rPr>
              <a:t>3.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j-cs"/>
              </a:rPr>
              <a:t>具有无关项的逻辑函数及其化简</a:t>
            </a:r>
            <a:endParaRPr kumimoji="1" lang="zh-CN" altLang="en-US" sz="2800" b="1" dirty="0">
              <a:latin typeface="宋体" panose="02010600030101010101" pitchFamily="2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32451" name="Rectangle 3"/>
          <p:cNvSpPr>
            <a:spLocks noGrp="1"/>
          </p:cNvSpPr>
          <p:nvPr>
            <p:ph idx="1"/>
          </p:nvPr>
        </p:nvSpPr>
        <p:spPr>
          <a:xfrm>
            <a:off x="609600" y="1828800"/>
            <a:ext cx="8305800" cy="464820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例：化简逻辑函数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)=∑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(0,1,2,3,6,8)+∑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(10,11,12,13,14,15)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32454" name="Picture 6"/>
          <p:cNvPicPr>
            <a:picLocks noChangeAspect="1"/>
          </p:cNvPicPr>
          <p:nvPr/>
        </p:nvPicPr>
        <p:blipFill>
          <a:blip r:embed="rId1"/>
          <a:srcRect b="3847"/>
          <a:stretch>
            <a:fillRect/>
          </a:stretch>
        </p:blipFill>
        <p:spPr>
          <a:xfrm>
            <a:off x="4800600" y="2971800"/>
            <a:ext cx="3365500" cy="3810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2928" name="Object 2"/>
          <p:cNvGraphicFramePr/>
          <p:nvPr/>
        </p:nvGraphicFramePr>
        <p:xfrm>
          <a:off x="914400" y="4079875"/>
          <a:ext cx="3581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" imgW="1091565" imgH="431800" progId="Equation.3">
                  <p:embed/>
                </p:oleObj>
              </mc:Choice>
              <mc:Fallback>
                <p:oleObj name="" r:id="rId2" imgW="1091565" imgH="431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4079875"/>
                        <a:ext cx="35814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charRg st="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charRg st="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charRg st="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990600" y="2017713"/>
            <a:ext cx="7964488" cy="48402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二进制编码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自然二进制码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 </a:t>
            </a:r>
            <a:r>
              <a:rPr lang="zh-CN" altLang="en-US" sz="1800" b="1" dirty="0">
                <a:latin typeface="宋体" panose="02010600030101010101" pitchFamily="2" charset="-122"/>
              </a:rPr>
              <a:t>  结构形式与二进制数完全相同</a:t>
            </a:r>
            <a:r>
              <a:rPr lang="zh-CN" altLang="en-US" sz="1800" b="1" dirty="0"/>
              <a:t> </a:t>
            </a:r>
            <a:endParaRPr lang="zh-CN" altLang="en-US" sz="1800" b="1" dirty="0"/>
          </a:p>
          <a:p>
            <a:pPr eaLnBrk="1" hangingPunct="1"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      有权码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      各信息位的权值为</a:t>
            </a:r>
            <a:r>
              <a:rPr lang="en-US" altLang="zh-CN" sz="1800" b="1" dirty="0"/>
              <a:t>2</a:t>
            </a:r>
            <a:r>
              <a:rPr lang="en-US" altLang="zh-CN" sz="1800" b="1" baseline="30000" dirty="0"/>
              <a:t>i</a:t>
            </a:r>
            <a:r>
              <a:rPr lang="en-US" altLang="zh-CN" sz="1800" b="1" dirty="0"/>
              <a:t> </a:t>
            </a: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dirty="0"/>
          </a:p>
          <a:p>
            <a:pPr lvl="1" eaLnBrk="1" hangingPunct="1"/>
            <a:r>
              <a:rPr lang="zh-CN" altLang="en-US" sz="1800" b="1" dirty="0">
                <a:latin typeface="宋体" panose="02010600030101010101" pitchFamily="2" charset="-122"/>
              </a:rPr>
              <a:t>循环二进制码</a:t>
            </a:r>
            <a:r>
              <a:rPr lang="zh-CN" altLang="en-US" sz="1800" dirty="0"/>
              <a:t> </a:t>
            </a:r>
            <a:endParaRPr lang="zh-CN" altLang="en-US" sz="1800" dirty="0"/>
          </a:p>
          <a:p>
            <a:pPr eaLnBrk="1" hangingPunct="1"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latin typeface="宋体" panose="02010600030101010101" pitchFamily="2" charset="-122"/>
              </a:rPr>
              <a:t> 循环码的特性是任何相邻的两个码字中，仅有一位代码不同，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        而其它位代码则相同。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        无权码，每一位都没有固定的权值。</a:t>
            </a:r>
            <a:r>
              <a:rPr lang="zh-CN" altLang="en-US" sz="1800" b="1" dirty="0"/>
              <a:t> </a:t>
            </a:r>
            <a:endParaRPr lang="zh-CN" altLang="en-US" sz="1800" b="1" dirty="0"/>
          </a:p>
          <a:p>
            <a:pPr eaLnBrk="1" hangingPunct="1"/>
            <a:r>
              <a:rPr lang="zh-CN" altLang="en-US" sz="2400" b="1" dirty="0"/>
              <a:t>检错码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奇偶校验码</a:t>
            </a:r>
            <a:r>
              <a:rPr lang="en-US" altLang="zh-CN" sz="1800" b="1" dirty="0">
                <a:latin typeface="Tahoma" panose="020B0604030504040204" pitchFamily="34" charset="0"/>
                <a:sym typeface="+mn-ea"/>
              </a:rPr>
              <a:t>(Parity Code)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格雷码（</a:t>
            </a:r>
            <a:r>
              <a:rPr lang="en-US" altLang="zh-CN" sz="1800" b="1" dirty="0">
                <a:latin typeface="Tahoma" panose="020B0604030504040204" pitchFamily="34" charset="0"/>
                <a:sym typeface="+mn-ea"/>
              </a:rPr>
              <a:t>Gray Code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）</a:t>
            </a:r>
            <a:endParaRPr lang="zh-CN" altLang="en-US" sz="1800" dirty="0"/>
          </a:p>
        </p:txBody>
      </p:sp>
      <p:sp>
        <p:nvSpPr>
          <p:cNvPr id="26631" name="Line 6"/>
          <p:cNvSpPr/>
          <p:nvPr/>
        </p:nvSpPr>
        <p:spPr>
          <a:xfrm>
            <a:off x="609600" y="4572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602" name="Rectangle 1026"/>
          <p:cNvSpPr>
            <a:spLocks noGrp="1"/>
          </p:cNvSpPr>
          <p:nvPr/>
        </p:nvSpPr>
        <p:spPr>
          <a:xfrm>
            <a:off x="1225233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  <a:sym typeface="+mn-ea"/>
              </a:rPr>
              <a:t>编码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4"/>
          <p:cNvSpPr txBox="1"/>
          <p:nvPr/>
        </p:nvSpPr>
        <p:spPr>
          <a:xfrm>
            <a:off x="1290003" y="902970"/>
            <a:ext cx="5903912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 组合逻辑电路</a:t>
            </a:r>
            <a:endParaRPr lang="zh-CN" altLang="en-US" sz="44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1" name="Rectangle 5"/>
          <p:cNvSpPr/>
          <p:nvPr/>
        </p:nvSpPr>
        <p:spPr>
          <a:xfrm>
            <a:off x="1403350" y="2133600"/>
            <a:ext cx="6480175" cy="3382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 algn="l" eaLnBrk="1" hangingPunct="1">
              <a:spcBef>
                <a:spcPct val="2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3.1 </a:t>
            </a:r>
            <a:r>
              <a:rPr lang="zh-CN" altLang="en-US" sz="3200" b="1" dirty="0">
                <a:latin typeface="Arial" panose="020B0604020202020204" pitchFamily="34" charset="0"/>
                <a:ea typeface="隶书" panose="02010509060101010101" pitchFamily="49" charset="-122"/>
              </a:rPr>
              <a:t>逻辑门电路</a:t>
            </a:r>
            <a:endParaRPr lang="zh-CN" altLang="en-US" sz="3200" b="1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algn="l" eaLnBrk="1" hangingPunct="1">
              <a:spcBef>
                <a:spcPct val="2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3.2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逻辑函数的实现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algn="l" eaLnBrk="1" hangingPunct="1">
              <a:spcBef>
                <a:spcPct val="2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3.3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组合逻辑电路的分析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algn="l" eaLnBrk="1" hangingPunct="1">
              <a:spcBef>
                <a:spcPct val="2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3.4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组合逻辑电路的设计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algn="l" eaLnBrk="1" hangingPunct="1">
              <a:spcBef>
                <a:spcPct val="20000"/>
              </a:spcBef>
            </a:pP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3.5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组合逻辑电路的竞争与冒险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algn="l" eaLnBrk="1" hangingPunct="1">
              <a:spcBef>
                <a:spcPct val="20000"/>
              </a:spcBef>
            </a:pP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4"/>
          <p:cNvSpPr/>
          <p:nvPr/>
        </p:nvSpPr>
        <p:spPr>
          <a:xfrm>
            <a:off x="1176020" y="990600"/>
            <a:ext cx="6553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3.1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逻辑门电路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idx="1" hasCustomPrompt="1"/>
          </p:nvPr>
        </p:nvSpPr>
        <p:spPr>
          <a:xfrm>
            <a:off x="456883" y="1934528"/>
            <a:ext cx="8229600" cy="36036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逻辑电路分为两大类：</a:t>
            </a:r>
            <a:endParaRPr lang="zh-CN" altLang="en-US" sz="2800" b="1" dirty="0"/>
          </a:p>
          <a:p>
            <a:pPr eaLnBrk="1" hangingPunct="1"/>
            <a:r>
              <a:rPr lang="zh-CN" altLang="en-US" sz="2800" dirty="0"/>
              <a:t>组合逻辑电路（</a:t>
            </a:r>
            <a:r>
              <a:rPr lang="en-US" altLang="zh-CN" sz="2800" dirty="0"/>
              <a:t>combinational  logic   circuit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时序逻辑电路（</a:t>
            </a:r>
            <a:r>
              <a:rPr lang="en-US" altLang="zh-CN" sz="2800" dirty="0"/>
              <a:t>sequential  logic  circuit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  <p:sp>
        <p:nvSpPr>
          <p:cNvPr id="3079" name="Rectangle 7"/>
          <p:cNvSpPr/>
          <p:nvPr/>
        </p:nvSpPr>
        <p:spPr>
          <a:xfrm>
            <a:off x="1131570" y="2925128"/>
            <a:ext cx="5086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等线" panose="02010600030101010101" pitchFamily="2" charset="-122"/>
                <a:ea typeface="楷体_GB2312" pitchFamily="49" charset="-122"/>
              </a:rPr>
              <a:t>任何时刻的输出仅取决与当时的输入</a:t>
            </a:r>
            <a:endParaRPr lang="zh-CN" altLang="en-US" sz="2400" b="1" dirty="0">
              <a:latin typeface="等线" panose="02010600030101010101" pitchFamily="2" charset="-122"/>
              <a:ea typeface="楷体_GB2312" pitchFamily="49" charset="-122"/>
            </a:endParaRPr>
          </a:p>
        </p:txBody>
      </p:sp>
      <p:sp>
        <p:nvSpPr>
          <p:cNvPr id="3080" name="Rectangle 8"/>
          <p:cNvSpPr/>
          <p:nvPr/>
        </p:nvSpPr>
        <p:spPr>
          <a:xfrm>
            <a:off x="659130" y="4518343"/>
            <a:ext cx="7162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latin typeface="等线" panose="02010600030101010101" pitchFamily="2" charset="-122"/>
                <a:ea typeface="楷体_GB2312" pitchFamily="49" charset="-122"/>
              </a:rPr>
              <a:t>任一时刻的输出不仅取决与当时的输入，</a:t>
            </a:r>
            <a:endParaRPr lang="zh-CN" altLang="en-US" sz="2400" b="1" dirty="0">
              <a:latin typeface="等线" panose="02010600030101010101" pitchFamily="2" charset="-122"/>
              <a:ea typeface="楷体_GB2312" pitchFamily="49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latin typeface="等线" panose="02010600030101010101" pitchFamily="2" charset="-122"/>
                <a:ea typeface="楷体_GB2312" pitchFamily="49" charset="-122"/>
              </a:rPr>
              <a:t>还取决于过去的输入序列</a:t>
            </a:r>
            <a:endParaRPr lang="zh-CN" altLang="en-US" sz="2400" b="1" dirty="0">
              <a:latin typeface="等线" panose="02010600030101010101" pitchFamily="2" charset="-122"/>
              <a:ea typeface="楷体_GB2312" pitchFamily="49" charset="-122"/>
            </a:endParaRPr>
          </a:p>
        </p:txBody>
      </p:sp>
      <p:sp>
        <p:nvSpPr>
          <p:cNvPr id="3081" name="Rectangle 9"/>
          <p:cNvSpPr/>
          <p:nvPr/>
        </p:nvSpPr>
        <p:spPr>
          <a:xfrm>
            <a:off x="1104583" y="3374390"/>
            <a:ext cx="5086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电路特点：无反馈回路、无记忆元件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1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>
                                            <p:txEl>
                                              <p:charRg st="1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5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8">
                                            <p:txEl>
                                              <p:charRg st="52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  <p:bldP spid="3079" grpId="0"/>
      <p:bldP spid="3080" grpId="0"/>
      <p:bldP spid="308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1149350" y="972820"/>
            <a:ext cx="6553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/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3.2 </a:t>
            </a: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逻辑函数的实现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795655" y="2113915"/>
            <a:ext cx="47926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逻辑函数的</a:t>
            </a:r>
            <a:r>
              <a:rPr lang="zh-CN" altLang="en-US" sz="2800" b="1" dirty="0">
                <a:latin typeface="Times New Roman" panose="02020603050405020304" pitchFamily="18" charset="0"/>
              </a:rPr>
              <a:t>五种常用表达式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3" name="Text Box 7"/>
          <p:cNvSpPr txBox="1"/>
          <p:nvPr/>
        </p:nvSpPr>
        <p:spPr>
          <a:xfrm>
            <a:off x="708343" y="257905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800" b="1" dirty="0">
                <a:latin typeface="宋体" panose="02010600030101010101" pitchFamily="2" charset="-122"/>
              </a:rPr>
              <a:t>F(A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719705" y="2647315"/>
          <a:ext cx="13700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11200" imgH="215900" progId="Equation.3">
                  <p:embed/>
                </p:oleObj>
              </mc:Choice>
              <mc:Fallback>
                <p:oleObj name="" r:id="rId1" imgW="7112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9705" y="2647315"/>
                        <a:ext cx="137001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/>
          <p:nvPr/>
        </p:nvSpPr>
        <p:spPr>
          <a:xfrm>
            <a:off x="4939983" y="2633345"/>
            <a:ext cx="145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―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式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713355" y="3256915"/>
          <a:ext cx="2000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078865" imgH="241300" progId="Equation.3">
                  <p:embed/>
                </p:oleObj>
              </mc:Choice>
              <mc:Fallback>
                <p:oleObj name="" r:id="rId3" imgW="1078865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3355" y="3256915"/>
                        <a:ext cx="20002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/>
          <p:nvPr/>
        </p:nvSpPr>
        <p:spPr>
          <a:xfrm>
            <a:off x="4939983" y="3281045"/>
            <a:ext cx="145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―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式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719705" y="3809365"/>
          <a:ext cx="1295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73100" imgH="266700" progId="Equation.3">
                  <p:embed/>
                </p:oleObj>
              </mc:Choice>
              <mc:Fallback>
                <p:oleObj name="" r:id="rId5" imgW="673100" imgH="266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9705" y="3809365"/>
                        <a:ext cx="12954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/>
          <p:nvPr/>
        </p:nvSpPr>
        <p:spPr>
          <a:xfrm>
            <a:off x="4838383" y="3871913"/>
            <a:ext cx="33731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“</a:t>
            </a:r>
            <a:r>
              <a:rPr lang="zh-CN" altLang="en-US" sz="2000" b="1" dirty="0">
                <a:latin typeface="宋体" panose="02010600030101010101" pitchFamily="2" charset="-122"/>
              </a:rPr>
              <a:t>与非</a:t>
            </a:r>
            <a:r>
              <a:rPr lang="en-US" altLang="zh-CN" sz="2000" b="1" dirty="0">
                <a:latin typeface="宋体" panose="02010600030101010101" pitchFamily="2" charset="-122"/>
              </a:rPr>
              <a:t>―</a:t>
            </a:r>
            <a:r>
              <a:rPr lang="zh-CN" altLang="en-US" sz="2000" b="1" dirty="0">
                <a:latin typeface="宋体" panose="02010600030101010101" pitchFamily="2" charset="-122"/>
              </a:rPr>
              <a:t>与非</a:t>
            </a:r>
            <a:r>
              <a:rPr lang="zh-CN" altLang="en-US" sz="2000" b="1" dirty="0">
                <a:latin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</a:rPr>
              <a:t>式（与非式</a:t>
            </a:r>
            <a:r>
              <a:rPr lang="zh-CN" altLang="en-US" sz="2000" b="1" dirty="0">
                <a:latin typeface="宋体" panose="02010600030101010101" pitchFamily="2" charset="-122"/>
              </a:rPr>
              <a:t>） 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719705" y="4476115"/>
          <a:ext cx="19351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002665" imgH="266700" progId="Equation.3">
                  <p:embed/>
                </p:oleObj>
              </mc:Choice>
              <mc:Fallback>
                <p:oleObj name="" r:id="rId7" imgW="1002665" imgH="266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9705" y="4476115"/>
                        <a:ext cx="193516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/>
          <p:nvPr/>
        </p:nvSpPr>
        <p:spPr>
          <a:xfrm>
            <a:off x="4838383" y="4475798"/>
            <a:ext cx="33731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“</a:t>
            </a:r>
            <a:r>
              <a:rPr lang="zh-CN" altLang="en-US" sz="2000" b="1" dirty="0">
                <a:latin typeface="宋体" panose="02010600030101010101" pitchFamily="2" charset="-122"/>
              </a:rPr>
              <a:t>或非</a:t>
            </a:r>
            <a:r>
              <a:rPr lang="en-US" altLang="zh-CN" sz="2000" b="1" dirty="0">
                <a:latin typeface="宋体" panose="02010600030101010101" pitchFamily="2" charset="-122"/>
              </a:rPr>
              <a:t>―</a:t>
            </a:r>
            <a:r>
              <a:rPr lang="zh-CN" altLang="en-US" sz="2000" b="1" dirty="0">
                <a:latin typeface="宋体" panose="02010600030101010101" pitchFamily="2" charset="-122"/>
              </a:rPr>
              <a:t>或非</a:t>
            </a:r>
            <a:r>
              <a:rPr lang="zh-CN" altLang="en-US" sz="2000" b="1" dirty="0">
                <a:latin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</a:rPr>
              <a:t>式（或非式</a:t>
            </a:r>
            <a:r>
              <a:rPr lang="zh-CN" altLang="en-US" sz="2000" b="1" dirty="0">
                <a:latin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2719705" y="5085715"/>
          <a:ext cx="1754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914400" imgH="241300" progId="Equation.3">
                  <p:embed/>
                </p:oleObj>
              </mc:Choice>
              <mc:Fallback>
                <p:oleObj name="" r:id="rId9" imgW="9144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9705" y="5085715"/>
                        <a:ext cx="17541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/>
          <p:nvPr/>
        </p:nvSpPr>
        <p:spPr>
          <a:xfrm>
            <a:off x="4940300" y="5091430"/>
            <a:ext cx="30873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l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“</a:t>
            </a:r>
            <a:r>
              <a:rPr lang="zh-CN" altLang="en-US" sz="2000" b="1" dirty="0">
                <a:latin typeface="宋体" panose="02010600030101010101" pitchFamily="2" charset="-122"/>
              </a:rPr>
              <a:t>与</a:t>
            </a:r>
            <a:r>
              <a:rPr lang="en-US" altLang="zh-CN" sz="2000" b="1" dirty="0">
                <a:latin typeface="宋体" panose="02010600030101010101" pitchFamily="2" charset="-122"/>
              </a:rPr>
              <a:t>―</a:t>
            </a:r>
            <a:r>
              <a:rPr lang="zh-CN" altLang="en-US" sz="2000" b="1" dirty="0">
                <a:latin typeface="宋体" panose="02010600030101010101" pitchFamily="2" charset="-122"/>
              </a:rPr>
              <a:t>或</a:t>
            </a:r>
            <a:r>
              <a:rPr lang="en-US" altLang="zh-CN" sz="2000" b="1" dirty="0">
                <a:latin typeface="宋体" panose="02010600030101010101" pitchFamily="2" charset="-122"/>
              </a:rPr>
              <a:t>―</a:t>
            </a:r>
            <a:r>
              <a:rPr lang="zh-CN" altLang="en-US" sz="2000" b="1" dirty="0">
                <a:latin typeface="宋体" panose="02010600030101010101" pitchFamily="2" charset="-122"/>
              </a:rPr>
              <a:t>非</a:t>
            </a:r>
            <a:r>
              <a:rPr lang="zh-CN" altLang="en-US" sz="2000" b="1" dirty="0">
                <a:latin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</a:rPr>
              <a:t>式   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4117" name="Text Box 21"/>
          <p:cNvSpPr txBox="1"/>
          <p:nvPr/>
        </p:nvSpPr>
        <p:spPr>
          <a:xfrm>
            <a:off x="692468" y="324262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800" b="1" dirty="0">
                <a:latin typeface="宋体" panose="02010600030101010101" pitchFamily="2" charset="-122"/>
              </a:rPr>
              <a:t>F(A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118" name="Text Box 22"/>
          <p:cNvSpPr txBox="1"/>
          <p:nvPr/>
        </p:nvSpPr>
        <p:spPr>
          <a:xfrm>
            <a:off x="692468" y="389032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800" b="1" dirty="0">
                <a:latin typeface="宋体" panose="02010600030101010101" pitchFamily="2" charset="-122"/>
              </a:rPr>
              <a:t>F(A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119" name="Text Box 23"/>
          <p:cNvSpPr txBox="1"/>
          <p:nvPr/>
        </p:nvSpPr>
        <p:spPr>
          <a:xfrm>
            <a:off x="692468" y="453802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800" b="1" dirty="0">
                <a:latin typeface="宋体" panose="02010600030101010101" pitchFamily="2" charset="-122"/>
              </a:rPr>
              <a:t>F(A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120" name="Text Box 24"/>
          <p:cNvSpPr txBox="1"/>
          <p:nvPr/>
        </p:nvSpPr>
        <p:spPr>
          <a:xfrm>
            <a:off x="763905" y="511429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sz="2800" b="1" dirty="0">
                <a:latin typeface="宋体" panose="02010600030101010101" pitchFamily="2" charset="-122"/>
              </a:rPr>
              <a:t>F(A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/>
      <p:bldP spid="4105" grpId="0"/>
      <p:bldP spid="4107" grpId="0"/>
      <p:bldP spid="4109" grpId="0"/>
      <p:bldP spid="4111" grpId="0"/>
      <p:bldP spid="4113" grpId="0"/>
      <p:bldP spid="4117" grpId="0"/>
      <p:bldP spid="4118" grpId="0"/>
      <p:bldP spid="4119" grpId="0"/>
      <p:bldP spid="41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/>
          <p:nvPr/>
        </p:nvSpPr>
        <p:spPr>
          <a:xfrm>
            <a:off x="1068705" y="983615"/>
            <a:ext cx="784733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3.3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组合逻辑电路的分析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5"/>
          <p:cNvSpPr txBox="1"/>
          <p:nvPr/>
        </p:nvSpPr>
        <p:spPr>
          <a:xfrm>
            <a:off x="592773" y="1929130"/>
            <a:ext cx="8280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latin typeface="等线" panose="02010600030101010101" pitchFamily="2" charset="-122"/>
                <a:ea typeface="幼圆" panose="02010509060101010101" pitchFamily="49" charset="-122"/>
              </a:rPr>
              <a:t>对于任何一个多输入、多输出的组合逻辑电路都可以用一个框图来表示。</a:t>
            </a:r>
            <a:endParaRPr lang="zh-CN" altLang="en-US" sz="2400" dirty="0">
              <a:latin typeface="等线" panose="02010600030101010101" pitchFamily="2" charset="-122"/>
              <a:ea typeface="幼圆" panose="02010509060101010101" pitchFamily="49" charset="-122"/>
            </a:endParaRPr>
          </a:p>
        </p:txBody>
      </p:sp>
      <p:sp>
        <p:nvSpPr>
          <p:cNvPr id="8198" name="AutoShape 6"/>
          <p:cNvSpPr/>
          <p:nvPr/>
        </p:nvSpPr>
        <p:spPr>
          <a:xfrm>
            <a:off x="5633085" y="2566988"/>
            <a:ext cx="1665288" cy="1395412"/>
          </a:xfrm>
          <a:prstGeom prst="actionButtonBlank">
            <a:avLst/>
          </a:prstGeom>
          <a:solidFill>
            <a:srgbClr val="C0C0C0"/>
          </a:solidFill>
          <a:ln w="9525">
            <a:noFill/>
          </a:ln>
        </p:spPr>
        <p:txBody>
          <a:bodyPr wrap="none" anchor="ctr"/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等线" panose="02010600030101010101" pitchFamily="2" charset="-122"/>
                <a:ea typeface="幼圆" panose="02010509060101010101" pitchFamily="49" charset="-122"/>
              </a:rPr>
              <a:t>组合逻辑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幼圆" panose="02010509060101010101" pitchFamily="49" charset="-122"/>
            </a:endParaRPr>
          </a:p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等线" panose="02010600030101010101" pitchFamily="2" charset="-122"/>
                <a:ea typeface="幼圆" panose="02010509060101010101" pitchFamily="49" charset="-122"/>
              </a:rPr>
              <a:t>电路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幼圆" panose="02010509060101010101" pitchFamily="49" charset="-122"/>
            </a:endParaRPr>
          </a:p>
        </p:txBody>
      </p:sp>
      <p:sp>
        <p:nvSpPr>
          <p:cNvPr id="8199" name="Line 7"/>
          <p:cNvSpPr/>
          <p:nvPr/>
        </p:nvSpPr>
        <p:spPr>
          <a:xfrm>
            <a:off x="4777423" y="2759075"/>
            <a:ext cx="630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0" name="Line 8"/>
          <p:cNvSpPr/>
          <p:nvPr/>
        </p:nvSpPr>
        <p:spPr>
          <a:xfrm>
            <a:off x="4777423" y="3106738"/>
            <a:ext cx="630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1" name="Line 9"/>
          <p:cNvSpPr/>
          <p:nvPr/>
        </p:nvSpPr>
        <p:spPr>
          <a:xfrm>
            <a:off x="4777423" y="3783013"/>
            <a:ext cx="630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367848" y="2478088"/>
          <a:ext cx="3063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10490" imgH="161925" progId="Equation.3">
                  <p:embed/>
                </p:oleObj>
              </mc:Choice>
              <mc:Fallback>
                <p:oleObj name="" r:id="rId1" imgW="110490" imgH="16192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67848" y="2478088"/>
                        <a:ext cx="3063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342448" y="2836863"/>
          <a:ext cx="3571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29540" imgH="161925" progId="Equation.3">
                  <p:embed/>
                </p:oleObj>
              </mc:Choice>
              <mc:Fallback>
                <p:oleObj name="" r:id="rId3" imgW="129540" imgH="1619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2448" y="2836863"/>
                        <a:ext cx="3571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367848" y="3516313"/>
          <a:ext cx="3571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29540" imgH="175260" progId="Equation.3">
                  <p:embed/>
                </p:oleObj>
              </mc:Choice>
              <mc:Fallback>
                <p:oleObj name="" r:id="rId5" imgW="129540" imgH="17526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67848" y="3516313"/>
                        <a:ext cx="357187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Line 13"/>
          <p:cNvSpPr/>
          <p:nvPr/>
        </p:nvSpPr>
        <p:spPr>
          <a:xfrm>
            <a:off x="5047298" y="3106738"/>
            <a:ext cx="0" cy="676275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06" name="Line 14"/>
          <p:cNvSpPr/>
          <p:nvPr/>
        </p:nvSpPr>
        <p:spPr>
          <a:xfrm>
            <a:off x="7477760" y="2747963"/>
            <a:ext cx="630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7" name="Line 15"/>
          <p:cNvSpPr/>
          <p:nvPr/>
        </p:nvSpPr>
        <p:spPr>
          <a:xfrm>
            <a:off x="7477760" y="3106738"/>
            <a:ext cx="630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8" name="Line 16"/>
          <p:cNvSpPr/>
          <p:nvPr/>
        </p:nvSpPr>
        <p:spPr>
          <a:xfrm>
            <a:off x="7477760" y="3783013"/>
            <a:ext cx="630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9" name="Line 17"/>
          <p:cNvSpPr/>
          <p:nvPr/>
        </p:nvSpPr>
        <p:spPr>
          <a:xfrm>
            <a:off x="7793673" y="3106738"/>
            <a:ext cx="0" cy="676275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8193723" y="2478088"/>
          <a:ext cx="3333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123190" imgH="161925" progId="Equation.3">
                  <p:embed/>
                </p:oleObj>
              </mc:Choice>
              <mc:Fallback>
                <p:oleObj name="" r:id="rId7" imgW="123190" imgH="16192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93723" y="2478088"/>
                        <a:ext cx="3333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8185785" y="2854325"/>
          <a:ext cx="358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129540" imgH="161925" progId="Equation.3">
                  <p:embed/>
                </p:oleObj>
              </mc:Choice>
              <mc:Fallback>
                <p:oleObj name="" r:id="rId9" imgW="129540" imgH="16192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85785" y="2854325"/>
                        <a:ext cx="358775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8160385" y="3516313"/>
          <a:ext cx="4095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55575" imgH="175260" progId="Equation.3">
                  <p:embed/>
                </p:oleObj>
              </mc:Choice>
              <mc:Fallback>
                <p:oleObj name="" r:id="rId11" imgW="155575" imgH="17526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60385" y="3516313"/>
                        <a:ext cx="409575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683260" y="2747963"/>
          <a:ext cx="347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1459230" imgH="175260" progId="Equation.3">
                  <p:embed/>
                </p:oleObj>
              </mc:Choice>
              <mc:Fallback>
                <p:oleObj name="" r:id="rId13" imgW="1459230" imgH="17526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3260" y="2747963"/>
                        <a:ext cx="3479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689610" y="3235325"/>
          <a:ext cx="355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1491615" imgH="175260" progId="Equation.3">
                  <p:embed/>
                </p:oleObj>
              </mc:Choice>
              <mc:Fallback>
                <p:oleObj name="" r:id="rId15" imgW="1491615" imgH="17526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9610" y="3235325"/>
                        <a:ext cx="3556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Text Box 23"/>
          <p:cNvSpPr txBox="1"/>
          <p:nvPr/>
        </p:nvSpPr>
        <p:spPr>
          <a:xfrm>
            <a:off x="592773" y="4097338"/>
            <a:ext cx="7418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等线" panose="02010600030101010101" pitchFamily="2" charset="-122"/>
                <a:ea typeface="幼圆" panose="02010509060101010101" pitchFamily="49" charset="-122"/>
              </a:rPr>
              <a:t>输出与输入之间的逻辑关系可以用一组函数表示：</a:t>
            </a:r>
            <a:endParaRPr lang="zh-CN" altLang="en-US" sz="2400" dirty="0">
              <a:latin typeface="等线" panose="02010600030101010101" pitchFamily="2" charset="-122"/>
              <a:ea typeface="幼圆" panose="02010509060101010101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727710" y="4592638"/>
          <a:ext cx="2947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1225550" imgH="175260" progId="Equation.3">
                  <p:embed/>
                </p:oleObj>
              </mc:Choice>
              <mc:Fallback>
                <p:oleObj name="" r:id="rId17" imgW="1225550" imgH="17526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7710" y="4592638"/>
                        <a:ext cx="2947988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702310" y="5041900"/>
          <a:ext cx="29987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9" imgW="1245235" imgH="175260" progId="Equation.3">
                  <p:embed/>
                </p:oleObj>
              </mc:Choice>
              <mc:Fallback>
                <p:oleObj name="" r:id="rId19" imgW="1245235" imgH="17526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2310" y="5041900"/>
                        <a:ext cx="2998788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Line 26"/>
          <p:cNvSpPr/>
          <p:nvPr/>
        </p:nvSpPr>
        <p:spPr>
          <a:xfrm>
            <a:off x="907098" y="5537200"/>
            <a:ext cx="0" cy="676275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645160" y="6122988"/>
          <a:ext cx="3074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1277620" imgH="175260" progId="Equation.3">
                  <p:embed/>
                </p:oleObj>
              </mc:Choice>
              <mc:Fallback>
                <p:oleObj name="" r:id="rId21" imgW="1277620" imgH="17526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5160" y="6122988"/>
                        <a:ext cx="3074988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3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3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3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3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3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3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3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3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3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3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 animBg="1"/>
      <p:bldP spid="82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4"/>
          <p:cNvSpPr txBox="1"/>
          <p:nvPr/>
        </p:nvSpPr>
        <p:spPr>
          <a:xfrm>
            <a:off x="718503" y="2099945"/>
            <a:ext cx="7993062" cy="3511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等线" panose="02010600030101010101" pitchFamily="2" charset="-122"/>
              </a:rPr>
              <a:t>组合逻辑电路分析的一般步骤：</a:t>
            </a:r>
            <a:endParaRPr lang="zh-CN" altLang="en-US" sz="2800" b="1" dirty="0">
              <a:solidFill>
                <a:srgbClr val="800000"/>
              </a:solidFill>
              <a:latin typeface="等线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等线" panose="02010600030101010101" pitchFamily="2" charset="-12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</a:rPr>
              <a:t>1</a:t>
            </a:r>
            <a:r>
              <a:rPr lang="zh-CN" altLang="en-US" sz="2800" dirty="0">
                <a:latin typeface="等线" panose="02010600030101010101" pitchFamily="2" charset="-122"/>
              </a:rPr>
              <a:t>、根据给定逻辑电路图，从输入到输出逐级写出逻辑表达式；</a:t>
            </a:r>
            <a:endParaRPr lang="zh-CN" altLang="en-US" sz="2800" dirty="0">
              <a:latin typeface="等线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等线" panose="02010600030101010101" pitchFamily="2" charset="-12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</a:rPr>
              <a:t>2</a:t>
            </a:r>
            <a:r>
              <a:rPr lang="zh-CN" altLang="en-US" sz="2800" dirty="0">
                <a:latin typeface="等线" panose="02010600030101010101" pitchFamily="2" charset="-122"/>
              </a:rPr>
              <a:t>、将逻辑表达式化简成最简与或表达式；</a:t>
            </a:r>
            <a:endParaRPr lang="zh-CN" altLang="en-US" sz="2800" dirty="0">
              <a:latin typeface="等线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等线" panose="02010600030101010101" pitchFamily="2" charset="-12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</a:rPr>
              <a:t>3</a:t>
            </a:r>
            <a:r>
              <a:rPr lang="zh-CN" altLang="en-US" sz="2800" dirty="0">
                <a:latin typeface="等线" panose="02010600030101010101" pitchFamily="2" charset="-122"/>
              </a:rPr>
              <a:t>、根据最简与或表达式画出真值表；</a:t>
            </a:r>
            <a:endParaRPr lang="zh-CN" altLang="en-US" sz="2800" dirty="0">
              <a:latin typeface="等线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等线" panose="02010600030101010101" pitchFamily="2" charset="-12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</a:rPr>
              <a:t>4</a:t>
            </a:r>
            <a:r>
              <a:rPr lang="zh-CN" altLang="en-US" sz="2800" dirty="0">
                <a:latin typeface="等线" panose="02010600030101010101" pitchFamily="2" charset="-122"/>
              </a:rPr>
              <a:t>、根据真值表，分析出电路的逻辑功能；</a:t>
            </a:r>
            <a:endParaRPr lang="zh-CN" altLang="en-US" sz="2800" dirty="0">
              <a:latin typeface="等线" panose="02010600030101010101" pitchFamily="2" charset="-122"/>
            </a:endParaRPr>
          </a:p>
        </p:txBody>
      </p:sp>
      <p:sp>
        <p:nvSpPr>
          <p:cNvPr id="8194" name="Rectangle 4"/>
          <p:cNvSpPr/>
          <p:nvPr/>
        </p:nvSpPr>
        <p:spPr>
          <a:xfrm>
            <a:off x="1068705" y="983615"/>
            <a:ext cx="784733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/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3.3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组合逻辑电路的分析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560763" y="625475"/>
          <a:ext cx="48498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752600" imgH="1095375" progId="Word.Picture.8">
                  <p:embed/>
                </p:oleObj>
              </mc:Choice>
              <mc:Fallback>
                <p:oleObj name="" r:id="rId1" imgW="1752600" imgH="1095375" progId="Word.Picture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rcRect t="-2702" b="-2702"/>
                      <a:stretch>
                        <a:fillRect/>
                      </a:stretch>
                    </p:blipFill>
                    <p:spPr>
                      <a:xfrm>
                        <a:off x="3560763" y="625475"/>
                        <a:ext cx="4849812" cy="29718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/>
          <p:nvPr/>
        </p:nvSpPr>
        <p:spPr>
          <a:xfrm>
            <a:off x="250825" y="549275"/>
            <a:ext cx="1524000" cy="588963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逻辑图</a:t>
            </a:r>
            <a:endParaRPr lang="zh-CN" altLang="en-US" sz="2400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250825" y="3587750"/>
            <a:ext cx="1676400" cy="107632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逻辑表达式</a:t>
            </a:r>
            <a:endParaRPr lang="zh-CN" altLang="en-US" sz="6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23" name="AutoShape 7"/>
          <p:cNvSpPr/>
          <p:nvPr/>
        </p:nvSpPr>
        <p:spPr>
          <a:xfrm>
            <a:off x="784225" y="1158875"/>
            <a:ext cx="228600" cy="2438400"/>
          </a:xfrm>
          <a:prstGeom prst="downArrow">
            <a:avLst>
              <a:gd name="adj1" fmla="val 50000"/>
              <a:gd name="adj2" fmla="val 266666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9224" name="AutoShape 8"/>
          <p:cNvSpPr/>
          <p:nvPr/>
        </p:nvSpPr>
        <p:spPr>
          <a:xfrm>
            <a:off x="5743575" y="3597275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9225" name="Oval 9"/>
          <p:cNvSpPr/>
          <p:nvPr/>
        </p:nvSpPr>
        <p:spPr>
          <a:xfrm>
            <a:off x="6108700" y="3527425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1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226" name="Oval 10"/>
          <p:cNvSpPr/>
          <p:nvPr/>
        </p:nvSpPr>
        <p:spPr>
          <a:xfrm>
            <a:off x="250825" y="1844675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1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227" name="AutoShape 11"/>
          <p:cNvSpPr/>
          <p:nvPr/>
        </p:nvSpPr>
        <p:spPr>
          <a:xfrm>
            <a:off x="936625" y="4664075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9228" name="Text Box 12"/>
          <p:cNvSpPr txBox="1"/>
          <p:nvPr/>
        </p:nvSpPr>
        <p:spPr>
          <a:xfrm>
            <a:off x="250825" y="5340350"/>
            <a:ext cx="1905000" cy="107632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最简与或表达式</a:t>
            </a:r>
            <a:endParaRPr lang="zh-CN" altLang="en-US" sz="6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29" name="Text Box 13"/>
          <p:cNvSpPr txBox="1"/>
          <p:nvPr/>
        </p:nvSpPr>
        <p:spPr>
          <a:xfrm>
            <a:off x="555625" y="4664075"/>
            <a:ext cx="365125" cy="914400"/>
          </a:xfrm>
          <a:prstGeom prst="rect">
            <a:avLst/>
          </a:prstGeom>
          <a:noFill/>
          <a:ln w="9525">
            <a:noFill/>
          </a:ln>
        </p:spPr>
        <p:txBody>
          <a:bodyPr vert="eaVert" lIns="0" r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</a:rPr>
              <a:t>化简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230" name="Oval 14"/>
          <p:cNvSpPr/>
          <p:nvPr/>
        </p:nvSpPr>
        <p:spPr>
          <a:xfrm>
            <a:off x="1241425" y="4746625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2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3457575" y="3673475"/>
          <a:ext cx="12588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508000" imgH="241300" progId="Equation.3">
                  <p:embed/>
                </p:oleObj>
              </mc:Choice>
              <mc:Fallback>
                <p:oleObj name="" r:id="rId3" imgW="508000" imgH="241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7575" y="3673475"/>
                        <a:ext cx="1258888" cy="6111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3563938" y="4365625"/>
          <a:ext cx="10969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533400" imgH="241300" progId="Equation.3">
                  <p:embed/>
                </p:oleObj>
              </mc:Choice>
              <mc:Fallback>
                <p:oleObj name="" r:id="rId5" imgW="533400" imgH="241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4365625"/>
                        <a:ext cx="1096962" cy="600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533775" y="5030788"/>
          <a:ext cx="11826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508000" imgH="254000" progId="Equation.3">
                  <p:embed/>
                </p:oleObj>
              </mc:Choice>
              <mc:Fallback>
                <p:oleObj name="" r:id="rId7" imgW="508000" imgH="254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3775" y="5030788"/>
                        <a:ext cx="118268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5780088" y="625475"/>
          <a:ext cx="268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39700" imgH="215900" progId="Equation.3">
                  <p:embed/>
                </p:oleObj>
              </mc:Choice>
              <mc:Fallback>
                <p:oleObj name="" r:id="rId9" imgW="139700" imgH="215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0088" y="625475"/>
                        <a:ext cx="268287" cy="501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5734050" y="1573213"/>
          <a:ext cx="3143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65100" imgH="215900" progId="Equation.3">
                  <p:embed/>
                </p:oleObj>
              </mc:Choice>
              <mc:Fallback>
                <p:oleObj name="" r:id="rId11" imgW="165100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34050" y="1573213"/>
                        <a:ext cx="314325" cy="500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683250" y="2454275"/>
          <a:ext cx="288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152400" imgH="228600" progId="Equation.3">
                  <p:embed/>
                </p:oleObj>
              </mc:Choice>
              <mc:Fallback>
                <p:oleObj name="" r:id="rId13" imgW="152400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3250" y="2454275"/>
                        <a:ext cx="288925" cy="53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8066088" y="1519238"/>
          <a:ext cx="2682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139700" imgH="165100" progId="Equation.3">
                  <p:embed/>
                </p:oleObj>
              </mc:Choice>
              <mc:Fallback>
                <p:oleObj name="" r:id="rId15" imgW="139700" imgH="1651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66088" y="1519238"/>
                        <a:ext cx="268287" cy="3825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AutoShape 22"/>
          <p:cNvSpPr/>
          <p:nvPr/>
        </p:nvSpPr>
        <p:spPr>
          <a:xfrm>
            <a:off x="4670425" y="3914775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lIns="0" rIns="0" anchor="ctr">
            <a:spAutoFit/>
          </a:bodyPr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9239" name="AutoShape 23"/>
          <p:cNvSpPr/>
          <p:nvPr/>
        </p:nvSpPr>
        <p:spPr>
          <a:xfrm>
            <a:off x="5661025" y="5273675"/>
            <a:ext cx="311150" cy="609600"/>
          </a:xfrm>
          <a:prstGeom prst="downArrow">
            <a:avLst>
              <a:gd name="adj1" fmla="val 50000"/>
              <a:gd name="adj2" fmla="val 48979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9240" name="Oval 24"/>
          <p:cNvSpPr/>
          <p:nvPr/>
        </p:nvSpPr>
        <p:spPr>
          <a:xfrm>
            <a:off x="6032500" y="5273675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2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4676775" y="6035675"/>
          <a:ext cx="243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7" imgW="1193165" imgH="177800" progId="Equation.3">
                  <p:embed/>
                </p:oleObj>
              </mc:Choice>
              <mc:Fallback>
                <p:oleObj name="" r:id="rId17" imgW="1193165" imgH="177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76775" y="6035675"/>
                        <a:ext cx="2438400" cy="438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Text Box 26"/>
          <p:cNvSpPr txBox="1"/>
          <p:nvPr/>
        </p:nvSpPr>
        <p:spPr>
          <a:xfrm>
            <a:off x="1120775" y="1387475"/>
            <a:ext cx="730250" cy="2057400"/>
          </a:xfrm>
          <a:prstGeom prst="rect">
            <a:avLst/>
          </a:prstGeom>
          <a:noFill/>
          <a:ln w="9525">
            <a:noFill/>
          </a:ln>
        </p:spPr>
        <p:txBody>
          <a:bodyPr vert="eaVert" lIns="0" r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</a:rPr>
              <a:t>从输入到输出逐级写出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5210175" y="4359275"/>
          <a:ext cx="3810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1548765" imgH="292100" progId="Equation.3">
                  <p:embed/>
                </p:oleObj>
              </mc:Choice>
              <mc:Fallback>
                <p:oleObj name="" r:id="rId19" imgW="1548765" imgH="292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10175" y="4359275"/>
                        <a:ext cx="3810000" cy="714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22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ldLvl="0" animBg="1"/>
      <p:bldP spid="9222" grpId="0" bldLvl="0" animBg="1"/>
      <p:bldP spid="9225" grpId="0" bldLvl="0" animBg="1"/>
      <p:bldP spid="9226" grpId="0" bldLvl="0" animBg="1"/>
      <p:bldP spid="9228" grpId="0" bldLvl="0" animBg="1"/>
      <p:bldP spid="9229" grpId="0" advAuto="1000" build="p"/>
      <p:bldP spid="9230" grpId="0" bldLvl="0" animBg="1"/>
      <p:bldP spid="9240" grpId="0" bldLvl="0" animBg="1"/>
      <p:bldP spid="92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286000" y="1524000"/>
          <a:ext cx="34401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038225" imgH="2000250" progId="Word.Document.8">
                  <p:embed/>
                </p:oleObj>
              </mc:Choice>
              <mc:Fallback>
                <p:oleObj name="" r:id="rId1" imgW="1038225" imgH="200025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rcRect t="-1393" b="8067"/>
                      <a:stretch>
                        <a:fillRect/>
                      </a:stretch>
                    </p:blipFill>
                    <p:spPr>
                      <a:xfrm>
                        <a:off x="2286000" y="1524000"/>
                        <a:ext cx="3440113" cy="5105400"/>
                      </a:xfrm>
                      <a:prstGeom prst="rect">
                        <a:avLst/>
                      </a:prstGeom>
                      <a:solidFill>
                        <a:srgbClr val="D9FFE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76200" y="152400"/>
            <a:ext cx="1905000" cy="107632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最简与或表达式</a:t>
            </a:r>
            <a:endParaRPr lang="zh-CN" altLang="en-US" sz="6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46" name="AutoShape 6"/>
          <p:cNvSpPr/>
          <p:nvPr/>
        </p:nvSpPr>
        <p:spPr>
          <a:xfrm>
            <a:off x="838200" y="1295400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10247" name="Oval 7"/>
          <p:cNvSpPr/>
          <p:nvPr/>
        </p:nvSpPr>
        <p:spPr>
          <a:xfrm>
            <a:off x="1203325" y="1752600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3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248" name="Text Box 8"/>
          <p:cNvSpPr txBox="1"/>
          <p:nvPr/>
        </p:nvSpPr>
        <p:spPr>
          <a:xfrm>
            <a:off x="228600" y="2819400"/>
            <a:ext cx="1524000" cy="588963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真值表</a:t>
            </a:r>
            <a:endParaRPr lang="zh-CN" altLang="en-US" sz="2400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895600" y="298450"/>
          <a:ext cx="2587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1193165" imgH="177800" progId="Equation.3">
                  <p:embed/>
                </p:oleObj>
              </mc:Choice>
              <mc:Fallback>
                <p:oleObj name="" r:id="rId3" imgW="1193165" imgH="177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98450"/>
                        <a:ext cx="2587625" cy="463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10"/>
          <p:cNvSpPr/>
          <p:nvPr/>
        </p:nvSpPr>
        <p:spPr>
          <a:xfrm>
            <a:off x="3886200" y="838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10251" name="Oval 11"/>
          <p:cNvSpPr/>
          <p:nvPr/>
        </p:nvSpPr>
        <p:spPr>
          <a:xfrm>
            <a:off x="4251325" y="844550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3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252" name="AutoShape 12"/>
          <p:cNvSpPr/>
          <p:nvPr/>
        </p:nvSpPr>
        <p:spPr>
          <a:xfrm>
            <a:off x="838200" y="3435350"/>
            <a:ext cx="228600" cy="908050"/>
          </a:xfrm>
          <a:prstGeom prst="downArrow">
            <a:avLst>
              <a:gd name="adj1" fmla="val 50000"/>
              <a:gd name="adj2" fmla="val 99305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10253" name="Oval 13"/>
          <p:cNvSpPr/>
          <p:nvPr/>
        </p:nvSpPr>
        <p:spPr>
          <a:xfrm>
            <a:off x="1203325" y="3587750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4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254" name="Text Box 14"/>
          <p:cNvSpPr txBox="1"/>
          <p:nvPr/>
        </p:nvSpPr>
        <p:spPr>
          <a:xfrm>
            <a:off x="76200" y="4419600"/>
            <a:ext cx="1905000" cy="107632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电路的逻辑功能</a:t>
            </a:r>
            <a:endParaRPr lang="zh-CN" altLang="en-US" sz="6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55" name="Text Box 15"/>
          <p:cNvSpPr txBox="1"/>
          <p:nvPr/>
        </p:nvSpPr>
        <p:spPr>
          <a:xfrm>
            <a:off x="6781800" y="1412875"/>
            <a:ext cx="20574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当输入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中有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个或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个为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时，输出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，否则输出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。所以这个电路实际上是一种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人表决用的组合电路：只要有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票或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票同意，表决就通过。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6" name="AutoShape 16"/>
          <p:cNvSpPr/>
          <p:nvPr/>
        </p:nvSpPr>
        <p:spPr>
          <a:xfrm rot="-5400000">
            <a:off x="6130925" y="3775075"/>
            <a:ext cx="228600" cy="908050"/>
          </a:xfrm>
          <a:prstGeom prst="downArrow">
            <a:avLst>
              <a:gd name="adj1" fmla="val 50000"/>
              <a:gd name="adj2" fmla="val 99305"/>
            </a:avLst>
          </a:prstGeom>
          <a:solidFill>
            <a:srgbClr val="CC33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eaLnBrk="1" hangingPunct="1"/>
            <a:endParaRPr lang="zh-CN" altLang="en-US" dirty="0">
              <a:latin typeface="等线" panose="02010600030101010101" pitchFamily="2" charset="-122"/>
            </a:endParaRPr>
          </a:p>
        </p:txBody>
      </p:sp>
      <p:sp>
        <p:nvSpPr>
          <p:cNvPr id="10257" name="Oval 17"/>
          <p:cNvSpPr/>
          <p:nvPr/>
        </p:nvSpPr>
        <p:spPr>
          <a:xfrm>
            <a:off x="6003925" y="3435350"/>
            <a:ext cx="549275" cy="527050"/>
          </a:xfrm>
          <a:prstGeom prst="ellipse">
            <a:avLst/>
          </a:prstGeom>
          <a:noFill/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4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" fill="hold"/>
                                        <p:tgtEl>
                                          <p:spTgt spid="10255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" fill="hold"/>
                                        <p:tgtEl>
                                          <p:spTgt spid="10255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 animBg="1"/>
      <p:bldP spid="10247" grpId="0" bldLvl="0" animBg="1"/>
      <p:bldP spid="10248" grpId="0" bldLvl="0" animBg="1"/>
      <p:bldP spid="10251" grpId="0" bldLvl="0" animBg="1"/>
      <p:bldP spid="10253" grpId="0" bldLvl="0" animBg="1"/>
      <p:bldP spid="10254" grpId="0" bldLvl="0" animBg="1"/>
      <p:bldP spid="10255" grpId="0" build="p"/>
      <p:bldP spid="10257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4"/>
          <p:cNvSpPr/>
          <p:nvPr/>
        </p:nvSpPr>
        <p:spPr>
          <a:xfrm>
            <a:off x="963613" y="718185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/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组合逻辑电路的设计</a:t>
            </a:r>
            <a:endParaRPr lang="zh-CN" altLang="en-US" sz="3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521970" y="2089468"/>
            <a:ext cx="8497888" cy="4895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设计步骤：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逻辑问题描述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将设计问题转换为逻辑问题，即用真值表或表达式的形式来描述设计问题；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逻辑函数化简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用代数法或卡诺图法将逻辑问题化为最简与或式；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逻辑函数变换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根据给定逻辑门的类型、数量等因素，将表达式转换为所需形式；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画逻辑电路图并考虑实际工程问题。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8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2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4"/>
          <p:cNvSpPr txBox="1"/>
          <p:nvPr/>
        </p:nvSpPr>
        <p:spPr>
          <a:xfrm>
            <a:off x="1174115" y="1125855"/>
            <a:ext cx="75018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多输出组合逻辑电路的设计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Text Box 5"/>
          <p:cNvSpPr txBox="1"/>
          <p:nvPr/>
        </p:nvSpPr>
        <p:spPr>
          <a:xfrm>
            <a:off x="323850" y="1921828"/>
            <a:ext cx="83518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设计一个一位二进制半加器。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Text Box 6"/>
          <p:cNvSpPr txBox="1"/>
          <p:nvPr/>
        </p:nvSpPr>
        <p:spPr>
          <a:xfrm>
            <a:off x="395923" y="2632075"/>
            <a:ext cx="835183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分析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输入变量分别为两个加数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输出“和”、“进位”两个变量。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65" name="Group 25"/>
          <p:cNvGraphicFramePr>
            <a:graphicFrameLocks noGrp="1"/>
          </p:cNvGraphicFramePr>
          <p:nvPr/>
        </p:nvGraphicFramePr>
        <p:xfrm>
          <a:off x="2195513" y="3716338"/>
          <a:ext cx="3024188" cy="2665413"/>
        </p:xfrm>
        <a:graphic>
          <a:graphicData uri="http://schemas.openxmlformats.org/drawingml/2006/table">
            <a:tbl>
              <a:tblPr/>
              <a:tblGrid>
                <a:gridCol w="1439862"/>
                <a:gridCol w="1584325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  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    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50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1" name="Text Box 21"/>
          <p:cNvSpPr txBox="1"/>
          <p:nvPr/>
        </p:nvSpPr>
        <p:spPr>
          <a:xfrm>
            <a:off x="2411413" y="4437063"/>
            <a:ext cx="1223962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0      0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0      1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AutoNum type="arabicPlain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1      1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3" name="Text Box 23"/>
          <p:cNvSpPr txBox="1"/>
          <p:nvPr/>
        </p:nvSpPr>
        <p:spPr>
          <a:xfrm>
            <a:off x="3924300" y="4508500"/>
            <a:ext cx="503238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AutoNum type="arabicPlain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4" name="Text Box 24"/>
          <p:cNvSpPr txBox="1"/>
          <p:nvPr/>
        </p:nvSpPr>
        <p:spPr>
          <a:xfrm>
            <a:off x="4576763" y="4508500"/>
            <a:ext cx="503237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  <p:bldP spid="35861" grpId="0"/>
      <p:bldP spid="35863" grpId="0"/>
      <p:bldP spid="3586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8" name="Text Box 4"/>
          <p:cNvSpPr txBox="1"/>
          <p:nvPr/>
        </p:nvSpPr>
        <p:spPr>
          <a:xfrm>
            <a:off x="250825" y="1196975"/>
            <a:ext cx="835183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表达式   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 = AB+AB = A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⊕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              C = AB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Line 5"/>
          <p:cNvSpPr/>
          <p:nvPr/>
        </p:nvSpPr>
        <p:spPr>
          <a:xfrm>
            <a:off x="2771775" y="12684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0" name="Line 6"/>
          <p:cNvSpPr/>
          <p:nvPr/>
        </p:nvSpPr>
        <p:spPr>
          <a:xfrm>
            <a:off x="3779838" y="12684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1" name="Text Box 7"/>
          <p:cNvSpPr txBox="1"/>
          <p:nvPr/>
        </p:nvSpPr>
        <p:spPr>
          <a:xfrm>
            <a:off x="179388" y="2636838"/>
            <a:ext cx="17287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电路图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Text Box 8"/>
          <p:cNvSpPr txBox="1"/>
          <p:nvPr/>
        </p:nvSpPr>
        <p:spPr>
          <a:xfrm>
            <a:off x="2066925" y="4508500"/>
            <a:ext cx="576263" cy="63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73" name="Text Box 9"/>
          <p:cNvSpPr txBox="1"/>
          <p:nvPr/>
        </p:nvSpPr>
        <p:spPr>
          <a:xfrm>
            <a:off x="2051050" y="3429000"/>
            <a:ext cx="576263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74" name="Line 10"/>
          <p:cNvSpPr/>
          <p:nvPr/>
        </p:nvSpPr>
        <p:spPr>
          <a:xfrm>
            <a:off x="1042988" y="3573463"/>
            <a:ext cx="10080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5" name="Line 11"/>
          <p:cNvSpPr/>
          <p:nvPr/>
        </p:nvSpPr>
        <p:spPr>
          <a:xfrm>
            <a:off x="1042988" y="3933825"/>
            <a:ext cx="10080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6" name="Line 12"/>
          <p:cNvSpPr/>
          <p:nvPr/>
        </p:nvSpPr>
        <p:spPr>
          <a:xfrm>
            <a:off x="1835150" y="3933825"/>
            <a:ext cx="0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7" name="Line 13"/>
          <p:cNvSpPr/>
          <p:nvPr/>
        </p:nvSpPr>
        <p:spPr>
          <a:xfrm>
            <a:off x="1835150" y="46529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8" name="Line 14"/>
          <p:cNvSpPr/>
          <p:nvPr/>
        </p:nvSpPr>
        <p:spPr>
          <a:xfrm>
            <a:off x="1547813" y="3573463"/>
            <a:ext cx="0" cy="136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9" name="Line 15"/>
          <p:cNvSpPr/>
          <p:nvPr/>
        </p:nvSpPr>
        <p:spPr>
          <a:xfrm>
            <a:off x="1547813" y="4941888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0" name="Line 16"/>
          <p:cNvSpPr/>
          <p:nvPr/>
        </p:nvSpPr>
        <p:spPr>
          <a:xfrm>
            <a:off x="2627313" y="3716338"/>
            <a:ext cx="7921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1" name="Line 17"/>
          <p:cNvSpPr/>
          <p:nvPr/>
        </p:nvSpPr>
        <p:spPr>
          <a:xfrm>
            <a:off x="2657475" y="4797425"/>
            <a:ext cx="792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2" name="Text Box 18"/>
          <p:cNvSpPr txBox="1"/>
          <p:nvPr/>
        </p:nvSpPr>
        <p:spPr>
          <a:xfrm>
            <a:off x="611188" y="3357563"/>
            <a:ext cx="504825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3" name="Text Box 19"/>
          <p:cNvSpPr txBox="1"/>
          <p:nvPr/>
        </p:nvSpPr>
        <p:spPr>
          <a:xfrm>
            <a:off x="3563938" y="3429000"/>
            <a:ext cx="504825" cy="1604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4" name="Text Box 20"/>
          <p:cNvSpPr txBox="1"/>
          <p:nvPr/>
        </p:nvSpPr>
        <p:spPr>
          <a:xfrm>
            <a:off x="4356100" y="2781300"/>
            <a:ext cx="32400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逻辑符号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5" name="Text Box 21"/>
          <p:cNvSpPr txBox="1"/>
          <p:nvPr/>
        </p:nvSpPr>
        <p:spPr>
          <a:xfrm>
            <a:off x="6011863" y="3573463"/>
            <a:ext cx="1152525" cy="12017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∑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6" name="Line 22"/>
          <p:cNvSpPr/>
          <p:nvPr/>
        </p:nvSpPr>
        <p:spPr>
          <a:xfrm>
            <a:off x="5435600" y="3716338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7" name="Line 23"/>
          <p:cNvSpPr/>
          <p:nvPr/>
        </p:nvSpPr>
        <p:spPr>
          <a:xfrm>
            <a:off x="5435600" y="458152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9" name="Line 25"/>
          <p:cNvSpPr/>
          <p:nvPr/>
        </p:nvSpPr>
        <p:spPr>
          <a:xfrm>
            <a:off x="7164388" y="4581525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90" name="Line 26"/>
          <p:cNvSpPr/>
          <p:nvPr/>
        </p:nvSpPr>
        <p:spPr>
          <a:xfrm>
            <a:off x="7164388" y="3789363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91" name="Text Box 27"/>
          <p:cNvSpPr txBox="1"/>
          <p:nvPr/>
        </p:nvSpPr>
        <p:spPr>
          <a:xfrm>
            <a:off x="7812088" y="3644900"/>
            <a:ext cx="504825" cy="1192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2" name="Text Box 28"/>
          <p:cNvSpPr txBox="1"/>
          <p:nvPr/>
        </p:nvSpPr>
        <p:spPr>
          <a:xfrm>
            <a:off x="4859338" y="3573463"/>
            <a:ext cx="504825" cy="1192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71" grpId="0"/>
      <p:bldP spid="36872" grpId="0" bldLvl="0" animBg="1"/>
      <p:bldP spid="36873" grpId="0" bldLvl="0" animBg="1"/>
      <p:bldP spid="36882" grpId="0"/>
      <p:bldP spid="36883" grpId="0"/>
      <p:bldP spid="36884" grpId="0"/>
      <p:bldP spid="36885" grpId="0" bldLvl="0" animBg="1"/>
      <p:bldP spid="36891" grpId="0"/>
      <p:bldP spid="368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8675" name="Rectangle 1027"/>
          <p:cNvSpPr>
            <a:spLocks noGrp="1"/>
          </p:cNvSpPr>
          <p:nvPr>
            <p:ph idx="1"/>
          </p:nvPr>
        </p:nvSpPr>
        <p:spPr>
          <a:xfrm>
            <a:off x="762000" y="2017713"/>
            <a:ext cx="82296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000" b="1" dirty="0"/>
              <a:t>8421</a:t>
            </a:r>
            <a:r>
              <a:rPr lang="zh-CN" altLang="en-US" sz="2000" b="1" dirty="0">
                <a:latin typeface="宋体" panose="02010600030101010101" pitchFamily="2" charset="-122"/>
              </a:rPr>
              <a:t>码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是有权码；它是十进制代码中最常见的代码。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由</a:t>
            </a:r>
            <a:r>
              <a:rPr lang="en-US" altLang="zh-CN" sz="2000" dirty="0"/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位二进制码表示，权值分别为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              8421</a:t>
            </a:r>
            <a:r>
              <a:rPr lang="zh-CN" altLang="en-US" sz="2000" dirty="0">
                <a:latin typeface="宋体" panose="02010600030101010101" pitchFamily="2" charset="-122"/>
              </a:rPr>
              <a:t>码具有奇偶性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/>
            <a:r>
              <a:rPr lang="en-US" altLang="zh-CN" sz="2000" b="1" dirty="0"/>
              <a:t>2421</a:t>
            </a:r>
            <a:r>
              <a:rPr lang="zh-CN" altLang="en-US" sz="2000" b="1" dirty="0">
                <a:latin typeface="宋体" panose="02010600030101010101" pitchFamily="2" charset="-122"/>
              </a:rPr>
              <a:t>码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是有权码</a:t>
            </a:r>
            <a:r>
              <a:rPr lang="zh-CN" altLang="en-US" sz="2000" dirty="0"/>
              <a:t> ，权值分别是</a:t>
            </a:r>
            <a:r>
              <a:rPr lang="en-US" altLang="zh-CN" sz="2000" dirty="0"/>
              <a:t>2421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宋体" panose="02010600030101010101" pitchFamily="2" charset="-122"/>
              </a:rPr>
              <a:t>是自补码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  如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的编码为</a:t>
            </a:r>
            <a:r>
              <a:rPr lang="en-US" altLang="zh-CN" sz="2000" dirty="0">
                <a:latin typeface="宋体" panose="02010600030101010101" pitchFamily="2" charset="-122"/>
              </a:rPr>
              <a:t>0011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</a:rPr>
              <a:t>的编码为</a:t>
            </a:r>
            <a:r>
              <a:rPr lang="en-US" altLang="zh-CN" sz="2000" dirty="0">
                <a:latin typeface="宋体" panose="02010600030101010101" pitchFamily="2" charset="-122"/>
              </a:rPr>
              <a:t>1100</a:t>
            </a:r>
            <a:r>
              <a:rPr lang="zh-CN" altLang="en-US" sz="2000" dirty="0">
                <a:latin typeface="宋体" panose="02010600030101010101" pitchFamily="2" charset="-122"/>
              </a:rPr>
              <a:t>，即是互为反码的形式。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latin typeface="宋体" panose="02010600030101010101" pitchFamily="2" charset="-122"/>
              </a:rPr>
              <a:t>余</a:t>
            </a: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码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无权码，它的每个编码都是由</a:t>
            </a:r>
            <a:r>
              <a:rPr lang="en-US" altLang="zh-CN" sz="2000" dirty="0">
                <a:latin typeface="宋体" panose="02010600030101010101" pitchFamily="2" charset="-122"/>
              </a:rPr>
              <a:t>8421</a:t>
            </a:r>
            <a:r>
              <a:rPr lang="zh-CN" altLang="en-US" sz="2000" dirty="0">
                <a:latin typeface="宋体" panose="02010600030101010101" pitchFamily="2" charset="-122"/>
              </a:rPr>
              <a:t>码加</a:t>
            </a:r>
            <a:r>
              <a:rPr lang="en-US" altLang="zh-CN" sz="2000" dirty="0">
                <a:latin typeface="宋体" panose="02010600030101010101" pitchFamily="2" charset="-122"/>
              </a:rPr>
              <a:t>0011</a:t>
            </a:r>
            <a:r>
              <a:rPr lang="zh-CN" altLang="en-US" sz="2000" dirty="0">
                <a:latin typeface="宋体" panose="02010600030101010101" pitchFamily="2" charset="-122"/>
              </a:rPr>
              <a:t>得到，所以叫余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码。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是自补码  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grpSp>
        <p:nvGrpSpPr>
          <p:cNvPr id="28676" name="Group 1028"/>
          <p:cNvGrpSpPr/>
          <p:nvPr/>
        </p:nvGrpSpPr>
        <p:grpSpPr>
          <a:xfrm>
            <a:off x="609600" y="152400"/>
            <a:ext cx="8458200" cy="304800"/>
            <a:chOff x="384" y="96"/>
            <a:chExt cx="5328" cy="192"/>
          </a:xfrm>
        </p:grpSpPr>
        <p:sp>
          <p:nvSpPr>
            <p:cNvPr id="28678" name="Rectangle 1029"/>
            <p:cNvSpPr/>
            <p:nvPr/>
          </p:nvSpPr>
          <p:spPr>
            <a:xfrm>
              <a:off x="384" y="96"/>
              <a:ext cx="53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/>
            <a:p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数字逻辑                                     华南理工大学出版社 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79" name="Line 1030"/>
            <p:cNvSpPr/>
            <p:nvPr/>
          </p:nvSpPr>
          <p:spPr>
            <a:xfrm>
              <a:off x="384" y="288"/>
              <a:ext cx="52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8677" name="Rectangle 1031"/>
          <p:cNvSpPr/>
          <p:nvPr/>
        </p:nvSpPr>
        <p:spPr>
          <a:xfrm>
            <a:off x="1066800" y="12954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8421</a:t>
            </a:r>
            <a:r>
              <a:rPr lang="zh-CN" altLang="en-US" b="1" dirty="0">
                <a:latin typeface="宋体" panose="02010600030101010101" pitchFamily="2" charset="-122"/>
              </a:rPr>
              <a:t>码</a:t>
            </a:r>
            <a:r>
              <a:rPr lang="zh-CN" altLang="en-US" b="1" dirty="0">
                <a:latin typeface="Tahoma" panose="020B0604030504040204" pitchFamily="34" charset="0"/>
              </a:rPr>
              <a:t> 、</a:t>
            </a:r>
            <a:r>
              <a:rPr lang="en-US" altLang="zh-CN" b="1" dirty="0">
                <a:latin typeface="Tahoma" panose="020B0604030504040204" pitchFamily="34" charset="0"/>
              </a:rPr>
              <a:t>2421</a:t>
            </a:r>
            <a:r>
              <a:rPr lang="zh-CN" altLang="en-US" b="1" dirty="0">
                <a:latin typeface="Tahoma" panose="020B0604030504040204" pitchFamily="34" charset="0"/>
              </a:rPr>
              <a:t>码、余</a:t>
            </a:r>
            <a:r>
              <a:rPr lang="en-US" altLang="zh-CN" b="1" dirty="0">
                <a:latin typeface="Tahoma" panose="020B0604030504040204" pitchFamily="34" charset="0"/>
              </a:rPr>
              <a:t>3</a:t>
            </a:r>
            <a:r>
              <a:rPr lang="zh-CN" altLang="en-US" b="1" dirty="0">
                <a:latin typeface="Tahoma" panose="020B0604030504040204" pitchFamily="34" charset="0"/>
              </a:rPr>
              <a:t>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4"/>
          <p:cNvSpPr/>
          <p:nvPr/>
        </p:nvSpPr>
        <p:spPr>
          <a:xfrm>
            <a:off x="1095375" y="713105"/>
            <a:ext cx="8229600" cy="109283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/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组合逻辑电路的竞争与冒险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395923" y="2089785"/>
            <a:ext cx="83518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一、竞争与冒险的产生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332105" y="2807018"/>
            <a:ext cx="835183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传输时延：信号通过逻辑门和导线时产生的时间延迟。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Text Box 4"/>
          <p:cNvSpPr txBox="1"/>
          <p:nvPr/>
        </p:nvSpPr>
        <p:spPr>
          <a:xfrm>
            <a:off x="1259840" y="1125855"/>
            <a:ext cx="74161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卡诺图判别法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卡诺图中若有相切的圈，则可能有冒险。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50" name="Group 2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16238" y="3068638"/>
          <a:ext cx="2400300" cy="13843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00075"/>
              </a:tblGrid>
              <a:tr h="692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6" name="Line 23"/>
          <p:cNvSpPr/>
          <p:nvPr/>
        </p:nvSpPr>
        <p:spPr>
          <a:xfrm>
            <a:off x="2484438" y="2565400"/>
            <a:ext cx="431800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7" name="Text Box 24"/>
          <p:cNvSpPr txBox="1"/>
          <p:nvPr/>
        </p:nvSpPr>
        <p:spPr>
          <a:xfrm>
            <a:off x="2987675" y="2636838"/>
            <a:ext cx="2447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00     01     11      10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8" name="Text Box 25"/>
          <p:cNvSpPr txBox="1"/>
          <p:nvPr/>
        </p:nvSpPr>
        <p:spPr>
          <a:xfrm>
            <a:off x="2555875" y="2420938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9" name="Text Box 26"/>
          <p:cNvSpPr txBox="1"/>
          <p:nvPr/>
        </p:nvSpPr>
        <p:spPr>
          <a:xfrm>
            <a:off x="2339975" y="278130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0" name="Text Box 27"/>
          <p:cNvSpPr txBox="1"/>
          <p:nvPr/>
        </p:nvSpPr>
        <p:spPr>
          <a:xfrm>
            <a:off x="2411413" y="3284538"/>
            <a:ext cx="288925" cy="1027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1" name="Oval 28"/>
          <p:cNvSpPr/>
          <p:nvPr/>
        </p:nvSpPr>
        <p:spPr>
          <a:xfrm>
            <a:off x="3059113" y="3162300"/>
            <a:ext cx="10080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Oval 29"/>
          <p:cNvSpPr/>
          <p:nvPr/>
        </p:nvSpPr>
        <p:spPr>
          <a:xfrm>
            <a:off x="4211638" y="3860800"/>
            <a:ext cx="10080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3" name="Oval 30"/>
          <p:cNvSpPr/>
          <p:nvPr/>
        </p:nvSpPr>
        <p:spPr>
          <a:xfrm>
            <a:off x="3635375" y="3141663"/>
            <a:ext cx="431800" cy="12239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4" name="Text Box 31"/>
          <p:cNvSpPr txBox="1"/>
          <p:nvPr/>
        </p:nvSpPr>
        <p:spPr>
          <a:xfrm>
            <a:off x="488950" y="5084763"/>
            <a:ext cx="83518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        F = AB+AC+AC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5" name="Line 32"/>
          <p:cNvSpPr/>
          <p:nvPr/>
        </p:nvSpPr>
        <p:spPr>
          <a:xfrm>
            <a:off x="2339975" y="51577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6" name="Line 33"/>
          <p:cNvSpPr/>
          <p:nvPr/>
        </p:nvSpPr>
        <p:spPr>
          <a:xfrm>
            <a:off x="3132138" y="5157788"/>
            <a:ext cx="1444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7" name="Line 34"/>
          <p:cNvSpPr/>
          <p:nvPr/>
        </p:nvSpPr>
        <p:spPr>
          <a:xfrm>
            <a:off x="3419475" y="51577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Text Box 4"/>
          <p:cNvSpPr txBox="1"/>
          <p:nvPr/>
        </p:nvSpPr>
        <p:spPr>
          <a:xfrm>
            <a:off x="1106170" y="1149985"/>
            <a:ext cx="717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、消除冒险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469900" y="2594610"/>
            <a:ext cx="835183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如上例，添加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项后，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F=AC+AB+AC+BC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，不改变逻辑函数，但使得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BC=11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，消除了冒险。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182" name="Group 6"/>
          <p:cNvGraphicFramePr>
            <a:graphicFrameLocks noGrp="1"/>
          </p:cNvGraphicFramePr>
          <p:nvPr/>
        </p:nvGraphicFramePr>
        <p:xfrm>
          <a:off x="3132138" y="4437063"/>
          <a:ext cx="2400300" cy="13843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00075"/>
              </a:tblGrid>
              <a:tr h="692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ct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99" name="Line 23"/>
          <p:cNvSpPr/>
          <p:nvPr/>
        </p:nvSpPr>
        <p:spPr>
          <a:xfrm>
            <a:off x="2700338" y="3933825"/>
            <a:ext cx="431800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00" name="Text Box 24"/>
          <p:cNvSpPr txBox="1"/>
          <p:nvPr/>
        </p:nvSpPr>
        <p:spPr>
          <a:xfrm>
            <a:off x="3203575" y="4005263"/>
            <a:ext cx="2447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00     01     11      10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1" name="Text Box 25"/>
          <p:cNvSpPr txBox="1"/>
          <p:nvPr/>
        </p:nvSpPr>
        <p:spPr>
          <a:xfrm>
            <a:off x="2771775" y="3789363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2" name="Text Box 26"/>
          <p:cNvSpPr txBox="1"/>
          <p:nvPr/>
        </p:nvSpPr>
        <p:spPr>
          <a:xfrm>
            <a:off x="2555875" y="414972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3" name="Text Box 27"/>
          <p:cNvSpPr txBox="1"/>
          <p:nvPr/>
        </p:nvSpPr>
        <p:spPr>
          <a:xfrm>
            <a:off x="2627313" y="4652963"/>
            <a:ext cx="288925" cy="1027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4" name="Oval 28"/>
          <p:cNvSpPr/>
          <p:nvPr/>
        </p:nvSpPr>
        <p:spPr>
          <a:xfrm>
            <a:off x="3275013" y="4530725"/>
            <a:ext cx="10080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5" name="Oval 29"/>
          <p:cNvSpPr/>
          <p:nvPr/>
        </p:nvSpPr>
        <p:spPr>
          <a:xfrm>
            <a:off x="4427538" y="5229225"/>
            <a:ext cx="10080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6" name="Oval 30"/>
          <p:cNvSpPr/>
          <p:nvPr/>
        </p:nvSpPr>
        <p:spPr>
          <a:xfrm>
            <a:off x="3851275" y="4510088"/>
            <a:ext cx="431800" cy="12239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07" name="Line 31"/>
          <p:cNvSpPr/>
          <p:nvPr/>
        </p:nvSpPr>
        <p:spPr>
          <a:xfrm>
            <a:off x="4143693" y="2636520"/>
            <a:ext cx="1444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08" name="Line 32"/>
          <p:cNvSpPr/>
          <p:nvPr/>
        </p:nvSpPr>
        <p:spPr>
          <a:xfrm>
            <a:off x="5291455" y="263652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09" name="Line 33"/>
          <p:cNvSpPr/>
          <p:nvPr/>
        </p:nvSpPr>
        <p:spPr>
          <a:xfrm>
            <a:off x="5578475" y="2636520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10" name="Oval 34"/>
          <p:cNvSpPr/>
          <p:nvPr/>
        </p:nvSpPr>
        <p:spPr>
          <a:xfrm>
            <a:off x="3822700" y="5229225"/>
            <a:ext cx="1079500" cy="4318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900" y="2058670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方法：添加冗余项</a:t>
            </a:r>
            <a:endParaRPr lang="zh-CN" altLang="en-US" sz="2800" dirty="0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  <p:bldP spid="50200" grpId="0"/>
      <p:bldP spid="50201" grpId="0"/>
      <p:bldP spid="50202" grpId="0"/>
      <p:bldP spid="50203" grpId="0"/>
      <p:bldP spid="50204" grpId="0" bldLvl="0" animBg="1"/>
      <p:bldP spid="50205" grpId="0" bldLvl="0" animBg="1"/>
      <p:bldP spid="50206" grpId="0" bldLvl="0" animBg="1"/>
      <p:bldP spid="502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/>
          <p:nvPr/>
        </p:nvSpPr>
        <p:spPr>
          <a:xfrm>
            <a:off x="3429000" y="1905000"/>
            <a:ext cx="4419600" cy="838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1371600" y="2895600"/>
            <a:ext cx="6858000" cy="3505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偶校验：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校验码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的取值使校验码中“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的个数是偶数；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偶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⊕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 ⊕ …⊕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⊕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奇校验：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校验码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的取值使校验码中“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的个数是奇数；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奇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⊕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 ⊕ …⊕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⊕ 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</a:rPr>
              <a:t>⊕1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1749" name="Text Box 6"/>
          <p:cNvSpPr txBox="1"/>
          <p:nvPr/>
        </p:nvSpPr>
        <p:spPr>
          <a:xfrm>
            <a:off x="3505200" y="20574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信息位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校验位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Line 8"/>
          <p:cNvSpPr/>
          <p:nvPr/>
        </p:nvSpPr>
        <p:spPr>
          <a:xfrm>
            <a:off x="6094413" y="1905000"/>
            <a:ext cx="0" cy="8382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1" name="Text Box 9"/>
          <p:cNvSpPr txBox="1"/>
          <p:nvPr/>
        </p:nvSpPr>
        <p:spPr>
          <a:xfrm>
            <a:off x="1295400" y="205740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校验码：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1752" name="Group 11"/>
          <p:cNvGrpSpPr/>
          <p:nvPr/>
        </p:nvGrpSpPr>
        <p:grpSpPr>
          <a:xfrm>
            <a:off x="609600" y="152400"/>
            <a:ext cx="8458200" cy="304800"/>
            <a:chOff x="384" y="96"/>
            <a:chExt cx="5328" cy="192"/>
          </a:xfrm>
        </p:grpSpPr>
        <p:sp>
          <p:nvSpPr>
            <p:cNvPr id="31753" name="Rectangle 12"/>
            <p:cNvSpPr/>
            <p:nvPr/>
          </p:nvSpPr>
          <p:spPr>
            <a:xfrm>
              <a:off x="384" y="96"/>
              <a:ext cx="53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/>
            <a:p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数字逻辑                                     华南理工大学出版社 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754" name="Line 13"/>
            <p:cNvSpPr/>
            <p:nvPr/>
          </p:nvSpPr>
          <p:spPr>
            <a:xfrm>
              <a:off x="384" y="288"/>
              <a:ext cx="52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5602" name="Rectangle 1026"/>
          <p:cNvSpPr>
            <a:spLocks noGrp="1"/>
          </p:cNvSpPr>
          <p:nvPr/>
        </p:nvSpPr>
        <p:spPr>
          <a:xfrm>
            <a:off x="1225233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奇偶校验码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Parity Code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grpSp>
        <p:nvGrpSpPr>
          <p:cNvPr id="32771" name="Group 1028"/>
          <p:cNvGrpSpPr/>
          <p:nvPr/>
        </p:nvGrpSpPr>
        <p:grpSpPr>
          <a:xfrm>
            <a:off x="609600" y="152400"/>
            <a:ext cx="8458200" cy="304800"/>
            <a:chOff x="384" y="96"/>
            <a:chExt cx="5328" cy="192"/>
          </a:xfrm>
        </p:grpSpPr>
        <p:sp>
          <p:nvSpPr>
            <p:cNvPr id="32774" name="Rectangle 1029"/>
            <p:cNvSpPr/>
            <p:nvPr/>
          </p:nvSpPr>
          <p:spPr>
            <a:xfrm>
              <a:off x="384" y="96"/>
              <a:ext cx="53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/>
            <a:p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数字逻辑                                     华南理工大学出版社 </a:t>
              </a:r>
              <a:endPara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2775" name="Line 1030"/>
            <p:cNvSpPr/>
            <p:nvPr/>
          </p:nvSpPr>
          <p:spPr>
            <a:xfrm>
              <a:off x="384" y="288"/>
              <a:ext cx="52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2772" name="Rectangle 1031"/>
          <p:cNvSpPr/>
          <p:nvPr/>
        </p:nvSpPr>
        <p:spPr>
          <a:xfrm>
            <a:off x="1295400" y="1143000"/>
            <a:ext cx="40386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格雷码（</a:t>
            </a:r>
            <a:r>
              <a:rPr lang="en-US" altLang="zh-CN" sz="2800" b="1" dirty="0">
                <a:latin typeface="Times New Roman" panose="02020603050405020304" pitchFamily="18" charset="0"/>
              </a:rPr>
              <a:t>Gray)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2773" name="Rectangle 103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特点：任意两个相邻数的代码只有一位二进制数不同</a:t>
            </a:r>
            <a:endParaRPr lang="zh-CN" altLang="en-US" sz="2400" b="1" dirty="0"/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       即相邻性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       </a:t>
            </a:r>
            <a:r>
              <a:rPr lang="zh-CN" altLang="en-US" sz="2400" b="1" dirty="0"/>
              <a:t>循环性</a:t>
            </a:r>
            <a:endParaRPr lang="zh-CN" altLang="en-US" sz="2400" b="1" dirty="0"/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       无权代码</a:t>
            </a:r>
            <a:endParaRPr lang="zh-CN" altLang="en-US" sz="2400" b="1" dirty="0"/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目的：解决代码生成时发生的错误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187450" y="908050"/>
            <a:ext cx="7772400" cy="762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kumimoji="1" lang="zh-CN" altLang="en-US" b="1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第二章  布尔代数基础</a:t>
            </a:r>
            <a:endParaRPr kumimoji="1" lang="zh-CN" altLang="en-US" b="1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191000"/>
          </a:xfrm>
        </p:spPr>
        <p:txBody>
          <a:bodyPr vert="horz" wrap="square" lIns="91440" tIns="45720" rIns="91440" bIns="45720" anchor="t"/>
          <a:p>
            <a:pPr algn="ctr" eaLnBrk="1" hangingPunct="1">
              <a:lnSpc>
                <a:spcPct val="130000"/>
              </a:lnSpc>
              <a:buNone/>
            </a:pPr>
            <a:endParaRPr lang="en-US" altLang="zh-CN" sz="2400" b="1" i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布尔代数：	用一种数学运算的代数系统描述人的逻辑思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                    维规律和推理过程。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逻辑代数：	将布尔代数的一些基本前提和定理应用于继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                电器的分析与描述。成为二值布尔代数，或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                开关代数。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逻辑代数是二值逻辑运算中的基本数学工具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逻辑代数广泛应用于数字系统的分析和设计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d238578-d6c5-49c7-a464-840d1bd0ca25}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7414</Words>
  <Application>WPS 演示</Application>
  <PresentationFormat/>
  <Paragraphs>1010</Paragraphs>
  <Slides>62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62</vt:i4>
      </vt:variant>
      <vt:variant>
        <vt:lpstr>幻灯片标题</vt:lpstr>
      </vt:variant>
      <vt:variant>
        <vt:i4>62</vt:i4>
      </vt:variant>
    </vt:vector>
  </HeadingPairs>
  <TitlesOfParts>
    <vt:vector size="139" baseType="lpstr">
      <vt:lpstr>Arial</vt:lpstr>
      <vt:lpstr>宋体</vt:lpstr>
      <vt:lpstr>Wingdings</vt:lpstr>
      <vt:lpstr>Tahoma</vt:lpstr>
      <vt:lpstr>隶书</vt:lpstr>
      <vt:lpstr>Times New Roman</vt:lpstr>
      <vt:lpstr>微软雅黑</vt:lpstr>
      <vt:lpstr>Arial Unicode MS</vt:lpstr>
      <vt:lpstr>Symbol</vt:lpstr>
      <vt:lpstr>楷体_GB2312</vt:lpstr>
      <vt:lpstr>新宋体</vt:lpstr>
      <vt:lpstr>等线</vt:lpstr>
      <vt:lpstr>幼圆</vt:lpstr>
      <vt:lpstr>Blends</vt:lpstr>
      <vt:lpstr>1_Blends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Equation.3</vt:lpstr>
      <vt:lpstr>Visio.Drawing.6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第一章  数制与编码</vt:lpstr>
      <vt:lpstr>数制的转换方法</vt:lpstr>
      <vt:lpstr>数制的转换方法</vt:lpstr>
      <vt:lpstr>数制的转换方法</vt:lpstr>
      <vt:lpstr> </vt:lpstr>
      <vt:lpstr> </vt:lpstr>
      <vt:lpstr>PowerPoint 演示文稿</vt:lpstr>
      <vt:lpstr> </vt:lpstr>
      <vt:lpstr>第二章  布尔代数基础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布尔代数的基本公式及规则</vt:lpstr>
      <vt:lpstr>PowerPoint 演示文稿</vt:lpstr>
      <vt:lpstr>逻辑代数的基本定理  Fundamental Theorems</vt:lpstr>
      <vt:lpstr>逻辑代数的基本定理  Fundamental Theorems</vt:lpstr>
      <vt:lpstr>2.2.2  基本规则 Basic Formulas</vt:lpstr>
      <vt:lpstr>1、代入规则 </vt:lpstr>
      <vt:lpstr>2、反演规则</vt:lpstr>
      <vt:lpstr>PowerPoint 演示文稿</vt:lpstr>
      <vt:lpstr>2.3  逻辑函数的化简         Simplification of Switching Expression</vt:lpstr>
      <vt:lpstr>2.3.1  公式化简法</vt:lpstr>
      <vt:lpstr>2.3.2  卡诺图(Karnaugh MAP)法</vt:lpstr>
      <vt:lpstr>1、逻辑函数的最小项表达式 </vt:lpstr>
      <vt:lpstr>PowerPoint 演示文稿</vt:lpstr>
      <vt:lpstr>最小项性质</vt:lpstr>
      <vt:lpstr>最小项举例</vt:lpstr>
      <vt:lpstr>最大项及其性质</vt:lpstr>
      <vt:lpstr>最大项及其性质</vt:lpstr>
      <vt:lpstr>最大项及其性质</vt:lpstr>
      <vt:lpstr>最大项与最小项</vt:lpstr>
      <vt:lpstr>两变量、三变量和四变量的卡诺图 </vt:lpstr>
      <vt:lpstr>2、卡诺图化简 </vt:lpstr>
      <vt:lpstr>卡诺图化构建方法</vt:lpstr>
      <vt:lpstr>卡诺图化简要注意的问题</vt:lpstr>
      <vt:lpstr>六、逻辑函数化简 </vt:lpstr>
      <vt:lpstr>卡诺图化简</vt:lpstr>
      <vt:lpstr>卡诺图化简</vt:lpstr>
      <vt:lpstr>卡诺图化简</vt:lpstr>
      <vt:lpstr>卡诺图化简</vt:lpstr>
      <vt:lpstr>卡诺图化简</vt:lpstr>
      <vt:lpstr>3.具有无关项的逻辑函数及其化简</vt:lpstr>
      <vt:lpstr>3.具有无关项的逻辑函数及其化简</vt:lpstr>
      <vt:lpstr>3.具有无关项的逻辑函数及其化简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zqzt</dc:creator>
  <cp:lastModifiedBy>SonicLuo</cp:lastModifiedBy>
  <cp:revision>270</cp:revision>
  <dcterms:created xsi:type="dcterms:W3CDTF">2002-03-05T14:48:00Z</dcterms:created>
  <dcterms:modified xsi:type="dcterms:W3CDTF">2019-12-09T14:12:12Z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