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466" r:id="rId12"/>
    <p:sldId id="469" r:id="rId13"/>
    <p:sldId id="302" r:id="rId14"/>
    <p:sldId id="303" r:id="rId15"/>
    <p:sldId id="304" r:id="rId16"/>
    <p:sldId id="305" r:id="rId17"/>
    <p:sldId id="307" r:id="rId18"/>
    <p:sldId id="313" r:id="rId19"/>
    <p:sldId id="314" r:id="rId20"/>
    <p:sldId id="315" r:id="rId21"/>
    <p:sldId id="316" r:id="rId22"/>
    <p:sldId id="326" r:id="rId23"/>
    <p:sldId id="327" r:id="rId24"/>
    <p:sldId id="330" r:id="rId25"/>
    <p:sldId id="333" r:id="rId26"/>
    <p:sldId id="334" r:id="rId27"/>
    <p:sldId id="335" r:id="rId28"/>
    <p:sldId id="339" r:id="rId29"/>
    <p:sldId id="392" r:id="rId30"/>
    <p:sldId id="441" r:id="rId31"/>
    <p:sldId id="442" r:id="rId32"/>
    <p:sldId id="443" r:id="rId33"/>
    <p:sldId id="444" r:id="rId34"/>
    <p:sldId id="445" r:id="rId35"/>
    <p:sldId id="446" r:id="rId36"/>
    <p:sldId id="402" r:id="rId37"/>
    <p:sldId id="427" r:id="rId38"/>
    <p:sldId id="357" r:id="rId39"/>
    <p:sldId id="496" r:id="rId40"/>
    <p:sldId id="497" r:id="rId41"/>
    <p:sldId id="498" r:id="rId42"/>
    <p:sldId id="499" r:id="rId43"/>
    <p:sldId id="500" r:id="rId44"/>
    <p:sldId id="501" r:id="rId45"/>
    <p:sldId id="502" r:id="rId46"/>
    <p:sldId id="503" r:id="rId47"/>
    <p:sldId id="504" r:id="rId48"/>
    <p:sldId id="505" r:id="rId49"/>
    <p:sldId id="506" r:id="rId50"/>
    <p:sldId id="507" r:id="rId51"/>
    <p:sldId id="508" r:id="rId52"/>
    <p:sldId id="509" r:id="rId53"/>
    <p:sldId id="510" r:id="rId54"/>
    <p:sldId id="511" r:id="rId55"/>
    <p:sldId id="512" r:id="rId56"/>
    <p:sldId id="513" r:id="rId57"/>
    <p:sldId id="514" r:id="rId58"/>
    <p:sldId id="515" r:id="rId59"/>
    <p:sldId id="516" r:id="rId60"/>
    <p:sldId id="517" r:id="rId61"/>
    <p:sldId id="518" r:id="rId6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D919E5"/>
    <a:srgbClr val="003399"/>
    <a:srgbClr val="F00EE3"/>
    <a:srgbClr val="660033"/>
    <a:srgbClr val="993300"/>
    <a:srgbClr val="FF0000"/>
    <a:srgbClr val="119F29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4" autoAdjust="0"/>
    <p:restoredTop sz="52962"/>
  </p:normalViewPr>
  <p:slideViewPr>
    <p:cSldViewPr showGuides="1">
      <p:cViewPr varScale="1">
        <p:scale>
          <a:sx n="76" d="100"/>
          <a:sy n="76" d="100"/>
        </p:scale>
        <p:origin x="1320" y="54"/>
      </p:cViewPr>
      <p:guideLst>
        <p:guide orient="horz" pos="2213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.emf"/><Relationship Id="rId8" Type="http://schemas.openxmlformats.org/officeDocument/2006/relationships/image" Target="../media/image25.emf"/><Relationship Id="rId7" Type="http://schemas.openxmlformats.org/officeDocument/2006/relationships/image" Target="../media/image24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35.emf"/><Relationship Id="rId4" Type="http://schemas.openxmlformats.org/officeDocument/2006/relationships/image" Target="../media/image34.emf"/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43.emf"/><Relationship Id="rId4" Type="http://schemas.openxmlformats.org/officeDocument/2006/relationships/image" Target="../media/image42.emf"/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61F4C1-AE9A-4234-9DCD-D37AC6357C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61F4C1-AE9A-4234-9DCD-D37AC6357C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61F4C1-AE9A-4234-9DCD-D37AC6357C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61F4C1-AE9A-4234-9DCD-D37AC6357C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61F4C1-AE9A-4234-9DCD-D37AC6357C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61F4C1-AE9A-4234-9DCD-D37AC6357C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61F4C1-AE9A-4234-9DCD-D37AC6357C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61F4C1-AE9A-4234-9DCD-D37AC6357C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61F4C1-AE9A-4234-9DCD-D37AC6357C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61F4C1-AE9A-4234-9DCD-D37AC6357C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61F4C1-AE9A-4234-9DCD-D37AC6357C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61F4C1-AE9A-4234-9DCD-D37AC6357C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61F4C1-AE9A-4234-9DCD-D37AC6357C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61F4C1-AE9A-4234-9DCD-D37AC6357C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61F4C1-AE9A-4234-9DCD-D37AC6357C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emf"/><Relationship Id="rId7" Type="http://schemas.openxmlformats.org/officeDocument/2006/relationships/oleObject" Target="../embeddings/oleObject2.bin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emf"/><Relationship Id="rId8" Type="http://schemas.openxmlformats.org/officeDocument/2006/relationships/oleObject" Target="../embeddings/oleObject6.bin"/><Relationship Id="rId7" Type="http://schemas.openxmlformats.org/officeDocument/2006/relationships/image" Target="../media/image12.emf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10.emf"/><Relationship Id="rId2" Type="http://schemas.openxmlformats.org/officeDocument/2006/relationships/oleObject" Target="../embeddings/oleObject3.bin"/><Relationship Id="rId15" Type="http://schemas.openxmlformats.org/officeDocument/2006/relationships/vmlDrawing" Target="../drawings/vmlDrawing2.vml"/><Relationship Id="rId14" Type="http://schemas.openxmlformats.org/officeDocument/2006/relationships/slideLayout" Target="../slideLayouts/slideLayout12.xml"/><Relationship Id="rId13" Type="http://schemas.openxmlformats.org/officeDocument/2006/relationships/image" Target="../media/image15.emf"/><Relationship Id="rId12" Type="http://schemas.openxmlformats.org/officeDocument/2006/relationships/oleObject" Target="../embeddings/oleObject8.bin"/><Relationship Id="rId11" Type="http://schemas.openxmlformats.org/officeDocument/2006/relationships/image" Target="../media/image14.emf"/><Relationship Id="rId10" Type="http://schemas.openxmlformats.org/officeDocument/2006/relationships/oleObject" Target="../embeddings/oleObject7.bin"/><Relationship Id="rId1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6.emf"/><Relationship Id="rId1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21.e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2.bin"/><Relationship Id="rId20" Type="http://schemas.openxmlformats.org/officeDocument/2006/relationships/vmlDrawing" Target="../drawings/vmlDrawing4.vml"/><Relationship Id="rId2" Type="http://schemas.openxmlformats.org/officeDocument/2006/relationships/image" Target="../media/image18.e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26.emf"/><Relationship Id="rId17" Type="http://schemas.openxmlformats.org/officeDocument/2006/relationships/oleObject" Target="../embeddings/oleObject19.bin"/><Relationship Id="rId16" Type="http://schemas.openxmlformats.org/officeDocument/2006/relationships/image" Target="../media/image25.emf"/><Relationship Id="rId15" Type="http://schemas.openxmlformats.org/officeDocument/2006/relationships/oleObject" Target="../embeddings/oleObject18.bin"/><Relationship Id="rId14" Type="http://schemas.openxmlformats.org/officeDocument/2006/relationships/image" Target="../media/image24.emf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23.e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22.emf"/><Relationship Id="rId1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1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34.e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33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31.e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35.emf"/><Relationship Id="rId1" Type="http://schemas.openxmlformats.org/officeDocument/2006/relationships/oleObject" Target="../embeddings/oleObject2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7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29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42.e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0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9.e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3.emf"/><Relationship Id="rId1" Type="http://schemas.openxmlformats.org/officeDocument/2006/relationships/oleObject" Target="../embeddings/oleObject32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wmf"/><Relationship Id="rId1" Type="http://schemas.openxmlformats.org/officeDocument/2006/relationships/oleObject" Target="../embeddings/oleObject37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2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8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/>
          <p:nvPr/>
        </p:nvSpPr>
        <p:spPr>
          <a:xfrm>
            <a:off x="1116013" y="549275"/>
            <a:ext cx="7343775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4400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第四章  同步时序逻辑电路</a:t>
            </a:r>
            <a:endParaRPr lang="zh-CN" altLang="en-US" sz="4400" dirty="0">
              <a:solidFill>
                <a:srgbClr val="CC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1" name="Rectangle 5"/>
          <p:cNvSpPr/>
          <p:nvPr/>
        </p:nvSpPr>
        <p:spPr>
          <a:xfrm>
            <a:off x="1403350" y="2133600"/>
            <a:ext cx="6480175" cy="33829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 eaLnBrk="1" hangingPunct="1">
              <a:buNone/>
            </a:pP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4.1 </a:t>
            </a:r>
            <a:r>
              <a:rPr lang="zh-CN" altLang="en-US" b="1" dirty="0">
                <a:ea typeface="隶书" panose="02010509060101010101" pitchFamily="49" charset="-122"/>
              </a:rPr>
              <a:t>同步时序逻辑电路模型</a:t>
            </a:r>
            <a:endParaRPr lang="zh-CN" altLang="en-US" b="1" dirty="0">
              <a:ea typeface="隶书" panose="02010509060101010101" pitchFamily="49" charset="-122"/>
            </a:endParaRPr>
          </a:p>
          <a:p>
            <a:pPr marL="609600" lvl="0" indent="-609600" eaLnBrk="1" hangingPunct="1">
              <a:buNone/>
            </a:pP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4.2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触发器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lvl="0" indent="-609600" eaLnBrk="1" hangingPunct="1">
              <a:buNone/>
            </a:pP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4.3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同步时序逻辑电路的分析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lvl="0" indent="-609600" eaLnBrk="1" hangingPunct="1">
              <a:buNone/>
            </a:pP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4.4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同步时序逻辑电路的设计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lvl="0" indent="-609600" eaLnBrk="1" hangingPunct="1">
              <a:buNone/>
            </a:pP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4.5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同步时序逻辑电路设计举例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lvl="0" indent="-609600" eaLnBrk="1" hangingPunct="1">
              <a:buNone/>
            </a:pPr>
            <a:endParaRPr lang="en-US" altLang="zh-CN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/>
          <p:nvPr/>
        </p:nvSpPr>
        <p:spPr>
          <a:xfrm>
            <a:off x="3295968" y="523875"/>
            <a:ext cx="140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333300"/>
                </a:solidFill>
                <a:ea typeface="幼圆" panose="02010509060101010101" pitchFamily="49" charset="-122"/>
              </a:rPr>
              <a:t>功能描述</a:t>
            </a:r>
            <a:endParaRPr lang="zh-CN" altLang="en-US" sz="2400" dirty="0">
              <a:solidFill>
                <a:srgbClr val="333300"/>
              </a:solidFill>
              <a:ea typeface="幼圆" panose="02010509060101010101" pitchFamily="49" charset="-122"/>
            </a:endParaRPr>
          </a:p>
        </p:txBody>
      </p:sp>
      <p:graphicFrame>
        <p:nvGraphicFramePr>
          <p:cNvPr id="254979" name="Group 3"/>
          <p:cNvGraphicFramePr>
            <a:graphicFrameLocks noGrp="1"/>
          </p:cNvGraphicFramePr>
          <p:nvPr/>
        </p:nvGraphicFramePr>
        <p:xfrm>
          <a:off x="539750" y="1557338"/>
          <a:ext cx="1223963" cy="1390651"/>
        </p:xfrm>
        <a:graphic>
          <a:graphicData uri="http://schemas.openxmlformats.org/drawingml/2006/table">
            <a:tbl>
              <a:tblPr/>
              <a:tblGrid>
                <a:gridCol w="404813"/>
                <a:gridCol w="819150"/>
              </a:tblGrid>
              <a:tr h="598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Q 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n+1</a:t>
                      </a:r>
                      <a:endParaRPr kumimoji="0" lang="en-US" altLang="zh-CN" sz="2400" b="0" i="0" u="none" strike="noStrike" cap="none" normalizeH="0" baseline="3000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4993" name="Group 17"/>
          <p:cNvGraphicFramePr>
            <a:graphicFrameLocks noGrp="1"/>
          </p:cNvGraphicFramePr>
          <p:nvPr/>
        </p:nvGraphicFramePr>
        <p:xfrm>
          <a:off x="2124075" y="1557338"/>
          <a:ext cx="1439863" cy="1981200"/>
        </p:xfrm>
        <a:graphic>
          <a:graphicData uri="http://schemas.openxmlformats.org/drawingml/2006/table">
            <a:tbl>
              <a:tblPr/>
              <a:tblGrid>
                <a:gridCol w="287338"/>
                <a:gridCol w="576262"/>
                <a:gridCol w="576263"/>
              </a:tblGrid>
              <a:tr h="38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Q </a:t>
                      </a:r>
                      <a:r>
                        <a:rPr kumimoji="0" lang="en-US" altLang="zh-CN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n</a:t>
                      </a:r>
                      <a:endParaRPr kumimoji="0" lang="en-US" altLang="zh-CN" sz="20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n+1</a:t>
                      </a:r>
                      <a:endParaRPr kumimoji="0" lang="en-US" altLang="zh-CN" sz="2000" b="0" i="0" u="none" strike="noStrike" cap="none" normalizeH="0" baseline="3000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7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55019" name="Picture 43"/>
          <p:cNvPicPr>
            <a:picLocks noChangeAspect="1"/>
          </p:cNvPicPr>
          <p:nvPr/>
        </p:nvPicPr>
        <p:blipFill>
          <a:blip r:embed="rId1">
            <a:clrChange>
              <a:clrFrom>
                <a:srgbClr val="FF0000"/>
              </a:clrFrom>
              <a:clrTo>
                <a:srgbClr val="00FF00"/>
              </a:clrTo>
            </a:clrChange>
            <a:clrChange>
              <a:clrFrom>
                <a:srgbClr val="0000FF"/>
              </a:clrFrom>
              <a:clrTo>
                <a:srgbClr val="FF3300"/>
              </a:clrTo>
            </a:clrChange>
            <a:clrChange>
              <a:clrFrom>
                <a:srgbClr val="00FF00"/>
              </a:clrFrom>
              <a:clrTo>
                <a:srgbClr val="000000"/>
              </a:clrTo>
            </a:clrChange>
            <a:clrChange>
              <a:clrFrom>
                <a:srgbClr val="FFFFE8"/>
              </a:clrFrom>
              <a:clrTo>
                <a:srgbClr val="BBE0E3"/>
              </a:clrTo>
            </a:clrChange>
          </a:blip>
          <a:stretch>
            <a:fillRect/>
          </a:stretch>
        </p:blipFill>
        <p:spPr>
          <a:xfrm>
            <a:off x="4427538" y="2276475"/>
            <a:ext cx="2105025" cy="866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5020" name="Text Box 44"/>
          <p:cNvSpPr txBox="1"/>
          <p:nvPr/>
        </p:nvSpPr>
        <p:spPr>
          <a:xfrm>
            <a:off x="4932363" y="1773238"/>
            <a:ext cx="93503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D = 1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5021" name="Rectangle 45"/>
          <p:cNvSpPr/>
          <p:nvPr/>
        </p:nvSpPr>
        <p:spPr>
          <a:xfrm>
            <a:off x="4932363" y="3213100"/>
            <a:ext cx="819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D = 0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5022" name="Rectangle 46"/>
          <p:cNvSpPr/>
          <p:nvPr/>
        </p:nvSpPr>
        <p:spPr>
          <a:xfrm>
            <a:off x="6443663" y="2492375"/>
            <a:ext cx="819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D = 1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5023" name="Rectangle 47"/>
          <p:cNvSpPr/>
          <p:nvPr/>
        </p:nvSpPr>
        <p:spPr>
          <a:xfrm>
            <a:off x="3635375" y="2492375"/>
            <a:ext cx="819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D = 0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255024" name="Group 48"/>
          <p:cNvGraphicFramePr>
            <a:graphicFrameLocks noGrp="1"/>
          </p:cNvGraphicFramePr>
          <p:nvPr/>
        </p:nvGraphicFramePr>
        <p:xfrm>
          <a:off x="7451725" y="1844675"/>
          <a:ext cx="1366838" cy="1524000"/>
        </p:xfrm>
        <a:graphic>
          <a:graphicData uri="http://schemas.openxmlformats.org/drawingml/2006/table">
            <a:tbl>
              <a:tblPr/>
              <a:tblGrid>
                <a:gridCol w="431800"/>
                <a:gridCol w="504825"/>
                <a:gridCol w="430213"/>
              </a:tblGrid>
              <a:tr h="30003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4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→Q</a:t>
                      </a:r>
                      <a:r>
                        <a:rPr kumimoji="0" lang="en-US" altLang="zh-CN" sz="14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n+1</a:t>
                      </a:r>
                      <a:endParaRPr kumimoji="0" lang="en-US" altLang="zh-CN" sz="1400" b="0" i="0" u="none" strike="noStrike" cap="none" normalizeH="0" baseline="3000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255049" name="Rectangle 73"/>
          <p:cNvSpPr/>
          <p:nvPr/>
        </p:nvSpPr>
        <p:spPr>
          <a:xfrm>
            <a:off x="539750" y="981075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真值表：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255050" name="Rectangle 74"/>
          <p:cNvSpPr/>
          <p:nvPr/>
        </p:nvSpPr>
        <p:spPr>
          <a:xfrm>
            <a:off x="1979613" y="981075"/>
            <a:ext cx="2622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幼圆" panose="02010509060101010101" pitchFamily="49" charset="-122"/>
              </a:rPr>
              <a:t>状态转换真值表：</a:t>
            </a:r>
            <a:endParaRPr lang="zh-CN" altLang="en-US" sz="2400" dirty="0">
              <a:solidFill>
                <a:schemeClr val="accent2"/>
              </a:solidFill>
              <a:ea typeface="幼圆" panose="02010509060101010101" pitchFamily="49" charset="-122"/>
            </a:endParaRPr>
          </a:p>
        </p:txBody>
      </p:sp>
      <p:sp>
        <p:nvSpPr>
          <p:cNvPr id="255051" name="Rectangle 75"/>
          <p:cNvSpPr/>
          <p:nvPr/>
        </p:nvSpPr>
        <p:spPr>
          <a:xfrm>
            <a:off x="4500563" y="981075"/>
            <a:ext cx="201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状态转换图：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255052" name="Rectangle 76"/>
          <p:cNvSpPr/>
          <p:nvPr/>
        </p:nvSpPr>
        <p:spPr>
          <a:xfrm>
            <a:off x="7380288" y="981075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幼圆" panose="02010509060101010101" pitchFamily="49" charset="-122"/>
              </a:rPr>
              <a:t>激励表：</a:t>
            </a:r>
            <a:endParaRPr lang="zh-CN" altLang="en-US" sz="2400" dirty="0">
              <a:solidFill>
                <a:schemeClr val="accent2"/>
              </a:solidFill>
              <a:ea typeface="幼圆" panose="02010509060101010101" pitchFamily="49" charset="-122"/>
            </a:endParaRPr>
          </a:p>
        </p:txBody>
      </p:sp>
      <p:sp>
        <p:nvSpPr>
          <p:cNvPr id="255053" name="Rectangle 77"/>
          <p:cNvSpPr/>
          <p:nvPr/>
        </p:nvSpPr>
        <p:spPr>
          <a:xfrm>
            <a:off x="539750" y="3500438"/>
            <a:ext cx="170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特征方程：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255054" name="Rectangle 78"/>
          <p:cNvSpPr/>
          <p:nvPr/>
        </p:nvSpPr>
        <p:spPr>
          <a:xfrm>
            <a:off x="1220788" y="3933825"/>
            <a:ext cx="70961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从状态转换真值表可以直接写出特征方程：</a:t>
            </a:r>
            <a:r>
              <a:rPr lang="en-US" altLang="zh-CN" sz="2400" dirty="0">
                <a:solidFill>
                  <a:srgbClr val="FF0000"/>
                </a:solidFill>
                <a:ea typeface="幼圆" panose="02010509060101010101" pitchFamily="49" charset="-122"/>
              </a:rPr>
              <a:t>Q</a:t>
            </a:r>
            <a:r>
              <a:rPr lang="en-US" altLang="zh-CN" sz="2400" baseline="30000" dirty="0">
                <a:solidFill>
                  <a:srgbClr val="FF0000"/>
                </a:solidFill>
                <a:ea typeface="幼圆" panose="02010509060101010101" pitchFamily="49" charset="-122"/>
              </a:rPr>
              <a:t>n+1 </a:t>
            </a:r>
            <a:r>
              <a:rPr lang="en-US" altLang="zh-CN" sz="2400" dirty="0">
                <a:solidFill>
                  <a:srgbClr val="FF0000"/>
                </a:solidFill>
                <a:ea typeface="幼圆" panose="02010509060101010101" pitchFamily="49" charset="-122"/>
              </a:rPr>
              <a:t>= D</a:t>
            </a:r>
            <a:endParaRPr lang="en-US" altLang="zh-CN" sz="2400" dirty="0">
              <a:solidFill>
                <a:srgbClr val="FF0000"/>
              </a:solidFill>
              <a:ea typeface="幼圆" panose="02010509060101010101" pitchFamily="49" charset="-122"/>
            </a:endParaRPr>
          </a:p>
        </p:txBody>
      </p:sp>
      <p:sp>
        <p:nvSpPr>
          <p:cNvPr id="254027" name="Text Box 75"/>
          <p:cNvSpPr txBox="1"/>
          <p:nvPr/>
        </p:nvSpPr>
        <p:spPr>
          <a:xfrm>
            <a:off x="1116013" y="260350"/>
            <a:ext cx="1727200" cy="457200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  <a:tileRect/>
          </a:gradFill>
          <a:ln w="9525">
            <a:noFill/>
          </a:ln>
          <a:effectLst>
            <a:outerShdw sy="50000" kx="2453608" rotWithShape="0">
              <a:srgbClr val="808080"/>
            </a:outerShdw>
          </a:effectLst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宋体" panose="02010600030101010101" pitchFamily="2" charset="-122"/>
              </a:rPr>
              <a:t>D</a:t>
            </a:r>
            <a:r>
              <a:rPr lang="zh-CN" altLang="en-US" sz="2400" b="1" dirty="0">
                <a:solidFill>
                  <a:srgbClr val="CC0000"/>
                </a:solidFill>
                <a:latin typeface="宋体" panose="02010600030101010101" pitchFamily="2" charset="-122"/>
              </a:rPr>
              <a:t>触发器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55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55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55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55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55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55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55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55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55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55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55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55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255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255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255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255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5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5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5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5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255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255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000" fill="hold"/>
                                        <p:tgtEl>
                                          <p:spTgt spid="255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000" fill="hold"/>
                                        <p:tgtEl>
                                          <p:spTgt spid="255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3" dur="500"/>
                                        <p:tgtEl>
                                          <p:spTgt spid="25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20" grpId="0"/>
      <p:bldP spid="255021" grpId="0"/>
      <p:bldP spid="255022" grpId="0"/>
      <p:bldP spid="255023" grpId="0"/>
      <p:bldP spid="255049" grpId="0"/>
      <p:bldP spid="255050" grpId="0"/>
      <p:bldP spid="255051" grpId="0"/>
      <p:bldP spid="255052" grpId="0"/>
      <p:bldP spid="255053" grpId="0"/>
      <p:bldP spid="255054" grpId="0"/>
      <p:bldP spid="25402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/>
          <p:nvPr/>
        </p:nvSpPr>
        <p:spPr>
          <a:xfrm>
            <a:off x="3393123" y="517525"/>
            <a:ext cx="140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3399"/>
                </a:solidFill>
                <a:ea typeface="幼圆" panose="02010509060101010101" pitchFamily="49" charset="-122"/>
              </a:rPr>
              <a:t>功能描述</a:t>
            </a:r>
            <a:endParaRPr lang="zh-CN" altLang="en-US" sz="2400" dirty="0">
              <a:solidFill>
                <a:srgbClr val="003399"/>
              </a:solidFill>
              <a:ea typeface="幼圆" panose="02010509060101010101" pitchFamily="49" charset="-122"/>
            </a:endParaRPr>
          </a:p>
        </p:txBody>
      </p:sp>
      <p:graphicFrame>
        <p:nvGraphicFramePr>
          <p:cNvPr id="258051" name="Group 3"/>
          <p:cNvGraphicFramePr>
            <a:graphicFrameLocks noGrp="1"/>
          </p:cNvGraphicFramePr>
          <p:nvPr/>
        </p:nvGraphicFramePr>
        <p:xfrm>
          <a:off x="755650" y="1700213"/>
          <a:ext cx="1584325" cy="2311400"/>
        </p:xfrm>
        <a:graphic>
          <a:graphicData uri="http://schemas.openxmlformats.org/drawingml/2006/table">
            <a:tbl>
              <a:tblPr/>
              <a:tblGrid>
                <a:gridCol w="347663"/>
                <a:gridCol w="373062"/>
                <a:gridCol w="863600"/>
              </a:tblGrid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J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K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n+1</a:t>
                      </a:r>
                      <a:endParaRPr kumimoji="0" lang="en-US" altLang="zh-CN" sz="2400" b="0" i="0" u="none" strike="noStrike" cap="none" normalizeH="0" baseline="3000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7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58077" name="Text Box 29"/>
          <p:cNvSpPr txBox="1"/>
          <p:nvPr/>
        </p:nvSpPr>
        <p:spPr>
          <a:xfrm>
            <a:off x="1593850" y="2133600"/>
            <a:ext cx="86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3300"/>
                </a:solidFill>
                <a:ea typeface="幼圆" panose="02010509060101010101" pitchFamily="49" charset="-122"/>
              </a:rPr>
              <a:t>Q </a:t>
            </a:r>
            <a:r>
              <a:rPr lang="en-US" altLang="zh-CN" sz="2400" baseline="30000" dirty="0">
                <a:solidFill>
                  <a:srgbClr val="FF3300"/>
                </a:solidFill>
                <a:ea typeface="幼圆" panose="02010509060101010101" pitchFamily="49" charset="-122"/>
              </a:rPr>
              <a:t>n</a:t>
            </a:r>
            <a:endParaRPr lang="en-US" altLang="zh-CN" sz="2400" baseline="30000" dirty="0">
              <a:solidFill>
                <a:srgbClr val="FF3300"/>
              </a:solidFill>
              <a:ea typeface="幼圆" panose="02010509060101010101" pitchFamily="49" charset="-122"/>
            </a:endParaRPr>
          </a:p>
        </p:txBody>
      </p:sp>
      <p:sp>
        <p:nvSpPr>
          <p:cNvPr id="258078" name="Text Box 30"/>
          <p:cNvSpPr txBox="1"/>
          <p:nvPr/>
        </p:nvSpPr>
        <p:spPr>
          <a:xfrm>
            <a:off x="1728788" y="2611438"/>
            <a:ext cx="5032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3300"/>
                </a:solidFill>
                <a:ea typeface="幼圆" panose="02010509060101010101" pitchFamily="49" charset="-122"/>
              </a:rPr>
              <a:t>0</a:t>
            </a:r>
            <a:endParaRPr lang="en-US" altLang="zh-CN" sz="2400" dirty="0">
              <a:solidFill>
                <a:srgbClr val="FF3300"/>
              </a:solidFill>
              <a:ea typeface="幼圆" panose="02010509060101010101" pitchFamily="49" charset="-122"/>
            </a:endParaRPr>
          </a:p>
        </p:txBody>
      </p:sp>
      <p:sp>
        <p:nvSpPr>
          <p:cNvPr id="258079" name="Text Box 31"/>
          <p:cNvSpPr txBox="1"/>
          <p:nvPr/>
        </p:nvSpPr>
        <p:spPr>
          <a:xfrm>
            <a:off x="1736725" y="3068638"/>
            <a:ext cx="7207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3300"/>
                </a:solidFill>
                <a:ea typeface="幼圆" panose="02010509060101010101" pitchFamily="49" charset="-122"/>
              </a:rPr>
              <a:t>1</a:t>
            </a:r>
            <a:endParaRPr lang="en-US" altLang="zh-CN" sz="2400" dirty="0">
              <a:solidFill>
                <a:srgbClr val="FF3300"/>
              </a:solidFill>
              <a:ea typeface="幼圆" panose="02010509060101010101" pitchFamily="49" charset="-122"/>
            </a:endParaRPr>
          </a:p>
        </p:txBody>
      </p:sp>
      <p:graphicFrame>
        <p:nvGraphicFramePr>
          <p:cNvPr id="258080" name="Object 32"/>
          <p:cNvGraphicFramePr>
            <a:graphicFrameLocks noChangeAspect="1"/>
          </p:cNvGraphicFramePr>
          <p:nvPr/>
        </p:nvGraphicFramePr>
        <p:xfrm>
          <a:off x="1692275" y="3500438"/>
          <a:ext cx="431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" r:id="rId1" imgW="122555" imgH="154940" progId="Equation.3">
                  <p:embed/>
                </p:oleObj>
              </mc:Choice>
              <mc:Fallback>
                <p:oleObj name="" r:id="rId1" imgW="122555" imgH="15494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92275" y="3500438"/>
                        <a:ext cx="4318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81" name="Group 33"/>
          <p:cNvGraphicFramePr>
            <a:graphicFrameLocks noGrp="1"/>
          </p:cNvGraphicFramePr>
          <p:nvPr/>
        </p:nvGraphicFramePr>
        <p:xfrm>
          <a:off x="2555875" y="1700213"/>
          <a:ext cx="2111375" cy="3656024"/>
        </p:xfrm>
        <a:graphic>
          <a:graphicData uri="http://schemas.openxmlformats.org/drawingml/2006/table">
            <a:tbl>
              <a:tblPr/>
              <a:tblGrid>
                <a:gridCol w="360363"/>
                <a:gridCol w="360362"/>
                <a:gridCol w="647700"/>
                <a:gridCol w="742950"/>
              </a:tblGrid>
              <a:tr h="459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J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K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Q 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n</a:t>
                      </a:r>
                      <a:endParaRPr kumimoji="0" lang="en-US" altLang="zh-CN" sz="24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n+1</a:t>
                      </a:r>
                      <a:endParaRPr kumimoji="0" lang="en-US" altLang="zh-CN" sz="2400" b="0" i="0" u="none" strike="noStrike" cap="none" normalizeH="0" baseline="3000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79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8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8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8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8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8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8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8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58133" name="Rectangle 85"/>
          <p:cNvSpPr/>
          <p:nvPr/>
        </p:nvSpPr>
        <p:spPr>
          <a:xfrm>
            <a:off x="4067175" y="2133600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3300"/>
                </a:solidFill>
                <a:ea typeface="幼圆" panose="02010509060101010101" pitchFamily="49" charset="-122"/>
              </a:rPr>
              <a:t>0</a:t>
            </a:r>
            <a:endParaRPr lang="en-US" altLang="zh-CN" sz="2400" dirty="0">
              <a:solidFill>
                <a:srgbClr val="FF3300"/>
              </a:solidFill>
              <a:ea typeface="幼圆" panose="02010509060101010101" pitchFamily="49" charset="-122"/>
            </a:endParaRPr>
          </a:p>
        </p:txBody>
      </p:sp>
      <p:sp>
        <p:nvSpPr>
          <p:cNvPr id="258134" name="Rectangle 86"/>
          <p:cNvSpPr/>
          <p:nvPr/>
        </p:nvSpPr>
        <p:spPr>
          <a:xfrm>
            <a:off x="4067175" y="2565400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3300"/>
                </a:solidFill>
                <a:ea typeface="幼圆" panose="02010509060101010101" pitchFamily="49" charset="-122"/>
              </a:rPr>
              <a:t>1</a:t>
            </a:r>
            <a:endParaRPr lang="en-US" altLang="zh-CN" sz="2400" dirty="0">
              <a:solidFill>
                <a:srgbClr val="FF3300"/>
              </a:solidFill>
              <a:ea typeface="幼圆" panose="02010509060101010101" pitchFamily="49" charset="-122"/>
            </a:endParaRPr>
          </a:p>
        </p:txBody>
      </p:sp>
      <p:sp>
        <p:nvSpPr>
          <p:cNvPr id="258135" name="Rectangle 87"/>
          <p:cNvSpPr/>
          <p:nvPr/>
        </p:nvSpPr>
        <p:spPr>
          <a:xfrm>
            <a:off x="4067175" y="2924175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3300"/>
                </a:solidFill>
                <a:ea typeface="幼圆" panose="02010509060101010101" pitchFamily="49" charset="-122"/>
              </a:rPr>
              <a:t>0</a:t>
            </a:r>
            <a:endParaRPr lang="en-US" altLang="zh-CN" sz="2400" dirty="0">
              <a:solidFill>
                <a:srgbClr val="FF3300"/>
              </a:solidFill>
              <a:ea typeface="幼圆" panose="02010509060101010101" pitchFamily="49" charset="-122"/>
            </a:endParaRPr>
          </a:p>
        </p:txBody>
      </p:sp>
      <p:sp>
        <p:nvSpPr>
          <p:cNvPr id="258136" name="Rectangle 88"/>
          <p:cNvSpPr/>
          <p:nvPr/>
        </p:nvSpPr>
        <p:spPr>
          <a:xfrm>
            <a:off x="4067175" y="3332163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3300"/>
                </a:solidFill>
                <a:ea typeface="幼圆" panose="02010509060101010101" pitchFamily="49" charset="-122"/>
              </a:rPr>
              <a:t>0</a:t>
            </a:r>
            <a:endParaRPr lang="en-US" altLang="zh-CN" sz="2400" dirty="0">
              <a:solidFill>
                <a:srgbClr val="FF3300"/>
              </a:solidFill>
              <a:ea typeface="幼圆" panose="02010509060101010101" pitchFamily="49" charset="-122"/>
            </a:endParaRPr>
          </a:p>
        </p:txBody>
      </p:sp>
      <p:sp>
        <p:nvSpPr>
          <p:cNvPr id="258137" name="Rectangle 89"/>
          <p:cNvSpPr/>
          <p:nvPr/>
        </p:nvSpPr>
        <p:spPr>
          <a:xfrm>
            <a:off x="4067175" y="3716338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3300"/>
                </a:solidFill>
                <a:ea typeface="幼圆" panose="02010509060101010101" pitchFamily="49" charset="-122"/>
              </a:rPr>
              <a:t>1</a:t>
            </a:r>
            <a:endParaRPr lang="en-US" altLang="zh-CN" sz="2400" dirty="0">
              <a:solidFill>
                <a:srgbClr val="FF3300"/>
              </a:solidFill>
              <a:ea typeface="幼圆" panose="02010509060101010101" pitchFamily="49" charset="-122"/>
            </a:endParaRPr>
          </a:p>
        </p:txBody>
      </p:sp>
      <p:sp>
        <p:nvSpPr>
          <p:cNvPr id="258138" name="Rectangle 90"/>
          <p:cNvSpPr/>
          <p:nvPr/>
        </p:nvSpPr>
        <p:spPr>
          <a:xfrm>
            <a:off x="4073525" y="4124325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3300"/>
                </a:solidFill>
                <a:ea typeface="幼圆" panose="02010509060101010101" pitchFamily="49" charset="-122"/>
              </a:rPr>
              <a:t>1</a:t>
            </a:r>
            <a:endParaRPr lang="en-US" altLang="zh-CN" sz="2400" dirty="0">
              <a:solidFill>
                <a:srgbClr val="FF3300"/>
              </a:solidFill>
              <a:ea typeface="幼圆" panose="02010509060101010101" pitchFamily="49" charset="-122"/>
            </a:endParaRPr>
          </a:p>
        </p:txBody>
      </p:sp>
      <p:sp>
        <p:nvSpPr>
          <p:cNvPr id="258139" name="Rectangle 91"/>
          <p:cNvSpPr/>
          <p:nvPr/>
        </p:nvSpPr>
        <p:spPr>
          <a:xfrm>
            <a:off x="4073525" y="4508500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3300"/>
                </a:solidFill>
                <a:ea typeface="幼圆" panose="02010509060101010101" pitchFamily="49" charset="-122"/>
              </a:rPr>
              <a:t>1</a:t>
            </a:r>
            <a:endParaRPr lang="en-US" altLang="zh-CN" sz="2400" dirty="0">
              <a:solidFill>
                <a:srgbClr val="FF3300"/>
              </a:solidFill>
              <a:ea typeface="幼圆" panose="02010509060101010101" pitchFamily="49" charset="-122"/>
            </a:endParaRPr>
          </a:p>
        </p:txBody>
      </p:sp>
      <p:sp>
        <p:nvSpPr>
          <p:cNvPr id="258140" name="Rectangle 92"/>
          <p:cNvSpPr/>
          <p:nvPr/>
        </p:nvSpPr>
        <p:spPr>
          <a:xfrm>
            <a:off x="4073525" y="4916488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3300"/>
                </a:solidFill>
                <a:ea typeface="幼圆" panose="02010509060101010101" pitchFamily="49" charset="-122"/>
              </a:rPr>
              <a:t>0</a:t>
            </a:r>
            <a:endParaRPr lang="en-US" altLang="zh-CN" sz="2400" dirty="0">
              <a:solidFill>
                <a:srgbClr val="FF3300"/>
              </a:solidFill>
              <a:ea typeface="幼圆" panose="02010509060101010101" pitchFamily="49" charset="-122"/>
            </a:endParaRPr>
          </a:p>
        </p:txBody>
      </p:sp>
      <p:sp>
        <p:nvSpPr>
          <p:cNvPr id="258141" name="AutoShape 93"/>
          <p:cNvSpPr/>
          <p:nvPr/>
        </p:nvSpPr>
        <p:spPr>
          <a:xfrm>
            <a:off x="6227763" y="2852738"/>
            <a:ext cx="504825" cy="504825"/>
          </a:xfrm>
          <a:prstGeom prst="flowChartConnector">
            <a:avLst/>
          </a:prstGeom>
          <a:noFill/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  <a:scene3d>
            <a:camera prst="legacyObliqueRight">
              <a:rot lat="0" lon="17700000" rev="0"/>
            </a:camera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FF9966"/>
            </a:extrusionClr>
          </a:sp3d>
        </p:spPr>
        <p:txBody>
          <a:bodyPr wrap="none" anchor="ctr">
            <a:flatTx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0</a:t>
            </a:r>
            <a:endParaRPr lang="en-US" altLang="zh-CN" sz="2400" dirty="0">
              <a:ea typeface="幼圆" panose="02010509060101010101" pitchFamily="49" charset="-122"/>
            </a:endParaRPr>
          </a:p>
        </p:txBody>
      </p:sp>
      <p:sp>
        <p:nvSpPr>
          <p:cNvPr id="258142" name="AutoShape 94"/>
          <p:cNvSpPr/>
          <p:nvPr/>
        </p:nvSpPr>
        <p:spPr>
          <a:xfrm>
            <a:off x="7380288" y="2852738"/>
            <a:ext cx="504825" cy="504825"/>
          </a:xfrm>
          <a:prstGeom prst="flowChartConnector">
            <a:avLst/>
          </a:prstGeom>
          <a:noFill/>
          <a:ln w="381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  <a:scene3d>
            <a:camera prst="legacyObliqueRight">
              <a:rot lat="0" lon="600000" rev="0"/>
            </a:camera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0FF00"/>
            </a:extrusionClr>
          </a:sp3d>
        </p:spPr>
        <p:txBody>
          <a:bodyPr wrap="none" anchor="ctr">
            <a:flatTx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1</a:t>
            </a:r>
            <a:endParaRPr lang="en-US" altLang="zh-CN" sz="2400" dirty="0">
              <a:ea typeface="幼圆" panose="02010509060101010101" pitchFamily="49" charset="-122"/>
            </a:endParaRPr>
          </a:p>
        </p:txBody>
      </p:sp>
      <p:sp>
        <p:nvSpPr>
          <p:cNvPr id="258143" name="AutoShape 95" descr="大棋盘"/>
          <p:cNvSpPr/>
          <p:nvPr/>
        </p:nvSpPr>
        <p:spPr>
          <a:xfrm>
            <a:off x="6300788" y="2276475"/>
            <a:ext cx="1655762" cy="503238"/>
          </a:xfrm>
          <a:prstGeom prst="curvedDownArrow">
            <a:avLst>
              <a:gd name="adj1" fmla="val 65804"/>
              <a:gd name="adj2" fmla="val 131608"/>
              <a:gd name="adj3" fmla="val 33333"/>
            </a:avLst>
          </a:prstGeom>
          <a:blipFill rotWithShape="0">
            <a:blip r:embed="rId3"/>
          </a:blipFill>
          <a:ln w="254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58144" name="AutoShape 96" descr="水滴"/>
          <p:cNvSpPr/>
          <p:nvPr/>
        </p:nvSpPr>
        <p:spPr>
          <a:xfrm rot="10800000">
            <a:off x="6156325" y="3429000"/>
            <a:ext cx="1655763" cy="503238"/>
          </a:xfrm>
          <a:prstGeom prst="curvedDownArrow">
            <a:avLst>
              <a:gd name="adj1" fmla="val 65804"/>
              <a:gd name="adj2" fmla="val 131608"/>
              <a:gd name="adj3" fmla="val 33333"/>
            </a:avLst>
          </a:prstGeom>
          <a:blipFill rotWithShape="1">
            <a:blip r:embed="rId4"/>
          </a:blipFill>
          <a:ln w="2540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58145" name="AutoShape 97" descr="水滴"/>
          <p:cNvSpPr/>
          <p:nvPr/>
        </p:nvSpPr>
        <p:spPr>
          <a:xfrm rot="5400000">
            <a:off x="7956550" y="2852738"/>
            <a:ext cx="647700" cy="504825"/>
          </a:xfrm>
          <a:prstGeom prst="curvedDownArrow">
            <a:avLst>
              <a:gd name="adj1" fmla="val 25660"/>
              <a:gd name="adj2" fmla="val 51320"/>
              <a:gd name="adj3" fmla="val 33333"/>
            </a:avLst>
          </a:prstGeom>
          <a:blipFill rotWithShape="1">
            <a:blip r:embed="rId4"/>
          </a:blipFill>
          <a:ln w="2540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58146" name="AutoShape 98" descr="轮廓式菱形"/>
          <p:cNvSpPr/>
          <p:nvPr/>
        </p:nvSpPr>
        <p:spPr>
          <a:xfrm rot="5400000">
            <a:off x="5616575" y="2889250"/>
            <a:ext cx="647700" cy="431800"/>
          </a:xfrm>
          <a:prstGeom prst="curvedUpArrow">
            <a:avLst>
              <a:gd name="adj1" fmla="val 30000"/>
              <a:gd name="adj2" fmla="val 60000"/>
              <a:gd name="adj3" fmla="val 33333"/>
            </a:avLst>
          </a:prstGeom>
          <a:blipFill rotWithShape="0">
            <a:blip r:embed="rId5"/>
          </a:blipFill>
          <a:ln w="254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58147" name="Text Box 99"/>
          <p:cNvSpPr txBox="1"/>
          <p:nvPr/>
        </p:nvSpPr>
        <p:spPr>
          <a:xfrm>
            <a:off x="6732588" y="1268413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J K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8148" name="Rectangle 100"/>
          <p:cNvSpPr/>
          <p:nvPr/>
        </p:nvSpPr>
        <p:spPr>
          <a:xfrm>
            <a:off x="6743700" y="1557338"/>
            <a:ext cx="565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1 1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8149" name="Rectangle 101"/>
          <p:cNvSpPr/>
          <p:nvPr/>
        </p:nvSpPr>
        <p:spPr>
          <a:xfrm>
            <a:off x="6743700" y="1844675"/>
            <a:ext cx="565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1 0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8150" name="Rectangle 102"/>
          <p:cNvSpPr/>
          <p:nvPr/>
        </p:nvSpPr>
        <p:spPr>
          <a:xfrm>
            <a:off x="6743700" y="4005263"/>
            <a:ext cx="565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J K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8151" name="Rectangle 103"/>
          <p:cNvSpPr/>
          <p:nvPr/>
        </p:nvSpPr>
        <p:spPr>
          <a:xfrm>
            <a:off x="6743700" y="4292600"/>
            <a:ext cx="565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1 1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8152" name="Rectangle 104"/>
          <p:cNvSpPr/>
          <p:nvPr/>
        </p:nvSpPr>
        <p:spPr>
          <a:xfrm>
            <a:off x="6732588" y="4581525"/>
            <a:ext cx="565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0 1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8153" name="Rectangle 105"/>
          <p:cNvSpPr/>
          <p:nvPr/>
        </p:nvSpPr>
        <p:spPr>
          <a:xfrm>
            <a:off x="4932363" y="2492375"/>
            <a:ext cx="565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J K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8154" name="Rectangle 106"/>
          <p:cNvSpPr/>
          <p:nvPr/>
        </p:nvSpPr>
        <p:spPr>
          <a:xfrm>
            <a:off x="8578850" y="2420938"/>
            <a:ext cx="565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J K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8155" name="Rectangle 107"/>
          <p:cNvSpPr/>
          <p:nvPr/>
        </p:nvSpPr>
        <p:spPr>
          <a:xfrm>
            <a:off x="4932363" y="2781300"/>
            <a:ext cx="565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0 0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8156" name="Rectangle 108"/>
          <p:cNvSpPr/>
          <p:nvPr/>
        </p:nvSpPr>
        <p:spPr>
          <a:xfrm>
            <a:off x="4932363" y="3068638"/>
            <a:ext cx="565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0 1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8157" name="Rectangle 109"/>
          <p:cNvSpPr/>
          <p:nvPr/>
        </p:nvSpPr>
        <p:spPr>
          <a:xfrm>
            <a:off x="8578850" y="2781300"/>
            <a:ext cx="565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0 0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8158" name="Rectangle 110"/>
          <p:cNvSpPr/>
          <p:nvPr/>
        </p:nvSpPr>
        <p:spPr>
          <a:xfrm>
            <a:off x="8578850" y="3068638"/>
            <a:ext cx="565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1 0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58159" name="Picture 11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E8"/>
              </a:clrFrom>
              <a:clrTo>
                <a:srgbClr val="BBE0E3"/>
              </a:clrTo>
            </a:clrChange>
            <a:clrChange>
              <a:clrFrom>
                <a:srgbClr val="0000FF"/>
              </a:clrFrom>
              <a:clrTo>
                <a:srgbClr val="000000"/>
              </a:clrTo>
            </a:clrChange>
            <a:clrChange>
              <a:clrFrom>
                <a:srgbClr val="000080"/>
              </a:clrFrom>
              <a:clrTo>
                <a:srgbClr val="FFFF00"/>
              </a:clrTo>
            </a:clrChange>
          </a:blip>
          <a:srcRect r="-10309" b="34138"/>
          <a:stretch>
            <a:fillRect/>
          </a:stretch>
        </p:blipFill>
        <p:spPr>
          <a:xfrm>
            <a:off x="250825" y="4868863"/>
            <a:ext cx="2098675" cy="17668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8160" name="AutoShape 112"/>
          <p:cNvSpPr/>
          <p:nvPr/>
        </p:nvSpPr>
        <p:spPr>
          <a:xfrm>
            <a:off x="1547813" y="5445125"/>
            <a:ext cx="503237" cy="215900"/>
          </a:xfrm>
          <a:prstGeom prst="flowChartAlternateProcess">
            <a:avLst/>
          </a:prstGeom>
          <a:noFill/>
          <a:ln w="254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58161" name="AutoShape 113"/>
          <p:cNvSpPr/>
          <p:nvPr/>
        </p:nvSpPr>
        <p:spPr>
          <a:xfrm>
            <a:off x="755650" y="5734050"/>
            <a:ext cx="360363" cy="358775"/>
          </a:xfrm>
          <a:prstGeom prst="flowChartDelay">
            <a:avLst/>
          </a:prstGeom>
          <a:noFill/>
          <a:ln w="254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58162" name="AutoShape 114"/>
          <p:cNvSpPr/>
          <p:nvPr/>
        </p:nvSpPr>
        <p:spPr>
          <a:xfrm rot="10800000">
            <a:off x="1763713" y="5734050"/>
            <a:ext cx="360362" cy="358775"/>
          </a:xfrm>
          <a:prstGeom prst="flowChartDelay">
            <a:avLst/>
          </a:prstGeom>
          <a:noFill/>
          <a:ln w="254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aphicFrame>
        <p:nvGraphicFramePr>
          <p:cNvPr id="258163" name="Object 115"/>
          <p:cNvGraphicFramePr>
            <a:graphicFrameLocks noChangeAspect="1"/>
          </p:cNvGraphicFramePr>
          <p:nvPr/>
        </p:nvGraphicFramePr>
        <p:xfrm>
          <a:off x="2627313" y="5634038"/>
          <a:ext cx="228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" r:id="rId7" imgW="914400" imgH="154940" progId="Equation.3">
                  <p:embed/>
                </p:oleObj>
              </mc:Choice>
              <mc:Fallback>
                <p:oleObj name="" r:id="rId7" imgW="914400" imgH="15494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27313" y="5634038"/>
                        <a:ext cx="2286000" cy="50800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164" name="Rectangle 116"/>
          <p:cNvSpPr/>
          <p:nvPr/>
        </p:nvSpPr>
        <p:spPr>
          <a:xfrm>
            <a:off x="450850" y="4284663"/>
            <a:ext cx="170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特征方程：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258165" name="Rectangle 117"/>
          <p:cNvSpPr/>
          <p:nvPr/>
        </p:nvSpPr>
        <p:spPr>
          <a:xfrm>
            <a:off x="755650" y="1125538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真值表：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258166" name="Rectangle 118"/>
          <p:cNvSpPr/>
          <p:nvPr/>
        </p:nvSpPr>
        <p:spPr>
          <a:xfrm>
            <a:off x="2411413" y="1125538"/>
            <a:ext cx="2622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状态转换真值表：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258167" name="Rectangle 119"/>
          <p:cNvSpPr/>
          <p:nvPr/>
        </p:nvSpPr>
        <p:spPr>
          <a:xfrm>
            <a:off x="6011863" y="765175"/>
            <a:ext cx="201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状态转换图：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257073" name="Text Box 49"/>
          <p:cNvSpPr txBox="1"/>
          <p:nvPr/>
        </p:nvSpPr>
        <p:spPr>
          <a:xfrm>
            <a:off x="755650" y="333375"/>
            <a:ext cx="2089150" cy="457200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  <a:tileRect/>
          </a:gradFill>
          <a:ln w="9525">
            <a:noFill/>
          </a:ln>
          <a:effectLst>
            <a:outerShdw sy="50000" kx="2453608" rotWithShape="0">
              <a:srgbClr val="808080"/>
            </a:outerShdw>
          </a:effectLst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宋体" panose="02010600030101010101" pitchFamily="2" charset="-122"/>
              </a:rPr>
              <a:t>J-K</a:t>
            </a:r>
            <a:r>
              <a:rPr lang="zh-CN" altLang="en-US" sz="2400" b="1" dirty="0">
                <a:solidFill>
                  <a:srgbClr val="CC0000"/>
                </a:solidFill>
                <a:latin typeface="宋体" panose="02010600030101010101" pitchFamily="2" charset="-122"/>
              </a:rPr>
              <a:t>触发器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5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5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5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5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25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5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5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5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25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25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25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25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25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25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1" dur="500"/>
                                        <p:tgtEl>
                                          <p:spTgt spid="25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5" dur="500"/>
                                        <p:tgtEl>
                                          <p:spTgt spid="25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0" dur="500"/>
                                        <p:tgtEl>
                                          <p:spTgt spid="258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25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5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58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58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1" dur="500"/>
                                        <p:tgtEl>
                                          <p:spTgt spid="25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6" dur="500"/>
                                        <p:tgtEl>
                                          <p:spTgt spid="25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5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6" dur="500"/>
                                        <p:tgtEl>
                                          <p:spTgt spid="25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1" dur="500"/>
                                        <p:tgtEl>
                                          <p:spTgt spid="25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6" dur="500"/>
                                        <p:tgtEl>
                                          <p:spTgt spid="25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25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6" dur="500"/>
                                        <p:tgtEl>
                                          <p:spTgt spid="25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1" dur="500"/>
                                        <p:tgtEl>
                                          <p:spTgt spid="25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6" dur="500"/>
                                        <p:tgtEl>
                                          <p:spTgt spid="25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25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6" dur="500"/>
                                        <p:tgtEl>
                                          <p:spTgt spid="25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1" dur="500"/>
                                        <p:tgtEl>
                                          <p:spTgt spid="25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6" dur="500"/>
                                        <p:tgtEl>
                                          <p:spTgt spid="25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1" dur="500"/>
                                        <p:tgtEl>
                                          <p:spTgt spid="25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77" grpId="0"/>
      <p:bldP spid="258078" grpId="0"/>
      <p:bldP spid="258079" grpId="0"/>
      <p:bldP spid="258133" grpId="0"/>
      <p:bldP spid="258134" grpId="0"/>
      <p:bldP spid="258135" grpId="0"/>
      <p:bldP spid="258136" grpId="0"/>
      <p:bldP spid="258137" grpId="0"/>
      <p:bldP spid="258138" grpId="0"/>
      <p:bldP spid="258139" grpId="0"/>
      <p:bldP spid="258140" grpId="0"/>
      <p:bldP spid="258141" grpId="0" animBg="1"/>
      <p:bldP spid="258142" grpId="0" animBg="1"/>
      <p:bldP spid="258147" grpId="0"/>
      <p:bldP spid="258148" grpId="0"/>
      <p:bldP spid="258149" grpId="0"/>
      <p:bldP spid="258150" grpId="0"/>
      <p:bldP spid="258151" grpId="0"/>
      <p:bldP spid="258152" grpId="0"/>
      <p:bldP spid="258153" grpId="0"/>
      <p:bldP spid="258154" grpId="0"/>
      <p:bldP spid="258155" grpId="0"/>
      <p:bldP spid="258156" grpId="0"/>
      <p:bldP spid="258157" grpId="0"/>
      <p:bldP spid="258158" grpId="0"/>
      <p:bldP spid="258164" grpId="0"/>
      <p:bldP spid="258165" grpId="0"/>
      <p:bldP spid="258166" grpId="0"/>
      <p:bldP spid="258167" grpId="0"/>
      <p:bldP spid="25707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/>
          <p:nvPr/>
        </p:nvSpPr>
        <p:spPr>
          <a:xfrm>
            <a:off x="1187450" y="476250"/>
            <a:ext cx="6626225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tx2"/>
                </a:solidFill>
              </a:rPr>
              <a:t>§4.3  </a:t>
            </a:r>
            <a:r>
              <a:rPr lang="zh-CN" altLang="en-US" sz="3600" b="1" dirty="0">
                <a:solidFill>
                  <a:schemeClr val="tx2"/>
                </a:solidFill>
              </a:rPr>
              <a:t>同步时序逻辑电路分析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grpSp>
        <p:nvGrpSpPr>
          <p:cNvPr id="49186" name="Group 34"/>
          <p:cNvGrpSpPr/>
          <p:nvPr/>
        </p:nvGrpSpPr>
        <p:grpSpPr>
          <a:xfrm>
            <a:off x="2578100" y="1530350"/>
            <a:ext cx="3733800" cy="990600"/>
            <a:chOff x="1488" y="912"/>
            <a:chExt cx="2352" cy="624"/>
          </a:xfrm>
        </p:grpSpPr>
        <p:sp>
          <p:nvSpPr>
            <p:cNvPr id="53287" name="AutoShape 35"/>
            <p:cNvSpPr/>
            <p:nvPr/>
          </p:nvSpPr>
          <p:spPr>
            <a:xfrm>
              <a:off x="1488" y="912"/>
              <a:ext cx="2352" cy="624"/>
            </a:xfrm>
            <a:prstGeom prst="flowChartAlternateProcess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53288" name="Text Box 36"/>
            <p:cNvSpPr txBox="1"/>
            <p:nvPr/>
          </p:nvSpPr>
          <p:spPr>
            <a:xfrm>
              <a:off x="1680" y="912"/>
              <a:ext cx="204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写各触发器的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控制函数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9189" name="Text Box 37"/>
          <p:cNvSpPr txBox="1"/>
          <p:nvPr/>
        </p:nvSpPr>
        <p:spPr>
          <a:xfrm>
            <a:off x="2882900" y="1987550"/>
            <a:ext cx="26352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写电路的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输出函数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9190" name="Line 38"/>
          <p:cNvSpPr/>
          <p:nvPr/>
        </p:nvSpPr>
        <p:spPr>
          <a:xfrm>
            <a:off x="4483100" y="2520950"/>
            <a:ext cx="0" cy="30480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49191" name="Group 39"/>
          <p:cNvGrpSpPr/>
          <p:nvPr/>
        </p:nvGrpSpPr>
        <p:grpSpPr>
          <a:xfrm>
            <a:off x="2578100" y="2825750"/>
            <a:ext cx="3733800" cy="762000"/>
            <a:chOff x="1488" y="1728"/>
            <a:chExt cx="2352" cy="480"/>
          </a:xfrm>
        </p:grpSpPr>
        <p:sp>
          <p:nvSpPr>
            <p:cNvPr id="53285" name="AutoShape 40"/>
            <p:cNvSpPr/>
            <p:nvPr/>
          </p:nvSpPr>
          <p:spPr>
            <a:xfrm>
              <a:off x="1488" y="1728"/>
              <a:ext cx="2352" cy="480"/>
            </a:xfrm>
            <a:prstGeom prst="flowChartAlternateProcess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53286" name="Text Box 41"/>
            <p:cNvSpPr txBox="1"/>
            <p:nvPr/>
          </p:nvSpPr>
          <p:spPr>
            <a:xfrm>
              <a:off x="1680" y="1837"/>
              <a:ext cx="18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写触发器的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状态方程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9194" name="Line 42"/>
          <p:cNvSpPr/>
          <p:nvPr/>
        </p:nvSpPr>
        <p:spPr>
          <a:xfrm>
            <a:off x="4483100" y="3587750"/>
            <a:ext cx="0" cy="30480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49195" name="Group 43"/>
          <p:cNvGrpSpPr/>
          <p:nvPr/>
        </p:nvGrpSpPr>
        <p:grpSpPr>
          <a:xfrm>
            <a:off x="2501900" y="3892550"/>
            <a:ext cx="3886200" cy="609600"/>
            <a:chOff x="1440" y="2400"/>
            <a:chExt cx="2448" cy="384"/>
          </a:xfrm>
        </p:grpSpPr>
        <p:sp>
          <p:nvSpPr>
            <p:cNvPr id="53283" name="AutoShape 44"/>
            <p:cNvSpPr/>
            <p:nvPr/>
          </p:nvSpPr>
          <p:spPr>
            <a:xfrm>
              <a:off x="1440" y="2400"/>
              <a:ext cx="2448" cy="384"/>
            </a:xfrm>
            <a:prstGeom prst="flowChartAlternateProcess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53284" name="Text Box 45"/>
            <p:cNvSpPr txBox="1"/>
            <p:nvPr/>
          </p:nvSpPr>
          <p:spPr>
            <a:xfrm>
              <a:off x="1440" y="2448"/>
              <a:ext cx="2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作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状态转换表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及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状态转换图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9198" name="Line 46"/>
          <p:cNvSpPr/>
          <p:nvPr/>
        </p:nvSpPr>
        <p:spPr>
          <a:xfrm>
            <a:off x="4483100" y="4502150"/>
            <a:ext cx="0" cy="30480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49199" name="Group 47"/>
          <p:cNvGrpSpPr/>
          <p:nvPr/>
        </p:nvGrpSpPr>
        <p:grpSpPr>
          <a:xfrm>
            <a:off x="2501900" y="4806950"/>
            <a:ext cx="3886200" cy="609600"/>
            <a:chOff x="1440" y="2976"/>
            <a:chExt cx="2448" cy="384"/>
          </a:xfrm>
        </p:grpSpPr>
        <p:sp>
          <p:nvSpPr>
            <p:cNvPr id="53281" name="Text Box 48"/>
            <p:cNvSpPr txBox="1"/>
            <p:nvPr/>
          </p:nvSpPr>
          <p:spPr>
            <a:xfrm>
              <a:off x="1968" y="3024"/>
              <a:ext cx="12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作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时序波形图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282" name="AutoShape 49"/>
            <p:cNvSpPr/>
            <p:nvPr/>
          </p:nvSpPr>
          <p:spPr>
            <a:xfrm>
              <a:off x="1440" y="2976"/>
              <a:ext cx="2448" cy="384"/>
            </a:xfrm>
            <a:prstGeom prst="flowChartAlternateProcess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sp>
        <p:nvSpPr>
          <p:cNvPr id="49202" name="Line 50"/>
          <p:cNvSpPr/>
          <p:nvPr/>
        </p:nvSpPr>
        <p:spPr>
          <a:xfrm>
            <a:off x="4483100" y="5416550"/>
            <a:ext cx="0" cy="30480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49203" name="Group 51"/>
          <p:cNvGrpSpPr/>
          <p:nvPr/>
        </p:nvGrpSpPr>
        <p:grpSpPr>
          <a:xfrm>
            <a:off x="2501900" y="5721350"/>
            <a:ext cx="3886200" cy="609600"/>
            <a:chOff x="1440" y="3552"/>
            <a:chExt cx="2448" cy="384"/>
          </a:xfrm>
        </p:grpSpPr>
        <p:sp>
          <p:nvSpPr>
            <p:cNvPr id="53279" name="AutoShape 52"/>
            <p:cNvSpPr/>
            <p:nvPr/>
          </p:nvSpPr>
          <p:spPr>
            <a:xfrm>
              <a:off x="1440" y="3552"/>
              <a:ext cx="2448" cy="384"/>
            </a:xfrm>
            <a:prstGeom prst="flowChartAlternateProcess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53280" name="Text Box 53"/>
            <p:cNvSpPr txBox="1"/>
            <p:nvPr/>
          </p:nvSpPr>
          <p:spPr>
            <a:xfrm>
              <a:off x="1690" y="3600"/>
              <a:ext cx="185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得到电路的逻辑功能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9206" name="Group 54"/>
          <p:cNvGrpSpPr/>
          <p:nvPr/>
        </p:nvGrpSpPr>
        <p:grpSpPr>
          <a:xfrm>
            <a:off x="1206500" y="1301750"/>
            <a:ext cx="914400" cy="5181600"/>
            <a:chOff x="624" y="768"/>
            <a:chExt cx="576" cy="3264"/>
          </a:xfrm>
        </p:grpSpPr>
        <p:sp>
          <p:nvSpPr>
            <p:cNvPr id="53277" name="Oval 55"/>
            <p:cNvSpPr/>
            <p:nvPr/>
          </p:nvSpPr>
          <p:spPr>
            <a:xfrm>
              <a:off x="624" y="768"/>
              <a:ext cx="576" cy="3264"/>
            </a:xfrm>
            <a:prstGeom prst="ellipse">
              <a:avLst/>
            </a:prstGeom>
            <a:gradFill rotWithShape="0">
              <a:gsLst>
                <a:gs pos="0">
                  <a:srgbClr val="767647"/>
                </a:gs>
                <a:gs pos="50000">
                  <a:srgbClr val="FFFF99"/>
                </a:gs>
                <a:gs pos="100000">
                  <a:srgbClr val="767647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53278" name="Text Box 56"/>
            <p:cNvSpPr txBox="1"/>
            <p:nvPr/>
          </p:nvSpPr>
          <p:spPr>
            <a:xfrm>
              <a:off x="762" y="910"/>
              <a:ext cx="342" cy="29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同</a:t>
              </a:r>
              <a:endPara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步</a:t>
              </a:r>
              <a:endPara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时</a:t>
              </a:r>
              <a:endPara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序</a:t>
              </a:r>
              <a:endPara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电</a:t>
              </a:r>
              <a:endPara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路</a:t>
              </a:r>
              <a:endPara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的</a:t>
              </a:r>
              <a:endPara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分</a:t>
              </a:r>
              <a:endPara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析</a:t>
              </a:r>
              <a:endPara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方</a:t>
              </a:r>
              <a:endPara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法</a:t>
              </a:r>
              <a:endPara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9209" name="Group 57"/>
          <p:cNvGrpSpPr/>
          <p:nvPr/>
        </p:nvGrpSpPr>
        <p:grpSpPr>
          <a:xfrm>
            <a:off x="6159500" y="692150"/>
            <a:ext cx="2743200" cy="1066800"/>
            <a:chOff x="3744" y="384"/>
            <a:chExt cx="1728" cy="672"/>
          </a:xfrm>
        </p:grpSpPr>
        <p:sp>
          <p:nvSpPr>
            <p:cNvPr id="53275" name="AutoShape 58"/>
            <p:cNvSpPr/>
            <p:nvPr/>
          </p:nvSpPr>
          <p:spPr>
            <a:xfrm>
              <a:off x="3744" y="384"/>
              <a:ext cx="1728" cy="672"/>
            </a:xfrm>
            <a:prstGeom prst="wedgeRoundRectCallout">
              <a:avLst>
                <a:gd name="adj1" fmla="val -54921"/>
                <a:gd name="adj2" fmla="val 55356"/>
                <a:gd name="adj3" fmla="val 16667"/>
              </a:avLst>
            </a:prstGeom>
            <a:solidFill>
              <a:srgbClr val="FFCC00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276" name="Text Box 59"/>
            <p:cNvSpPr txBox="1"/>
            <p:nvPr/>
          </p:nvSpPr>
          <p:spPr>
            <a:xfrm>
              <a:off x="3792" y="480"/>
              <a:ext cx="1680" cy="523"/>
            </a:xfrm>
            <a:prstGeom prst="rect">
              <a:avLst/>
            </a:prstGeom>
            <a:solidFill>
              <a:srgbClr val="FFCC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输入端的表达式，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如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J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、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K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、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9212" name="Group 60"/>
          <p:cNvGrpSpPr/>
          <p:nvPr/>
        </p:nvGrpSpPr>
        <p:grpSpPr>
          <a:xfrm>
            <a:off x="5854700" y="1987550"/>
            <a:ext cx="2895600" cy="457200"/>
            <a:chOff x="3552" y="1200"/>
            <a:chExt cx="1824" cy="288"/>
          </a:xfrm>
        </p:grpSpPr>
        <p:sp>
          <p:nvSpPr>
            <p:cNvPr id="53273" name="AutoShape 61"/>
            <p:cNvSpPr/>
            <p:nvPr/>
          </p:nvSpPr>
          <p:spPr>
            <a:xfrm>
              <a:off x="3552" y="1200"/>
              <a:ext cx="1824" cy="288"/>
            </a:xfrm>
            <a:prstGeom prst="wedgeRoundRectCallout">
              <a:avLst>
                <a:gd name="adj1" fmla="val -64750"/>
                <a:gd name="adj2" fmla="val -1736"/>
                <a:gd name="adj3" fmla="val 16667"/>
              </a:avLst>
            </a:prstGeom>
            <a:solidFill>
              <a:srgbClr val="FFCC00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274" name="Text Box 62"/>
            <p:cNvSpPr txBox="1"/>
            <p:nvPr/>
          </p:nvSpPr>
          <p:spPr>
            <a:xfrm>
              <a:off x="3744" y="1200"/>
              <a:ext cx="1467" cy="288"/>
            </a:xfrm>
            <a:prstGeom prst="rect">
              <a:avLst/>
            </a:prstGeom>
            <a:solidFill>
              <a:srgbClr val="FFCC00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组合电路的输出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9215" name="Group 63"/>
          <p:cNvGrpSpPr/>
          <p:nvPr/>
        </p:nvGrpSpPr>
        <p:grpSpPr>
          <a:xfrm>
            <a:off x="6083300" y="3054350"/>
            <a:ext cx="1676400" cy="457200"/>
            <a:chOff x="3552" y="1200"/>
            <a:chExt cx="1824" cy="288"/>
          </a:xfrm>
        </p:grpSpPr>
        <p:sp>
          <p:nvSpPr>
            <p:cNvPr id="53271" name="AutoShape 64"/>
            <p:cNvSpPr/>
            <p:nvPr/>
          </p:nvSpPr>
          <p:spPr>
            <a:xfrm>
              <a:off x="3552" y="1200"/>
              <a:ext cx="1824" cy="288"/>
            </a:xfrm>
            <a:prstGeom prst="wedgeRoundRectCallout">
              <a:avLst>
                <a:gd name="adj1" fmla="val -64750"/>
                <a:gd name="adj2" fmla="val -1736"/>
                <a:gd name="adj3" fmla="val 16667"/>
              </a:avLst>
            </a:prstGeom>
            <a:solidFill>
              <a:srgbClr val="FFCC00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272" name="Text Box 65"/>
            <p:cNvSpPr txBox="1"/>
            <p:nvPr/>
          </p:nvSpPr>
          <p:spPr>
            <a:xfrm>
              <a:off x="3745" y="1200"/>
              <a:ext cx="1534" cy="288"/>
            </a:xfrm>
            <a:prstGeom prst="rect">
              <a:avLst/>
            </a:prstGeom>
            <a:solidFill>
              <a:srgbClr val="FFCC00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特性方程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9218" name="Group 66"/>
          <p:cNvGrpSpPr/>
          <p:nvPr/>
        </p:nvGrpSpPr>
        <p:grpSpPr>
          <a:xfrm>
            <a:off x="3187700" y="2825750"/>
            <a:ext cx="2454275" cy="990600"/>
            <a:chOff x="1872" y="1728"/>
            <a:chExt cx="1546" cy="624"/>
          </a:xfrm>
        </p:grpSpPr>
        <p:sp>
          <p:nvSpPr>
            <p:cNvPr id="53269" name="AutoShape 67"/>
            <p:cNvSpPr/>
            <p:nvPr/>
          </p:nvSpPr>
          <p:spPr>
            <a:xfrm>
              <a:off x="1872" y="1728"/>
              <a:ext cx="1536" cy="624"/>
            </a:xfrm>
            <a:prstGeom prst="wedgeRoundRectCallout">
              <a:avLst>
                <a:gd name="adj1" fmla="val -46875"/>
                <a:gd name="adj2" fmla="val 76120"/>
                <a:gd name="adj3" fmla="val 16667"/>
              </a:avLst>
            </a:prstGeom>
            <a:solidFill>
              <a:srgbClr val="FFCC00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270" name="Text Box 68"/>
            <p:cNvSpPr txBox="1"/>
            <p:nvPr/>
          </p:nvSpPr>
          <p:spPr>
            <a:xfrm>
              <a:off x="1920" y="1776"/>
              <a:ext cx="1498" cy="518"/>
            </a:xfrm>
            <a:prstGeom prst="rect">
              <a:avLst/>
            </a:prstGeom>
            <a:solidFill>
              <a:srgbClr val="FFCC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描述输入与状态转换关系的表格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9221" name="Group 69"/>
          <p:cNvGrpSpPr/>
          <p:nvPr/>
        </p:nvGrpSpPr>
        <p:grpSpPr>
          <a:xfrm>
            <a:off x="5854700" y="4349750"/>
            <a:ext cx="2987675" cy="914400"/>
            <a:chOff x="3552" y="2688"/>
            <a:chExt cx="1882" cy="576"/>
          </a:xfrm>
        </p:grpSpPr>
        <p:sp>
          <p:nvSpPr>
            <p:cNvPr id="53267" name="AutoShape 70"/>
            <p:cNvSpPr/>
            <p:nvPr/>
          </p:nvSpPr>
          <p:spPr>
            <a:xfrm>
              <a:off x="3552" y="2688"/>
              <a:ext cx="1872" cy="576"/>
            </a:xfrm>
            <a:prstGeom prst="wedgeRoundRectCallout">
              <a:avLst>
                <a:gd name="adj1" fmla="val -67894"/>
                <a:gd name="adj2" fmla="val 37329"/>
                <a:gd name="adj3" fmla="val 16667"/>
              </a:avLst>
            </a:prstGeom>
            <a:solidFill>
              <a:srgbClr val="FFCC00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268" name="Text Box 71"/>
            <p:cNvSpPr txBox="1"/>
            <p:nvPr/>
          </p:nvSpPr>
          <p:spPr>
            <a:xfrm>
              <a:off x="3552" y="2736"/>
              <a:ext cx="1882" cy="518"/>
            </a:xfrm>
            <a:prstGeom prst="rect">
              <a:avLst/>
            </a:prstGeom>
            <a:solidFill>
              <a:srgbClr val="FFCC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画出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时钟脉冲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作用下的输入、输出波形图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92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/>
          <p:nvPr/>
        </p:nvSpPr>
        <p:spPr>
          <a:xfrm>
            <a:off x="684213" y="333375"/>
            <a:ext cx="75596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：试分析如图所示电路的逻辑功能。</a:t>
            </a:r>
            <a:endParaRPr lang="zh-CN" altLang="en-US" sz="2800" b="1" dirty="0"/>
          </a:p>
        </p:txBody>
      </p:sp>
      <p:pic>
        <p:nvPicPr>
          <p:cNvPr id="50264" name="Picture 88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0" y="836613"/>
            <a:ext cx="4191000" cy="37830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50265" name="Text Box 89"/>
          <p:cNvSpPr txBox="1"/>
          <p:nvPr/>
        </p:nvSpPr>
        <p:spPr>
          <a:xfrm>
            <a:off x="395288" y="981075"/>
            <a:ext cx="48244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解：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、列出激励函数和输出函数</a:t>
            </a:r>
            <a:endParaRPr lang="zh-CN" altLang="en-US" sz="2400" b="1" dirty="0"/>
          </a:p>
        </p:txBody>
      </p:sp>
      <p:sp>
        <p:nvSpPr>
          <p:cNvPr id="50266" name="Text Box 90"/>
          <p:cNvSpPr txBox="1"/>
          <p:nvPr/>
        </p:nvSpPr>
        <p:spPr>
          <a:xfrm>
            <a:off x="250825" y="1628775"/>
            <a:ext cx="17287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激励函数：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0269" name="Rectangle 93"/>
          <p:cNvSpPr/>
          <p:nvPr/>
        </p:nvSpPr>
        <p:spPr>
          <a:xfrm>
            <a:off x="6804025" y="2133600"/>
            <a:ext cx="1944688" cy="72072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aphicFrame>
        <p:nvGraphicFramePr>
          <p:cNvPr id="50274" name="Object 98"/>
          <p:cNvGraphicFramePr>
            <a:graphicFrameLocks noGrp="1" noChangeAspect="1"/>
          </p:cNvGraphicFramePr>
          <p:nvPr>
            <p:ph sz="quarter" idx="1" hasCustomPrompt="1"/>
          </p:nvPr>
        </p:nvGraphicFramePr>
        <p:xfrm>
          <a:off x="1908175" y="2233613"/>
          <a:ext cx="27940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5" name="" r:id="rId2" imgW="955040" imgH="130810" progId="Equation.3">
                  <p:embed/>
                </p:oleObj>
              </mc:Choice>
              <mc:Fallback>
                <p:oleObj name="" r:id="rId2" imgW="955040" imgH="13081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908175" y="2233613"/>
                        <a:ext cx="2794000" cy="534987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100000"/>
                        </a:scheme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2" name="Object 106"/>
          <p:cNvGraphicFramePr>
            <a:graphicFrameLocks noGrp="1" noChangeAspect="1"/>
          </p:cNvGraphicFramePr>
          <p:nvPr>
            <p:ph sz="quarter" idx="2" hasCustomPrompt="1"/>
          </p:nvPr>
        </p:nvGraphicFramePr>
        <p:xfrm>
          <a:off x="1908175" y="1700213"/>
          <a:ext cx="18002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6" name="" r:id="rId4" imgW="620395" imgH="130810" progId="Equation.3">
                  <p:embed/>
                </p:oleObj>
              </mc:Choice>
              <mc:Fallback>
                <p:oleObj name="" r:id="rId4" imgW="620395" imgH="13081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908175" y="1700213"/>
                        <a:ext cx="1800225" cy="514350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100000"/>
                        </a:scheme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91" name="Object 115"/>
          <p:cNvGraphicFramePr>
            <a:graphicFrameLocks noGrp="1" noChangeAspect="1"/>
          </p:cNvGraphicFramePr>
          <p:nvPr>
            <p:ph sz="quarter" idx="3" hasCustomPrompt="1"/>
          </p:nvPr>
        </p:nvGraphicFramePr>
        <p:xfrm>
          <a:off x="1908175" y="2781300"/>
          <a:ext cx="25193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7" name="" r:id="rId6" imgW="914400" imgH="154940" progId="Equation.3">
                  <p:embed/>
                </p:oleObj>
              </mc:Choice>
              <mc:Fallback>
                <p:oleObj name="" r:id="rId6" imgW="914400" imgH="15494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908175" y="2781300"/>
                        <a:ext cx="2519363" cy="558800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100000"/>
                        </a:scheme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6" name="Rectangle 110"/>
          <p:cNvSpPr/>
          <p:nvPr/>
        </p:nvSpPr>
        <p:spPr>
          <a:xfrm>
            <a:off x="5437188" y="3357563"/>
            <a:ext cx="647700" cy="431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0287" name="Text Box 111"/>
          <p:cNvSpPr txBox="1"/>
          <p:nvPr/>
        </p:nvSpPr>
        <p:spPr>
          <a:xfrm>
            <a:off x="250825" y="2781300"/>
            <a:ext cx="17287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特征方程：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0294" name="Text Box 118"/>
          <p:cNvSpPr txBox="1"/>
          <p:nvPr/>
        </p:nvSpPr>
        <p:spPr>
          <a:xfrm>
            <a:off x="250825" y="4140200"/>
            <a:ext cx="17287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输出函数：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50295" name="Object 119"/>
          <p:cNvGraphicFramePr>
            <a:graphicFrameLocks noGrp="1" noChangeAspect="1"/>
          </p:cNvGraphicFramePr>
          <p:nvPr>
            <p:ph sz="quarter" idx="4" hasCustomPrompt="1"/>
          </p:nvPr>
        </p:nvGraphicFramePr>
        <p:xfrm>
          <a:off x="1908175" y="5435600"/>
          <a:ext cx="331311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8" name="" r:id="rId8" imgW="1085850" imgH="163195" progId="Equation.3">
                  <p:embed/>
                </p:oleObj>
              </mc:Choice>
              <mc:Fallback>
                <p:oleObj name="" r:id="rId8" imgW="1085850" imgH="163195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908175" y="5435600"/>
                        <a:ext cx="3313113" cy="657225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100000"/>
                        </a:scheme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98" name="Object 122"/>
          <p:cNvGraphicFramePr>
            <a:graphicFrameLocks noChangeAspect="1"/>
          </p:cNvGraphicFramePr>
          <p:nvPr/>
        </p:nvGraphicFramePr>
        <p:xfrm>
          <a:off x="1908175" y="4211638"/>
          <a:ext cx="28797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9" name="" r:id="rId10" imgW="1069340" imgH="400050" progId="Equation.3">
                  <p:embed/>
                </p:oleObj>
              </mc:Choice>
              <mc:Fallback>
                <p:oleObj name="" r:id="rId10" imgW="1069340" imgH="40005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8175" y="4211638"/>
                        <a:ext cx="2879725" cy="1193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01" name="Text Box 125"/>
          <p:cNvSpPr txBox="1"/>
          <p:nvPr/>
        </p:nvSpPr>
        <p:spPr>
          <a:xfrm>
            <a:off x="179388" y="3429000"/>
            <a:ext cx="4824412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/>
              <a:t>由图分析可知，该电路是</a:t>
            </a:r>
            <a:r>
              <a:rPr lang="en-US" altLang="zh-CN" sz="2000" b="1" dirty="0"/>
              <a:t>Moore</a:t>
            </a:r>
            <a:r>
              <a:rPr lang="zh-CN" altLang="en-US" sz="2000" b="1" dirty="0"/>
              <a:t>型电路，且触发器的状态变量就是电路的输出</a:t>
            </a:r>
            <a:endParaRPr lang="zh-CN" altLang="en-US" sz="2000" b="1" dirty="0"/>
          </a:p>
        </p:txBody>
      </p:sp>
      <p:grpSp>
        <p:nvGrpSpPr>
          <p:cNvPr id="50304" name="Group 128"/>
          <p:cNvGrpSpPr/>
          <p:nvPr/>
        </p:nvGrpSpPr>
        <p:grpSpPr>
          <a:xfrm>
            <a:off x="2662238" y="6118225"/>
            <a:ext cx="4222750" cy="623888"/>
            <a:chOff x="1677" y="3854"/>
            <a:chExt cx="2660" cy="393"/>
          </a:xfrm>
        </p:grpSpPr>
        <p:graphicFrame>
          <p:nvGraphicFramePr>
            <p:cNvPr id="54289" name="Object 124"/>
            <p:cNvGraphicFramePr>
              <a:graphicFrameLocks noChangeAspect="1"/>
            </p:cNvGraphicFramePr>
            <p:nvPr/>
          </p:nvGraphicFramePr>
          <p:xfrm>
            <a:off x="1677" y="3854"/>
            <a:ext cx="2660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0" name="" r:id="rId12" imgW="1403985" imgH="154940" progId="Equation.3">
                    <p:embed/>
                  </p:oleObj>
                </mc:Choice>
                <mc:Fallback>
                  <p:oleObj name="" r:id="rId12" imgW="1403985" imgH="154940" progId="Equation.3">
                    <p:embed/>
                    <p:pic>
                      <p:nvPicPr>
                        <p:cNvPr id="0" name="图片 3205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77" y="3854"/>
                          <a:ext cx="2660" cy="393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0" name="Oval 127"/>
            <p:cNvSpPr/>
            <p:nvPr/>
          </p:nvSpPr>
          <p:spPr>
            <a:xfrm>
              <a:off x="3370" y="3983"/>
              <a:ext cx="182" cy="181"/>
            </a:xfrm>
            <a:prstGeom prst="ellipse">
              <a:avLst/>
            </a:prstGeom>
            <a:noFill/>
            <a:ln w="22225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02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02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02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0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0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502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502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502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503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503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503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80"/>
                                        <p:tgtEl>
                                          <p:spTgt spid="502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80"/>
                                        <p:tgtEl>
                                          <p:spTgt spid="502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80"/>
                                        <p:tgtEl>
                                          <p:spTgt spid="502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0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0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0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0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0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0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  <p:bldP spid="50265" grpId="0"/>
      <p:bldP spid="50266" grpId="0"/>
      <p:bldP spid="50287" grpId="0"/>
      <p:bldP spid="50294" grpId="0"/>
      <p:bldP spid="503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639763" y="836613"/>
          <a:ext cx="20224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7" name="" r:id="rId1" imgW="726440" imgH="154940" progId="Equation.3">
                  <p:embed/>
                </p:oleObj>
              </mc:Choice>
              <mc:Fallback>
                <p:oleObj name="" r:id="rId1" imgW="726440" imgH="15494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9763" y="836613"/>
                        <a:ext cx="2022475" cy="5556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 Box 6"/>
          <p:cNvSpPr txBox="1"/>
          <p:nvPr/>
        </p:nvSpPr>
        <p:spPr>
          <a:xfrm>
            <a:off x="468313" y="333375"/>
            <a:ext cx="76327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、根据输出函数（状态方程）作出状态表、状态图</a:t>
            </a:r>
            <a:endParaRPr lang="zh-CN" altLang="en-US" sz="2400" b="1" dirty="0"/>
          </a:p>
        </p:txBody>
      </p:sp>
      <p:graphicFrame>
        <p:nvGraphicFramePr>
          <p:cNvPr id="51229" name="Group 29"/>
          <p:cNvGraphicFramePr>
            <a:graphicFrameLocks noGrp="1"/>
          </p:cNvGraphicFramePr>
          <p:nvPr>
            <p:ph idx="1"/>
          </p:nvPr>
        </p:nvGraphicFramePr>
        <p:xfrm>
          <a:off x="457200" y="1916113"/>
          <a:ext cx="4619625" cy="3457575"/>
        </p:xfrm>
        <a:graphic>
          <a:graphicData uri="http://schemas.openxmlformats.org/drawingml/2006/table">
            <a:tbl>
              <a:tblPr/>
              <a:tblGrid>
                <a:gridCol w="1436688"/>
                <a:gridCol w="1604962"/>
                <a:gridCol w="1577975"/>
              </a:tblGrid>
              <a:tr h="5334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现态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y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次态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n+1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y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n+1</a:t>
                      </a:r>
                      <a:endParaRPr kumimoji="0" lang="en-US" altLang="zh-CN" sz="20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492125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X=0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X=1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30" name="Text Box 30"/>
          <p:cNvSpPr txBox="1"/>
          <p:nvPr/>
        </p:nvSpPr>
        <p:spPr>
          <a:xfrm>
            <a:off x="684213" y="3054350"/>
            <a:ext cx="10080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003399"/>
                </a:solidFill>
              </a:rPr>
              <a:t>0    0</a:t>
            </a:r>
            <a:endParaRPr lang="en-US" altLang="zh-CN" sz="2800" dirty="0">
              <a:solidFill>
                <a:srgbClr val="003399"/>
              </a:solidFill>
            </a:endParaRPr>
          </a:p>
        </p:txBody>
      </p:sp>
      <p:sp>
        <p:nvSpPr>
          <p:cNvPr id="51231" name="Text Box 31"/>
          <p:cNvSpPr txBox="1"/>
          <p:nvPr/>
        </p:nvSpPr>
        <p:spPr>
          <a:xfrm>
            <a:off x="2844800" y="3054350"/>
            <a:ext cx="6477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660033"/>
                </a:solidFill>
              </a:rPr>
              <a:t>1</a:t>
            </a:r>
            <a:endParaRPr lang="en-US" altLang="zh-CN" sz="2800" dirty="0">
              <a:solidFill>
                <a:srgbClr val="660033"/>
              </a:solidFill>
            </a:endParaRPr>
          </a:p>
        </p:txBody>
      </p:sp>
      <p:sp>
        <p:nvSpPr>
          <p:cNvPr id="51232" name="Text Box 32"/>
          <p:cNvSpPr txBox="1"/>
          <p:nvPr/>
        </p:nvSpPr>
        <p:spPr>
          <a:xfrm>
            <a:off x="2268538" y="3054350"/>
            <a:ext cx="6477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660033"/>
                </a:solidFill>
              </a:rPr>
              <a:t>0</a:t>
            </a:r>
            <a:endParaRPr lang="en-US" altLang="zh-CN" sz="2800" dirty="0">
              <a:solidFill>
                <a:srgbClr val="660033"/>
              </a:solidFill>
            </a:endParaRPr>
          </a:p>
        </p:txBody>
      </p:sp>
      <p:sp>
        <p:nvSpPr>
          <p:cNvPr id="51233" name="Text Box 33"/>
          <p:cNvSpPr txBox="1"/>
          <p:nvPr/>
        </p:nvSpPr>
        <p:spPr>
          <a:xfrm>
            <a:off x="3852863" y="3068638"/>
            <a:ext cx="6477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660033"/>
                </a:solidFill>
              </a:rPr>
              <a:t>1</a:t>
            </a:r>
            <a:endParaRPr lang="en-US" altLang="zh-CN" sz="2800" dirty="0">
              <a:solidFill>
                <a:srgbClr val="660033"/>
              </a:solidFill>
            </a:endParaRPr>
          </a:p>
        </p:txBody>
      </p:sp>
      <p:sp>
        <p:nvSpPr>
          <p:cNvPr id="51234" name="Text Box 34"/>
          <p:cNvSpPr txBox="1"/>
          <p:nvPr/>
        </p:nvSpPr>
        <p:spPr>
          <a:xfrm>
            <a:off x="4500563" y="3068638"/>
            <a:ext cx="6477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660033"/>
                </a:solidFill>
              </a:rPr>
              <a:t>1</a:t>
            </a:r>
            <a:endParaRPr lang="en-US" altLang="zh-CN" sz="2800" dirty="0">
              <a:solidFill>
                <a:srgbClr val="660033"/>
              </a:solidFill>
            </a:endParaRPr>
          </a:p>
        </p:txBody>
      </p:sp>
      <p:sp>
        <p:nvSpPr>
          <p:cNvPr id="51235" name="Text Box 35"/>
          <p:cNvSpPr txBox="1"/>
          <p:nvPr/>
        </p:nvSpPr>
        <p:spPr>
          <a:xfrm>
            <a:off x="684213" y="3557588"/>
            <a:ext cx="10080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003399"/>
                </a:solidFill>
              </a:rPr>
              <a:t>0    1</a:t>
            </a:r>
            <a:endParaRPr lang="en-US" altLang="zh-CN" sz="2800" dirty="0">
              <a:solidFill>
                <a:srgbClr val="003399"/>
              </a:solidFill>
            </a:endParaRPr>
          </a:p>
        </p:txBody>
      </p:sp>
      <p:sp>
        <p:nvSpPr>
          <p:cNvPr id="51236" name="Text Box 36"/>
          <p:cNvSpPr txBox="1"/>
          <p:nvPr/>
        </p:nvSpPr>
        <p:spPr>
          <a:xfrm>
            <a:off x="2268538" y="3557588"/>
            <a:ext cx="6477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660033"/>
                </a:solidFill>
              </a:rPr>
              <a:t>1</a:t>
            </a:r>
            <a:endParaRPr lang="en-US" altLang="zh-CN" sz="2800" dirty="0">
              <a:solidFill>
                <a:srgbClr val="660033"/>
              </a:solidFill>
            </a:endParaRPr>
          </a:p>
        </p:txBody>
      </p:sp>
      <p:sp>
        <p:nvSpPr>
          <p:cNvPr id="51237" name="Text Box 37"/>
          <p:cNvSpPr txBox="1"/>
          <p:nvPr/>
        </p:nvSpPr>
        <p:spPr>
          <a:xfrm>
            <a:off x="2844800" y="3557588"/>
            <a:ext cx="6477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660033"/>
                </a:solidFill>
              </a:rPr>
              <a:t>0</a:t>
            </a:r>
            <a:endParaRPr lang="en-US" altLang="zh-CN" sz="2800" dirty="0">
              <a:solidFill>
                <a:srgbClr val="660033"/>
              </a:solidFill>
            </a:endParaRPr>
          </a:p>
        </p:txBody>
      </p:sp>
      <p:sp>
        <p:nvSpPr>
          <p:cNvPr id="51238" name="Text Box 38"/>
          <p:cNvSpPr txBox="1"/>
          <p:nvPr/>
        </p:nvSpPr>
        <p:spPr>
          <a:xfrm>
            <a:off x="4471988" y="3557588"/>
            <a:ext cx="6477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660033"/>
                </a:solidFill>
              </a:rPr>
              <a:t>0</a:t>
            </a:r>
            <a:endParaRPr lang="en-US" altLang="zh-CN" sz="2800" dirty="0">
              <a:solidFill>
                <a:srgbClr val="660033"/>
              </a:solidFill>
            </a:endParaRPr>
          </a:p>
        </p:txBody>
      </p:sp>
      <p:sp>
        <p:nvSpPr>
          <p:cNvPr id="51239" name="Text Box 39"/>
          <p:cNvSpPr txBox="1"/>
          <p:nvPr/>
        </p:nvSpPr>
        <p:spPr>
          <a:xfrm>
            <a:off x="3852863" y="3557588"/>
            <a:ext cx="6477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660033"/>
                </a:solidFill>
              </a:rPr>
              <a:t>0</a:t>
            </a:r>
            <a:endParaRPr lang="en-US" altLang="zh-CN" sz="2800" dirty="0">
              <a:solidFill>
                <a:srgbClr val="660033"/>
              </a:solidFill>
            </a:endParaRPr>
          </a:p>
        </p:txBody>
      </p:sp>
      <p:grpSp>
        <p:nvGrpSpPr>
          <p:cNvPr id="51246" name="Group 46"/>
          <p:cNvGrpSpPr/>
          <p:nvPr/>
        </p:nvGrpSpPr>
        <p:grpSpPr>
          <a:xfrm>
            <a:off x="684213" y="4076700"/>
            <a:ext cx="4175125" cy="1166813"/>
            <a:chOff x="431" y="2568"/>
            <a:chExt cx="2630" cy="735"/>
          </a:xfrm>
        </p:grpSpPr>
        <p:sp>
          <p:nvSpPr>
            <p:cNvPr id="55384" name="Text Box 40"/>
            <p:cNvSpPr txBox="1"/>
            <p:nvPr/>
          </p:nvSpPr>
          <p:spPr>
            <a:xfrm>
              <a:off x="431" y="2568"/>
              <a:ext cx="63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solidFill>
                    <a:srgbClr val="003399"/>
                  </a:solidFill>
                </a:rPr>
                <a:t>1    0</a:t>
              </a:r>
              <a:endParaRPr lang="en-US" altLang="zh-CN" sz="2800" dirty="0">
                <a:solidFill>
                  <a:srgbClr val="003399"/>
                </a:solidFill>
              </a:endParaRPr>
            </a:p>
          </p:txBody>
        </p:sp>
        <p:sp>
          <p:nvSpPr>
            <p:cNvPr id="55385" name="Text Box 41"/>
            <p:cNvSpPr txBox="1"/>
            <p:nvPr/>
          </p:nvSpPr>
          <p:spPr>
            <a:xfrm>
              <a:off x="1429" y="2568"/>
              <a:ext cx="63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solidFill>
                    <a:srgbClr val="660033"/>
                  </a:solidFill>
                </a:rPr>
                <a:t>1    1</a:t>
              </a:r>
              <a:endParaRPr lang="en-US" altLang="zh-CN" sz="2800" dirty="0">
                <a:solidFill>
                  <a:srgbClr val="660033"/>
                </a:solidFill>
              </a:endParaRPr>
            </a:p>
          </p:txBody>
        </p:sp>
        <p:sp>
          <p:nvSpPr>
            <p:cNvPr id="55386" name="Text Box 42"/>
            <p:cNvSpPr txBox="1"/>
            <p:nvPr/>
          </p:nvSpPr>
          <p:spPr>
            <a:xfrm>
              <a:off x="431" y="2931"/>
              <a:ext cx="63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solidFill>
                    <a:srgbClr val="003399"/>
                  </a:solidFill>
                </a:rPr>
                <a:t>1    1</a:t>
              </a:r>
              <a:endParaRPr lang="en-US" altLang="zh-CN" sz="2800" dirty="0">
                <a:solidFill>
                  <a:srgbClr val="003399"/>
                </a:solidFill>
              </a:endParaRPr>
            </a:p>
          </p:txBody>
        </p:sp>
        <p:sp>
          <p:nvSpPr>
            <p:cNvPr id="55387" name="Text Box 43"/>
            <p:cNvSpPr txBox="1"/>
            <p:nvPr/>
          </p:nvSpPr>
          <p:spPr>
            <a:xfrm>
              <a:off x="1429" y="2931"/>
              <a:ext cx="63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solidFill>
                    <a:srgbClr val="660033"/>
                  </a:solidFill>
                </a:rPr>
                <a:t>0    0</a:t>
              </a:r>
              <a:endParaRPr lang="en-US" altLang="zh-CN" sz="2800" dirty="0">
                <a:solidFill>
                  <a:srgbClr val="660033"/>
                </a:solidFill>
              </a:endParaRPr>
            </a:p>
          </p:txBody>
        </p:sp>
        <p:sp>
          <p:nvSpPr>
            <p:cNvPr id="55388" name="Text Box 44"/>
            <p:cNvSpPr txBox="1"/>
            <p:nvPr/>
          </p:nvSpPr>
          <p:spPr>
            <a:xfrm>
              <a:off x="2426" y="2614"/>
              <a:ext cx="63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solidFill>
                    <a:srgbClr val="660033"/>
                  </a:solidFill>
                </a:rPr>
                <a:t>0    1</a:t>
              </a:r>
              <a:endParaRPr lang="en-US" altLang="zh-CN" sz="2800" dirty="0">
                <a:solidFill>
                  <a:srgbClr val="660033"/>
                </a:solidFill>
              </a:endParaRPr>
            </a:p>
          </p:txBody>
        </p:sp>
        <p:sp>
          <p:nvSpPr>
            <p:cNvPr id="55389" name="Text Box 45"/>
            <p:cNvSpPr txBox="1"/>
            <p:nvPr/>
          </p:nvSpPr>
          <p:spPr>
            <a:xfrm>
              <a:off x="2426" y="2976"/>
              <a:ext cx="63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solidFill>
                    <a:srgbClr val="660033"/>
                  </a:solidFill>
                </a:rPr>
                <a:t>1    0</a:t>
              </a:r>
              <a:endParaRPr lang="en-US" altLang="zh-CN" sz="2800" dirty="0">
                <a:solidFill>
                  <a:srgbClr val="660033"/>
                </a:solidFill>
              </a:endParaRPr>
            </a:p>
          </p:txBody>
        </p:sp>
      </p:grpSp>
      <p:grpSp>
        <p:nvGrpSpPr>
          <p:cNvPr id="51249" name="Group 49"/>
          <p:cNvGrpSpPr/>
          <p:nvPr/>
        </p:nvGrpSpPr>
        <p:grpSpPr>
          <a:xfrm>
            <a:off x="611188" y="2924175"/>
            <a:ext cx="5473700" cy="2305050"/>
            <a:chOff x="385" y="1842"/>
            <a:chExt cx="3448" cy="1452"/>
          </a:xfrm>
        </p:grpSpPr>
        <p:sp>
          <p:nvSpPr>
            <p:cNvPr id="55382" name="Rectangle 47"/>
            <p:cNvSpPr/>
            <p:nvPr/>
          </p:nvSpPr>
          <p:spPr>
            <a:xfrm>
              <a:off x="385" y="1888"/>
              <a:ext cx="681" cy="1406"/>
            </a:xfrm>
            <a:prstGeom prst="rect">
              <a:avLst/>
            </a:prstGeom>
            <a:noFill/>
            <a:ln w="34925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55383" name="Line 48"/>
            <p:cNvSpPr/>
            <p:nvPr/>
          </p:nvSpPr>
          <p:spPr>
            <a:xfrm flipV="1">
              <a:off x="1066" y="1842"/>
              <a:ext cx="2767" cy="862"/>
            </a:xfrm>
            <a:prstGeom prst="line">
              <a:avLst/>
            </a:prstGeom>
            <a:ln w="34925" cap="flat" cmpd="sng">
              <a:solidFill>
                <a:srgbClr val="FF00FF"/>
              </a:solidFill>
              <a:prstDash val="solid"/>
              <a:headEnd type="none" w="med" len="med"/>
              <a:tailEnd type="triangle" w="lg" len="lg"/>
            </a:ln>
          </p:spPr>
        </p:sp>
      </p:grpSp>
      <p:grpSp>
        <p:nvGrpSpPr>
          <p:cNvPr id="51269" name="Group 69"/>
          <p:cNvGrpSpPr/>
          <p:nvPr/>
        </p:nvGrpSpPr>
        <p:grpSpPr>
          <a:xfrm>
            <a:off x="5724525" y="2276475"/>
            <a:ext cx="2662238" cy="2592388"/>
            <a:chOff x="3606" y="1480"/>
            <a:chExt cx="1677" cy="1633"/>
          </a:xfrm>
        </p:grpSpPr>
        <p:grpSp>
          <p:nvGrpSpPr>
            <p:cNvPr id="55370" name="Group 50"/>
            <p:cNvGrpSpPr/>
            <p:nvPr/>
          </p:nvGrpSpPr>
          <p:grpSpPr>
            <a:xfrm>
              <a:off x="3606" y="1480"/>
              <a:ext cx="453" cy="362"/>
              <a:chOff x="3969" y="2614"/>
              <a:chExt cx="453" cy="362"/>
            </a:xfrm>
          </p:grpSpPr>
          <p:sp>
            <p:nvSpPr>
              <p:cNvPr id="55380" name="Oval 51"/>
              <p:cNvSpPr/>
              <p:nvPr/>
            </p:nvSpPr>
            <p:spPr>
              <a:xfrm>
                <a:off x="3969" y="2614"/>
                <a:ext cx="363" cy="362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80008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55381" name="Text Box 52"/>
              <p:cNvSpPr txBox="1"/>
              <p:nvPr/>
            </p:nvSpPr>
            <p:spPr>
              <a:xfrm>
                <a:off x="4014" y="2672"/>
                <a:ext cx="40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solidFill>
                      <a:schemeClr val="accent2"/>
                    </a:solidFill>
                  </a:rPr>
                  <a:t>00</a:t>
                </a:r>
                <a:endParaRPr lang="en-US" altLang="zh-CN" sz="20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55371" name="Group 53"/>
            <p:cNvGrpSpPr/>
            <p:nvPr/>
          </p:nvGrpSpPr>
          <p:grpSpPr>
            <a:xfrm>
              <a:off x="4830" y="1480"/>
              <a:ext cx="453" cy="362"/>
              <a:chOff x="3969" y="2614"/>
              <a:chExt cx="453" cy="362"/>
            </a:xfrm>
          </p:grpSpPr>
          <p:sp>
            <p:nvSpPr>
              <p:cNvPr id="55378" name="Oval 54"/>
              <p:cNvSpPr/>
              <p:nvPr/>
            </p:nvSpPr>
            <p:spPr>
              <a:xfrm>
                <a:off x="3969" y="2614"/>
                <a:ext cx="363" cy="362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80008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55379" name="Text Box 55"/>
              <p:cNvSpPr txBox="1"/>
              <p:nvPr/>
            </p:nvSpPr>
            <p:spPr>
              <a:xfrm>
                <a:off x="4014" y="2672"/>
                <a:ext cx="40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solidFill>
                      <a:schemeClr val="accent2"/>
                    </a:solidFill>
                  </a:rPr>
                  <a:t>01</a:t>
                </a:r>
                <a:endParaRPr lang="en-US" altLang="zh-CN" sz="20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55372" name="Group 56"/>
            <p:cNvGrpSpPr/>
            <p:nvPr/>
          </p:nvGrpSpPr>
          <p:grpSpPr>
            <a:xfrm>
              <a:off x="4830" y="2751"/>
              <a:ext cx="453" cy="362"/>
              <a:chOff x="3969" y="2614"/>
              <a:chExt cx="453" cy="362"/>
            </a:xfrm>
          </p:grpSpPr>
          <p:sp>
            <p:nvSpPr>
              <p:cNvPr id="55376" name="Oval 57"/>
              <p:cNvSpPr/>
              <p:nvPr/>
            </p:nvSpPr>
            <p:spPr>
              <a:xfrm>
                <a:off x="3969" y="2614"/>
                <a:ext cx="363" cy="362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80008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55377" name="Text Box 58"/>
              <p:cNvSpPr txBox="1"/>
              <p:nvPr/>
            </p:nvSpPr>
            <p:spPr>
              <a:xfrm>
                <a:off x="4014" y="2672"/>
                <a:ext cx="40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solidFill>
                      <a:schemeClr val="accent2"/>
                    </a:solidFill>
                  </a:rPr>
                  <a:t>10</a:t>
                </a:r>
                <a:endParaRPr lang="en-US" altLang="zh-CN" sz="20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55373" name="Group 59"/>
            <p:cNvGrpSpPr/>
            <p:nvPr/>
          </p:nvGrpSpPr>
          <p:grpSpPr>
            <a:xfrm>
              <a:off x="3606" y="2751"/>
              <a:ext cx="453" cy="362"/>
              <a:chOff x="3969" y="2614"/>
              <a:chExt cx="453" cy="362"/>
            </a:xfrm>
          </p:grpSpPr>
          <p:sp>
            <p:nvSpPr>
              <p:cNvPr id="55374" name="Oval 60"/>
              <p:cNvSpPr/>
              <p:nvPr/>
            </p:nvSpPr>
            <p:spPr>
              <a:xfrm>
                <a:off x="3969" y="2614"/>
                <a:ext cx="363" cy="362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80008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55375" name="Text Box 61"/>
              <p:cNvSpPr txBox="1"/>
              <p:nvPr/>
            </p:nvSpPr>
            <p:spPr>
              <a:xfrm>
                <a:off x="4014" y="2672"/>
                <a:ext cx="40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solidFill>
                      <a:schemeClr val="accent2"/>
                    </a:solidFill>
                  </a:rPr>
                  <a:t>11</a:t>
                </a:r>
                <a:endParaRPr lang="en-US" altLang="zh-CN" sz="2000" b="1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51262" name="Line 62"/>
          <p:cNvSpPr/>
          <p:nvPr/>
        </p:nvSpPr>
        <p:spPr>
          <a:xfrm>
            <a:off x="1547813" y="3284538"/>
            <a:ext cx="792162" cy="0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headEnd type="none" w="med" len="med"/>
            <a:tailEnd type="triangle" w="sm" len="lg"/>
          </a:ln>
        </p:spPr>
      </p:sp>
      <p:grpSp>
        <p:nvGrpSpPr>
          <p:cNvPr id="51264" name="Group 64"/>
          <p:cNvGrpSpPr/>
          <p:nvPr/>
        </p:nvGrpSpPr>
        <p:grpSpPr>
          <a:xfrm>
            <a:off x="6227763" y="2205038"/>
            <a:ext cx="1439862" cy="433387"/>
            <a:chOff x="3969" y="1480"/>
            <a:chExt cx="720" cy="273"/>
          </a:xfrm>
        </p:grpSpPr>
        <p:sp>
          <p:nvSpPr>
            <p:cNvPr id="55368" name="Arc 65"/>
            <p:cNvSpPr/>
            <p:nvPr/>
          </p:nvSpPr>
          <p:spPr>
            <a:xfrm>
              <a:off x="3969" y="1480"/>
              <a:ext cx="693" cy="2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0008" h="21600" fill="none">
                  <a:moveTo>
                    <a:pt x="0" y="13451"/>
                  </a:moveTo>
                  <a:cubicBezTo>
                    <a:pt x="3313" y="5317"/>
                    <a:pt x="11221" y="0"/>
                    <a:pt x="20004" y="0"/>
                  </a:cubicBezTo>
                  <a:cubicBezTo>
                    <a:pt x="28786" y="0"/>
                    <a:pt x="36694" y="5317"/>
                    <a:pt x="40007" y="13451"/>
                  </a:cubicBezTo>
                </a:path>
                <a:path w="40008" h="21600" stroke="0">
                  <a:moveTo>
                    <a:pt x="0" y="13451"/>
                  </a:moveTo>
                  <a:cubicBezTo>
                    <a:pt x="3313" y="5317"/>
                    <a:pt x="11221" y="0"/>
                    <a:pt x="20004" y="0"/>
                  </a:cubicBezTo>
                  <a:cubicBezTo>
                    <a:pt x="28786" y="0"/>
                    <a:pt x="36694" y="5317"/>
                    <a:pt x="40007" y="13451"/>
                  </a:cubicBezTo>
                  <a:lnTo>
                    <a:pt x="20004" y="21600"/>
                  </a:lnTo>
                  <a:lnTo>
                    <a:pt x="0" y="13451"/>
                  </a:lnTo>
                  <a:close/>
                </a:path>
              </a:pathLst>
            </a:custGeom>
            <a:noFill/>
            <a:ln w="3492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69" name="Freeform 66"/>
            <p:cNvSpPr/>
            <p:nvPr/>
          </p:nvSpPr>
          <p:spPr>
            <a:xfrm>
              <a:off x="4658" y="1649"/>
              <a:ext cx="31" cy="39"/>
            </a:xfrm>
            <a:custGeom>
              <a:avLst/>
              <a:gdLst/>
              <a:ahLst/>
              <a:cxnLst>
                <a:cxn ang="0">
                  <a:pos x="23" y="8"/>
                </a:cxn>
                <a:cxn ang="0">
                  <a:pos x="31" y="39"/>
                </a:cxn>
                <a:cxn ang="0">
                  <a:pos x="0" y="16"/>
                </a:cxn>
                <a:cxn ang="0">
                  <a:pos x="16" y="0"/>
                </a:cxn>
                <a:cxn ang="0">
                  <a:pos x="23" y="24"/>
                </a:cxn>
                <a:cxn ang="0">
                  <a:pos x="31" y="39"/>
                </a:cxn>
                <a:cxn ang="0">
                  <a:pos x="8" y="16"/>
                </a:cxn>
              </a:cxnLst>
              <a:rect l="0" t="0" r="0" b="0"/>
              <a:pathLst>
                <a:path w="31" h="39">
                  <a:moveTo>
                    <a:pt x="23" y="8"/>
                  </a:moveTo>
                  <a:lnTo>
                    <a:pt x="31" y="39"/>
                  </a:lnTo>
                  <a:lnTo>
                    <a:pt x="0" y="16"/>
                  </a:lnTo>
                  <a:lnTo>
                    <a:pt x="16" y="0"/>
                  </a:lnTo>
                  <a:lnTo>
                    <a:pt x="23" y="24"/>
                  </a:lnTo>
                  <a:lnTo>
                    <a:pt x="31" y="39"/>
                  </a:lnTo>
                  <a:lnTo>
                    <a:pt x="8" y="16"/>
                  </a:lnTo>
                </a:path>
              </a:pathLst>
            </a:custGeom>
            <a:noFill/>
            <a:ln w="508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67" name="Text Box 67"/>
          <p:cNvSpPr txBox="1"/>
          <p:nvPr/>
        </p:nvSpPr>
        <p:spPr>
          <a:xfrm>
            <a:off x="6732588" y="1484313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x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51268" name="Text Box 68"/>
          <p:cNvSpPr txBox="1"/>
          <p:nvPr/>
        </p:nvSpPr>
        <p:spPr>
          <a:xfrm>
            <a:off x="6732588" y="181927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51270" name="Line 70"/>
          <p:cNvSpPr/>
          <p:nvPr/>
        </p:nvSpPr>
        <p:spPr>
          <a:xfrm>
            <a:off x="1547813" y="3860800"/>
            <a:ext cx="792162" cy="0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51274" name="Text Box 74"/>
          <p:cNvSpPr txBox="1"/>
          <p:nvPr/>
        </p:nvSpPr>
        <p:spPr>
          <a:xfrm>
            <a:off x="8388350" y="3357563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51275" name="Group 75"/>
          <p:cNvGrpSpPr/>
          <p:nvPr/>
        </p:nvGrpSpPr>
        <p:grpSpPr>
          <a:xfrm rot="10547644">
            <a:off x="6300788" y="4652963"/>
            <a:ext cx="1439862" cy="433387"/>
            <a:chOff x="3969" y="1480"/>
            <a:chExt cx="720" cy="273"/>
          </a:xfrm>
        </p:grpSpPr>
        <p:sp>
          <p:nvSpPr>
            <p:cNvPr id="55366" name="Arc 76"/>
            <p:cNvSpPr/>
            <p:nvPr/>
          </p:nvSpPr>
          <p:spPr>
            <a:xfrm>
              <a:off x="3969" y="1480"/>
              <a:ext cx="693" cy="2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0008" h="21600" fill="none">
                  <a:moveTo>
                    <a:pt x="0" y="13451"/>
                  </a:moveTo>
                  <a:cubicBezTo>
                    <a:pt x="3313" y="5317"/>
                    <a:pt x="11221" y="0"/>
                    <a:pt x="20004" y="0"/>
                  </a:cubicBezTo>
                  <a:cubicBezTo>
                    <a:pt x="28786" y="0"/>
                    <a:pt x="36694" y="5317"/>
                    <a:pt x="40007" y="13451"/>
                  </a:cubicBezTo>
                </a:path>
                <a:path w="40008" h="21600" stroke="0">
                  <a:moveTo>
                    <a:pt x="0" y="13451"/>
                  </a:moveTo>
                  <a:cubicBezTo>
                    <a:pt x="3313" y="5317"/>
                    <a:pt x="11221" y="0"/>
                    <a:pt x="20004" y="0"/>
                  </a:cubicBezTo>
                  <a:cubicBezTo>
                    <a:pt x="28786" y="0"/>
                    <a:pt x="36694" y="5317"/>
                    <a:pt x="40007" y="13451"/>
                  </a:cubicBezTo>
                  <a:lnTo>
                    <a:pt x="20004" y="21600"/>
                  </a:lnTo>
                  <a:lnTo>
                    <a:pt x="0" y="13451"/>
                  </a:lnTo>
                  <a:close/>
                </a:path>
              </a:pathLst>
            </a:custGeom>
            <a:noFill/>
            <a:ln w="3492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67" name="Freeform 77"/>
            <p:cNvSpPr/>
            <p:nvPr/>
          </p:nvSpPr>
          <p:spPr>
            <a:xfrm>
              <a:off x="4658" y="1649"/>
              <a:ext cx="31" cy="39"/>
            </a:xfrm>
            <a:custGeom>
              <a:avLst/>
              <a:gdLst/>
              <a:ahLst/>
              <a:cxnLst>
                <a:cxn ang="0">
                  <a:pos x="23" y="8"/>
                </a:cxn>
                <a:cxn ang="0">
                  <a:pos x="31" y="39"/>
                </a:cxn>
                <a:cxn ang="0">
                  <a:pos x="0" y="16"/>
                </a:cxn>
                <a:cxn ang="0">
                  <a:pos x="16" y="0"/>
                </a:cxn>
                <a:cxn ang="0">
                  <a:pos x="23" y="24"/>
                </a:cxn>
                <a:cxn ang="0">
                  <a:pos x="31" y="39"/>
                </a:cxn>
                <a:cxn ang="0">
                  <a:pos x="8" y="16"/>
                </a:cxn>
              </a:cxnLst>
              <a:rect l="0" t="0" r="0" b="0"/>
              <a:pathLst>
                <a:path w="31" h="39">
                  <a:moveTo>
                    <a:pt x="23" y="8"/>
                  </a:moveTo>
                  <a:lnTo>
                    <a:pt x="31" y="39"/>
                  </a:lnTo>
                  <a:lnTo>
                    <a:pt x="0" y="16"/>
                  </a:lnTo>
                  <a:lnTo>
                    <a:pt x="16" y="0"/>
                  </a:lnTo>
                  <a:lnTo>
                    <a:pt x="23" y="24"/>
                  </a:lnTo>
                  <a:lnTo>
                    <a:pt x="31" y="39"/>
                  </a:lnTo>
                  <a:lnTo>
                    <a:pt x="8" y="16"/>
                  </a:lnTo>
                </a:path>
              </a:pathLst>
            </a:custGeom>
            <a:noFill/>
            <a:ln w="508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78" name="Text Box 78"/>
          <p:cNvSpPr txBox="1"/>
          <p:nvPr/>
        </p:nvSpPr>
        <p:spPr>
          <a:xfrm>
            <a:off x="6732588" y="501332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51279" name="Group 79"/>
          <p:cNvGrpSpPr/>
          <p:nvPr/>
        </p:nvGrpSpPr>
        <p:grpSpPr>
          <a:xfrm rot="-5575038">
            <a:off x="5076825" y="3355975"/>
            <a:ext cx="1439863" cy="433388"/>
            <a:chOff x="3969" y="1480"/>
            <a:chExt cx="720" cy="273"/>
          </a:xfrm>
        </p:grpSpPr>
        <p:sp>
          <p:nvSpPr>
            <p:cNvPr id="55364" name="Arc 80"/>
            <p:cNvSpPr/>
            <p:nvPr/>
          </p:nvSpPr>
          <p:spPr>
            <a:xfrm>
              <a:off x="3969" y="1480"/>
              <a:ext cx="693" cy="2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0008" h="21600" fill="none">
                  <a:moveTo>
                    <a:pt x="0" y="13451"/>
                  </a:moveTo>
                  <a:cubicBezTo>
                    <a:pt x="3313" y="5317"/>
                    <a:pt x="11221" y="0"/>
                    <a:pt x="20004" y="0"/>
                  </a:cubicBezTo>
                  <a:cubicBezTo>
                    <a:pt x="28786" y="0"/>
                    <a:pt x="36694" y="5317"/>
                    <a:pt x="40007" y="13451"/>
                  </a:cubicBezTo>
                </a:path>
                <a:path w="40008" h="21600" stroke="0">
                  <a:moveTo>
                    <a:pt x="0" y="13451"/>
                  </a:moveTo>
                  <a:cubicBezTo>
                    <a:pt x="3313" y="5317"/>
                    <a:pt x="11221" y="0"/>
                    <a:pt x="20004" y="0"/>
                  </a:cubicBezTo>
                  <a:cubicBezTo>
                    <a:pt x="28786" y="0"/>
                    <a:pt x="36694" y="5317"/>
                    <a:pt x="40007" y="13451"/>
                  </a:cubicBezTo>
                  <a:lnTo>
                    <a:pt x="20004" y="21600"/>
                  </a:lnTo>
                  <a:lnTo>
                    <a:pt x="0" y="13451"/>
                  </a:lnTo>
                  <a:close/>
                </a:path>
              </a:pathLst>
            </a:custGeom>
            <a:noFill/>
            <a:ln w="3492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65" name="Freeform 81"/>
            <p:cNvSpPr/>
            <p:nvPr/>
          </p:nvSpPr>
          <p:spPr>
            <a:xfrm>
              <a:off x="4658" y="1649"/>
              <a:ext cx="31" cy="39"/>
            </a:xfrm>
            <a:custGeom>
              <a:avLst/>
              <a:gdLst/>
              <a:ahLst/>
              <a:cxnLst>
                <a:cxn ang="0">
                  <a:pos x="23" y="8"/>
                </a:cxn>
                <a:cxn ang="0">
                  <a:pos x="31" y="39"/>
                </a:cxn>
                <a:cxn ang="0">
                  <a:pos x="0" y="16"/>
                </a:cxn>
                <a:cxn ang="0">
                  <a:pos x="16" y="0"/>
                </a:cxn>
                <a:cxn ang="0">
                  <a:pos x="23" y="24"/>
                </a:cxn>
                <a:cxn ang="0">
                  <a:pos x="31" y="39"/>
                </a:cxn>
                <a:cxn ang="0">
                  <a:pos x="8" y="16"/>
                </a:cxn>
              </a:cxnLst>
              <a:rect l="0" t="0" r="0" b="0"/>
              <a:pathLst>
                <a:path w="31" h="39">
                  <a:moveTo>
                    <a:pt x="23" y="8"/>
                  </a:moveTo>
                  <a:lnTo>
                    <a:pt x="31" y="39"/>
                  </a:lnTo>
                  <a:lnTo>
                    <a:pt x="0" y="16"/>
                  </a:lnTo>
                  <a:lnTo>
                    <a:pt x="16" y="0"/>
                  </a:lnTo>
                  <a:lnTo>
                    <a:pt x="23" y="24"/>
                  </a:lnTo>
                  <a:lnTo>
                    <a:pt x="31" y="39"/>
                  </a:lnTo>
                  <a:lnTo>
                    <a:pt x="8" y="16"/>
                  </a:lnTo>
                </a:path>
              </a:pathLst>
            </a:custGeom>
            <a:noFill/>
            <a:ln w="508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282" name="Group 82"/>
          <p:cNvGrpSpPr/>
          <p:nvPr/>
        </p:nvGrpSpPr>
        <p:grpSpPr>
          <a:xfrm rot="5400000">
            <a:off x="7453313" y="3355975"/>
            <a:ext cx="1439862" cy="433388"/>
            <a:chOff x="3969" y="1480"/>
            <a:chExt cx="720" cy="273"/>
          </a:xfrm>
        </p:grpSpPr>
        <p:sp>
          <p:nvSpPr>
            <p:cNvPr id="55362" name="Arc 83"/>
            <p:cNvSpPr/>
            <p:nvPr/>
          </p:nvSpPr>
          <p:spPr>
            <a:xfrm>
              <a:off x="3969" y="1480"/>
              <a:ext cx="693" cy="2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0008" h="21600" fill="none">
                  <a:moveTo>
                    <a:pt x="0" y="13451"/>
                  </a:moveTo>
                  <a:cubicBezTo>
                    <a:pt x="3313" y="5317"/>
                    <a:pt x="11221" y="0"/>
                    <a:pt x="20004" y="0"/>
                  </a:cubicBezTo>
                  <a:cubicBezTo>
                    <a:pt x="28786" y="0"/>
                    <a:pt x="36694" y="5317"/>
                    <a:pt x="40007" y="13451"/>
                  </a:cubicBezTo>
                </a:path>
                <a:path w="40008" h="21600" stroke="0">
                  <a:moveTo>
                    <a:pt x="0" y="13451"/>
                  </a:moveTo>
                  <a:cubicBezTo>
                    <a:pt x="3313" y="5317"/>
                    <a:pt x="11221" y="0"/>
                    <a:pt x="20004" y="0"/>
                  </a:cubicBezTo>
                  <a:cubicBezTo>
                    <a:pt x="28786" y="0"/>
                    <a:pt x="36694" y="5317"/>
                    <a:pt x="40007" y="13451"/>
                  </a:cubicBezTo>
                  <a:lnTo>
                    <a:pt x="20004" y="21600"/>
                  </a:lnTo>
                  <a:lnTo>
                    <a:pt x="0" y="13451"/>
                  </a:lnTo>
                  <a:close/>
                </a:path>
              </a:pathLst>
            </a:custGeom>
            <a:noFill/>
            <a:ln w="3492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63" name="Freeform 84"/>
            <p:cNvSpPr/>
            <p:nvPr/>
          </p:nvSpPr>
          <p:spPr>
            <a:xfrm>
              <a:off x="4658" y="1649"/>
              <a:ext cx="31" cy="39"/>
            </a:xfrm>
            <a:custGeom>
              <a:avLst/>
              <a:gdLst/>
              <a:ahLst/>
              <a:cxnLst>
                <a:cxn ang="0">
                  <a:pos x="23" y="8"/>
                </a:cxn>
                <a:cxn ang="0">
                  <a:pos x="31" y="39"/>
                </a:cxn>
                <a:cxn ang="0">
                  <a:pos x="0" y="16"/>
                </a:cxn>
                <a:cxn ang="0">
                  <a:pos x="16" y="0"/>
                </a:cxn>
                <a:cxn ang="0">
                  <a:pos x="23" y="24"/>
                </a:cxn>
                <a:cxn ang="0">
                  <a:pos x="31" y="39"/>
                </a:cxn>
                <a:cxn ang="0">
                  <a:pos x="8" y="16"/>
                </a:cxn>
              </a:cxnLst>
              <a:rect l="0" t="0" r="0" b="0"/>
              <a:pathLst>
                <a:path w="31" h="39">
                  <a:moveTo>
                    <a:pt x="23" y="8"/>
                  </a:moveTo>
                  <a:lnTo>
                    <a:pt x="31" y="39"/>
                  </a:lnTo>
                  <a:lnTo>
                    <a:pt x="0" y="16"/>
                  </a:lnTo>
                  <a:lnTo>
                    <a:pt x="16" y="0"/>
                  </a:lnTo>
                  <a:lnTo>
                    <a:pt x="23" y="24"/>
                  </a:lnTo>
                  <a:lnTo>
                    <a:pt x="31" y="39"/>
                  </a:lnTo>
                  <a:lnTo>
                    <a:pt x="8" y="16"/>
                  </a:lnTo>
                </a:path>
              </a:pathLst>
            </a:custGeom>
            <a:noFill/>
            <a:ln w="508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85" name="Text Box 85"/>
          <p:cNvSpPr txBox="1"/>
          <p:nvPr/>
        </p:nvSpPr>
        <p:spPr>
          <a:xfrm>
            <a:off x="5219700" y="3357563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51286" name="Line 86"/>
          <p:cNvSpPr/>
          <p:nvPr/>
        </p:nvSpPr>
        <p:spPr>
          <a:xfrm>
            <a:off x="1619250" y="3284538"/>
            <a:ext cx="2305050" cy="0"/>
          </a:xfrm>
          <a:prstGeom prst="line">
            <a:avLst/>
          </a:prstGeom>
          <a:ln w="76200" cap="flat" cmpd="sng">
            <a:solidFill>
              <a:srgbClr val="993300"/>
            </a:solidFill>
            <a:prstDash val="solid"/>
            <a:headEnd type="none" w="med" len="med"/>
            <a:tailEnd type="triangle" w="sm" len="lg"/>
          </a:ln>
        </p:spPr>
      </p:sp>
      <p:grpSp>
        <p:nvGrpSpPr>
          <p:cNvPr id="51287" name="Group 87"/>
          <p:cNvGrpSpPr/>
          <p:nvPr/>
        </p:nvGrpSpPr>
        <p:grpSpPr>
          <a:xfrm rot="5400000">
            <a:off x="5437188" y="3355975"/>
            <a:ext cx="1439862" cy="433388"/>
            <a:chOff x="3969" y="1480"/>
            <a:chExt cx="720" cy="273"/>
          </a:xfrm>
        </p:grpSpPr>
        <p:sp>
          <p:nvSpPr>
            <p:cNvPr id="55360" name="Arc 88"/>
            <p:cNvSpPr/>
            <p:nvPr/>
          </p:nvSpPr>
          <p:spPr>
            <a:xfrm>
              <a:off x="3969" y="1480"/>
              <a:ext cx="693" cy="2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0008" h="21600" fill="none">
                  <a:moveTo>
                    <a:pt x="0" y="13451"/>
                  </a:moveTo>
                  <a:cubicBezTo>
                    <a:pt x="3313" y="5317"/>
                    <a:pt x="11221" y="0"/>
                    <a:pt x="20004" y="0"/>
                  </a:cubicBezTo>
                  <a:cubicBezTo>
                    <a:pt x="28786" y="0"/>
                    <a:pt x="36694" y="5317"/>
                    <a:pt x="40007" y="13451"/>
                  </a:cubicBezTo>
                </a:path>
                <a:path w="40008" h="21600" stroke="0">
                  <a:moveTo>
                    <a:pt x="0" y="13451"/>
                  </a:moveTo>
                  <a:cubicBezTo>
                    <a:pt x="3313" y="5317"/>
                    <a:pt x="11221" y="0"/>
                    <a:pt x="20004" y="0"/>
                  </a:cubicBezTo>
                  <a:cubicBezTo>
                    <a:pt x="28786" y="0"/>
                    <a:pt x="36694" y="5317"/>
                    <a:pt x="40007" y="13451"/>
                  </a:cubicBezTo>
                  <a:lnTo>
                    <a:pt x="20004" y="21600"/>
                  </a:lnTo>
                  <a:lnTo>
                    <a:pt x="0" y="13451"/>
                  </a:lnTo>
                  <a:close/>
                </a:path>
              </a:pathLst>
            </a:custGeom>
            <a:noFill/>
            <a:ln w="34925" cap="flat" cmpd="sng">
              <a:solidFill>
                <a:srgbClr val="9933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61" name="Freeform 89"/>
            <p:cNvSpPr/>
            <p:nvPr/>
          </p:nvSpPr>
          <p:spPr>
            <a:xfrm>
              <a:off x="4658" y="1649"/>
              <a:ext cx="31" cy="39"/>
            </a:xfrm>
            <a:custGeom>
              <a:avLst/>
              <a:gdLst/>
              <a:ahLst/>
              <a:cxnLst>
                <a:cxn ang="0">
                  <a:pos x="23" y="8"/>
                </a:cxn>
                <a:cxn ang="0">
                  <a:pos x="31" y="39"/>
                </a:cxn>
                <a:cxn ang="0">
                  <a:pos x="0" y="16"/>
                </a:cxn>
                <a:cxn ang="0">
                  <a:pos x="16" y="0"/>
                </a:cxn>
                <a:cxn ang="0">
                  <a:pos x="23" y="24"/>
                </a:cxn>
                <a:cxn ang="0">
                  <a:pos x="31" y="39"/>
                </a:cxn>
                <a:cxn ang="0">
                  <a:pos x="8" y="16"/>
                </a:cxn>
              </a:cxnLst>
              <a:rect l="0" t="0" r="0" b="0"/>
              <a:pathLst>
                <a:path w="31" h="39">
                  <a:moveTo>
                    <a:pt x="23" y="8"/>
                  </a:moveTo>
                  <a:lnTo>
                    <a:pt x="31" y="39"/>
                  </a:lnTo>
                  <a:lnTo>
                    <a:pt x="0" y="16"/>
                  </a:lnTo>
                  <a:lnTo>
                    <a:pt x="16" y="0"/>
                  </a:lnTo>
                  <a:lnTo>
                    <a:pt x="23" y="24"/>
                  </a:lnTo>
                  <a:lnTo>
                    <a:pt x="31" y="39"/>
                  </a:lnTo>
                  <a:lnTo>
                    <a:pt x="8" y="16"/>
                  </a:lnTo>
                </a:path>
              </a:pathLst>
            </a:custGeom>
            <a:noFill/>
            <a:ln w="50800" cap="flat" cmpd="sng">
              <a:solidFill>
                <a:srgbClr val="9933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90" name="Text Box 90"/>
          <p:cNvSpPr txBox="1"/>
          <p:nvPr/>
        </p:nvSpPr>
        <p:spPr>
          <a:xfrm>
            <a:off x="6300788" y="328453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993300"/>
                </a:solidFill>
              </a:rPr>
              <a:t>1</a:t>
            </a:r>
            <a:endParaRPr lang="en-US" altLang="zh-CN" sz="2400" b="1" dirty="0">
              <a:solidFill>
                <a:srgbClr val="993300"/>
              </a:solidFill>
            </a:endParaRPr>
          </a:p>
        </p:txBody>
      </p:sp>
      <p:sp>
        <p:nvSpPr>
          <p:cNvPr id="51291" name="Line 91"/>
          <p:cNvSpPr/>
          <p:nvPr/>
        </p:nvSpPr>
        <p:spPr>
          <a:xfrm>
            <a:off x="1619250" y="3789363"/>
            <a:ext cx="2305050" cy="0"/>
          </a:xfrm>
          <a:prstGeom prst="line">
            <a:avLst/>
          </a:prstGeom>
          <a:ln w="76200" cap="flat" cmpd="sng">
            <a:solidFill>
              <a:srgbClr val="993300"/>
            </a:solidFill>
            <a:prstDash val="solid"/>
            <a:headEnd type="none" w="med" len="med"/>
            <a:tailEnd type="triangle" w="sm" len="lg"/>
          </a:ln>
        </p:spPr>
      </p:sp>
      <p:grpSp>
        <p:nvGrpSpPr>
          <p:cNvPr id="51292" name="Group 92"/>
          <p:cNvGrpSpPr/>
          <p:nvPr/>
        </p:nvGrpSpPr>
        <p:grpSpPr>
          <a:xfrm rot="10596432">
            <a:off x="6300788" y="2565400"/>
            <a:ext cx="1439862" cy="433388"/>
            <a:chOff x="3969" y="1480"/>
            <a:chExt cx="720" cy="273"/>
          </a:xfrm>
        </p:grpSpPr>
        <p:sp>
          <p:nvSpPr>
            <p:cNvPr id="55358" name="Arc 93"/>
            <p:cNvSpPr/>
            <p:nvPr/>
          </p:nvSpPr>
          <p:spPr>
            <a:xfrm>
              <a:off x="3969" y="1480"/>
              <a:ext cx="693" cy="2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0008" h="21600" fill="none">
                  <a:moveTo>
                    <a:pt x="0" y="13451"/>
                  </a:moveTo>
                  <a:cubicBezTo>
                    <a:pt x="3313" y="5317"/>
                    <a:pt x="11221" y="0"/>
                    <a:pt x="20004" y="0"/>
                  </a:cubicBezTo>
                  <a:cubicBezTo>
                    <a:pt x="28786" y="0"/>
                    <a:pt x="36694" y="5317"/>
                    <a:pt x="40007" y="13451"/>
                  </a:cubicBezTo>
                </a:path>
                <a:path w="40008" h="21600" stroke="0">
                  <a:moveTo>
                    <a:pt x="0" y="13451"/>
                  </a:moveTo>
                  <a:cubicBezTo>
                    <a:pt x="3313" y="5317"/>
                    <a:pt x="11221" y="0"/>
                    <a:pt x="20004" y="0"/>
                  </a:cubicBezTo>
                  <a:cubicBezTo>
                    <a:pt x="28786" y="0"/>
                    <a:pt x="36694" y="5317"/>
                    <a:pt x="40007" y="13451"/>
                  </a:cubicBezTo>
                  <a:lnTo>
                    <a:pt x="20004" y="21600"/>
                  </a:lnTo>
                  <a:lnTo>
                    <a:pt x="0" y="13451"/>
                  </a:lnTo>
                  <a:close/>
                </a:path>
              </a:pathLst>
            </a:custGeom>
            <a:noFill/>
            <a:ln w="34925" cap="flat" cmpd="sng">
              <a:solidFill>
                <a:srgbClr val="9933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59" name="Freeform 94"/>
            <p:cNvSpPr/>
            <p:nvPr/>
          </p:nvSpPr>
          <p:spPr>
            <a:xfrm>
              <a:off x="4658" y="1649"/>
              <a:ext cx="31" cy="39"/>
            </a:xfrm>
            <a:custGeom>
              <a:avLst/>
              <a:gdLst/>
              <a:ahLst/>
              <a:cxnLst>
                <a:cxn ang="0">
                  <a:pos x="23" y="8"/>
                </a:cxn>
                <a:cxn ang="0">
                  <a:pos x="31" y="39"/>
                </a:cxn>
                <a:cxn ang="0">
                  <a:pos x="0" y="16"/>
                </a:cxn>
                <a:cxn ang="0">
                  <a:pos x="16" y="0"/>
                </a:cxn>
                <a:cxn ang="0">
                  <a:pos x="23" y="24"/>
                </a:cxn>
                <a:cxn ang="0">
                  <a:pos x="31" y="39"/>
                </a:cxn>
                <a:cxn ang="0">
                  <a:pos x="8" y="16"/>
                </a:cxn>
              </a:cxnLst>
              <a:rect l="0" t="0" r="0" b="0"/>
              <a:pathLst>
                <a:path w="31" h="39">
                  <a:moveTo>
                    <a:pt x="23" y="8"/>
                  </a:moveTo>
                  <a:lnTo>
                    <a:pt x="31" y="39"/>
                  </a:lnTo>
                  <a:lnTo>
                    <a:pt x="0" y="16"/>
                  </a:lnTo>
                  <a:lnTo>
                    <a:pt x="16" y="0"/>
                  </a:lnTo>
                  <a:lnTo>
                    <a:pt x="23" y="24"/>
                  </a:lnTo>
                  <a:lnTo>
                    <a:pt x="31" y="39"/>
                  </a:lnTo>
                  <a:lnTo>
                    <a:pt x="8" y="16"/>
                  </a:lnTo>
                </a:path>
              </a:pathLst>
            </a:custGeom>
            <a:noFill/>
            <a:ln w="50800" cap="flat" cmpd="sng">
              <a:solidFill>
                <a:srgbClr val="9933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95" name="Text Box 95"/>
          <p:cNvSpPr txBox="1"/>
          <p:nvPr/>
        </p:nvSpPr>
        <p:spPr>
          <a:xfrm>
            <a:off x="6804025" y="2900363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993300"/>
                </a:solidFill>
              </a:rPr>
              <a:t>1</a:t>
            </a:r>
            <a:endParaRPr lang="en-US" altLang="zh-CN" sz="2400" b="1" dirty="0">
              <a:solidFill>
                <a:srgbClr val="993300"/>
              </a:solidFill>
            </a:endParaRPr>
          </a:p>
        </p:txBody>
      </p:sp>
      <p:grpSp>
        <p:nvGrpSpPr>
          <p:cNvPr id="51296" name="Group 96"/>
          <p:cNvGrpSpPr/>
          <p:nvPr/>
        </p:nvGrpSpPr>
        <p:grpSpPr>
          <a:xfrm rot="-5400000">
            <a:off x="7091363" y="3355975"/>
            <a:ext cx="1439862" cy="433388"/>
            <a:chOff x="3969" y="1480"/>
            <a:chExt cx="720" cy="273"/>
          </a:xfrm>
        </p:grpSpPr>
        <p:sp>
          <p:nvSpPr>
            <p:cNvPr id="55356" name="Arc 97"/>
            <p:cNvSpPr/>
            <p:nvPr/>
          </p:nvSpPr>
          <p:spPr>
            <a:xfrm>
              <a:off x="3969" y="1480"/>
              <a:ext cx="693" cy="2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0008" h="21600" fill="none">
                  <a:moveTo>
                    <a:pt x="0" y="13451"/>
                  </a:moveTo>
                  <a:cubicBezTo>
                    <a:pt x="3313" y="5317"/>
                    <a:pt x="11221" y="0"/>
                    <a:pt x="20004" y="0"/>
                  </a:cubicBezTo>
                  <a:cubicBezTo>
                    <a:pt x="28786" y="0"/>
                    <a:pt x="36694" y="5317"/>
                    <a:pt x="40007" y="13451"/>
                  </a:cubicBezTo>
                </a:path>
                <a:path w="40008" h="21600" stroke="0">
                  <a:moveTo>
                    <a:pt x="0" y="13451"/>
                  </a:moveTo>
                  <a:cubicBezTo>
                    <a:pt x="3313" y="5317"/>
                    <a:pt x="11221" y="0"/>
                    <a:pt x="20004" y="0"/>
                  </a:cubicBezTo>
                  <a:cubicBezTo>
                    <a:pt x="28786" y="0"/>
                    <a:pt x="36694" y="5317"/>
                    <a:pt x="40007" y="13451"/>
                  </a:cubicBezTo>
                  <a:lnTo>
                    <a:pt x="20004" y="21600"/>
                  </a:lnTo>
                  <a:lnTo>
                    <a:pt x="0" y="13451"/>
                  </a:lnTo>
                  <a:close/>
                </a:path>
              </a:pathLst>
            </a:custGeom>
            <a:noFill/>
            <a:ln w="34925" cap="flat" cmpd="sng">
              <a:solidFill>
                <a:srgbClr val="9933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57" name="Freeform 98"/>
            <p:cNvSpPr/>
            <p:nvPr/>
          </p:nvSpPr>
          <p:spPr>
            <a:xfrm>
              <a:off x="4658" y="1649"/>
              <a:ext cx="31" cy="39"/>
            </a:xfrm>
            <a:custGeom>
              <a:avLst/>
              <a:gdLst/>
              <a:ahLst/>
              <a:cxnLst>
                <a:cxn ang="0">
                  <a:pos x="23" y="8"/>
                </a:cxn>
                <a:cxn ang="0">
                  <a:pos x="31" y="39"/>
                </a:cxn>
                <a:cxn ang="0">
                  <a:pos x="0" y="16"/>
                </a:cxn>
                <a:cxn ang="0">
                  <a:pos x="16" y="0"/>
                </a:cxn>
                <a:cxn ang="0">
                  <a:pos x="23" y="24"/>
                </a:cxn>
                <a:cxn ang="0">
                  <a:pos x="31" y="39"/>
                </a:cxn>
                <a:cxn ang="0">
                  <a:pos x="8" y="16"/>
                </a:cxn>
              </a:cxnLst>
              <a:rect l="0" t="0" r="0" b="0"/>
              <a:pathLst>
                <a:path w="31" h="39">
                  <a:moveTo>
                    <a:pt x="23" y="8"/>
                  </a:moveTo>
                  <a:lnTo>
                    <a:pt x="31" y="39"/>
                  </a:lnTo>
                  <a:lnTo>
                    <a:pt x="0" y="16"/>
                  </a:lnTo>
                  <a:lnTo>
                    <a:pt x="16" y="0"/>
                  </a:lnTo>
                  <a:lnTo>
                    <a:pt x="23" y="24"/>
                  </a:lnTo>
                  <a:lnTo>
                    <a:pt x="31" y="39"/>
                  </a:lnTo>
                  <a:lnTo>
                    <a:pt x="8" y="16"/>
                  </a:lnTo>
                </a:path>
              </a:pathLst>
            </a:custGeom>
            <a:noFill/>
            <a:ln w="50800" cap="flat" cmpd="sng">
              <a:solidFill>
                <a:srgbClr val="9933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99" name="Text Box 99"/>
          <p:cNvSpPr txBox="1"/>
          <p:nvPr/>
        </p:nvSpPr>
        <p:spPr>
          <a:xfrm>
            <a:off x="7308850" y="3403600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993300"/>
                </a:solidFill>
              </a:rPr>
              <a:t>1</a:t>
            </a:r>
            <a:endParaRPr lang="en-US" altLang="zh-CN" sz="2400" b="1" dirty="0">
              <a:solidFill>
                <a:srgbClr val="993300"/>
              </a:solidFill>
            </a:endParaRPr>
          </a:p>
        </p:txBody>
      </p:sp>
      <p:grpSp>
        <p:nvGrpSpPr>
          <p:cNvPr id="51300" name="Group 100"/>
          <p:cNvGrpSpPr/>
          <p:nvPr/>
        </p:nvGrpSpPr>
        <p:grpSpPr>
          <a:xfrm>
            <a:off x="6227763" y="4148138"/>
            <a:ext cx="1439862" cy="433387"/>
            <a:chOff x="3969" y="1480"/>
            <a:chExt cx="720" cy="273"/>
          </a:xfrm>
        </p:grpSpPr>
        <p:sp>
          <p:nvSpPr>
            <p:cNvPr id="55354" name="Arc 101"/>
            <p:cNvSpPr/>
            <p:nvPr/>
          </p:nvSpPr>
          <p:spPr>
            <a:xfrm>
              <a:off x="3969" y="1480"/>
              <a:ext cx="693" cy="2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0008" h="21600" fill="none">
                  <a:moveTo>
                    <a:pt x="0" y="13451"/>
                  </a:moveTo>
                  <a:cubicBezTo>
                    <a:pt x="3313" y="5317"/>
                    <a:pt x="11221" y="0"/>
                    <a:pt x="20004" y="0"/>
                  </a:cubicBezTo>
                  <a:cubicBezTo>
                    <a:pt x="28786" y="0"/>
                    <a:pt x="36694" y="5317"/>
                    <a:pt x="40007" y="13451"/>
                  </a:cubicBezTo>
                </a:path>
                <a:path w="40008" h="21600" stroke="0">
                  <a:moveTo>
                    <a:pt x="0" y="13451"/>
                  </a:moveTo>
                  <a:cubicBezTo>
                    <a:pt x="3313" y="5317"/>
                    <a:pt x="11221" y="0"/>
                    <a:pt x="20004" y="0"/>
                  </a:cubicBezTo>
                  <a:cubicBezTo>
                    <a:pt x="28786" y="0"/>
                    <a:pt x="36694" y="5317"/>
                    <a:pt x="40007" y="13451"/>
                  </a:cubicBezTo>
                  <a:lnTo>
                    <a:pt x="20004" y="21600"/>
                  </a:lnTo>
                  <a:lnTo>
                    <a:pt x="0" y="13451"/>
                  </a:lnTo>
                  <a:close/>
                </a:path>
              </a:pathLst>
            </a:custGeom>
            <a:noFill/>
            <a:ln w="34925" cap="flat" cmpd="sng">
              <a:solidFill>
                <a:srgbClr val="9933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55" name="Freeform 102"/>
            <p:cNvSpPr/>
            <p:nvPr/>
          </p:nvSpPr>
          <p:spPr>
            <a:xfrm>
              <a:off x="4658" y="1649"/>
              <a:ext cx="31" cy="39"/>
            </a:xfrm>
            <a:custGeom>
              <a:avLst/>
              <a:gdLst/>
              <a:ahLst/>
              <a:cxnLst>
                <a:cxn ang="0">
                  <a:pos x="23" y="8"/>
                </a:cxn>
                <a:cxn ang="0">
                  <a:pos x="31" y="39"/>
                </a:cxn>
                <a:cxn ang="0">
                  <a:pos x="0" y="16"/>
                </a:cxn>
                <a:cxn ang="0">
                  <a:pos x="16" y="0"/>
                </a:cxn>
                <a:cxn ang="0">
                  <a:pos x="23" y="24"/>
                </a:cxn>
                <a:cxn ang="0">
                  <a:pos x="31" y="39"/>
                </a:cxn>
                <a:cxn ang="0">
                  <a:pos x="8" y="16"/>
                </a:cxn>
              </a:cxnLst>
              <a:rect l="0" t="0" r="0" b="0"/>
              <a:pathLst>
                <a:path w="31" h="39">
                  <a:moveTo>
                    <a:pt x="23" y="8"/>
                  </a:moveTo>
                  <a:lnTo>
                    <a:pt x="31" y="39"/>
                  </a:lnTo>
                  <a:lnTo>
                    <a:pt x="0" y="16"/>
                  </a:lnTo>
                  <a:lnTo>
                    <a:pt x="16" y="0"/>
                  </a:lnTo>
                  <a:lnTo>
                    <a:pt x="23" y="24"/>
                  </a:lnTo>
                  <a:lnTo>
                    <a:pt x="31" y="39"/>
                  </a:lnTo>
                  <a:lnTo>
                    <a:pt x="8" y="16"/>
                  </a:lnTo>
                </a:path>
              </a:pathLst>
            </a:custGeom>
            <a:noFill/>
            <a:ln w="50800" cap="flat" cmpd="sng">
              <a:solidFill>
                <a:srgbClr val="9933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3" name="Text Box 103"/>
          <p:cNvSpPr txBox="1"/>
          <p:nvPr/>
        </p:nvSpPr>
        <p:spPr>
          <a:xfrm>
            <a:off x="6804025" y="3789363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993300"/>
                </a:solidFill>
              </a:rPr>
              <a:t>1</a:t>
            </a:r>
            <a:endParaRPr lang="en-US" altLang="zh-CN" sz="2400" b="1" dirty="0">
              <a:solidFill>
                <a:srgbClr val="993300"/>
              </a:solidFill>
            </a:endParaRPr>
          </a:p>
        </p:txBody>
      </p:sp>
      <p:grpSp>
        <p:nvGrpSpPr>
          <p:cNvPr id="51305" name="Group 105"/>
          <p:cNvGrpSpPr/>
          <p:nvPr/>
        </p:nvGrpSpPr>
        <p:grpSpPr>
          <a:xfrm>
            <a:off x="2994025" y="765175"/>
            <a:ext cx="4876800" cy="623888"/>
            <a:chOff x="1886" y="482"/>
            <a:chExt cx="3072" cy="393"/>
          </a:xfrm>
        </p:grpSpPr>
        <p:graphicFrame>
          <p:nvGraphicFramePr>
            <p:cNvPr id="55352" name="Object 5"/>
            <p:cNvGraphicFramePr>
              <a:graphicFrameLocks noChangeAspect="1"/>
            </p:cNvGraphicFramePr>
            <p:nvPr/>
          </p:nvGraphicFramePr>
          <p:xfrm>
            <a:off x="1886" y="482"/>
            <a:ext cx="3072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8" name="" r:id="rId3" imgW="1632585" imgH="154940" progId="Equation.3">
                    <p:embed/>
                  </p:oleObj>
                </mc:Choice>
                <mc:Fallback>
                  <p:oleObj name="" r:id="rId3" imgW="1632585" imgH="154940" progId="Equation.3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86" y="482"/>
                          <a:ext cx="3072" cy="393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53" name="Oval 104"/>
            <p:cNvSpPr/>
            <p:nvPr/>
          </p:nvSpPr>
          <p:spPr>
            <a:xfrm>
              <a:off x="4005" y="609"/>
              <a:ext cx="181" cy="181"/>
            </a:xfrm>
            <a:prstGeom prst="ellipse">
              <a:avLst/>
            </a:prstGeom>
            <a:noFill/>
            <a:ln w="22225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sp>
        <p:nvSpPr>
          <p:cNvPr id="51306" name="Text Box 106"/>
          <p:cNvSpPr txBox="1"/>
          <p:nvPr/>
        </p:nvSpPr>
        <p:spPr>
          <a:xfrm>
            <a:off x="468313" y="5635625"/>
            <a:ext cx="76327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、描述电路逻辑功能</a:t>
            </a:r>
            <a:endParaRPr lang="zh-CN" altLang="en-US" sz="2400" b="1" dirty="0"/>
          </a:p>
        </p:txBody>
      </p:sp>
      <p:sp>
        <p:nvSpPr>
          <p:cNvPr id="51307" name="Text Box 107"/>
          <p:cNvSpPr txBox="1"/>
          <p:nvPr/>
        </p:nvSpPr>
        <p:spPr>
          <a:xfrm>
            <a:off x="4140200" y="5734050"/>
            <a:ext cx="38163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X=0</a:t>
            </a:r>
            <a:r>
              <a:rPr lang="zh-CN" altLang="en-US" sz="2400" dirty="0"/>
              <a:t>时，电路进行加法计数</a:t>
            </a:r>
            <a:endParaRPr lang="zh-CN" altLang="en-US" sz="2400" dirty="0"/>
          </a:p>
        </p:txBody>
      </p:sp>
      <p:sp>
        <p:nvSpPr>
          <p:cNvPr id="51308" name="Text Box 108"/>
          <p:cNvSpPr txBox="1"/>
          <p:nvPr/>
        </p:nvSpPr>
        <p:spPr>
          <a:xfrm>
            <a:off x="4140200" y="6140450"/>
            <a:ext cx="38163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X=1</a:t>
            </a:r>
            <a:r>
              <a:rPr lang="zh-CN" altLang="en-US" sz="2400" dirty="0"/>
              <a:t>时，电路进行减法计数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5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83" dur="2000"/>
                                        <p:tgtEl>
                                          <p:spTgt spid="512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88" dur="2000"/>
                                        <p:tgtEl>
                                          <p:spTgt spid="5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12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8" dur="2000"/>
                                        <p:tgtEl>
                                          <p:spTgt spid="5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12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6" dur="2000"/>
                                        <p:tgtEl>
                                          <p:spTgt spid="5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5" dur="2000"/>
                                        <p:tgtEl>
                                          <p:spTgt spid="5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4" dur="2000"/>
                                        <p:tgtEl>
                                          <p:spTgt spid="5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51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8" dur="2000"/>
                                        <p:tgtEl>
                                          <p:spTgt spid="5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51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2" dur="2000"/>
                                        <p:tgtEl>
                                          <p:spTgt spid="5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1" dur="2000"/>
                                        <p:tgtEl>
                                          <p:spTgt spid="5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0" dur="2000"/>
                                        <p:tgtEl>
                                          <p:spTgt spid="5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5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4" dur="500"/>
                                        <p:tgtEl>
                                          <p:spTgt spid="5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9" dur="500"/>
                                        <p:tgtEl>
                                          <p:spTgt spid="5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/>
      <p:bldP spid="51230" grpId="0"/>
      <p:bldP spid="51231" grpId="0"/>
      <p:bldP spid="51232" grpId="0"/>
      <p:bldP spid="51233" grpId="0"/>
      <p:bldP spid="51234" grpId="0"/>
      <p:bldP spid="51235" grpId="0"/>
      <p:bldP spid="51236" grpId="0"/>
      <p:bldP spid="51237" grpId="0"/>
      <p:bldP spid="51238" grpId="0"/>
      <p:bldP spid="51239" grpId="0"/>
      <p:bldP spid="51267" grpId="0"/>
      <p:bldP spid="51268" grpId="0"/>
      <p:bldP spid="51274" grpId="0"/>
      <p:bldP spid="51278" grpId="0"/>
      <p:bldP spid="51285" grpId="0"/>
      <p:bldP spid="51290" grpId="0"/>
      <p:bldP spid="51295" grpId="0"/>
      <p:bldP spid="51299" grpId="0"/>
      <p:bldP spid="51303" grpId="0"/>
      <p:bldP spid="51306" grpId="0"/>
      <p:bldP spid="51307" grpId="0"/>
      <p:bldP spid="5130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 Box 4"/>
          <p:cNvSpPr txBox="1"/>
          <p:nvPr/>
        </p:nvSpPr>
        <p:spPr>
          <a:xfrm>
            <a:off x="539750" y="333375"/>
            <a:ext cx="76327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4</a:t>
            </a:r>
            <a:r>
              <a:rPr lang="zh-CN" altLang="en-US" sz="2400" b="1" dirty="0"/>
              <a:t>、作出状态响应序列，画出时间图</a:t>
            </a:r>
            <a:endParaRPr lang="zh-CN" altLang="en-US" sz="2400" b="1" dirty="0"/>
          </a:p>
        </p:txBody>
      </p:sp>
      <p:graphicFrame>
        <p:nvGraphicFramePr>
          <p:cNvPr id="52229" name="Group 5"/>
          <p:cNvGraphicFramePr>
            <a:graphicFrameLocks noGrp="1"/>
          </p:cNvGraphicFramePr>
          <p:nvPr/>
        </p:nvGraphicFramePr>
        <p:xfrm>
          <a:off x="395288" y="908050"/>
          <a:ext cx="4032250" cy="2233613"/>
        </p:xfrm>
        <a:graphic>
          <a:graphicData uri="http://schemas.openxmlformats.org/drawingml/2006/table">
            <a:tbl>
              <a:tblPr/>
              <a:tblGrid>
                <a:gridCol w="1254125"/>
                <a:gridCol w="1400175"/>
                <a:gridCol w="1377950"/>
              </a:tblGrid>
              <a:tr h="408104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现态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y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3" marB="4573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次态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n+1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y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n+1</a:t>
                      </a:r>
                      <a:endParaRPr kumimoji="0" lang="en-US" altLang="zh-CN" sz="20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396353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X=0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X=1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91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3" marB="4573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2248" name="Group 24"/>
          <p:cNvGrpSpPr/>
          <p:nvPr/>
        </p:nvGrpSpPr>
        <p:grpSpPr>
          <a:xfrm>
            <a:off x="611188" y="1773238"/>
            <a:ext cx="3949700" cy="1382712"/>
            <a:chOff x="619" y="1516"/>
            <a:chExt cx="2812" cy="1430"/>
          </a:xfrm>
        </p:grpSpPr>
        <p:sp>
          <p:nvSpPr>
            <p:cNvPr id="56496" name="Text Box 25"/>
            <p:cNvSpPr txBox="1"/>
            <p:nvPr/>
          </p:nvSpPr>
          <p:spPr>
            <a:xfrm>
              <a:off x="619" y="1516"/>
              <a:ext cx="635" cy="3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003399"/>
                  </a:solidFill>
                </a:rPr>
                <a:t>0    0</a:t>
              </a:r>
              <a:endParaRPr lang="en-US" altLang="zh-CN" sz="1800" b="1" dirty="0">
                <a:solidFill>
                  <a:srgbClr val="003399"/>
                </a:solidFill>
              </a:endParaRPr>
            </a:p>
          </p:txBody>
        </p:sp>
        <p:sp>
          <p:nvSpPr>
            <p:cNvPr id="56497" name="Text Box 26"/>
            <p:cNvSpPr txBox="1"/>
            <p:nvPr/>
          </p:nvSpPr>
          <p:spPr>
            <a:xfrm>
              <a:off x="1980" y="1516"/>
              <a:ext cx="408" cy="3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660033"/>
                  </a:solidFill>
                </a:rPr>
                <a:t>1</a:t>
              </a:r>
              <a:endParaRPr lang="en-US" altLang="zh-CN" sz="1800" b="1" dirty="0">
                <a:solidFill>
                  <a:srgbClr val="660033"/>
                </a:solidFill>
              </a:endParaRPr>
            </a:p>
          </p:txBody>
        </p:sp>
        <p:sp>
          <p:nvSpPr>
            <p:cNvPr id="56498" name="Text Box 27"/>
            <p:cNvSpPr txBox="1"/>
            <p:nvPr/>
          </p:nvSpPr>
          <p:spPr>
            <a:xfrm>
              <a:off x="1617" y="1516"/>
              <a:ext cx="409" cy="3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660033"/>
                  </a:solidFill>
                </a:rPr>
                <a:t>0</a:t>
              </a:r>
              <a:endParaRPr lang="en-US" altLang="zh-CN" sz="1800" b="1" dirty="0">
                <a:solidFill>
                  <a:srgbClr val="660033"/>
                </a:solidFill>
              </a:endParaRPr>
            </a:p>
          </p:txBody>
        </p:sp>
        <p:sp>
          <p:nvSpPr>
            <p:cNvPr id="56499" name="Text Box 28"/>
            <p:cNvSpPr txBox="1"/>
            <p:nvPr/>
          </p:nvSpPr>
          <p:spPr>
            <a:xfrm>
              <a:off x="2614" y="1526"/>
              <a:ext cx="409" cy="3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660033"/>
                  </a:solidFill>
                </a:rPr>
                <a:t>1</a:t>
              </a:r>
              <a:endParaRPr lang="en-US" altLang="zh-CN" sz="1800" b="1" dirty="0">
                <a:solidFill>
                  <a:srgbClr val="660033"/>
                </a:solidFill>
              </a:endParaRPr>
            </a:p>
          </p:txBody>
        </p:sp>
        <p:sp>
          <p:nvSpPr>
            <p:cNvPr id="56500" name="Text Box 29"/>
            <p:cNvSpPr txBox="1"/>
            <p:nvPr/>
          </p:nvSpPr>
          <p:spPr>
            <a:xfrm>
              <a:off x="3023" y="1526"/>
              <a:ext cx="408" cy="3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660033"/>
                  </a:solidFill>
                </a:rPr>
                <a:t>1</a:t>
              </a:r>
              <a:endParaRPr lang="en-US" altLang="zh-CN" sz="1800" b="1" dirty="0">
                <a:solidFill>
                  <a:srgbClr val="660033"/>
                </a:solidFill>
              </a:endParaRPr>
            </a:p>
          </p:txBody>
        </p:sp>
        <p:sp>
          <p:nvSpPr>
            <p:cNvPr id="56501" name="Text Box 30"/>
            <p:cNvSpPr txBox="1"/>
            <p:nvPr/>
          </p:nvSpPr>
          <p:spPr>
            <a:xfrm>
              <a:off x="619" y="1833"/>
              <a:ext cx="635" cy="3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003399"/>
                  </a:solidFill>
                </a:rPr>
                <a:t>0    1</a:t>
              </a:r>
              <a:endParaRPr lang="en-US" altLang="zh-CN" sz="1800" b="1" dirty="0">
                <a:solidFill>
                  <a:srgbClr val="003399"/>
                </a:solidFill>
              </a:endParaRPr>
            </a:p>
          </p:txBody>
        </p:sp>
        <p:sp>
          <p:nvSpPr>
            <p:cNvPr id="56502" name="Text Box 31"/>
            <p:cNvSpPr txBox="1"/>
            <p:nvPr/>
          </p:nvSpPr>
          <p:spPr>
            <a:xfrm>
              <a:off x="1617" y="1833"/>
              <a:ext cx="409" cy="3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660033"/>
                  </a:solidFill>
                </a:rPr>
                <a:t>1</a:t>
              </a:r>
              <a:endParaRPr lang="en-US" altLang="zh-CN" sz="1800" b="1" dirty="0">
                <a:solidFill>
                  <a:srgbClr val="660033"/>
                </a:solidFill>
              </a:endParaRPr>
            </a:p>
          </p:txBody>
        </p:sp>
        <p:sp>
          <p:nvSpPr>
            <p:cNvPr id="56503" name="Text Box 32"/>
            <p:cNvSpPr txBox="1"/>
            <p:nvPr/>
          </p:nvSpPr>
          <p:spPr>
            <a:xfrm>
              <a:off x="1980" y="1833"/>
              <a:ext cx="408" cy="3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660033"/>
                  </a:solidFill>
                </a:rPr>
                <a:t>0</a:t>
              </a:r>
              <a:endParaRPr lang="en-US" altLang="zh-CN" sz="1800" b="1" dirty="0">
                <a:solidFill>
                  <a:srgbClr val="660033"/>
                </a:solidFill>
              </a:endParaRPr>
            </a:p>
          </p:txBody>
        </p:sp>
        <p:sp>
          <p:nvSpPr>
            <p:cNvPr id="56504" name="Text Box 33"/>
            <p:cNvSpPr txBox="1"/>
            <p:nvPr/>
          </p:nvSpPr>
          <p:spPr>
            <a:xfrm>
              <a:off x="3005" y="1833"/>
              <a:ext cx="408" cy="3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660033"/>
                  </a:solidFill>
                </a:rPr>
                <a:t>0</a:t>
              </a:r>
              <a:endParaRPr lang="en-US" altLang="zh-CN" sz="1800" b="1" dirty="0">
                <a:solidFill>
                  <a:srgbClr val="660033"/>
                </a:solidFill>
              </a:endParaRPr>
            </a:p>
          </p:txBody>
        </p:sp>
        <p:sp>
          <p:nvSpPr>
            <p:cNvPr id="56505" name="Text Box 34"/>
            <p:cNvSpPr txBox="1"/>
            <p:nvPr/>
          </p:nvSpPr>
          <p:spPr>
            <a:xfrm>
              <a:off x="2614" y="1833"/>
              <a:ext cx="409" cy="3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660033"/>
                  </a:solidFill>
                </a:rPr>
                <a:t>0</a:t>
              </a:r>
              <a:endParaRPr lang="en-US" altLang="zh-CN" sz="1800" b="1" dirty="0">
                <a:solidFill>
                  <a:srgbClr val="660033"/>
                </a:solidFill>
              </a:endParaRPr>
            </a:p>
          </p:txBody>
        </p:sp>
        <p:grpSp>
          <p:nvGrpSpPr>
            <p:cNvPr id="56506" name="Group 35"/>
            <p:cNvGrpSpPr/>
            <p:nvPr/>
          </p:nvGrpSpPr>
          <p:grpSpPr>
            <a:xfrm>
              <a:off x="619" y="2160"/>
              <a:ext cx="2630" cy="786"/>
              <a:chOff x="431" y="2568"/>
              <a:chExt cx="2630" cy="786"/>
            </a:xfrm>
          </p:grpSpPr>
          <p:sp>
            <p:nvSpPr>
              <p:cNvPr id="56507" name="Text Box 36"/>
              <p:cNvSpPr txBox="1"/>
              <p:nvPr/>
            </p:nvSpPr>
            <p:spPr>
              <a:xfrm>
                <a:off x="431" y="2568"/>
                <a:ext cx="635" cy="3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3399"/>
                    </a:solidFill>
                  </a:rPr>
                  <a:t>1    0</a:t>
                </a:r>
                <a:endParaRPr lang="en-US" altLang="zh-CN" sz="1800" b="1" dirty="0">
                  <a:solidFill>
                    <a:srgbClr val="003399"/>
                  </a:solidFill>
                </a:endParaRPr>
              </a:p>
            </p:txBody>
          </p:sp>
          <p:sp>
            <p:nvSpPr>
              <p:cNvPr id="56508" name="Text Box 37"/>
              <p:cNvSpPr txBox="1"/>
              <p:nvPr/>
            </p:nvSpPr>
            <p:spPr>
              <a:xfrm>
                <a:off x="1429" y="2568"/>
                <a:ext cx="635" cy="3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660033"/>
                    </a:solidFill>
                  </a:rPr>
                  <a:t>1      1</a:t>
                </a:r>
                <a:endParaRPr lang="en-US" altLang="zh-CN" sz="1800" b="1" dirty="0">
                  <a:solidFill>
                    <a:srgbClr val="660033"/>
                  </a:solidFill>
                </a:endParaRPr>
              </a:p>
            </p:txBody>
          </p:sp>
          <p:sp>
            <p:nvSpPr>
              <p:cNvPr id="56509" name="Text Box 38"/>
              <p:cNvSpPr txBox="1"/>
              <p:nvPr/>
            </p:nvSpPr>
            <p:spPr>
              <a:xfrm>
                <a:off x="431" y="2931"/>
                <a:ext cx="635" cy="3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3399"/>
                    </a:solidFill>
                  </a:rPr>
                  <a:t>1    1</a:t>
                </a:r>
                <a:endParaRPr lang="en-US" altLang="zh-CN" sz="1800" b="1" dirty="0">
                  <a:solidFill>
                    <a:srgbClr val="003399"/>
                  </a:solidFill>
                </a:endParaRPr>
              </a:p>
            </p:txBody>
          </p:sp>
          <p:sp>
            <p:nvSpPr>
              <p:cNvPr id="56510" name="Text Box 39"/>
              <p:cNvSpPr txBox="1"/>
              <p:nvPr/>
            </p:nvSpPr>
            <p:spPr>
              <a:xfrm>
                <a:off x="1429" y="2931"/>
                <a:ext cx="635" cy="3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660033"/>
                    </a:solidFill>
                  </a:rPr>
                  <a:t>0      0</a:t>
                </a:r>
                <a:endParaRPr lang="en-US" altLang="zh-CN" sz="1800" b="1" dirty="0">
                  <a:solidFill>
                    <a:srgbClr val="660033"/>
                  </a:solidFill>
                </a:endParaRPr>
              </a:p>
            </p:txBody>
          </p:sp>
          <p:sp>
            <p:nvSpPr>
              <p:cNvPr id="56511" name="Text Box 40"/>
              <p:cNvSpPr txBox="1"/>
              <p:nvPr/>
            </p:nvSpPr>
            <p:spPr>
              <a:xfrm>
                <a:off x="2426" y="2614"/>
                <a:ext cx="635" cy="3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660033"/>
                    </a:solidFill>
                  </a:rPr>
                  <a:t>0      1</a:t>
                </a:r>
                <a:endParaRPr lang="en-US" altLang="zh-CN" sz="1800" b="1" dirty="0">
                  <a:solidFill>
                    <a:srgbClr val="660033"/>
                  </a:solidFill>
                </a:endParaRPr>
              </a:p>
            </p:txBody>
          </p:sp>
          <p:sp>
            <p:nvSpPr>
              <p:cNvPr id="56512" name="Text Box 41"/>
              <p:cNvSpPr txBox="1"/>
              <p:nvPr/>
            </p:nvSpPr>
            <p:spPr>
              <a:xfrm>
                <a:off x="2426" y="2977"/>
                <a:ext cx="635" cy="3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660033"/>
                    </a:solidFill>
                  </a:rPr>
                  <a:t>1      0</a:t>
                </a:r>
                <a:endParaRPr lang="en-US" altLang="zh-CN" sz="1800" b="1" dirty="0">
                  <a:solidFill>
                    <a:srgbClr val="660033"/>
                  </a:solidFill>
                </a:endParaRPr>
              </a:p>
            </p:txBody>
          </p:sp>
        </p:grpSp>
      </p:grpSp>
      <p:grpSp>
        <p:nvGrpSpPr>
          <p:cNvPr id="52276" name="Group 52"/>
          <p:cNvGrpSpPr/>
          <p:nvPr/>
        </p:nvGrpSpPr>
        <p:grpSpPr>
          <a:xfrm>
            <a:off x="4500563" y="908050"/>
            <a:ext cx="4643437" cy="720725"/>
            <a:chOff x="2835" y="572"/>
            <a:chExt cx="2925" cy="454"/>
          </a:xfrm>
        </p:grpSpPr>
        <p:sp>
          <p:nvSpPr>
            <p:cNvPr id="56494" name="Text Box 42"/>
            <p:cNvSpPr txBox="1"/>
            <p:nvPr/>
          </p:nvSpPr>
          <p:spPr>
            <a:xfrm>
              <a:off x="2835" y="572"/>
              <a:ext cx="292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/>
                <a:t>CP</a:t>
              </a:r>
              <a:r>
                <a:rPr lang="zh-CN" altLang="en-US" sz="2000" b="1" dirty="0"/>
                <a:t>：    </a:t>
              </a:r>
              <a:r>
                <a:rPr lang="en-US" altLang="zh-CN" sz="2000" b="1" dirty="0"/>
                <a:t>1     2     3     4     5     6    7     8</a:t>
              </a:r>
              <a:endParaRPr lang="en-US" altLang="zh-CN" sz="2000" b="1" dirty="0"/>
            </a:p>
          </p:txBody>
        </p:sp>
        <p:sp>
          <p:nvSpPr>
            <p:cNvPr id="56495" name="Text Box 43"/>
            <p:cNvSpPr txBox="1"/>
            <p:nvPr/>
          </p:nvSpPr>
          <p:spPr>
            <a:xfrm>
              <a:off x="2835" y="776"/>
              <a:ext cx="292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/>
                <a:t>x</a:t>
              </a:r>
              <a:r>
                <a:rPr lang="zh-CN" altLang="en-US" sz="2000" b="1" dirty="0"/>
                <a:t>：       </a:t>
              </a:r>
              <a:r>
                <a:rPr lang="en-US" altLang="zh-CN" sz="2000" b="1" dirty="0"/>
                <a:t>0     0     0     0     1     1    1     1</a:t>
              </a:r>
              <a:endParaRPr lang="en-US" altLang="zh-CN" sz="2000" b="1" dirty="0"/>
            </a:p>
          </p:txBody>
        </p:sp>
      </p:grpSp>
      <p:grpSp>
        <p:nvGrpSpPr>
          <p:cNvPr id="52277" name="Group 53"/>
          <p:cNvGrpSpPr/>
          <p:nvPr/>
        </p:nvGrpSpPr>
        <p:grpSpPr>
          <a:xfrm>
            <a:off x="4500563" y="1557338"/>
            <a:ext cx="1655762" cy="793750"/>
            <a:chOff x="2835" y="981"/>
            <a:chExt cx="1043" cy="500"/>
          </a:xfrm>
        </p:grpSpPr>
        <p:sp>
          <p:nvSpPr>
            <p:cNvPr id="56492" name="Text Box 44"/>
            <p:cNvSpPr txBox="1"/>
            <p:nvPr/>
          </p:nvSpPr>
          <p:spPr>
            <a:xfrm>
              <a:off x="2835" y="981"/>
              <a:ext cx="9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</a:rPr>
                <a:t>y</a:t>
              </a:r>
              <a:r>
                <a:rPr lang="en-US" altLang="zh-CN" sz="2000" b="1" baseline="-25000" dirty="0">
                  <a:solidFill>
                    <a:schemeClr val="accent2"/>
                  </a:solidFill>
                </a:rPr>
                <a:t>2</a:t>
              </a:r>
              <a:r>
                <a:rPr lang="zh-CN" altLang="en-US" sz="2000" b="1" dirty="0">
                  <a:solidFill>
                    <a:schemeClr val="accent2"/>
                  </a:solidFill>
                </a:rPr>
                <a:t>：      </a:t>
              </a:r>
              <a:r>
                <a:rPr lang="en-US" altLang="zh-CN" sz="2000" b="1" dirty="0">
                  <a:solidFill>
                    <a:schemeClr val="accent2"/>
                  </a:solidFill>
                </a:rPr>
                <a:t>0</a:t>
              </a:r>
              <a:endParaRPr lang="en-US" altLang="zh-CN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56493" name="Text Box 45"/>
            <p:cNvSpPr txBox="1"/>
            <p:nvPr/>
          </p:nvSpPr>
          <p:spPr>
            <a:xfrm>
              <a:off x="2835" y="1231"/>
              <a:ext cx="104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</a:rPr>
                <a:t>y</a:t>
              </a:r>
              <a:r>
                <a:rPr lang="en-US" altLang="zh-CN" sz="2000" b="1" baseline="-25000" dirty="0">
                  <a:solidFill>
                    <a:schemeClr val="accent2"/>
                  </a:solidFill>
                </a:rPr>
                <a:t>1</a:t>
              </a:r>
              <a:r>
                <a:rPr lang="zh-CN" altLang="en-US" sz="2000" b="1" dirty="0">
                  <a:solidFill>
                    <a:schemeClr val="accent2"/>
                  </a:solidFill>
                </a:rPr>
                <a:t>：      </a:t>
              </a:r>
              <a:r>
                <a:rPr lang="en-US" altLang="zh-CN" sz="2000" b="1" dirty="0">
                  <a:solidFill>
                    <a:schemeClr val="accent2"/>
                  </a:solidFill>
                </a:rPr>
                <a:t>0</a:t>
              </a:r>
              <a:endParaRPr lang="en-US" altLang="zh-CN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2278" name="Group 54"/>
          <p:cNvGrpSpPr/>
          <p:nvPr/>
        </p:nvGrpSpPr>
        <p:grpSpPr>
          <a:xfrm>
            <a:off x="4500563" y="2347913"/>
            <a:ext cx="2087562" cy="793750"/>
            <a:chOff x="2835" y="1479"/>
            <a:chExt cx="1315" cy="500"/>
          </a:xfrm>
        </p:grpSpPr>
        <p:sp>
          <p:nvSpPr>
            <p:cNvPr id="56490" name="Text Box 46"/>
            <p:cNvSpPr txBox="1"/>
            <p:nvPr/>
          </p:nvSpPr>
          <p:spPr>
            <a:xfrm>
              <a:off x="2835" y="1479"/>
              <a:ext cx="131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660033"/>
                  </a:solidFill>
                </a:rPr>
                <a:t>y</a:t>
              </a:r>
              <a:r>
                <a:rPr lang="en-US" altLang="zh-CN" sz="2000" b="1" baseline="-25000" dirty="0">
                  <a:solidFill>
                    <a:srgbClr val="660033"/>
                  </a:solidFill>
                </a:rPr>
                <a:t>2</a:t>
              </a:r>
              <a:r>
                <a:rPr lang="en-US" altLang="zh-CN" sz="2000" b="1" baseline="30000" dirty="0">
                  <a:solidFill>
                    <a:srgbClr val="660033"/>
                  </a:solidFill>
                </a:rPr>
                <a:t>n+1</a:t>
              </a:r>
              <a:r>
                <a:rPr lang="zh-CN" altLang="en-US" sz="2000" b="1" dirty="0">
                  <a:solidFill>
                    <a:srgbClr val="660033"/>
                  </a:solidFill>
                </a:rPr>
                <a:t>：  </a:t>
              </a:r>
              <a:r>
                <a:rPr lang="en-US" altLang="zh-CN" sz="2000" b="1" dirty="0">
                  <a:solidFill>
                    <a:srgbClr val="660033"/>
                  </a:solidFill>
                </a:rPr>
                <a:t>0</a:t>
              </a:r>
              <a:endParaRPr lang="en-US" altLang="zh-CN" sz="2000" b="1" dirty="0">
                <a:solidFill>
                  <a:srgbClr val="660033"/>
                </a:solidFill>
              </a:endParaRPr>
            </a:p>
          </p:txBody>
        </p:sp>
        <p:sp>
          <p:nvSpPr>
            <p:cNvPr id="56491" name="Text Box 47"/>
            <p:cNvSpPr txBox="1"/>
            <p:nvPr/>
          </p:nvSpPr>
          <p:spPr>
            <a:xfrm>
              <a:off x="2835" y="1729"/>
              <a:ext cx="104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660033"/>
                  </a:solidFill>
                </a:rPr>
                <a:t>y</a:t>
              </a:r>
              <a:r>
                <a:rPr lang="en-US" altLang="zh-CN" sz="2000" b="1" baseline="-25000" dirty="0">
                  <a:solidFill>
                    <a:srgbClr val="660033"/>
                  </a:solidFill>
                </a:rPr>
                <a:t>1</a:t>
              </a:r>
              <a:r>
                <a:rPr lang="en-US" altLang="zh-CN" sz="2000" b="1" baseline="30000" dirty="0">
                  <a:solidFill>
                    <a:srgbClr val="660033"/>
                  </a:solidFill>
                </a:rPr>
                <a:t>n+1</a:t>
              </a:r>
              <a:r>
                <a:rPr lang="zh-CN" altLang="en-US" sz="2000" b="1" dirty="0">
                  <a:solidFill>
                    <a:srgbClr val="660033"/>
                  </a:solidFill>
                </a:rPr>
                <a:t>：  </a:t>
              </a:r>
              <a:r>
                <a:rPr lang="en-US" altLang="zh-CN" sz="2000" b="1" dirty="0">
                  <a:solidFill>
                    <a:srgbClr val="660033"/>
                  </a:solidFill>
                </a:rPr>
                <a:t>1</a:t>
              </a:r>
              <a:endParaRPr lang="en-US" altLang="zh-CN" sz="2000" b="1" dirty="0">
                <a:solidFill>
                  <a:srgbClr val="660033"/>
                </a:solidFill>
              </a:endParaRPr>
            </a:p>
          </p:txBody>
        </p:sp>
      </p:grpSp>
      <p:grpSp>
        <p:nvGrpSpPr>
          <p:cNvPr id="52275" name="Group 51"/>
          <p:cNvGrpSpPr/>
          <p:nvPr/>
        </p:nvGrpSpPr>
        <p:grpSpPr>
          <a:xfrm>
            <a:off x="5881688" y="1557338"/>
            <a:ext cx="504825" cy="792162"/>
            <a:chOff x="3696" y="981"/>
            <a:chExt cx="318" cy="499"/>
          </a:xfrm>
        </p:grpSpPr>
        <p:sp>
          <p:nvSpPr>
            <p:cNvPr id="56488" name="Text Box 48"/>
            <p:cNvSpPr txBox="1"/>
            <p:nvPr/>
          </p:nvSpPr>
          <p:spPr>
            <a:xfrm>
              <a:off x="3696" y="981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</a:rPr>
                <a:t>0</a:t>
              </a:r>
              <a:endParaRPr lang="en-US" altLang="zh-CN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56489" name="Text Box 50"/>
            <p:cNvSpPr txBox="1"/>
            <p:nvPr/>
          </p:nvSpPr>
          <p:spPr>
            <a:xfrm>
              <a:off x="3696" y="1230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</a:rPr>
                <a:t>1</a:t>
              </a:r>
              <a:endParaRPr lang="en-US" altLang="zh-CN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2279" name="Group 55"/>
          <p:cNvGrpSpPr/>
          <p:nvPr/>
        </p:nvGrpSpPr>
        <p:grpSpPr>
          <a:xfrm>
            <a:off x="5881688" y="2347913"/>
            <a:ext cx="504825" cy="792162"/>
            <a:chOff x="3696" y="981"/>
            <a:chExt cx="318" cy="499"/>
          </a:xfrm>
        </p:grpSpPr>
        <p:sp>
          <p:nvSpPr>
            <p:cNvPr id="56486" name="Text Box 56"/>
            <p:cNvSpPr txBox="1"/>
            <p:nvPr/>
          </p:nvSpPr>
          <p:spPr>
            <a:xfrm>
              <a:off x="3696" y="981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660033"/>
                  </a:solidFill>
                </a:rPr>
                <a:t>1</a:t>
              </a:r>
              <a:endParaRPr lang="en-US" altLang="zh-CN" sz="2000" b="1" dirty="0">
                <a:solidFill>
                  <a:srgbClr val="660033"/>
                </a:solidFill>
              </a:endParaRPr>
            </a:p>
          </p:txBody>
        </p:sp>
        <p:sp>
          <p:nvSpPr>
            <p:cNvPr id="56487" name="Text Box 57"/>
            <p:cNvSpPr txBox="1"/>
            <p:nvPr/>
          </p:nvSpPr>
          <p:spPr>
            <a:xfrm>
              <a:off x="3696" y="1230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660033"/>
                  </a:solidFill>
                </a:rPr>
                <a:t>0</a:t>
              </a:r>
              <a:endParaRPr lang="en-US" altLang="zh-CN" sz="2000" b="1" dirty="0">
                <a:solidFill>
                  <a:srgbClr val="660033"/>
                </a:solidFill>
              </a:endParaRPr>
            </a:p>
          </p:txBody>
        </p:sp>
      </p:grpSp>
      <p:grpSp>
        <p:nvGrpSpPr>
          <p:cNvPr id="52282" name="Group 58"/>
          <p:cNvGrpSpPr/>
          <p:nvPr/>
        </p:nvGrpSpPr>
        <p:grpSpPr>
          <a:xfrm>
            <a:off x="6372225" y="1557338"/>
            <a:ext cx="504825" cy="792162"/>
            <a:chOff x="3696" y="981"/>
            <a:chExt cx="318" cy="499"/>
          </a:xfrm>
        </p:grpSpPr>
        <p:sp>
          <p:nvSpPr>
            <p:cNvPr id="56484" name="Text Box 59"/>
            <p:cNvSpPr txBox="1"/>
            <p:nvPr/>
          </p:nvSpPr>
          <p:spPr>
            <a:xfrm>
              <a:off x="3696" y="981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</a:rPr>
                <a:t>1</a:t>
              </a:r>
              <a:endParaRPr lang="en-US" altLang="zh-CN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56485" name="Text Box 60"/>
            <p:cNvSpPr txBox="1"/>
            <p:nvPr/>
          </p:nvSpPr>
          <p:spPr>
            <a:xfrm>
              <a:off x="3696" y="1230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</a:rPr>
                <a:t>0</a:t>
              </a:r>
              <a:endParaRPr lang="en-US" altLang="zh-CN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2285" name="Group 61"/>
          <p:cNvGrpSpPr/>
          <p:nvPr/>
        </p:nvGrpSpPr>
        <p:grpSpPr>
          <a:xfrm>
            <a:off x="6372225" y="2347913"/>
            <a:ext cx="504825" cy="792162"/>
            <a:chOff x="3696" y="981"/>
            <a:chExt cx="318" cy="499"/>
          </a:xfrm>
        </p:grpSpPr>
        <p:sp>
          <p:nvSpPr>
            <p:cNvPr id="56482" name="Text Box 62"/>
            <p:cNvSpPr txBox="1"/>
            <p:nvPr/>
          </p:nvSpPr>
          <p:spPr>
            <a:xfrm>
              <a:off x="3696" y="981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660033"/>
                  </a:solidFill>
                </a:rPr>
                <a:t>1</a:t>
              </a:r>
              <a:endParaRPr lang="en-US" altLang="zh-CN" sz="2000" b="1" dirty="0">
                <a:solidFill>
                  <a:srgbClr val="660033"/>
                </a:solidFill>
              </a:endParaRPr>
            </a:p>
          </p:txBody>
        </p:sp>
        <p:sp>
          <p:nvSpPr>
            <p:cNvPr id="56483" name="Text Box 63"/>
            <p:cNvSpPr txBox="1"/>
            <p:nvPr/>
          </p:nvSpPr>
          <p:spPr>
            <a:xfrm>
              <a:off x="3696" y="1230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660033"/>
                  </a:solidFill>
                </a:rPr>
                <a:t>1</a:t>
              </a:r>
              <a:endParaRPr lang="en-US" altLang="zh-CN" sz="2000" b="1" dirty="0">
                <a:solidFill>
                  <a:srgbClr val="660033"/>
                </a:solidFill>
              </a:endParaRPr>
            </a:p>
          </p:txBody>
        </p:sp>
      </p:grpSp>
      <p:grpSp>
        <p:nvGrpSpPr>
          <p:cNvPr id="52288" name="Group 64"/>
          <p:cNvGrpSpPr/>
          <p:nvPr/>
        </p:nvGrpSpPr>
        <p:grpSpPr>
          <a:xfrm>
            <a:off x="6875463" y="1557338"/>
            <a:ext cx="504825" cy="792162"/>
            <a:chOff x="3696" y="981"/>
            <a:chExt cx="318" cy="499"/>
          </a:xfrm>
        </p:grpSpPr>
        <p:sp>
          <p:nvSpPr>
            <p:cNvPr id="56480" name="Text Box 65"/>
            <p:cNvSpPr txBox="1"/>
            <p:nvPr/>
          </p:nvSpPr>
          <p:spPr>
            <a:xfrm>
              <a:off x="3696" y="981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</a:rPr>
                <a:t>1</a:t>
              </a:r>
              <a:endParaRPr lang="en-US" altLang="zh-CN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56481" name="Text Box 66"/>
            <p:cNvSpPr txBox="1"/>
            <p:nvPr/>
          </p:nvSpPr>
          <p:spPr>
            <a:xfrm>
              <a:off x="3696" y="1230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</a:rPr>
                <a:t>1</a:t>
              </a:r>
              <a:endParaRPr lang="en-US" altLang="zh-CN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2291" name="Group 67"/>
          <p:cNvGrpSpPr/>
          <p:nvPr/>
        </p:nvGrpSpPr>
        <p:grpSpPr>
          <a:xfrm>
            <a:off x="6875463" y="2349500"/>
            <a:ext cx="504825" cy="792163"/>
            <a:chOff x="3696" y="981"/>
            <a:chExt cx="318" cy="499"/>
          </a:xfrm>
        </p:grpSpPr>
        <p:sp>
          <p:nvSpPr>
            <p:cNvPr id="56478" name="Text Box 68"/>
            <p:cNvSpPr txBox="1"/>
            <p:nvPr/>
          </p:nvSpPr>
          <p:spPr>
            <a:xfrm>
              <a:off x="3696" y="981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660033"/>
                  </a:solidFill>
                </a:rPr>
                <a:t>0</a:t>
              </a:r>
              <a:endParaRPr lang="en-US" altLang="zh-CN" sz="2000" b="1" dirty="0">
                <a:solidFill>
                  <a:srgbClr val="660033"/>
                </a:solidFill>
              </a:endParaRPr>
            </a:p>
          </p:txBody>
        </p:sp>
        <p:sp>
          <p:nvSpPr>
            <p:cNvPr id="56479" name="Text Box 69"/>
            <p:cNvSpPr txBox="1"/>
            <p:nvPr/>
          </p:nvSpPr>
          <p:spPr>
            <a:xfrm>
              <a:off x="3696" y="1230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660033"/>
                  </a:solidFill>
                </a:rPr>
                <a:t>0</a:t>
              </a:r>
              <a:endParaRPr lang="en-US" altLang="zh-CN" sz="2000" b="1" dirty="0">
                <a:solidFill>
                  <a:srgbClr val="660033"/>
                </a:solidFill>
              </a:endParaRPr>
            </a:p>
          </p:txBody>
        </p:sp>
      </p:grpSp>
      <p:grpSp>
        <p:nvGrpSpPr>
          <p:cNvPr id="52294" name="Group 70"/>
          <p:cNvGrpSpPr/>
          <p:nvPr/>
        </p:nvGrpSpPr>
        <p:grpSpPr>
          <a:xfrm>
            <a:off x="7337425" y="1557338"/>
            <a:ext cx="504825" cy="792162"/>
            <a:chOff x="3696" y="981"/>
            <a:chExt cx="318" cy="499"/>
          </a:xfrm>
        </p:grpSpPr>
        <p:sp>
          <p:nvSpPr>
            <p:cNvPr id="56476" name="Text Box 71"/>
            <p:cNvSpPr txBox="1"/>
            <p:nvPr/>
          </p:nvSpPr>
          <p:spPr>
            <a:xfrm>
              <a:off x="3696" y="981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</a:rPr>
                <a:t>0</a:t>
              </a:r>
              <a:endParaRPr lang="en-US" altLang="zh-CN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56477" name="Text Box 72"/>
            <p:cNvSpPr txBox="1"/>
            <p:nvPr/>
          </p:nvSpPr>
          <p:spPr>
            <a:xfrm>
              <a:off x="3696" y="1230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</a:rPr>
                <a:t>0</a:t>
              </a:r>
              <a:endParaRPr lang="en-US" altLang="zh-CN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2297" name="Group 73"/>
          <p:cNvGrpSpPr/>
          <p:nvPr/>
        </p:nvGrpSpPr>
        <p:grpSpPr>
          <a:xfrm>
            <a:off x="7323138" y="2335213"/>
            <a:ext cx="504825" cy="792162"/>
            <a:chOff x="3696" y="981"/>
            <a:chExt cx="318" cy="499"/>
          </a:xfrm>
        </p:grpSpPr>
        <p:sp>
          <p:nvSpPr>
            <p:cNvPr id="56474" name="Text Box 74"/>
            <p:cNvSpPr txBox="1"/>
            <p:nvPr/>
          </p:nvSpPr>
          <p:spPr>
            <a:xfrm>
              <a:off x="3696" y="981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660033"/>
                  </a:solidFill>
                </a:rPr>
                <a:t>1</a:t>
              </a:r>
              <a:endParaRPr lang="en-US" altLang="zh-CN" sz="2000" b="1" dirty="0">
                <a:solidFill>
                  <a:srgbClr val="660033"/>
                </a:solidFill>
              </a:endParaRPr>
            </a:p>
          </p:txBody>
        </p:sp>
        <p:sp>
          <p:nvSpPr>
            <p:cNvPr id="56475" name="Text Box 75"/>
            <p:cNvSpPr txBox="1"/>
            <p:nvPr/>
          </p:nvSpPr>
          <p:spPr>
            <a:xfrm>
              <a:off x="3696" y="1230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660033"/>
                  </a:solidFill>
                </a:rPr>
                <a:t>1</a:t>
              </a:r>
              <a:endParaRPr lang="en-US" altLang="zh-CN" sz="2000" b="1" dirty="0">
                <a:solidFill>
                  <a:srgbClr val="660033"/>
                </a:solidFill>
              </a:endParaRPr>
            </a:p>
          </p:txBody>
        </p:sp>
      </p:grpSp>
      <p:grpSp>
        <p:nvGrpSpPr>
          <p:cNvPr id="52300" name="Group 76"/>
          <p:cNvGrpSpPr/>
          <p:nvPr/>
        </p:nvGrpSpPr>
        <p:grpSpPr>
          <a:xfrm>
            <a:off x="7812088" y="1557338"/>
            <a:ext cx="504825" cy="792162"/>
            <a:chOff x="3696" y="981"/>
            <a:chExt cx="318" cy="499"/>
          </a:xfrm>
        </p:grpSpPr>
        <p:sp>
          <p:nvSpPr>
            <p:cNvPr id="56472" name="Text Box 77"/>
            <p:cNvSpPr txBox="1"/>
            <p:nvPr/>
          </p:nvSpPr>
          <p:spPr>
            <a:xfrm>
              <a:off x="3696" y="981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</a:rPr>
                <a:t>1</a:t>
              </a:r>
              <a:endParaRPr lang="en-US" altLang="zh-CN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56473" name="Text Box 78"/>
            <p:cNvSpPr txBox="1"/>
            <p:nvPr/>
          </p:nvSpPr>
          <p:spPr>
            <a:xfrm>
              <a:off x="3696" y="1230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</a:rPr>
                <a:t>1</a:t>
              </a:r>
              <a:endParaRPr lang="en-US" altLang="zh-CN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2303" name="Group 79"/>
          <p:cNvGrpSpPr/>
          <p:nvPr/>
        </p:nvGrpSpPr>
        <p:grpSpPr>
          <a:xfrm>
            <a:off x="7812088" y="2335213"/>
            <a:ext cx="504825" cy="792162"/>
            <a:chOff x="3696" y="981"/>
            <a:chExt cx="318" cy="499"/>
          </a:xfrm>
        </p:grpSpPr>
        <p:sp>
          <p:nvSpPr>
            <p:cNvPr id="56470" name="Text Box 80"/>
            <p:cNvSpPr txBox="1"/>
            <p:nvPr/>
          </p:nvSpPr>
          <p:spPr>
            <a:xfrm>
              <a:off x="3696" y="981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660033"/>
                  </a:solidFill>
                </a:rPr>
                <a:t>1</a:t>
              </a:r>
              <a:endParaRPr lang="en-US" altLang="zh-CN" sz="2000" b="1" dirty="0">
                <a:solidFill>
                  <a:srgbClr val="660033"/>
                </a:solidFill>
              </a:endParaRPr>
            </a:p>
          </p:txBody>
        </p:sp>
        <p:sp>
          <p:nvSpPr>
            <p:cNvPr id="56471" name="Text Box 81"/>
            <p:cNvSpPr txBox="1"/>
            <p:nvPr/>
          </p:nvSpPr>
          <p:spPr>
            <a:xfrm>
              <a:off x="3696" y="1230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660033"/>
                  </a:solidFill>
                </a:rPr>
                <a:t>0</a:t>
              </a:r>
              <a:endParaRPr lang="en-US" altLang="zh-CN" sz="2000" b="1" dirty="0">
                <a:solidFill>
                  <a:srgbClr val="660033"/>
                </a:solidFill>
              </a:endParaRPr>
            </a:p>
          </p:txBody>
        </p:sp>
      </p:grpSp>
      <p:grpSp>
        <p:nvGrpSpPr>
          <p:cNvPr id="52306" name="Group 82"/>
          <p:cNvGrpSpPr/>
          <p:nvPr/>
        </p:nvGrpSpPr>
        <p:grpSpPr>
          <a:xfrm>
            <a:off x="8243888" y="1557338"/>
            <a:ext cx="504825" cy="792162"/>
            <a:chOff x="3696" y="981"/>
            <a:chExt cx="318" cy="499"/>
          </a:xfrm>
        </p:grpSpPr>
        <p:sp>
          <p:nvSpPr>
            <p:cNvPr id="56468" name="Text Box 83"/>
            <p:cNvSpPr txBox="1"/>
            <p:nvPr/>
          </p:nvSpPr>
          <p:spPr>
            <a:xfrm>
              <a:off x="3696" y="981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</a:rPr>
                <a:t>1</a:t>
              </a:r>
              <a:endParaRPr lang="en-US" altLang="zh-CN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56469" name="Text Box 84"/>
            <p:cNvSpPr txBox="1"/>
            <p:nvPr/>
          </p:nvSpPr>
          <p:spPr>
            <a:xfrm>
              <a:off x="3696" y="1230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</a:rPr>
                <a:t>0</a:t>
              </a:r>
              <a:endParaRPr lang="en-US" altLang="zh-CN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2309" name="Group 85"/>
          <p:cNvGrpSpPr/>
          <p:nvPr/>
        </p:nvGrpSpPr>
        <p:grpSpPr>
          <a:xfrm>
            <a:off x="8243888" y="2349500"/>
            <a:ext cx="504825" cy="792163"/>
            <a:chOff x="3696" y="981"/>
            <a:chExt cx="318" cy="499"/>
          </a:xfrm>
        </p:grpSpPr>
        <p:sp>
          <p:nvSpPr>
            <p:cNvPr id="56466" name="Text Box 86"/>
            <p:cNvSpPr txBox="1"/>
            <p:nvPr/>
          </p:nvSpPr>
          <p:spPr>
            <a:xfrm>
              <a:off x="3696" y="981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660033"/>
                  </a:solidFill>
                </a:rPr>
                <a:t>0</a:t>
              </a:r>
              <a:endParaRPr lang="en-US" altLang="zh-CN" sz="2000" b="1" dirty="0">
                <a:solidFill>
                  <a:srgbClr val="660033"/>
                </a:solidFill>
              </a:endParaRPr>
            </a:p>
          </p:txBody>
        </p:sp>
        <p:sp>
          <p:nvSpPr>
            <p:cNvPr id="56467" name="Text Box 87"/>
            <p:cNvSpPr txBox="1"/>
            <p:nvPr/>
          </p:nvSpPr>
          <p:spPr>
            <a:xfrm>
              <a:off x="3696" y="1230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660033"/>
                  </a:solidFill>
                </a:rPr>
                <a:t>1</a:t>
              </a:r>
              <a:endParaRPr lang="en-US" altLang="zh-CN" sz="2000" b="1" dirty="0">
                <a:solidFill>
                  <a:srgbClr val="660033"/>
                </a:solidFill>
              </a:endParaRPr>
            </a:p>
          </p:txBody>
        </p:sp>
      </p:grpSp>
      <p:grpSp>
        <p:nvGrpSpPr>
          <p:cNvPr id="52312" name="Group 88"/>
          <p:cNvGrpSpPr/>
          <p:nvPr/>
        </p:nvGrpSpPr>
        <p:grpSpPr>
          <a:xfrm>
            <a:off x="8747125" y="1557338"/>
            <a:ext cx="504825" cy="792162"/>
            <a:chOff x="3696" y="981"/>
            <a:chExt cx="318" cy="499"/>
          </a:xfrm>
        </p:grpSpPr>
        <p:sp>
          <p:nvSpPr>
            <p:cNvPr id="56464" name="Text Box 89"/>
            <p:cNvSpPr txBox="1"/>
            <p:nvPr/>
          </p:nvSpPr>
          <p:spPr>
            <a:xfrm>
              <a:off x="3696" y="981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</a:rPr>
                <a:t>0</a:t>
              </a:r>
              <a:endParaRPr lang="en-US" altLang="zh-CN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56465" name="Text Box 90"/>
            <p:cNvSpPr txBox="1"/>
            <p:nvPr/>
          </p:nvSpPr>
          <p:spPr>
            <a:xfrm>
              <a:off x="3696" y="1230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</a:rPr>
                <a:t>1</a:t>
              </a:r>
              <a:endParaRPr lang="en-US" altLang="zh-CN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2315" name="Group 91"/>
          <p:cNvGrpSpPr/>
          <p:nvPr/>
        </p:nvGrpSpPr>
        <p:grpSpPr>
          <a:xfrm>
            <a:off x="8747125" y="2349500"/>
            <a:ext cx="504825" cy="792163"/>
            <a:chOff x="3696" y="981"/>
            <a:chExt cx="318" cy="499"/>
          </a:xfrm>
        </p:grpSpPr>
        <p:sp>
          <p:nvSpPr>
            <p:cNvPr id="56462" name="Text Box 92"/>
            <p:cNvSpPr txBox="1"/>
            <p:nvPr/>
          </p:nvSpPr>
          <p:spPr>
            <a:xfrm>
              <a:off x="3696" y="981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660033"/>
                  </a:solidFill>
                </a:rPr>
                <a:t>0</a:t>
              </a:r>
              <a:endParaRPr lang="en-US" altLang="zh-CN" sz="2000" b="1" dirty="0">
                <a:solidFill>
                  <a:srgbClr val="660033"/>
                </a:solidFill>
              </a:endParaRPr>
            </a:p>
          </p:txBody>
        </p:sp>
        <p:sp>
          <p:nvSpPr>
            <p:cNvPr id="56463" name="Text Box 93"/>
            <p:cNvSpPr txBox="1"/>
            <p:nvPr/>
          </p:nvSpPr>
          <p:spPr>
            <a:xfrm>
              <a:off x="3696" y="1230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660033"/>
                  </a:solidFill>
                </a:rPr>
                <a:t>0</a:t>
              </a:r>
              <a:endParaRPr lang="en-US" altLang="zh-CN" sz="2000" b="1" dirty="0">
                <a:solidFill>
                  <a:srgbClr val="660033"/>
                </a:solidFill>
              </a:endParaRPr>
            </a:p>
          </p:txBody>
        </p:sp>
      </p:grpSp>
      <p:grpSp>
        <p:nvGrpSpPr>
          <p:cNvPr id="52322" name="Group 98"/>
          <p:cNvGrpSpPr/>
          <p:nvPr/>
        </p:nvGrpSpPr>
        <p:grpSpPr>
          <a:xfrm>
            <a:off x="4464050" y="1628775"/>
            <a:ext cx="4716463" cy="1655763"/>
            <a:chOff x="930" y="2251"/>
            <a:chExt cx="2971" cy="1043"/>
          </a:xfrm>
        </p:grpSpPr>
        <p:sp>
          <p:nvSpPr>
            <p:cNvPr id="56459" name="Rectangle 97"/>
            <p:cNvSpPr/>
            <p:nvPr/>
          </p:nvSpPr>
          <p:spPr>
            <a:xfrm>
              <a:off x="930" y="2251"/>
              <a:ext cx="2971" cy="1043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56460" name="Text Box 94"/>
            <p:cNvSpPr txBox="1"/>
            <p:nvPr/>
          </p:nvSpPr>
          <p:spPr>
            <a:xfrm>
              <a:off x="975" y="2387"/>
              <a:ext cx="2925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</a:rPr>
                <a:t>y</a:t>
              </a:r>
              <a:r>
                <a:rPr lang="zh-CN" altLang="en-US" sz="2000" b="1" dirty="0">
                  <a:solidFill>
                    <a:schemeClr val="accent2"/>
                  </a:solidFill>
                </a:rPr>
                <a:t>：       </a:t>
              </a:r>
              <a:r>
                <a:rPr lang="en-US" altLang="zh-CN" sz="2000" b="1" dirty="0">
                  <a:solidFill>
                    <a:schemeClr val="accent2"/>
                  </a:solidFill>
                </a:rPr>
                <a:t>0     1     2     3     0     3    2     1</a:t>
              </a:r>
              <a:endParaRPr lang="en-US" altLang="zh-CN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56461" name="Text Box 95"/>
            <p:cNvSpPr txBox="1"/>
            <p:nvPr/>
          </p:nvSpPr>
          <p:spPr>
            <a:xfrm>
              <a:off x="953" y="2840"/>
              <a:ext cx="2925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660033"/>
                  </a:solidFill>
                </a:rPr>
                <a:t>y</a:t>
              </a:r>
              <a:r>
                <a:rPr lang="en-US" altLang="zh-CN" sz="1800" b="1" baseline="30000" dirty="0">
                  <a:solidFill>
                    <a:srgbClr val="660033"/>
                  </a:solidFill>
                </a:rPr>
                <a:t>n+1</a:t>
              </a:r>
              <a:r>
                <a:rPr lang="zh-CN" altLang="en-US" sz="1800" b="1" dirty="0">
                  <a:solidFill>
                    <a:srgbClr val="660033"/>
                  </a:solidFill>
                </a:rPr>
                <a:t>：</a:t>
              </a:r>
              <a:r>
                <a:rPr lang="zh-CN" altLang="en-US" sz="1800" dirty="0">
                  <a:solidFill>
                    <a:srgbClr val="660033"/>
                  </a:solidFill>
                </a:rPr>
                <a:t>     </a:t>
              </a:r>
              <a:r>
                <a:rPr lang="en-US" altLang="zh-CN" sz="2000" b="1" dirty="0">
                  <a:solidFill>
                    <a:srgbClr val="660033"/>
                  </a:solidFill>
                </a:rPr>
                <a:t>1     2     3     0     3     2    1     0</a:t>
              </a:r>
              <a:endParaRPr lang="en-US" altLang="zh-CN" sz="2000" b="1" dirty="0">
                <a:solidFill>
                  <a:srgbClr val="660033"/>
                </a:solidFill>
              </a:endParaRPr>
            </a:p>
          </p:txBody>
        </p:sp>
      </p:grpSp>
      <p:grpSp>
        <p:nvGrpSpPr>
          <p:cNvPr id="52388" name="Group 164"/>
          <p:cNvGrpSpPr/>
          <p:nvPr/>
        </p:nvGrpSpPr>
        <p:grpSpPr>
          <a:xfrm>
            <a:off x="2498725" y="3644900"/>
            <a:ext cx="5702300" cy="2663825"/>
            <a:chOff x="1574" y="2296"/>
            <a:chExt cx="3592" cy="1769"/>
          </a:xfrm>
        </p:grpSpPr>
        <p:sp>
          <p:nvSpPr>
            <p:cNvPr id="56451" name="Line 141"/>
            <p:cNvSpPr/>
            <p:nvPr/>
          </p:nvSpPr>
          <p:spPr>
            <a:xfrm>
              <a:off x="1574" y="2296"/>
              <a:ext cx="0" cy="1769"/>
            </a:xfrm>
            <a:prstGeom prst="line">
              <a:avLst/>
            </a:prstGeom>
            <a:ln w="25400" cap="flat" cmpd="sng">
              <a:solidFill>
                <a:schemeClr val="folHlink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6452" name="Line 142"/>
            <p:cNvSpPr/>
            <p:nvPr/>
          </p:nvSpPr>
          <p:spPr>
            <a:xfrm>
              <a:off x="2091" y="2296"/>
              <a:ext cx="0" cy="1769"/>
            </a:xfrm>
            <a:prstGeom prst="line">
              <a:avLst/>
            </a:prstGeom>
            <a:ln w="25400" cap="flat" cmpd="sng">
              <a:solidFill>
                <a:schemeClr val="folHlink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6453" name="Line 143"/>
            <p:cNvSpPr/>
            <p:nvPr/>
          </p:nvSpPr>
          <p:spPr>
            <a:xfrm>
              <a:off x="2599" y="2296"/>
              <a:ext cx="0" cy="1769"/>
            </a:xfrm>
            <a:prstGeom prst="line">
              <a:avLst/>
            </a:prstGeom>
            <a:ln w="25400" cap="flat" cmpd="sng">
              <a:solidFill>
                <a:schemeClr val="folHlink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6454" name="Line 144"/>
            <p:cNvSpPr/>
            <p:nvPr/>
          </p:nvSpPr>
          <p:spPr>
            <a:xfrm>
              <a:off x="3116" y="2296"/>
              <a:ext cx="0" cy="1769"/>
            </a:xfrm>
            <a:prstGeom prst="line">
              <a:avLst/>
            </a:prstGeom>
            <a:ln w="25400" cap="flat" cmpd="sng">
              <a:solidFill>
                <a:schemeClr val="folHlink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6455" name="Line 145"/>
            <p:cNvSpPr/>
            <p:nvPr/>
          </p:nvSpPr>
          <p:spPr>
            <a:xfrm>
              <a:off x="3624" y="2296"/>
              <a:ext cx="0" cy="1769"/>
            </a:xfrm>
            <a:prstGeom prst="line">
              <a:avLst/>
            </a:prstGeom>
            <a:ln w="25400" cap="flat" cmpd="sng">
              <a:solidFill>
                <a:schemeClr val="folHlink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6456" name="Line 146"/>
            <p:cNvSpPr/>
            <p:nvPr/>
          </p:nvSpPr>
          <p:spPr>
            <a:xfrm>
              <a:off x="4141" y="2296"/>
              <a:ext cx="0" cy="1769"/>
            </a:xfrm>
            <a:prstGeom prst="line">
              <a:avLst/>
            </a:prstGeom>
            <a:ln w="25400" cap="flat" cmpd="sng">
              <a:solidFill>
                <a:schemeClr val="folHlink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6457" name="Line 147"/>
            <p:cNvSpPr/>
            <p:nvPr/>
          </p:nvSpPr>
          <p:spPr>
            <a:xfrm>
              <a:off x="4649" y="2296"/>
              <a:ext cx="0" cy="1769"/>
            </a:xfrm>
            <a:prstGeom prst="line">
              <a:avLst/>
            </a:prstGeom>
            <a:ln w="25400" cap="flat" cmpd="sng">
              <a:solidFill>
                <a:schemeClr val="folHlink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6458" name="Line 148"/>
            <p:cNvSpPr/>
            <p:nvPr/>
          </p:nvSpPr>
          <p:spPr>
            <a:xfrm>
              <a:off x="5166" y="2296"/>
              <a:ext cx="0" cy="1769"/>
            </a:xfrm>
            <a:prstGeom prst="line">
              <a:avLst/>
            </a:prstGeom>
            <a:ln w="25400" cap="flat" cmpd="sng">
              <a:solidFill>
                <a:schemeClr val="folHlink"/>
              </a:solidFill>
              <a:prstDash val="sysDot"/>
              <a:headEnd type="none" w="med" len="med"/>
              <a:tailEnd type="none" w="med" len="med"/>
            </a:ln>
          </p:spPr>
        </p:sp>
      </p:grpSp>
      <p:grpSp>
        <p:nvGrpSpPr>
          <p:cNvPr id="52387" name="Group 163"/>
          <p:cNvGrpSpPr/>
          <p:nvPr/>
        </p:nvGrpSpPr>
        <p:grpSpPr>
          <a:xfrm>
            <a:off x="900113" y="3500438"/>
            <a:ext cx="7775575" cy="1239837"/>
            <a:chOff x="567" y="2205"/>
            <a:chExt cx="4898" cy="781"/>
          </a:xfrm>
        </p:grpSpPr>
        <p:grpSp>
          <p:nvGrpSpPr>
            <p:cNvPr id="56401" name="Group 99"/>
            <p:cNvGrpSpPr/>
            <p:nvPr/>
          </p:nvGrpSpPr>
          <p:grpSpPr>
            <a:xfrm>
              <a:off x="1066" y="2205"/>
              <a:ext cx="4354" cy="227"/>
              <a:chOff x="476" y="2976"/>
              <a:chExt cx="5398" cy="227"/>
            </a:xfrm>
          </p:grpSpPr>
          <p:sp>
            <p:nvSpPr>
              <p:cNvPr id="56410" name="Line 100"/>
              <p:cNvSpPr/>
              <p:nvPr/>
            </p:nvSpPr>
            <p:spPr>
              <a:xfrm>
                <a:off x="5556" y="3203"/>
                <a:ext cx="318" cy="0"/>
              </a:xfrm>
              <a:prstGeom prst="line">
                <a:avLst/>
              </a:prstGeom>
              <a:ln w="349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56411" name="Group 101"/>
              <p:cNvGrpSpPr/>
              <p:nvPr/>
            </p:nvGrpSpPr>
            <p:grpSpPr>
              <a:xfrm>
                <a:off x="1111" y="2976"/>
                <a:ext cx="636" cy="227"/>
                <a:chOff x="1111" y="2976"/>
                <a:chExt cx="636" cy="227"/>
              </a:xfrm>
            </p:grpSpPr>
            <p:sp>
              <p:nvSpPr>
                <p:cNvPr id="56447" name="Line 102"/>
                <p:cNvSpPr/>
                <p:nvPr/>
              </p:nvSpPr>
              <p:spPr>
                <a:xfrm>
                  <a:off x="1111" y="3203"/>
                  <a:ext cx="318" cy="0"/>
                </a:xfrm>
                <a:prstGeom prst="line">
                  <a:avLst/>
                </a:prstGeom>
                <a:ln w="349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48" name="Line 103"/>
                <p:cNvSpPr/>
                <p:nvPr/>
              </p:nvSpPr>
              <p:spPr>
                <a:xfrm>
                  <a:off x="1429" y="2976"/>
                  <a:ext cx="318" cy="0"/>
                </a:xfrm>
                <a:prstGeom prst="line">
                  <a:avLst/>
                </a:prstGeom>
                <a:ln w="349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49" name="Line 104"/>
                <p:cNvSpPr/>
                <p:nvPr/>
              </p:nvSpPr>
              <p:spPr>
                <a:xfrm>
                  <a:off x="1429" y="2976"/>
                  <a:ext cx="0" cy="227"/>
                </a:xfrm>
                <a:prstGeom prst="line">
                  <a:avLst/>
                </a:prstGeom>
                <a:ln w="349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50" name="Line 105"/>
                <p:cNvSpPr/>
                <p:nvPr/>
              </p:nvSpPr>
              <p:spPr>
                <a:xfrm>
                  <a:off x="1746" y="2976"/>
                  <a:ext cx="0" cy="227"/>
                </a:xfrm>
                <a:prstGeom prst="line">
                  <a:avLst/>
                </a:prstGeom>
                <a:ln w="349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6412" name="Group 106"/>
              <p:cNvGrpSpPr/>
              <p:nvPr/>
            </p:nvGrpSpPr>
            <p:grpSpPr>
              <a:xfrm>
                <a:off x="1745" y="2976"/>
                <a:ext cx="636" cy="227"/>
                <a:chOff x="1111" y="2976"/>
                <a:chExt cx="636" cy="227"/>
              </a:xfrm>
            </p:grpSpPr>
            <p:sp>
              <p:nvSpPr>
                <p:cNvPr id="56443" name="Line 107"/>
                <p:cNvSpPr/>
                <p:nvPr/>
              </p:nvSpPr>
              <p:spPr>
                <a:xfrm>
                  <a:off x="1111" y="3203"/>
                  <a:ext cx="318" cy="0"/>
                </a:xfrm>
                <a:prstGeom prst="line">
                  <a:avLst/>
                </a:prstGeom>
                <a:ln w="349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44" name="Line 108"/>
                <p:cNvSpPr/>
                <p:nvPr/>
              </p:nvSpPr>
              <p:spPr>
                <a:xfrm>
                  <a:off x="1429" y="2976"/>
                  <a:ext cx="318" cy="0"/>
                </a:xfrm>
                <a:prstGeom prst="line">
                  <a:avLst/>
                </a:prstGeom>
                <a:ln w="349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45" name="Line 109"/>
                <p:cNvSpPr/>
                <p:nvPr/>
              </p:nvSpPr>
              <p:spPr>
                <a:xfrm>
                  <a:off x="1429" y="2976"/>
                  <a:ext cx="0" cy="227"/>
                </a:xfrm>
                <a:prstGeom prst="line">
                  <a:avLst/>
                </a:prstGeom>
                <a:ln w="349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46" name="Line 110"/>
                <p:cNvSpPr/>
                <p:nvPr/>
              </p:nvSpPr>
              <p:spPr>
                <a:xfrm>
                  <a:off x="1746" y="2976"/>
                  <a:ext cx="0" cy="227"/>
                </a:xfrm>
                <a:prstGeom prst="line">
                  <a:avLst/>
                </a:prstGeom>
                <a:ln w="349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6413" name="Group 111"/>
              <p:cNvGrpSpPr/>
              <p:nvPr/>
            </p:nvGrpSpPr>
            <p:grpSpPr>
              <a:xfrm>
                <a:off x="2380" y="2976"/>
                <a:ext cx="636" cy="227"/>
                <a:chOff x="1111" y="2976"/>
                <a:chExt cx="636" cy="227"/>
              </a:xfrm>
            </p:grpSpPr>
            <p:sp>
              <p:nvSpPr>
                <p:cNvPr id="56439" name="Line 112"/>
                <p:cNvSpPr/>
                <p:nvPr/>
              </p:nvSpPr>
              <p:spPr>
                <a:xfrm>
                  <a:off x="1111" y="3203"/>
                  <a:ext cx="318" cy="0"/>
                </a:xfrm>
                <a:prstGeom prst="line">
                  <a:avLst/>
                </a:prstGeom>
                <a:ln w="349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40" name="Line 113"/>
                <p:cNvSpPr/>
                <p:nvPr/>
              </p:nvSpPr>
              <p:spPr>
                <a:xfrm>
                  <a:off x="1429" y="2976"/>
                  <a:ext cx="318" cy="0"/>
                </a:xfrm>
                <a:prstGeom prst="line">
                  <a:avLst/>
                </a:prstGeom>
                <a:ln w="349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41" name="Line 114"/>
                <p:cNvSpPr/>
                <p:nvPr/>
              </p:nvSpPr>
              <p:spPr>
                <a:xfrm>
                  <a:off x="1429" y="2976"/>
                  <a:ext cx="0" cy="227"/>
                </a:xfrm>
                <a:prstGeom prst="line">
                  <a:avLst/>
                </a:prstGeom>
                <a:ln w="349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42" name="Line 115"/>
                <p:cNvSpPr/>
                <p:nvPr/>
              </p:nvSpPr>
              <p:spPr>
                <a:xfrm>
                  <a:off x="1746" y="2976"/>
                  <a:ext cx="0" cy="227"/>
                </a:xfrm>
                <a:prstGeom prst="line">
                  <a:avLst/>
                </a:prstGeom>
                <a:ln w="349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6414" name="Group 116"/>
              <p:cNvGrpSpPr/>
              <p:nvPr/>
            </p:nvGrpSpPr>
            <p:grpSpPr>
              <a:xfrm>
                <a:off x="3015" y="2976"/>
                <a:ext cx="636" cy="227"/>
                <a:chOff x="1111" y="2976"/>
                <a:chExt cx="636" cy="227"/>
              </a:xfrm>
            </p:grpSpPr>
            <p:sp>
              <p:nvSpPr>
                <p:cNvPr id="56435" name="Line 117"/>
                <p:cNvSpPr/>
                <p:nvPr/>
              </p:nvSpPr>
              <p:spPr>
                <a:xfrm>
                  <a:off x="1111" y="3203"/>
                  <a:ext cx="318" cy="0"/>
                </a:xfrm>
                <a:prstGeom prst="line">
                  <a:avLst/>
                </a:prstGeom>
                <a:ln w="349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36" name="Line 118"/>
                <p:cNvSpPr/>
                <p:nvPr/>
              </p:nvSpPr>
              <p:spPr>
                <a:xfrm>
                  <a:off x="1429" y="2976"/>
                  <a:ext cx="318" cy="0"/>
                </a:xfrm>
                <a:prstGeom prst="line">
                  <a:avLst/>
                </a:prstGeom>
                <a:ln w="349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37" name="Line 119"/>
                <p:cNvSpPr/>
                <p:nvPr/>
              </p:nvSpPr>
              <p:spPr>
                <a:xfrm>
                  <a:off x="1429" y="2976"/>
                  <a:ext cx="0" cy="227"/>
                </a:xfrm>
                <a:prstGeom prst="line">
                  <a:avLst/>
                </a:prstGeom>
                <a:ln w="349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38" name="Line 120"/>
                <p:cNvSpPr/>
                <p:nvPr/>
              </p:nvSpPr>
              <p:spPr>
                <a:xfrm>
                  <a:off x="1746" y="2976"/>
                  <a:ext cx="0" cy="227"/>
                </a:xfrm>
                <a:prstGeom prst="line">
                  <a:avLst/>
                </a:prstGeom>
                <a:ln w="349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6415" name="Group 121"/>
              <p:cNvGrpSpPr/>
              <p:nvPr/>
            </p:nvGrpSpPr>
            <p:grpSpPr>
              <a:xfrm>
                <a:off x="476" y="2976"/>
                <a:ext cx="636" cy="227"/>
                <a:chOff x="1111" y="2976"/>
                <a:chExt cx="636" cy="227"/>
              </a:xfrm>
            </p:grpSpPr>
            <p:sp>
              <p:nvSpPr>
                <p:cNvPr id="56431" name="Line 122"/>
                <p:cNvSpPr/>
                <p:nvPr/>
              </p:nvSpPr>
              <p:spPr>
                <a:xfrm>
                  <a:off x="1111" y="3203"/>
                  <a:ext cx="318" cy="0"/>
                </a:xfrm>
                <a:prstGeom prst="line">
                  <a:avLst/>
                </a:prstGeom>
                <a:ln w="349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32" name="Line 123"/>
                <p:cNvSpPr/>
                <p:nvPr/>
              </p:nvSpPr>
              <p:spPr>
                <a:xfrm>
                  <a:off x="1429" y="2976"/>
                  <a:ext cx="318" cy="0"/>
                </a:xfrm>
                <a:prstGeom prst="line">
                  <a:avLst/>
                </a:prstGeom>
                <a:ln w="349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33" name="Line 124"/>
                <p:cNvSpPr/>
                <p:nvPr/>
              </p:nvSpPr>
              <p:spPr>
                <a:xfrm>
                  <a:off x="1429" y="2976"/>
                  <a:ext cx="0" cy="227"/>
                </a:xfrm>
                <a:prstGeom prst="line">
                  <a:avLst/>
                </a:prstGeom>
                <a:ln w="349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34" name="Line 125"/>
                <p:cNvSpPr/>
                <p:nvPr/>
              </p:nvSpPr>
              <p:spPr>
                <a:xfrm>
                  <a:off x="1746" y="2976"/>
                  <a:ext cx="0" cy="227"/>
                </a:xfrm>
                <a:prstGeom prst="line">
                  <a:avLst/>
                </a:prstGeom>
                <a:ln w="349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6416" name="Group 126"/>
              <p:cNvGrpSpPr/>
              <p:nvPr/>
            </p:nvGrpSpPr>
            <p:grpSpPr>
              <a:xfrm>
                <a:off x="4920" y="2976"/>
                <a:ext cx="636" cy="227"/>
                <a:chOff x="1111" y="2976"/>
                <a:chExt cx="636" cy="227"/>
              </a:xfrm>
            </p:grpSpPr>
            <p:sp>
              <p:nvSpPr>
                <p:cNvPr id="56427" name="Line 127"/>
                <p:cNvSpPr/>
                <p:nvPr/>
              </p:nvSpPr>
              <p:spPr>
                <a:xfrm>
                  <a:off x="1111" y="3203"/>
                  <a:ext cx="318" cy="0"/>
                </a:xfrm>
                <a:prstGeom prst="line">
                  <a:avLst/>
                </a:prstGeom>
                <a:ln w="349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28" name="Line 128"/>
                <p:cNvSpPr/>
                <p:nvPr/>
              </p:nvSpPr>
              <p:spPr>
                <a:xfrm>
                  <a:off x="1429" y="2976"/>
                  <a:ext cx="318" cy="0"/>
                </a:xfrm>
                <a:prstGeom prst="line">
                  <a:avLst/>
                </a:prstGeom>
                <a:ln w="349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29" name="Line 129"/>
                <p:cNvSpPr/>
                <p:nvPr/>
              </p:nvSpPr>
              <p:spPr>
                <a:xfrm>
                  <a:off x="1429" y="2976"/>
                  <a:ext cx="0" cy="227"/>
                </a:xfrm>
                <a:prstGeom prst="line">
                  <a:avLst/>
                </a:prstGeom>
                <a:ln w="349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30" name="Line 130"/>
                <p:cNvSpPr/>
                <p:nvPr/>
              </p:nvSpPr>
              <p:spPr>
                <a:xfrm>
                  <a:off x="1746" y="2976"/>
                  <a:ext cx="0" cy="227"/>
                </a:xfrm>
                <a:prstGeom prst="line">
                  <a:avLst/>
                </a:prstGeom>
                <a:ln w="349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6417" name="Group 131"/>
              <p:cNvGrpSpPr/>
              <p:nvPr/>
            </p:nvGrpSpPr>
            <p:grpSpPr>
              <a:xfrm>
                <a:off x="4285" y="2976"/>
                <a:ext cx="636" cy="227"/>
                <a:chOff x="1111" y="2976"/>
                <a:chExt cx="636" cy="227"/>
              </a:xfrm>
            </p:grpSpPr>
            <p:sp>
              <p:nvSpPr>
                <p:cNvPr id="56423" name="Line 132"/>
                <p:cNvSpPr/>
                <p:nvPr/>
              </p:nvSpPr>
              <p:spPr>
                <a:xfrm>
                  <a:off x="1111" y="3203"/>
                  <a:ext cx="318" cy="0"/>
                </a:xfrm>
                <a:prstGeom prst="line">
                  <a:avLst/>
                </a:prstGeom>
                <a:ln w="349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24" name="Line 133"/>
                <p:cNvSpPr/>
                <p:nvPr/>
              </p:nvSpPr>
              <p:spPr>
                <a:xfrm>
                  <a:off x="1429" y="2976"/>
                  <a:ext cx="318" cy="0"/>
                </a:xfrm>
                <a:prstGeom prst="line">
                  <a:avLst/>
                </a:prstGeom>
                <a:ln w="349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25" name="Line 134"/>
                <p:cNvSpPr/>
                <p:nvPr/>
              </p:nvSpPr>
              <p:spPr>
                <a:xfrm>
                  <a:off x="1429" y="2976"/>
                  <a:ext cx="0" cy="227"/>
                </a:xfrm>
                <a:prstGeom prst="line">
                  <a:avLst/>
                </a:prstGeom>
                <a:ln w="349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26" name="Line 135"/>
                <p:cNvSpPr/>
                <p:nvPr/>
              </p:nvSpPr>
              <p:spPr>
                <a:xfrm>
                  <a:off x="1746" y="2976"/>
                  <a:ext cx="0" cy="227"/>
                </a:xfrm>
                <a:prstGeom prst="line">
                  <a:avLst/>
                </a:prstGeom>
                <a:ln w="349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6418" name="Group 136"/>
              <p:cNvGrpSpPr/>
              <p:nvPr/>
            </p:nvGrpSpPr>
            <p:grpSpPr>
              <a:xfrm>
                <a:off x="3650" y="2976"/>
                <a:ext cx="636" cy="227"/>
                <a:chOff x="1111" y="2976"/>
                <a:chExt cx="636" cy="227"/>
              </a:xfrm>
            </p:grpSpPr>
            <p:sp>
              <p:nvSpPr>
                <p:cNvPr id="56419" name="Line 137"/>
                <p:cNvSpPr/>
                <p:nvPr/>
              </p:nvSpPr>
              <p:spPr>
                <a:xfrm>
                  <a:off x="1111" y="3203"/>
                  <a:ext cx="318" cy="0"/>
                </a:xfrm>
                <a:prstGeom prst="line">
                  <a:avLst/>
                </a:prstGeom>
                <a:ln w="349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20" name="Line 138"/>
                <p:cNvSpPr/>
                <p:nvPr/>
              </p:nvSpPr>
              <p:spPr>
                <a:xfrm>
                  <a:off x="1429" y="2976"/>
                  <a:ext cx="318" cy="0"/>
                </a:xfrm>
                <a:prstGeom prst="line">
                  <a:avLst/>
                </a:prstGeom>
                <a:ln w="349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21" name="Line 139"/>
                <p:cNvSpPr/>
                <p:nvPr/>
              </p:nvSpPr>
              <p:spPr>
                <a:xfrm>
                  <a:off x="1429" y="2976"/>
                  <a:ext cx="0" cy="227"/>
                </a:xfrm>
                <a:prstGeom prst="line">
                  <a:avLst/>
                </a:prstGeom>
                <a:ln w="349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22" name="Line 140"/>
                <p:cNvSpPr/>
                <p:nvPr/>
              </p:nvSpPr>
              <p:spPr>
                <a:xfrm>
                  <a:off x="1746" y="2976"/>
                  <a:ext cx="0" cy="227"/>
                </a:xfrm>
                <a:prstGeom prst="line">
                  <a:avLst/>
                </a:prstGeom>
                <a:ln w="349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6402" name="Group 154"/>
            <p:cNvGrpSpPr/>
            <p:nvPr/>
          </p:nvGrpSpPr>
          <p:grpSpPr>
            <a:xfrm>
              <a:off x="1020" y="2614"/>
              <a:ext cx="4445" cy="227"/>
              <a:chOff x="1020" y="2614"/>
              <a:chExt cx="4445" cy="227"/>
            </a:xfrm>
          </p:grpSpPr>
          <p:sp>
            <p:nvSpPr>
              <p:cNvPr id="56405" name="Line 149"/>
              <p:cNvSpPr/>
              <p:nvPr/>
            </p:nvSpPr>
            <p:spPr>
              <a:xfrm>
                <a:off x="1020" y="2840"/>
                <a:ext cx="2087" cy="1"/>
              </a:xfrm>
              <a:prstGeom prst="line">
                <a:avLst/>
              </a:prstGeom>
              <a:ln w="34925" cap="flat" cmpd="sng">
                <a:solidFill>
                  <a:srgbClr val="80008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406" name="Line 150"/>
              <p:cNvSpPr/>
              <p:nvPr/>
            </p:nvSpPr>
            <p:spPr>
              <a:xfrm>
                <a:off x="3107" y="2614"/>
                <a:ext cx="2041" cy="0"/>
              </a:xfrm>
              <a:prstGeom prst="line">
                <a:avLst/>
              </a:prstGeom>
              <a:ln w="34925" cap="flat" cmpd="sng">
                <a:solidFill>
                  <a:srgbClr val="80008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407" name="Line 151"/>
              <p:cNvSpPr/>
              <p:nvPr/>
            </p:nvSpPr>
            <p:spPr>
              <a:xfrm>
                <a:off x="3107" y="2614"/>
                <a:ext cx="0" cy="227"/>
              </a:xfrm>
              <a:prstGeom prst="line">
                <a:avLst/>
              </a:prstGeom>
              <a:ln w="34925" cap="flat" cmpd="sng">
                <a:solidFill>
                  <a:srgbClr val="80008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408" name="Line 152"/>
              <p:cNvSpPr/>
              <p:nvPr/>
            </p:nvSpPr>
            <p:spPr>
              <a:xfrm>
                <a:off x="5157" y="2614"/>
                <a:ext cx="0" cy="227"/>
              </a:xfrm>
              <a:prstGeom prst="line">
                <a:avLst/>
              </a:prstGeom>
              <a:ln w="34925" cap="flat" cmpd="sng">
                <a:solidFill>
                  <a:srgbClr val="80008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409" name="Line 153"/>
              <p:cNvSpPr/>
              <p:nvPr/>
            </p:nvSpPr>
            <p:spPr>
              <a:xfrm>
                <a:off x="5147" y="2840"/>
                <a:ext cx="318" cy="0"/>
              </a:xfrm>
              <a:prstGeom prst="line">
                <a:avLst/>
              </a:prstGeom>
              <a:ln w="34925" cap="flat" cmpd="sng">
                <a:solidFill>
                  <a:srgbClr val="80008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6403" name="Text Box 159"/>
            <p:cNvSpPr txBox="1"/>
            <p:nvPr/>
          </p:nvSpPr>
          <p:spPr>
            <a:xfrm>
              <a:off x="567" y="2251"/>
              <a:ext cx="4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rgbClr val="FF0000"/>
                  </a:solidFill>
                </a:rPr>
                <a:t>CP</a:t>
              </a: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sp>
          <p:nvSpPr>
            <p:cNvPr id="56404" name="Text Box 160"/>
            <p:cNvSpPr txBox="1"/>
            <p:nvPr/>
          </p:nvSpPr>
          <p:spPr>
            <a:xfrm>
              <a:off x="612" y="2659"/>
              <a:ext cx="45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solidFill>
                    <a:srgbClr val="660033"/>
                  </a:solidFill>
                </a:rPr>
                <a:t>x</a:t>
              </a:r>
              <a:endParaRPr lang="en-US" altLang="zh-CN" sz="2800" dirty="0">
                <a:solidFill>
                  <a:srgbClr val="660033"/>
                </a:solidFill>
              </a:endParaRPr>
            </a:p>
          </p:txBody>
        </p:sp>
      </p:grpSp>
      <p:grpSp>
        <p:nvGrpSpPr>
          <p:cNvPr id="52389" name="Group 165"/>
          <p:cNvGrpSpPr/>
          <p:nvPr/>
        </p:nvGrpSpPr>
        <p:grpSpPr>
          <a:xfrm>
            <a:off x="971550" y="5013325"/>
            <a:ext cx="1512888" cy="1166813"/>
            <a:chOff x="612" y="3158"/>
            <a:chExt cx="953" cy="735"/>
          </a:xfrm>
        </p:grpSpPr>
        <p:sp>
          <p:nvSpPr>
            <p:cNvPr id="56397" name="Line 155"/>
            <p:cNvSpPr/>
            <p:nvPr/>
          </p:nvSpPr>
          <p:spPr>
            <a:xfrm flipV="1">
              <a:off x="1020" y="3384"/>
              <a:ext cx="545" cy="1"/>
            </a:xfrm>
            <a:prstGeom prst="line">
              <a:avLst/>
            </a:prstGeom>
            <a:ln w="349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98" name="Line 157"/>
            <p:cNvSpPr/>
            <p:nvPr/>
          </p:nvSpPr>
          <p:spPr>
            <a:xfrm flipV="1">
              <a:off x="1020" y="3792"/>
              <a:ext cx="545" cy="1"/>
            </a:xfrm>
            <a:prstGeom prst="line">
              <a:avLst/>
            </a:prstGeom>
            <a:ln w="349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99" name="Text Box 161"/>
            <p:cNvSpPr txBox="1"/>
            <p:nvPr/>
          </p:nvSpPr>
          <p:spPr>
            <a:xfrm>
              <a:off x="612" y="3158"/>
              <a:ext cx="45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solidFill>
                    <a:schemeClr val="accent2"/>
                  </a:solidFill>
                </a:rPr>
                <a:t>y</a:t>
              </a:r>
              <a:r>
                <a:rPr lang="en-US" altLang="zh-CN" sz="2800" baseline="-25000" dirty="0">
                  <a:solidFill>
                    <a:schemeClr val="accent2"/>
                  </a:solidFill>
                </a:rPr>
                <a:t>2</a:t>
              </a:r>
              <a:endParaRPr lang="en-US" altLang="zh-CN" sz="2800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56400" name="Text Box 162"/>
            <p:cNvSpPr txBox="1"/>
            <p:nvPr/>
          </p:nvSpPr>
          <p:spPr>
            <a:xfrm>
              <a:off x="612" y="3566"/>
              <a:ext cx="45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solidFill>
                    <a:schemeClr val="accent2"/>
                  </a:solidFill>
                </a:rPr>
                <a:t>y</a:t>
              </a:r>
              <a:r>
                <a:rPr lang="en-US" altLang="zh-CN" sz="2800" baseline="-25000" dirty="0">
                  <a:solidFill>
                    <a:schemeClr val="accent2"/>
                  </a:solidFill>
                </a:rPr>
                <a:t>1</a:t>
              </a:r>
              <a:endParaRPr lang="en-US" altLang="zh-CN" sz="2800" baseline="-25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2392" name="Group 168"/>
          <p:cNvGrpSpPr/>
          <p:nvPr/>
        </p:nvGrpSpPr>
        <p:grpSpPr>
          <a:xfrm>
            <a:off x="2484438" y="5373688"/>
            <a:ext cx="863600" cy="647700"/>
            <a:chOff x="1565" y="3385"/>
            <a:chExt cx="544" cy="408"/>
          </a:xfrm>
        </p:grpSpPr>
        <p:sp>
          <p:nvSpPr>
            <p:cNvPr id="56394" name="Line 156"/>
            <p:cNvSpPr/>
            <p:nvPr/>
          </p:nvSpPr>
          <p:spPr>
            <a:xfrm>
              <a:off x="1565" y="3566"/>
              <a:ext cx="0" cy="227"/>
            </a:xfrm>
            <a:prstGeom prst="line">
              <a:avLst/>
            </a:prstGeom>
            <a:ln w="349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95" name="Line 166"/>
            <p:cNvSpPr/>
            <p:nvPr/>
          </p:nvSpPr>
          <p:spPr>
            <a:xfrm>
              <a:off x="1565" y="3385"/>
              <a:ext cx="544" cy="0"/>
            </a:xfrm>
            <a:prstGeom prst="line">
              <a:avLst/>
            </a:prstGeom>
            <a:ln w="349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96" name="Line 167"/>
            <p:cNvSpPr/>
            <p:nvPr/>
          </p:nvSpPr>
          <p:spPr>
            <a:xfrm>
              <a:off x="1565" y="3566"/>
              <a:ext cx="544" cy="0"/>
            </a:xfrm>
            <a:prstGeom prst="line">
              <a:avLst/>
            </a:prstGeom>
            <a:ln w="349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2401" name="Group 177"/>
          <p:cNvGrpSpPr/>
          <p:nvPr/>
        </p:nvGrpSpPr>
        <p:grpSpPr>
          <a:xfrm>
            <a:off x="3305175" y="5013325"/>
            <a:ext cx="835025" cy="1022350"/>
            <a:chOff x="2082" y="3158"/>
            <a:chExt cx="526" cy="644"/>
          </a:xfrm>
        </p:grpSpPr>
        <p:sp>
          <p:nvSpPr>
            <p:cNvPr id="56390" name="Line 158"/>
            <p:cNvSpPr/>
            <p:nvPr/>
          </p:nvSpPr>
          <p:spPr>
            <a:xfrm>
              <a:off x="2100" y="3158"/>
              <a:ext cx="0" cy="227"/>
            </a:xfrm>
            <a:prstGeom prst="line">
              <a:avLst/>
            </a:prstGeom>
            <a:ln w="349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91" name="Line 169"/>
            <p:cNvSpPr/>
            <p:nvPr/>
          </p:nvSpPr>
          <p:spPr>
            <a:xfrm>
              <a:off x="2082" y="3793"/>
              <a:ext cx="526" cy="0"/>
            </a:xfrm>
            <a:prstGeom prst="line">
              <a:avLst/>
            </a:prstGeom>
            <a:ln w="349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92" name="Line 170"/>
            <p:cNvSpPr/>
            <p:nvPr/>
          </p:nvSpPr>
          <p:spPr>
            <a:xfrm>
              <a:off x="2091" y="3158"/>
              <a:ext cx="517" cy="0"/>
            </a:xfrm>
            <a:prstGeom prst="line">
              <a:avLst/>
            </a:prstGeom>
            <a:ln w="349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93" name="Line 171"/>
            <p:cNvSpPr/>
            <p:nvPr/>
          </p:nvSpPr>
          <p:spPr>
            <a:xfrm>
              <a:off x="2091" y="3575"/>
              <a:ext cx="0" cy="227"/>
            </a:xfrm>
            <a:prstGeom prst="line">
              <a:avLst/>
            </a:prstGeom>
            <a:ln w="349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2405" name="Group 181"/>
          <p:cNvGrpSpPr/>
          <p:nvPr/>
        </p:nvGrpSpPr>
        <p:grpSpPr>
          <a:xfrm>
            <a:off x="4140200" y="5013325"/>
            <a:ext cx="835025" cy="993775"/>
            <a:chOff x="2608" y="3158"/>
            <a:chExt cx="526" cy="626"/>
          </a:xfrm>
        </p:grpSpPr>
        <p:sp>
          <p:nvSpPr>
            <p:cNvPr id="56387" name="Line 173"/>
            <p:cNvSpPr/>
            <p:nvPr/>
          </p:nvSpPr>
          <p:spPr>
            <a:xfrm>
              <a:off x="2608" y="3557"/>
              <a:ext cx="0" cy="227"/>
            </a:xfrm>
            <a:prstGeom prst="line">
              <a:avLst/>
            </a:prstGeom>
            <a:ln w="349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88" name="Line 176"/>
            <p:cNvSpPr/>
            <p:nvPr/>
          </p:nvSpPr>
          <p:spPr>
            <a:xfrm>
              <a:off x="2608" y="3158"/>
              <a:ext cx="526" cy="0"/>
            </a:xfrm>
            <a:prstGeom prst="line">
              <a:avLst/>
            </a:prstGeom>
            <a:ln w="349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89" name="Line 178"/>
            <p:cNvSpPr/>
            <p:nvPr/>
          </p:nvSpPr>
          <p:spPr>
            <a:xfrm>
              <a:off x="2608" y="3539"/>
              <a:ext cx="526" cy="0"/>
            </a:xfrm>
            <a:prstGeom prst="line">
              <a:avLst/>
            </a:prstGeom>
            <a:ln w="349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2414" name="Group 190"/>
          <p:cNvGrpSpPr/>
          <p:nvPr/>
        </p:nvGrpSpPr>
        <p:grpSpPr>
          <a:xfrm>
            <a:off x="4932363" y="5013325"/>
            <a:ext cx="835025" cy="979488"/>
            <a:chOff x="3107" y="3158"/>
            <a:chExt cx="526" cy="617"/>
          </a:xfrm>
        </p:grpSpPr>
        <p:sp>
          <p:nvSpPr>
            <p:cNvPr id="56383" name="Line 172"/>
            <p:cNvSpPr/>
            <p:nvPr/>
          </p:nvSpPr>
          <p:spPr>
            <a:xfrm>
              <a:off x="3116" y="3158"/>
              <a:ext cx="0" cy="227"/>
            </a:xfrm>
            <a:prstGeom prst="line">
              <a:avLst/>
            </a:prstGeom>
            <a:ln w="349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84" name="Line 174"/>
            <p:cNvSpPr/>
            <p:nvPr/>
          </p:nvSpPr>
          <p:spPr>
            <a:xfrm>
              <a:off x="3116" y="3548"/>
              <a:ext cx="0" cy="227"/>
            </a:xfrm>
            <a:prstGeom prst="line">
              <a:avLst/>
            </a:prstGeom>
            <a:ln w="349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85" name="Line 179"/>
            <p:cNvSpPr/>
            <p:nvPr/>
          </p:nvSpPr>
          <p:spPr>
            <a:xfrm>
              <a:off x="3107" y="3385"/>
              <a:ext cx="526" cy="0"/>
            </a:xfrm>
            <a:prstGeom prst="line">
              <a:avLst/>
            </a:prstGeom>
            <a:ln w="349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86" name="Line 180"/>
            <p:cNvSpPr/>
            <p:nvPr/>
          </p:nvSpPr>
          <p:spPr>
            <a:xfrm>
              <a:off x="3107" y="3766"/>
              <a:ext cx="526" cy="0"/>
            </a:xfrm>
            <a:prstGeom prst="line">
              <a:avLst/>
            </a:prstGeom>
            <a:ln w="349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2435" name="Group 211"/>
          <p:cNvGrpSpPr/>
          <p:nvPr/>
        </p:nvGrpSpPr>
        <p:grpSpPr>
          <a:xfrm>
            <a:off x="8101013" y="5300663"/>
            <a:ext cx="977900" cy="649287"/>
            <a:chOff x="5103" y="3339"/>
            <a:chExt cx="616" cy="409"/>
          </a:xfrm>
        </p:grpSpPr>
        <p:sp>
          <p:nvSpPr>
            <p:cNvPr id="56380" name="Line 182"/>
            <p:cNvSpPr/>
            <p:nvPr/>
          </p:nvSpPr>
          <p:spPr>
            <a:xfrm>
              <a:off x="5103" y="3339"/>
              <a:ext cx="526" cy="0"/>
            </a:xfrm>
            <a:prstGeom prst="line">
              <a:avLst/>
            </a:prstGeom>
            <a:ln w="349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81" name="Line 183"/>
            <p:cNvSpPr/>
            <p:nvPr/>
          </p:nvSpPr>
          <p:spPr>
            <a:xfrm>
              <a:off x="5193" y="3748"/>
              <a:ext cx="526" cy="0"/>
            </a:xfrm>
            <a:prstGeom prst="line">
              <a:avLst/>
            </a:prstGeom>
            <a:ln w="349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82" name="Line 187"/>
            <p:cNvSpPr/>
            <p:nvPr/>
          </p:nvSpPr>
          <p:spPr>
            <a:xfrm>
              <a:off x="5193" y="3521"/>
              <a:ext cx="0" cy="227"/>
            </a:xfrm>
            <a:prstGeom prst="line">
              <a:avLst/>
            </a:prstGeom>
            <a:ln w="349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2419" name="Group 195"/>
          <p:cNvGrpSpPr/>
          <p:nvPr/>
        </p:nvGrpSpPr>
        <p:grpSpPr>
          <a:xfrm>
            <a:off x="5738813" y="4984750"/>
            <a:ext cx="849312" cy="993775"/>
            <a:chOff x="3615" y="3140"/>
            <a:chExt cx="535" cy="626"/>
          </a:xfrm>
        </p:grpSpPr>
        <p:sp>
          <p:nvSpPr>
            <p:cNvPr id="56375" name="Line 175"/>
            <p:cNvSpPr/>
            <p:nvPr/>
          </p:nvSpPr>
          <p:spPr>
            <a:xfrm>
              <a:off x="3615" y="3149"/>
              <a:ext cx="0" cy="227"/>
            </a:xfrm>
            <a:prstGeom prst="line">
              <a:avLst/>
            </a:prstGeom>
            <a:ln w="349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6376" name="Group 191"/>
            <p:cNvGrpSpPr/>
            <p:nvPr/>
          </p:nvGrpSpPr>
          <p:grpSpPr>
            <a:xfrm>
              <a:off x="3624" y="3140"/>
              <a:ext cx="526" cy="626"/>
              <a:chOff x="2608" y="3158"/>
              <a:chExt cx="526" cy="626"/>
            </a:xfrm>
          </p:grpSpPr>
          <p:sp>
            <p:nvSpPr>
              <p:cNvPr id="56377" name="Line 192"/>
              <p:cNvSpPr/>
              <p:nvPr/>
            </p:nvSpPr>
            <p:spPr>
              <a:xfrm>
                <a:off x="2608" y="3557"/>
                <a:ext cx="0" cy="227"/>
              </a:xfrm>
              <a:prstGeom prst="line">
                <a:avLst/>
              </a:prstGeom>
              <a:ln w="3492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378" name="Line 193"/>
              <p:cNvSpPr/>
              <p:nvPr/>
            </p:nvSpPr>
            <p:spPr>
              <a:xfrm>
                <a:off x="2608" y="3158"/>
                <a:ext cx="526" cy="0"/>
              </a:xfrm>
              <a:prstGeom prst="line">
                <a:avLst/>
              </a:prstGeom>
              <a:ln w="3492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379" name="Line 194"/>
              <p:cNvSpPr/>
              <p:nvPr/>
            </p:nvSpPr>
            <p:spPr>
              <a:xfrm>
                <a:off x="2608" y="3539"/>
                <a:ext cx="526" cy="0"/>
              </a:xfrm>
              <a:prstGeom prst="line">
                <a:avLst/>
              </a:prstGeom>
              <a:ln w="3492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52429" name="Group 205"/>
          <p:cNvGrpSpPr/>
          <p:nvPr/>
        </p:nvGrpSpPr>
        <p:grpSpPr>
          <a:xfrm>
            <a:off x="6559550" y="4984750"/>
            <a:ext cx="835025" cy="979488"/>
            <a:chOff x="4132" y="3140"/>
            <a:chExt cx="526" cy="617"/>
          </a:xfrm>
        </p:grpSpPr>
        <p:sp>
          <p:nvSpPr>
            <p:cNvPr id="56372" name="Line 202"/>
            <p:cNvSpPr/>
            <p:nvPr/>
          </p:nvSpPr>
          <p:spPr>
            <a:xfrm>
              <a:off x="4132" y="3748"/>
              <a:ext cx="526" cy="0"/>
            </a:xfrm>
            <a:prstGeom prst="line">
              <a:avLst/>
            </a:prstGeom>
            <a:ln w="349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73" name="Line 203"/>
            <p:cNvSpPr/>
            <p:nvPr/>
          </p:nvSpPr>
          <p:spPr>
            <a:xfrm>
              <a:off x="4141" y="3140"/>
              <a:ext cx="517" cy="0"/>
            </a:xfrm>
            <a:prstGeom prst="line">
              <a:avLst/>
            </a:prstGeom>
            <a:ln w="349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74" name="Line 204"/>
            <p:cNvSpPr/>
            <p:nvPr/>
          </p:nvSpPr>
          <p:spPr>
            <a:xfrm>
              <a:off x="4141" y="3530"/>
              <a:ext cx="0" cy="227"/>
            </a:xfrm>
            <a:prstGeom prst="line">
              <a:avLst/>
            </a:prstGeom>
            <a:ln w="349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2434" name="Group 210"/>
          <p:cNvGrpSpPr/>
          <p:nvPr/>
        </p:nvGrpSpPr>
        <p:grpSpPr>
          <a:xfrm>
            <a:off x="7380288" y="4941888"/>
            <a:ext cx="863600" cy="1006475"/>
            <a:chOff x="4649" y="3113"/>
            <a:chExt cx="544" cy="634"/>
          </a:xfrm>
        </p:grpSpPr>
        <p:sp>
          <p:nvSpPr>
            <p:cNvPr id="56367" name="Line 186"/>
            <p:cNvSpPr/>
            <p:nvPr/>
          </p:nvSpPr>
          <p:spPr>
            <a:xfrm>
              <a:off x="4649" y="3113"/>
              <a:ext cx="0" cy="227"/>
            </a:xfrm>
            <a:prstGeom prst="line">
              <a:avLst/>
            </a:prstGeom>
            <a:ln w="349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6368" name="Group 206"/>
            <p:cNvGrpSpPr/>
            <p:nvPr/>
          </p:nvGrpSpPr>
          <p:grpSpPr>
            <a:xfrm>
              <a:off x="4649" y="3339"/>
              <a:ext cx="544" cy="408"/>
              <a:chOff x="1565" y="3385"/>
              <a:chExt cx="544" cy="408"/>
            </a:xfrm>
          </p:grpSpPr>
          <p:sp>
            <p:nvSpPr>
              <p:cNvPr id="56369" name="Line 207"/>
              <p:cNvSpPr/>
              <p:nvPr/>
            </p:nvSpPr>
            <p:spPr>
              <a:xfrm>
                <a:off x="1565" y="3566"/>
                <a:ext cx="0" cy="227"/>
              </a:xfrm>
              <a:prstGeom prst="line">
                <a:avLst/>
              </a:prstGeom>
              <a:ln w="3492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370" name="Line 208"/>
              <p:cNvSpPr/>
              <p:nvPr/>
            </p:nvSpPr>
            <p:spPr>
              <a:xfrm>
                <a:off x="1565" y="3385"/>
                <a:ext cx="544" cy="0"/>
              </a:xfrm>
              <a:prstGeom prst="line">
                <a:avLst/>
              </a:prstGeom>
              <a:ln w="3492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371" name="Line 209"/>
              <p:cNvSpPr/>
              <p:nvPr/>
            </p:nvSpPr>
            <p:spPr>
              <a:xfrm>
                <a:off x="1565" y="3566"/>
                <a:ext cx="544" cy="0"/>
              </a:xfrm>
              <a:prstGeom prst="line">
                <a:avLst/>
              </a:prstGeom>
              <a:ln w="3492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5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5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2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2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2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2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2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2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2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2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2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2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2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2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2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2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2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2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2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2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2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2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2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2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2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2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2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2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2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2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2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2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2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2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2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2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52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2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2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2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52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52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52" name="Group 180"/>
          <p:cNvGrpSpPr/>
          <p:nvPr/>
        </p:nvGrpSpPr>
        <p:grpSpPr>
          <a:xfrm>
            <a:off x="755650" y="2058988"/>
            <a:ext cx="1066800" cy="3505200"/>
            <a:chOff x="480" y="1296"/>
            <a:chExt cx="672" cy="2208"/>
          </a:xfrm>
        </p:grpSpPr>
        <p:sp>
          <p:nvSpPr>
            <p:cNvPr id="63516" name="Oval 181"/>
            <p:cNvSpPr/>
            <p:nvPr/>
          </p:nvSpPr>
          <p:spPr>
            <a:xfrm>
              <a:off x="480" y="1296"/>
              <a:ext cx="672" cy="2208"/>
            </a:xfrm>
            <a:prstGeom prst="ellipse">
              <a:avLst/>
            </a:prstGeom>
            <a:gradFill rotWithShape="0">
              <a:gsLst>
                <a:gs pos="0">
                  <a:srgbClr val="767647"/>
                </a:gs>
                <a:gs pos="50000">
                  <a:srgbClr val="FFFF99"/>
                </a:gs>
                <a:gs pos="100000">
                  <a:srgbClr val="767647"/>
                </a:gs>
              </a:gsLst>
              <a:lin ang="5400000" scaled="1"/>
              <a:tileRect/>
            </a:gradFill>
            <a:ln w="38100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3517" name="Text Box 182"/>
            <p:cNvSpPr txBox="1"/>
            <p:nvPr/>
          </p:nvSpPr>
          <p:spPr>
            <a:xfrm>
              <a:off x="576" y="1728"/>
              <a:ext cx="374" cy="128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设</a:t>
              </a:r>
              <a:endPara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计</a:t>
              </a:r>
              <a:endPara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方</a:t>
              </a:r>
              <a:endPara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法</a:t>
              </a:r>
              <a:endPara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4455" name="Group 183"/>
          <p:cNvGrpSpPr/>
          <p:nvPr/>
        </p:nvGrpSpPr>
        <p:grpSpPr>
          <a:xfrm>
            <a:off x="3802063" y="549275"/>
            <a:ext cx="2439987" cy="458788"/>
            <a:chOff x="2399" y="345"/>
            <a:chExt cx="1537" cy="289"/>
          </a:xfrm>
        </p:grpSpPr>
        <p:sp>
          <p:nvSpPr>
            <p:cNvPr id="63514" name="AutoShape 184"/>
            <p:cNvSpPr/>
            <p:nvPr/>
          </p:nvSpPr>
          <p:spPr>
            <a:xfrm>
              <a:off x="2399" y="345"/>
              <a:ext cx="1537" cy="288"/>
            </a:xfrm>
            <a:prstGeom prst="flowChartAlternateProcess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3515" name="Text Box 185"/>
            <p:cNvSpPr txBox="1"/>
            <p:nvPr/>
          </p:nvSpPr>
          <p:spPr>
            <a:xfrm>
              <a:off x="2543" y="346"/>
              <a:ext cx="127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给定逻辑功能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4458" name="Line 186"/>
          <p:cNvSpPr/>
          <p:nvPr/>
        </p:nvSpPr>
        <p:spPr>
          <a:xfrm>
            <a:off x="4943475" y="1006475"/>
            <a:ext cx="0" cy="2301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54459" name="Group 187"/>
          <p:cNvGrpSpPr/>
          <p:nvPr/>
        </p:nvGrpSpPr>
        <p:grpSpPr>
          <a:xfrm>
            <a:off x="3563938" y="1160463"/>
            <a:ext cx="2717800" cy="822325"/>
            <a:chOff x="1824" y="1296"/>
            <a:chExt cx="1617" cy="518"/>
          </a:xfrm>
        </p:grpSpPr>
        <p:sp>
          <p:nvSpPr>
            <p:cNvPr id="63512" name="AutoShape 188"/>
            <p:cNvSpPr/>
            <p:nvPr/>
          </p:nvSpPr>
          <p:spPr>
            <a:xfrm>
              <a:off x="1824" y="1344"/>
              <a:ext cx="1536" cy="432"/>
            </a:xfrm>
            <a:prstGeom prst="flowChartAlternateProcess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3513" name="Text Box 189"/>
            <p:cNvSpPr txBox="1"/>
            <p:nvPr/>
          </p:nvSpPr>
          <p:spPr>
            <a:xfrm>
              <a:off x="1974" y="1296"/>
              <a:ext cx="1467" cy="51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建立原始状态图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原始状态表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4462" name="Line 190"/>
          <p:cNvSpPr/>
          <p:nvPr/>
        </p:nvSpPr>
        <p:spPr>
          <a:xfrm>
            <a:off x="4946650" y="1906588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54463" name="Group 191"/>
          <p:cNvGrpSpPr/>
          <p:nvPr/>
        </p:nvGrpSpPr>
        <p:grpSpPr>
          <a:xfrm>
            <a:off x="3117850" y="2211388"/>
            <a:ext cx="3581400" cy="609600"/>
            <a:chOff x="1968" y="1392"/>
            <a:chExt cx="2256" cy="384"/>
          </a:xfrm>
        </p:grpSpPr>
        <p:sp>
          <p:nvSpPr>
            <p:cNvPr id="63510" name="AutoShape 192"/>
            <p:cNvSpPr/>
            <p:nvPr/>
          </p:nvSpPr>
          <p:spPr>
            <a:xfrm>
              <a:off x="2016" y="1392"/>
              <a:ext cx="2208" cy="384"/>
            </a:xfrm>
            <a:prstGeom prst="flowChartAlternateProcess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3511" name="Text Box 193"/>
            <p:cNvSpPr txBox="1"/>
            <p:nvPr/>
          </p:nvSpPr>
          <p:spPr>
            <a:xfrm>
              <a:off x="1968" y="1440"/>
              <a:ext cx="2239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状态简化得最小化状态表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4466" name="Line 194"/>
          <p:cNvSpPr/>
          <p:nvPr/>
        </p:nvSpPr>
        <p:spPr>
          <a:xfrm>
            <a:off x="4946650" y="2820988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54467" name="Group 195"/>
          <p:cNvGrpSpPr/>
          <p:nvPr/>
        </p:nvGrpSpPr>
        <p:grpSpPr>
          <a:xfrm>
            <a:off x="4032250" y="3125788"/>
            <a:ext cx="1828800" cy="457200"/>
            <a:chOff x="2496" y="1968"/>
            <a:chExt cx="1152" cy="288"/>
          </a:xfrm>
        </p:grpSpPr>
        <p:sp>
          <p:nvSpPr>
            <p:cNvPr id="63508" name="AutoShape 196"/>
            <p:cNvSpPr/>
            <p:nvPr/>
          </p:nvSpPr>
          <p:spPr>
            <a:xfrm>
              <a:off x="2496" y="1968"/>
              <a:ext cx="1152" cy="288"/>
            </a:xfrm>
            <a:prstGeom prst="flowChartAlternateProcess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3509" name="Text Box 197"/>
            <p:cNvSpPr txBox="1"/>
            <p:nvPr/>
          </p:nvSpPr>
          <p:spPr>
            <a:xfrm>
              <a:off x="2592" y="1968"/>
              <a:ext cx="88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状态编码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4470" name="Line 198"/>
          <p:cNvSpPr/>
          <p:nvPr/>
        </p:nvSpPr>
        <p:spPr>
          <a:xfrm>
            <a:off x="4946650" y="3582988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54471" name="Group 199"/>
          <p:cNvGrpSpPr/>
          <p:nvPr/>
        </p:nvGrpSpPr>
        <p:grpSpPr>
          <a:xfrm>
            <a:off x="2127250" y="3887788"/>
            <a:ext cx="5638800" cy="534987"/>
            <a:chOff x="1488" y="2495"/>
            <a:chExt cx="3552" cy="337"/>
          </a:xfrm>
        </p:grpSpPr>
        <p:sp>
          <p:nvSpPr>
            <p:cNvPr id="63506" name="AutoShape 200"/>
            <p:cNvSpPr/>
            <p:nvPr/>
          </p:nvSpPr>
          <p:spPr>
            <a:xfrm>
              <a:off x="1488" y="2496"/>
              <a:ext cx="3552" cy="336"/>
            </a:xfrm>
            <a:prstGeom prst="flowChartAlternateProcess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3507" name="Text Box 201"/>
            <p:cNvSpPr txBox="1"/>
            <p:nvPr/>
          </p:nvSpPr>
          <p:spPr>
            <a:xfrm>
              <a:off x="1578" y="2495"/>
              <a:ext cx="339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选触发器类型，求控制函数、输出函数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4474" name="Line 202"/>
          <p:cNvSpPr/>
          <p:nvPr/>
        </p:nvSpPr>
        <p:spPr>
          <a:xfrm>
            <a:off x="4946650" y="4421188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475" name="AutoShape 203"/>
          <p:cNvSpPr/>
          <p:nvPr/>
        </p:nvSpPr>
        <p:spPr>
          <a:xfrm>
            <a:off x="3651250" y="4725988"/>
            <a:ext cx="2514600" cy="457200"/>
          </a:xfrm>
          <a:prstGeom prst="flowChartAlternateProcess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画逻辑电路图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4476" name="Line 204"/>
          <p:cNvSpPr/>
          <p:nvPr/>
        </p:nvSpPr>
        <p:spPr>
          <a:xfrm>
            <a:off x="4946650" y="5183188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477" name="AutoShape 205"/>
          <p:cNvSpPr/>
          <p:nvPr/>
        </p:nvSpPr>
        <p:spPr>
          <a:xfrm>
            <a:off x="3348038" y="5487988"/>
            <a:ext cx="3157537" cy="1181100"/>
          </a:xfrm>
          <a:prstGeom prst="flowChartAlternateProcess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画出全状态图，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检查设计，如不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符合要求，重新设计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4478" name="Rectangle 206"/>
          <p:cNvSpPr/>
          <p:nvPr/>
        </p:nvSpPr>
        <p:spPr>
          <a:xfrm>
            <a:off x="1187450" y="836613"/>
            <a:ext cx="6626225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tx2"/>
                </a:solidFill>
              </a:rPr>
              <a:t>§4.4  </a:t>
            </a:r>
            <a:r>
              <a:rPr lang="zh-CN" altLang="en-US" sz="3600" b="1" dirty="0">
                <a:solidFill>
                  <a:schemeClr val="tx2"/>
                </a:solidFill>
              </a:rPr>
              <a:t>同步时序逻辑电路设计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sp>
        <p:nvSpPr>
          <p:cNvPr id="54479" name="Text Box 207"/>
          <p:cNvSpPr txBox="1"/>
          <p:nvPr/>
        </p:nvSpPr>
        <p:spPr>
          <a:xfrm>
            <a:off x="539750" y="1700213"/>
            <a:ext cx="8372475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993300"/>
                </a:solidFill>
                <a:ea typeface="幼圆" panose="02010509060101010101" pitchFamily="49" charset="-122"/>
              </a:rPr>
              <a:t>       </a:t>
            </a:r>
            <a:r>
              <a:rPr lang="zh-CN" altLang="en-US" sz="2400" b="1" dirty="0">
                <a:solidFill>
                  <a:srgbClr val="993300"/>
                </a:solidFill>
                <a:ea typeface="幼圆" panose="02010509060101010101" pitchFamily="49" charset="-122"/>
              </a:rPr>
              <a:t>设计和分析互为逆过程：在设计中，应根据具体逻辑问题，设计出实现这一逻辑功能要求的电路，力求最简。追求高性／价比。</a:t>
            </a:r>
            <a:endParaRPr lang="zh-CN" altLang="en-US" sz="2400" b="1" dirty="0">
              <a:solidFill>
                <a:srgbClr val="993300"/>
              </a:solidFill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544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544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544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5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5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5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5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5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5" grpId="0" animBg="1"/>
      <p:bldP spid="54477" grpId="0" animBg="1"/>
      <p:bldP spid="54478" grpId="0"/>
      <p:bldP spid="5447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4"/>
          <p:cNvSpPr txBox="1"/>
          <p:nvPr/>
        </p:nvSpPr>
        <p:spPr>
          <a:xfrm>
            <a:off x="755650" y="476250"/>
            <a:ext cx="6121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0033"/>
                </a:solidFill>
                <a:ea typeface="隶书" panose="02010509060101010101" pitchFamily="49" charset="-122"/>
              </a:rPr>
              <a:t>一、建立原始状态图和状态表：</a:t>
            </a:r>
            <a:endParaRPr lang="zh-CN" altLang="en-US" b="1" dirty="0">
              <a:solidFill>
                <a:srgbClr val="660033"/>
              </a:solidFill>
              <a:ea typeface="隶书" panose="02010509060101010101" pitchFamily="49" charset="-122"/>
            </a:endParaRPr>
          </a:p>
        </p:txBody>
      </p:sp>
      <p:sp>
        <p:nvSpPr>
          <p:cNvPr id="60421" name="AutoShape 5"/>
          <p:cNvSpPr/>
          <p:nvPr/>
        </p:nvSpPr>
        <p:spPr>
          <a:xfrm>
            <a:off x="6715125" y="1322388"/>
            <a:ext cx="631825" cy="1079500"/>
          </a:xfrm>
          <a:prstGeom prst="actionButtonBlank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20000">
                <a:srgbClr val="85C2FF">
                  <a:alpha val="100000"/>
                </a:srgbClr>
              </a:gs>
              <a:gs pos="35001">
                <a:srgbClr val="C4D6EB">
                  <a:alpha val="100000"/>
                </a:srgbClr>
              </a:gs>
              <a:gs pos="50000">
                <a:srgbClr val="FFEBFA">
                  <a:alpha val="100000"/>
                </a:srgbClr>
              </a:gs>
              <a:gs pos="64999">
                <a:srgbClr val="C4D6EB">
                  <a:alpha val="100000"/>
                </a:srgbClr>
              </a:gs>
              <a:gs pos="80000">
                <a:srgbClr val="85C2FF">
                  <a:alpha val="100000"/>
                </a:srgbClr>
              </a:gs>
              <a:gs pos="100000">
                <a:srgbClr val="5E9EFF">
                  <a:alpha val="100000"/>
                </a:srgbClr>
              </a:gs>
            </a:gsLst>
            <a:lin ang="0" scaled="1"/>
            <a:tileRect/>
          </a:gradFill>
          <a:ln w="254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ea typeface="楷体_GB2312" pitchFamily="49" charset="-122"/>
              </a:rPr>
              <a:t>监</a:t>
            </a:r>
            <a:endParaRPr lang="zh-CN" altLang="en-US" sz="2000" b="1" dirty="0">
              <a:ea typeface="楷体_GB2312" pitchFamily="49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ea typeface="楷体_GB2312" pitchFamily="49" charset="-122"/>
              </a:rPr>
              <a:t>测</a:t>
            </a:r>
            <a:endParaRPr lang="zh-CN" altLang="en-US" sz="2000" b="1" dirty="0">
              <a:ea typeface="楷体_GB2312" pitchFamily="49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ea typeface="楷体_GB2312" pitchFamily="49" charset="-122"/>
              </a:rPr>
              <a:t>器</a:t>
            </a:r>
            <a:endParaRPr lang="zh-CN" altLang="en-US" sz="2000" b="1" dirty="0">
              <a:ea typeface="楷体_GB2312" pitchFamily="49" charset="-122"/>
            </a:endParaRPr>
          </a:p>
        </p:txBody>
      </p:sp>
      <p:sp>
        <p:nvSpPr>
          <p:cNvPr id="60422" name="Text Box 6"/>
          <p:cNvSpPr txBox="1"/>
          <p:nvPr/>
        </p:nvSpPr>
        <p:spPr>
          <a:xfrm>
            <a:off x="755650" y="1082675"/>
            <a:ext cx="46275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☆ 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通过具体例题，说明设计步骤</a:t>
            </a:r>
            <a:endParaRPr lang="zh-CN" altLang="en-US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0423" name="Text Box 7"/>
          <p:cNvSpPr txBox="1"/>
          <p:nvPr/>
        </p:nvSpPr>
        <p:spPr>
          <a:xfrm>
            <a:off x="395288" y="1477963"/>
            <a:ext cx="4887912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例： 试设计一个</a:t>
            </a:r>
            <a:r>
              <a:rPr lang="zh-CN" altLang="en-US" sz="2400" dirty="0">
                <a:ea typeface="幼圆" panose="02010509060101010101" pitchFamily="49" charset="-122"/>
              </a:rPr>
              <a:t>“</a:t>
            </a:r>
            <a:r>
              <a:rPr lang="en-US" altLang="zh-CN" sz="2400" dirty="0">
                <a:ea typeface="幼圆" panose="02010509060101010101" pitchFamily="49" charset="-122"/>
              </a:rPr>
              <a:t>111”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序列检测器，当接连输入三个或三个以上</a:t>
            </a:r>
            <a:r>
              <a:rPr lang="zh-CN" altLang="en-US" sz="2400" dirty="0">
                <a:ea typeface="幼圆" panose="02010509060101010101" pitchFamily="49" charset="-122"/>
              </a:rPr>
              <a:t>“</a:t>
            </a:r>
            <a:r>
              <a:rPr lang="en-US" altLang="zh-CN" sz="2400" dirty="0">
                <a:ea typeface="幼圆" panose="02010509060101010101" pitchFamily="49" charset="-122"/>
              </a:rPr>
              <a:t>1”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时，检测器输出为</a:t>
            </a:r>
            <a:r>
              <a:rPr lang="en-US" altLang="zh-CN" sz="2400" dirty="0">
                <a:ea typeface="幼圆" panose="02010509060101010101" pitchFamily="49" charset="-122"/>
              </a:rPr>
              <a:t>1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，否则为</a:t>
            </a:r>
            <a:r>
              <a:rPr lang="en-US" altLang="zh-CN" sz="2400" dirty="0">
                <a:ea typeface="幼圆" panose="02010509060101010101" pitchFamily="49" charset="-122"/>
              </a:rPr>
              <a:t>0</a:t>
            </a:r>
            <a:endParaRPr lang="en-US" altLang="zh-CN" sz="2400" dirty="0">
              <a:ea typeface="幼圆" panose="02010509060101010101" pitchFamily="49" charset="-122"/>
            </a:endParaRPr>
          </a:p>
        </p:txBody>
      </p:sp>
      <p:sp>
        <p:nvSpPr>
          <p:cNvPr id="60424" name="Text Box 8"/>
          <p:cNvSpPr txBox="1"/>
          <p:nvPr/>
        </p:nvSpPr>
        <p:spPr>
          <a:xfrm>
            <a:off x="719138" y="2613025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解：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60425" name="Text Box 9"/>
          <p:cNvSpPr txBox="1"/>
          <p:nvPr/>
        </p:nvSpPr>
        <p:spPr>
          <a:xfrm>
            <a:off x="1222375" y="2611438"/>
            <a:ext cx="73850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被检测的</a:t>
            </a:r>
            <a:r>
              <a:rPr lang="en-US" altLang="zh-CN" sz="2400" dirty="0">
                <a:ea typeface="幼圆" panose="02010509060101010101" pitchFamily="49" charset="-122"/>
              </a:rPr>
              <a:t>0</a:t>
            </a:r>
            <a:r>
              <a:rPr lang="zh-CN" altLang="en-US" sz="2400" dirty="0">
                <a:ea typeface="幼圆" panose="02010509060101010101" pitchFamily="49" charset="-122"/>
              </a:rPr>
              <a:t>，</a:t>
            </a:r>
            <a:r>
              <a:rPr lang="en-US" altLang="zh-CN" sz="2400" dirty="0">
                <a:ea typeface="幼圆" panose="02010509060101010101" pitchFamily="49" charset="-122"/>
              </a:rPr>
              <a:t>1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信号以串行方式输入到检测器输入端。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0426" name="Text Box 10"/>
          <p:cNvSpPr txBox="1"/>
          <p:nvPr/>
        </p:nvSpPr>
        <p:spPr>
          <a:xfrm>
            <a:off x="1223963" y="3017838"/>
            <a:ext cx="78835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当输入连续出现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个或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个以上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时，输出为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，否则为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0427" name="Text Box 11"/>
          <p:cNvSpPr txBox="1"/>
          <p:nvPr/>
        </p:nvSpPr>
        <p:spPr>
          <a:xfrm>
            <a:off x="1258888" y="3475038"/>
            <a:ext cx="3232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ea typeface="幼圆" panose="02010509060101010101" pitchFamily="49" charset="-122"/>
              </a:rPr>
              <a:t>输入和输出之间的关系</a:t>
            </a:r>
            <a:endParaRPr lang="zh-CN" altLang="en-US" sz="2400" dirty="0">
              <a:solidFill>
                <a:srgbClr val="0000FF"/>
              </a:solidFill>
              <a:ea typeface="幼圆" panose="02010509060101010101" pitchFamily="49" charset="-122"/>
            </a:endParaRPr>
          </a:p>
        </p:txBody>
      </p:sp>
      <p:sp>
        <p:nvSpPr>
          <p:cNvPr id="60428" name="Text Box 12"/>
          <p:cNvSpPr txBox="1"/>
          <p:nvPr/>
        </p:nvSpPr>
        <p:spPr>
          <a:xfrm>
            <a:off x="1255713" y="4044950"/>
            <a:ext cx="28987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X</a:t>
            </a:r>
            <a:r>
              <a:rPr lang="zh-CN" altLang="en-US" sz="2400" dirty="0">
                <a:ea typeface="幼圆" panose="02010509060101010101" pitchFamily="49" charset="-122"/>
              </a:rPr>
              <a:t>：</a:t>
            </a:r>
            <a:r>
              <a:rPr lang="en-US" altLang="zh-CN" sz="2400" dirty="0">
                <a:ea typeface="幼圆" panose="02010509060101010101" pitchFamily="49" charset="-122"/>
              </a:rPr>
              <a:t>1101 1110 0100</a:t>
            </a:r>
            <a:endParaRPr lang="en-US" altLang="zh-CN" sz="2400" dirty="0">
              <a:ea typeface="幼圆" panose="02010509060101010101" pitchFamily="49" charset="-122"/>
            </a:endParaRPr>
          </a:p>
        </p:txBody>
      </p:sp>
      <p:sp>
        <p:nvSpPr>
          <p:cNvPr id="60429" name="Text Box 13"/>
          <p:cNvSpPr txBox="1"/>
          <p:nvPr/>
        </p:nvSpPr>
        <p:spPr>
          <a:xfrm>
            <a:off x="1250950" y="4556125"/>
            <a:ext cx="3527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Z</a:t>
            </a:r>
            <a:r>
              <a:rPr lang="zh-CN" altLang="en-US" sz="2400" dirty="0">
                <a:ea typeface="幼圆" panose="02010509060101010101" pitchFamily="49" charset="-122"/>
              </a:rPr>
              <a:t>：</a:t>
            </a:r>
            <a:r>
              <a:rPr lang="en-US" altLang="zh-CN" sz="2400" dirty="0">
                <a:ea typeface="幼圆" panose="02010509060101010101" pitchFamily="49" charset="-122"/>
              </a:rPr>
              <a:t>0000 0</a:t>
            </a:r>
            <a:r>
              <a:rPr lang="en-US" altLang="zh-CN" sz="2400" b="1" dirty="0">
                <a:solidFill>
                  <a:srgbClr val="00B200"/>
                </a:solidFill>
                <a:ea typeface="幼圆" panose="02010509060101010101" pitchFamily="49" charset="-122"/>
              </a:rPr>
              <a:t>11</a:t>
            </a:r>
            <a:r>
              <a:rPr lang="en-US" altLang="zh-CN" sz="2400" dirty="0">
                <a:ea typeface="幼圆" panose="02010509060101010101" pitchFamily="49" charset="-122"/>
              </a:rPr>
              <a:t>0 0000</a:t>
            </a:r>
            <a:endParaRPr lang="en-US" altLang="zh-CN" sz="2400" dirty="0">
              <a:ea typeface="幼圆" panose="02010509060101010101" pitchFamily="49" charset="-122"/>
            </a:endParaRPr>
          </a:p>
        </p:txBody>
      </p:sp>
      <p:sp>
        <p:nvSpPr>
          <p:cNvPr id="60430" name="Text Box 14"/>
          <p:cNvSpPr txBox="1"/>
          <p:nvPr/>
        </p:nvSpPr>
        <p:spPr>
          <a:xfrm>
            <a:off x="4535488" y="4016375"/>
            <a:ext cx="34575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☆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连续</a:t>
            </a:r>
            <a:r>
              <a:rPr lang="en-US" altLang="zh-CN" sz="2400" dirty="0">
                <a:ea typeface="幼圆" panose="02010509060101010101" pitchFamily="49" charset="-122"/>
              </a:rPr>
              <a:t>3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个</a:t>
            </a:r>
            <a:r>
              <a:rPr lang="en-US" altLang="zh-CN" sz="2400" dirty="0">
                <a:ea typeface="幼圆" panose="02010509060101010101" pitchFamily="49" charset="-122"/>
              </a:rPr>
              <a:t>1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，输出为</a:t>
            </a:r>
            <a:r>
              <a:rPr lang="en-US" altLang="zh-CN" sz="2400" dirty="0">
                <a:ea typeface="幼圆" panose="02010509060101010101" pitchFamily="49" charset="-122"/>
              </a:rPr>
              <a:t>1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0431" name="Text Box 15"/>
          <p:cNvSpPr txBox="1"/>
          <p:nvPr/>
        </p:nvSpPr>
        <p:spPr>
          <a:xfrm>
            <a:off x="4535488" y="4546600"/>
            <a:ext cx="38766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☆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输入只要是</a:t>
            </a:r>
            <a:r>
              <a:rPr lang="en-US" altLang="zh-CN" sz="2400" dirty="0">
                <a:ea typeface="幼圆" panose="02010509060101010101" pitchFamily="49" charset="-122"/>
              </a:rPr>
              <a:t>0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，输出为</a:t>
            </a:r>
            <a:r>
              <a:rPr lang="en-US" altLang="zh-CN" sz="2400" dirty="0">
                <a:ea typeface="幼圆" panose="02010509060101010101" pitchFamily="49" charset="-122"/>
              </a:rPr>
              <a:t>0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0432" name="Text Box 16"/>
          <p:cNvSpPr txBox="1"/>
          <p:nvPr/>
        </p:nvSpPr>
        <p:spPr>
          <a:xfrm>
            <a:off x="5329238" y="1639888"/>
            <a:ext cx="1008062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B200"/>
                </a:solidFill>
                <a:latin typeface="楷体_GB2312" pitchFamily="49" charset="-122"/>
                <a:ea typeface="楷体_GB2312" pitchFamily="49" charset="-122"/>
              </a:rPr>
              <a:t>串入</a:t>
            </a:r>
            <a:r>
              <a:rPr lang="en-US" altLang="zh-CN" sz="2400" b="1" dirty="0">
                <a:solidFill>
                  <a:srgbClr val="00B2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endParaRPr lang="en-US" altLang="zh-CN" sz="2400" b="1" dirty="0">
              <a:solidFill>
                <a:srgbClr val="00B2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0433" name="Text Box 17"/>
          <p:cNvSpPr txBox="1"/>
          <p:nvPr/>
        </p:nvSpPr>
        <p:spPr>
          <a:xfrm>
            <a:off x="7737475" y="1604963"/>
            <a:ext cx="104775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B200"/>
                </a:solidFill>
                <a:latin typeface="楷体_GB2312" pitchFamily="49" charset="-122"/>
                <a:ea typeface="楷体_GB2312" pitchFamily="49" charset="-122"/>
              </a:rPr>
              <a:t>串出</a:t>
            </a:r>
            <a:r>
              <a:rPr lang="en-US" altLang="zh-CN" sz="2400" b="1" dirty="0">
                <a:solidFill>
                  <a:srgbClr val="00B200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endParaRPr lang="en-US" altLang="zh-CN" sz="2400" b="1" dirty="0">
              <a:solidFill>
                <a:srgbClr val="00B2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0434" name="Line 18"/>
          <p:cNvSpPr/>
          <p:nvPr/>
        </p:nvSpPr>
        <p:spPr>
          <a:xfrm>
            <a:off x="6251575" y="1862138"/>
            <a:ext cx="477838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0435" name="Line 19"/>
          <p:cNvSpPr/>
          <p:nvPr/>
        </p:nvSpPr>
        <p:spPr>
          <a:xfrm>
            <a:off x="7350125" y="1858963"/>
            <a:ext cx="477838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0436" name="Text Box 20"/>
          <p:cNvSpPr txBox="1"/>
          <p:nvPr/>
        </p:nvSpPr>
        <p:spPr>
          <a:xfrm>
            <a:off x="684213" y="5408613"/>
            <a:ext cx="8110537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ea typeface="幼圆" panose="02010509060101010101" pitchFamily="49" charset="-122"/>
              </a:rPr>
              <a:t>        </a:t>
            </a:r>
            <a:r>
              <a:rPr lang="zh-CN" altLang="en-US" sz="2400" b="1" dirty="0">
                <a:ea typeface="幼圆" panose="02010509060101010101" pitchFamily="49" charset="-122"/>
              </a:rPr>
              <a:t>根据文字描述的设计要求，建立原始状态图，形成原始状态转换表。</a:t>
            </a:r>
            <a:endParaRPr lang="zh-CN" altLang="en-US" sz="2400" b="1" dirty="0"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0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0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500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500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500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60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000" fill="hold"/>
                                        <p:tgtEl>
                                          <p:spTgt spid="60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20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9" dur="20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4" dur="20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20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0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0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animBg="1"/>
      <p:bldP spid="60422" grpId="0"/>
      <p:bldP spid="60423" grpId="0"/>
      <p:bldP spid="60424" grpId="0"/>
      <p:bldP spid="60425" grpId="0"/>
      <p:bldP spid="60426" grpId="0"/>
      <p:bldP spid="60427" grpId="0"/>
      <p:bldP spid="60428" grpId="0"/>
      <p:bldP spid="60429" grpId="0"/>
      <p:bldP spid="60430" grpId="0"/>
      <p:bldP spid="60431" grpId="0"/>
      <p:bldP spid="60432" grpId="0"/>
      <p:bldP spid="60433" grpId="0"/>
      <p:bldP spid="604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 Box 4"/>
          <p:cNvSpPr txBox="1"/>
          <p:nvPr/>
        </p:nvSpPr>
        <p:spPr>
          <a:xfrm>
            <a:off x="827088" y="260350"/>
            <a:ext cx="36004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B200"/>
                </a:solidFill>
                <a:ea typeface="楷体_GB2312" pitchFamily="49" charset="-122"/>
              </a:rPr>
              <a:t>需要确定的三个问题：</a:t>
            </a:r>
            <a:endParaRPr lang="zh-CN" altLang="en-US" sz="2400" b="1" dirty="0">
              <a:solidFill>
                <a:srgbClr val="00B200"/>
              </a:solidFill>
              <a:ea typeface="楷体_GB2312" pitchFamily="49" charset="-122"/>
            </a:endParaRPr>
          </a:p>
        </p:txBody>
      </p:sp>
      <p:sp>
        <p:nvSpPr>
          <p:cNvPr id="61445" name="Text Box 5"/>
          <p:cNvSpPr txBox="1"/>
          <p:nvPr/>
        </p:nvSpPr>
        <p:spPr>
          <a:xfrm>
            <a:off x="1042988" y="811213"/>
            <a:ext cx="54006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☆</a:t>
            </a:r>
            <a:r>
              <a:rPr lang="zh-CN" altLang="en-US" sz="2400" b="1" dirty="0">
                <a:ea typeface="幼圆" panose="02010509060101010101" pitchFamily="49" charset="-122"/>
              </a:rPr>
              <a:t>确定输入和输出变量，以字母表示。</a:t>
            </a:r>
            <a:endParaRPr lang="zh-CN" altLang="en-US" sz="2400" b="1" dirty="0">
              <a:ea typeface="幼圆" panose="02010509060101010101" pitchFamily="49" charset="-122"/>
            </a:endParaRPr>
          </a:p>
        </p:txBody>
      </p:sp>
      <p:sp>
        <p:nvSpPr>
          <p:cNvPr id="61446" name="Text Box 6"/>
          <p:cNvSpPr txBox="1"/>
          <p:nvPr/>
        </p:nvSpPr>
        <p:spPr>
          <a:xfrm>
            <a:off x="414338" y="1341438"/>
            <a:ext cx="84788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☆</a:t>
            </a:r>
            <a:r>
              <a:rPr lang="zh-CN" altLang="en-US" sz="2400" b="1" dirty="0">
                <a:ea typeface="幼圆" panose="02010509060101010101" pitchFamily="49" charset="-122"/>
              </a:rPr>
              <a:t>确定系统的状态数，以字母表示。</a:t>
            </a:r>
            <a:endParaRPr lang="zh-CN" altLang="en-US" sz="2400" b="1" dirty="0">
              <a:ea typeface="幼圆" panose="02010509060101010101" pitchFamily="49" charset="-122"/>
            </a:endParaRPr>
          </a:p>
        </p:txBody>
      </p:sp>
      <p:sp>
        <p:nvSpPr>
          <p:cNvPr id="61447" name="Text Box 7"/>
          <p:cNvSpPr txBox="1"/>
          <p:nvPr/>
        </p:nvSpPr>
        <p:spPr>
          <a:xfrm>
            <a:off x="377825" y="2174875"/>
            <a:ext cx="851535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☆</a:t>
            </a:r>
            <a:r>
              <a:rPr lang="zh-CN" altLang="en-US" sz="2400" b="1" dirty="0">
                <a:ea typeface="幼圆" panose="02010509060101010101" pitchFamily="49" charset="-122"/>
              </a:rPr>
              <a:t>根据设计要求，确定每一个状态在现态条件下，状态转换方向，得出原始状态图。</a:t>
            </a:r>
            <a:endParaRPr lang="zh-CN" altLang="en-US" sz="2400" b="1" dirty="0">
              <a:ea typeface="幼圆" panose="02010509060101010101" pitchFamily="49" charset="-122"/>
            </a:endParaRPr>
          </a:p>
        </p:txBody>
      </p:sp>
      <p:sp>
        <p:nvSpPr>
          <p:cNvPr id="61448" name="Text Box 8"/>
          <p:cNvSpPr txBox="1"/>
          <p:nvPr/>
        </p:nvSpPr>
        <p:spPr>
          <a:xfrm>
            <a:off x="395288" y="3033713"/>
            <a:ext cx="8424862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      </a:t>
            </a:r>
            <a:r>
              <a:rPr lang="zh-CN" altLang="en-US" sz="2400" b="1" dirty="0">
                <a:ea typeface="幼圆" panose="02010509060101010101" pitchFamily="49" charset="-122"/>
              </a:rPr>
              <a:t>这三个问题的解决是相互联系的，目前尚无确定的步骤，常采用试凑法，因此应把注意力放在状态图的正确性，不必过分考虑多余状态。确保状态没有遗漏。</a:t>
            </a:r>
            <a:endParaRPr lang="zh-CN" altLang="en-US" sz="2400" b="1" dirty="0">
              <a:ea typeface="幼圆" panose="02010509060101010101" pitchFamily="49" charset="-122"/>
            </a:endParaRPr>
          </a:p>
        </p:txBody>
      </p:sp>
      <p:sp>
        <p:nvSpPr>
          <p:cNvPr id="61449" name="Text Box 9"/>
          <p:cNvSpPr txBox="1"/>
          <p:nvPr/>
        </p:nvSpPr>
        <p:spPr>
          <a:xfrm>
            <a:off x="458788" y="4241800"/>
            <a:ext cx="35560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①  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确定输入和输出变量</a:t>
            </a:r>
            <a:endParaRPr lang="zh-CN" altLang="en-US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50" name="Text Box 10"/>
          <p:cNvSpPr txBox="1"/>
          <p:nvPr/>
        </p:nvSpPr>
        <p:spPr>
          <a:xfrm>
            <a:off x="1079500" y="49990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根据已知条件：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61451" name="Text Box 11"/>
          <p:cNvSpPr txBox="1"/>
          <p:nvPr/>
        </p:nvSpPr>
        <p:spPr>
          <a:xfrm>
            <a:off x="3171825" y="4756150"/>
            <a:ext cx="4349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设输入为</a:t>
            </a:r>
            <a:r>
              <a:rPr lang="en-US" altLang="zh-CN" sz="2400" dirty="0">
                <a:ea typeface="幼圆" panose="02010509060101010101" pitchFamily="49" charset="-122"/>
              </a:rPr>
              <a:t>X</a:t>
            </a:r>
            <a:r>
              <a:rPr lang="zh-CN" altLang="en-US" sz="2400" dirty="0">
                <a:ea typeface="幼圆" panose="02010509060101010101" pitchFamily="49" charset="-122"/>
              </a:rPr>
              <a:t>，并以串行方式输入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61452" name="Text Box 12"/>
          <p:cNvSpPr txBox="1"/>
          <p:nvPr/>
        </p:nvSpPr>
        <p:spPr>
          <a:xfrm>
            <a:off x="3152775" y="5276850"/>
            <a:ext cx="4587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设输出为</a:t>
            </a:r>
            <a:r>
              <a:rPr lang="en-US" altLang="zh-CN" sz="2400" dirty="0">
                <a:ea typeface="幼圆" panose="02010509060101010101" pitchFamily="49" charset="-122"/>
              </a:rPr>
              <a:t>Z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, </a:t>
            </a:r>
            <a:r>
              <a:rPr lang="zh-CN" altLang="en-US" sz="2400" dirty="0">
                <a:ea typeface="幼圆" panose="02010509060101010101" pitchFamily="49" charset="-122"/>
              </a:rPr>
              <a:t>并以串行方式输出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1453" name="Text Box 13"/>
          <p:cNvSpPr txBox="1"/>
          <p:nvPr/>
        </p:nvSpPr>
        <p:spPr>
          <a:xfrm>
            <a:off x="468313" y="5924550"/>
            <a:ext cx="60071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②  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确定系统状态数（确定状态没有遗漏）</a:t>
            </a:r>
            <a:endParaRPr lang="zh-CN" altLang="en-US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20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20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20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/>
      <p:bldP spid="61445" grpId="0"/>
      <p:bldP spid="61446" grpId="0"/>
      <p:bldP spid="61447" grpId="0"/>
      <p:bldP spid="61448" grpId="0"/>
      <p:bldP spid="61449" grpId="0"/>
      <p:bldP spid="61450" grpId="0"/>
      <p:bldP spid="61451" grpId="0"/>
      <p:bldP spid="61452" grpId="0"/>
      <p:bldP spid="614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/>
          <p:nvPr/>
        </p:nvSpPr>
        <p:spPr>
          <a:xfrm>
            <a:off x="468313" y="404813"/>
            <a:ext cx="3908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设：</a:t>
            </a:r>
            <a:r>
              <a:rPr lang="en-US" altLang="zh-CN" sz="2400" b="1" dirty="0">
                <a:ea typeface="楷体_GB2312" pitchFamily="49" charset="-122"/>
              </a:rPr>
              <a:t>S</a:t>
            </a:r>
            <a:r>
              <a:rPr lang="en-US" altLang="zh-CN" sz="2400" b="1" baseline="-4000" dirty="0"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接收到</a:t>
            </a:r>
            <a:r>
              <a:rPr lang="en-US" altLang="zh-CN" sz="2400" b="1" dirty="0">
                <a:ea typeface="幼圆" panose="02010509060101010101" pitchFamily="49" charset="-122"/>
              </a:rPr>
              <a:t>0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以后的状态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2469" name="Text Box 5"/>
          <p:cNvSpPr txBox="1"/>
          <p:nvPr/>
        </p:nvSpPr>
        <p:spPr>
          <a:xfrm>
            <a:off x="1042988" y="908050"/>
            <a:ext cx="37338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ea typeface="幼圆" panose="02010509060101010101" pitchFamily="49" charset="-122"/>
              </a:rPr>
              <a:t>S</a:t>
            </a:r>
            <a:r>
              <a:rPr lang="en-US" altLang="zh-CN" sz="2400" b="1" baseline="-4000" dirty="0">
                <a:ea typeface="幼圆" panose="02010509060101010101" pitchFamily="49" charset="-122"/>
              </a:rPr>
              <a:t>1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接收到</a:t>
            </a:r>
            <a:r>
              <a:rPr lang="zh-CN" altLang="en-US" sz="2400" b="1" dirty="0">
                <a:solidFill>
                  <a:srgbClr val="FF0000"/>
                </a:solidFill>
                <a:ea typeface="华文中宋" panose="02010600040101010101" pitchFamily="2" charset="-122"/>
              </a:rPr>
              <a:t>一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个</a:t>
            </a:r>
            <a:r>
              <a:rPr lang="en-US" altLang="zh-CN" sz="2400" b="1" dirty="0">
                <a:ea typeface="幼圆" panose="02010509060101010101" pitchFamily="49" charset="-122"/>
              </a:rPr>
              <a:t>1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以后状态。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2470" name="Text Box 6"/>
          <p:cNvSpPr txBox="1"/>
          <p:nvPr/>
        </p:nvSpPr>
        <p:spPr>
          <a:xfrm>
            <a:off x="1042988" y="1341438"/>
            <a:ext cx="37338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ea typeface="幼圆" panose="02010509060101010101" pitchFamily="49" charset="-122"/>
              </a:rPr>
              <a:t>S</a:t>
            </a:r>
            <a:r>
              <a:rPr lang="en-US" altLang="zh-CN" sz="2400" b="1" baseline="-4000" dirty="0">
                <a:ea typeface="幼圆" panose="02010509060101010101" pitchFamily="49" charset="-122"/>
              </a:rPr>
              <a:t>2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接收到</a:t>
            </a:r>
            <a:r>
              <a:rPr lang="zh-CN" altLang="en-US" sz="2400" b="1" dirty="0">
                <a:solidFill>
                  <a:srgbClr val="FF0000"/>
                </a:solidFill>
                <a:ea typeface="华文中宋" panose="02010600040101010101" pitchFamily="2" charset="-122"/>
              </a:rPr>
              <a:t>二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个</a:t>
            </a:r>
            <a:r>
              <a:rPr lang="en-US" altLang="zh-CN" sz="2400" b="1" dirty="0">
                <a:ea typeface="幼圆" panose="02010509060101010101" pitchFamily="49" charset="-122"/>
              </a:rPr>
              <a:t>1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以后状态。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2471" name="Text Box 7"/>
          <p:cNvSpPr txBox="1"/>
          <p:nvPr/>
        </p:nvSpPr>
        <p:spPr>
          <a:xfrm>
            <a:off x="1042988" y="1773238"/>
            <a:ext cx="4368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ea typeface="幼圆" panose="02010509060101010101" pitchFamily="49" charset="-122"/>
              </a:rPr>
              <a:t>S</a:t>
            </a:r>
            <a:r>
              <a:rPr lang="en-US" altLang="zh-CN" sz="2400" b="1" baseline="-4000" dirty="0">
                <a:ea typeface="幼圆" panose="02010509060101010101" pitchFamily="49" charset="-122"/>
              </a:rPr>
              <a:t>3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接收到</a:t>
            </a:r>
            <a:r>
              <a:rPr lang="zh-CN" altLang="en-US" sz="2400" b="1" dirty="0">
                <a:solidFill>
                  <a:srgbClr val="FF0000"/>
                </a:solidFill>
                <a:ea typeface="华文中宋" panose="02010600040101010101" pitchFamily="2" charset="-122"/>
              </a:rPr>
              <a:t>三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个或</a:t>
            </a:r>
            <a:r>
              <a:rPr lang="en-US" altLang="zh-CN" sz="2400" b="1" dirty="0">
                <a:ea typeface="幼圆" panose="02010509060101010101" pitchFamily="49" charset="-122"/>
              </a:rPr>
              <a:t>3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个以上</a:t>
            </a:r>
            <a:r>
              <a:rPr lang="en-US" altLang="zh-CN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以后的状态。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2472" name="Text Box 8"/>
          <p:cNvSpPr txBox="1"/>
          <p:nvPr/>
        </p:nvSpPr>
        <p:spPr>
          <a:xfrm>
            <a:off x="971550" y="2565400"/>
            <a:ext cx="36925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共用四个状态 </a:t>
            </a:r>
            <a:r>
              <a:rPr lang="en-US" altLang="zh-CN" sz="2400" b="1" dirty="0">
                <a:ea typeface="幼圆" panose="02010509060101010101" pitchFamily="49" charset="-122"/>
              </a:rPr>
              <a:t>S</a:t>
            </a:r>
            <a:r>
              <a:rPr lang="en-US" altLang="zh-CN" sz="2400" b="1" baseline="-4000" dirty="0">
                <a:ea typeface="幼圆" panose="02010509060101010101" pitchFamily="49" charset="-122"/>
              </a:rPr>
              <a:t>0</a:t>
            </a:r>
            <a:r>
              <a:rPr lang="en-US" altLang="zh-CN" sz="2400" b="1" dirty="0">
                <a:ea typeface="幼圆" panose="02010509060101010101" pitchFamily="49" charset="-122"/>
              </a:rPr>
              <a:t> S</a:t>
            </a:r>
            <a:r>
              <a:rPr lang="en-US" altLang="zh-CN" sz="2400" b="1" baseline="-4000" dirty="0">
                <a:ea typeface="幼圆" panose="02010509060101010101" pitchFamily="49" charset="-122"/>
              </a:rPr>
              <a:t>1</a:t>
            </a:r>
            <a:r>
              <a:rPr lang="en-US" altLang="zh-CN" sz="2400" b="1" dirty="0">
                <a:ea typeface="幼圆" panose="02010509060101010101" pitchFamily="49" charset="-122"/>
              </a:rPr>
              <a:t> S</a:t>
            </a:r>
            <a:r>
              <a:rPr lang="en-US" altLang="zh-CN" sz="2400" b="1" baseline="-4000" dirty="0">
                <a:ea typeface="幼圆" panose="02010509060101010101" pitchFamily="49" charset="-122"/>
              </a:rPr>
              <a:t>2</a:t>
            </a:r>
            <a:r>
              <a:rPr lang="en-US" altLang="zh-CN" sz="2400" b="1" dirty="0">
                <a:ea typeface="幼圆" panose="02010509060101010101" pitchFamily="49" charset="-122"/>
              </a:rPr>
              <a:t> S</a:t>
            </a:r>
            <a:r>
              <a:rPr lang="en-US" altLang="zh-CN" sz="2400" b="1" baseline="-4000" dirty="0">
                <a:ea typeface="幼圆" panose="02010509060101010101" pitchFamily="49" charset="-122"/>
              </a:rPr>
              <a:t>3</a:t>
            </a:r>
            <a:endParaRPr lang="en-US" altLang="zh-CN" sz="2400" b="1" baseline="-4000" dirty="0">
              <a:ea typeface="幼圆" panose="02010509060101010101" pitchFamily="49" charset="-122"/>
            </a:endParaRPr>
          </a:p>
        </p:txBody>
      </p:sp>
      <p:sp>
        <p:nvSpPr>
          <p:cNvPr id="62473" name="Text Box 9"/>
          <p:cNvSpPr txBox="1"/>
          <p:nvPr/>
        </p:nvSpPr>
        <p:spPr>
          <a:xfrm>
            <a:off x="250825" y="3068638"/>
            <a:ext cx="63134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③  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确定每一个状态在规定条件下的转换方向</a:t>
            </a:r>
            <a:endParaRPr lang="zh-CN" altLang="en-US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474" name="Text Box 10"/>
          <p:cNvSpPr txBox="1"/>
          <p:nvPr/>
        </p:nvSpPr>
        <p:spPr>
          <a:xfrm>
            <a:off x="1547813" y="3429000"/>
            <a:ext cx="46418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幼圆" panose="02010509060101010101" pitchFamily="49" charset="-122"/>
              </a:rPr>
              <a:t>什么是规定条件？由题意给出。</a:t>
            </a:r>
            <a:endParaRPr lang="zh-CN" altLang="en-US" sz="2400" b="1" dirty="0">
              <a:solidFill>
                <a:srgbClr val="FF0000"/>
              </a:solidFill>
              <a:ea typeface="幼圆" panose="02010509060101010101" pitchFamily="49" charset="-122"/>
            </a:endParaRPr>
          </a:p>
        </p:txBody>
      </p:sp>
      <p:sp>
        <p:nvSpPr>
          <p:cNvPr id="62475" name="Text Box 11"/>
          <p:cNvSpPr txBox="1"/>
          <p:nvPr/>
        </p:nvSpPr>
        <p:spPr>
          <a:xfrm>
            <a:off x="684213" y="3860800"/>
            <a:ext cx="59356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连续输入</a:t>
            </a:r>
            <a:r>
              <a:rPr lang="en-US" altLang="zh-CN" sz="2400" b="1" dirty="0">
                <a:ea typeface="幼圆" panose="02010509060101010101" pitchFamily="49" charset="-122"/>
              </a:rPr>
              <a:t>3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个或</a:t>
            </a:r>
            <a:r>
              <a:rPr lang="en-US" altLang="zh-CN" sz="2400" b="1" dirty="0">
                <a:ea typeface="幼圆" panose="02010509060101010101" pitchFamily="49" charset="-122"/>
              </a:rPr>
              <a:t>3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个以上</a:t>
            </a:r>
            <a:r>
              <a:rPr lang="en-US" altLang="zh-CN" sz="2400" b="1" dirty="0">
                <a:ea typeface="幼圆" panose="02010509060101010101" pitchFamily="49" charset="-122"/>
              </a:rPr>
              <a:t>1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输出为</a:t>
            </a:r>
            <a:r>
              <a:rPr lang="en-US" altLang="zh-CN" sz="2400" b="1" dirty="0">
                <a:ea typeface="幼圆" panose="02010509060101010101" pitchFamily="49" charset="-122"/>
              </a:rPr>
              <a:t>1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，否则为</a:t>
            </a:r>
            <a:r>
              <a:rPr lang="en-US" altLang="zh-CN" sz="2400" b="1" dirty="0">
                <a:ea typeface="幼圆" panose="02010509060101010101" pitchFamily="49" charset="-122"/>
              </a:rPr>
              <a:t>0</a:t>
            </a:r>
            <a:endParaRPr lang="en-US" altLang="zh-CN" sz="2400" b="1" dirty="0">
              <a:ea typeface="幼圆" panose="02010509060101010101" pitchFamily="49" charset="-122"/>
            </a:endParaRPr>
          </a:p>
        </p:txBody>
      </p:sp>
      <p:sp>
        <p:nvSpPr>
          <p:cNvPr id="62476" name="Text Box 12"/>
          <p:cNvSpPr txBox="1"/>
          <p:nvPr/>
        </p:nvSpPr>
        <p:spPr>
          <a:xfrm>
            <a:off x="684213" y="4292600"/>
            <a:ext cx="57515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ea typeface="幼圆" panose="02010509060101010101" pitchFamily="49" charset="-122"/>
              </a:rPr>
              <a:t>S</a:t>
            </a:r>
            <a:r>
              <a:rPr lang="en-US" altLang="zh-CN" sz="2400" b="1" baseline="-4000" dirty="0">
                <a:ea typeface="幼圆" panose="02010509060101010101" pitchFamily="49" charset="-122"/>
              </a:rPr>
              <a:t>0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是接收</a:t>
            </a:r>
            <a:r>
              <a:rPr lang="en-US" altLang="zh-CN" sz="2400" b="1" dirty="0">
                <a:ea typeface="幼圆" panose="02010509060101010101" pitchFamily="49" charset="-122"/>
              </a:rPr>
              <a:t>0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以后状态，再接收</a:t>
            </a:r>
            <a:r>
              <a:rPr lang="en-US" altLang="zh-CN" sz="2400" b="1" dirty="0">
                <a:ea typeface="幼圆" panose="02010509060101010101" pitchFamily="49" charset="-122"/>
              </a:rPr>
              <a:t>0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仍停留在</a:t>
            </a:r>
            <a:r>
              <a:rPr lang="en-US" altLang="zh-CN" sz="2400" b="1" dirty="0">
                <a:ea typeface="幼圆" panose="02010509060101010101" pitchFamily="49" charset="-122"/>
              </a:rPr>
              <a:t>S</a:t>
            </a:r>
            <a:r>
              <a:rPr lang="en-US" altLang="zh-CN" sz="2400" b="1" baseline="-4000" dirty="0">
                <a:ea typeface="幼圆" panose="02010509060101010101" pitchFamily="49" charset="-122"/>
              </a:rPr>
              <a:t>0</a:t>
            </a:r>
            <a:endParaRPr lang="en-US" altLang="zh-CN" sz="2400" b="1" baseline="-4000" dirty="0">
              <a:ea typeface="幼圆" panose="02010509060101010101" pitchFamily="49" charset="-122"/>
            </a:endParaRPr>
          </a:p>
        </p:txBody>
      </p:sp>
      <p:sp>
        <p:nvSpPr>
          <p:cNvPr id="62477" name="Text Box 13"/>
          <p:cNvSpPr txBox="1"/>
          <p:nvPr/>
        </p:nvSpPr>
        <p:spPr>
          <a:xfrm>
            <a:off x="611188" y="6067425"/>
            <a:ext cx="42100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连续接收</a:t>
            </a:r>
            <a:r>
              <a:rPr lang="en-US" altLang="zh-CN" sz="2400" b="1" dirty="0">
                <a:ea typeface="幼圆" panose="02010509060101010101" pitchFamily="49" charset="-122"/>
              </a:rPr>
              <a:t>3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个以上</a:t>
            </a:r>
            <a:r>
              <a:rPr lang="en-US" altLang="zh-CN" sz="2400" b="1" dirty="0">
                <a:ea typeface="幼圆" panose="02010509060101010101" pitchFamily="49" charset="-122"/>
              </a:rPr>
              <a:t>1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，停留在</a:t>
            </a:r>
            <a:r>
              <a:rPr lang="en-US" altLang="zh-CN" sz="2400" b="1" dirty="0">
                <a:ea typeface="幼圆" panose="02010509060101010101" pitchFamily="49" charset="-122"/>
              </a:rPr>
              <a:t>S</a:t>
            </a:r>
            <a:r>
              <a:rPr lang="en-US" altLang="zh-CN" sz="2400" b="1" baseline="-4000" dirty="0">
                <a:ea typeface="幼圆" panose="02010509060101010101" pitchFamily="49" charset="-122"/>
              </a:rPr>
              <a:t>3</a:t>
            </a:r>
            <a:endParaRPr lang="en-US" altLang="zh-CN" sz="2400" b="1" baseline="-4000" dirty="0">
              <a:ea typeface="幼圆" panose="02010509060101010101" pitchFamily="49" charset="-122"/>
            </a:endParaRPr>
          </a:p>
        </p:txBody>
      </p:sp>
      <p:sp>
        <p:nvSpPr>
          <p:cNvPr id="62478" name="Text Box 14"/>
          <p:cNvSpPr txBox="1"/>
          <p:nvPr/>
        </p:nvSpPr>
        <p:spPr>
          <a:xfrm>
            <a:off x="611188" y="4724400"/>
            <a:ext cx="39131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只要接收</a:t>
            </a:r>
            <a:r>
              <a:rPr lang="en-US" altLang="zh-CN" sz="2400" b="1" dirty="0">
                <a:ea typeface="幼圆" panose="02010509060101010101" pitchFamily="49" charset="-122"/>
              </a:rPr>
              <a:t>1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个</a:t>
            </a:r>
            <a:r>
              <a:rPr lang="en-US" altLang="zh-CN" sz="2400" b="1" dirty="0">
                <a:ea typeface="幼圆" panose="02010509060101010101" pitchFamily="49" charset="-122"/>
              </a:rPr>
              <a:t>1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，由</a:t>
            </a:r>
            <a:r>
              <a:rPr lang="en-US" altLang="zh-CN" sz="2400" b="1" dirty="0">
                <a:ea typeface="幼圆" panose="02010509060101010101" pitchFamily="49" charset="-122"/>
              </a:rPr>
              <a:t>S</a:t>
            </a:r>
            <a:r>
              <a:rPr lang="en-US" altLang="zh-CN" sz="2400" b="1" baseline="-25000" dirty="0">
                <a:ea typeface="幼圆" panose="02010509060101010101" pitchFamily="49" charset="-122"/>
              </a:rPr>
              <a:t>0</a:t>
            </a:r>
            <a:r>
              <a:rPr lang="en-US" altLang="zh-CN" sz="2400" b="1" dirty="0">
                <a:ea typeface="幼圆" panose="02010509060101010101" pitchFamily="49" charset="-122"/>
              </a:rPr>
              <a:t>→S</a:t>
            </a:r>
            <a:r>
              <a:rPr lang="en-US" altLang="zh-CN" sz="2400" b="1" baseline="-4000" dirty="0">
                <a:ea typeface="幼圆" panose="02010509060101010101" pitchFamily="49" charset="-122"/>
              </a:rPr>
              <a:t>1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endParaRPr lang="zh-CN" altLang="en-US" sz="2400" b="1" baseline="-4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2479" name="Text Box 15"/>
          <p:cNvSpPr txBox="1"/>
          <p:nvPr/>
        </p:nvSpPr>
        <p:spPr>
          <a:xfrm>
            <a:off x="611188" y="5157788"/>
            <a:ext cx="50403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连续接收</a:t>
            </a:r>
            <a:r>
              <a:rPr lang="en-US" altLang="zh-CN" sz="2400" b="1" dirty="0">
                <a:ea typeface="幼圆" panose="02010509060101010101" pitchFamily="49" charset="-122"/>
              </a:rPr>
              <a:t>2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个以上</a:t>
            </a:r>
            <a:r>
              <a:rPr lang="en-US" altLang="zh-CN" sz="2400" b="1" dirty="0">
                <a:ea typeface="幼圆" panose="02010509060101010101" pitchFamily="49" charset="-122"/>
              </a:rPr>
              <a:t>1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，状态转换</a:t>
            </a:r>
            <a:r>
              <a:rPr lang="en-US" altLang="zh-CN" sz="2400" b="1" dirty="0">
                <a:ea typeface="幼圆" panose="02010509060101010101" pitchFamily="49" charset="-122"/>
              </a:rPr>
              <a:t>S</a:t>
            </a:r>
            <a:r>
              <a:rPr lang="en-US" altLang="zh-CN" sz="2400" b="1" baseline="-25000" dirty="0">
                <a:ea typeface="幼圆" panose="02010509060101010101" pitchFamily="49" charset="-122"/>
              </a:rPr>
              <a:t>2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2480" name="Oval 16"/>
          <p:cNvSpPr>
            <a:spLocks noChangeAspect="1"/>
          </p:cNvSpPr>
          <p:nvPr/>
        </p:nvSpPr>
        <p:spPr>
          <a:xfrm>
            <a:off x="6423025" y="1306513"/>
            <a:ext cx="517525" cy="517525"/>
          </a:xfrm>
          <a:prstGeom prst="ellipse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254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S</a:t>
            </a:r>
            <a:r>
              <a:rPr lang="en-US" altLang="zh-CN" sz="2400" baseline="-25000" dirty="0">
                <a:ea typeface="幼圆" panose="02010509060101010101" pitchFamily="49" charset="-122"/>
              </a:rPr>
              <a:t>0</a:t>
            </a:r>
            <a:endParaRPr lang="en-US" altLang="zh-CN" sz="2400" baseline="-25000" dirty="0">
              <a:ea typeface="幼圆" panose="02010509060101010101" pitchFamily="49" charset="-122"/>
            </a:endParaRPr>
          </a:p>
        </p:txBody>
      </p:sp>
      <p:sp>
        <p:nvSpPr>
          <p:cNvPr id="62481" name="Oval 17"/>
          <p:cNvSpPr>
            <a:spLocks noChangeAspect="1"/>
          </p:cNvSpPr>
          <p:nvPr/>
        </p:nvSpPr>
        <p:spPr>
          <a:xfrm>
            <a:off x="7524750" y="1352550"/>
            <a:ext cx="517525" cy="517525"/>
          </a:xfrm>
          <a:prstGeom prst="ellipse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254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S</a:t>
            </a:r>
            <a:r>
              <a:rPr lang="en-US" altLang="zh-CN" sz="2400" baseline="-25000" dirty="0">
                <a:ea typeface="幼圆" panose="02010509060101010101" pitchFamily="49" charset="-122"/>
              </a:rPr>
              <a:t>1</a:t>
            </a:r>
            <a:endParaRPr lang="en-US" altLang="zh-CN" sz="2400" baseline="-25000" dirty="0">
              <a:ea typeface="幼圆" panose="02010509060101010101" pitchFamily="49" charset="-122"/>
            </a:endParaRPr>
          </a:p>
        </p:txBody>
      </p:sp>
      <p:sp>
        <p:nvSpPr>
          <p:cNvPr id="62482" name="Oval 18"/>
          <p:cNvSpPr>
            <a:spLocks noChangeAspect="1"/>
          </p:cNvSpPr>
          <p:nvPr/>
        </p:nvSpPr>
        <p:spPr>
          <a:xfrm>
            <a:off x="7570788" y="2476500"/>
            <a:ext cx="517525" cy="517525"/>
          </a:xfrm>
          <a:prstGeom prst="ellipse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254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S</a:t>
            </a:r>
            <a:r>
              <a:rPr lang="en-US" altLang="zh-CN" sz="2400" baseline="-25000" dirty="0">
                <a:ea typeface="幼圆" panose="02010509060101010101" pitchFamily="49" charset="-122"/>
              </a:rPr>
              <a:t>2</a:t>
            </a:r>
            <a:endParaRPr lang="en-US" altLang="zh-CN" sz="2400" baseline="-25000" dirty="0">
              <a:ea typeface="幼圆" panose="02010509060101010101" pitchFamily="49" charset="-122"/>
            </a:endParaRPr>
          </a:p>
        </p:txBody>
      </p:sp>
      <p:sp>
        <p:nvSpPr>
          <p:cNvPr id="62483" name="Oval 19"/>
          <p:cNvSpPr>
            <a:spLocks noChangeAspect="1"/>
          </p:cNvSpPr>
          <p:nvPr/>
        </p:nvSpPr>
        <p:spPr>
          <a:xfrm>
            <a:off x="6467475" y="2500313"/>
            <a:ext cx="517525" cy="517525"/>
          </a:xfrm>
          <a:prstGeom prst="ellipse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254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S</a:t>
            </a:r>
            <a:r>
              <a:rPr lang="en-US" altLang="zh-CN" sz="2400" baseline="-25000" dirty="0">
                <a:ea typeface="幼圆" panose="02010509060101010101" pitchFamily="49" charset="-122"/>
              </a:rPr>
              <a:t>3</a:t>
            </a:r>
            <a:endParaRPr lang="en-US" altLang="zh-CN" sz="2400" baseline="-25000" dirty="0">
              <a:ea typeface="幼圆" panose="02010509060101010101" pitchFamily="49" charset="-122"/>
            </a:endParaRPr>
          </a:p>
        </p:txBody>
      </p:sp>
      <p:sp>
        <p:nvSpPr>
          <p:cNvPr id="62484" name="Line 20"/>
          <p:cNvSpPr/>
          <p:nvPr/>
        </p:nvSpPr>
        <p:spPr>
          <a:xfrm flipH="1">
            <a:off x="6929438" y="1644650"/>
            <a:ext cx="539750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485" name="Line 21"/>
          <p:cNvSpPr/>
          <p:nvPr/>
        </p:nvSpPr>
        <p:spPr>
          <a:xfrm flipH="1" flipV="1">
            <a:off x="6737350" y="1824038"/>
            <a:ext cx="855663" cy="720725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486" name="Line 22"/>
          <p:cNvSpPr/>
          <p:nvPr/>
        </p:nvSpPr>
        <p:spPr>
          <a:xfrm flipV="1">
            <a:off x="6692900" y="2043113"/>
            <a:ext cx="0" cy="404812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487" name="AutoShape 23"/>
          <p:cNvSpPr>
            <a:spLocks noChangeAspect="1"/>
          </p:cNvSpPr>
          <p:nvPr/>
        </p:nvSpPr>
        <p:spPr>
          <a:xfrm rot="5400000">
            <a:off x="7042150" y="2444750"/>
            <a:ext cx="323850" cy="1582738"/>
          </a:xfrm>
          <a:prstGeom prst="curvedLeftArrow">
            <a:avLst>
              <a:gd name="adj1" fmla="val 97745"/>
              <a:gd name="adj2" fmla="val 195490"/>
              <a:gd name="adj3" fmla="val 33333"/>
            </a:avLst>
          </a:prstGeom>
          <a:gradFill rotWithShape="1">
            <a:gsLst>
              <a:gs pos="0">
                <a:srgbClr val="DCEBF5">
                  <a:alpha val="100000"/>
                </a:srgbClr>
              </a:gs>
              <a:gs pos="8000">
                <a:srgbClr val="83A7C3">
                  <a:alpha val="100000"/>
                </a:srgbClr>
              </a:gs>
              <a:gs pos="13000">
                <a:srgbClr val="768FB9">
                  <a:alpha val="100000"/>
                </a:srgbClr>
              </a:gs>
              <a:gs pos="21001">
                <a:srgbClr val="83A7C3">
                  <a:alpha val="100000"/>
                </a:srgbClr>
              </a:gs>
              <a:gs pos="52000">
                <a:srgbClr val="FFFFFF">
                  <a:alpha val="100000"/>
                </a:srgbClr>
              </a:gs>
              <a:gs pos="56000">
                <a:srgbClr val="9C6563">
                  <a:alpha val="100000"/>
                </a:srgbClr>
              </a:gs>
              <a:gs pos="58000">
                <a:srgbClr val="80302D">
                  <a:alpha val="100000"/>
                </a:srgbClr>
              </a:gs>
              <a:gs pos="71001">
                <a:srgbClr val="C0524E">
                  <a:alpha val="100000"/>
                </a:srgbClr>
              </a:gs>
              <a:gs pos="94000">
                <a:srgbClr val="EBDAD4">
                  <a:alpha val="100000"/>
                </a:srgbClr>
              </a:gs>
              <a:gs pos="100000">
                <a:srgbClr val="55261C">
                  <a:alpha val="100000"/>
                </a:srgbClr>
              </a:gs>
            </a:gsLst>
            <a:lin ang="5400000" scaled="1"/>
            <a:tileRect/>
          </a:gra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2488" name="AutoShape 24"/>
          <p:cNvSpPr>
            <a:spLocks noChangeAspect="1"/>
          </p:cNvSpPr>
          <p:nvPr/>
        </p:nvSpPr>
        <p:spPr>
          <a:xfrm>
            <a:off x="8088313" y="1489075"/>
            <a:ext cx="323850" cy="1550988"/>
          </a:xfrm>
          <a:prstGeom prst="curvedLeftArrow">
            <a:avLst>
              <a:gd name="adj1" fmla="val 95784"/>
              <a:gd name="adj2" fmla="val 191568"/>
              <a:gd name="adj3" fmla="val 33333"/>
            </a:avLst>
          </a:prstGeom>
          <a:gradFill rotWithShape="1">
            <a:gsLst>
              <a:gs pos="0">
                <a:srgbClr val="DCEBF5">
                  <a:alpha val="100000"/>
                </a:srgbClr>
              </a:gs>
              <a:gs pos="8000">
                <a:srgbClr val="83A7C3">
                  <a:alpha val="100000"/>
                </a:srgbClr>
              </a:gs>
              <a:gs pos="13000">
                <a:srgbClr val="768FB9">
                  <a:alpha val="100000"/>
                </a:srgbClr>
              </a:gs>
              <a:gs pos="21001">
                <a:srgbClr val="83A7C3">
                  <a:alpha val="100000"/>
                </a:srgbClr>
              </a:gs>
              <a:gs pos="52000">
                <a:srgbClr val="FFFFFF">
                  <a:alpha val="100000"/>
                </a:srgbClr>
              </a:gs>
              <a:gs pos="56000">
                <a:srgbClr val="9C6563">
                  <a:alpha val="100000"/>
                </a:srgbClr>
              </a:gs>
              <a:gs pos="58000">
                <a:srgbClr val="80302D">
                  <a:alpha val="100000"/>
                </a:srgbClr>
              </a:gs>
              <a:gs pos="71001">
                <a:srgbClr val="C0524E">
                  <a:alpha val="100000"/>
                </a:srgbClr>
              </a:gs>
              <a:gs pos="94000">
                <a:srgbClr val="EBDAD4">
                  <a:alpha val="100000"/>
                </a:srgbClr>
              </a:gs>
              <a:gs pos="100000">
                <a:srgbClr val="55261C">
                  <a:alpha val="100000"/>
                </a:srgbClr>
              </a:gs>
            </a:gsLst>
            <a:lin ang="5400000" scaled="1"/>
            <a:tileRect/>
          </a:gra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2489" name="AutoShape 25"/>
          <p:cNvSpPr>
            <a:spLocks noChangeAspect="1"/>
          </p:cNvSpPr>
          <p:nvPr/>
        </p:nvSpPr>
        <p:spPr>
          <a:xfrm rot="-5400000">
            <a:off x="7134225" y="293688"/>
            <a:ext cx="323850" cy="1582737"/>
          </a:xfrm>
          <a:prstGeom prst="curvedLeftArrow">
            <a:avLst>
              <a:gd name="adj1" fmla="val 97745"/>
              <a:gd name="adj2" fmla="val 195490"/>
              <a:gd name="adj3" fmla="val 33333"/>
            </a:avLst>
          </a:prstGeom>
          <a:gradFill rotWithShape="1">
            <a:gsLst>
              <a:gs pos="0">
                <a:srgbClr val="DCEBF5">
                  <a:alpha val="100000"/>
                </a:srgbClr>
              </a:gs>
              <a:gs pos="8000">
                <a:srgbClr val="83A7C3">
                  <a:alpha val="100000"/>
                </a:srgbClr>
              </a:gs>
              <a:gs pos="13000">
                <a:srgbClr val="768FB9">
                  <a:alpha val="100000"/>
                </a:srgbClr>
              </a:gs>
              <a:gs pos="21001">
                <a:srgbClr val="83A7C3">
                  <a:alpha val="100000"/>
                </a:srgbClr>
              </a:gs>
              <a:gs pos="52000">
                <a:srgbClr val="FFFFFF">
                  <a:alpha val="100000"/>
                </a:srgbClr>
              </a:gs>
              <a:gs pos="56000">
                <a:srgbClr val="9C6563">
                  <a:alpha val="100000"/>
                </a:srgbClr>
              </a:gs>
              <a:gs pos="58000">
                <a:srgbClr val="80302D">
                  <a:alpha val="100000"/>
                </a:srgbClr>
              </a:gs>
              <a:gs pos="71001">
                <a:srgbClr val="C0524E">
                  <a:alpha val="100000"/>
                </a:srgbClr>
              </a:gs>
              <a:gs pos="94000">
                <a:srgbClr val="EBDAD4">
                  <a:alpha val="100000"/>
                </a:srgbClr>
              </a:gs>
              <a:gs pos="100000">
                <a:srgbClr val="55261C">
                  <a:alpha val="100000"/>
                </a:srgbClr>
              </a:gs>
            </a:gsLst>
            <a:lin ang="5400000" scaled="1"/>
            <a:tileRect/>
          </a:gra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2490" name="AutoShape 26"/>
          <p:cNvSpPr>
            <a:spLocks noChangeAspect="1"/>
          </p:cNvSpPr>
          <p:nvPr/>
        </p:nvSpPr>
        <p:spPr>
          <a:xfrm rot="-5400000">
            <a:off x="6008688" y="1431925"/>
            <a:ext cx="539750" cy="288925"/>
          </a:xfrm>
          <a:prstGeom prst="curvedDownArrow">
            <a:avLst>
              <a:gd name="adj1" fmla="val 37362"/>
              <a:gd name="adj2" fmla="val 74725"/>
              <a:gd name="adj3" fmla="val 33333"/>
            </a:avLst>
          </a:prstGeom>
          <a:gradFill rotWithShape="1">
            <a:gsLst>
              <a:gs pos="0">
                <a:srgbClr val="000082">
                  <a:alpha val="100000"/>
                </a:srgbClr>
              </a:gs>
              <a:gs pos="30000">
                <a:srgbClr val="66008F">
                  <a:alpha val="100000"/>
                </a:srgbClr>
              </a:gs>
              <a:gs pos="64999">
                <a:srgbClr val="BA0066">
                  <a:alpha val="100000"/>
                </a:srgbClr>
              </a:gs>
              <a:gs pos="89999">
                <a:srgbClr val="FF0000">
                  <a:alpha val="100000"/>
                </a:srgbClr>
              </a:gs>
              <a:gs pos="100000">
                <a:srgbClr val="FF8200">
                  <a:alpha val="100000"/>
                </a:srgbClr>
              </a:gs>
            </a:gsLst>
            <a:lin ang="5400000" scaled="1"/>
            <a:tileRect/>
          </a:gradFill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2491" name="AutoShape 27"/>
          <p:cNvSpPr>
            <a:spLocks noChangeAspect="1"/>
          </p:cNvSpPr>
          <p:nvPr/>
        </p:nvSpPr>
        <p:spPr>
          <a:xfrm rot="5400000">
            <a:off x="6053138" y="2625725"/>
            <a:ext cx="503237" cy="323850"/>
          </a:xfrm>
          <a:prstGeom prst="curvedUpArrow">
            <a:avLst>
              <a:gd name="adj1" fmla="val 31078"/>
              <a:gd name="adj2" fmla="val 62156"/>
              <a:gd name="adj3" fmla="val 33333"/>
            </a:avLst>
          </a:prstGeom>
          <a:gradFill rotWithShape="1">
            <a:gsLst>
              <a:gs pos="0">
                <a:srgbClr val="000082">
                  <a:alpha val="100000"/>
                </a:srgbClr>
              </a:gs>
              <a:gs pos="30000">
                <a:srgbClr val="66008F">
                  <a:alpha val="100000"/>
                </a:srgbClr>
              </a:gs>
              <a:gs pos="64999">
                <a:srgbClr val="BA0066">
                  <a:alpha val="100000"/>
                </a:srgbClr>
              </a:gs>
              <a:gs pos="89999">
                <a:srgbClr val="FF0000">
                  <a:alpha val="100000"/>
                </a:srgbClr>
              </a:gs>
              <a:gs pos="100000">
                <a:srgbClr val="FF8200">
                  <a:alpha val="100000"/>
                </a:srgbClr>
              </a:gs>
            </a:gsLst>
            <a:lin ang="5400000" scaled="1"/>
            <a:tileRect/>
          </a:gradFill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2492" name="Rectangle 28"/>
          <p:cNvSpPr/>
          <p:nvPr/>
        </p:nvSpPr>
        <p:spPr>
          <a:xfrm>
            <a:off x="611188" y="5635625"/>
            <a:ext cx="4822825" cy="45720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连续接收</a:t>
            </a:r>
            <a:r>
              <a:rPr lang="en-US" altLang="zh-CN" sz="2400" b="1" dirty="0">
                <a:ea typeface="幼圆" panose="02010509060101010101" pitchFamily="49" charset="-122"/>
              </a:rPr>
              <a:t>3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个以上</a:t>
            </a:r>
            <a:r>
              <a:rPr lang="en-US" altLang="zh-CN" sz="2400" b="1" dirty="0">
                <a:ea typeface="幼圆" panose="02010509060101010101" pitchFamily="49" charset="-122"/>
              </a:rPr>
              <a:t>1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，状态转换</a:t>
            </a:r>
            <a:r>
              <a:rPr lang="en-US" altLang="zh-CN" sz="2400" b="1" dirty="0">
                <a:ea typeface="幼圆" panose="02010509060101010101" pitchFamily="49" charset="-122"/>
              </a:rPr>
              <a:t>S</a:t>
            </a:r>
            <a:r>
              <a:rPr lang="en-US" altLang="zh-CN" sz="2400" b="1" baseline="-25000" dirty="0">
                <a:ea typeface="幼圆" panose="02010509060101010101" pitchFamily="49" charset="-122"/>
              </a:rPr>
              <a:t>3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2493" name="Rectangle 29"/>
          <p:cNvSpPr/>
          <p:nvPr/>
        </p:nvSpPr>
        <p:spPr>
          <a:xfrm>
            <a:off x="5570538" y="1371600"/>
            <a:ext cx="608012" cy="45720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0/</a:t>
            </a:r>
            <a:r>
              <a:rPr lang="en-US" altLang="zh-CN" sz="2400" dirty="0">
                <a:solidFill>
                  <a:srgbClr val="FF3300"/>
                </a:solidFill>
                <a:ea typeface="幼圆" panose="02010509060101010101" pitchFamily="49" charset="-122"/>
              </a:rPr>
              <a:t>0</a:t>
            </a:r>
            <a:endParaRPr lang="en-US" altLang="zh-CN" sz="2400" dirty="0">
              <a:solidFill>
                <a:srgbClr val="FF3300"/>
              </a:solidFill>
              <a:ea typeface="幼圆" panose="02010509060101010101" pitchFamily="49" charset="-122"/>
            </a:endParaRPr>
          </a:p>
        </p:txBody>
      </p:sp>
      <p:sp>
        <p:nvSpPr>
          <p:cNvPr id="62494" name="Rectangle 30"/>
          <p:cNvSpPr/>
          <p:nvPr/>
        </p:nvSpPr>
        <p:spPr>
          <a:xfrm>
            <a:off x="6843713" y="531813"/>
            <a:ext cx="608012" cy="45720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1/</a:t>
            </a:r>
            <a:r>
              <a:rPr lang="en-US" altLang="zh-CN" sz="2400" dirty="0">
                <a:solidFill>
                  <a:srgbClr val="FF3300"/>
                </a:solidFill>
                <a:ea typeface="幼圆" panose="02010509060101010101" pitchFamily="49" charset="-122"/>
              </a:rPr>
              <a:t>0</a:t>
            </a:r>
            <a:endParaRPr lang="en-US" altLang="zh-CN" sz="2400" dirty="0">
              <a:solidFill>
                <a:srgbClr val="FF3300"/>
              </a:solidFill>
              <a:ea typeface="幼圆" panose="02010509060101010101" pitchFamily="49" charset="-122"/>
            </a:endParaRPr>
          </a:p>
        </p:txBody>
      </p:sp>
      <p:sp>
        <p:nvSpPr>
          <p:cNvPr id="62495" name="Rectangle 31"/>
          <p:cNvSpPr/>
          <p:nvPr/>
        </p:nvSpPr>
        <p:spPr>
          <a:xfrm>
            <a:off x="8428038" y="2009775"/>
            <a:ext cx="608012" cy="45720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1/</a:t>
            </a:r>
            <a:r>
              <a:rPr lang="en-US" altLang="zh-CN" sz="2400" dirty="0">
                <a:solidFill>
                  <a:srgbClr val="FF3300"/>
                </a:solidFill>
                <a:ea typeface="幼圆" panose="02010509060101010101" pitchFamily="49" charset="-122"/>
              </a:rPr>
              <a:t>0</a:t>
            </a:r>
            <a:endParaRPr lang="en-US" altLang="zh-CN" sz="2400" dirty="0">
              <a:solidFill>
                <a:srgbClr val="FF3300"/>
              </a:solidFill>
              <a:ea typeface="幼圆" panose="02010509060101010101" pitchFamily="49" charset="-122"/>
            </a:endParaRPr>
          </a:p>
        </p:txBody>
      </p:sp>
      <p:sp>
        <p:nvSpPr>
          <p:cNvPr id="62496" name="Rectangle 32"/>
          <p:cNvSpPr/>
          <p:nvPr/>
        </p:nvSpPr>
        <p:spPr>
          <a:xfrm>
            <a:off x="7073900" y="3411538"/>
            <a:ext cx="608013" cy="45720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1/</a:t>
            </a:r>
            <a:r>
              <a:rPr lang="en-US" altLang="zh-CN" sz="2400" dirty="0">
                <a:solidFill>
                  <a:srgbClr val="FF3300"/>
                </a:solidFill>
                <a:ea typeface="幼圆" panose="02010509060101010101" pitchFamily="49" charset="-122"/>
              </a:rPr>
              <a:t>1</a:t>
            </a:r>
            <a:endParaRPr lang="en-US" altLang="zh-CN" sz="2400" dirty="0">
              <a:solidFill>
                <a:srgbClr val="FF3300"/>
              </a:solidFill>
              <a:ea typeface="幼圆" panose="02010509060101010101" pitchFamily="49" charset="-122"/>
            </a:endParaRPr>
          </a:p>
        </p:txBody>
      </p:sp>
      <p:sp>
        <p:nvSpPr>
          <p:cNvPr id="62497" name="Rectangle 33"/>
          <p:cNvSpPr/>
          <p:nvPr/>
        </p:nvSpPr>
        <p:spPr>
          <a:xfrm>
            <a:off x="5797550" y="2159000"/>
            <a:ext cx="608013" cy="45720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1/</a:t>
            </a:r>
            <a:r>
              <a:rPr lang="en-US" altLang="zh-CN" sz="2400" dirty="0">
                <a:solidFill>
                  <a:srgbClr val="FF3300"/>
                </a:solidFill>
                <a:ea typeface="幼圆" panose="02010509060101010101" pitchFamily="49" charset="-122"/>
              </a:rPr>
              <a:t>1</a:t>
            </a:r>
            <a:endParaRPr lang="en-US" altLang="zh-CN" sz="2400" dirty="0">
              <a:solidFill>
                <a:srgbClr val="FF3300"/>
              </a:solidFill>
              <a:ea typeface="幼圆" panose="02010509060101010101" pitchFamily="49" charset="-122"/>
            </a:endParaRPr>
          </a:p>
        </p:txBody>
      </p:sp>
      <p:sp>
        <p:nvSpPr>
          <p:cNvPr id="62498" name="Rectangle 34"/>
          <p:cNvSpPr/>
          <p:nvPr/>
        </p:nvSpPr>
        <p:spPr>
          <a:xfrm>
            <a:off x="6899275" y="1165225"/>
            <a:ext cx="608013" cy="45720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0/</a:t>
            </a:r>
            <a:r>
              <a:rPr lang="en-US" altLang="zh-CN" sz="2400" dirty="0">
                <a:solidFill>
                  <a:srgbClr val="FF3300"/>
                </a:solidFill>
                <a:ea typeface="幼圆" panose="02010509060101010101" pitchFamily="49" charset="-122"/>
              </a:rPr>
              <a:t>0</a:t>
            </a:r>
            <a:endParaRPr lang="en-US" altLang="zh-CN" sz="2400" dirty="0">
              <a:solidFill>
                <a:srgbClr val="FF3300"/>
              </a:solidFill>
              <a:ea typeface="幼圆" panose="02010509060101010101" pitchFamily="49" charset="-122"/>
            </a:endParaRPr>
          </a:p>
        </p:txBody>
      </p:sp>
      <p:sp>
        <p:nvSpPr>
          <p:cNvPr id="62499" name="Rectangle 35"/>
          <p:cNvSpPr/>
          <p:nvPr/>
        </p:nvSpPr>
        <p:spPr>
          <a:xfrm>
            <a:off x="7118350" y="1843088"/>
            <a:ext cx="608013" cy="45720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0/</a:t>
            </a:r>
            <a:r>
              <a:rPr lang="en-US" altLang="zh-CN" sz="2400" dirty="0">
                <a:solidFill>
                  <a:srgbClr val="FF3300"/>
                </a:solidFill>
                <a:ea typeface="幼圆" panose="02010509060101010101" pitchFamily="49" charset="-122"/>
              </a:rPr>
              <a:t>0</a:t>
            </a:r>
            <a:endParaRPr lang="en-US" altLang="zh-CN" sz="2400" dirty="0">
              <a:solidFill>
                <a:srgbClr val="FF3300"/>
              </a:solidFill>
              <a:ea typeface="幼圆" panose="02010509060101010101" pitchFamily="49" charset="-122"/>
            </a:endParaRPr>
          </a:p>
        </p:txBody>
      </p:sp>
      <p:sp>
        <p:nvSpPr>
          <p:cNvPr id="62500" name="Rectangle 36"/>
          <p:cNvSpPr/>
          <p:nvPr/>
        </p:nvSpPr>
        <p:spPr>
          <a:xfrm>
            <a:off x="6753225" y="2159000"/>
            <a:ext cx="608013" cy="45720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0/</a:t>
            </a:r>
            <a:r>
              <a:rPr lang="en-US" altLang="zh-CN" sz="2400" dirty="0">
                <a:solidFill>
                  <a:srgbClr val="FF3300"/>
                </a:solidFill>
                <a:ea typeface="幼圆" panose="02010509060101010101" pitchFamily="49" charset="-122"/>
              </a:rPr>
              <a:t>0</a:t>
            </a:r>
            <a:endParaRPr lang="en-US" altLang="zh-CN" sz="2400" dirty="0">
              <a:solidFill>
                <a:srgbClr val="FF3300"/>
              </a:solidFill>
              <a:ea typeface="幼圆" panose="02010509060101010101" pitchFamily="49" charset="-122"/>
            </a:endParaRPr>
          </a:p>
        </p:txBody>
      </p:sp>
      <p:sp>
        <p:nvSpPr>
          <p:cNvPr id="62501" name="Rectangle 37"/>
          <p:cNvSpPr/>
          <p:nvPr/>
        </p:nvSpPr>
        <p:spPr>
          <a:xfrm>
            <a:off x="4500563" y="4724400"/>
            <a:ext cx="2722562" cy="45720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ea typeface="幼圆" panose="02010509060101010101" pitchFamily="49" charset="-122"/>
              </a:rPr>
              <a:t>S</a:t>
            </a:r>
            <a:r>
              <a:rPr lang="en-US" altLang="zh-CN" sz="2400" b="1" baseline="-4000" dirty="0">
                <a:ea typeface="幼圆" panose="02010509060101010101" pitchFamily="49" charset="-122"/>
              </a:rPr>
              <a:t>1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再接收</a:t>
            </a:r>
            <a:r>
              <a:rPr lang="en-US" altLang="zh-CN" sz="2400" b="1" dirty="0">
                <a:ea typeface="幼圆" panose="02010509060101010101" pitchFamily="49" charset="-122"/>
              </a:rPr>
              <a:t>0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返回</a:t>
            </a:r>
            <a:r>
              <a:rPr lang="en-US" altLang="zh-CN" sz="2400" b="1" dirty="0">
                <a:ea typeface="幼圆" panose="02010509060101010101" pitchFamily="49" charset="-122"/>
              </a:rPr>
              <a:t>S</a:t>
            </a:r>
            <a:r>
              <a:rPr lang="en-US" altLang="zh-CN" sz="2400" b="1" baseline="-4000" dirty="0">
                <a:ea typeface="幼圆" panose="02010509060101010101" pitchFamily="49" charset="-122"/>
              </a:rPr>
              <a:t>0</a:t>
            </a:r>
            <a:r>
              <a:rPr lang="zh-CN" altLang="en-US" sz="2400" b="1" baseline="-4000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400" b="1" baseline="-4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2502" name="Rectangle 38"/>
          <p:cNvSpPr/>
          <p:nvPr/>
        </p:nvSpPr>
        <p:spPr>
          <a:xfrm>
            <a:off x="5219700" y="5203825"/>
            <a:ext cx="3121025" cy="45720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若再接收</a:t>
            </a:r>
            <a:r>
              <a:rPr lang="en-US" altLang="zh-CN" sz="2400" b="1" dirty="0">
                <a:ea typeface="幼圆" panose="02010509060101010101" pitchFamily="49" charset="-122"/>
              </a:rPr>
              <a:t>0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，返回</a:t>
            </a:r>
            <a:r>
              <a:rPr lang="en-US" altLang="zh-CN" sz="2400" b="1" dirty="0">
                <a:ea typeface="幼圆" panose="02010509060101010101" pitchFamily="49" charset="-122"/>
              </a:rPr>
              <a:t>S</a:t>
            </a:r>
            <a:r>
              <a:rPr lang="en-US" altLang="zh-CN" sz="2400" b="1" baseline="-25000" dirty="0">
                <a:ea typeface="幼圆" panose="02010509060101010101" pitchFamily="49" charset="-122"/>
              </a:rPr>
              <a:t>0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2503" name="Rectangle 39"/>
          <p:cNvSpPr/>
          <p:nvPr/>
        </p:nvSpPr>
        <p:spPr>
          <a:xfrm>
            <a:off x="4787900" y="6067425"/>
            <a:ext cx="2814638" cy="45720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若再接收</a:t>
            </a:r>
            <a:r>
              <a:rPr lang="en-US" altLang="zh-CN" sz="2400" b="1" dirty="0">
                <a:ea typeface="幼圆" panose="02010509060101010101" pitchFamily="49" charset="-122"/>
              </a:rPr>
              <a:t>0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，返回</a:t>
            </a:r>
            <a:r>
              <a:rPr lang="en-US" altLang="zh-CN" sz="2400" b="1" dirty="0">
                <a:ea typeface="幼圆" panose="02010509060101010101" pitchFamily="49" charset="-122"/>
              </a:rPr>
              <a:t>S</a:t>
            </a:r>
            <a:r>
              <a:rPr lang="en-US" altLang="zh-CN" sz="2400" b="1" baseline="-25000" dirty="0">
                <a:ea typeface="幼圆" panose="02010509060101010101" pitchFamily="49" charset="-122"/>
              </a:rPr>
              <a:t>0</a:t>
            </a:r>
            <a:endParaRPr lang="en-US" altLang="zh-CN" sz="2400" b="1" baseline="-25000" dirty="0"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2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2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2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2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6" dur="1000"/>
                                        <p:tgtEl>
                                          <p:spTgt spid="6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2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2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2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625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2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2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62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2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2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20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2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2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3" dur="10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625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2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2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2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2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10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2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2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2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62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6" dur="500"/>
                                        <p:tgtEl>
                                          <p:spTgt spid="6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62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62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0" dur="1000"/>
                                        <p:tgtEl>
                                          <p:spTgt spid="6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625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62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62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625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62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62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20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/>
      <p:bldP spid="62469" grpId="0"/>
      <p:bldP spid="62470" grpId="0"/>
      <p:bldP spid="62471" grpId="0"/>
      <p:bldP spid="62472" grpId="0"/>
      <p:bldP spid="62473" grpId="0"/>
      <p:bldP spid="62474" grpId="0"/>
      <p:bldP spid="62475" grpId="0"/>
      <p:bldP spid="62476" grpId="0"/>
      <p:bldP spid="62477" grpId="0"/>
      <p:bldP spid="62478" grpId="0"/>
      <p:bldP spid="62479" grpId="0"/>
      <p:bldP spid="62480" grpId="0" animBg="1"/>
      <p:bldP spid="62481" grpId="0" animBg="1"/>
      <p:bldP spid="62482" grpId="0" animBg="1"/>
      <p:bldP spid="62483" grpId="0" animBg="1"/>
      <p:bldP spid="62492" grpId="0"/>
      <p:bldP spid="62493" grpId="0"/>
      <p:bldP spid="62494" grpId="0"/>
      <p:bldP spid="62495" grpId="0"/>
      <p:bldP spid="62496" grpId="0"/>
      <p:bldP spid="62497" grpId="0"/>
      <p:bldP spid="62498" grpId="0"/>
      <p:bldP spid="62499" grpId="0"/>
      <p:bldP spid="62500" grpId="0"/>
      <p:bldP spid="62501" grpId="0"/>
      <p:bldP spid="62502" grpId="0"/>
      <p:bldP spid="625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/>
          <p:nvPr/>
        </p:nvSpPr>
        <p:spPr>
          <a:xfrm>
            <a:off x="1403350" y="476250"/>
            <a:ext cx="6408738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tx2"/>
                </a:solidFill>
              </a:rPr>
              <a:t>§4.1  </a:t>
            </a:r>
            <a:r>
              <a:rPr lang="zh-CN" altLang="en-US" sz="3600" b="1" dirty="0">
                <a:solidFill>
                  <a:schemeClr val="tx2"/>
                </a:solidFill>
              </a:rPr>
              <a:t>同步时序逻辑电路模型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sp>
        <p:nvSpPr>
          <p:cNvPr id="3088" name="Text Box 16"/>
          <p:cNvSpPr txBox="1"/>
          <p:nvPr/>
        </p:nvSpPr>
        <p:spPr>
          <a:xfrm>
            <a:off x="457200" y="3086735"/>
            <a:ext cx="21701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时序电路：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089" name="Text Box 17"/>
          <p:cNvSpPr txBox="1"/>
          <p:nvPr/>
        </p:nvSpPr>
        <p:spPr>
          <a:xfrm>
            <a:off x="2422525" y="3093085"/>
            <a:ext cx="15732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组合电路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090" name="Text Box 18"/>
          <p:cNvSpPr txBox="1"/>
          <p:nvPr/>
        </p:nvSpPr>
        <p:spPr>
          <a:xfrm>
            <a:off x="3879850" y="3086735"/>
            <a:ext cx="38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+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091" name="Text Box 19"/>
          <p:cNvSpPr txBox="1"/>
          <p:nvPr/>
        </p:nvSpPr>
        <p:spPr>
          <a:xfrm>
            <a:off x="4403725" y="3093085"/>
            <a:ext cx="1320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触发器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092" name="Text Box 20"/>
          <p:cNvSpPr txBox="1"/>
          <p:nvPr/>
        </p:nvSpPr>
        <p:spPr>
          <a:xfrm>
            <a:off x="2346325" y="3626485"/>
            <a:ext cx="424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电路的状态与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时间</a:t>
            </a:r>
            <a:r>
              <a:rPr lang="zh-CN" altLang="en-US" sz="2400" b="1" dirty="0">
                <a:latin typeface="Times New Roman" panose="02020603050405020304" pitchFamily="18" charset="0"/>
              </a:rPr>
              <a:t>顺序有关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8" grpId="0"/>
      <p:bldP spid="3089" grpId="0"/>
      <p:bldP spid="3090" grpId="0"/>
      <p:bldP spid="3091" grpId="0"/>
      <p:bldP spid="309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/>
          <p:nvPr/>
        </p:nvSpPr>
        <p:spPr>
          <a:xfrm>
            <a:off x="827088" y="404813"/>
            <a:ext cx="4687887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8000"/>
                </a:solidFill>
                <a:ea typeface="楷体_GB2312" pitchFamily="49" charset="-122"/>
              </a:rPr>
              <a:t>由原始状态图作出状态转换表：</a:t>
            </a:r>
            <a:endParaRPr lang="zh-CN" altLang="en-US" sz="2400" b="1" dirty="0">
              <a:solidFill>
                <a:srgbClr val="008000"/>
              </a:solidFill>
              <a:ea typeface="楷体_GB2312" pitchFamily="49" charset="-122"/>
            </a:endParaRPr>
          </a:p>
        </p:txBody>
      </p:sp>
      <p:grpSp>
        <p:nvGrpSpPr>
          <p:cNvPr id="67587" name="Group 5"/>
          <p:cNvGrpSpPr/>
          <p:nvPr/>
        </p:nvGrpSpPr>
        <p:grpSpPr>
          <a:xfrm>
            <a:off x="1004888" y="2713038"/>
            <a:ext cx="787400" cy="1173162"/>
            <a:chOff x="840" y="1736"/>
            <a:chExt cx="496" cy="739"/>
          </a:xfrm>
        </p:grpSpPr>
        <p:grpSp>
          <p:nvGrpSpPr>
            <p:cNvPr id="67657" name="Group 6"/>
            <p:cNvGrpSpPr/>
            <p:nvPr/>
          </p:nvGrpSpPr>
          <p:grpSpPr>
            <a:xfrm>
              <a:off x="840" y="1979"/>
              <a:ext cx="496" cy="496"/>
              <a:chOff x="812" y="888"/>
              <a:chExt cx="496" cy="496"/>
            </a:xfrm>
          </p:grpSpPr>
          <p:sp>
            <p:nvSpPr>
              <p:cNvPr id="67659" name="Oval 7"/>
              <p:cNvSpPr>
                <a:spLocks noChangeAspect="1"/>
              </p:cNvSpPr>
              <p:nvPr/>
            </p:nvSpPr>
            <p:spPr>
              <a:xfrm>
                <a:off x="812" y="888"/>
                <a:ext cx="496" cy="496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67660" name="AutoShape 8"/>
              <p:cNvSpPr>
                <a:spLocks noChangeAspect="1"/>
              </p:cNvSpPr>
              <p:nvPr/>
            </p:nvSpPr>
            <p:spPr>
              <a:xfrm rot="2674116">
                <a:off x="1193" y="1250"/>
                <a:ext cx="75" cy="108"/>
              </a:xfrm>
              <a:prstGeom prst="triangle">
                <a:avLst>
                  <a:gd name="adj" fmla="val 50000"/>
                </a:avLst>
              </a:prstGeom>
              <a:solidFill>
                <a:schemeClr val="tx2"/>
              </a:solidFill>
              <a:ln w="254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</p:grpSp>
        <p:graphicFrame>
          <p:nvGraphicFramePr>
            <p:cNvPr id="67658" name="Object 9"/>
            <p:cNvGraphicFramePr>
              <a:graphicFrameLocks noChangeAspect="1"/>
            </p:cNvGraphicFramePr>
            <p:nvPr/>
          </p:nvGraphicFramePr>
          <p:xfrm>
            <a:off x="903" y="1736"/>
            <a:ext cx="290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30" name="" r:id="rId1" imgW="130810" imgH="89535" progId="Equation.3">
                    <p:embed/>
                  </p:oleObj>
                </mc:Choice>
                <mc:Fallback>
                  <p:oleObj name="" r:id="rId1" imgW="130810" imgH="89535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03" y="1736"/>
                          <a:ext cx="290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588" name="Group 10"/>
          <p:cNvGrpSpPr/>
          <p:nvPr/>
        </p:nvGrpSpPr>
        <p:grpSpPr>
          <a:xfrm>
            <a:off x="960438" y="1006475"/>
            <a:ext cx="787400" cy="1147763"/>
            <a:chOff x="812" y="661"/>
            <a:chExt cx="496" cy="723"/>
          </a:xfrm>
        </p:grpSpPr>
        <p:grpSp>
          <p:nvGrpSpPr>
            <p:cNvPr id="67653" name="Group 11"/>
            <p:cNvGrpSpPr/>
            <p:nvPr/>
          </p:nvGrpSpPr>
          <p:grpSpPr>
            <a:xfrm>
              <a:off x="812" y="888"/>
              <a:ext cx="496" cy="496"/>
              <a:chOff x="812" y="888"/>
              <a:chExt cx="496" cy="496"/>
            </a:xfrm>
          </p:grpSpPr>
          <p:sp>
            <p:nvSpPr>
              <p:cNvPr id="67655" name="Oval 12"/>
              <p:cNvSpPr>
                <a:spLocks noChangeAspect="1"/>
              </p:cNvSpPr>
              <p:nvPr/>
            </p:nvSpPr>
            <p:spPr>
              <a:xfrm>
                <a:off x="812" y="888"/>
                <a:ext cx="496" cy="496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67656" name="AutoShape 13"/>
              <p:cNvSpPr>
                <a:spLocks noChangeAspect="1"/>
              </p:cNvSpPr>
              <p:nvPr/>
            </p:nvSpPr>
            <p:spPr>
              <a:xfrm rot="2674116">
                <a:off x="1193" y="1250"/>
                <a:ext cx="75" cy="108"/>
              </a:xfrm>
              <a:prstGeom prst="triangle">
                <a:avLst>
                  <a:gd name="adj" fmla="val 50000"/>
                </a:avLst>
              </a:prstGeom>
              <a:solidFill>
                <a:schemeClr val="tx2"/>
              </a:solidFill>
              <a:ln w="254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</p:grpSp>
        <p:graphicFrame>
          <p:nvGraphicFramePr>
            <p:cNvPr id="67654" name="Object 14"/>
            <p:cNvGraphicFramePr>
              <a:graphicFrameLocks noChangeAspect="1"/>
            </p:cNvGraphicFramePr>
            <p:nvPr/>
          </p:nvGraphicFramePr>
          <p:xfrm>
            <a:off x="866" y="661"/>
            <a:ext cx="35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31" name="" r:id="rId3" imgW="171450" imgH="89535" progId="Equation.3">
                    <p:embed/>
                  </p:oleObj>
                </mc:Choice>
                <mc:Fallback>
                  <p:oleObj name="" r:id="rId3" imgW="171450" imgH="89535" progId="Equation.3">
                    <p:embed/>
                    <p:pic>
                      <p:nvPicPr>
                        <p:cNvPr id="0" name="图片 320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66" y="661"/>
                          <a:ext cx="355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503" name="Group 15"/>
          <p:cNvGraphicFramePr>
            <a:graphicFrameLocks noGrp="1"/>
          </p:cNvGraphicFramePr>
          <p:nvPr/>
        </p:nvGraphicFramePr>
        <p:xfrm>
          <a:off x="5067300" y="1328738"/>
          <a:ext cx="2447925" cy="2479678"/>
        </p:xfrm>
        <a:graphic>
          <a:graphicData uri="http://schemas.openxmlformats.org/drawingml/2006/table">
            <a:tbl>
              <a:tblPr/>
              <a:tblGrid>
                <a:gridCol w="944563"/>
                <a:gridCol w="711200"/>
                <a:gridCol w="792162"/>
              </a:tblGrid>
              <a:tr h="761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   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y 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n</a:t>
                      </a:r>
                      <a:endParaRPr kumimoji="0" lang="en-US" altLang="zh-CN" sz="2000" b="0" i="0" u="none" strike="noStrike" cap="none" normalizeH="0" baseline="3000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3962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428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3962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4967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</a:tbl>
          </a:graphicData>
        </a:graphic>
      </p:graphicFrame>
      <p:sp>
        <p:nvSpPr>
          <p:cNvPr id="63530" name="Rectangle 42"/>
          <p:cNvSpPr/>
          <p:nvPr/>
        </p:nvSpPr>
        <p:spPr>
          <a:xfrm>
            <a:off x="6007100" y="2087563"/>
            <a:ext cx="657225" cy="396875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dirty="0">
                <a:ea typeface="幼圆" panose="02010509060101010101" pitchFamily="49" charset="-122"/>
              </a:rPr>
              <a:t>S</a:t>
            </a:r>
            <a:r>
              <a:rPr lang="en-US" altLang="zh-CN" sz="2000" baseline="-25000" dirty="0">
                <a:ea typeface="幼圆" panose="02010509060101010101" pitchFamily="49" charset="-122"/>
              </a:rPr>
              <a:t>0</a:t>
            </a:r>
            <a:r>
              <a:rPr lang="en-US" altLang="zh-CN" sz="2000" dirty="0">
                <a:ea typeface="幼圆" panose="02010509060101010101" pitchFamily="49" charset="-122"/>
              </a:rPr>
              <a:t>/</a:t>
            </a:r>
            <a:r>
              <a:rPr lang="en-US" altLang="zh-CN" sz="2000" dirty="0">
                <a:solidFill>
                  <a:srgbClr val="FF3300"/>
                </a:solidFill>
                <a:ea typeface="幼圆" panose="02010509060101010101" pitchFamily="49" charset="-122"/>
              </a:rPr>
              <a:t>0</a:t>
            </a:r>
            <a:endParaRPr lang="en-US" altLang="zh-CN" sz="2000" dirty="0">
              <a:solidFill>
                <a:srgbClr val="FF3300"/>
              </a:solidFill>
              <a:ea typeface="幼圆" panose="02010509060101010101" pitchFamily="49" charset="-122"/>
            </a:endParaRPr>
          </a:p>
        </p:txBody>
      </p:sp>
      <p:sp>
        <p:nvSpPr>
          <p:cNvPr id="63531" name="Rectangle 43"/>
          <p:cNvSpPr/>
          <p:nvPr/>
        </p:nvSpPr>
        <p:spPr>
          <a:xfrm>
            <a:off x="6007100" y="2484438"/>
            <a:ext cx="657225" cy="396875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dirty="0">
                <a:ea typeface="幼圆" panose="02010509060101010101" pitchFamily="49" charset="-122"/>
              </a:rPr>
              <a:t>S</a:t>
            </a:r>
            <a:r>
              <a:rPr lang="en-US" altLang="zh-CN" sz="2000" baseline="-25000" dirty="0">
                <a:ea typeface="幼圆" panose="02010509060101010101" pitchFamily="49" charset="-122"/>
              </a:rPr>
              <a:t>0</a:t>
            </a:r>
            <a:r>
              <a:rPr lang="en-US" altLang="zh-CN" sz="2000" dirty="0">
                <a:ea typeface="幼圆" panose="02010509060101010101" pitchFamily="49" charset="-122"/>
              </a:rPr>
              <a:t>/</a:t>
            </a:r>
            <a:r>
              <a:rPr lang="en-US" altLang="zh-CN" sz="2000" dirty="0">
                <a:solidFill>
                  <a:srgbClr val="FF3300"/>
                </a:solidFill>
                <a:ea typeface="幼圆" panose="02010509060101010101" pitchFamily="49" charset="-122"/>
              </a:rPr>
              <a:t>0</a:t>
            </a:r>
            <a:endParaRPr lang="en-US" altLang="zh-CN" sz="2000" dirty="0">
              <a:solidFill>
                <a:srgbClr val="FF3300"/>
              </a:solidFill>
              <a:ea typeface="幼圆" panose="02010509060101010101" pitchFamily="49" charset="-122"/>
            </a:endParaRPr>
          </a:p>
        </p:txBody>
      </p:sp>
      <p:sp>
        <p:nvSpPr>
          <p:cNvPr id="63532" name="Rectangle 44"/>
          <p:cNvSpPr/>
          <p:nvPr/>
        </p:nvSpPr>
        <p:spPr>
          <a:xfrm>
            <a:off x="6007100" y="2911475"/>
            <a:ext cx="657225" cy="396875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dirty="0">
                <a:ea typeface="幼圆" panose="02010509060101010101" pitchFamily="49" charset="-122"/>
              </a:rPr>
              <a:t>S</a:t>
            </a:r>
            <a:r>
              <a:rPr lang="en-US" altLang="zh-CN" sz="2000" baseline="-25000" dirty="0">
                <a:ea typeface="幼圆" panose="02010509060101010101" pitchFamily="49" charset="-122"/>
              </a:rPr>
              <a:t>0</a:t>
            </a:r>
            <a:r>
              <a:rPr lang="en-US" altLang="zh-CN" sz="2000" dirty="0">
                <a:ea typeface="幼圆" panose="02010509060101010101" pitchFamily="49" charset="-122"/>
              </a:rPr>
              <a:t>/</a:t>
            </a:r>
            <a:r>
              <a:rPr lang="en-US" altLang="zh-CN" sz="2000" dirty="0">
                <a:solidFill>
                  <a:srgbClr val="FF3300"/>
                </a:solidFill>
                <a:ea typeface="幼圆" panose="02010509060101010101" pitchFamily="49" charset="-122"/>
              </a:rPr>
              <a:t>0</a:t>
            </a:r>
            <a:endParaRPr lang="en-US" altLang="zh-CN" sz="2000" dirty="0">
              <a:solidFill>
                <a:srgbClr val="FF3300"/>
              </a:solidFill>
              <a:ea typeface="幼圆" panose="02010509060101010101" pitchFamily="49" charset="-122"/>
            </a:endParaRPr>
          </a:p>
        </p:txBody>
      </p:sp>
      <p:sp>
        <p:nvSpPr>
          <p:cNvPr id="63533" name="Rectangle 45"/>
          <p:cNvSpPr/>
          <p:nvPr/>
        </p:nvSpPr>
        <p:spPr>
          <a:xfrm>
            <a:off x="6007100" y="3336925"/>
            <a:ext cx="657225" cy="396875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dirty="0">
                <a:ea typeface="幼圆" panose="02010509060101010101" pitchFamily="49" charset="-122"/>
              </a:rPr>
              <a:t>S</a:t>
            </a:r>
            <a:r>
              <a:rPr lang="en-US" altLang="zh-CN" sz="2000" baseline="-25000" dirty="0">
                <a:ea typeface="幼圆" panose="02010509060101010101" pitchFamily="49" charset="-122"/>
              </a:rPr>
              <a:t>0</a:t>
            </a:r>
            <a:r>
              <a:rPr lang="en-US" altLang="zh-CN" sz="2000" dirty="0">
                <a:ea typeface="幼圆" panose="02010509060101010101" pitchFamily="49" charset="-122"/>
              </a:rPr>
              <a:t>/</a:t>
            </a:r>
            <a:r>
              <a:rPr lang="en-US" altLang="zh-CN" sz="2000" dirty="0">
                <a:solidFill>
                  <a:srgbClr val="FF3300"/>
                </a:solidFill>
                <a:ea typeface="幼圆" panose="02010509060101010101" pitchFamily="49" charset="-122"/>
              </a:rPr>
              <a:t>0</a:t>
            </a:r>
            <a:endParaRPr lang="en-US" altLang="zh-CN" sz="2000" dirty="0">
              <a:solidFill>
                <a:srgbClr val="FF3300"/>
              </a:solidFill>
              <a:ea typeface="幼圆" panose="02010509060101010101" pitchFamily="49" charset="-122"/>
            </a:endParaRPr>
          </a:p>
        </p:txBody>
      </p:sp>
      <p:sp>
        <p:nvSpPr>
          <p:cNvPr id="63534" name="Rectangle 46"/>
          <p:cNvSpPr/>
          <p:nvPr/>
        </p:nvSpPr>
        <p:spPr>
          <a:xfrm>
            <a:off x="6718300" y="2087563"/>
            <a:ext cx="657225" cy="396875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dirty="0">
                <a:ea typeface="幼圆" panose="02010509060101010101" pitchFamily="49" charset="-122"/>
              </a:rPr>
              <a:t>S</a:t>
            </a:r>
            <a:r>
              <a:rPr lang="en-US" altLang="zh-CN" sz="2000" baseline="-25000" dirty="0">
                <a:ea typeface="幼圆" panose="02010509060101010101" pitchFamily="49" charset="-122"/>
              </a:rPr>
              <a:t>1</a:t>
            </a:r>
            <a:r>
              <a:rPr lang="en-US" altLang="zh-CN" sz="2000" dirty="0">
                <a:ea typeface="幼圆" panose="02010509060101010101" pitchFamily="49" charset="-122"/>
              </a:rPr>
              <a:t>/</a:t>
            </a:r>
            <a:r>
              <a:rPr lang="en-US" altLang="zh-CN" sz="2000" dirty="0">
                <a:solidFill>
                  <a:srgbClr val="FF3300"/>
                </a:solidFill>
                <a:ea typeface="幼圆" panose="02010509060101010101" pitchFamily="49" charset="-122"/>
              </a:rPr>
              <a:t>0</a:t>
            </a:r>
            <a:endParaRPr lang="en-US" altLang="zh-CN" sz="2000" dirty="0">
              <a:solidFill>
                <a:srgbClr val="FF3300"/>
              </a:solidFill>
              <a:ea typeface="幼圆" panose="02010509060101010101" pitchFamily="49" charset="-122"/>
            </a:endParaRPr>
          </a:p>
        </p:txBody>
      </p:sp>
      <p:sp>
        <p:nvSpPr>
          <p:cNvPr id="63535" name="Rectangle 47"/>
          <p:cNvSpPr/>
          <p:nvPr/>
        </p:nvSpPr>
        <p:spPr>
          <a:xfrm>
            <a:off x="6718300" y="2498725"/>
            <a:ext cx="657225" cy="396875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dirty="0">
                <a:ea typeface="幼圆" panose="02010509060101010101" pitchFamily="49" charset="-122"/>
              </a:rPr>
              <a:t>S</a:t>
            </a:r>
            <a:r>
              <a:rPr lang="en-US" altLang="zh-CN" sz="2000" baseline="-25000" dirty="0">
                <a:ea typeface="幼圆" panose="02010509060101010101" pitchFamily="49" charset="-122"/>
              </a:rPr>
              <a:t>2</a:t>
            </a:r>
            <a:r>
              <a:rPr lang="en-US" altLang="zh-CN" sz="2000" dirty="0">
                <a:ea typeface="幼圆" panose="02010509060101010101" pitchFamily="49" charset="-122"/>
              </a:rPr>
              <a:t>/</a:t>
            </a:r>
            <a:r>
              <a:rPr lang="en-US" altLang="zh-CN" sz="2000" dirty="0">
                <a:solidFill>
                  <a:srgbClr val="FF3300"/>
                </a:solidFill>
                <a:ea typeface="幼圆" panose="02010509060101010101" pitchFamily="49" charset="-122"/>
              </a:rPr>
              <a:t>0</a:t>
            </a:r>
            <a:endParaRPr lang="en-US" altLang="zh-CN" sz="2000" dirty="0">
              <a:solidFill>
                <a:srgbClr val="FF3300"/>
              </a:solidFill>
              <a:ea typeface="幼圆" panose="02010509060101010101" pitchFamily="49" charset="-122"/>
            </a:endParaRPr>
          </a:p>
        </p:txBody>
      </p:sp>
      <p:sp>
        <p:nvSpPr>
          <p:cNvPr id="63536" name="Rectangle 48"/>
          <p:cNvSpPr/>
          <p:nvPr/>
        </p:nvSpPr>
        <p:spPr>
          <a:xfrm>
            <a:off x="6718300" y="2911475"/>
            <a:ext cx="657225" cy="396875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dirty="0">
                <a:ea typeface="幼圆" panose="02010509060101010101" pitchFamily="49" charset="-122"/>
              </a:rPr>
              <a:t>S</a:t>
            </a:r>
            <a:r>
              <a:rPr lang="en-US" altLang="zh-CN" sz="2000" baseline="-25000" dirty="0">
                <a:ea typeface="幼圆" panose="02010509060101010101" pitchFamily="49" charset="-122"/>
              </a:rPr>
              <a:t>3</a:t>
            </a:r>
            <a:r>
              <a:rPr lang="en-US" altLang="zh-CN" sz="2000" dirty="0">
                <a:ea typeface="幼圆" panose="02010509060101010101" pitchFamily="49" charset="-122"/>
              </a:rPr>
              <a:t>/</a:t>
            </a:r>
            <a:r>
              <a:rPr lang="en-US" altLang="zh-CN" sz="2000" dirty="0">
                <a:solidFill>
                  <a:srgbClr val="FF3300"/>
                </a:solidFill>
                <a:ea typeface="幼圆" panose="02010509060101010101" pitchFamily="49" charset="-122"/>
              </a:rPr>
              <a:t>1</a:t>
            </a:r>
            <a:endParaRPr lang="en-US" altLang="zh-CN" sz="2000" dirty="0">
              <a:solidFill>
                <a:srgbClr val="FF3300"/>
              </a:solidFill>
              <a:ea typeface="幼圆" panose="02010509060101010101" pitchFamily="49" charset="-122"/>
            </a:endParaRPr>
          </a:p>
        </p:txBody>
      </p:sp>
      <p:sp>
        <p:nvSpPr>
          <p:cNvPr id="63537" name="Rectangle 49"/>
          <p:cNvSpPr/>
          <p:nvPr/>
        </p:nvSpPr>
        <p:spPr>
          <a:xfrm>
            <a:off x="6718300" y="3336925"/>
            <a:ext cx="657225" cy="396875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dirty="0">
                <a:ea typeface="幼圆" panose="02010509060101010101" pitchFamily="49" charset="-122"/>
              </a:rPr>
              <a:t>S</a:t>
            </a:r>
            <a:r>
              <a:rPr lang="en-US" altLang="zh-CN" sz="2000" baseline="-25000" dirty="0">
                <a:ea typeface="幼圆" panose="02010509060101010101" pitchFamily="49" charset="-122"/>
              </a:rPr>
              <a:t>3</a:t>
            </a:r>
            <a:r>
              <a:rPr lang="en-US" altLang="zh-CN" sz="2000" dirty="0">
                <a:ea typeface="幼圆" panose="02010509060101010101" pitchFamily="49" charset="-122"/>
              </a:rPr>
              <a:t>/</a:t>
            </a:r>
            <a:r>
              <a:rPr lang="en-US" altLang="zh-CN" sz="2000" dirty="0">
                <a:solidFill>
                  <a:srgbClr val="FF3300"/>
                </a:solidFill>
                <a:ea typeface="幼圆" panose="02010509060101010101" pitchFamily="49" charset="-122"/>
              </a:rPr>
              <a:t>1</a:t>
            </a:r>
            <a:endParaRPr lang="en-US" altLang="zh-CN" sz="2000" dirty="0">
              <a:solidFill>
                <a:srgbClr val="FF3300"/>
              </a:solidFill>
              <a:ea typeface="幼圆" panose="02010509060101010101" pitchFamily="49" charset="-122"/>
            </a:endParaRPr>
          </a:p>
        </p:txBody>
      </p:sp>
      <p:sp>
        <p:nvSpPr>
          <p:cNvPr id="63538" name="Rectangle 50"/>
          <p:cNvSpPr/>
          <p:nvPr/>
        </p:nvSpPr>
        <p:spPr>
          <a:xfrm>
            <a:off x="5211763" y="2051050"/>
            <a:ext cx="500062" cy="45720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S</a:t>
            </a:r>
            <a:r>
              <a:rPr lang="en-US" altLang="zh-CN" sz="2400" baseline="-25000" dirty="0">
                <a:ea typeface="幼圆" panose="02010509060101010101" pitchFamily="49" charset="-122"/>
              </a:rPr>
              <a:t>0</a:t>
            </a:r>
            <a:endParaRPr lang="en-US" altLang="zh-CN" sz="2400" dirty="0">
              <a:solidFill>
                <a:srgbClr val="FF3300"/>
              </a:solidFill>
              <a:ea typeface="幼圆" panose="02010509060101010101" pitchFamily="49" charset="-122"/>
            </a:endParaRPr>
          </a:p>
        </p:txBody>
      </p:sp>
      <p:sp>
        <p:nvSpPr>
          <p:cNvPr id="63539" name="Rectangle 51"/>
          <p:cNvSpPr/>
          <p:nvPr/>
        </p:nvSpPr>
        <p:spPr>
          <a:xfrm>
            <a:off x="5211763" y="2446338"/>
            <a:ext cx="500062" cy="45720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S</a:t>
            </a:r>
            <a:r>
              <a:rPr lang="en-US" altLang="zh-CN" sz="2400" baseline="-25000" dirty="0">
                <a:ea typeface="幼圆" panose="02010509060101010101" pitchFamily="49" charset="-122"/>
              </a:rPr>
              <a:t>1</a:t>
            </a:r>
            <a:endParaRPr lang="en-US" altLang="zh-CN" sz="2400" baseline="-25000" dirty="0">
              <a:ea typeface="幼圆" panose="02010509060101010101" pitchFamily="49" charset="-122"/>
            </a:endParaRPr>
          </a:p>
        </p:txBody>
      </p:sp>
      <p:sp>
        <p:nvSpPr>
          <p:cNvPr id="63540" name="Rectangle 52"/>
          <p:cNvSpPr/>
          <p:nvPr/>
        </p:nvSpPr>
        <p:spPr>
          <a:xfrm>
            <a:off x="5211763" y="2860675"/>
            <a:ext cx="500062" cy="45720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S</a:t>
            </a:r>
            <a:r>
              <a:rPr lang="en-US" altLang="zh-CN" sz="2400" baseline="-25000" dirty="0">
                <a:ea typeface="幼圆" panose="02010509060101010101" pitchFamily="49" charset="-122"/>
              </a:rPr>
              <a:t>2</a:t>
            </a:r>
            <a:endParaRPr lang="en-US" altLang="zh-CN" sz="2400" baseline="-25000" dirty="0">
              <a:ea typeface="幼圆" panose="02010509060101010101" pitchFamily="49" charset="-122"/>
            </a:endParaRPr>
          </a:p>
        </p:txBody>
      </p:sp>
      <p:sp>
        <p:nvSpPr>
          <p:cNvPr id="63541" name="Rectangle 53"/>
          <p:cNvSpPr/>
          <p:nvPr/>
        </p:nvSpPr>
        <p:spPr>
          <a:xfrm>
            <a:off x="5211763" y="3313113"/>
            <a:ext cx="500062" cy="45720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S</a:t>
            </a:r>
            <a:r>
              <a:rPr lang="en-US" altLang="zh-CN" sz="2400" baseline="-25000" dirty="0">
                <a:ea typeface="幼圆" panose="02010509060101010101" pitchFamily="49" charset="-122"/>
              </a:rPr>
              <a:t>3</a:t>
            </a:r>
            <a:endParaRPr lang="en-US" altLang="zh-CN" sz="2400" baseline="-25000" dirty="0">
              <a:ea typeface="幼圆" panose="02010509060101010101" pitchFamily="49" charset="-122"/>
            </a:endParaRPr>
          </a:p>
        </p:txBody>
      </p:sp>
      <p:sp>
        <p:nvSpPr>
          <p:cNvPr id="63542" name="Rectangle 54"/>
          <p:cNvSpPr/>
          <p:nvPr/>
        </p:nvSpPr>
        <p:spPr>
          <a:xfrm>
            <a:off x="971550" y="4329113"/>
            <a:ext cx="7966075" cy="82232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状态转换表：以真值表的形式表示电路次态／输出，和现态 </a:t>
            </a:r>
            <a:r>
              <a:rPr lang="en-US" altLang="zh-CN" sz="2400" dirty="0">
                <a:ea typeface="幼圆" panose="02010509060101010101" pitchFamily="49" charset="-122"/>
              </a:rPr>
              <a:t>y </a:t>
            </a:r>
            <a:r>
              <a:rPr lang="en-US" altLang="zh-CN" sz="2400" baseline="30000" dirty="0">
                <a:ea typeface="幼圆" panose="02010509060101010101" pitchFamily="49" charset="-122"/>
              </a:rPr>
              <a:t>n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及输入</a:t>
            </a:r>
            <a:r>
              <a:rPr lang="en-US" altLang="zh-CN" sz="2400" dirty="0">
                <a:ea typeface="幼圆" panose="02010509060101010101" pitchFamily="49" charset="-122"/>
              </a:rPr>
              <a:t>X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之间的关系。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63543" name="Object 55"/>
          <p:cNvGraphicFramePr>
            <a:graphicFrameLocks noChangeAspect="1"/>
          </p:cNvGraphicFramePr>
          <p:nvPr/>
        </p:nvGraphicFramePr>
        <p:xfrm>
          <a:off x="6372225" y="765175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2" name="" r:id="rId5" imgW="326390" imgH="130810" progId="Equation.3">
                  <p:embed/>
                </p:oleObj>
              </mc:Choice>
              <mc:Fallback>
                <p:oleObj name="" r:id="rId5" imgW="326390" imgH="13081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72225" y="765175"/>
                        <a:ext cx="914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44" name="Text Box 56"/>
          <p:cNvSpPr txBox="1"/>
          <p:nvPr/>
        </p:nvSpPr>
        <p:spPr>
          <a:xfrm>
            <a:off x="1557338" y="5229225"/>
            <a:ext cx="6410325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B2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现态</a:t>
            </a:r>
            <a:r>
              <a:rPr lang="en-US" altLang="zh-CN" sz="2400" b="1" dirty="0">
                <a:solidFill>
                  <a:srgbClr val="00B200"/>
                </a:solidFill>
                <a:ea typeface="幼圆" panose="02010509060101010101" pitchFamily="49" charset="-122"/>
              </a:rPr>
              <a:t>S</a:t>
            </a:r>
            <a:r>
              <a:rPr lang="en-US" altLang="zh-CN" sz="2400" b="1" baseline="-25000" dirty="0">
                <a:solidFill>
                  <a:srgbClr val="00B200"/>
                </a:solidFill>
                <a:ea typeface="幼圆" panose="02010509060101010101" pitchFamily="49" charset="-122"/>
              </a:rPr>
              <a:t>0</a:t>
            </a:r>
            <a:r>
              <a:rPr lang="en-US" altLang="zh-CN" sz="2400" b="1" dirty="0">
                <a:solidFill>
                  <a:srgbClr val="00B2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sz="2400" b="1" dirty="0">
                <a:solidFill>
                  <a:srgbClr val="00B2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</a:t>
            </a:r>
            <a:r>
              <a:rPr lang="en-US" altLang="zh-CN" sz="2400" b="1" dirty="0">
                <a:solidFill>
                  <a:srgbClr val="00B200"/>
                </a:solidFill>
                <a:ea typeface="幼圆" panose="02010509060101010101" pitchFamily="49" charset="-122"/>
              </a:rPr>
              <a:t>X</a:t>
            </a:r>
            <a:r>
              <a:rPr lang="zh-CN" altLang="en-US" sz="2400" b="1" dirty="0">
                <a:solidFill>
                  <a:srgbClr val="00B2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为</a:t>
            </a:r>
            <a:r>
              <a:rPr lang="en-US" altLang="zh-CN" sz="2400" b="1" dirty="0">
                <a:solidFill>
                  <a:srgbClr val="00B200"/>
                </a:solidFill>
                <a:ea typeface="幼圆" panose="02010509060101010101" pitchFamily="49" charset="-122"/>
              </a:rPr>
              <a:t>0</a:t>
            </a:r>
            <a:r>
              <a:rPr lang="zh-CN" altLang="en-US" sz="2400" b="1" dirty="0">
                <a:solidFill>
                  <a:srgbClr val="00B2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，次态为</a:t>
            </a:r>
            <a:r>
              <a:rPr lang="en-US" altLang="zh-CN" sz="2400" b="1" dirty="0">
                <a:solidFill>
                  <a:srgbClr val="00B200"/>
                </a:solidFill>
                <a:ea typeface="幼圆" panose="02010509060101010101" pitchFamily="49" charset="-122"/>
              </a:rPr>
              <a:t>S</a:t>
            </a:r>
            <a:r>
              <a:rPr lang="en-US" altLang="zh-CN" sz="2400" b="1" baseline="-25000" dirty="0">
                <a:solidFill>
                  <a:srgbClr val="00B200"/>
                </a:solidFill>
                <a:ea typeface="幼圆" panose="02010509060101010101" pitchFamily="49" charset="-122"/>
              </a:rPr>
              <a:t>0</a:t>
            </a:r>
            <a:r>
              <a:rPr lang="en-US" altLang="zh-CN" sz="2400" b="1" dirty="0">
                <a:solidFill>
                  <a:srgbClr val="00B2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sz="2400" b="1" dirty="0">
                <a:solidFill>
                  <a:srgbClr val="00B2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输出为</a:t>
            </a:r>
            <a:r>
              <a:rPr lang="en-US" altLang="zh-CN" sz="2400" b="1" dirty="0">
                <a:solidFill>
                  <a:srgbClr val="00B200"/>
                </a:solidFill>
                <a:ea typeface="幼圆" panose="02010509060101010101" pitchFamily="49" charset="-122"/>
              </a:rPr>
              <a:t>0</a:t>
            </a:r>
            <a:r>
              <a:rPr lang="zh-CN" altLang="en-US" sz="2400" b="1" dirty="0">
                <a:solidFill>
                  <a:srgbClr val="00B2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400" b="1" dirty="0">
              <a:solidFill>
                <a:srgbClr val="00B2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7631" name="Oval 57"/>
          <p:cNvSpPr/>
          <p:nvPr/>
        </p:nvSpPr>
        <p:spPr>
          <a:xfrm>
            <a:off x="3389313" y="1352550"/>
            <a:ext cx="841375" cy="841375"/>
          </a:xfrm>
          <a:prstGeom prst="ellipse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254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ea typeface="幼圆" panose="02010509060101010101" pitchFamily="49" charset="-122"/>
              </a:rPr>
              <a:t>S</a:t>
            </a:r>
            <a:r>
              <a:rPr lang="en-US" altLang="zh-CN" sz="2800" b="1" baseline="-25000" dirty="0">
                <a:ea typeface="幼圆" panose="02010509060101010101" pitchFamily="49" charset="-122"/>
              </a:rPr>
              <a:t>1</a:t>
            </a:r>
            <a:endParaRPr lang="en-US" altLang="zh-CN" sz="2800" b="1" baseline="-25000" dirty="0">
              <a:ea typeface="幼圆" panose="02010509060101010101" pitchFamily="49" charset="-122"/>
            </a:endParaRPr>
          </a:p>
        </p:txBody>
      </p:sp>
      <p:sp>
        <p:nvSpPr>
          <p:cNvPr id="67632" name="Oval 58"/>
          <p:cNvSpPr/>
          <p:nvPr/>
        </p:nvSpPr>
        <p:spPr>
          <a:xfrm>
            <a:off x="1668463" y="1352550"/>
            <a:ext cx="841375" cy="841375"/>
          </a:xfrm>
          <a:prstGeom prst="ellipse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254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ea typeface="幼圆" panose="02010509060101010101" pitchFamily="49" charset="-122"/>
              </a:rPr>
              <a:t>S</a:t>
            </a:r>
            <a:r>
              <a:rPr lang="en-US" altLang="zh-CN" sz="2800" b="1" baseline="-25000" dirty="0">
                <a:ea typeface="幼圆" panose="02010509060101010101" pitchFamily="49" charset="-122"/>
              </a:rPr>
              <a:t>0</a:t>
            </a:r>
            <a:endParaRPr lang="en-US" altLang="zh-CN" sz="2800" b="1" baseline="-25000" dirty="0">
              <a:ea typeface="幼圆" panose="02010509060101010101" pitchFamily="49" charset="-122"/>
            </a:endParaRPr>
          </a:p>
        </p:txBody>
      </p:sp>
      <p:sp>
        <p:nvSpPr>
          <p:cNvPr id="67633" name="Oval 59"/>
          <p:cNvSpPr/>
          <p:nvPr/>
        </p:nvSpPr>
        <p:spPr>
          <a:xfrm>
            <a:off x="3389313" y="3070225"/>
            <a:ext cx="841375" cy="841375"/>
          </a:xfrm>
          <a:prstGeom prst="ellipse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254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ea typeface="幼圆" panose="02010509060101010101" pitchFamily="49" charset="-122"/>
              </a:rPr>
              <a:t>S</a:t>
            </a:r>
            <a:r>
              <a:rPr lang="en-US" altLang="zh-CN" sz="2800" b="1" baseline="-25000" dirty="0">
                <a:ea typeface="幼圆" panose="02010509060101010101" pitchFamily="49" charset="-122"/>
              </a:rPr>
              <a:t>2</a:t>
            </a:r>
            <a:endParaRPr lang="en-US" altLang="zh-CN" sz="2800" b="1" baseline="-25000" dirty="0">
              <a:ea typeface="幼圆" panose="02010509060101010101" pitchFamily="49" charset="-122"/>
            </a:endParaRPr>
          </a:p>
        </p:txBody>
      </p:sp>
      <p:sp>
        <p:nvSpPr>
          <p:cNvPr id="67634" name="Oval 60"/>
          <p:cNvSpPr/>
          <p:nvPr/>
        </p:nvSpPr>
        <p:spPr>
          <a:xfrm>
            <a:off x="1668463" y="3070225"/>
            <a:ext cx="841375" cy="841375"/>
          </a:xfrm>
          <a:prstGeom prst="ellipse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254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ea typeface="幼圆" panose="02010509060101010101" pitchFamily="49" charset="-122"/>
              </a:rPr>
              <a:t>S</a:t>
            </a:r>
            <a:r>
              <a:rPr lang="en-US" altLang="zh-CN" sz="2800" b="1" baseline="-25000" dirty="0">
                <a:ea typeface="幼圆" panose="02010509060101010101" pitchFamily="49" charset="-122"/>
              </a:rPr>
              <a:t>3</a:t>
            </a:r>
            <a:endParaRPr lang="en-US" altLang="zh-CN" sz="2800" b="1" baseline="-25000" dirty="0">
              <a:ea typeface="幼圆" panose="02010509060101010101" pitchFamily="49" charset="-122"/>
            </a:endParaRPr>
          </a:p>
        </p:txBody>
      </p:sp>
      <p:grpSp>
        <p:nvGrpSpPr>
          <p:cNvPr id="67635" name="Group 61"/>
          <p:cNvGrpSpPr/>
          <p:nvPr/>
        </p:nvGrpSpPr>
        <p:grpSpPr>
          <a:xfrm>
            <a:off x="2449513" y="977900"/>
            <a:ext cx="1019175" cy="504825"/>
            <a:chOff x="1750" y="643"/>
            <a:chExt cx="642" cy="318"/>
          </a:xfrm>
        </p:grpSpPr>
        <p:sp>
          <p:nvSpPr>
            <p:cNvPr id="67651" name="Freeform 62"/>
            <p:cNvSpPr/>
            <p:nvPr/>
          </p:nvSpPr>
          <p:spPr>
            <a:xfrm rot="-5400000">
              <a:off x="2024" y="593"/>
              <a:ext cx="93" cy="64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3" y="306"/>
                </a:cxn>
                <a:cxn ang="0">
                  <a:pos x="0" y="642"/>
                </a:cxn>
              </a:cxnLst>
              <a:rect l="0" t="0" r="0" b="0"/>
              <a:pathLst>
                <a:path w="93" h="642">
                  <a:moveTo>
                    <a:pt x="1" y="0"/>
                  </a:moveTo>
                  <a:cubicBezTo>
                    <a:pt x="47" y="99"/>
                    <a:pt x="93" y="199"/>
                    <a:pt x="93" y="306"/>
                  </a:cubicBezTo>
                  <a:cubicBezTo>
                    <a:pt x="93" y="413"/>
                    <a:pt x="46" y="527"/>
                    <a:pt x="0" y="642"/>
                  </a:cubicBezTo>
                </a:path>
              </a:pathLst>
            </a:custGeom>
            <a:noFill/>
            <a:ln w="2540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652" name="Object 63"/>
            <p:cNvGraphicFramePr>
              <a:graphicFrameLocks noChangeAspect="1"/>
            </p:cNvGraphicFramePr>
            <p:nvPr/>
          </p:nvGraphicFramePr>
          <p:xfrm>
            <a:off x="1894" y="643"/>
            <a:ext cx="322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33" name="" r:id="rId7" imgW="154940" imgH="89535" progId="Equation.3">
                    <p:embed/>
                  </p:oleObj>
                </mc:Choice>
                <mc:Fallback>
                  <p:oleObj name="" r:id="rId7" imgW="154940" imgH="89535" progId="Equation.3">
                    <p:embed/>
                    <p:pic>
                      <p:nvPicPr>
                        <p:cNvPr id="0" name="图片 3210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94" y="643"/>
                          <a:ext cx="322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36" name="Group 64"/>
          <p:cNvGrpSpPr/>
          <p:nvPr/>
        </p:nvGrpSpPr>
        <p:grpSpPr>
          <a:xfrm>
            <a:off x="4098925" y="2143125"/>
            <a:ext cx="671513" cy="1019175"/>
            <a:chOff x="2789" y="1377"/>
            <a:chExt cx="423" cy="642"/>
          </a:xfrm>
        </p:grpSpPr>
        <p:sp>
          <p:nvSpPr>
            <p:cNvPr id="67649" name="Freeform 65"/>
            <p:cNvSpPr/>
            <p:nvPr/>
          </p:nvSpPr>
          <p:spPr>
            <a:xfrm>
              <a:off x="2789" y="1377"/>
              <a:ext cx="93" cy="64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3" y="306"/>
                </a:cxn>
                <a:cxn ang="0">
                  <a:pos x="0" y="642"/>
                </a:cxn>
              </a:cxnLst>
              <a:rect l="0" t="0" r="0" b="0"/>
              <a:pathLst>
                <a:path w="93" h="642">
                  <a:moveTo>
                    <a:pt x="1" y="0"/>
                  </a:moveTo>
                  <a:cubicBezTo>
                    <a:pt x="47" y="99"/>
                    <a:pt x="93" y="199"/>
                    <a:pt x="93" y="306"/>
                  </a:cubicBezTo>
                  <a:cubicBezTo>
                    <a:pt x="93" y="413"/>
                    <a:pt x="46" y="527"/>
                    <a:pt x="0" y="642"/>
                  </a:cubicBezTo>
                </a:path>
              </a:pathLst>
            </a:custGeom>
            <a:noFill/>
            <a:ln w="2540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650" name="Object 66"/>
            <p:cNvGraphicFramePr>
              <a:graphicFrameLocks noChangeAspect="1"/>
            </p:cNvGraphicFramePr>
            <p:nvPr/>
          </p:nvGraphicFramePr>
          <p:xfrm>
            <a:off x="2890" y="1552"/>
            <a:ext cx="322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34" name="" r:id="rId9" imgW="154940" imgH="89535" progId="Equation.3">
                    <p:embed/>
                  </p:oleObj>
                </mc:Choice>
                <mc:Fallback>
                  <p:oleObj name="" r:id="rId9" imgW="154940" imgH="89535" progId="Equation.3">
                    <p:embed/>
                    <p:pic>
                      <p:nvPicPr>
                        <p:cNvPr id="0" name="图片 3213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90" y="1552"/>
                          <a:ext cx="322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37" name="Group 67"/>
          <p:cNvGrpSpPr/>
          <p:nvPr/>
        </p:nvGrpSpPr>
        <p:grpSpPr>
          <a:xfrm>
            <a:off x="2443163" y="3784600"/>
            <a:ext cx="1019175" cy="527050"/>
            <a:chOff x="1746" y="2411"/>
            <a:chExt cx="642" cy="332"/>
          </a:xfrm>
        </p:grpSpPr>
        <p:sp>
          <p:nvSpPr>
            <p:cNvPr id="67647" name="Freeform 68"/>
            <p:cNvSpPr/>
            <p:nvPr/>
          </p:nvSpPr>
          <p:spPr>
            <a:xfrm rot="5400000">
              <a:off x="2020" y="2136"/>
              <a:ext cx="93" cy="64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3" y="306"/>
                </a:cxn>
                <a:cxn ang="0">
                  <a:pos x="0" y="642"/>
                </a:cxn>
              </a:cxnLst>
              <a:rect l="0" t="0" r="0" b="0"/>
              <a:pathLst>
                <a:path w="93" h="642">
                  <a:moveTo>
                    <a:pt x="1" y="0"/>
                  </a:moveTo>
                  <a:cubicBezTo>
                    <a:pt x="47" y="99"/>
                    <a:pt x="93" y="199"/>
                    <a:pt x="93" y="306"/>
                  </a:cubicBezTo>
                  <a:cubicBezTo>
                    <a:pt x="93" y="413"/>
                    <a:pt x="46" y="527"/>
                    <a:pt x="0" y="642"/>
                  </a:cubicBezTo>
                </a:path>
              </a:pathLst>
            </a:custGeom>
            <a:noFill/>
            <a:ln w="2540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648" name="Object 69"/>
            <p:cNvGraphicFramePr>
              <a:graphicFrameLocks noChangeAspect="1"/>
            </p:cNvGraphicFramePr>
            <p:nvPr/>
          </p:nvGraphicFramePr>
          <p:xfrm>
            <a:off x="1937" y="2518"/>
            <a:ext cx="290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35" name="" r:id="rId11" imgW="130810" imgH="89535" progId="Equation.3">
                    <p:embed/>
                  </p:oleObj>
                </mc:Choice>
                <mc:Fallback>
                  <p:oleObj name="" r:id="rId11" imgW="130810" imgH="89535" progId="Equation.3">
                    <p:embed/>
                    <p:pic>
                      <p:nvPicPr>
                        <p:cNvPr id="0" name="图片 3214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37" y="2518"/>
                          <a:ext cx="290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38" name="Group 70"/>
          <p:cNvGrpSpPr/>
          <p:nvPr/>
        </p:nvGrpSpPr>
        <p:grpSpPr>
          <a:xfrm>
            <a:off x="2449513" y="1851025"/>
            <a:ext cx="1019175" cy="357188"/>
            <a:chOff x="1750" y="1193"/>
            <a:chExt cx="642" cy="225"/>
          </a:xfrm>
        </p:grpSpPr>
        <p:sp>
          <p:nvSpPr>
            <p:cNvPr id="67645" name="Freeform 71"/>
            <p:cNvSpPr/>
            <p:nvPr/>
          </p:nvSpPr>
          <p:spPr>
            <a:xfrm rot="5400000">
              <a:off x="2024" y="1050"/>
              <a:ext cx="93" cy="64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3" y="306"/>
                </a:cxn>
                <a:cxn ang="0">
                  <a:pos x="0" y="642"/>
                </a:cxn>
              </a:cxnLst>
              <a:rect l="0" t="0" r="0" b="0"/>
              <a:pathLst>
                <a:path w="93" h="642">
                  <a:moveTo>
                    <a:pt x="1" y="0"/>
                  </a:moveTo>
                  <a:cubicBezTo>
                    <a:pt x="47" y="99"/>
                    <a:pt x="93" y="199"/>
                    <a:pt x="93" y="306"/>
                  </a:cubicBezTo>
                  <a:cubicBezTo>
                    <a:pt x="93" y="413"/>
                    <a:pt x="46" y="527"/>
                    <a:pt x="0" y="642"/>
                  </a:cubicBezTo>
                </a:path>
              </a:pathLst>
            </a:custGeom>
            <a:noFill/>
            <a:ln w="25400" cap="flat" cmpd="sng">
              <a:solidFill>
                <a:schemeClr val="hlink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646" name="Object 72"/>
            <p:cNvGraphicFramePr>
              <a:graphicFrameLocks noChangeAspect="1"/>
            </p:cNvGraphicFramePr>
            <p:nvPr/>
          </p:nvGraphicFramePr>
          <p:xfrm>
            <a:off x="1894" y="1193"/>
            <a:ext cx="35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36" name="" r:id="rId13" imgW="171450" imgH="89535" progId="Equation.3">
                    <p:embed/>
                  </p:oleObj>
                </mc:Choice>
                <mc:Fallback>
                  <p:oleObj name="" r:id="rId13" imgW="171450" imgH="89535" progId="Equation.3">
                    <p:embed/>
                    <p:pic>
                      <p:nvPicPr>
                        <p:cNvPr id="0" name="图片 3212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99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94" y="1193"/>
                          <a:ext cx="355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39" name="Group 73"/>
          <p:cNvGrpSpPr/>
          <p:nvPr/>
        </p:nvGrpSpPr>
        <p:grpSpPr>
          <a:xfrm>
            <a:off x="2254250" y="2143125"/>
            <a:ext cx="1208088" cy="1019175"/>
            <a:chOff x="1627" y="1377"/>
            <a:chExt cx="761" cy="642"/>
          </a:xfrm>
        </p:grpSpPr>
        <p:sp>
          <p:nvSpPr>
            <p:cNvPr id="67643" name="Line 74"/>
            <p:cNvSpPr/>
            <p:nvPr/>
          </p:nvSpPr>
          <p:spPr>
            <a:xfrm flipH="1" flipV="1">
              <a:off x="1627" y="1377"/>
              <a:ext cx="761" cy="642"/>
            </a:xfrm>
            <a:prstGeom prst="line">
              <a:avLst/>
            </a:prstGeom>
            <a:ln w="19050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67644" name="Object 75"/>
            <p:cNvGraphicFramePr>
              <a:graphicFrameLocks noChangeAspect="1"/>
            </p:cNvGraphicFramePr>
            <p:nvPr/>
          </p:nvGraphicFramePr>
          <p:xfrm>
            <a:off x="2005" y="1549"/>
            <a:ext cx="35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37" name="" r:id="rId15" imgW="171450" imgH="89535" progId="Equation.3">
                    <p:embed/>
                  </p:oleObj>
                </mc:Choice>
                <mc:Fallback>
                  <p:oleObj name="" r:id="rId15" imgW="171450" imgH="89535" progId="Equation.3">
                    <p:embed/>
                    <p:pic>
                      <p:nvPicPr>
                        <p:cNvPr id="0" name="图片 3211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99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05" y="1549"/>
                          <a:ext cx="355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40" name="Group 76"/>
          <p:cNvGrpSpPr/>
          <p:nvPr/>
        </p:nvGrpSpPr>
        <p:grpSpPr>
          <a:xfrm>
            <a:off x="2111375" y="2208213"/>
            <a:ext cx="563563" cy="862012"/>
            <a:chOff x="1537" y="1418"/>
            <a:chExt cx="355" cy="543"/>
          </a:xfrm>
        </p:grpSpPr>
        <p:sp>
          <p:nvSpPr>
            <p:cNvPr id="67641" name="Line 77"/>
            <p:cNvSpPr/>
            <p:nvPr/>
          </p:nvSpPr>
          <p:spPr>
            <a:xfrm flipV="1">
              <a:off x="1537" y="1418"/>
              <a:ext cx="0" cy="543"/>
            </a:xfrm>
            <a:prstGeom prst="line">
              <a:avLst/>
            </a:prstGeom>
            <a:ln w="19050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67642" name="Object 78"/>
            <p:cNvGraphicFramePr>
              <a:graphicFrameLocks noChangeAspect="1"/>
            </p:cNvGraphicFramePr>
            <p:nvPr/>
          </p:nvGraphicFramePr>
          <p:xfrm>
            <a:off x="1537" y="1623"/>
            <a:ext cx="35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38" name="" r:id="rId17" imgW="171450" imgH="89535" progId="Equation.3">
                    <p:embed/>
                  </p:oleObj>
                </mc:Choice>
                <mc:Fallback>
                  <p:oleObj name="" r:id="rId17" imgW="171450" imgH="89535" progId="Equation.3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99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37" y="1623"/>
                          <a:ext cx="355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3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3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3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3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3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3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3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3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3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3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3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3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3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3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3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3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3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30" grpId="0"/>
      <p:bldP spid="63531" grpId="0"/>
      <p:bldP spid="63532" grpId="0"/>
      <p:bldP spid="63533" grpId="0"/>
      <p:bldP spid="63534" grpId="0"/>
      <p:bldP spid="63535" grpId="0"/>
      <p:bldP spid="63536" grpId="0"/>
      <p:bldP spid="63537" grpId="0"/>
      <p:bldP spid="63538" grpId="0"/>
      <p:bldP spid="63539" grpId="0"/>
      <p:bldP spid="63540" grpId="0"/>
      <p:bldP spid="63541" grpId="0"/>
      <p:bldP spid="63542" grpId="0"/>
      <p:bldP spid="635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/>
          <p:nvPr/>
        </p:nvSpPr>
        <p:spPr>
          <a:xfrm>
            <a:off x="755650" y="476250"/>
            <a:ext cx="6121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0033"/>
                </a:solidFill>
                <a:ea typeface="隶书" panose="02010509060101010101" pitchFamily="49" charset="-122"/>
              </a:rPr>
              <a:t>二、状态简化：</a:t>
            </a:r>
            <a:endParaRPr lang="zh-CN" altLang="en-US" b="1" dirty="0">
              <a:solidFill>
                <a:srgbClr val="660033"/>
              </a:solidFill>
              <a:ea typeface="隶书" panose="02010509060101010101" pitchFamily="49" charset="-122"/>
            </a:endParaRPr>
          </a:p>
        </p:txBody>
      </p:sp>
      <p:sp>
        <p:nvSpPr>
          <p:cNvPr id="69635" name="Text Box 5"/>
          <p:cNvSpPr txBox="1"/>
          <p:nvPr/>
        </p:nvSpPr>
        <p:spPr>
          <a:xfrm>
            <a:off x="684213" y="1268413"/>
            <a:ext cx="7772400" cy="267765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在建立原始状态图和原始状态表时，将重点放在正确地反映设计要求上，因而往往可能会多设置一些状态，但状态数目的多少将直接影响到所需触发器的个数。对于具有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</a:rPr>
              <a:t>个状态的时序电路来说， 所需</a:t>
            </a: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触发器的个数</a:t>
            </a:r>
            <a:r>
              <a:rPr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</a:rPr>
              <a:t>由下式决定：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9636" name="Object 6"/>
          <p:cNvGraphicFramePr>
            <a:graphicFrameLocks noChangeAspect="1"/>
          </p:cNvGraphicFramePr>
          <p:nvPr/>
        </p:nvGraphicFramePr>
        <p:xfrm>
          <a:off x="3275013" y="3770313"/>
          <a:ext cx="25146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" r:id="rId1" imgW="862965" imgH="190500" progId="Equation.3">
                  <p:embed/>
                </p:oleObj>
              </mc:Choice>
              <mc:Fallback>
                <p:oleObj name="" r:id="rId1" imgW="862965" imgH="1905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5013" y="3770313"/>
                        <a:ext cx="2514600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Text Box 7"/>
          <p:cNvSpPr txBox="1"/>
          <p:nvPr/>
        </p:nvSpPr>
        <p:spPr>
          <a:xfrm>
            <a:off x="684213" y="4316413"/>
            <a:ext cx="7696200" cy="1625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可见，状态数目减少会使触发器的数目减少并简化电路。 因此，状态简化的目的就是要消去多余状态，以得到最简状态图和最简状态表。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Text Box 4"/>
          <p:cNvSpPr txBox="1"/>
          <p:nvPr/>
        </p:nvSpPr>
        <p:spPr>
          <a:xfrm>
            <a:off x="650875" y="1492250"/>
            <a:ext cx="7696200" cy="65659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状态的等效</a:t>
            </a:r>
            <a:endParaRPr lang="zh-CN" altLang="en-US" sz="2400" b="1" dirty="0">
              <a:solidFill>
                <a:srgbClr val="A5002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94213" name="Rectangle 5"/>
          <p:cNvSpPr>
            <a:spLocks noGrp="1"/>
          </p:cNvSpPr>
          <p:nvPr>
            <p:ph idx="1" hasCustomPrompt="1"/>
          </p:nvPr>
        </p:nvSpPr>
        <p:spPr>
          <a:xfrm>
            <a:off x="468313" y="2399030"/>
            <a:ext cx="8207375" cy="309562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b="1" dirty="0">
                <a:solidFill>
                  <a:srgbClr val="660033"/>
                </a:solidFill>
              </a:rPr>
              <a:t>判断两个状态是否等效的条件</a:t>
            </a:r>
            <a:endParaRPr lang="zh-CN" altLang="en-US" sz="2400" b="1" dirty="0">
              <a:solidFill>
                <a:srgbClr val="660033"/>
              </a:solidFill>
            </a:endParaRPr>
          </a:p>
          <a:p>
            <a:pPr eaLnBrk="1" hangingPunct="1"/>
            <a:r>
              <a:rPr lang="zh-CN" altLang="en-US" sz="2400" b="1" dirty="0"/>
              <a:t>    第一，在相同的输入条件下都有相同的输出。</a:t>
            </a:r>
            <a:endParaRPr lang="zh-CN" altLang="en-US" sz="2400" b="1" dirty="0"/>
          </a:p>
          <a:p>
            <a:pPr eaLnBrk="1" hangingPunct="1"/>
            <a:r>
              <a:rPr lang="zh-CN" altLang="en-US" sz="2400" b="1" dirty="0"/>
              <a:t>    第二，在相同的输入条件下次态也等效。 这可能有三种情况： </a:t>
            </a:r>
            <a:endParaRPr lang="zh-CN" altLang="en-US" sz="2400" b="1" dirty="0"/>
          </a:p>
          <a:p>
            <a:pPr eaLnBrk="1" hangingPunct="1"/>
            <a:r>
              <a:rPr lang="zh-CN" altLang="en-US" sz="2400" b="1" dirty="0"/>
              <a:t>          ① 次态相同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 eaLnBrk="1" hangingPunct="1"/>
            <a:r>
              <a:rPr lang="en-US" altLang="zh-CN" sz="2400" b="1" dirty="0"/>
              <a:t>          ② </a:t>
            </a:r>
            <a:r>
              <a:rPr lang="zh-CN" altLang="en-US" sz="2400" b="1" dirty="0"/>
              <a:t>次态交错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 eaLnBrk="1" hangingPunct="1"/>
            <a:r>
              <a:rPr lang="en-US" altLang="zh-CN" sz="2400" b="1" dirty="0"/>
              <a:t>          ③ </a:t>
            </a:r>
            <a:r>
              <a:rPr lang="zh-CN" altLang="en-US" sz="2400" b="1" dirty="0"/>
              <a:t>次态循环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次态互为隐含条件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。 </a:t>
            </a:r>
            <a:endParaRPr lang="zh-CN" altLang="en-US" sz="2400" b="1" dirty="0"/>
          </a:p>
          <a:p>
            <a:pPr eaLnBrk="1" hangingPunct="1"/>
            <a:endParaRPr lang="en-US" altLang="zh-CN" sz="2400" b="1" dirty="0"/>
          </a:p>
        </p:txBody>
      </p:sp>
      <p:sp>
        <p:nvSpPr>
          <p:cNvPr id="94214" name="Text Box 6"/>
          <p:cNvSpPr txBox="1"/>
          <p:nvPr/>
        </p:nvSpPr>
        <p:spPr>
          <a:xfrm>
            <a:off x="539750" y="404813"/>
            <a:ext cx="6985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accent2"/>
                </a:solidFill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</a:rPr>
              <a:t>、完全确定状态表的化简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94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94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94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94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94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94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94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94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94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94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94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94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94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94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94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94213" grpId="0" build="p"/>
      <p:bldP spid="942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/>
          <p:nvPr/>
        </p:nvSpPr>
        <p:spPr>
          <a:xfrm>
            <a:off x="609600" y="685800"/>
            <a:ext cx="8001000" cy="5816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等效状态的传递性</a:t>
            </a:r>
            <a:endParaRPr lang="zh-CN" altLang="en-US" b="1" dirty="0">
              <a:solidFill>
                <a:srgbClr val="A5002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若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等效，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等效，则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也等效。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最大等效类</a:t>
            </a:r>
            <a:endParaRPr lang="zh-CN" altLang="en-US" sz="2800" b="1" dirty="0">
              <a:solidFill>
                <a:srgbClr val="A5002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相互等效状态的集合称为等效类， 凡不被其它等效类所包含的等效类称为最大等效类。例如， 根据等效状态的传递性可知，若有</a:t>
            </a:r>
            <a:r>
              <a:rPr lang="en-US" altLang="zh-CN" sz="2400" b="1" dirty="0">
                <a:latin typeface="Times New Roman" panose="02020603050405020304" pitchFamily="18" charset="0"/>
              </a:rPr>
              <a:t>(A,B)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(B,C)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，则有</a:t>
            </a:r>
            <a:r>
              <a:rPr lang="en-US" altLang="zh-CN" sz="2400" b="1" dirty="0">
                <a:latin typeface="Times New Roman" panose="02020603050405020304" pitchFamily="18" charset="0"/>
              </a:rPr>
              <a:t>(A,C)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，它们都称为等效类，而只有</a:t>
            </a:r>
            <a:r>
              <a:rPr lang="en-US" altLang="zh-CN" sz="2400" b="1" dirty="0">
                <a:latin typeface="Times New Roman" panose="02020603050405020304" pitchFamily="18" charset="0"/>
              </a:rPr>
              <a:t>(A,B,C)</a:t>
            </a:r>
            <a:r>
              <a:rPr lang="zh-CN" altLang="en-US" sz="2400" b="1" dirty="0">
                <a:latin typeface="Times New Roman" panose="02020603050405020304" pitchFamily="18" charset="0"/>
              </a:rPr>
              <a:t>才是最大等效类。另外，在状态表中，若某一状态和其它状态都不等效，则其本身就是一个最大等效类。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状态表的化简， 实际就是寻找所有最大等效类，并将最大等效类合并，最后得到最简状态表。</a:t>
            </a:r>
            <a:endParaRPr lang="zh-CN" altLang="en-US" b="1" dirty="0">
              <a:solidFill>
                <a:srgbClr val="A5002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457200" y="304800"/>
            <a:ext cx="2743200" cy="4572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>
            <a:outerShdw dist="107763" dir="135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状态简化</a:t>
            </a:r>
            <a:endParaRPr kumimoji="0" lang="zh-CN" altLang="en-US" sz="7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76803" name="Text Box 5"/>
          <p:cNvSpPr txBox="1"/>
          <p:nvPr/>
        </p:nvSpPr>
        <p:spPr>
          <a:xfrm>
            <a:off x="465138" y="990600"/>
            <a:ext cx="2557462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、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隐含表法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简化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00358" name="AutoShape 6"/>
          <p:cNvSpPr/>
          <p:nvPr/>
        </p:nvSpPr>
        <p:spPr>
          <a:xfrm>
            <a:off x="1828800" y="381000"/>
            <a:ext cx="2438400" cy="533400"/>
          </a:xfrm>
          <a:prstGeom prst="wedgeRoundRectCallout">
            <a:avLst>
              <a:gd name="adj1" fmla="val -59505"/>
              <a:gd name="adj2" fmla="val 77380"/>
              <a:gd name="adj3" fmla="val 16667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  <a:tileRect/>
          </a:gradFill>
          <a:ln w="381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系统的比较方法</a:t>
            </a:r>
            <a:endParaRPr lang="zh-CN" altLang="en-US" sz="2400" b="1" dirty="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5" name="Line 7"/>
          <p:cNvSpPr/>
          <p:nvPr/>
        </p:nvSpPr>
        <p:spPr>
          <a:xfrm>
            <a:off x="381000" y="2057400"/>
            <a:ext cx="2678113" cy="31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06" name="Line 8"/>
          <p:cNvSpPr/>
          <p:nvPr/>
        </p:nvSpPr>
        <p:spPr>
          <a:xfrm flipH="1">
            <a:off x="2268538" y="2057400"/>
            <a:ext cx="17462" cy="29559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07" name="Line 9"/>
          <p:cNvSpPr/>
          <p:nvPr/>
        </p:nvSpPr>
        <p:spPr>
          <a:xfrm>
            <a:off x="1600200" y="2057400"/>
            <a:ext cx="19050" cy="29559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08" name="Line 10"/>
          <p:cNvSpPr/>
          <p:nvPr/>
        </p:nvSpPr>
        <p:spPr>
          <a:xfrm>
            <a:off x="381000" y="2057400"/>
            <a:ext cx="1219200" cy="685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09" name="Text Box 11"/>
          <p:cNvSpPr txBox="1"/>
          <p:nvPr/>
        </p:nvSpPr>
        <p:spPr>
          <a:xfrm>
            <a:off x="796925" y="1981200"/>
            <a:ext cx="404813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X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6810" name="Text Box 12"/>
          <p:cNvSpPr txBox="1"/>
          <p:nvPr/>
        </p:nvSpPr>
        <p:spPr>
          <a:xfrm>
            <a:off x="533400" y="2286000"/>
            <a:ext cx="466725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n</a:t>
            </a:r>
            <a:endParaRPr lang="en-US" altLang="zh-CN" sz="2400" b="1" baseline="30000" dirty="0">
              <a:latin typeface="Times New Roman" panose="02020603050405020304" pitchFamily="18" charset="0"/>
            </a:endParaRPr>
          </a:p>
        </p:txBody>
      </p:sp>
      <p:sp>
        <p:nvSpPr>
          <p:cNvPr id="76811" name="Text Box 13"/>
          <p:cNvSpPr txBox="1"/>
          <p:nvPr/>
        </p:nvSpPr>
        <p:spPr>
          <a:xfrm>
            <a:off x="762000" y="2667000"/>
            <a:ext cx="404813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6812" name="Text Box 14"/>
          <p:cNvSpPr txBox="1"/>
          <p:nvPr/>
        </p:nvSpPr>
        <p:spPr>
          <a:xfrm>
            <a:off x="1676400" y="2209800"/>
            <a:ext cx="33655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0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6813" name="Text Box 15"/>
          <p:cNvSpPr txBox="1"/>
          <p:nvPr/>
        </p:nvSpPr>
        <p:spPr>
          <a:xfrm>
            <a:off x="2406650" y="2209800"/>
            <a:ext cx="33655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6814" name="Text Box 16"/>
          <p:cNvSpPr txBox="1"/>
          <p:nvPr/>
        </p:nvSpPr>
        <p:spPr>
          <a:xfrm>
            <a:off x="769938" y="2971800"/>
            <a:ext cx="38735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6815" name="Text Box 17"/>
          <p:cNvSpPr txBox="1"/>
          <p:nvPr/>
        </p:nvSpPr>
        <p:spPr>
          <a:xfrm>
            <a:off x="754063" y="3332163"/>
            <a:ext cx="404812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6816" name="Text Box 18"/>
          <p:cNvSpPr txBox="1"/>
          <p:nvPr/>
        </p:nvSpPr>
        <p:spPr>
          <a:xfrm>
            <a:off x="762000" y="3644900"/>
            <a:ext cx="404813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D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6817" name="Text Box 19"/>
          <p:cNvSpPr txBox="1"/>
          <p:nvPr/>
        </p:nvSpPr>
        <p:spPr>
          <a:xfrm>
            <a:off x="769938" y="3933825"/>
            <a:ext cx="38735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E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6818" name="Text Box 20"/>
          <p:cNvSpPr txBox="1"/>
          <p:nvPr/>
        </p:nvSpPr>
        <p:spPr>
          <a:xfrm>
            <a:off x="769938" y="4267200"/>
            <a:ext cx="369887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F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6819" name="Text Box 21"/>
          <p:cNvSpPr txBox="1"/>
          <p:nvPr/>
        </p:nvSpPr>
        <p:spPr>
          <a:xfrm>
            <a:off x="736600" y="4627563"/>
            <a:ext cx="420688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G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6820" name="Text Box 22"/>
          <p:cNvSpPr txBox="1"/>
          <p:nvPr/>
        </p:nvSpPr>
        <p:spPr>
          <a:xfrm>
            <a:off x="1568450" y="2667000"/>
            <a:ext cx="657225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G/0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6821" name="Text Box 23"/>
          <p:cNvSpPr txBox="1"/>
          <p:nvPr/>
        </p:nvSpPr>
        <p:spPr>
          <a:xfrm>
            <a:off x="2330450" y="2667000"/>
            <a:ext cx="64135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A/0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6822" name="Text Box 24"/>
          <p:cNvSpPr txBox="1"/>
          <p:nvPr/>
        </p:nvSpPr>
        <p:spPr>
          <a:xfrm>
            <a:off x="1600200" y="2971800"/>
            <a:ext cx="623888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E/0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6823" name="Text Box 25"/>
          <p:cNvSpPr txBox="1"/>
          <p:nvPr/>
        </p:nvSpPr>
        <p:spPr>
          <a:xfrm>
            <a:off x="2362200" y="2971800"/>
            <a:ext cx="64135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A/0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6824" name="Text Box 26"/>
          <p:cNvSpPr txBox="1"/>
          <p:nvPr/>
        </p:nvSpPr>
        <p:spPr>
          <a:xfrm>
            <a:off x="1600200" y="3352800"/>
            <a:ext cx="64135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A/0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6825" name="Text Box 27"/>
          <p:cNvSpPr txBox="1"/>
          <p:nvPr/>
        </p:nvSpPr>
        <p:spPr>
          <a:xfrm>
            <a:off x="2362200" y="3352800"/>
            <a:ext cx="64135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D/1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6826" name="Text Box 28"/>
          <p:cNvSpPr txBox="1"/>
          <p:nvPr/>
        </p:nvSpPr>
        <p:spPr>
          <a:xfrm>
            <a:off x="1600200" y="3657600"/>
            <a:ext cx="623888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B/0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6827" name="Text Box 29"/>
          <p:cNvSpPr txBox="1"/>
          <p:nvPr/>
        </p:nvSpPr>
        <p:spPr>
          <a:xfrm>
            <a:off x="2370138" y="3657600"/>
            <a:ext cx="64135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C/1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6828" name="Text Box 30"/>
          <p:cNvSpPr txBox="1"/>
          <p:nvPr/>
        </p:nvSpPr>
        <p:spPr>
          <a:xfrm>
            <a:off x="1600200" y="3962400"/>
            <a:ext cx="623888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B/0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6829" name="Text Box 31"/>
          <p:cNvSpPr txBox="1"/>
          <p:nvPr/>
        </p:nvSpPr>
        <p:spPr>
          <a:xfrm>
            <a:off x="2362200" y="3962400"/>
            <a:ext cx="64135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A/0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6830" name="Text Box 32"/>
          <p:cNvSpPr txBox="1"/>
          <p:nvPr/>
        </p:nvSpPr>
        <p:spPr>
          <a:xfrm>
            <a:off x="1600200" y="4267200"/>
            <a:ext cx="657225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G/0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6831" name="Text Box 33"/>
          <p:cNvSpPr txBox="1"/>
          <p:nvPr/>
        </p:nvSpPr>
        <p:spPr>
          <a:xfrm>
            <a:off x="2362200" y="4267200"/>
            <a:ext cx="64135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A/0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6832" name="Text Box 34"/>
          <p:cNvSpPr txBox="1"/>
          <p:nvPr/>
        </p:nvSpPr>
        <p:spPr>
          <a:xfrm>
            <a:off x="1592263" y="4627563"/>
            <a:ext cx="64135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A/0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6833" name="Text Box 35"/>
          <p:cNvSpPr txBox="1"/>
          <p:nvPr/>
        </p:nvSpPr>
        <p:spPr>
          <a:xfrm>
            <a:off x="2390775" y="4627563"/>
            <a:ext cx="657225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G/0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6834" name="Text Box 36"/>
          <p:cNvSpPr txBox="1"/>
          <p:nvPr/>
        </p:nvSpPr>
        <p:spPr>
          <a:xfrm>
            <a:off x="1889125" y="1633538"/>
            <a:ext cx="954088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n+1</a:t>
            </a:r>
            <a:r>
              <a:rPr lang="en-US" altLang="zh-CN" sz="2400" b="1" dirty="0">
                <a:latin typeface="Times New Roman" panose="02020603050405020304" pitchFamily="18" charset="0"/>
              </a:rPr>
              <a:t>/F</a:t>
            </a:r>
            <a:endParaRPr lang="en-US" altLang="zh-CN" sz="2400" b="1" baseline="30000" dirty="0">
              <a:latin typeface="Times New Roman" panose="02020603050405020304" pitchFamily="18" charset="0"/>
            </a:endParaRPr>
          </a:p>
        </p:txBody>
      </p:sp>
      <p:sp>
        <p:nvSpPr>
          <p:cNvPr id="76835" name="Text Box 37"/>
          <p:cNvSpPr txBox="1"/>
          <p:nvPr/>
        </p:nvSpPr>
        <p:spPr>
          <a:xfrm>
            <a:off x="395288" y="1557338"/>
            <a:ext cx="949325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例子</a:t>
            </a: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00390" name="Text Box 38"/>
          <p:cNvSpPr txBox="1"/>
          <p:nvPr/>
        </p:nvSpPr>
        <p:spPr>
          <a:xfrm>
            <a:off x="465138" y="5867400"/>
            <a:ext cx="2557462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第一步   做隐含表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00391" name="AutoShape 39"/>
          <p:cNvSpPr/>
          <p:nvPr/>
        </p:nvSpPr>
        <p:spPr>
          <a:xfrm>
            <a:off x="7905750" y="5229225"/>
            <a:ext cx="914400" cy="685800"/>
          </a:xfrm>
          <a:prstGeom prst="wedgeRoundRectCallout">
            <a:avLst>
              <a:gd name="adj1" fmla="val -60417"/>
              <a:gd name="adj2" fmla="val -78009"/>
              <a:gd name="adj3" fmla="val 16667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  <a:tileRect/>
          </a:gradFill>
          <a:ln w="381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少尾</a:t>
            </a:r>
            <a:endParaRPr lang="zh-CN" altLang="en-US" sz="2400" b="1" dirty="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92" name="AutoShape 40"/>
          <p:cNvSpPr/>
          <p:nvPr/>
        </p:nvSpPr>
        <p:spPr>
          <a:xfrm>
            <a:off x="3563938" y="1196975"/>
            <a:ext cx="685800" cy="533400"/>
          </a:xfrm>
          <a:prstGeom prst="wedgeRoundRectCallout">
            <a:avLst>
              <a:gd name="adj1" fmla="val 124537"/>
              <a:gd name="adj2" fmla="val 105954"/>
              <a:gd name="adj3" fmla="val 16667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  <a:tileRect/>
          </a:gradFill>
          <a:ln w="381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缺头</a:t>
            </a:r>
            <a:endParaRPr lang="zh-CN" altLang="en-US" sz="2400" b="1" dirty="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93" name="AutoShape 41"/>
          <p:cNvSpPr/>
          <p:nvPr/>
        </p:nvSpPr>
        <p:spPr>
          <a:xfrm>
            <a:off x="3048000" y="57912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00394" name="Text Box 42"/>
          <p:cNvSpPr txBox="1"/>
          <p:nvPr/>
        </p:nvSpPr>
        <p:spPr>
          <a:xfrm>
            <a:off x="3163888" y="5715000"/>
            <a:ext cx="2481262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）画出隐含表格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00395" name="Text Box 43"/>
          <p:cNvSpPr txBox="1"/>
          <p:nvPr/>
        </p:nvSpPr>
        <p:spPr>
          <a:xfrm>
            <a:off x="3128963" y="6172200"/>
            <a:ext cx="1868487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）顺序比较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00396" name="Rectangle 44"/>
          <p:cNvSpPr/>
          <p:nvPr/>
        </p:nvSpPr>
        <p:spPr>
          <a:xfrm>
            <a:off x="762000" y="3068638"/>
            <a:ext cx="2225675" cy="304800"/>
          </a:xfrm>
          <a:prstGeom prst="rect">
            <a:avLst/>
          </a:prstGeom>
          <a:noFill/>
          <a:ln w="19050" cap="flat" cmpd="sng">
            <a:solidFill>
              <a:srgbClr val="A5002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00397" name="Rectangle 45"/>
          <p:cNvSpPr/>
          <p:nvPr/>
        </p:nvSpPr>
        <p:spPr>
          <a:xfrm>
            <a:off x="762000" y="2743200"/>
            <a:ext cx="2225675" cy="304800"/>
          </a:xfrm>
          <a:prstGeom prst="rect">
            <a:avLst/>
          </a:prstGeom>
          <a:noFill/>
          <a:ln w="19050" cap="flat" cmpd="sng">
            <a:solidFill>
              <a:srgbClr val="A5002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00398" name="Rectangle 46"/>
          <p:cNvSpPr/>
          <p:nvPr/>
        </p:nvSpPr>
        <p:spPr>
          <a:xfrm>
            <a:off x="762000" y="3411538"/>
            <a:ext cx="2225675" cy="304800"/>
          </a:xfrm>
          <a:prstGeom prst="rect">
            <a:avLst/>
          </a:prstGeom>
          <a:noFill/>
          <a:ln w="19050" cap="flat" cmpd="sng">
            <a:solidFill>
              <a:srgbClr val="A5002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00399" name="Rectangle 47"/>
          <p:cNvSpPr/>
          <p:nvPr/>
        </p:nvSpPr>
        <p:spPr>
          <a:xfrm>
            <a:off x="762000" y="3700463"/>
            <a:ext cx="2225675" cy="304800"/>
          </a:xfrm>
          <a:prstGeom prst="rect">
            <a:avLst/>
          </a:prstGeom>
          <a:noFill/>
          <a:ln w="19050" cap="flat" cmpd="sng">
            <a:solidFill>
              <a:srgbClr val="A5002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00400" name="Rectangle 48"/>
          <p:cNvSpPr/>
          <p:nvPr/>
        </p:nvSpPr>
        <p:spPr>
          <a:xfrm>
            <a:off x="762000" y="4038600"/>
            <a:ext cx="2225675" cy="304800"/>
          </a:xfrm>
          <a:prstGeom prst="rect">
            <a:avLst/>
          </a:prstGeom>
          <a:noFill/>
          <a:ln w="19050" cap="flat" cmpd="sng">
            <a:solidFill>
              <a:srgbClr val="A5002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00401" name="Rectangle 49"/>
          <p:cNvSpPr/>
          <p:nvPr/>
        </p:nvSpPr>
        <p:spPr>
          <a:xfrm>
            <a:off x="762000" y="4343400"/>
            <a:ext cx="2225675" cy="381000"/>
          </a:xfrm>
          <a:prstGeom prst="rect">
            <a:avLst/>
          </a:prstGeom>
          <a:noFill/>
          <a:ln w="19050" cap="flat" cmpd="sng">
            <a:solidFill>
              <a:srgbClr val="A5002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00402" name="Rectangle 50"/>
          <p:cNvSpPr/>
          <p:nvPr/>
        </p:nvSpPr>
        <p:spPr>
          <a:xfrm>
            <a:off x="762000" y="4724400"/>
            <a:ext cx="2225675" cy="304800"/>
          </a:xfrm>
          <a:prstGeom prst="rect">
            <a:avLst/>
          </a:prstGeom>
          <a:noFill/>
          <a:ln w="19050" cap="flat" cmpd="sng">
            <a:solidFill>
              <a:srgbClr val="A5002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6849" name="Line 51"/>
          <p:cNvSpPr/>
          <p:nvPr/>
        </p:nvSpPr>
        <p:spPr>
          <a:xfrm>
            <a:off x="395288" y="2705100"/>
            <a:ext cx="2678112" cy="31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50" name="Line 52"/>
          <p:cNvSpPr/>
          <p:nvPr/>
        </p:nvSpPr>
        <p:spPr>
          <a:xfrm>
            <a:off x="468313" y="5084763"/>
            <a:ext cx="2678112" cy="31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00405" name="Group 53"/>
          <p:cNvGrpSpPr/>
          <p:nvPr/>
        </p:nvGrpSpPr>
        <p:grpSpPr>
          <a:xfrm>
            <a:off x="4787900" y="1557338"/>
            <a:ext cx="3276600" cy="3421062"/>
            <a:chOff x="3312" y="912"/>
            <a:chExt cx="2064" cy="2155"/>
          </a:xfrm>
        </p:grpSpPr>
        <p:sp>
          <p:nvSpPr>
            <p:cNvPr id="76889" name="Rectangle 54"/>
            <p:cNvSpPr/>
            <p:nvPr/>
          </p:nvSpPr>
          <p:spPr>
            <a:xfrm>
              <a:off x="3312" y="2016"/>
              <a:ext cx="1392" cy="105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76890" name="Line 55"/>
            <p:cNvSpPr/>
            <p:nvPr/>
          </p:nvSpPr>
          <p:spPr>
            <a:xfrm>
              <a:off x="3312" y="2352"/>
              <a:ext cx="13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91" name="Line 56"/>
            <p:cNvSpPr/>
            <p:nvPr/>
          </p:nvSpPr>
          <p:spPr>
            <a:xfrm>
              <a:off x="3312" y="2688"/>
              <a:ext cx="13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92" name="Line 57"/>
            <p:cNvSpPr/>
            <p:nvPr/>
          </p:nvSpPr>
          <p:spPr>
            <a:xfrm>
              <a:off x="3648" y="2016"/>
              <a:ext cx="3" cy="105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93" name="Line 58"/>
            <p:cNvSpPr/>
            <p:nvPr/>
          </p:nvSpPr>
          <p:spPr>
            <a:xfrm flipV="1">
              <a:off x="3312" y="912"/>
              <a:ext cx="0" cy="110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94" name="Line 59"/>
            <p:cNvSpPr/>
            <p:nvPr/>
          </p:nvSpPr>
          <p:spPr>
            <a:xfrm>
              <a:off x="3648" y="1680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95" name="Line 60"/>
            <p:cNvSpPr/>
            <p:nvPr/>
          </p:nvSpPr>
          <p:spPr>
            <a:xfrm>
              <a:off x="3312" y="1296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96" name="Line 61"/>
            <p:cNvSpPr/>
            <p:nvPr/>
          </p:nvSpPr>
          <p:spPr>
            <a:xfrm>
              <a:off x="3648" y="1296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97" name="Line 62"/>
            <p:cNvSpPr/>
            <p:nvPr/>
          </p:nvSpPr>
          <p:spPr>
            <a:xfrm>
              <a:off x="3648" y="912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98" name="Line 63"/>
            <p:cNvSpPr/>
            <p:nvPr/>
          </p:nvSpPr>
          <p:spPr>
            <a:xfrm flipH="1">
              <a:off x="3312" y="912"/>
              <a:ext cx="3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99" name="Line 64"/>
            <p:cNvSpPr/>
            <p:nvPr/>
          </p:nvSpPr>
          <p:spPr>
            <a:xfrm flipH="1">
              <a:off x="4704" y="2352"/>
              <a:ext cx="3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900" name="Line 65"/>
            <p:cNvSpPr/>
            <p:nvPr/>
          </p:nvSpPr>
          <p:spPr>
            <a:xfrm flipH="1">
              <a:off x="4704" y="2688"/>
              <a:ext cx="3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901" name="Line 66"/>
            <p:cNvSpPr/>
            <p:nvPr/>
          </p:nvSpPr>
          <p:spPr>
            <a:xfrm flipH="1">
              <a:off x="5040" y="2688"/>
              <a:ext cx="3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902" name="Line 67"/>
            <p:cNvSpPr/>
            <p:nvPr/>
          </p:nvSpPr>
          <p:spPr>
            <a:xfrm>
              <a:off x="3969" y="1298"/>
              <a:ext cx="0" cy="176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903" name="Line 68"/>
            <p:cNvSpPr/>
            <p:nvPr/>
          </p:nvSpPr>
          <p:spPr>
            <a:xfrm>
              <a:off x="4286" y="1661"/>
              <a:ext cx="0" cy="140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904" name="Line 69"/>
            <p:cNvSpPr/>
            <p:nvPr/>
          </p:nvSpPr>
          <p:spPr>
            <a:xfrm>
              <a:off x="5057" y="2341"/>
              <a:ext cx="0" cy="7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905" name="Line 70"/>
            <p:cNvSpPr/>
            <p:nvPr/>
          </p:nvSpPr>
          <p:spPr>
            <a:xfrm>
              <a:off x="4694" y="3067"/>
              <a:ext cx="68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906" name="Line 71"/>
            <p:cNvSpPr/>
            <p:nvPr/>
          </p:nvSpPr>
          <p:spPr>
            <a:xfrm>
              <a:off x="5375" y="2704"/>
              <a:ext cx="0" cy="36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907" name="Line 72"/>
            <p:cNvSpPr/>
            <p:nvPr/>
          </p:nvSpPr>
          <p:spPr>
            <a:xfrm flipH="1">
              <a:off x="3334" y="1661"/>
              <a:ext cx="95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0425" name="Group 73"/>
          <p:cNvGrpSpPr/>
          <p:nvPr/>
        </p:nvGrpSpPr>
        <p:grpSpPr>
          <a:xfrm>
            <a:off x="4787900" y="5013325"/>
            <a:ext cx="3214688" cy="457200"/>
            <a:chOff x="444" y="3324"/>
            <a:chExt cx="2025" cy="288"/>
          </a:xfrm>
        </p:grpSpPr>
        <p:sp>
          <p:nvSpPr>
            <p:cNvPr id="76883" name="Text Box 74"/>
            <p:cNvSpPr txBox="1"/>
            <p:nvPr/>
          </p:nvSpPr>
          <p:spPr>
            <a:xfrm>
              <a:off x="444" y="3324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6884" name="Text Box 75"/>
            <p:cNvSpPr txBox="1"/>
            <p:nvPr/>
          </p:nvSpPr>
          <p:spPr>
            <a:xfrm>
              <a:off x="833" y="3324"/>
              <a:ext cx="24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6885" name="Text Box 76"/>
            <p:cNvSpPr txBox="1"/>
            <p:nvPr/>
          </p:nvSpPr>
          <p:spPr>
            <a:xfrm>
              <a:off x="1174" y="3324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6886" name="Text Box 77"/>
            <p:cNvSpPr txBox="1"/>
            <p:nvPr/>
          </p:nvSpPr>
          <p:spPr>
            <a:xfrm>
              <a:off x="1500" y="3324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6887" name="Text Box 78"/>
            <p:cNvSpPr txBox="1"/>
            <p:nvPr/>
          </p:nvSpPr>
          <p:spPr>
            <a:xfrm>
              <a:off x="1904" y="3324"/>
              <a:ext cx="24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6888" name="Text Box 79"/>
            <p:cNvSpPr txBox="1"/>
            <p:nvPr/>
          </p:nvSpPr>
          <p:spPr>
            <a:xfrm>
              <a:off x="2236" y="3324"/>
              <a:ext cx="23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F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0432" name="Group 80"/>
          <p:cNvGrpSpPr/>
          <p:nvPr/>
        </p:nvGrpSpPr>
        <p:grpSpPr>
          <a:xfrm>
            <a:off x="4246563" y="1668463"/>
            <a:ext cx="444500" cy="3200400"/>
            <a:chOff x="2691" y="1006"/>
            <a:chExt cx="280" cy="2016"/>
          </a:xfrm>
        </p:grpSpPr>
        <p:sp>
          <p:nvSpPr>
            <p:cNvPr id="76877" name="Text Box 81"/>
            <p:cNvSpPr txBox="1"/>
            <p:nvPr/>
          </p:nvSpPr>
          <p:spPr>
            <a:xfrm>
              <a:off x="2702" y="1006"/>
              <a:ext cx="24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6878" name="Text Box 82"/>
            <p:cNvSpPr txBox="1"/>
            <p:nvPr/>
          </p:nvSpPr>
          <p:spPr>
            <a:xfrm>
              <a:off x="2691" y="1390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6879" name="Text Box 83"/>
            <p:cNvSpPr txBox="1"/>
            <p:nvPr/>
          </p:nvSpPr>
          <p:spPr>
            <a:xfrm>
              <a:off x="2691" y="1726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6880" name="Text Box 84"/>
            <p:cNvSpPr txBox="1"/>
            <p:nvPr/>
          </p:nvSpPr>
          <p:spPr>
            <a:xfrm>
              <a:off x="2702" y="2110"/>
              <a:ext cx="24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6881" name="Text Box 85"/>
            <p:cNvSpPr txBox="1"/>
            <p:nvPr/>
          </p:nvSpPr>
          <p:spPr>
            <a:xfrm>
              <a:off x="2706" y="2398"/>
              <a:ext cx="23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F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6882" name="Text Box 86"/>
            <p:cNvSpPr txBox="1"/>
            <p:nvPr/>
          </p:nvSpPr>
          <p:spPr>
            <a:xfrm>
              <a:off x="2706" y="2734"/>
              <a:ext cx="26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G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0439" name="Group 87"/>
          <p:cNvGrpSpPr/>
          <p:nvPr/>
        </p:nvGrpSpPr>
        <p:grpSpPr>
          <a:xfrm>
            <a:off x="5292725" y="2132013"/>
            <a:ext cx="2770188" cy="2881312"/>
            <a:chOff x="798" y="1298"/>
            <a:chExt cx="1745" cy="1815"/>
          </a:xfrm>
        </p:grpSpPr>
        <p:sp>
          <p:nvSpPr>
            <p:cNvPr id="76862" name="Text Box 88"/>
            <p:cNvSpPr txBox="1"/>
            <p:nvPr/>
          </p:nvSpPr>
          <p:spPr>
            <a:xfrm>
              <a:off x="1116" y="1687"/>
              <a:ext cx="339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AB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6863" name="Text Box 89"/>
            <p:cNvSpPr txBox="1"/>
            <p:nvPr/>
          </p:nvSpPr>
          <p:spPr>
            <a:xfrm>
              <a:off x="849" y="1298"/>
              <a:ext cx="22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6864" name="Text Box 90"/>
            <p:cNvSpPr txBox="1"/>
            <p:nvPr/>
          </p:nvSpPr>
          <p:spPr>
            <a:xfrm>
              <a:off x="813" y="1680"/>
              <a:ext cx="22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6865" name="Text Box 91"/>
            <p:cNvSpPr txBox="1"/>
            <p:nvPr/>
          </p:nvSpPr>
          <p:spPr>
            <a:xfrm>
              <a:off x="798" y="2025"/>
              <a:ext cx="22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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6866" name="Text Box 92"/>
            <p:cNvSpPr txBox="1"/>
            <p:nvPr/>
          </p:nvSpPr>
          <p:spPr>
            <a:xfrm>
              <a:off x="813" y="2371"/>
              <a:ext cx="347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GE</a:t>
              </a:r>
              <a:endPara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6867" name="Text Box 93"/>
            <p:cNvSpPr txBox="1"/>
            <p:nvPr/>
          </p:nvSpPr>
          <p:spPr>
            <a:xfrm>
              <a:off x="813" y="2709"/>
              <a:ext cx="332" cy="40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AE</a:t>
              </a:r>
              <a:endPara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AG</a:t>
              </a:r>
              <a:endPara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6868" name="Text Box 94"/>
            <p:cNvSpPr txBox="1"/>
            <p:nvPr/>
          </p:nvSpPr>
          <p:spPr>
            <a:xfrm>
              <a:off x="1162" y="2016"/>
              <a:ext cx="22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6869" name="Text Box 95"/>
            <p:cNvSpPr txBox="1"/>
            <p:nvPr/>
          </p:nvSpPr>
          <p:spPr>
            <a:xfrm>
              <a:off x="1149" y="2352"/>
              <a:ext cx="22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6870" name="Text Box 96"/>
            <p:cNvSpPr txBox="1"/>
            <p:nvPr/>
          </p:nvSpPr>
          <p:spPr>
            <a:xfrm>
              <a:off x="1149" y="2734"/>
              <a:ext cx="22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6871" name="Text Box 97"/>
            <p:cNvSpPr txBox="1"/>
            <p:nvPr/>
          </p:nvSpPr>
          <p:spPr>
            <a:xfrm>
              <a:off x="1533" y="2016"/>
              <a:ext cx="22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6872" name="Text Box 98"/>
            <p:cNvSpPr txBox="1"/>
            <p:nvPr/>
          </p:nvSpPr>
          <p:spPr>
            <a:xfrm>
              <a:off x="1525" y="2352"/>
              <a:ext cx="22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6873" name="Text Box 99"/>
            <p:cNvSpPr txBox="1"/>
            <p:nvPr/>
          </p:nvSpPr>
          <p:spPr>
            <a:xfrm>
              <a:off x="1525" y="2727"/>
              <a:ext cx="22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6874" name="Text Box 100"/>
            <p:cNvSpPr txBox="1"/>
            <p:nvPr/>
          </p:nvSpPr>
          <p:spPr>
            <a:xfrm>
              <a:off x="2187" y="2746"/>
              <a:ext cx="356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AG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6875" name="Text Box 101"/>
            <p:cNvSpPr txBox="1"/>
            <p:nvPr/>
          </p:nvSpPr>
          <p:spPr>
            <a:xfrm>
              <a:off x="1869" y="2371"/>
              <a:ext cx="347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GB</a:t>
              </a:r>
              <a:endPara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6876" name="Text Box 102"/>
            <p:cNvSpPr txBox="1"/>
            <p:nvPr/>
          </p:nvSpPr>
          <p:spPr>
            <a:xfrm>
              <a:off x="1851" y="2671"/>
              <a:ext cx="356" cy="44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AB</a:t>
              </a:r>
              <a:endPara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AG</a:t>
              </a:r>
              <a:endPara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100455" name="Text Box 103"/>
          <p:cNvSpPr txBox="1"/>
          <p:nvPr/>
        </p:nvSpPr>
        <p:spPr>
          <a:xfrm>
            <a:off x="4813300" y="1700213"/>
            <a:ext cx="550863" cy="396875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GE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0456" name="Text Box 104"/>
          <p:cNvSpPr txBox="1"/>
          <p:nvPr/>
        </p:nvSpPr>
        <p:spPr>
          <a:xfrm>
            <a:off x="4859338" y="2203450"/>
            <a:ext cx="352425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0457" name="Text Box 105"/>
          <p:cNvSpPr txBox="1"/>
          <p:nvPr/>
        </p:nvSpPr>
        <p:spPr>
          <a:xfrm>
            <a:off x="4787900" y="3357563"/>
            <a:ext cx="550863" cy="396875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GB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0458" name="Text Box 106"/>
          <p:cNvSpPr txBox="1"/>
          <p:nvPr/>
        </p:nvSpPr>
        <p:spPr>
          <a:xfrm>
            <a:off x="4859338" y="3956050"/>
            <a:ext cx="352425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0459" name="Text Box 107"/>
          <p:cNvSpPr txBox="1"/>
          <p:nvPr/>
        </p:nvSpPr>
        <p:spPr>
          <a:xfrm>
            <a:off x="4859338" y="4475163"/>
            <a:ext cx="350837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  <p:sp>
        <p:nvSpPr>
          <p:cNvPr id="100460" name="Text Box 108"/>
          <p:cNvSpPr txBox="1"/>
          <p:nvPr/>
        </p:nvSpPr>
        <p:spPr>
          <a:xfrm>
            <a:off x="4886325" y="2782888"/>
            <a:ext cx="352425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0461" name="AutoShape 109"/>
          <p:cNvSpPr/>
          <p:nvPr/>
        </p:nvSpPr>
        <p:spPr>
          <a:xfrm>
            <a:off x="5148263" y="4508500"/>
            <a:ext cx="2667000" cy="1524000"/>
          </a:xfrm>
          <a:prstGeom prst="wedgeRoundRectCallout">
            <a:avLst>
              <a:gd name="adj1" fmla="val -58333"/>
              <a:gd name="adj2" fmla="val 75940"/>
              <a:gd name="adj3" fmla="val 16667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  <a:tileRect/>
          </a:gradFill>
          <a:ln w="381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状态不等效填“</a:t>
            </a: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”</a:t>
            </a:r>
            <a:endParaRPr lang="zh-CN" altLang="en-US" sz="2400" b="1" dirty="0">
              <a:solidFill>
                <a:srgbClr val="A5002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状态等效填“”</a:t>
            </a:r>
            <a:endParaRPr lang="zh-CN" altLang="en-US" sz="2400" b="1" dirty="0">
              <a:solidFill>
                <a:srgbClr val="A5002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取决隐含条件的</a:t>
            </a:r>
            <a:r>
              <a:rPr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--</a:t>
            </a:r>
            <a:endParaRPr lang="en-US" altLang="zh-CN" sz="2400" b="1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将条件填在格中</a:t>
            </a:r>
            <a:endParaRPr lang="zh-CN" altLang="en-US" sz="2400" b="1" dirty="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0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0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0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0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0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0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0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0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0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0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0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0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0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0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0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0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0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0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0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8" grpId="0" animBg="1"/>
      <p:bldP spid="100390" grpId="0"/>
      <p:bldP spid="100391" grpId="0" animBg="1"/>
      <p:bldP spid="100392" grpId="0" animBg="1"/>
      <p:bldP spid="100394" grpId="0"/>
      <p:bldP spid="100395" grpId="0"/>
      <p:bldP spid="100455" grpId="0"/>
      <p:bldP spid="100456" grpId="0"/>
      <p:bldP spid="100457" grpId="0"/>
      <p:bldP spid="100458" grpId="0"/>
      <p:bldP spid="100459" grpId="0"/>
      <p:bldP spid="100460" grpId="0"/>
      <p:bldP spid="10046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457200" y="304800"/>
            <a:ext cx="2743200" cy="4572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>
            <a:outerShdw dist="107763" dir="135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状态简化</a:t>
            </a:r>
            <a:endParaRPr kumimoji="0" lang="zh-CN" altLang="en-US" sz="7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77827" name="Text Box 5"/>
          <p:cNvSpPr txBox="1"/>
          <p:nvPr/>
        </p:nvSpPr>
        <p:spPr>
          <a:xfrm>
            <a:off x="468313" y="838200"/>
            <a:ext cx="2557462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第二步   关连比较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7828" name="Text Box 6"/>
          <p:cNvSpPr txBox="1"/>
          <p:nvPr/>
        </p:nvSpPr>
        <p:spPr>
          <a:xfrm>
            <a:off x="533400" y="1295400"/>
            <a:ext cx="7848600" cy="822325"/>
          </a:xfrm>
          <a:prstGeom prst="rect">
            <a:avLst/>
          </a:prstGeom>
          <a:noFill/>
          <a:ln w="381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继续检查填有隐含条件的那些方格。若检查发现所填的隐含条件肯定不能满足，就在该方格内打“</a:t>
            </a:r>
            <a:r>
              <a:rPr lang="en-US" altLang="zh-CN" sz="2400" b="1" dirty="0">
                <a:latin typeface="宋体" panose="02010600030101010101" pitchFamily="2" charset="-122"/>
              </a:rPr>
              <a:t>×</a:t>
            </a:r>
            <a:r>
              <a:rPr lang="en-US" altLang="zh-CN" sz="2400" b="1" dirty="0">
                <a:latin typeface="Times New Roman" panose="02020603050405020304" pitchFamily="18" charset="0"/>
              </a:rPr>
              <a:t>”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77829" name="Group 7"/>
          <p:cNvGrpSpPr/>
          <p:nvPr/>
        </p:nvGrpSpPr>
        <p:grpSpPr>
          <a:xfrm>
            <a:off x="5183188" y="2420938"/>
            <a:ext cx="3276600" cy="3421062"/>
            <a:chOff x="3312" y="912"/>
            <a:chExt cx="2064" cy="2155"/>
          </a:xfrm>
        </p:grpSpPr>
        <p:sp>
          <p:nvSpPr>
            <p:cNvPr id="77923" name="Rectangle 8"/>
            <p:cNvSpPr/>
            <p:nvPr/>
          </p:nvSpPr>
          <p:spPr>
            <a:xfrm>
              <a:off x="3312" y="2016"/>
              <a:ext cx="1392" cy="105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77924" name="Line 9"/>
            <p:cNvSpPr/>
            <p:nvPr/>
          </p:nvSpPr>
          <p:spPr>
            <a:xfrm>
              <a:off x="3312" y="2352"/>
              <a:ext cx="13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925" name="Line 10"/>
            <p:cNvSpPr/>
            <p:nvPr/>
          </p:nvSpPr>
          <p:spPr>
            <a:xfrm>
              <a:off x="3312" y="2688"/>
              <a:ext cx="13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926" name="Line 11"/>
            <p:cNvSpPr/>
            <p:nvPr/>
          </p:nvSpPr>
          <p:spPr>
            <a:xfrm>
              <a:off x="3648" y="2016"/>
              <a:ext cx="3" cy="105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927" name="Line 12"/>
            <p:cNvSpPr/>
            <p:nvPr/>
          </p:nvSpPr>
          <p:spPr>
            <a:xfrm flipV="1">
              <a:off x="3312" y="912"/>
              <a:ext cx="0" cy="110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928" name="Line 13"/>
            <p:cNvSpPr/>
            <p:nvPr/>
          </p:nvSpPr>
          <p:spPr>
            <a:xfrm>
              <a:off x="3648" y="1680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929" name="Line 14"/>
            <p:cNvSpPr/>
            <p:nvPr/>
          </p:nvSpPr>
          <p:spPr>
            <a:xfrm>
              <a:off x="3312" y="1296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930" name="Line 15"/>
            <p:cNvSpPr/>
            <p:nvPr/>
          </p:nvSpPr>
          <p:spPr>
            <a:xfrm>
              <a:off x="3648" y="1296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931" name="Line 16"/>
            <p:cNvSpPr/>
            <p:nvPr/>
          </p:nvSpPr>
          <p:spPr>
            <a:xfrm>
              <a:off x="3648" y="912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932" name="Line 17"/>
            <p:cNvSpPr/>
            <p:nvPr/>
          </p:nvSpPr>
          <p:spPr>
            <a:xfrm flipH="1">
              <a:off x="3312" y="912"/>
              <a:ext cx="3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933" name="Line 18"/>
            <p:cNvSpPr/>
            <p:nvPr/>
          </p:nvSpPr>
          <p:spPr>
            <a:xfrm flipH="1">
              <a:off x="4704" y="2352"/>
              <a:ext cx="3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934" name="Line 19"/>
            <p:cNvSpPr/>
            <p:nvPr/>
          </p:nvSpPr>
          <p:spPr>
            <a:xfrm flipH="1">
              <a:off x="4704" y="2688"/>
              <a:ext cx="3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935" name="Line 20"/>
            <p:cNvSpPr/>
            <p:nvPr/>
          </p:nvSpPr>
          <p:spPr>
            <a:xfrm flipH="1">
              <a:off x="5040" y="2688"/>
              <a:ext cx="3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936" name="Line 21"/>
            <p:cNvSpPr/>
            <p:nvPr/>
          </p:nvSpPr>
          <p:spPr>
            <a:xfrm>
              <a:off x="3969" y="1298"/>
              <a:ext cx="0" cy="176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937" name="Line 22"/>
            <p:cNvSpPr/>
            <p:nvPr/>
          </p:nvSpPr>
          <p:spPr>
            <a:xfrm>
              <a:off x="4286" y="1661"/>
              <a:ext cx="0" cy="140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938" name="Line 23"/>
            <p:cNvSpPr/>
            <p:nvPr/>
          </p:nvSpPr>
          <p:spPr>
            <a:xfrm>
              <a:off x="5057" y="2341"/>
              <a:ext cx="0" cy="7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939" name="Line 24"/>
            <p:cNvSpPr/>
            <p:nvPr/>
          </p:nvSpPr>
          <p:spPr>
            <a:xfrm>
              <a:off x="4694" y="3067"/>
              <a:ext cx="68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940" name="Line 25"/>
            <p:cNvSpPr/>
            <p:nvPr/>
          </p:nvSpPr>
          <p:spPr>
            <a:xfrm>
              <a:off x="5375" y="2704"/>
              <a:ext cx="0" cy="36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941" name="Line 26"/>
            <p:cNvSpPr/>
            <p:nvPr/>
          </p:nvSpPr>
          <p:spPr>
            <a:xfrm flipH="1">
              <a:off x="3334" y="1661"/>
              <a:ext cx="95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7830" name="Group 27"/>
          <p:cNvGrpSpPr/>
          <p:nvPr/>
        </p:nvGrpSpPr>
        <p:grpSpPr>
          <a:xfrm>
            <a:off x="5208588" y="5876925"/>
            <a:ext cx="3214687" cy="457200"/>
            <a:chOff x="444" y="3324"/>
            <a:chExt cx="2025" cy="288"/>
          </a:xfrm>
        </p:grpSpPr>
        <p:sp>
          <p:nvSpPr>
            <p:cNvPr id="77917" name="Text Box 28"/>
            <p:cNvSpPr txBox="1"/>
            <p:nvPr/>
          </p:nvSpPr>
          <p:spPr>
            <a:xfrm>
              <a:off x="444" y="3324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7918" name="Text Box 29"/>
            <p:cNvSpPr txBox="1"/>
            <p:nvPr/>
          </p:nvSpPr>
          <p:spPr>
            <a:xfrm>
              <a:off x="833" y="3324"/>
              <a:ext cx="24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7919" name="Text Box 30"/>
            <p:cNvSpPr txBox="1"/>
            <p:nvPr/>
          </p:nvSpPr>
          <p:spPr>
            <a:xfrm>
              <a:off x="1174" y="3324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7920" name="Text Box 31"/>
            <p:cNvSpPr txBox="1"/>
            <p:nvPr/>
          </p:nvSpPr>
          <p:spPr>
            <a:xfrm>
              <a:off x="1500" y="3324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7921" name="Text Box 32"/>
            <p:cNvSpPr txBox="1"/>
            <p:nvPr/>
          </p:nvSpPr>
          <p:spPr>
            <a:xfrm>
              <a:off x="1904" y="3324"/>
              <a:ext cx="24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7922" name="Text Box 33"/>
            <p:cNvSpPr txBox="1"/>
            <p:nvPr/>
          </p:nvSpPr>
          <p:spPr>
            <a:xfrm>
              <a:off x="2236" y="3324"/>
              <a:ext cx="23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F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7831" name="Group 34"/>
          <p:cNvGrpSpPr/>
          <p:nvPr/>
        </p:nvGrpSpPr>
        <p:grpSpPr>
          <a:xfrm>
            <a:off x="4679950" y="2532063"/>
            <a:ext cx="444500" cy="3200400"/>
            <a:chOff x="2691" y="1006"/>
            <a:chExt cx="280" cy="2016"/>
          </a:xfrm>
        </p:grpSpPr>
        <p:sp>
          <p:nvSpPr>
            <p:cNvPr id="77911" name="Text Box 35"/>
            <p:cNvSpPr txBox="1"/>
            <p:nvPr/>
          </p:nvSpPr>
          <p:spPr>
            <a:xfrm>
              <a:off x="2702" y="1006"/>
              <a:ext cx="24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7912" name="Text Box 36"/>
            <p:cNvSpPr txBox="1"/>
            <p:nvPr/>
          </p:nvSpPr>
          <p:spPr>
            <a:xfrm>
              <a:off x="2691" y="1390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7913" name="Text Box 37"/>
            <p:cNvSpPr txBox="1"/>
            <p:nvPr/>
          </p:nvSpPr>
          <p:spPr>
            <a:xfrm>
              <a:off x="2691" y="1726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7914" name="Text Box 38"/>
            <p:cNvSpPr txBox="1"/>
            <p:nvPr/>
          </p:nvSpPr>
          <p:spPr>
            <a:xfrm>
              <a:off x="2702" y="2110"/>
              <a:ext cx="24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7915" name="Text Box 39"/>
            <p:cNvSpPr txBox="1"/>
            <p:nvPr/>
          </p:nvSpPr>
          <p:spPr>
            <a:xfrm>
              <a:off x="2706" y="2398"/>
              <a:ext cx="23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F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7916" name="Text Box 40"/>
            <p:cNvSpPr txBox="1"/>
            <p:nvPr/>
          </p:nvSpPr>
          <p:spPr>
            <a:xfrm>
              <a:off x="2706" y="2734"/>
              <a:ext cx="26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G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7832" name="Group 41"/>
          <p:cNvGrpSpPr/>
          <p:nvPr/>
        </p:nvGrpSpPr>
        <p:grpSpPr>
          <a:xfrm>
            <a:off x="5688013" y="2995613"/>
            <a:ext cx="2555875" cy="2789237"/>
            <a:chOff x="798" y="1298"/>
            <a:chExt cx="1610" cy="1757"/>
          </a:xfrm>
        </p:grpSpPr>
        <p:sp>
          <p:nvSpPr>
            <p:cNvPr id="77896" name="Text Box 42"/>
            <p:cNvSpPr txBox="1"/>
            <p:nvPr/>
          </p:nvSpPr>
          <p:spPr>
            <a:xfrm>
              <a:off x="1116" y="1668"/>
              <a:ext cx="22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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7897" name="Text Box 43"/>
            <p:cNvSpPr txBox="1"/>
            <p:nvPr/>
          </p:nvSpPr>
          <p:spPr>
            <a:xfrm>
              <a:off x="849" y="1298"/>
              <a:ext cx="22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7898" name="Text Box 44"/>
            <p:cNvSpPr txBox="1"/>
            <p:nvPr/>
          </p:nvSpPr>
          <p:spPr>
            <a:xfrm>
              <a:off x="813" y="1680"/>
              <a:ext cx="22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7899" name="Text Box 45"/>
            <p:cNvSpPr txBox="1"/>
            <p:nvPr/>
          </p:nvSpPr>
          <p:spPr>
            <a:xfrm>
              <a:off x="798" y="2025"/>
              <a:ext cx="22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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7900" name="Text Box 46"/>
            <p:cNvSpPr txBox="1"/>
            <p:nvPr/>
          </p:nvSpPr>
          <p:spPr>
            <a:xfrm>
              <a:off x="813" y="2352"/>
              <a:ext cx="22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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7901" name="Text Box 47"/>
            <p:cNvSpPr txBox="1"/>
            <p:nvPr/>
          </p:nvSpPr>
          <p:spPr>
            <a:xfrm>
              <a:off x="813" y="2767"/>
              <a:ext cx="22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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7902" name="Text Box 48"/>
            <p:cNvSpPr txBox="1"/>
            <p:nvPr/>
          </p:nvSpPr>
          <p:spPr>
            <a:xfrm>
              <a:off x="1162" y="2016"/>
              <a:ext cx="22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7903" name="Text Box 49"/>
            <p:cNvSpPr txBox="1"/>
            <p:nvPr/>
          </p:nvSpPr>
          <p:spPr>
            <a:xfrm>
              <a:off x="1149" y="2352"/>
              <a:ext cx="22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7904" name="Text Box 50"/>
            <p:cNvSpPr txBox="1"/>
            <p:nvPr/>
          </p:nvSpPr>
          <p:spPr>
            <a:xfrm>
              <a:off x="1149" y="2734"/>
              <a:ext cx="22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7905" name="Text Box 51"/>
            <p:cNvSpPr txBox="1"/>
            <p:nvPr/>
          </p:nvSpPr>
          <p:spPr>
            <a:xfrm>
              <a:off x="1533" y="2016"/>
              <a:ext cx="22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7906" name="Text Box 52"/>
            <p:cNvSpPr txBox="1"/>
            <p:nvPr/>
          </p:nvSpPr>
          <p:spPr>
            <a:xfrm>
              <a:off x="1525" y="2352"/>
              <a:ext cx="22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7907" name="Text Box 53"/>
            <p:cNvSpPr txBox="1"/>
            <p:nvPr/>
          </p:nvSpPr>
          <p:spPr>
            <a:xfrm>
              <a:off x="1525" y="2727"/>
              <a:ext cx="22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7908" name="Text Box 54"/>
            <p:cNvSpPr txBox="1"/>
            <p:nvPr/>
          </p:nvSpPr>
          <p:spPr>
            <a:xfrm>
              <a:off x="2187" y="2727"/>
              <a:ext cx="22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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7909" name="Text Box 55"/>
            <p:cNvSpPr txBox="1"/>
            <p:nvPr/>
          </p:nvSpPr>
          <p:spPr>
            <a:xfrm>
              <a:off x="1869" y="2352"/>
              <a:ext cx="22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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7910" name="Text Box 56"/>
            <p:cNvSpPr txBox="1"/>
            <p:nvPr/>
          </p:nvSpPr>
          <p:spPr>
            <a:xfrm>
              <a:off x="1851" y="2748"/>
              <a:ext cx="22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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77833" name="Text Box 57"/>
          <p:cNvSpPr txBox="1"/>
          <p:nvPr/>
        </p:nvSpPr>
        <p:spPr>
          <a:xfrm>
            <a:off x="5208588" y="2533650"/>
            <a:ext cx="350837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7834" name="Text Box 58"/>
          <p:cNvSpPr txBox="1"/>
          <p:nvPr/>
        </p:nvSpPr>
        <p:spPr>
          <a:xfrm>
            <a:off x="5254625" y="3067050"/>
            <a:ext cx="352425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7835" name="Text Box 59"/>
          <p:cNvSpPr txBox="1"/>
          <p:nvPr/>
        </p:nvSpPr>
        <p:spPr>
          <a:xfrm>
            <a:off x="5262563" y="4210050"/>
            <a:ext cx="352425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7836" name="Text Box 60"/>
          <p:cNvSpPr txBox="1"/>
          <p:nvPr/>
        </p:nvSpPr>
        <p:spPr>
          <a:xfrm>
            <a:off x="5254625" y="4819650"/>
            <a:ext cx="352425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7837" name="Text Box 61"/>
          <p:cNvSpPr txBox="1"/>
          <p:nvPr/>
        </p:nvSpPr>
        <p:spPr>
          <a:xfrm>
            <a:off x="5254625" y="5338763"/>
            <a:ext cx="350838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  <p:sp>
        <p:nvSpPr>
          <p:cNvPr id="77838" name="Text Box 62"/>
          <p:cNvSpPr txBox="1"/>
          <p:nvPr/>
        </p:nvSpPr>
        <p:spPr>
          <a:xfrm>
            <a:off x="5281613" y="3646488"/>
            <a:ext cx="352425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7839" name="Line 63"/>
          <p:cNvSpPr/>
          <p:nvPr/>
        </p:nvSpPr>
        <p:spPr>
          <a:xfrm>
            <a:off x="3708400" y="3933825"/>
            <a:ext cx="720725" cy="0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77840" name="Group 64"/>
          <p:cNvGrpSpPr/>
          <p:nvPr/>
        </p:nvGrpSpPr>
        <p:grpSpPr>
          <a:xfrm>
            <a:off x="1079500" y="2468563"/>
            <a:ext cx="3276600" cy="3421062"/>
            <a:chOff x="3312" y="912"/>
            <a:chExt cx="2064" cy="2155"/>
          </a:xfrm>
        </p:grpSpPr>
        <p:sp>
          <p:nvSpPr>
            <p:cNvPr id="77877" name="Rectangle 65"/>
            <p:cNvSpPr/>
            <p:nvPr/>
          </p:nvSpPr>
          <p:spPr>
            <a:xfrm>
              <a:off x="3312" y="2016"/>
              <a:ext cx="1392" cy="105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77878" name="Line 66"/>
            <p:cNvSpPr/>
            <p:nvPr/>
          </p:nvSpPr>
          <p:spPr>
            <a:xfrm>
              <a:off x="3312" y="2352"/>
              <a:ext cx="13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79" name="Line 67"/>
            <p:cNvSpPr/>
            <p:nvPr/>
          </p:nvSpPr>
          <p:spPr>
            <a:xfrm>
              <a:off x="3312" y="2688"/>
              <a:ext cx="13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80" name="Line 68"/>
            <p:cNvSpPr/>
            <p:nvPr/>
          </p:nvSpPr>
          <p:spPr>
            <a:xfrm>
              <a:off x="3648" y="2016"/>
              <a:ext cx="3" cy="105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81" name="Line 69"/>
            <p:cNvSpPr/>
            <p:nvPr/>
          </p:nvSpPr>
          <p:spPr>
            <a:xfrm flipV="1">
              <a:off x="3312" y="912"/>
              <a:ext cx="0" cy="110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82" name="Line 70"/>
            <p:cNvSpPr/>
            <p:nvPr/>
          </p:nvSpPr>
          <p:spPr>
            <a:xfrm>
              <a:off x="3648" y="1680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83" name="Line 71"/>
            <p:cNvSpPr/>
            <p:nvPr/>
          </p:nvSpPr>
          <p:spPr>
            <a:xfrm>
              <a:off x="3312" y="1296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84" name="Line 72"/>
            <p:cNvSpPr/>
            <p:nvPr/>
          </p:nvSpPr>
          <p:spPr>
            <a:xfrm>
              <a:off x="3648" y="1296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85" name="Line 73"/>
            <p:cNvSpPr/>
            <p:nvPr/>
          </p:nvSpPr>
          <p:spPr>
            <a:xfrm>
              <a:off x="3648" y="912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86" name="Line 74"/>
            <p:cNvSpPr/>
            <p:nvPr/>
          </p:nvSpPr>
          <p:spPr>
            <a:xfrm flipH="1">
              <a:off x="3312" y="912"/>
              <a:ext cx="3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87" name="Line 75"/>
            <p:cNvSpPr/>
            <p:nvPr/>
          </p:nvSpPr>
          <p:spPr>
            <a:xfrm flipH="1">
              <a:off x="4704" y="2352"/>
              <a:ext cx="3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88" name="Line 76"/>
            <p:cNvSpPr/>
            <p:nvPr/>
          </p:nvSpPr>
          <p:spPr>
            <a:xfrm flipH="1">
              <a:off x="4704" y="2688"/>
              <a:ext cx="3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89" name="Line 77"/>
            <p:cNvSpPr/>
            <p:nvPr/>
          </p:nvSpPr>
          <p:spPr>
            <a:xfrm flipH="1">
              <a:off x="5040" y="2688"/>
              <a:ext cx="3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90" name="Line 78"/>
            <p:cNvSpPr/>
            <p:nvPr/>
          </p:nvSpPr>
          <p:spPr>
            <a:xfrm>
              <a:off x="3969" y="1298"/>
              <a:ext cx="0" cy="176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91" name="Line 79"/>
            <p:cNvSpPr/>
            <p:nvPr/>
          </p:nvSpPr>
          <p:spPr>
            <a:xfrm>
              <a:off x="4286" y="1661"/>
              <a:ext cx="0" cy="140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92" name="Line 80"/>
            <p:cNvSpPr/>
            <p:nvPr/>
          </p:nvSpPr>
          <p:spPr>
            <a:xfrm>
              <a:off x="5057" y="2341"/>
              <a:ext cx="0" cy="7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93" name="Line 81"/>
            <p:cNvSpPr/>
            <p:nvPr/>
          </p:nvSpPr>
          <p:spPr>
            <a:xfrm>
              <a:off x="4694" y="3067"/>
              <a:ext cx="68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94" name="Line 82"/>
            <p:cNvSpPr/>
            <p:nvPr/>
          </p:nvSpPr>
          <p:spPr>
            <a:xfrm>
              <a:off x="5375" y="2704"/>
              <a:ext cx="0" cy="36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95" name="Line 83"/>
            <p:cNvSpPr/>
            <p:nvPr/>
          </p:nvSpPr>
          <p:spPr>
            <a:xfrm flipH="1">
              <a:off x="3334" y="1661"/>
              <a:ext cx="95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7841" name="Group 84"/>
          <p:cNvGrpSpPr/>
          <p:nvPr/>
        </p:nvGrpSpPr>
        <p:grpSpPr>
          <a:xfrm>
            <a:off x="1104900" y="5924550"/>
            <a:ext cx="3214688" cy="457200"/>
            <a:chOff x="444" y="3324"/>
            <a:chExt cx="2025" cy="288"/>
          </a:xfrm>
        </p:grpSpPr>
        <p:sp>
          <p:nvSpPr>
            <p:cNvPr id="77871" name="Text Box 85"/>
            <p:cNvSpPr txBox="1"/>
            <p:nvPr/>
          </p:nvSpPr>
          <p:spPr>
            <a:xfrm>
              <a:off x="444" y="3324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7872" name="Text Box 86"/>
            <p:cNvSpPr txBox="1"/>
            <p:nvPr/>
          </p:nvSpPr>
          <p:spPr>
            <a:xfrm>
              <a:off x="833" y="3324"/>
              <a:ext cx="24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7873" name="Text Box 87"/>
            <p:cNvSpPr txBox="1"/>
            <p:nvPr/>
          </p:nvSpPr>
          <p:spPr>
            <a:xfrm>
              <a:off x="1174" y="3324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7874" name="Text Box 88"/>
            <p:cNvSpPr txBox="1"/>
            <p:nvPr/>
          </p:nvSpPr>
          <p:spPr>
            <a:xfrm>
              <a:off x="1500" y="3324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7875" name="Text Box 89"/>
            <p:cNvSpPr txBox="1"/>
            <p:nvPr/>
          </p:nvSpPr>
          <p:spPr>
            <a:xfrm>
              <a:off x="1904" y="3324"/>
              <a:ext cx="24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7876" name="Text Box 90"/>
            <p:cNvSpPr txBox="1"/>
            <p:nvPr/>
          </p:nvSpPr>
          <p:spPr>
            <a:xfrm>
              <a:off x="2236" y="3324"/>
              <a:ext cx="23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F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7842" name="Group 91"/>
          <p:cNvGrpSpPr/>
          <p:nvPr/>
        </p:nvGrpSpPr>
        <p:grpSpPr>
          <a:xfrm>
            <a:off x="563563" y="2579688"/>
            <a:ext cx="444500" cy="3200400"/>
            <a:chOff x="2691" y="1006"/>
            <a:chExt cx="280" cy="2016"/>
          </a:xfrm>
        </p:grpSpPr>
        <p:sp>
          <p:nvSpPr>
            <p:cNvPr id="77865" name="Text Box 92"/>
            <p:cNvSpPr txBox="1"/>
            <p:nvPr/>
          </p:nvSpPr>
          <p:spPr>
            <a:xfrm>
              <a:off x="2702" y="1006"/>
              <a:ext cx="24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7866" name="Text Box 93"/>
            <p:cNvSpPr txBox="1"/>
            <p:nvPr/>
          </p:nvSpPr>
          <p:spPr>
            <a:xfrm>
              <a:off x="2691" y="1390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7867" name="Text Box 94"/>
            <p:cNvSpPr txBox="1"/>
            <p:nvPr/>
          </p:nvSpPr>
          <p:spPr>
            <a:xfrm>
              <a:off x="2691" y="1726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7868" name="Text Box 95"/>
            <p:cNvSpPr txBox="1"/>
            <p:nvPr/>
          </p:nvSpPr>
          <p:spPr>
            <a:xfrm>
              <a:off x="2702" y="2110"/>
              <a:ext cx="24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7869" name="Text Box 96"/>
            <p:cNvSpPr txBox="1"/>
            <p:nvPr/>
          </p:nvSpPr>
          <p:spPr>
            <a:xfrm>
              <a:off x="2706" y="2398"/>
              <a:ext cx="23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F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7870" name="Text Box 97"/>
            <p:cNvSpPr txBox="1"/>
            <p:nvPr/>
          </p:nvSpPr>
          <p:spPr>
            <a:xfrm>
              <a:off x="2706" y="2734"/>
              <a:ext cx="26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G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7843" name="Group 98"/>
          <p:cNvGrpSpPr/>
          <p:nvPr/>
        </p:nvGrpSpPr>
        <p:grpSpPr>
          <a:xfrm>
            <a:off x="1584325" y="3043238"/>
            <a:ext cx="2770188" cy="2881312"/>
            <a:chOff x="798" y="1298"/>
            <a:chExt cx="1745" cy="1815"/>
          </a:xfrm>
        </p:grpSpPr>
        <p:sp>
          <p:nvSpPr>
            <p:cNvPr id="77850" name="Text Box 99"/>
            <p:cNvSpPr txBox="1"/>
            <p:nvPr/>
          </p:nvSpPr>
          <p:spPr>
            <a:xfrm>
              <a:off x="1116" y="1687"/>
              <a:ext cx="339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AB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7851" name="Text Box 100"/>
            <p:cNvSpPr txBox="1"/>
            <p:nvPr/>
          </p:nvSpPr>
          <p:spPr>
            <a:xfrm>
              <a:off x="849" y="1298"/>
              <a:ext cx="22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7852" name="Text Box 101"/>
            <p:cNvSpPr txBox="1"/>
            <p:nvPr/>
          </p:nvSpPr>
          <p:spPr>
            <a:xfrm>
              <a:off x="813" y="1680"/>
              <a:ext cx="22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7853" name="Text Box 102"/>
            <p:cNvSpPr txBox="1"/>
            <p:nvPr/>
          </p:nvSpPr>
          <p:spPr>
            <a:xfrm>
              <a:off x="798" y="2025"/>
              <a:ext cx="22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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7854" name="Text Box 103"/>
            <p:cNvSpPr txBox="1"/>
            <p:nvPr/>
          </p:nvSpPr>
          <p:spPr>
            <a:xfrm>
              <a:off x="813" y="2371"/>
              <a:ext cx="347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GE</a:t>
              </a:r>
              <a:endPara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7855" name="Text Box 104"/>
            <p:cNvSpPr txBox="1"/>
            <p:nvPr/>
          </p:nvSpPr>
          <p:spPr>
            <a:xfrm>
              <a:off x="813" y="2709"/>
              <a:ext cx="332" cy="40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AE</a:t>
              </a:r>
              <a:endPara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AG</a:t>
              </a:r>
              <a:endPara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7856" name="Text Box 105"/>
            <p:cNvSpPr txBox="1"/>
            <p:nvPr/>
          </p:nvSpPr>
          <p:spPr>
            <a:xfrm>
              <a:off x="1162" y="2016"/>
              <a:ext cx="22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7857" name="Text Box 106"/>
            <p:cNvSpPr txBox="1"/>
            <p:nvPr/>
          </p:nvSpPr>
          <p:spPr>
            <a:xfrm>
              <a:off x="1149" y="2352"/>
              <a:ext cx="22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7858" name="Text Box 107"/>
            <p:cNvSpPr txBox="1"/>
            <p:nvPr/>
          </p:nvSpPr>
          <p:spPr>
            <a:xfrm>
              <a:off x="1149" y="2734"/>
              <a:ext cx="22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7859" name="Text Box 108"/>
            <p:cNvSpPr txBox="1"/>
            <p:nvPr/>
          </p:nvSpPr>
          <p:spPr>
            <a:xfrm>
              <a:off x="1533" y="2016"/>
              <a:ext cx="22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7860" name="Text Box 109"/>
            <p:cNvSpPr txBox="1"/>
            <p:nvPr/>
          </p:nvSpPr>
          <p:spPr>
            <a:xfrm>
              <a:off x="1525" y="2352"/>
              <a:ext cx="22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7861" name="Text Box 110"/>
            <p:cNvSpPr txBox="1"/>
            <p:nvPr/>
          </p:nvSpPr>
          <p:spPr>
            <a:xfrm>
              <a:off x="1525" y="2727"/>
              <a:ext cx="22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7862" name="Text Box 111"/>
            <p:cNvSpPr txBox="1"/>
            <p:nvPr/>
          </p:nvSpPr>
          <p:spPr>
            <a:xfrm>
              <a:off x="2187" y="2746"/>
              <a:ext cx="356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AG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7863" name="Text Box 112"/>
            <p:cNvSpPr txBox="1"/>
            <p:nvPr/>
          </p:nvSpPr>
          <p:spPr>
            <a:xfrm>
              <a:off x="1869" y="2371"/>
              <a:ext cx="347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GB</a:t>
              </a:r>
              <a:endPara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7864" name="Text Box 113"/>
            <p:cNvSpPr txBox="1"/>
            <p:nvPr/>
          </p:nvSpPr>
          <p:spPr>
            <a:xfrm>
              <a:off x="1851" y="2671"/>
              <a:ext cx="356" cy="44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AB</a:t>
              </a:r>
              <a:endPara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AG</a:t>
              </a:r>
              <a:endPara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77844" name="Text Box 114"/>
          <p:cNvSpPr txBox="1"/>
          <p:nvPr/>
        </p:nvSpPr>
        <p:spPr>
          <a:xfrm>
            <a:off x="1104900" y="2611438"/>
            <a:ext cx="550863" cy="396875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GE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7845" name="Text Box 115"/>
          <p:cNvSpPr txBox="1"/>
          <p:nvPr/>
        </p:nvSpPr>
        <p:spPr>
          <a:xfrm>
            <a:off x="1150938" y="3114675"/>
            <a:ext cx="352425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7846" name="Text Box 116"/>
          <p:cNvSpPr txBox="1"/>
          <p:nvPr/>
        </p:nvSpPr>
        <p:spPr>
          <a:xfrm>
            <a:off x="1158875" y="4287838"/>
            <a:ext cx="550863" cy="396875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GB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7847" name="Text Box 117"/>
          <p:cNvSpPr txBox="1"/>
          <p:nvPr/>
        </p:nvSpPr>
        <p:spPr>
          <a:xfrm>
            <a:off x="1150938" y="4867275"/>
            <a:ext cx="352425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7848" name="Text Box 118"/>
          <p:cNvSpPr txBox="1"/>
          <p:nvPr/>
        </p:nvSpPr>
        <p:spPr>
          <a:xfrm>
            <a:off x="1150938" y="5386388"/>
            <a:ext cx="350837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  <p:sp>
        <p:nvSpPr>
          <p:cNvPr id="77849" name="Text Box 119"/>
          <p:cNvSpPr txBox="1"/>
          <p:nvPr/>
        </p:nvSpPr>
        <p:spPr>
          <a:xfrm>
            <a:off x="1177925" y="3694113"/>
            <a:ext cx="352425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457200" y="304800"/>
            <a:ext cx="2743200" cy="4572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>
            <a:outerShdw dist="107763" dir="135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状态简化</a:t>
            </a:r>
            <a:endParaRPr kumimoji="0" lang="zh-CN" altLang="en-US" sz="7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02405" name="Text Box 5"/>
          <p:cNvSpPr txBox="1"/>
          <p:nvPr/>
        </p:nvSpPr>
        <p:spPr>
          <a:xfrm>
            <a:off x="473075" y="838200"/>
            <a:ext cx="3400425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第三步  寻找最大等效类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02406" name="Text Box 6"/>
          <p:cNvSpPr txBox="1"/>
          <p:nvPr/>
        </p:nvSpPr>
        <p:spPr>
          <a:xfrm>
            <a:off x="465138" y="1219200"/>
            <a:ext cx="5697537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未打“</a:t>
            </a:r>
            <a:r>
              <a:rPr lang="en-US" altLang="zh-CN" sz="2400" b="1" dirty="0">
                <a:latin typeface="宋体" panose="02010600030101010101" pitchFamily="2" charset="-122"/>
              </a:rPr>
              <a:t>×</a:t>
            </a:r>
            <a:r>
              <a:rPr lang="en-US" altLang="zh-CN" sz="2400" b="1" dirty="0">
                <a:latin typeface="Times New Roman" panose="02020603050405020304" pitchFamily="18" charset="0"/>
              </a:rPr>
              <a:t>”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的方格，都代表一个等效状态对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02407" name="Text Box 7"/>
          <p:cNvSpPr txBox="1"/>
          <p:nvPr/>
        </p:nvSpPr>
        <p:spPr>
          <a:xfrm>
            <a:off x="468313" y="1676400"/>
            <a:ext cx="812165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由此得到全部等效对  </a:t>
            </a:r>
            <a:r>
              <a:rPr lang="en-US" altLang="zh-CN" sz="2400" b="1" dirty="0">
                <a:latin typeface="Times New Roman" panose="02020603050405020304" pitchFamily="18" charset="0"/>
              </a:rPr>
              <a:t>(A, B, E, F, G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), </a:t>
            </a:r>
            <a:r>
              <a:rPr lang="en-US" altLang="zh-CN" sz="2400" b="1" dirty="0">
                <a:latin typeface="Times New Roman" panose="02020603050405020304" pitchFamily="18" charset="0"/>
              </a:rPr>
              <a:t>(E, F, G), (F, G), (C, D)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02408" name="Line 8"/>
          <p:cNvSpPr/>
          <p:nvPr/>
        </p:nvSpPr>
        <p:spPr>
          <a:xfrm>
            <a:off x="3492500" y="2130425"/>
            <a:ext cx="4103688" cy="3175"/>
          </a:xfrm>
          <a:prstGeom prst="line">
            <a:avLst/>
          </a:prstGeom>
          <a:ln w="38100" cap="flat" cmpd="sng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09" name="Text Box 9"/>
          <p:cNvSpPr txBox="1"/>
          <p:nvPr/>
        </p:nvSpPr>
        <p:spPr>
          <a:xfrm>
            <a:off x="492125" y="2133600"/>
            <a:ext cx="263525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全部最大等效类：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02410" name="Text Box 10"/>
          <p:cNvSpPr txBox="1"/>
          <p:nvPr/>
        </p:nvSpPr>
        <p:spPr>
          <a:xfrm>
            <a:off x="609600" y="2590800"/>
            <a:ext cx="3810000" cy="822325"/>
          </a:xfrm>
          <a:prstGeom prst="rect">
            <a:avLst/>
          </a:prstGeom>
          <a:noFill/>
          <a:ln w="381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(A, B, E, F, G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(C, D)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02411" name="Text Box 11"/>
          <p:cNvSpPr txBox="1"/>
          <p:nvPr/>
        </p:nvSpPr>
        <p:spPr>
          <a:xfrm>
            <a:off x="152400" y="3352800"/>
            <a:ext cx="4876800" cy="457200"/>
          </a:xfrm>
          <a:prstGeom prst="rect">
            <a:avLst/>
          </a:prstGeom>
          <a:noFill/>
          <a:ln w="381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第四步 状态合并，得最简状态表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02412" name="AutoShape 12"/>
          <p:cNvSpPr/>
          <p:nvPr/>
        </p:nvSpPr>
        <p:spPr>
          <a:xfrm>
            <a:off x="1143000" y="1905000"/>
            <a:ext cx="1447800" cy="685800"/>
          </a:xfrm>
          <a:prstGeom prst="wedgeRoundRectCallout">
            <a:avLst>
              <a:gd name="adj1" fmla="val -45722"/>
              <a:gd name="adj2" fmla="val 69907"/>
              <a:gd name="adj3" fmla="val 16667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  <a:tileRect/>
          </a:gradFill>
          <a:ln w="381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A’</a:t>
            </a: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表示</a:t>
            </a:r>
            <a:endParaRPr lang="zh-CN" altLang="en-US" sz="2400" b="1" dirty="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13" name="AutoShape 13"/>
          <p:cNvSpPr/>
          <p:nvPr/>
        </p:nvSpPr>
        <p:spPr>
          <a:xfrm>
            <a:off x="2987675" y="2565400"/>
            <a:ext cx="1439863" cy="504825"/>
          </a:xfrm>
          <a:prstGeom prst="wedgeRoundRectCallout">
            <a:avLst>
              <a:gd name="adj1" fmla="val -155292"/>
              <a:gd name="adj2" fmla="val 72644"/>
              <a:gd name="adj3" fmla="val 16667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  <a:tileRect/>
          </a:gradFill>
          <a:ln w="381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B’</a:t>
            </a: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表示</a:t>
            </a:r>
            <a:endParaRPr lang="zh-CN" altLang="en-US" sz="2400" b="1" dirty="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8860" name="Group 14"/>
          <p:cNvGrpSpPr/>
          <p:nvPr/>
        </p:nvGrpSpPr>
        <p:grpSpPr>
          <a:xfrm>
            <a:off x="5399088" y="2636838"/>
            <a:ext cx="3276600" cy="3421062"/>
            <a:chOff x="3312" y="912"/>
            <a:chExt cx="2064" cy="2155"/>
          </a:xfrm>
        </p:grpSpPr>
        <p:sp>
          <p:nvSpPr>
            <p:cNvPr id="78914" name="Rectangle 15"/>
            <p:cNvSpPr/>
            <p:nvPr/>
          </p:nvSpPr>
          <p:spPr>
            <a:xfrm>
              <a:off x="3312" y="2016"/>
              <a:ext cx="1392" cy="105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78915" name="Line 16"/>
            <p:cNvSpPr/>
            <p:nvPr/>
          </p:nvSpPr>
          <p:spPr>
            <a:xfrm>
              <a:off x="3312" y="2352"/>
              <a:ext cx="13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16" name="Line 17"/>
            <p:cNvSpPr/>
            <p:nvPr/>
          </p:nvSpPr>
          <p:spPr>
            <a:xfrm>
              <a:off x="3312" y="2688"/>
              <a:ext cx="13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17" name="Line 18"/>
            <p:cNvSpPr/>
            <p:nvPr/>
          </p:nvSpPr>
          <p:spPr>
            <a:xfrm>
              <a:off x="3648" y="2016"/>
              <a:ext cx="3" cy="105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18" name="Line 19"/>
            <p:cNvSpPr/>
            <p:nvPr/>
          </p:nvSpPr>
          <p:spPr>
            <a:xfrm flipV="1">
              <a:off x="3312" y="912"/>
              <a:ext cx="0" cy="110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19" name="Line 20"/>
            <p:cNvSpPr/>
            <p:nvPr/>
          </p:nvSpPr>
          <p:spPr>
            <a:xfrm>
              <a:off x="3648" y="1680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20" name="Line 21"/>
            <p:cNvSpPr/>
            <p:nvPr/>
          </p:nvSpPr>
          <p:spPr>
            <a:xfrm>
              <a:off x="3312" y="1296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21" name="Line 22"/>
            <p:cNvSpPr/>
            <p:nvPr/>
          </p:nvSpPr>
          <p:spPr>
            <a:xfrm>
              <a:off x="3648" y="1296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22" name="Line 23"/>
            <p:cNvSpPr/>
            <p:nvPr/>
          </p:nvSpPr>
          <p:spPr>
            <a:xfrm>
              <a:off x="3648" y="912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23" name="Line 24"/>
            <p:cNvSpPr/>
            <p:nvPr/>
          </p:nvSpPr>
          <p:spPr>
            <a:xfrm flipH="1">
              <a:off x="3312" y="912"/>
              <a:ext cx="3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24" name="Line 25"/>
            <p:cNvSpPr/>
            <p:nvPr/>
          </p:nvSpPr>
          <p:spPr>
            <a:xfrm flipH="1">
              <a:off x="4704" y="2352"/>
              <a:ext cx="3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25" name="Line 26"/>
            <p:cNvSpPr/>
            <p:nvPr/>
          </p:nvSpPr>
          <p:spPr>
            <a:xfrm flipH="1">
              <a:off x="4704" y="2688"/>
              <a:ext cx="3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26" name="Line 27"/>
            <p:cNvSpPr/>
            <p:nvPr/>
          </p:nvSpPr>
          <p:spPr>
            <a:xfrm flipH="1">
              <a:off x="5040" y="2688"/>
              <a:ext cx="3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27" name="Line 28"/>
            <p:cNvSpPr/>
            <p:nvPr/>
          </p:nvSpPr>
          <p:spPr>
            <a:xfrm>
              <a:off x="3969" y="1298"/>
              <a:ext cx="0" cy="176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28" name="Line 29"/>
            <p:cNvSpPr/>
            <p:nvPr/>
          </p:nvSpPr>
          <p:spPr>
            <a:xfrm>
              <a:off x="4286" y="1661"/>
              <a:ext cx="0" cy="140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29" name="Line 30"/>
            <p:cNvSpPr/>
            <p:nvPr/>
          </p:nvSpPr>
          <p:spPr>
            <a:xfrm>
              <a:off x="5057" y="2341"/>
              <a:ext cx="0" cy="7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30" name="Line 31"/>
            <p:cNvSpPr/>
            <p:nvPr/>
          </p:nvSpPr>
          <p:spPr>
            <a:xfrm>
              <a:off x="4694" y="3067"/>
              <a:ext cx="68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31" name="Line 32"/>
            <p:cNvSpPr/>
            <p:nvPr/>
          </p:nvSpPr>
          <p:spPr>
            <a:xfrm>
              <a:off x="5375" y="2704"/>
              <a:ext cx="0" cy="36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32" name="Line 33"/>
            <p:cNvSpPr/>
            <p:nvPr/>
          </p:nvSpPr>
          <p:spPr>
            <a:xfrm flipH="1">
              <a:off x="3334" y="1661"/>
              <a:ext cx="95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8861" name="Group 34"/>
          <p:cNvGrpSpPr/>
          <p:nvPr/>
        </p:nvGrpSpPr>
        <p:grpSpPr>
          <a:xfrm>
            <a:off x="5424488" y="6092825"/>
            <a:ext cx="3214687" cy="457200"/>
            <a:chOff x="444" y="3324"/>
            <a:chExt cx="2025" cy="288"/>
          </a:xfrm>
        </p:grpSpPr>
        <p:sp>
          <p:nvSpPr>
            <p:cNvPr id="78908" name="Text Box 35"/>
            <p:cNvSpPr txBox="1"/>
            <p:nvPr/>
          </p:nvSpPr>
          <p:spPr>
            <a:xfrm>
              <a:off x="444" y="3324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8909" name="Text Box 36"/>
            <p:cNvSpPr txBox="1"/>
            <p:nvPr/>
          </p:nvSpPr>
          <p:spPr>
            <a:xfrm>
              <a:off x="833" y="3324"/>
              <a:ext cx="24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8910" name="Text Box 37"/>
            <p:cNvSpPr txBox="1"/>
            <p:nvPr/>
          </p:nvSpPr>
          <p:spPr>
            <a:xfrm>
              <a:off x="1174" y="3324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8911" name="Text Box 38"/>
            <p:cNvSpPr txBox="1"/>
            <p:nvPr/>
          </p:nvSpPr>
          <p:spPr>
            <a:xfrm>
              <a:off x="1500" y="3324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8912" name="Text Box 39"/>
            <p:cNvSpPr txBox="1"/>
            <p:nvPr/>
          </p:nvSpPr>
          <p:spPr>
            <a:xfrm>
              <a:off x="1904" y="3324"/>
              <a:ext cx="24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8913" name="Text Box 40"/>
            <p:cNvSpPr txBox="1"/>
            <p:nvPr/>
          </p:nvSpPr>
          <p:spPr>
            <a:xfrm>
              <a:off x="2236" y="3324"/>
              <a:ext cx="23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F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8862" name="Group 41"/>
          <p:cNvGrpSpPr/>
          <p:nvPr/>
        </p:nvGrpSpPr>
        <p:grpSpPr>
          <a:xfrm>
            <a:off x="4895850" y="2747963"/>
            <a:ext cx="444500" cy="3200400"/>
            <a:chOff x="2691" y="1006"/>
            <a:chExt cx="280" cy="2016"/>
          </a:xfrm>
        </p:grpSpPr>
        <p:sp>
          <p:nvSpPr>
            <p:cNvPr id="78902" name="Text Box 42"/>
            <p:cNvSpPr txBox="1"/>
            <p:nvPr/>
          </p:nvSpPr>
          <p:spPr>
            <a:xfrm>
              <a:off x="2702" y="1006"/>
              <a:ext cx="24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8903" name="Text Box 43"/>
            <p:cNvSpPr txBox="1"/>
            <p:nvPr/>
          </p:nvSpPr>
          <p:spPr>
            <a:xfrm>
              <a:off x="2691" y="1390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8904" name="Text Box 44"/>
            <p:cNvSpPr txBox="1"/>
            <p:nvPr/>
          </p:nvSpPr>
          <p:spPr>
            <a:xfrm>
              <a:off x="2691" y="1726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8905" name="Text Box 45"/>
            <p:cNvSpPr txBox="1"/>
            <p:nvPr/>
          </p:nvSpPr>
          <p:spPr>
            <a:xfrm>
              <a:off x="2702" y="2110"/>
              <a:ext cx="24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8906" name="Text Box 46"/>
            <p:cNvSpPr txBox="1"/>
            <p:nvPr/>
          </p:nvSpPr>
          <p:spPr>
            <a:xfrm>
              <a:off x="2706" y="2398"/>
              <a:ext cx="23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F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8907" name="Text Box 47"/>
            <p:cNvSpPr txBox="1"/>
            <p:nvPr/>
          </p:nvSpPr>
          <p:spPr>
            <a:xfrm>
              <a:off x="2706" y="2734"/>
              <a:ext cx="26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G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8863" name="Group 48"/>
          <p:cNvGrpSpPr/>
          <p:nvPr/>
        </p:nvGrpSpPr>
        <p:grpSpPr>
          <a:xfrm>
            <a:off x="5903913" y="3211513"/>
            <a:ext cx="2555875" cy="2789237"/>
            <a:chOff x="798" y="1298"/>
            <a:chExt cx="1610" cy="1757"/>
          </a:xfrm>
        </p:grpSpPr>
        <p:sp>
          <p:nvSpPr>
            <p:cNvPr id="78887" name="Text Box 49"/>
            <p:cNvSpPr txBox="1"/>
            <p:nvPr/>
          </p:nvSpPr>
          <p:spPr>
            <a:xfrm>
              <a:off x="1116" y="1668"/>
              <a:ext cx="22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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8888" name="Text Box 50"/>
            <p:cNvSpPr txBox="1"/>
            <p:nvPr/>
          </p:nvSpPr>
          <p:spPr>
            <a:xfrm>
              <a:off x="849" y="1298"/>
              <a:ext cx="22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8889" name="Text Box 51"/>
            <p:cNvSpPr txBox="1"/>
            <p:nvPr/>
          </p:nvSpPr>
          <p:spPr>
            <a:xfrm>
              <a:off x="813" y="1680"/>
              <a:ext cx="22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8890" name="Text Box 52"/>
            <p:cNvSpPr txBox="1"/>
            <p:nvPr/>
          </p:nvSpPr>
          <p:spPr>
            <a:xfrm>
              <a:off x="798" y="2025"/>
              <a:ext cx="22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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8891" name="Text Box 53"/>
            <p:cNvSpPr txBox="1"/>
            <p:nvPr/>
          </p:nvSpPr>
          <p:spPr>
            <a:xfrm>
              <a:off x="813" y="2352"/>
              <a:ext cx="22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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8892" name="Text Box 54"/>
            <p:cNvSpPr txBox="1"/>
            <p:nvPr/>
          </p:nvSpPr>
          <p:spPr>
            <a:xfrm>
              <a:off x="813" y="2767"/>
              <a:ext cx="22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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8893" name="Text Box 55"/>
            <p:cNvSpPr txBox="1"/>
            <p:nvPr/>
          </p:nvSpPr>
          <p:spPr>
            <a:xfrm>
              <a:off x="1162" y="2016"/>
              <a:ext cx="22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8894" name="Text Box 56"/>
            <p:cNvSpPr txBox="1"/>
            <p:nvPr/>
          </p:nvSpPr>
          <p:spPr>
            <a:xfrm>
              <a:off x="1149" y="2352"/>
              <a:ext cx="22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8895" name="Text Box 57"/>
            <p:cNvSpPr txBox="1"/>
            <p:nvPr/>
          </p:nvSpPr>
          <p:spPr>
            <a:xfrm>
              <a:off x="1149" y="2734"/>
              <a:ext cx="22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8896" name="Text Box 58"/>
            <p:cNvSpPr txBox="1"/>
            <p:nvPr/>
          </p:nvSpPr>
          <p:spPr>
            <a:xfrm>
              <a:off x="1533" y="2016"/>
              <a:ext cx="22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8897" name="Text Box 59"/>
            <p:cNvSpPr txBox="1"/>
            <p:nvPr/>
          </p:nvSpPr>
          <p:spPr>
            <a:xfrm>
              <a:off x="1525" y="2352"/>
              <a:ext cx="22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8898" name="Text Box 60"/>
            <p:cNvSpPr txBox="1"/>
            <p:nvPr/>
          </p:nvSpPr>
          <p:spPr>
            <a:xfrm>
              <a:off x="1525" y="2727"/>
              <a:ext cx="22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8899" name="Text Box 61"/>
            <p:cNvSpPr txBox="1"/>
            <p:nvPr/>
          </p:nvSpPr>
          <p:spPr>
            <a:xfrm>
              <a:off x="2187" y="2727"/>
              <a:ext cx="22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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8900" name="Text Box 62"/>
            <p:cNvSpPr txBox="1"/>
            <p:nvPr/>
          </p:nvSpPr>
          <p:spPr>
            <a:xfrm>
              <a:off x="1869" y="2352"/>
              <a:ext cx="22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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8901" name="Text Box 63"/>
            <p:cNvSpPr txBox="1"/>
            <p:nvPr/>
          </p:nvSpPr>
          <p:spPr>
            <a:xfrm>
              <a:off x="1851" y="2748"/>
              <a:ext cx="22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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78864" name="Text Box 64"/>
          <p:cNvSpPr txBox="1"/>
          <p:nvPr/>
        </p:nvSpPr>
        <p:spPr>
          <a:xfrm>
            <a:off x="5424488" y="2749550"/>
            <a:ext cx="350837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8865" name="Text Box 65"/>
          <p:cNvSpPr txBox="1"/>
          <p:nvPr/>
        </p:nvSpPr>
        <p:spPr>
          <a:xfrm>
            <a:off x="5470525" y="3282950"/>
            <a:ext cx="352425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8866" name="Text Box 66"/>
          <p:cNvSpPr txBox="1"/>
          <p:nvPr/>
        </p:nvSpPr>
        <p:spPr>
          <a:xfrm>
            <a:off x="5478463" y="4425950"/>
            <a:ext cx="352425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8867" name="Text Box 67"/>
          <p:cNvSpPr txBox="1"/>
          <p:nvPr/>
        </p:nvSpPr>
        <p:spPr>
          <a:xfrm>
            <a:off x="5470525" y="5035550"/>
            <a:ext cx="352425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8868" name="Text Box 68"/>
          <p:cNvSpPr txBox="1"/>
          <p:nvPr/>
        </p:nvSpPr>
        <p:spPr>
          <a:xfrm>
            <a:off x="5470525" y="5554663"/>
            <a:ext cx="350838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  <p:sp>
        <p:nvSpPr>
          <p:cNvPr id="78869" name="Text Box 69"/>
          <p:cNvSpPr txBox="1"/>
          <p:nvPr/>
        </p:nvSpPr>
        <p:spPr>
          <a:xfrm>
            <a:off x="5497513" y="3862388"/>
            <a:ext cx="352425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2470" name="Line 70"/>
          <p:cNvSpPr/>
          <p:nvPr/>
        </p:nvSpPr>
        <p:spPr>
          <a:xfrm>
            <a:off x="1001713" y="4578350"/>
            <a:ext cx="1219200" cy="685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71" name="Text Box 71"/>
          <p:cNvSpPr txBox="1"/>
          <p:nvPr/>
        </p:nvSpPr>
        <p:spPr>
          <a:xfrm>
            <a:off x="1646238" y="4556125"/>
            <a:ext cx="404812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X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02472" name="Text Box 72"/>
          <p:cNvSpPr txBox="1"/>
          <p:nvPr/>
        </p:nvSpPr>
        <p:spPr>
          <a:xfrm>
            <a:off x="1154113" y="4806950"/>
            <a:ext cx="466725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n</a:t>
            </a:r>
            <a:endParaRPr lang="en-US" altLang="zh-CN" sz="2400" b="1" baseline="30000" dirty="0">
              <a:latin typeface="Times New Roman" panose="02020603050405020304" pitchFamily="18" charset="0"/>
            </a:endParaRPr>
          </a:p>
        </p:txBody>
      </p:sp>
      <p:sp>
        <p:nvSpPr>
          <p:cNvPr id="102473" name="Text Box 73"/>
          <p:cNvSpPr txBox="1"/>
          <p:nvPr/>
        </p:nvSpPr>
        <p:spPr>
          <a:xfrm>
            <a:off x="1382713" y="5187950"/>
            <a:ext cx="506412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A’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02474" name="Text Box 74"/>
          <p:cNvSpPr txBox="1"/>
          <p:nvPr/>
        </p:nvSpPr>
        <p:spPr>
          <a:xfrm>
            <a:off x="2297113" y="4730750"/>
            <a:ext cx="33655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0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02475" name="Text Box 75"/>
          <p:cNvSpPr txBox="1"/>
          <p:nvPr/>
        </p:nvSpPr>
        <p:spPr>
          <a:xfrm>
            <a:off x="3027363" y="4730750"/>
            <a:ext cx="33655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02476" name="Text Box 76"/>
          <p:cNvSpPr txBox="1"/>
          <p:nvPr/>
        </p:nvSpPr>
        <p:spPr>
          <a:xfrm>
            <a:off x="1390650" y="5492750"/>
            <a:ext cx="48895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B’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02477" name="Text Box 77"/>
          <p:cNvSpPr txBox="1"/>
          <p:nvPr/>
        </p:nvSpPr>
        <p:spPr>
          <a:xfrm>
            <a:off x="2189163" y="5187950"/>
            <a:ext cx="74295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A’/0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02478" name="Text Box 78"/>
          <p:cNvSpPr txBox="1"/>
          <p:nvPr/>
        </p:nvSpPr>
        <p:spPr>
          <a:xfrm>
            <a:off x="2951163" y="5187950"/>
            <a:ext cx="74295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A’/0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02479" name="Text Box 79"/>
          <p:cNvSpPr txBox="1"/>
          <p:nvPr/>
        </p:nvSpPr>
        <p:spPr>
          <a:xfrm>
            <a:off x="2220913" y="5492750"/>
            <a:ext cx="74295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A’/0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02480" name="Text Box 80"/>
          <p:cNvSpPr txBox="1"/>
          <p:nvPr/>
        </p:nvSpPr>
        <p:spPr>
          <a:xfrm>
            <a:off x="2982913" y="5492750"/>
            <a:ext cx="725487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B’/1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02481" name="Line 81"/>
          <p:cNvSpPr/>
          <p:nvPr/>
        </p:nvSpPr>
        <p:spPr>
          <a:xfrm>
            <a:off x="1016000" y="5226050"/>
            <a:ext cx="2678113" cy="31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82" name="Line 82"/>
          <p:cNvSpPr/>
          <p:nvPr/>
        </p:nvSpPr>
        <p:spPr>
          <a:xfrm>
            <a:off x="1016000" y="5946775"/>
            <a:ext cx="2678113" cy="31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83" name="Line 83"/>
          <p:cNvSpPr/>
          <p:nvPr/>
        </p:nvSpPr>
        <p:spPr>
          <a:xfrm flipH="1">
            <a:off x="2168525" y="4581525"/>
            <a:ext cx="26988" cy="13684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84" name="Text Box 84"/>
          <p:cNvSpPr txBox="1"/>
          <p:nvPr/>
        </p:nvSpPr>
        <p:spPr>
          <a:xfrm>
            <a:off x="2322513" y="4076700"/>
            <a:ext cx="954087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n+1</a:t>
            </a:r>
            <a:r>
              <a:rPr lang="en-US" altLang="zh-CN" sz="2400" b="1" dirty="0">
                <a:latin typeface="Times New Roman" panose="02020603050405020304" pitchFamily="18" charset="0"/>
              </a:rPr>
              <a:t>/F</a:t>
            </a:r>
            <a:endParaRPr lang="en-US" altLang="zh-CN" sz="2400" b="1" baseline="30000" dirty="0">
              <a:latin typeface="Times New Roman" panose="02020603050405020304" pitchFamily="18" charset="0"/>
            </a:endParaRPr>
          </a:p>
        </p:txBody>
      </p:sp>
      <p:sp>
        <p:nvSpPr>
          <p:cNvPr id="102485" name="Line 85"/>
          <p:cNvSpPr/>
          <p:nvPr/>
        </p:nvSpPr>
        <p:spPr>
          <a:xfrm>
            <a:off x="1030288" y="4578350"/>
            <a:ext cx="2678112" cy="31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86" name="Line 86"/>
          <p:cNvSpPr/>
          <p:nvPr/>
        </p:nvSpPr>
        <p:spPr>
          <a:xfrm flipH="1">
            <a:off x="2916238" y="4581525"/>
            <a:ext cx="26987" cy="13684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0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0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0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/>
      <p:bldP spid="102406" grpId="0"/>
      <p:bldP spid="102407" grpId="0"/>
      <p:bldP spid="102409" grpId="0"/>
      <p:bldP spid="102410" grpId="0"/>
      <p:bldP spid="102411" grpId="0"/>
      <p:bldP spid="102412" grpId="0" animBg="1"/>
      <p:bldP spid="102413" grpId="0" animBg="1"/>
      <p:bldP spid="102471" grpId="0"/>
      <p:bldP spid="102472" grpId="0"/>
      <p:bldP spid="102473" grpId="0"/>
      <p:bldP spid="102474" grpId="0"/>
      <p:bldP spid="102475" grpId="0"/>
      <p:bldP spid="102476" grpId="0"/>
      <p:bldP spid="102477" grpId="0"/>
      <p:bldP spid="102478" grpId="0"/>
      <p:bldP spid="102479" grpId="0"/>
      <p:bldP spid="102480" grpId="0"/>
      <p:bldP spid="10248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4"/>
          <p:cNvSpPr txBox="1"/>
          <p:nvPr/>
        </p:nvSpPr>
        <p:spPr>
          <a:xfrm>
            <a:off x="755650" y="476250"/>
            <a:ext cx="6121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0033"/>
                </a:solidFill>
                <a:ea typeface="隶书" panose="02010509060101010101" pitchFamily="49" charset="-122"/>
              </a:rPr>
              <a:t>三、状态编码：</a:t>
            </a:r>
            <a:endParaRPr lang="zh-CN" altLang="en-US" b="1" dirty="0">
              <a:solidFill>
                <a:srgbClr val="660033"/>
              </a:solidFill>
              <a:ea typeface="隶书" panose="02010509060101010101" pitchFamily="49" charset="-122"/>
            </a:endParaRPr>
          </a:p>
        </p:txBody>
      </p:sp>
      <p:sp>
        <p:nvSpPr>
          <p:cNvPr id="101379" name="Text Box 5"/>
          <p:cNvSpPr txBox="1"/>
          <p:nvPr/>
        </p:nvSpPr>
        <p:spPr>
          <a:xfrm>
            <a:off x="647700" y="1163638"/>
            <a:ext cx="7791450" cy="1041400"/>
          </a:xfrm>
          <a:prstGeom prst="rect">
            <a:avLst/>
          </a:prstGeom>
          <a:noFill/>
          <a:ln w="19050">
            <a:noFill/>
          </a:ln>
        </p:spPr>
        <p:txBody>
          <a:bodyPr lIns="0" r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762000"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给最小化状态表中的每一个状态指定一个二进制代码，形成二进制状态表。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106502" name="Group 6"/>
          <p:cNvGrpSpPr/>
          <p:nvPr/>
        </p:nvGrpSpPr>
        <p:grpSpPr>
          <a:xfrm>
            <a:off x="323850" y="3068638"/>
            <a:ext cx="4130675" cy="3384550"/>
            <a:chOff x="97" y="1525"/>
            <a:chExt cx="2947" cy="2485"/>
          </a:xfrm>
        </p:grpSpPr>
        <p:sp>
          <p:nvSpPr>
            <p:cNvPr id="101396" name="Line 7"/>
            <p:cNvSpPr/>
            <p:nvPr/>
          </p:nvSpPr>
          <p:spPr>
            <a:xfrm>
              <a:off x="113" y="1525"/>
              <a:ext cx="290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101397" name="Line 8"/>
            <p:cNvSpPr/>
            <p:nvPr/>
          </p:nvSpPr>
          <p:spPr>
            <a:xfrm>
              <a:off x="137" y="3998"/>
              <a:ext cx="290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101398" name="Line 9"/>
            <p:cNvSpPr/>
            <p:nvPr/>
          </p:nvSpPr>
          <p:spPr>
            <a:xfrm>
              <a:off x="810" y="1525"/>
              <a:ext cx="0" cy="248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101399" name="Line 10"/>
            <p:cNvSpPr/>
            <p:nvPr/>
          </p:nvSpPr>
          <p:spPr>
            <a:xfrm>
              <a:off x="1856" y="2146"/>
              <a:ext cx="0" cy="185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101400" name="Line 11"/>
            <p:cNvSpPr/>
            <p:nvPr/>
          </p:nvSpPr>
          <p:spPr>
            <a:xfrm>
              <a:off x="810" y="2134"/>
              <a:ext cx="220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101401" name="Line 12"/>
            <p:cNvSpPr/>
            <p:nvPr/>
          </p:nvSpPr>
          <p:spPr>
            <a:xfrm>
              <a:off x="97" y="2705"/>
              <a:ext cx="2907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101402" name="Text Box 13"/>
            <p:cNvSpPr txBox="1"/>
            <p:nvPr/>
          </p:nvSpPr>
          <p:spPr>
            <a:xfrm>
              <a:off x="233" y="1748"/>
              <a:ext cx="566" cy="33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zh-CN" sz="2400" dirty="0">
                  <a:latin typeface="Times New Roman" panose="02020603050405020304" pitchFamily="18" charset="0"/>
                </a:rPr>
                <a:t>现态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1403" name="Text Box 14"/>
            <p:cNvSpPr txBox="1"/>
            <p:nvPr/>
          </p:nvSpPr>
          <p:spPr>
            <a:xfrm>
              <a:off x="975" y="1692"/>
              <a:ext cx="1061" cy="33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次态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/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输出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1404" name="Text Box 15"/>
            <p:cNvSpPr txBox="1"/>
            <p:nvPr/>
          </p:nvSpPr>
          <p:spPr>
            <a:xfrm>
              <a:off x="1168" y="2290"/>
              <a:ext cx="459" cy="33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=0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1405" name="Text Box 16"/>
            <p:cNvSpPr txBox="1"/>
            <p:nvPr/>
          </p:nvSpPr>
          <p:spPr>
            <a:xfrm>
              <a:off x="2253" y="2290"/>
              <a:ext cx="459" cy="33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=1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1406" name="Text Box 17"/>
            <p:cNvSpPr txBox="1"/>
            <p:nvPr/>
          </p:nvSpPr>
          <p:spPr>
            <a:xfrm>
              <a:off x="296" y="2812"/>
              <a:ext cx="289" cy="114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A</a:t>
              </a:r>
              <a:endParaRPr lang="en-US" altLang="zh-CN" sz="2400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B</a:t>
              </a:r>
              <a:endParaRPr lang="en-US" altLang="zh-CN" sz="2400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C</a:t>
              </a:r>
              <a:endParaRPr lang="en-US" altLang="zh-CN" sz="2400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D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101407" name="Text Box 18"/>
            <p:cNvSpPr txBox="1"/>
            <p:nvPr/>
          </p:nvSpPr>
          <p:spPr>
            <a:xfrm>
              <a:off x="1120" y="2812"/>
              <a:ext cx="457" cy="114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A/0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D/0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B/0</a:t>
              </a:r>
              <a:endParaRPr lang="en-US" altLang="zh-CN" sz="2400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A/0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1408" name="Text Box 19"/>
            <p:cNvSpPr txBox="1"/>
            <p:nvPr/>
          </p:nvSpPr>
          <p:spPr>
            <a:xfrm>
              <a:off x="2221" y="2812"/>
              <a:ext cx="445" cy="114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C/1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C/0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C/1</a:t>
              </a:r>
              <a:endParaRPr lang="en-US" altLang="zh-CN" sz="2400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C/1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1409" name="Text Box 20"/>
            <p:cNvSpPr txBox="1"/>
            <p:nvPr/>
          </p:nvSpPr>
          <p:spPr>
            <a:xfrm>
              <a:off x="249" y="2207"/>
              <a:ext cx="363" cy="336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400" b="1" baseline="30000" dirty="0">
                  <a:latin typeface="Times New Roman" panose="02020603050405020304" pitchFamily="18" charset="0"/>
                </a:rPr>
                <a:t>n</a:t>
              </a:r>
              <a:endParaRPr lang="en-US" altLang="zh-CN" sz="2400" b="1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101410" name="Text Box 21"/>
            <p:cNvSpPr txBox="1"/>
            <p:nvPr/>
          </p:nvSpPr>
          <p:spPr>
            <a:xfrm>
              <a:off x="2018" y="1693"/>
              <a:ext cx="635" cy="291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baseline="30000" dirty="0">
                  <a:latin typeface="Times New Roman" panose="02020603050405020304" pitchFamily="18" charset="0"/>
                </a:rPr>
                <a:t>n+1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/F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6518" name="Text Box 22"/>
          <p:cNvSpPr txBox="1"/>
          <p:nvPr/>
        </p:nvSpPr>
        <p:spPr>
          <a:xfrm>
            <a:off x="2627313" y="2251075"/>
            <a:ext cx="6048375" cy="519113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sym typeface="Monotype Sorts" pitchFamily="2" charset="2"/>
              </a:rPr>
              <a:t>状态分配：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sym typeface="Monotype Sorts" pitchFamily="2" charset="2"/>
              </a:rPr>
              <a:t>A=00, B=11, C=01, D=10</a:t>
            </a:r>
            <a:endParaRPr lang="en-US" altLang="zh-CN" sz="2800" b="1" dirty="0">
              <a:solidFill>
                <a:srgbClr val="A50021"/>
              </a:solidFill>
              <a:latin typeface="Times New Roman" panose="02020603050405020304" pitchFamily="18" charset="0"/>
              <a:sym typeface="Monotype Sorts" pitchFamily="2" charset="2"/>
            </a:endParaRPr>
          </a:p>
        </p:txBody>
      </p:sp>
      <p:grpSp>
        <p:nvGrpSpPr>
          <p:cNvPr id="106519" name="Group 23"/>
          <p:cNvGrpSpPr/>
          <p:nvPr/>
        </p:nvGrpSpPr>
        <p:grpSpPr>
          <a:xfrm>
            <a:off x="4838700" y="3068638"/>
            <a:ext cx="4125913" cy="3384550"/>
            <a:chOff x="2866" y="1389"/>
            <a:chExt cx="2599" cy="2243"/>
          </a:xfrm>
        </p:grpSpPr>
        <p:sp>
          <p:nvSpPr>
            <p:cNvPr id="101383" name="Line 24"/>
            <p:cNvSpPr/>
            <p:nvPr/>
          </p:nvSpPr>
          <p:spPr>
            <a:xfrm>
              <a:off x="2867" y="1389"/>
              <a:ext cx="240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101384" name="Line 25"/>
            <p:cNvSpPr/>
            <p:nvPr/>
          </p:nvSpPr>
          <p:spPr>
            <a:xfrm>
              <a:off x="2867" y="3622"/>
              <a:ext cx="240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101385" name="Line 26"/>
            <p:cNvSpPr/>
            <p:nvPr/>
          </p:nvSpPr>
          <p:spPr>
            <a:xfrm>
              <a:off x="3489" y="1389"/>
              <a:ext cx="0" cy="224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101386" name="Line 27"/>
            <p:cNvSpPr/>
            <p:nvPr/>
          </p:nvSpPr>
          <p:spPr>
            <a:xfrm>
              <a:off x="4353" y="1888"/>
              <a:ext cx="0" cy="17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101387" name="Line 28"/>
            <p:cNvSpPr/>
            <p:nvPr/>
          </p:nvSpPr>
          <p:spPr>
            <a:xfrm>
              <a:off x="3496" y="1878"/>
              <a:ext cx="177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101388" name="Line 29"/>
            <p:cNvSpPr/>
            <p:nvPr/>
          </p:nvSpPr>
          <p:spPr>
            <a:xfrm>
              <a:off x="2866" y="2336"/>
              <a:ext cx="2403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101389" name="Text Box 30"/>
            <p:cNvSpPr txBox="1"/>
            <p:nvPr/>
          </p:nvSpPr>
          <p:spPr>
            <a:xfrm>
              <a:off x="2933" y="1470"/>
              <a:ext cx="675" cy="72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zh-CN" sz="2400" dirty="0">
                  <a:latin typeface="Times New Roman" panose="02020603050405020304" pitchFamily="18" charset="0"/>
                </a:rPr>
                <a:t>现态</a:t>
              </a:r>
              <a:endParaRPr lang="zh-CN" altLang="en-US" sz="2400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sz="2000" baseline="-25000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000" baseline="30000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000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sz="2000" baseline="-25000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000" baseline="30000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000" baseline="30000" dirty="0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390" name="Text Box 31"/>
            <p:cNvSpPr txBox="1"/>
            <p:nvPr/>
          </p:nvSpPr>
          <p:spPr>
            <a:xfrm>
              <a:off x="3576" y="1519"/>
              <a:ext cx="1889" cy="30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次态</a:t>
              </a:r>
              <a:r>
                <a:rPr lang="en-US" altLang="zh-CN" sz="2000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sz="2000" baseline="-25000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000" baseline="30000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n+1</a:t>
              </a:r>
              <a:r>
                <a:rPr lang="en-US" altLang="zh-CN" sz="2000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sz="2000" baseline="-25000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000" baseline="30000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n+1</a:t>
              </a:r>
              <a:r>
                <a:rPr lang="en-US" altLang="zh-CN" sz="2000" baseline="300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/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输出</a:t>
              </a:r>
              <a:r>
                <a:rPr lang="en-US" altLang="zh-CN" sz="2000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000" dirty="0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391" name="Text Box 32"/>
            <p:cNvSpPr txBox="1"/>
            <p:nvPr/>
          </p:nvSpPr>
          <p:spPr>
            <a:xfrm>
              <a:off x="3758" y="2004"/>
              <a:ext cx="405" cy="30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=0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1392" name="Text Box 33"/>
            <p:cNvSpPr txBox="1"/>
            <p:nvPr/>
          </p:nvSpPr>
          <p:spPr>
            <a:xfrm>
              <a:off x="4683" y="2004"/>
              <a:ext cx="405" cy="30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=1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1393" name="Text Box 34"/>
            <p:cNvSpPr txBox="1"/>
            <p:nvPr/>
          </p:nvSpPr>
          <p:spPr>
            <a:xfrm>
              <a:off x="2904" y="2457"/>
              <a:ext cx="500" cy="112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666750" eaLnBrk="1" hangingPunct="1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0    0</a:t>
              </a:r>
              <a:endParaRPr lang="en-US" altLang="zh-CN" sz="2400" dirty="0">
                <a:latin typeface="Times New Roman" panose="02020603050405020304" pitchFamily="18" charset="0"/>
              </a:endParaRPr>
            </a:p>
            <a:p>
              <a:pPr marL="0" lvl="0" indent="0" defTabSz="666750" eaLnBrk="1" hangingPunct="1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1    1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  <a:p>
              <a:pPr marL="0" lvl="0" indent="0" defTabSz="666750" eaLnBrk="1" hangingPunct="1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0    1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  <a:p>
              <a:pPr marL="0" lvl="0" indent="0" defTabSz="666750" eaLnBrk="1" hangingPunct="1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1    0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101394" name="Text Box 35"/>
            <p:cNvSpPr txBox="1"/>
            <p:nvPr/>
          </p:nvSpPr>
          <p:spPr>
            <a:xfrm>
              <a:off x="3746" y="2449"/>
              <a:ext cx="457" cy="112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00/0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10/0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11/0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00/0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1395" name="Text Box 36"/>
            <p:cNvSpPr txBox="1"/>
            <p:nvPr/>
          </p:nvSpPr>
          <p:spPr>
            <a:xfrm>
              <a:off x="4656" y="2449"/>
              <a:ext cx="457" cy="112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01/1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01/0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01/1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01/1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0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/>
          </p:cNvSpPr>
          <p:nvPr>
            <p:ph idx="1" hasCustomPrompt="1"/>
          </p:nvPr>
        </p:nvSpPr>
        <p:spPr>
          <a:xfrm>
            <a:off x="611188" y="836613"/>
            <a:ext cx="7772400" cy="3024187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30000"/>
              </a:lnSpc>
              <a:buNone/>
            </a:pPr>
            <a:r>
              <a:rPr lang="zh-CN" altLang="en-US" sz="2400" b="1" dirty="0"/>
              <a:t>触发器类型的选择</a:t>
            </a:r>
            <a:endParaRPr lang="zh-CN" altLang="en-US" sz="2400" b="1" dirty="0"/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400" dirty="0"/>
              <a:t>            触发器类型的不同将决定电路中激励函数的繁简。因此，选择触发器类型的</a:t>
            </a:r>
            <a:r>
              <a:rPr lang="zh-CN" altLang="en-US" sz="2400" b="1" dirty="0">
                <a:solidFill>
                  <a:srgbClr val="A50021"/>
                </a:solidFill>
              </a:rPr>
              <a:t>重要条件就是使函数最简</a:t>
            </a:r>
            <a:r>
              <a:rPr lang="zh-CN" altLang="en-US" sz="2400" dirty="0">
                <a:solidFill>
                  <a:srgbClr val="A50021"/>
                </a:solidFill>
              </a:rPr>
              <a:t>。</a:t>
            </a:r>
            <a:r>
              <a:rPr lang="zh-CN" altLang="en-US" sz="2400" dirty="0"/>
              <a:t>在大多数情况下，最</a:t>
            </a:r>
            <a:r>
              <a:rPr lang="zh-CN" altLang="en-US" sz="2400" b="1" dirty="0">
                <a:solidFill>
                  <a:srgbClr val="A50021"/>
                </a:solidFill>
              </a:rPr>
              <a:t>常选用</a:t>
            </a:r>
            <a:r>
              <a:rPr lang="zh-CN" altLang="en-US" sz="2400" dirty="0"/>
              <a:t>的是 </a:t>
            </a:r>
            <a:r>
              <a:rPr lang="en-US" altLang="zh-CN" sz="2400" b="1" dirty="0">
                <a:solidFill>
                  <a:srgbClr val="A50021"/>
                </a:solidFill>
              </a:rPr>
              <a:t>D</a:t>
            </a:r>
            <a:r>
              <a:rPr lang="zh-CN" altLang="en-US" sz="2400" dirty="0"/>
              <a:t>触发器，</a:t>
            </a:r>
            <a:r>
              <a:rPr lang="zh-CN" altLang="en-US" sz="2400" b="1" dirty="0">
                <a:solidFill>
                  <a:srgbClr val="A50021"/>
                </a:solidFill>
              </a:rPr>
              <a:t>其次</a:t>
            </a:r>
            <a:r>
              <a:rPr lang="zh-CN" altLang="en-US" sz="2400" dirty="0"/>
              <a:t>是选用 </a:t>
            </a:r>
            <a:r>
              <a:rPr lang="en-US" altLang="zh-CN" sz="2400" b="1" dirty="0">
                <a:solidFill>
                  <a:srgbClr val="A50021"/>
                </a:solidFill>
              </a:rPr>
              <a:t>JK</a:t>
            </a:r>
            <a:r>
              <a:rPr lang="zh-CN" altLang="en-US" sz="2400" dirty="0"/>
              <a:t>触发器和 </a:t>
            </a:r>
            <a:r>
              <a:rPr lang="en-US" altLang="zh-CN" sz="2400" b="1" dirty="0">
                <a:solidFill>
                  <a:srgbClr val="A50021"/>
                </a:solidFill>
              </a:rPr>
              <a:t>T</a:t>
            </a:r>
            <a:r>
              <a:rPr lang="zh-CN" altLang="en-US" sz="2400" dirty="0"/>
              <a:t>触发器。在非计数型的时序电路中，</a:t>
            </a:r>
            <a:r>
              <a:rPr lang="zh-CN" altLang="en-US" sz="2400" b="1" dirty="0"/>
              <a:t>有时</a:t>
            </a:r>
            <a:r>
              <a:rPr lang="zh-CN" altLang="en-US" sz="2400" dirty="0"/>
              <a:t>可选用 </a:t>
            </a:r>
            <a:r>
              <a:rPr lang="en-US" altLang="zh-CN" sz="2400" b="1" dirty="0"/>
              <a:t>RS</a:t>
            </a:r>
            <a:r>
              <a:rPr lang="zh-CN" altLang="en-US" sz="2400" dirty="0"/>
              <a:t>触发器。</a:t>
            </a:r>
            <a:endParaRPr lang="zh-CN" altLang="en-US" sz="2400" dirty="0"/>
          </a:p>
        </p:txBody>
      </p:sp>
      <p:sp>
        <p:nvSpPr>
          <p:cNvPr id="107523" name="Text Box 4"/>
          <p:cNvSpPr txBox="1"/>
          <p:nvPr/>
        </p:nvSpPr>
        <p:spPr>
          <a:xfrm>
            <a:off x="395288" y="260350"/>
            <a:ext cx="79200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00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四、触发器选型</a:t>
            </a:r>
            <a:r>
              <a:rPr lang="en-US" altLang="zh-CN" b="1" dirty="0">
                <a:solidFill>
                  <a:srgbClr val="6600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b="1" dirty="0">
                <a:solidFill>
                  <a:srgbClr val="6600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确定控制函数及输出函数</a:t>
            </a:r>
            <a:endParaRPr lang="zh-CN" altLang="en-US" b="1" dirty="0">
              <a:solidFill>
                <a:srgbClr val="660033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0773" name="Rectangle 5"/>
          <p:cNvSpPr>
            <a:spLocks noGrp="1"/>
          </p:cNvSpPr>
          <p:nvPr>
            <p:ph type="title"/>
          </p:nvPr>
        </p:nvSpPr>
        <p:spPr>
          <a:xfrm>
            <a:off x="539750" y="3860800"/>
            <a:ext cx="5795963" cy="711200"/>
          </a:xfrm>
          <a:ln w="38100"/>
        </p:spPr>
        <p:txBody>
          <a:bodyPr vert="horz" wrap="square" lIns="91440" tIns="45720" rIns="91440" bIns="45720" anchor="ctr"/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</a:rPr>
              <a:t>触发器激励表表示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60774" name="Group 6"/>
          <p:cNvGrpSpPr/>
          <p:nvPr/>
        </p:nvGrpSpPr>
        <p:grpSpPr>
          <a:xfrm>
            <a:off x="1403350" y="4581525"/>
            <a:ext cx="5761038" cy="2079625"/>
            <a:chOff x="1111" y="1525"/>
            <a:chExt cx="3356" cy="1849"/>
          </a:xfrm>
        </p:grpSpPr>
        <p:sp>
          <p:nvSpPr>
            <p:cNvPr id="107527" name="Line 7"/>
            <p:cNvSpPr/>
            <p:nvPr/>
          </p:nvSpPr>
          <p:spPr>
            <a:xfrm>
              <a:off x="1111" y="1525"/>
              <a:ext cx="335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528" name="Line 8"/>
            <p:cNvSpPr/>
            <p:nvPr/>
          </p:nvSpPr>
          <p:spPr>
            <a:xfrm>
              <a:off x="1111" y="1525"/>
              <a:ext cx="0" cy="181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529" name="Line 9"/>
            <p:cNvSpPr/>
            <p:nvPr/>
          </p:nvSpPr>
          <p:spPr>
            <a:xfrm>
              <a:off x="1111" y="1887"/>
              <a:ext cx="335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530" name="Line 10"/>
            <p:cNvSpPr/>
            <p:nvPr/>
          </p:nvSpPr>
          <p:spPr>
            <a:xfrm>
              <a:off x="1111" y="2250"/>
              <a:ext cx="335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531" name="Line 11"/>
            <p:cNvSpPr/>
            <p:nvPr/>
          </p:nvSpPr>
          <p:spPr>
            <a:xfrm>
              <a:off x="1111" y="2613"/>
              <a:ext cx="335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532" name="Line 12"/>
            <p:cNvSpPr/>
            <p:nvPr/>
          </p:nvSpPr>
          <p:spPr>
            <a:xfrm>
              <a:off x="1111" y="2976"/>
              <a:ext cx="335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533" name="Line 13"/>
            <p:cNvSpPr/>
            <p:nvPr/>
          </p:nvSpPr>
          <p:spPr>
            <a:xfrm>
              <a:off x="1111" y="3339"/>
              <a:ext cx="335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534" name="Line 14"/>
            <p:cNvSpPr/>
            <p:nvPr/>
          </p:nvSpPr>
          <p:spPr>
            <a:xfrm>
              <a:off x="4467" y="1525"/>
              <a:ext cx="0" cy="181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535" name="Line 15"/>
            <p:cNvSpPr/>
            <p:nvPr/>
          </p:nvSpPr>
          <p:spPr>
            <a:xfrm>
              <a:off x="2744" y="1525"/>
              <a:ext cx="0" cy="181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536" name="Line 16"/>
            <p:cNvSpPr/>
            <p:nvPr/>
          </p:nvSpPr>
          <p:spPr>
            <a:xfrm>
              <a:off x="3333" y="1525"/>
              <a:ext cx="0" cy="181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537" name="Line 17"/>
            <p:cNvSpPr/>
            <p:nvPr/>
          </p:nvSpPr>
          <p:spPr>
            <a:xfrm>
              <a:off x="3878" y="1525"/>
              <a:ext cx="0" cy="181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538" name="Line 18"/>
            <p:cNvSpPr/>
            <p:nvPr/>
          </p:nvSpPr>
          <p:spPr>
            <a:xfrm>
              <a:off x="1655" y="1525"/>
              <a:ext cx="0" cy="181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539" name="Line 19"/>
            <p:cNvSpPr/>
            <p:nvPr/>
          </p:nvSpPr>
          <p:spPr>
            <a:xfrm>
              <a:off x="2199" y="1525"/>
              <a:ext cx="0" cy="181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540" name="Text Box 20"/>
            <p:cNvSpPr txBox="1"/>
            <p:nvPr/>
          </p:nvSpPr>
          <p:spPr>
            <a:xfrm>
              <a:off x="1202" y="1569"/>
              <a:ext cx="363" cy="35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Q</a:t>
              </a:r>
              <a:r>
                <a:rPr lang="en-US" altLang="zh-CN" sz="2000" baseline="30000" dirty="0">
                  <a:latin typeface="Times New Roman" panose="02020603050405020304" pitchFamily="18" charset="0"/>
                </a:rPr>
                <a:t>n</a:t>
              </a:r>
              <a:endParaRPr lang="en-US" altLang="zh-CN" sz="200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107541" name="Text Box 21"/>
            <p:cNvSpPr txBox="1"/>
            <p:nvPr/>
          </p:nvSpPr>
          <p:spPr>
            <a:xfrm>
              <a:off x="1700" y="1569"/>
              <a:ext cx="543" cy="35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Q</a:t>
              </a:r>
              <a:r>
                <a:rPr lang="en-US" altLang="zh-CN" sz="2000" baseline="30000" dirty="0">
                  <a:latin typeface="Times New Roman" panose="02020603050405020304" pitchFamily="18" charset="0"/>
                </a:rPr>
                <a:t>n+1</a:t>
              </a:r>
              <a:endParaRPr lang="en-US" altLang="zh-CN" sz="200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107542" name="Text Box 22"/>
            <p:cNvSpPr txBox="1"/>
            <p:nvPr/>
          </p:nvSpPr>
          <p:spPr>
            <a:xfrm>
              <a:off x="2334" y="1569"/>
              <a:ext cx="365" cy="35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JK</a:t>
              </a:r>
              <a:endParaRPr lang="en-US" altLang="zh-CN" sz="200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107543" name="Text Box 23"/>
            <p:cNvSpPr txBox="1"/>
            <p:nvPr/>
          </p:nvSpPr>
          <p:spPr>
            <a:xfrm>
              <a:off x="2925" y="1569"/>
              <a:ext cx="363" cy="35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D</a:t>
              </a:r>
              <a:endParaRPr lang="en-US" altLang="zh-CN" sz="200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107544" name="Text Box 24"/>
            <p:cNvSpPr txBox="1"/>
            <p:nvPr/>
          </p:nvSpPr>
          <p:spPr>
            <a:xfrm>
              <a:off x="3468" y="1569"/>
              <a:ext cx="365" cy="35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T</a:t>
              </a:r>
              <a:endParaRPr lang="en-US" altLang="zh-CN" sz="200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107545" name="Text Box 25"/>
            <p:cNvSpPr txBox="1"/>
            <p:nvPr/>
          </p:nvSpPr>
          <p:spPr>
            <a:xfrm>
              <a:off x="4015" y="1569"/>
              <a:ext cx="362" cy="35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 RS</a:t>
              </a:r>
              <a:endParaRPr lang="en-US" altLang="zh-CN" sz="200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107546" name="Text Box 26"/>
            <p:cNvSpPr txBox="1"/>
            <p:nvPr/>
          </p:nvSpPr>
          <p:spPr>
            <a:xfrm>
              <a:off x="1248" y="1917"/>
              <a:ext cx="362" cy="35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0</a:t>
              </a:r>
              <a:endParaRPr lang="en-US" altLang="zh-CN" sz="200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107547" name="Text Box 27"/>
            <p:cNvSpPr txBox="1"/>
            <p:nvPr/>
          </p:nvSpPr>
          <p:spPr>
            <a:xfrm>
              <a:off x="1248" y="2279"/>
              <a:ext cx="362" cy="35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0</a:t>
              </a:r>
              <a:endParaRPr lang="en-US" altLang="zh-CN" sz="200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107548" name="Text Box 28"/>
            <p:cNvSpPr txBox="1"/>
            <p:nvPr/>
          </p:nvSpPr>
          <p:spPr>
            <a:xfrm>
              <a:off x="1791" y="1917"/>
              <a:ext cx="362" cy="35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0</a:t>
              </a:r>
              <a:endParaRPr lang="en-US" altLang="zh-CN" sz="200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107549" name="Text Box 29"/>
            <p:cNvSpPr txBox="1"/>
            <p:nvPr/>
          </p:nvSpPr>
          <p:spPr>
            <a:xfrm>
              <a:off x="1791" y="2641"/>
              <a:ext cx="362" cy="35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0</a:t>
              </a:r>
              <a:endParaRPr lang="en-US" altLang="zh-CN" sz="200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107550" name="Text Box 30"/>
            <p:cNvSpPr txBox="1"/>
            <p:nvPr/>
          </p:nvSpPr>
          <p:spPr>
            <a:xfrm>
              <a:off x="2925" y="2641"/>
              <a:ext cx="363" cy="35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0</a:t>
              </a:r>
              <a:endParaRPr lang="en-US" altLang="zh-CN" sz="200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107551" name="Text Box 31"/>
            <p:cNvSpPr txBox="1"/>
            <p:nvPr/>
          </p:nvSpPr>
          <p:spPr>
            <a:xfrm>
              <a:off x="2925" y="1934"/>
              <a:ext cx="363" cy="35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0</a:t>
              </a:r>
              <a:endParaRPr lang="en-US" altLang="zh-CN" sz="200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107552" name="Text Box 32"/>
            <p:cNvSpPr txBox="1"/>
            <p:nvPr/>
          </p:nvSpPr>
          <p:spPr>
            <a:xfrm>
              <a:off x="3468" y="1934"/>
              <a:ext cx="365" cy="35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0</a:t>
              </a:r>
              <a:endParaRPr lang="en-US" altLang="zh-CN" sz="200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107553" name="Text Box 33"/>
            <p:cNvSpPr txBox="1"/>
            <p:nvPr/>
          </p:nvSpPr>
          <p:spPr>
            <a:xfrm>
              <a:off x="3468" y="3006"/>
              <a:ext cx="365" cy="35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0</a:t>
              </a:r>
              <a:endParaRPr lang="en-US" altLang="zh-CN" sz="200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107554" name="Text Box 34"/>
            <p:cNvSpPr txBox="1"/>
            <p:nvPr/>
          </p:nvSpPr>
          <p:spPr>
            <a:xfrm>
              <a:off x="3468" y="2660"/>
              <a:ext cx="365" cy="35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1</a:t>
              </a:r>
              <a:endParaRPr lang="en-US" altLang="zh-CN" sz="200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107555" name="Text Box 35"/>
            <p:cNvSpPr txBox="1"/>
            <p:nvPr/>
          </p:nvSpPr>
          <p:spPr>
            <a:xfrm>
              <a:off x="3468" y="2297"/>
              <a:ext cx="365" cy="35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1</a:t>
              </a:r>
              <a:endParaRPr lang="en-US" altLang="zh-CN" sz="200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107556" name="Text Box 36"/>
            <p:cNvSpPr txBox="1"/>
            <p:nvPr/>
          </p:nvSpPr>
          <p:spPr>
            <a:xfrm>
              <a:off x="2925" y="2297"/>
              <a:ext cx="363" cy="35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1</a:t>
              </a:r>
              <a:endParaRPr lang="en-US" altLang="zh-CN" sz="200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107557" name="Text Box 37"/>
            <p:cNvSpPr txBox="1"/>
            <p:nvPr/>
          </p:nvSpPr>
          <p:spPr>
            <a:xfrm>
              <a:off x="2925" y="3006"/>
              <a:ext cx="363" cy="35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1</a:t>
              </a:r>
              <a:endParaRPr lang="en-US" altLang="zh-CN" sz="200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107558" name="Text Box 38"/>
            <p:cNvSpPr txBox="1"/>
            <p:nvPr/>
          </p:nvSpPr>
          <p:spPr>
            <a:xfrm>
              <a:off x="1292" y="3021"/>
              <a:ext cx="362" cy="35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1</a:t>
              </a:r>
              <a:endParaRPr lang="en-US" altLang="zh-CN" sz="200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107559" name="Text Box 39"/>
            <p:cNvSpPr txBox="1"/>
            <p:nvPr/>
          </p:nvSpPr>
          <p:spPr>
            <a:xfrm>
              <a:off x="1292" y="2660"/>
              <a:ext cx="362" cy="35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1</a:t>
              </a:r>
              <a:endParaRPr lang="en-US" altLang="zh-CN" sz="200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107560" name="Text Box 40"/>
            <p:cNvSpPr txBox="1"/>
            <p:nvPr/>
          </p:nvSpPr>
          <p:spPr>
            <a:xfrm>
              <a:off x="1791" y="3021"/>
              <a:ext cx="362" cy="35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1</a:t>
              </a:r>
              <a:endParaRPr lang="en-US" altLang="zh-CN" sz="200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107561" name="Text Box 41"/>
            <p:cNvSpPr txBox="1"/>
            <p:nvPr/>
          </p:nvSpPr>
          <p:spPr>
            <a:xfrm>
              <a:off x="1791" y="2297"/>
              <a:ext cx="362" cy="35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1</a:t>
              </a:r>
              <a:endParaRPr lang="en-US" altLang="zh-CN" sz="200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107562" name="Text Box 42"/>
            <p:cNvSpPr txBox="1"/>
            <p:nvPr/>
          </p:nvSpPr>
          <p:spPr>
            <a:xfrm>
              <a:off x="2290" y="1934"/>
              <a:ext cx="409" cy="35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0 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endParaRPr lang="en-US" altLang="zh-CN" sz="200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107563" name="Text Box 43"/>
            <p:cNvSpPr txBox="1"/>
            <p:nvPr/>
          </p:nvSpPr>
          <p:spPr>
            <a:xfrm>
              <a:off x="2290" y="2279"/>
              <a:ext cx="409" cy="35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d</a:t>
              </a:r>
              <a:endParaRPr lang="en-US" altLang="zh-CN" sz="200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107564" name="Text Box 44"/>
            <p:cNvSpPr txBox="1"/>
            <p:nvPr/>
          </p:nvSpPr>
          <p:spPr>
            <a:xfrm>
              <a:off x="2245" y="2641"/>
              <a:ext cx="408" cy="35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   1</a:t>
              </a:r>
              <a:endParaRPr lang="en-US" altLang="zh-CN" sz="200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107565" name="Text Box 45"/>
            <p:cNvSpPr txBox="1"/>
            <p:nvPr/>
          </p:nvSpPr>
          <p:spPr>
            <a:xfrm>
              <a:off x="2245" y="3007"/>
              <a:ext cx="408" cy="35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  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0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07566" name="Text Box 46"/>
            <p:cNvSpPr txBox="1"/>
            <p:nvPr/>
          </p:nvSpPr>
          <p:spPr>
            <a:xfrm>
              <a:off x="4059" y="1934"/>
              <a:ext cx="362" cy="35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d  0</a:t>
              </a:r>
              <a:endParaRPr lang="en-US" altLang="zh-CN" sz="200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107567" name="Text Box 47"/>
            <p:cNvSpPr txBox="1"/>
            <p:nvPr/>
          </p:nvSpPr>
          <p:spPr>
            <a:xfrm>
              <a:off x="4059" y="2249"/>
              <a:ext cx="362" cy="35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0  1</a:t>
              </a:r>
              <a:endParaRPr lang="en-US" altLang="zh-CN" sz="200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107568" name="Text Box 48"/>
            <p:cNvSpPr txBox="1"/>
            <p:nvPr/>
          </p:nvSpPr>
          <p:spPr>
            <a:xfrm>
              <a:off x="4059" y="2596"/>
              <a:ext cx="362" cy="35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1  0</a:t>
              </a:r>
              <a:endParaRPr lang="en-US" altLang="zh-CN" sz="200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107569" name="Text Box 49"/>
            <p:cNvSpPr txBox="1"/>
            <p:nvPr/>
          </p:nvSpPr>
          <p:spPr>
            <a:xfrm>
              <a:off x="4059" y="3007"/>
              <a:ext cx="362" cy="35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0  d</a:t>
              </a:r>
              <a:endParaRPr lang="en-US" altLang="zh-CN" sz="2000" baseline="30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60818" name="Text Box 50"/>
          <p:cNvSpPr txBox="1"/>
          <p:nvPr/>
        </p:nvSpPr>
        <p:spPr>
          <a:xfrm>
            <a:off x="7343775" y="5229225"/>
            <a:ext cx="1800225" cy="6413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激励表</a:t>
            </a:r>
            <a:endParaRPr lang="zh-CN" altLang="en-US" sz="36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60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60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60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0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0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build="p"/>
      <p:bldP spid="160773" grpId="0"/>
      <p:bldP spid="1608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234" name="Group 146"/>
          <p:cNvGraphicFramePr>
            <a:graphicFrameLocks noGrp="1"/>
          </p:cNvGraphicFramePr>
          <p:nvPr>
            <p:ph sz="half" idx="1"/>
          </p:nvPr>
        </p:nvGraphicFramePr>
        <p:xfrm>
          <a:off x="395288" y="1052513"/>
          <a:ext cx="5051425" cy="2592387"/>
        </p:xfrm>
        <a:graphic>
          <a:graphicData uri="http://schemas.openxmlformats.org/drawingml/2006/table">
            <a:tbl>
              <a:tblPr/>
              <a:tblGrid>
                <a:gridCol w="1570037"/>
                <a:gridCol w="1755775"/>
                <a:gridCol w="1725613"/>
              </a:tblGrid>
              <a:tr h="4746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现态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y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次态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n+1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n+1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 Z</a:t>
                      </a:r>
                      <a:endParaRPr kumimoji="0" lang="en-US" altLang="zh-CN" sz="2400" b="1" i="0" u="none" strike="noStrike" cap="none" normalizeH="0" baseline="3000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393700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X=0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X=1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40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560" name="Text Box 24"/>
          <p:cNvSpPr txBox="1"/>
          <p:nvPr/>
        </p:nvSpPr>
        <p:spPr>
          <a:xfrm>
            <a:off x="755650" y="1917700"/>
            <a:ext cx="10810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0</a:t>
            </a:r>
            <a:r>
              <a:rPr lang="en-US" altLang="zh-CN" sz="2400" b="1" dirty="0">
                <a:solidFill>
                  <a:srgbClr val="003399"/>
                </a:solidFill>
              </a:rPr>
              <a:t>    0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108561" name="Text Box 26"/>
          <p:cNvSpPr txBox="1"/>
          <p:nvPr/>
        </p:nvSpPr>
        <p:spPr>
          <a:xfrm>
            <a:off x="2268538" y="19177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1</a:t>
            </a:r>
            <a:r>
              <a:rPr lang="en-US" altLang="zh-CN" sz="2400" b="1" dirty="0">
                <a:solidFill>
                  <a:srgbClr val="003399"/>
                </a:solidFill>
              </a:rPr>
              <a:t>  0 </a:t>
            </a:r>
            <a:r>
              <a:rPr lang="en-US" altLang="zh-CN" sz="2400" b="1" dirty="0">
                <a:solidFill>
                  <a:srgbClr val="008000"/>
                </a:solidFill>
              </a:rPr>
              <a:t>/ 0</a:t>
            </a:r>
            <a:endParaRPr lang="en-US" altLang="zh-CN" sz="2400" b="1" dirty="0">
              <a:solidFill>
                <a:srgbClr val="008000"/>
              </a:solidFill>
            </a:endParaRPr>
          </a:p>
        </p:txBody>
      </p:sp>
      <p:sp>
        <p:nvSpPr>
          <p:cNvPr id="108562" name="Text Box 27"/>
          <p:cNvSpPr txBox="1"/>
          <p:nvPr/>
        </p:nvSpPr>
        <p:spPr>
          <a:xfrm>
            <a:off x="3924300" y="19177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0</a:t>
            </a:r>
            <a:r>
              <a:rPr lang="en-US" altLang="zh-CN" sz="2400" b="1" dirty="0">
                <a:solidFill>
                  <a:srgbClr val="003399"/>
                </a:solidFill>
              </a:rPr>
              <a:t>  1 </a:t>
            </a:r>
            <a:r>
              <a:rPr lang="en-US" altLang="zh-CN" sz="2400" b="1" dirty="0">
                <a:solidFill>
                  <a:srgbClr val="008000"/>
                </a:solidFill>
              </a:rPr>
              <a:t>/ 0</a:t>
            </a:r>
            <a:endParaRPr lang="en-US" altLang="zh-CN" sz="2400" b="1" dirty="0">
              <a:solidFill>
                <a:srgbClr val="008000"/>
              </a:solidFill>
            </a:endParaRPr>
          </a:p>
        </p:txBody>
      </p:sp>
      <p:sp>
        <p:nvSpPr>
          <p:cNvPr id="108563" name="Text Box 28"/>
          <p:cNvSpPr txBox="1"/>
          <p:nvPr/>
        </p:nvSpPr>
        <p:spPr>
          <a:xfrm>
            <a:off x="755650" y="2335213"/>
            <a:ext cx="10810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0</a:t>
            </a:r>
            <a:r>
              <a:rPr lang="en-US" altLang="zh-CN" sz="2400" b="1" dirty="0">
                <a:solidFill>
                  <a:srgbClr val="003399"/>
                </a:solidFill>
              </a:rPr>
              <a:t>    1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108564" name="Text Box 29"/>
          <p:cNvSpPr txBox="1"/>
          <p:nvPr/>
        </p:nvSpPr>
        <p:spPr>
          <a:xfrm>
            <a:off x="2268538" y="2335213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0 </a:t>
            </a:r>
            <a:r>
              <a:rPr lang="en-US" altLang="zh-CN" sz="2400" b="1" dirty="0">
                <a:solidFill>
                  <a:srgbClr val="003399"/>
                </a:solidFill>
              </a:rPr>
              <a:t> 0 </a:t>
            </a:r>
            <a:r>
              <a:rPr lang="en-US" altLang="zh-CN" sz="2400" b="1" dirty="0">
                <a:solidFill>
                  <a:srgbClr val="008000"/>
                </a:solidFill>
              </a:rPr>
              <a:t>/ 0</a:t>
            </a:r>
            <a:endParaRPr lang="en-US" altLang="zh-CN" sz="2400" b="1" dirty="0">
              <a:solidFill>
                <a:srgbClr val="008000"/>
              </a:solidFill>
            </a:endParaRPr>
          </a:p>
        </p:txBody>
      </p:sp>
      <p:sp>
        <p:nvSpPr>
          <p:cNvPr id="108565" name="Text Box 30"/>
          <p:cNvSpPr txBox="1"/>
          <p:nvPr/>
        </p:nvSpPr>
        <p:spPr>
          <a:xfrm>
            <a:off x="3924300" y="2335213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0</a:t>
            </a:r>
            <a:r>
              <a:rPr lang="en-US" altLang="zh-CN" sz="2400" b="1" dirty="0">
                <a:solidFill>
                  <a:srgbClr val="003399"/>
                </a:solidFill>
              </a:rPr>
              <a:t>  0 </a:t>
            </a:r>
            <a:r>
              <a:rPr lang="en-US" altLang="zh-CN" sz="2400" b="1" dirty="0">
                <a:solidFill>
                  <a:srgbClr val="008000"/>
                </a:solidFill>
              </a:rPr>
              <a:t>/ 1</a:t>
            </a:r>
            <a:endParaRPr lang="en-US" altLang="zh-CN" sz="2400" b="1" dirty="0">
              <a:solidFill>
                <a:srgbClr val="008000"/>
              </a:solidFill>
            </a:endParaRPr>
          </a:p>
        </p:txBody>
      </p:sp>
      <p:sp>
        <p:nvSpPr>
          <p:cNvPr id="108566" name="Text Box 31"/>
          <p:cNvSpPr txBox="1"/>
          <p:nvPr/>
        </p:nvSpPr>
        <p:spPr>
          <a:xfrm>
            <a:off x="755650" y="2781300"/>
            <a:ext cx="10810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1</a:t>
            </a:r>
            <a:r>
              <a:rPr lang="en-US" altLang="zh-CN" sz="2400" b="1" dirty="0">
                <a:solidFill>
                  <a:srgbClr val="003399"/>
                </a:solidFill>
              </a:rPr>
              <a:t>    1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108567" name="Text Box 32"/>
          <p:cNvSpPr txBox="1"/>
          <p:nvPr/>
        </p:nvSpPr>
        <p:spPr>
          <a:xfrm>
            <a:off x="2268538" y="27813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0 </a:t>
            </a:r>
            <a:r>
              <a:rPr lang="en-US" altLang="zh-CN" sz="2400" b="1" dirty="0">
                <a:solidFill>
                  <a:srgbClr val="003399"/>
                </a:solidFill>
              </a:rPr>
              <a:t> 1 </a:t>
            </a:r>
            <a:r>
              <a:rPr lang="en-US" altLang="zh-CN" sz="2400" b="1" dirty="0">
                <a:solidFill>
                  <a:srgbClr val="008000"/>
                </a:solidFill>
              </a:rPr>
              <a:t>/ 1</a:t>
            </a:r>
            <a:endParaRPr lang="en-US" altLang="zh-CN" sz="2400" b="1" dirty="0">
              <a:solidFill>
                <a:srgbClr val="008000"/>
              </a:solidFill>
            </a:endParaRPr>
          </a:p>
        </p:txBody>
      </p:sp>
      <p:sp>
        <p:nvSpPr>
          <p:cNvPr id="108568" name="Text Box 33"/>
          <p:cNvSpPr txBox="1"/>
          <p:nvPr/>
        </p:nvSpPr>
        <p:spPr>
          <a:xfrm>
            <a:off x="3924300" y="27813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1</a:t>
            </a:r>
            <a:r>
              <a:rPr lang="en-US" altLang="zh-CN" sz="2400" b="1" dirty="0">
                <a:solidFill>
                  <a:srgbClr val="003399"/>
                </a:solidFill>
              </a:rPr>
              <a:t>  0 </a:t>
            </a:r>
            <a:r>
              <a:rPr lang="en-US" altLang="zh-CN" sz="2400" b="1" dirty="0">
                <a:solidFill>
                  <a:srgbClr val="008000"/>
                </a:solidFill>
              </a:rPr>
              <a:t>/ 1</a:t>
            </a:r>
            <a:endParaRPr lang="en-US" altLang="zh-CN" sz="2400" b="1" dirty="0">
              <a:solidFill>
                <a:srgbClr val="008000"/>
              </a:solidFill>
            </a:endParaRPr>
          </a:p>
        </p:txBody>
      </p:sp>
      <p:sp>
        <p:nvSpPr>
          <p:cNvPr id="108569" name="Text Box 34"/>
          <p:cNvSpPr txBox="1"/>
          <p:nvPr/>
        </p:nvSpPr>
        <p:spPr>
          <a:xfrm>
            <a:off x="755650" y="3198813"/>
            <a:ext cx="10810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1</a:t>
            </a:r>
            <a:r>
              <a:rPr lang="en-US" altLang="zh-CN" sz="2400" b="1" dirty="0">
                <a:solidFill>
                  <a:srgbClr val="003399"/>
                </a:solidFill>
              </a:rPr>
              <a:t>    0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108570" name="Text Box 35"/>
          <p:cNvSpPr txBox="1"/>
          <p:nvPr/>
        </p:nvSpPr>
        <p:spPr>
          <a:xfrm>
            <a:off x="2268538" y="3198813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0 </a:t>
            </a:r>
            <a:r>
              <a:rPr lang="en-US" altLang="zh-CN" sz="2400" b="1" dirty="0">
                <a:solidFill>
                  <a:srgbClr val="003399"/>
                </a:solidFill>
              </a:rPr>
              <a:t> 0 </a:t>
            </a:r>
            <a:r>
              <a:rPr lang="en-US" altLang="zh-CN" sz="2400" b="1" dirty="0">
                <a:solidFill>
                  <a:srgbClr val="008000"/>
                </a:solidFill>
              </a:rPr>
              <a:t>/ 1</a:t>
            </a:r>
            <a:endParaRPr lang="en-US" altLang="zh-CN" sz="2400" b="1" dirty="0">
              <a:solidFill>
                <a:srgbClr val="008000"/>
              </a:solidFill>
            </a:endParaRPr>
          </a:p>
        </p:txBody>
      </p:sp>
      <p:sp>
        <p:nvSpPr>
          <p:cNvPr id="108571" name="Text Box 36"/>
          <p:cNvSpPr txBox="1"/>
          <p:nvPr/>
        </p:nvSpPr>
        <p:spPr>
          <a:xfrm>
            <a:off x="3924300" y="3198813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1</a:t>
            </a:r>
            <a:r>
              <a:rPr lang="en-US" altLang="zh-CN" sz="2400" b="1" dirty="0">
                <a:solidFill>
                  <a:srgbClr val="003399"/>
                </a:solidFill>
              </a:rPr>
              <a:t>  1 </a:t>
            </a:r>
            <a:r>
              <a:rPr lang="en-US" altLang="zh-CN" sz="2400" b="1" dirty="0">
                <a:solidFill>
                  <a:srgbClr val="008000"/>
                </a:solidFill>
              </a:rPr>
              <a:t>/ 1</a:t>
            </a:r>
            <a:endParaRPr lang="en-US" altLang="zh-CN" sz="2400" b="1" dirty="0">
              <a:solidFill>
                <a:srgbClr val="008000"/>
              </a:solidFill>
            </a:endParaRPr>
          </a:p>
        </p:txBody>
      </p:sp>
      <p:sp>
        <p:nvSpPr>
          <p:cNvPr id="108572" name="Text Box 37"/>
          <p:cNvSpPr txBox="1"/>
          <p:nvPr/>
        </p:nvSpPr>
        <p:spPr>
          <a:xfrm>
            <a:off x="250825" y="333375"/>
            <a:ext cx="72009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660033"/>
                </a:solidFill>
              </a:rPr>
              <a:t>根据状态表写出激励函数表达式和输出函数表达式</a:t>
            </a:r>
            <a:endParaRPr lang="zh-CN" altLang="en-US" sz="2400" b="1" dirty="0">
              <a:solidFill>
                <a:srgbClr val="660033"/>
              </a:solidFill>
            </a:endParaRPr>
          </a:p>
        </p:txBody>
      </p:sp>
      <p:graphicFrame>
        <p:nvGraphicFramePr>
          <p:cNvPr id="217233" name="Group 145"/>
          <p:cNvGraphicFramePr>
            <a:graphicFrameLocks noGrp="1"/>
          </p:cNvGraphicFramePr>
          <p:nvPr>
            <p:ph sz="half" idx="1"/>
          </p:nvPr>
        </p:nvGraphicFramePr>
        <p:xfrm>
          <a:off x="6227763" y="1341438"/>
          <a:ext cx="2520950" cy="1951037"/>
        </p:xfrm>
        <a:graphic>
          <a:graphicData uri="http://schemas.openxmlformats.org/drawingml/2006/table">
            <a:tbl>
              <a:tblPr/>
              <a:tblGrid>
                <a:gridCol w="1555750"/>
                <a:gridCol w="965200"/>
              </a:tblGrid>
              <a:tr h="4572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Q→Q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n+1</a:t>
                      </a:r>
                      <a:endParaRPr kumimoji="0" lang="en-US" altLang="zh-CN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3763">
                <a:tc>
                  <a:txBody>
                    <a:bodyPr/>
                    <a:lstStyle>
                      <a:lvl1pPr marL="533400" indent="-533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914400" indent="-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295400" indent="-381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0     0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0     1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1      1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1      0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7168" name="Text Box 80"/>
          <p:cNvSpPr txBox="1"/>
          <p:nvPr/>
        </p:nvSpPr>
        <p:spPr>
          <a:xfrm>
            <a:off x="5867400" y="765175"/>
            <a:ext cx="3276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方法一：使用Ｄ触发器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17225" name="Group 137"/>
          <p:cNvGrpSpPr/>
          <p:nvPr/>
        </p:nvGrpSpPr>
        <p:grpSpPr>
          <a:xfrm>
            <a:off x="468313" y="3716338"/>
            <a:ext cx="2232025" cy="2717800"/>
            <a:chOff x="295" y="2478"/>
            <a:chExt cx="1406" cy="1712"/>
          </a:xfrm>
        </p:grpSpPr>
        <p:grpSp>
          <p:nvGrpSpPr>
            <p:cNvPr id="108685" name="Group 38"/>
            <p:cNvGrpSpPr/>
            <p:nvPr/>
          </p:nvGrpSpPr>
          <p:grpSpPr>
            <a:xfrm>
              <a:off x="431" y="2614"/>
              <a:ext cx="1270" cy="1576"/>
              <a:chOff x="3107" y="346"/>
              <a:chExt cx="1270" cy="1576"/>
            </a:xfrm>
          </p:grpSpPr>
          <p:grpSp>
            <p:nvGrpSpPr>
              <p:cNvPr id="108687" name="Group 39"/>
              <p:cNvGrpSpPr/>
              <p:nvPr/>
            </p:nvGrpSpPr>
            <p:grpSpPr>
              <a:xfrm>
                <a:off x="3198" y="346"/>
                <a:ext cx="997" cy="1576"/>
                <a:chOff x="3198" y="346"/>
                <a:chExt cx="997" cy="1576"/>
              </a:xfrm>
            </p:grpSpPr>
            <p:sp>
              <p:nvSpPr>
                <p:cNvPr id="108694" name="Rectangle 40"/>
                <p:cNvSpPr/>
                <p:nvPr/>
              </p:nvSpPr>
              <p:spPr>
                <a:xfrm>
                  <a:off x="3833" y="1596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08695" name="Rectangle 41"/>
                <p:cNvSpPr/>
                <p:nvPr/>
              </p:nvSpPr>
              <p:spPr>
                <a:xfrm>
                  <a:off x="3470" y="1596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08696" name="Rectangle 42"/>
                <p:cNvSpPr/>
                <p:nvPr/>
              </p:nvSpPr>
              <p:spPr>
                <a:xfrm>
                  <a:off x="3833" y="1270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08697" name="Rectangle 43"/>
                <p:cNvSpPr/>
                <p:nvPr/>
              </p:nvSpPr>
              <p:spPr>
                <a:xfrm>
                  <a:off x="3470" y="1270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08698" name="Rectangle 44"/>
                <p:cNvSpPr/>
                <p:nvPr/>
              </p:nvSpPr>
              <p:spPr>
                <a:xfrm>
                  <a:off x="3833" y="944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08699" name="Rectangle 45"/>
                <p:cNvSpPr/>
                <p:nvPr/>
              </p:nvSpPr>
              <p:spPr>
                <a:xfrm>
                  <a:off x="3470" y="944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08700" name="Rectangle 46"/>
                <p:cNvSpPr/>
                <p:nvPr/>
              </p:nvSpPr>
              <p:spPr>
                <a:xfrm>
                  <a:off x="3833" y="618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08701" name="Rectangle 47"/>
                <p:cNvSpPr/>
                <p:nvPr/>
              </p:nvSpPr>
              <p:spPr>
                <a:xfrm>
                  <a:off x="3470" y="618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08702" name="Line 48"/>
                <p:cNvSpPr/>
                <p:nvPr/>
              </p:nvSpPr>
              <p:spPr>
                <a:xfrm>
                  <a:off x="3470" y="618"/>
                  <a:ext cx="725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703" name="Line 49"/>
                <p:cNvSpPr/>
                <p:nvPr/>
              </p:nvSpPr>
              <p:spPr>
                <a:xfrm>
                  <a:off x="3470" y="944"/>
                  <a:ext cx="72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704" name="Line 50"/>
                <p:cNvSpPr/>
                <p:nvPr/>
              </p:nvSpPr>
              <p:spPr>
                <a:xfrm>
                  <a:off x="3470" y="1270"/>
                  <a:ext cx="72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705" name="Line 51"/>
                <p:cNvSpPr/>
                <p:nvPr/>
              </p:nvSpPr>
              <p:spPr>
                <a:xfrm>
                  <a:off x="3470" y="1596"/>
                  <a:ext cx="72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706" name="Line 52"/>
                <p:cNvSpPr/>
                <p:nvPr/>
              </p:nvSpPr>
              <p:spPr>
                <a:xfrm>
                  <a:off x="3470" y="1922"/>
                  <a:ext cx="725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707" name="Line 53"/>
                <p:cNvSpPr/>
                <p:nvPr/>
              </p:nvSpPr>
              <p:spPr>
                <a:xfrm>
                  <a:off x="3470" y="618"/>
                  <a:ext cx="0" cy="1304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708" name="Line 54"/>
                <p:cNvSpPr/>
                <p:nvPr/>
              </p:nvSpPr>
              <p:spPr>
                <a:xfrm>
                  <a:off x="3833" y="618"/>
                  <a:ext cx="0" cy="1304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709" name="Line 55"/>
                <p:cNvSpPr/>
                <p:nvPr/>
              </p:nvSpPr>
              <p:spPr>
                <a:xfrm>
                  <a:off x="4195" y="618"/>
                  <a:ext cx="0" cy="1304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710" name="Line 56"/>
                <p:cNvSpPr/>
                <p:nvPr/>
              </p:nvSpPr>
              <p:spPr>
                <a:xfrm>
                  <a:off x="3198" y="346"/>
                  <a:ext cx="272" cy="272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08688" name="Text Box 57"/>
              <p:cNvSpPr txBox="1"/>
              <p:nvPr/>
            </p:nvSpPr>
            <p:spPr>
              <a:xfrm>
                <a:off x="3515" y="346"/>
                <a:ext cx="5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0</a:t>
                </a:r>
                <a:endParaRPr lang="en-US" altLang="zh-CN" sz="2400" dirty="0"/>
              </a:p>
            </p:txBody>
          </p:sp>
          <p:sp>
            <p:nvSpPr>
              <p:cNvPr id="108689" name="Text Box 58"/>
              <p:cNvSpPr txBox="1"/>
              <p:nvPr/>
            </p:nvSpPr>
            <p:spPr>
              <a:xfrm>
                <a:off x="3833" y="346"/>
                <a:ext cx="5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1</a:t>
                </a:r>
                <a:endParaRPr lang="en-US" altLang="zh-CN" sz="2400" dirty="0"/>
              </a:p>
            </p:txBody>
          </p:sp>
          <p:sp>
            <p:nvSpPr>
              <p:cNvPr id="108690" name="Text Box 59"/>
              <p:cNvSpPr txBox="1"/>
              <p:nvPr/>
            </p:nvSpPr>
            <p:spPr>
              <a:xfrm>
                <a:off x="3107" y="618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00</a:t>
                </a:r>
                <a:endParaRPr lang="en-US" altLang="zh-CN" sz="2400" dirty="0"/>
              </a:p>
            </p:txBody>
          </p:sp>
          <p:sp>
            <p:nvSpPr>
              <p:cNvPr id="108691" name="Text Box 60"/>
              <p:cNvSpPr txBox="1"/>
              <p:nvPr/>
            </p:nvSpPr>
            <p:spPr>
              <a:xfrm>
                <a:off x="3107" y="935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01</a:t>
                </a:r>
                <a:endParaRPr lang="en-US" altLang="zh-CN" sz="2400" dirty="0"/>
              </a:p>
            </p:txBody>
          </p:sp>
          <p:sp>
            <p:nvSpPr>
              <p:cNvPr id="108692" name="Text Box 61"/>
              <p:cNvSpPr txBox="1"/>
              <p:nvPr/>
            </p:nvSpPr>
            <p:spPr>
              <a:xfrm>
                <a:off x="3107" y="1298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11</a:t>
                </a:r>
                <a:endParaRPr lang="en-US" altLang="zh-CN" sz="2400" dirty="0"/>
              </a:p>
            </p:txBody>
          </p:sp>
          <p:sp>
            <p:nvSpPr>
              <p:cNvPr id="108693" name="Text Box 62"/>
              <p:cNvSpPr txBox="1"/>
              <p:nvPr/>
            </p:nvSpPr>
            <p:spPr>
              <a:xfrm>
                <a:off x="3107" y="1616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10</a:t>
                </a:r>
                <a:endParaRPr lang="en-US" altLang="zh-CN" sz="2400" dirty="0"/>
              </a:p>
            </p:txBody>
          </p:sp>
        </p:grpSp>
        <p:sp>
          <p:nvSpPr>
            <p:cNvPr id="108686" name="Text Box 134"/>
            <p:cNvSpPr txBox="1"/>
            <p:nvPr/>
          </p:nvSpPr>
          <p:spPr>
            <a:xfrm>
              <a:off x="295" y="2478"/>
              <a:ext cx="771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FF0000"/>
                  </a:solidFill>
                </a:rPr>
                <a:t>　　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x</a:t>
              </a:r>
              <a:endParaRPr lang="en-US" altLang="zh-CN" sz="2000" b="1" dirty="0">
                <a:solidFill>
                  <a:srgbClr val="FF0000"/>
                </a:solidFill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0000"/>
                  </a:solidFill>
                </a:rPr>
                <a:t>y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y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1</a:t>
              </a:r>
              <a:endParaRPr lang="en-US" altLang="zh-CN" sz="2000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7226" name="Group 138"/>
          <p:cNvGrpSpPr/>
          <p:nvPr/>
        </p:nvGrpSpPr>
        <p:grpSpPr>
          <a:xfrm>
            <a:off x="3059113" y="3716338"/>
            <a:ext cx="2232025" cy="2700337"/>
            <a:chOff x="2245" y="2489"/>
            <a:chExt cx="1406" cy="1701"/>
          </a:xfrm>
        </p:grpSpPr>
        <p:grpSp>
          <p:nvGrpSpPr>
            <p:cNvPr id="108659" name="Group 84"/>
            <p:cNvGrpSpPr/>
            <p:nvPr/>
          </p:nvGrpSpPr>
          <p:grpSpPr>
            <a:xfrm>
              <a:off x="2381" y="2614"/>
              <a:ext cx="1270" cy="1576"/>
              <a:chOff x="3107" y="346"/>
              <a:chExt cx="1270" cy="1576"/>
            </a:xfrm>
          </p:grpSpPr>
          <p:grpSp>
            <p:nvGrpSpPr>
              <p:cNvPr id="108661" name="Group 85"/>
              <p:cNvGrpSpPr/>
              <p:nvPr/>
            </p:nvGrpSpPr>
            <p:grpSpPr>
              <a:xfrm>
                <a:off x="3198" y="346"/>
                <a:ext cx="997" cy="1576"/>
                <a:chOff x="3198" y="346"/>
                <a:chExt cx="997" cy="1576"/>
              </a:xfrm>
            </p:grpSpPr>
            <p:sp>
              <p:nvSpPr>
                <p:cNvPr id="108668" name="Rectangle 86"/>
                <p:cNvSpPr/>
                <p:nvPr/>
              </p:nvSpPr>
              <p:spPr>
                <a:xfrm>
                  <a:off x="3833" y="1596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08669" name="Rectangle 87"/>
                <p:cNvSpPr/>
                <p:nvPr/>
              </p:nvSpPr>
              <p:spPr>
                <a:xfrm>
                  <a:off x="3470" y="1596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08670" name="Rectangle 88"/>
                <p:cNvSpPr/>
                <p:nvPr/>
              </p:nvSpPr>
              <p:spPr>
                <a:xfrm>
                  <a:off x="3833" y="1270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08671" name="Rectangle 89"/>
                <p:cNvSpPr/>
                <p:nvPr/>
              </p:nvSpPr>
              <p:spPr>
                <a:xfrm>
                  <a:off x="3470" y="1270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08672" name="Rectangle 90"/>
                <p:cNvSpPr/>
                <p:nvPr/>
              </p:nvSpPr>
              <p:spPr>
                <a:xfrm>
                  <a:off x="3833" y="944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08673" name="Rectangle 91"/>
                <p:cNvSpPr/>
                <p:nvPr/>
              </p:nvSpPr>
              <p:spPr>
                <a:xfrm>
                  <a:off x="3470" y="944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08674" name="Rectangle 92"/>
                <p:cNvSpPr/>
                <p:nvPr/>
              </p:nvSpPr>
              <p:spPr>
                <a:xfrm>
                  <a:off x="3833" y="618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08675" name="Rectangle 93"/>
                <p:cNvSpPr/>
                <p:nvPr/>
              </p:nvSpPr>
              <p:spPr>
                <a:xfrm>
                  <a:off x="3470" y="618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08676" name="Line 94"/>
                <p:cNvSpPr/>
                <p:nvPr/>
              </p:nvSpPr>
              <p:spPr>
                <a:xfrm>
                  <a:off x="3470" y="618"/>
                  <a:ext cx="725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677" name="Line 95"/>
                <p:cNvSpPr/>
                <p:nvPr/>
              </p:nvSpPr>
              <p:spPr>
                <a:xfrm>
                  <a:off x="3470" y="944"/>
                  <a:ext cx="72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678" name="Line 96"/>
                <p:cNvSpPr/>
                <p:nvPr/>
              </p:nvSpPr>
              <p:spPr>
                <a:xfrm>
                  <a:off x="3470" y="1270"/>
                  <a:ext cx="72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679" name="Line 97"/>
                <p:cNvSpPr/>
                <p:nvPr/>
              </p:nvSpPr>
              <p:spPr>
                <a:xfrm>
                  <a:off x="3470" y="1596"/>
                  <a:ext cx="72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680" name="Line 98"/>
                <p:cNvSpPr/>
                <p:nvPr/>
              </p:nvSpPr>
              <p:spPr>
                <a:xfrm>
                  <a:off x="3470" y="1922"/>
                  <a:ext cx="725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681" name="Line 99"/>
                <p:cNvSpPr/>
                <p:nvPr/>
              </p:nvSpPr>
              <p:spPr>
                <a:xfrm>
                  <a:off x="3470" y="618"/>
                  <a:ext cx="0" cy="1304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682" name="Line 100"/>
                <p:cNvSpPr/>
                <p:nvPr/>
              </p:nvSpPr>
              <p:spPr>
                <a:xfrm>
                  <a:off x="3833" y="618"/>
                  <a:ext cx="0" cy="1304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683" name="Line 101"/>
                <p:cNvSpPr/>
                <p:nvPr/>
              </p:nvSpPr>
              <p:spPr>
                <a:xfrm>
                  <a:off x="4195" y="618"/>
                  <a:ext cx="0" cy="1304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684" name="Line 102"/>
                <p:cNvSpPr/>
                <p:nvPr/>
              </p:nvSpPr>
              <p:spPr>
                <a:xfrm>
                  <a:off x="3198" y="346"/>
                  <a:ext cx="272" cy="272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08662" name="Text Box 103"/>
              <p:cNvSpPr txBox="1"/>
              <p:nvPr/>
            </p:nvSpPr>
            <p:spPr>
              <a:xfrm>
                <a:off x="3515" y="346"/>
                <a:ext cx="5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0</a:t>
                </a:r>
                <a:endParaRPr lang="en-US" altLang="zh-CN" sz="2400" dirty="0"/>
              </a:p>
            </p:txBody>
          </p:sp>
          <p:sp>
            <p:nvSpPr>
              <p:cNvPr id="108663" name="Text Box 104"/>
              <p:cNvSpPr txBox="1"/>
              <p:nvPr/>
            </p:nvSpPr>
            <p:spPr>
              <a:xfrm>
                <a:off x="3833" y="346"/>
                <a:ext cx="5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1</a:t>
                </a:r>
                <a:endParaRPr lang="en-US" altLang="zh-CN" sz="2400" dirty="0"/>
              </a:p>
            </p:txBody>
          </p:sp>
          <p:sp>
            <p:nvSpPr>
              <p:cNvPr id="108664" name="Text Box 105"/>
              <p:cNvSpPr txBox="1"/>
              <p:nvPr/>
            </p:nvSpPr>
            <p:spPr>
              <a:xfrm>
                <a:off x="3107" y="618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00</a:t>
                </a:r>
                <a:endParaRPr lang="en-US" altLang="zh-CN" sz="2400" dirty="0"/>
              </a:p>
            </p:txBody>
          </p:sp>
          <p:sp>
            <p:nvSpPr>
              <p:cNvPr id="108665" name="Text Box 106"/>
              <p:cNvSpPr txBox="1"/>
              <p:nvPr/>
            </p:nvSpPr>
            <p:spPr>
              <a:xfrm>
                <a:off x="3107" y="935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01</a:t>
                </a:r>
                <a:endParaRPr lang="en-US" altLang="zh-CN" sz="2400" dirty="0"/>
              </a:p>
            </p:txBody>
          </p:sp>
          <p:sp>
            <p:nvSpPr>
              <p:cNvPr id="108666" name="Text Box 107"/>
              <p:cNvSpPr txBox="1"/>
              <p:nvPr/>
            </p:nvSpPr>
            <p:spPr>
              <a:xfrm>
                <a:off x="3107" y="1298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11</a:t>
                </a:r>
                <a:endParaRPr lang="en-US" altLang="zh-CN" sz="2400" dirty="0"/>
              </a:p>
            </p:txBody>
          </p:sp>
          <p:sp>
            <p:nvSpPr>
              <p:cNvPr id="108667" name="Text Box 108"/>
              <p:cNvSpPr txBox="1"/>
              <p:nvPr/>
            </p:nvSpPr>
            <p:spPr>
              <a:xfrm>
                <a:off x="3107" y="1616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10</a:t>
                </a:r>
                <a:endParaRPr lang="en-US" altLang="zh-CN" sz="2400" dirty="0"/>
              </a:p>
            </p:txBody>
          </p:sp>
        </p:grpSp>
        <p:sp>
          <p:nvSpPr>
            <p:cNvPr id="108660" name="Text Box 135"/>
            <p:cNvSpPr txBox="1"/>
            <p:nvPr/>
          </p:nvSpPr>
          <p:spPr>
            <a:xfrm>
              <a:off x="2245" y="2489"/>
              <a:ext cx="771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FF0000"/>
                  </a:solidFill>
                </a:rPr>
                <a:t>　　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x</a:t>
              </a:r>
              <a:endParaRPr lang="en-US" altLang="zh-CN" sz="2000" b="1" dirty="0">
                <a:solidFill>
                  <a:srgbClr val="FF0000"/>
                </a:solidFill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0000"/>
                  </a:solidFill>
                </a:rPr>
                <a:t>y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y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1</a:t>
              </a:r>
              <a:endParaRPr lang="en-US" altLang="zh-CN" sz="2000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7227" name="Group 139"/>
          <p:cNvGrpSpPr/>
          <p:nvPr/>
        </p:nvGrpSpPr>
        <p:grpSpPr>
          <a:xfrm>
            <a:off x="6372225" y="3716338"/>
            <a:ext cx="2232025" cy="2717800"/>
            <a:chOff x="4014" y="2478"/>
            <a:chExt cx="1406" cy="1712"/>
          </a:xfrm>
        </p:grpSpPr>
        <p:grpSp>
          <p:nvGrpSpPr>
            <p:cNvPr id="108633" name="Group 109"/>
            <p:cNvGrpSpPr/>
            <p:nvPr/>
          </p:nvGrpSpPr>
          <p:grpSpPr>
            <a:xfrm>
              <a:off x="4150" y="2614"/>
              <a:ext cx="1270" cy="1576"/>
              <a:chOff x="3107" y="346"/>
              <a:chExt cx="1270" cy="1576"/>
            </a:xfrm>
          </p:grpSpPr>
          <p:grpSp>
            <p:nvGrpSpPr>
              <p:cNvPr id="108635" name="Group 110"/>
              <p:cNvGrpSpPr/>
              <p:nvPr/>
            </p:nvGrpSpPr>
            <p:grpSpPr>
              <a:xfrm>
                <a:off x="3198" y="346"/>
                <a:ext cx="997" cy="1576"/>
                <a:chOff x="3198" y="346"/>
                <a:chExt cx="997" cy="1576"/>
              </a:xfrm>
            </p:grpSpPr>
            <p:sp>
              <p:nvSpPr>
                <p:cNvPr id="108642" name="Rectangle 111"/>
                <p:cNvSpPr/>
                <p:nvPr/>
              </p:nvSpPr>
              <p:spPr>
                <a:xfrm>
                  <a:off x="3833" y="1596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08643" name="Rectangle 112"/>
                <p:cNvSpPr/>
                <p:nvPr/>
              </p:nvSpPr>
              <p:spPr>
                <a:xfrm>
                  <a:off x="3470" y="1596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08644" name="Rectangle 113"/>
                <p:cNvSpPr/>
                <p:nvPr/>
              </p:nvSpPr>
              <p:spPr>
                <a:xfrm>
                  <a:off x="3833" y="1270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08645" name="Rectangle 114"/>
                <p:cNvSpPr/>
                <p:nvPr/>
              </p:nvSpPr>
              <p:spPr>
                <a:xfrm>
                  <a:off x="3470" y="1270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08646" name="Rectangle 115"/>
                <p:cNvSpPr/>
                <p:nvPr/>
              </p:nvSpPr>
              <p:spPr>
                <a:xfrm>
                  <a:off x="3833" y="944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08647" name="Rectangle 116"/>
                <p:cNvSpPr/>
                <p:nvPr/>
              </p:nvSpPr>
              <p:spPr>
                <a:xfrm>
                  <a:off x="3470" y="944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08648" name="Rectangle 117"/>
                <p:cNvSpPr/>
                <p:nvPr/>
              </p:nvSpPr>
              <p:spPr>
                <a:xfrm>
                  <a:off x="3833" y="618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08649" name="Rectangle 118"/>
                <p:cNvSpPr/>
                <p:nvPr/>
              </p:nvSpPr>
              <p:spPr>
                <a:xfrm>
                  <a:off x="3470" y="618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08650" name="Line 119"/>
                <p:cNvSpPr/>
                <p:nvPr/>
              </p:nvSpPr>
              <p:spPr>
                <a:xfrm>
                  <a:off x="3470" y="618"/>
                  <a:ext cx="725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651" name="Line 120"/>
                <p:cNvSpPr/>
                <p:nvPr/>
              </p:nvSpPr>
              <p:spPr>
                <a:xfrm>
                  <a:off x="3470" y="944"/>
                  <a:ext cx="72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652" name="Line 121"/>
                <p:cNvSpPr/>
                <p:nvPr/>
              </p:nvSpPr>
              <p:spPr>
                <a:xfrm>
                  <a:off x="3470" y="1270"/>
                  <a:ext cx="72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653" name="Line 122"/>
                <p:cNvSpPr/>
                <p:nvPr/>
              </p:nvSpPr>
              <p:spPr>
                <a:xfrm>
                  <a:off x="3470" y="1596"/>
                  <a:ext cx="72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654" name="Line 123"/>
                <p:cNvSpPr/>
                <p:nvPr/>
              </p:nvSpPr>
              <p:spPr>
                <a:xfrm>
                  <a:off x="3470" y="1922"/>
                  <a:ext cx="725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655" name="Line 124"/>
                <p:cNvSpPr/>
                <p:nvPr/>
              </p:nvSpPr>
              <p:spPr>
                <a:xfrm>
                  <a:off x="3470" y="618"/>
                  <a:ext cx="0" cy="1304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656" name="Line 125"/>
                <p:cNvSpPr/>
                <p:nvPr/>
              </p:nvSpPr>
              <p:spPr>
                <a:xfrm>
                  <a:off x="3833" y="618"/>
                  <a:ext cx="0" cy="1304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657" name="Line 126"/>
                <p:cNvSpPr/>
                <p:nvPr/>
              </p:nvSpPr>
              <p:spPr>
                <a:xfrm>
                  <a:off x="4195" y="618"/>
                  <a:ext cx="0" cy="1304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658" name="Line 127"/>
                <p:cNvSpPr/>
                <p:nvPr/>
              </p:nvSpPr>
              <p:spPr>
                <a:xfrm>
                  <a:off x="3198" y="346"/>
                  <a:ext cx="272" cy="272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08636" name="Text Box 128"/>
              <p:cNvSpPr txBox="1"/>
              <p:nvPr/>
            </p:nvSpPr>
            <p:spPr>
              <a:xfrm>
                <a:off x="3515" y="346"/>
                <a:ext cx="5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0</a:t>
                </a:r>
                <a:endParaRPr lang="en-US" altLang="zh-CN" sz="2400" dirty="0"/>
              </a:p>
            </p:txBody>
          </p:sp>
          <p:sp>
            <p:nvSpPr>
              <p:cNvPr id="108637" name="Text Box 129"/>
              <p:cNvSpPr txBox="1"/>
              <p:nvPr/>
            </p:nvSpPr>
            <p:spPr>
              <a:xfrm>
                <a:off x="3833" y="346"/>
                <a:ext cx="5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1</a:t>
                </a:r>
                <a:endParaRPr lang="en-US" altLang="zh-CN" sz="2400" dirty="0"/>
              </a:p>
            </p:txBody>
          </p:sp>
          <p:sp>
            <p:nvSpPr>
              <p:cNvPr id="108638" name="Text Box 130"/>
              <p:cNvSpPr txBox="1"/>
              <p:nvPr/>
            </p:nvSpPr>
            <p:spPr>
              <a:xfrm>
                <a:off x="3107" y="618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00</a:t>
                </a:r>
                <a:endParaRPr lang="en-US" altLang="zh-CN" sz="2400" dirty="0"/>
              </a:p>
            </p:txBody>
          </p:sp>
          <p:sp>
            <p:nvSpPr>
              <p:cNvPr id="108639" name="Text Box 131"/>
              <p:cNvSpPr txBox="1"/>
              <p:nvPr/>
            </p:nvSpPr>
            <p:spPr>
              <a:xfrm>
                <a:off x="3107" y="935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01</a:t>
                </a:r>
                <a:endParaRPr lang="en-US" altLang="zh-CN" sz="2400" dirty="0"/>
              </a:p>
            </p:txBody>
          </p:sp>
          <p:sp>
            <p:nvSpPr>
              <p:cNvPr id="108640" name="Text Box 132"/>
              <p:cNvSpPr txBox="1"/>
              <p:nvPr/>
            </p:nvSpPr>
            <p:spPr>
              <a:xfrm>
                <a:off x="3107" y="1298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11</a:t>
                </a:r>
                <a:endParaRPr lang="en-US" altLang="zh-CN" sz="2400" dirty="0"/>
              </a:p>
            </p:txBody>
          </p:sp>
          <p:sp>
            <p:nvSpPr>
              <p:cNvPr id="108641" name="Text Box 133"/>
              <p:cNvSpPr txBox="1"/>
              <p:nvPr/>
            </p:nvSpPr>
            <p:spPr>
              <a:xfrm>
                <a:off x="3107" y="1616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10</a:t>
                </a:r>
                <a:endParaRPr lang="en-US" altLang="zh-CN" sz="2400" dirty="0"/>
              </a:p>
            </p:txBody>
          </p:sp>
        </p:grpSp>
        <p:sp>
          <p:nvSpPr>
            <p:cNvPr id="108634" name="Text Box 136"/>
            <p:cNvSpPr txBox="1"/>
            <p:nvPr/>
          </p:nvSpPr>
          <p:spPr>
            <a:xfrm>
              <a:off x="4014" y="2478"/>
              <a:ext cx="771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FF0000"/>
                  </a:solidFill>
                </a:rPr>
                <a:t>　　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x</a:t>
              </a:r>
              <a:endParaRPr lang="en-US" altLang="zh-CN" sz="2000" b="1" dirty="0">
                <a:solidFill>
                  <a:srgbClr val="FF0000"/>
                </a:solidFill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0000"/>
                  </a:solidFill>
                </a:rPr>
                <a:t>y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y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1</a:t>
              </a:r>
              <a:endParaRPr lang="en-US" altLang="zh-CN" sz="2000" b="1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17228" name="Text Box 140"/>
          <p:cNvSpPr txBox="1"/>
          <p:nvPr/>
        </p:nvSpPr>
        <p:spPr>
          <a:xfrm>
            <a:off x="2339975" y="6338888"/>
            <a:ext cx="7207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003399"/>
                </a:solidFill>
              </a:rPr>
              <a:t>D2</a:t>
            </a:r>
            <a:endParaRPr lang="en-US" altLang="zh-CN" sz="2800" b="1" dirty="0">
              <a:solidFill>
                <a:srgbClr val="003399"/>
              </a:solidFill>
            </a:endParaRPr>
          </a:p>
        </p:txBody>
      </p:sp>
      <p:sp>
        <p:nvSpPr>
          <p:cNvPr id="217229" name="Text Box 141"/>
          <p:cNvSpPr txBox="1"/>
          <p:nvPr/>
        </p:nvSpPr>
        <p:spPr>
          <a:xfrm>
            <a:off x="4932363" y="6338888"/>
            <a:ext cx="7207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003399"/>
                </a:solidFill>
              </a:rPr>
              <a:t>D1</a:t>
            </a:r>
            <a:endParaRPr lang="en-US" altLang="zh-CN" sz="2800" b="1" dirty="0">
              <a:solidFill>
                <a:srgbClr val="003399"/>
              </a:solidFill>
            </a:endParaRPr>
          </a:p>
        </p:txBody>
      </p:sp>
      <p:sp>
        <p:nvSpPr>
          <p:cNvPr id="217230" name="Text Box 142"/>
          <p:cNvSpPr txBox="1"/>
          <p:nvPr/>
        </p:nvSpPr>
        <p:spPr>
          <a:xfrm flipH="1">
            <a:off x="8243888" y="6338888"/>
            <a:ext cx="6477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003399"/>
                </a:solidFill>
              </a:rPr>
              <a:t>Z</a:t>
            </a:r>
            <a:endParaRPr lang="en-US" altLang="zh-CN" sz="2800" b="1" dirty="0">
              <a:solidFill>
                <a:srgbClr val="003399"/>
              </a:solidFill>
            </a:endParaRPr>
          </a:p>
        </p:txBody>
      </p:sp>
      <p:grpSp>
        <p:nvGrpSpPr>
          <p:cNvPr id="217246" name="Group 158"/>
          <p:cNvGrpSpPr/>
          <p:nvPr/>
        </p:nvGrpSpPr>
        <p:grpSpPr>
          <a:xfrm>
            <a:off x="6516688" y="2133600"/>
            <a:ext cx="1727200" cy="433388"/>
            <a:chOff x="4105" y="1344"/>
            <a:chExt cx="1088" cy="273"/>
          </a:xfrm>
        </p:grpSpPr>
        <p:sp>
          <p:nvSpPr>
            <p:cNvPr id="108631" name="Oval 149"/>
            <p:cNvSpPr/>
            <p:nvPr/>
          </p:nvSpPr>
          <p:spPr>
            <a:xfrm flipH="1">
              <a:off x="4105" y="1344"/>
              <a:ext cx="589" cy="273"/>
            </a:xfrm>
            <a:prstGeom prst="ellipse">
              <a:avLst/>
            </a:prstGeom>
            <a:noFill/>
            <a:ln w="349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08632" name="Line 150"/>
            <p:cNvSpPr/>
            <p:nvPr/>
          </p:nvSpPr>
          <p:spPr>
            <a:xfrm>
              <a:off x="4694" y="1480"/>
              <a:ext cx="499" cy="0"/>
            </a:xfrm>
            <a:prstGeom prst="line">
              <a:avLst/>
            </a:prstGeom>
            <a:ln w="349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17244" name="Group 156"/>
          <p:cNvGrpSpPr/>
          <p:nvPr/>
        </p:nvGrpSpPr>
        <p:grpSpPr>
          <a:xfrm>
            <a:off x="684213" y="1125538"/>
            <a:ext cx="3095625" cy="3455987"/>
            <a:chOff x="431" y="709"/>
            <a:chExt cx="1950" cy="2177"/>
          </a:xfrm>
        </p:grpSpPr>
        <p:grpSp>
          <p:nvGrpSpPr>
            <p:cNvPr id="108624" name="Group 153"/>
            <p:cNvGrpSpPr/>
            <p:nvPr/>
          </p:nvGrpSpPr>
          <p:grpSpPr>
            <a:xfrm>
              <a:off x="431" y="1207"/>
              <a:ext cx="1269" cy="1679"/>
              <a:chOff x="431" y="1207"/>
              <a:chExt cx="1269" cy="1679"/>
            </a:xfrm>
          </p:grpSpPr>
          <p:sp>
            <p:nvSpPr>
              <p:cNvPr id="108627" name="Oval 147"/>
              <p:cNvSpPr/>
              <p:nvPr/>
            </p:nvSpPr>
            <p:spPr>
              <a:xfrm>
                <a:off x="431" y="1207"/>
                <a:ext cx="317" cy="273"/>
              </a:xfrm>
              <a:prstGeom prst="ellipse">
                <a:avLst/>
              </a:prstGeom>
              <a:noFill/>
              <a:ln w="349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108628" name="Oval 148"/>
              <p:cNvSpPr/>
              <p:nvPr/>
            </p:nvSpPr>
            <p:spPr>
              <a:xfrm>
                <a:off x="1383" y="1207"/>
                <a:ext cx="317" cy="273"/>
              </a:xfrm>
              <a:prstGeom prst="ellipse">
                <a:avLst/>
              </a:prstGeom>
              <a:noFill/>
              <a:ln w="349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108629" name="Line 151"/>
              <p:cNvSpPr/>
              <p:nvPr/>
            </p:nvSpPr>
            <p:spPr>
              <a:xfrm>
                <a:off x="612" y="1480"/>
                <a:ext cx="318" cy="1360"/>
              </a:xfrm>
              <a:prstGeom prst="line">
                <a:avLst/>
              </a:prstGeom>
              <a:ln w="3492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8630" name="Line 152"/>
              <p:cNvSpPr/>
              <p:nvPr/>
            </p:nvSpPr>
            <p:spPr>
              <a:xfrm flipH="1">
                <a:off x="1020" y="1480"/>
                <a:ext cx="454" cy="1406"/>
              </a:xfrm>
              <a:prstGeom prst="line">
                <a:avLst/>
              </a:prstGeom>
              <a:ln w="3492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108625" name="Oval 154"/>
            <p:cNvSpPr/>
            <p:nvPr/>
          </p:nvSpPr>
          <p:spPr>
            <a:xfrm flipH="1">
              <a:off x="1882" y="709"/>
              <a:ext cx="499" cy="226"/>
            </a:xfrm>
            <a:prstGeom prst="ellipse">
              <a:avLst/>
            </a:prstGeom>
            <a:noFill/>
            <a:ln w="349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08626" name="Line 155"/>
            <p:cNvSpPr/>
            <p:nvPr/>
          </p:nvSpPr>
          <p:spPr>
            <a:xfrm flipH="1">
              <a:off x="1610" y="935"/>
              <a:ext cx="408" cy="318"/>
            </a:xfrm>
            <a:prstGeom prst="line">
              <a:avLst/>
            </a:prstGeom>
            <a:ln w="349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17245" name="Text Box 157"/>
          <p:cNvSpPr txBox="1"/>
          <p:nvPr/>
        </p:nvSpPr>
        <p:spPr>
          <a:xfrm>
            <a:off x="1403350" y="4437063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1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grpSp>
        <p:nvGrpSpPr>
          <p:cNvPr id="217253" name="Group 165"/>
          <p:cNvGrpSpPr/>
          <p:nvPr/>
        </p:nvGrpSpPr>
        <p:grpSpPr>
          <a:xfrm>
            <a:off x="684213" y="1125538"/>
            <a:ext cx="3670300" cy="3455987"/>
            <a:chOff x="431" y="709"/>
            <a:chExt cx="2312" cy="2177"/>
          </a:xfrm>
        </p:grpSpPr>
        <p:sp>
          <p:nvSpPr>
            <p:cNvPr id="108618" name="Oval 159"/>
            <p:cNvSpPr/>
            <p:nvPr/>
          </p:nvSpPr>
          <p:spPr>
            <a:xfrm flipH="1">
              <a:off x="1882" y="709"/>
              <a:ext cx="499" cy="226"/>
            </a:xfrm>
            <a:prstGeom prst="ellipse">
              <a:avLst/>
            </a:prstGeom>
            <a:noFill/>
            <a:ln w="349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08619" name="Line 160"/>
            <p:cNvSpPr/>
            <p:nvPr/>
          </p:nvSpPr>
          <p:spPr>
            <a:xfrm>
              <a:off x="2018" y="935"/>
              <a:ext cx="544" cy="363"/>
            </a:xfrm>
            <a:prstGeom prst="line">
              <a:avLst/>
            </a:prstGeom>
            <a:ln w="349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8620" name="Oval 161"/>
            <p:cNvSpPr/>
            <p:nvPr/>
          </p:nvSpPr>
          <p:spPr>
            <a:xfrm>
              <a:off x="2426" y="1207"/>
              <a:ext cx="317" cy="273"/>
            </a:xfrm>
            <a:prstGeom prst="ellipse">
              <a:avLst/>
            </a:prstGeom>
            <a:noFill/>
            <a:ln w="349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08621" name="Line 162"/>
            <p:cNvSpPr/>
            <p:nvPr/>
          </p:nvSpPr>
          <p:spPr>
            <a:xfrm flipH="1">
              <a:off x="1338" y="1480"/>
              <a:ext cx="1134" cy="1406"/>
            </a:xfrm>
            <a:prstGeom prst="line">
              <a:avLst/>
            </a:prstGeom>
            <a:ln w="349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8622" name="Oval 163"/>
            <p:cNvSpPr/>
            <p:nvPr/>
          </p:nvSpPr>
          <p:spPr>
            <a:xfrm>
              <a:off x="431" y="1207"/>
              <a:ext cx="317" cy="273"/>
            </a:xfrm>
            <a:prstGeom prst="ellipse">
              <a:avLst/>
            </a:prstGeom>
            <a:noFill/>
            <a:ln w="349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08623" name="Line 164"/>
            <p:cNvSpPr/>
            <p:nvPr/>
          </p:nvSpPr>
          <p:spPr>
            <a:xfrm>
              <a:off x="612" y="1480"/>
              <a:ext cx="635" cy="1360"/>
            </a:xfrm>
            <a:prstGeom prst="line">
              <a:avLst/>
            </a:prstGeom>
            <a:ln w="349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17254" name="Text Box 166"/>
          <p:cNvSpPr txBox="1"/>
          <p:nvPr/>
        </p:nvSpPr>
        <p:spPr>
          <a:xfrm>
            <a:off x="1908175" y="4437063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0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217255" name="Text Box 167"/>
          <p:cNvSpPr txBox="1"/>
          <p:nvPr/>
        </p:nvSpPr>
        <p:spPr>
          <a:xfrm>
            <a:off x="1403350" y="491648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0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217256" name="Text Box 168"/>
          <p:cNvSpPr txBox="1"/>
          <p:nvPr/>
        </p:nvSpPr>
        <p:spPr>
          <a:xfrm>
            <a:off x="1908175" y="491648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0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217257" name="Text Box 169"/>
          <p:cNvSpPr txBox="1"/>
          <p:nvPr/>
        </p:nvSpPr>
        <p:spPr>
          <a:xfrm>
            <a:off x="1403350" y="5492750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0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217258" name="Text Box 170"/>
          <p:cNvSpPr txBox="1"/>
          <p:nvPr/>
        </p:nvSpPr>
        <p:spPr>
          <a:xfrm>
            <a:off x="1908175" y="5492750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1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217259" name="Text Box 171"/>
          <p:cNvSpPr txBox="1"/>
          <p:nvPr/>
        </p:nvSpPr>
        <p:spPr>
          <a:xfrm>
            <a:off x="1403350" y="599598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0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217260" name="Text Box 172"/>
          <p:cNvSpPr txBox="1"/>
          <p:nvPr/>
        </p:nvSpPr>
        <p:spPr>
          <a:xfrm>
            <a:off x="1908175" y="599598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1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217261" name="Text Box 173"/>
          <p:cNvSpPr txBox="1"/>
          <p:nvPr/>
        </p:nvSpPr>
        <p:spPr>
          <a:xfrm>
            <a:off x="3995738" y="436562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0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217262" name="Text Box 174"/>
          <p:cNvSpPr txBox="1"/>
          <p:nvPr/>
        </p:nvSpPr>
        <p:spPr>
          <a:xfrm>
            <a:off x="4500563" y="436562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1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217263" name="Text Box 175"/>
          <p:cNvSpPr txBox="1"/>
          <p:nvPr/>
        </p:nvSpPr>
        <p:spPr>
          <a:xfrm>
            <a:off x="3995738" y="491648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0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217264" name="Text Box 176"/>
          <p:cNvSpPr txBox="1"/>
          <p:nvPr/>
        </p:nvSpPr>
        <p:spPr>
          <a:xfrm>
            <a:off x="4500563" y="491648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0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217265" name="Text Box 177"/>
          <p:cNvSpPr txBox="1"/>
          <p:nvPr/>
        </p:nvSpPr>
        <p:spPr>
          <a:xfrm>
            <a:off x="3995738" y="541972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1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217266" name="Text Box 178"/>
          <p:cNvSpPr txBox="1"/>
          <p:nvPr/>
        </p:nvSpPr>
        <p:spPr>
          <a:xfrm>
            <a:off x="4500563" y="541972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0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217267" name="Text Box 179"/>
          <p:cNvSpPr txBox="1"/>
          <p:nvPr/>
        </p:nvSpPr>
        <p:spPr>
          <a:xfrm>
            <a:off x="3995738" y="599598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0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217268" name="Text Box 180"/>
          <p:cNvSpPr txBox="1"/>
          <p:nvPr/>
        </p:nvSpPr>
        <p:spPr>
          <a:xfrm>
            <a:off x="4500563" y="599598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1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217269" name="Text Box 181"/>
          <p:cNvSpPr txBox="1"/>
          <p:nvPr/>
        </p:nvSpPr>
        <p:spPr>
          <a:xfrm>
            <a:off x="7307263" y="4437063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8000"/>
                </a:solidFill>
              </a:rPr>
              <a:t>0</a:t>
            </a:r>
            <a:endParaRPr lang="en-US" altLang="zh-CN" sz="2400" b="1" dirty="0">
              <a:solidFill>
                <a:srgbClr val="008000"/>
              </a:solidFill>
            </a:endParaRPr>
          </a:p>
        </p:txBody>
      </p:sp>
      <p:sp>
        <p:nvSpPr>
          <p:cNvPr id="217270" name="Text Box 182"/>
          <p:cNvSpPr txBox="1"/>
          <p:nvPr/>
        </p:nvSpPr>
        <p:spPr>
          <a:xfrm>
            <a:off x="7812088" y="4437063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8000"/>
                </a:solidFill>
              </a:rPr>
              <a:t>0</a:t>
            </a:r>
            <a:endParaRPr lang="en-US" altLang="zh-CN" sz="2400" b="1" dirty="0">
              <a:solidFill>
                <a:srgbClr val="008000"/>
              </a:solidFill>
            </a:endParaRPr>
          </a:p>
        </p:txBody>
      </p:sp>
      <p:sp>
        <p:nvSpPr>
          <p:cNvPr id="217271" name="Text Box 183"/>
          <p:cNvSpPr txBox="1"/>
          <p:nvPr/>
        </p:nvSpPr>
        <p:spPr>
          <a:xfrm>
            <a:off x="7308850" y="491648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8000"/>
                </a:solidFill>
              </a:rPr>
              <a:t>0</a:t>
            </a:r>
            <a:endParaRPr lang="en-US" altLang="zh-CN" sz="2400" b="1" dirty="0">
              <a:solidFill>
                <a:srgbClr val="008000"/>
              </a:solidFill>
            </a:endParaRPr>
          </a:p>
        </p:txBody>
      </p:sp>
      <p:sp>
        <p:nvSpPr>
          <p:cNvPr id="217272" name="Text Box 184"/>
          <p:cNvSpPr txBox="1"/>
          <p:nvPr/>
        </p:nvSpPr>
        <p:spPr>
          <a:xfrm>
            <a:off x="7813675" y="491648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8000"/>
                </a:solidFill>
              </a:rPr>
              <a:t>1</a:t>
            </a:r>
            <a:endParaRPr lang="en-US" altLang="zh-CN" sz="2400" b="1" dirty="0">
              <a:solidFill>
                <a:srgbClr val="008000"/>
              </a:solidFill>
            </a:endParaRPr>
          </a:p>
        </p:txBody>
      </p:sp>
      <p:sp>
        <p:nvSpPr>
          <p:cNvPr id="217273" name="Text Box 185"/>
          <p:cNvSpPr txBox="1"/>
          <p:nvPr/>
        </p:nvSpPr>
        <p:spPr>
          <a:xfrm>
            <a:off x="7308850" y="541972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8000"/>
                </a:solidFill>
              </a:rPr>
              <a:t>1</a:t>
            </a:r>
            <a:endParaRPr lang="en-US" altLang="zh-CN" sz="2400" b="1" dirty="0">
              <a:solidFill>
                <a:srgbClr val="008000"/>
              </a:solidFill>
            </a:endParaRPr>
          </a:p>
        </p:txBody>
      </p:sp>
      <p:sp>
        <p:nvSpPr>
          <p:cNvPr id="217274" name="Text Box 186"/>
          <p:cNvSpPr txBox="1"/>
          <p:nvPr/>
        </p:nvSpPr>
        <p:spPr>
          <a:xfrm>
            <a:off x="7813675" y="541972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8000"/>
                </a:solidFill>
              </a:rPr>
              <a:t>1</a:t>
            </a:r>
            <a:endParaRPr lang="en-US" altLang="zh-CN" sz="2400" b="1" dirty="0">
              <a:solidFill>
                <a:srgbClr val="008000"/>
              </a:solidFill>
            </a:endParaRPr>
          </a:p>
        </p:txBody>
      </p:sp>
      <p:sp>
        <p:nvSpPr>
          <p:cNvPr id="217275" name="Text Box 187"/>
          <p:cNvSpPr txBox="1"/>
          <p:nvPr/>
        </p:nvSpPr>
        <p:spPr>
          <a:xfrm>
            <a:off x="7308850" y="5924550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8000"/>
                </a:solidFill>
              </a:rPr>
              <a:t>1</a:t>
            </a:r>
            <a:endParaRPr lang="en-US" altLang="zh-CN" sz="2400" b="1" dirty="0">
              <a:solidFill>
                <a:srgbClr val="008000"/>
              </a:solidFill>
            </a:endParaRPr>
          </a:p>
        </p:txBody>
      </p:sp>
      <p:sp>
        <p:nvSpPr>
          <p:cNvPr id="217276" name="Text Box 188"/>
          <p:cNvSpPr txBox="1"/>
          <p:nvPr/>
        </p:nvSpPr>
        <p:spPr>
          <a:xfrm>
            <a:off x="7813675" y="5924550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8000"/>
                </a:solidFill>
              </a:rPr>
              <a:t>1</a:t>
            </a:r>
            <a:endParaRPr lang="en-US" altLang="zh-CN" sz="2400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7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7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7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7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7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7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7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7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7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7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7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7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68" grpId="0"/>
      <p:bldP spid="217228" grpId="0"/>
      <p:bldP spid="217229" grpId="0"/>
      <p:bldP spid="217230" grpId="0"/>
      <p:bldP spid="217245" grpId="0"/>
      <p:bldP spid="217254" grpId="0"/>
      <p:bldP spid="217255" grpId="0"/>
      <p:bldP spid="217256" grpId="0"/>
      <p:bldP spid="217257" grpId="0"/>
      <p:bldP spid="217258" grpId="0"/>
      <p:bldP spid="217259" grpId="0"/>
      <p:bldP spid="217260" grpId="0"/>
      <p:bldP spid="217261" grpId="0"/>
      <p:bldP spid="217262" grpId="0"/>
      <p:bldP spid="217263" grpId="0"/>
      <p:bldP spid="217264" grpId="0"/>
      <p:bldP spid="217265" grpId="0"/>
      <p:bldP spid="217266" grpId="0"/>
      <p:bldP spid="217267" grpId="0"/>
      <p:bldP spid="217268" grpId="0"/>
      <p:bldP spid="217269" grpId="0"/>
      <p:bldP spid="217270" grpId="0"/>
      <p:bldP spid="217271" grpId="0"/>
      <p:bldP spid="217272" grpId="0"/>
      <p:bldP spid="217273" grpId="0"/>
      <p:bldP spid="217274" grpId="0"/>
      <p:bldP spid="217275" grpId="0"/>
      <p:bldP spid="2172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/>
          <p:nvPr/>
        </p:nvSpPr>
        <p:spPr>
          <a:xfrm>
            <a:off x="441325" y="5492750"/>
            <a:ext cx="54260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式中：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n+1</a:t>
            </a:r>
            <a:r>
              <a:rPr lang="zh-CN" altLang="en-US" sz="2400" b="1" dirty="0">
                <a:latin typeface="Times New Roman" panose="02020603050405020304" pitchFamily="18" charset="0"/>
              </a:rPr>
              <a:t>表示相邻的两个离散时间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4101" name="Group 5"/>
          <p:cNvGrpSpPr/>
          <p:nvPr/>
        </p:nvGrpSpPr>
        <p:grpSpPr>
          <a:xfrm>
            <a:off x="5799138" y="1395413"/>
            <a:ext cx="1828800" cy="1295400"/>
            <a:chOff x="3312" y="1488"/>
            <a:chExt cx="1152" cy="816"/>
          </a:xfrm>
        </p:grpSpPr>
        <p:sp>
          <p:nvSpPr>
            <p:cNvPr id="4167" name="Rectangle 6"/>
            <p:cNvSpPr/>
            <p:nvPr/>
          </p:nvSpPr>
          <p:spPr>
            <a:xfrm>
              <a:off x="3312" y="1488"/>
              <a:ext cx="1152" cy="81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168" name="Text Box 7"/>
            <p:cNvSpPr txBox="1"/>
            <p:nvPr/>
          </p:nvSpPr>
          <p:spPr>
            <a:xfrm>
              <a:off x="3456" y="1728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组合电路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104" name="Group 8"/>
          <p:cNvGrpSpPr/>
          <p:nvPr/>
        </p:nvGrpSpPr>
        <p:grpSpPr>
          <a:xfrm>
            <a:off x="5799138" y="3148013"/>
            <a:ext cx="1828800" cy="1295400"/>
            <a:chOff x="3312" y="1488"/>
            <a:chExt cx="1152" cy="816"/>
          </a:xfrm>
        </p:grpSpPr>
        <p:sp>
          <p:nvSpPr>
            <p:cNvPr id="4165" name="Rectangle 9"/>
            <p:cNvSpPr/>
            <p:nvPr/>
          </p:nvSpPr>
          <p:spPr>
            <a:xfrm>
              <a:off x="3312" y="1488"/>
              <a:ext cx="1152" cy="81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166" name="Text Box 10"/>
            <p:cNvSpPr txBox="1"/>
            <p:nvPr/>
          </p:nvSpPr>
          <p:spPr>
            <a:xfrm>
              <a:off x="3456" y="1728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存储电路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107" name="Group 11"/>
          <p:cNvGrpSpPr/>
          <p:nvPr/>
        </p:nvGrpSpPr>
        <p:grpSpPr>
          <a:xfrm>
            <a:off x="7627938" y="1319213"/>
            <a:ext cx="1285875" cy="838200"/>
            <a:chOff x="4464" y="1440"/>
            <a:chExt cx="956" cy="528"/>
          </a:xfrm>
        </p:grpSpPr>
        <p:sp>
          <p:nvSpPr>
            <p:cNvPr id="4160" name="Line 12"/>
            <p:cNvSpPr/>
            <p:nvPr/>
          </p:nvSpPr>
          <p:spPr>
            <a:xfrm>
              <a:off x="4464" y="1584"/>
              <a:ext cx="62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61" name="Line 13"/>
            <p:cNvSpPr/>
            <p:nvPr/>
          </p:nvSpPr>
          <p:spPr>
            <a:xfrm>
              <a:off x="4464" y="1824"/>
              <a:ext cx="62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62" name="Line 14"/>
            <p:cNvSpPr/>
            <p:nvPr/>
          </p:nvSpPr>
          <p:spPr>
            <a:xfrm>
              <a:off x="4752" y="1632"/>
              <a:ext cx="0" cy="192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163" name="Text Box 15"/>
            <p:cNvSpPr txBox="1"/>
            <p:nvPr/>
          </p:nvSpPr>
          <p:spPr>
            <a:xfrm>
              <a:off x="5057" y="1440"/>
              <a:ext cx="36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Z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64" name="Text Box 16"/>
            <p:cNvSpPr txBox="1"/>
            <p:nvPr/>
          </p:nvSpPr>
          <p:spPr>
            <a:xfrm>
              <a:off x="5040" y="1680"/>
              <a:ext cx="3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Z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n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113" name="Group 17"/>
          <p:cNvGrpSpPr/>
          <p:nvPr/>
        </p:nvGrpSpPr>
        <p:grpSpPr>
          <a:xfrm>
            <a:off x="7627938" y="2157413"/>
            <a:ext cx="1439862" cy="2057400"/>
            <a:chOff x="4464" y="1968"/>
            <a:chExt cx="907" cy="1296"/>
          </a:xfrm>
        </p:grpSpPr>
        <p:grpSp>
          <p:nvGrpSpPr>
            <p:cNvPr id="4148" name="Group 18"/>
            <p:cNvGrpSpPr/>
            <p:nvPr/>
          </p:nvGrpSpPr>
          <p:grpSpPr>
            <a:xfrm>
              <a:off x="4464" y="1968"/>
              <a:ext cx="528" cy="1296"/>
              <a:chOff x="4464" y="1968"/>
              <a:chExt cx="528" cy="1296"/>
            </a:xfrm>
          </p:grpSpPr>
          <p:grpSp>
            <p:nvGrpSpPr>
              <p:cNvPr id="4151" name="Group 19"/>
              <p:cNvGrpSpPr/>
              <p:nvPr/>
            </p:nvGrpSpPr>
            <p:grpSpPr>
              <a:xfrm flipH="1" flipV="1">
                <a:off x="4464" y="2208"/>
                <a:ext cx="240" cy="528"/>
                <a:chOff x="3072" y="2208"/>
                <a:chExt cx="240" cy="528"/>
              </a:xfrm>
            </p:grpSpPr>
            <p:sp>
              <p:nvSpPr>
                <p:cNvPr id="4157" name="Line 20"/>
                <p:cNvSpPr/>
                <p:nvPr/>
              </p:nvSpPr>
              <p:spPr>
                <a:xfrm flipH="1">
                  <a:off x="3072" y="2736"/>
                  <a:ext cx="24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58" name="Line 21"/>
                <p:cNvSpPr/>
                <p:nvPr/>
              </p:nvSpPr>
              <p:spPr>
                <a:xfrm flipV="1">
                  <a:off x="3072" y="2208"/>
                  <a:ext cx="0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59" name="Line 22"/>
                <p:cNvSpPr/>
                <p:nvPr/>
              </p:nvSpPr>
              <p:spPr>
                <a:xfrm>
                  <a:off x="3072" y="2208"/>
                  <a:ext cx="24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4152" name="Group 23"/>
              <p:cNvGrpSpPr/>
              <p:nvPr/>
            </p:nvGrpSpPr>
            <p:grpSpPr>
              <a:xfrm flipH="1" flipV="1">
                <a:off x="4464" y="1968"/>
                <a:ext cx="528" cy="1296"/>
                <a:chOff x="2784" y="1968"/>
                <a:chExt cx="528" cy="1296"/>
              </a:xfrm>
            </p:grpSpPr>
            <p:sp>
              <p:nvSpPr>
                <p:cNvPr id="4154" name="Line 24"/>
                <p:cNvSpPr/>
                <p:nvPr/>
              </p:nvSpPr>
              <p:spPr>
                <a:xfrm flipH="1">
                  <a:off x="2784" y="3264"/>
                  <a:ext cx="52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55" name="Line 25"/>
                <p:cNvSpPr/>
                <p:nvPr/>
              </p:nvSpPr>
              <p:spPr>
                <a:xfrm flipV="1">
                  <a:off x="2784" y="1968"/>
                  <a:ext cx="0" cy="129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56" name="Line 26"/>
                <p:cNvSpPr/>
                <p:nvPr/>
              </p:nvSpPr>
              <p:spPr>
                <a:xfrm>
                  <a:off x="2784" y="1968"/>
                  <a:ext cx="52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4153" name="Line 27"/>
              <p:cNvSpPr/>
              <p:nvPr/>
            </p:nvSpPr>
            <p:spPr>
              <a:xfrm>
                <a:off x="4608" y="2880"/>
                <a:ext cx="0" cy="192"/>
              </a:xfrm>
              <a:prstGeom prst="line">
                <a:avLst/>
              </a:prstGeom>
              <a:ln w="38100" cap="rnd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</p:grpSp>
        <p:sp>
          <p:nvSpPr>
            <p:cNvPr id="4149" name="Text Box 28"/>
            <p:cNvSpPr txBox="1"/>
            <p:nvPr/>
          </p:nvSpPr>
          <p:spPr>
            <a:xfrm>
              <a:off x="4656" y="2282"/>
              <a:ext cx="3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W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50" name="Text Box 29"/>
            <p:cNvSpPr txBox="1"/>
            <p:nvPr/>
          </p:nvSpPr>
          <p:spPr>
            <a:xfrm>
              <a:off x="4992" y="2256"/>
              <a:ext cx="37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W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126" name="Group 30"/>
          <p:cNvGrpSpPr/>
          <p:nvPr/>
        </p:nvGrpSpPr>
        <p:grpSpPr>
          <a:xfrm>
            <a:off x="4454525" y="2157413"/>
            <a:ext cx="1344613" cy="2057400"/>
            <a:chOff x="2465" y="1968"/>
            <a:chExt cx="847" cy="1296"/>
          </a:xfrm>
        </p:grpSpPr>
        <p:grpSp>
          <p:nvGrpSpPr>
            <p:cNvPr id="4137" name="Group 31"/>
            <p:cNvGrpSpPr/>
            <p:nvPr/>
          </p:nvGrpSpPr>
          <p:grpSpPr>
            <a:xfrm>
              <a:off x="2784" y="1968"/>
              <a:ext cx="528" cy="1296"/>
              <a:chOff x="2784" y="1968"/>
              <a:chExt cx="528" cy="1296"/>
            </a:xfrm>
          </p:grpSpPr>
          <p:sp>
            <p:nvSpPr>
              <p:cNvPr id="4145" name="Line 32"/>
              <p:cNvSpPr/>
              <p:nvPr/>
            </p:nvSpPr>
            <p:spPr>
              <a:xfrm flipH="1">
                <a:off x="2784" y="3264"/>
                <a:ext cx="52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46" name="Line 33"/>
              <p:cNvSpPr/>
              <p:nvPr/>
            </p:nvSpPr>
            <p:spPr>
              <a:xfrm flipV="1">
                <a:off x="2784" y="1968"/>
                <a:ext cx="0" cy="129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47" name="Line 34"/>
              <p:cNvSpPr/>
              <p:nvPr/>
            </p:nvSpPr>
            <p:spPr>
              <a:xfrm>
                <a:off x="2784" y="1968"/>
                <a:ext cx="52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4138" name="Group 35"/>
            <p:cNvGrpSpPr/>
            <p:nvPr/>
          </p:nvGrpSpPr>
          <p:grpSpPr>
            <a:xfrm>
              <a:off x="3072" y="2208"/>
              <a:ext cx="240" cy="528"/>
              <a:chOff x="3072" y="2208"/>
              <a:chExt cx="240" cy="528"/>
            </a:xfrm>
          </p:grpSpPr>
          <p:sp>
            <p:nvSpPr>
              <p:cNvPr id="4142" name="Line 36"/>
              <p:cNvSpPr/>
              <p:nvPr/>
            </p:nvSpPr>
            <p:spPr>
              <a:xfrm flipH="1">
                <a:off x="3072" y="2736"/>
                <a:ext cx="24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43" name="Line 37"/>
              <p:cNvSpPr/>
              <p:nvPr/>
            </p:nvSpPr>
            <p:spPr>
              <a:xfrm flipV="1">
                <a:off x="3072" y="2208"/>
                <a:ext cx="0" cy="5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44" name="Line 38"/>
              <p:cNvSpPr/>
              <p:nvPr/>
            </p:nvSpPr>
            <p:spPr>
              <a:xfrm>
                <a:off x="3072" y="2208"/>
                <a:ext cx="24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4139" name="Line 39"/>
            <p:cNvSpPr/>
            <p:nvPr/>
          </p:nvSpPr>
          <p:spPr>
            <a:xfrm>
              <a:off x="3120" y="2880"/>
              <a:ext cx="0" cy="192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140" name="Text Box 40"/>
            <p:cNvSpPr txBox="1"/>
            <p:nvPr/>
          </p:nvSpPr>
          <p:spPr>
            <a:xfrm>
              <a:off x="2784" y="2186"/>
              <a:ext cx="31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41" name="Text Box 41"/>
            <p:cNvSpPr txBox="1"/>
            <p:nvPr/>
          </p:nvSpPr>
          <p:spPr>
            <a:xfrm>
              <a:off x="2465" y="2160"/>
              <a:ext cx="3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K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" name="Group 42"/>
          <p:cNvGrpSpPr/>
          <p:nvPr/>
        </p:nvGrpSpPr>
        <p:grpSpPr>
          <a:xfrm>
            <a:off x="4495800" y="1319213"/>
            <a:ext cx="1303338" cy="838200"/>
            <a:chOff x="2369" y="1440"/>
            <a:chExt cx="943" cy="528"/>
          </a:xfrm>
        </p:grpSpPr>
        <p:sp>
          <p:nvSpPr>
            <p:cNvPr id="4132" name="Line 43"/>
            <p:cNvSpPr/>
            <p:nvPr/>
          </p:nvSpPr>
          <p:spPr>
            <a:xfrm>
              <a:off x="2688" y="1584"/>
              <a:ext cx="62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33" name="Line 44"/>
            <p:cNvSpPr/>
            <p:nvPr/>
          </p:nvSpPr>
          <p:spPr>
            <a:xfrm>
              <a:off x="2688" y="1824"/>
              <a:ext cx="62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34" name="Line 45"/>
            <p:cNvSpPr/>
            <p:nvPr/>
          </p:nvSpPr>
          <p:spPr>
            <a:xfrm>
              <a:off x="2928" y="1584"/>
              <a:ext cx="0" cy="192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135" name="Text Box 46"/>
            <p:cNvSpPr txBox="1"/>
            <p:nvPr/>
          </p:nvSpPr>
          <p:spPr>
            <a:xfrm>
              <a:off x="2369" y="1440"/>
              <a:ext cx="36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36" name="Text Box 47"/>
            <p:cNvSpPr txBox="1"/>
            <p:nvPr/>
          </p:nvSpPr>
          <p:spPr>
            <a:xfrm>
              <a:off x="2369" y="1680"/>
              <a:ext cx="3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n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48"/>
          <p:cNvGrpSpPr/>
          <p:nvPr/>
        </p:nvGrpSpPr>
        <p:grpSpPr>
          <a:xfrm>
            <a:off x="4808538" y="4367213"/>
            <a:ext cx="1676400" cy="685800"/>
            <a:chOff x="2688" y="3360"/>
            <a:chExt cx="1056" cy="432"/>
          </a:xfrm>
        </p:grpSpPr>
        <p:sp>
          <p:nvSpPr>
            <p:cNvPr id="4130" name="AutoShape 49"/>
            <p:cNvSpPr/>
            <p:nvPr/>
          </p:nvSpPr>
          <p:spPr>
            <a:xfrm>
              <a:off x="2688" y="3360"/>
              <a:ext cx="1056" cy="432"/>
            </a:xfrm>
            <a:prstGeom prst="wedgeRoundRectCallout">
              <a:avLst>
                <a:gd name="adj1" fmla="val -13352"/>
                <a:gd name="adj2" fmla="val -130787"/>
                <a:gd name="adj3" fmla="val 16667"/>
              </a:avLst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31" name="Text Box 50"/>
            <p:cNvSpPr txBox="1"/>
            <p:nvPr/>
          </p:nvSpPr>
          <p:spPr>
            <a:xfrm>
              <a:off x="2736" y="3408"/>
              <a:ext cx="888" cy="288"/>
            </a:xfrm>
            <a:prstGeom prst="rect">
              <a:avLst/>
            </a:prstGeom>
            <a:solidFill>
              <a:srgbClr val="FFCC00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输出状态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" name="AutoShape 51"/>
          <p:cNvSpPr/>
          <p:nvPr/>
        </p:nvSpPr>
        <p:spPr>
          <a:xfrm>
            <a:off x="7018338" y="4443413"/>
            <a:ext cx="1828800" cy="914400"/>
          </a:xfrm>
          <a:prstGeom prst="wedgeEllipseCallout">
            <a:avLst>
              <a:gd name="adj1" fmla="val -16579"/>
              <a:gd name="adj2" fmla="val -64236"/>
            </a:avLst>
          </a:prstGeom>
          <a:solidFill>
            <a:srgbClr val="FF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时钟信号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未注明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" name="Text Box 52"/>
          <p:cNvSpPr txBox="1"/>
          <p:nvPr/>
        </p:nvSpPr>
        <p:spPr>
          <a:xfrm>
            <a:off x="304800" y="2098675"/>
            <a:ext cx="18192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输出函数：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" name="Text Box 53"/>
          <p:cNvSpPr txBox="1"/>
          <p:nvPr/>
        </p:nvSpPr>
        <p:spPr>
          <a:xfrm>
            <a:off x="230188" y="2632075"/>
            <a:ext cx="44831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Z</a:t>
            </a: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</a:rPr>
              <a:t>）   </a:t>
            </a:r>
            <a:r>
              <a:rPr lang="en-US" altLang="zh-CN" sz="2400" b="1" dirty="0">
                <a:latin typeface="Times New Roman" panose="02020603050405020304" pitchFamily="18" charset="0"/>
              </a:rPr>
              <a:t>= F[X</a:t>
            </a: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</a:rPr>
              <a:t>），</a:t>
            </a:r>
            <a:r>
              <a:rPr lang="en-US" altLang="zh-CN" sz="2400" b="1" dirty="0">
                <a:latin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</a:rPr>
              <a:t>]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" name="Text Box 54"/>
          <p:cNvSpPr txBox="1"/>
          <p:nvPr/>
        </p:nvSpPr>
        <p:spPr>
          <a:xfrm>
            <a:off x="228600" y="3165475"/>
            <a:ext cx="18954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状态函数：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8" name="Text Box 55"/>
          <p:cNvSpPr txBox="1"/>
          <p:nvPr/>
        </p:nvSpPr>
        <p:spPr>
          <a:xfrm>
            <a:off x="228600" y="3775075"/>
            <a:ext cx="46243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n+1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</a:rPr>
              <a:t> H[W</a:t>
            </a: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</a:rPr>
              <a:t>），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9" name="Text Box 56"/>
          <p:cNvSpPr txBox="1"/>
          <p:nvPr/>
        </p:nvSpPr>
        <p:spPr>
          <a:xfrm>
            <a:off x="304800" y="4384675"/>
            <a:ext cx="33496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控制函数（激励函数）</a:t>
            </a:r>
            <a:r>
              <a:rPr lang="en-US" altLang="zh-CN" sz="2400" b="1" dirty="0">
                <a:latin typeface="Times New Roman" panose="02020603050405020304" pitchFamily="18" charset="0"/>
              </a:rPr>
              <a:t>: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0" name="Text Box 57"/>
          <p:cNvSpPr txBox="1"/>
          <p:nvPr/>
        </p:nvSpPr>
        <p:spPr>
          <a:xfrm>
            <a:off x="228600" y="4918075"/>
            <a:ext cx="45593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W</a:t>
            </a: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</a:rPr>
              <a:t>）  </a:t>
            </a:r>
            <a:r>
              <a:rPr lang="en-US" altLang="zh-CN" sz="2400" b="1" dirty="0">
                <a:latin typeface="Times New Roman" panose="02020603050405020304" pitchFamily="18" charset="0"/>
              </a:rPr>
              <a:t>= G[X</a:t>
            </a: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</a:rPr>
              <a:t>），</a:t>
            </a:r>
            <a:r>
              <a:rPr lang="en-US" altLang="zh-CN" sz="2400" b="1" dirty="0">
                <a:latin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</a:rPr>
              <a:t>]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11" name="Group 58"/>
          <p:cNvGrpSpPr/>
          <p:nvPr/>
        </p:nvGrpSpPr>
        <p:grpSpPr>
          <a:xfrm>
            <a:off x="228600" y="333375"/>
            <a:ext cx="8736013" cy="6048375"/>
            <a:chOff x="144" y="960"/>
            <a:chExt cx="5472" cy="3072"/>
          </a:xfrm>
        </p:grpSpPr>
        <p:sp>
          <p:nvSpPr>
            <p:cNvPr id="4128" name="Text Box 59"/>
            <p:cNvSpPr txBox="1"/>
            <p:nvPr/>
          </p:nvSpPr>
          <p:spPr>
            <a:xfrm>
              <a:off x="240" y="1048"/>
              <a:ext cx="2129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一、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时序电路的结构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29" name="Rectangle 60"/>
            <p:cNvSpPr/>
            <p:nvPr/>
          </p:nvSpPr>
          <p:spPr>
            <a:xfrm>
              <a:off x="144" y="960"/>
              <a:ext cx="5472" cy="3072"/>
            </a:xfrm>
            <a:prstGeom prst="rect">
              <a:avLst/>
            </a:prstGeom>
            <a:noFill/>
            <a:ln w="57150" cap="flat" cmpd="thinThick">
              <a:solidFill>
                <a:srgbClr val="33CC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grpSp>
        <p:nvGrpSpPr>
          <p:cNvPr id="12" name="Group 61"/>
          <p:cNvGrpSpPr/>
          <p:nvPr/>
        </p:nvGrpSpPr>
        <p:grpSpPr>
          <a:xfrm>
            <a:off x="7018338" y="481013"/>
            <a:ext cx="1676400" cy="685800"/>
            <a:chOff x="4464" y="912"/>
            <a:chExt cx="1056" cy="432"/>
          </a:xfrm>
        </p:grpSpPr>
        <p:sp>
          <p:nvSpPr>
            <p:cNvPr id="13" name="AutoShape 62"/>
            <p:cNvSpPr/>
            <p:nvPr/>
          </p:nvSpPr>
          <p:spPr>
            <a:xfrm>
              <a:off x="4464" y="912"/>
              <a:ext cx="1056" cy="432"/>
            </a:xfrm>
            <a:prstGeom prst="wedgeRoundRectCallout">
              <a:avLst>
                <a:gd name="adj1" fmla="val 30968"/>
                <a:gd name="adj2" fmla="val 140509"/>
                <a:gd name="adj3" fmla="val 16667"/>
              </a:avLst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27" name="Text Box 63"/>
            <p:cNvSpPr txBox="1"/>
            <p:nvPr/>
          </p:nvSpPr>
          <p:spPr>
            <a:xfrm>
              <a:off x="4560" y="1008"/>
              <a:ext cx="888" cy="288"/>
            </a:xfrm>
            <a:prstGeom prst="rect">
              <a:avLst/>
            </a:prstGeom>
            <a:solidFill>
              <a:srgbClr val="FFCC00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输出信号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" name="Group 64"/>
          <p:cNvGrpSpPr/>
          <p:nvPr/>
        </p:nvGrpSpPr>
        <p:grpSpPr>
          <a:xfrm>
            <a:off x="3429000" y="404813"/>
            <a:ext cx="1524000" cy="685800"/>
            <a:chOff x="1536" y="864"/>
            <a:chExt cx="960" cy="432"/>
          </a:xfrm>
        </p:grpSpPr>
        <p:sp>
          <p:nvSpPr>
            <p:cNvPr id="4124" name="AutoShape 65"/>
            <p:cNvSpPr/>
            <p:nvPr/>
          </p:nvSpPr>
          <p:spPr>
            <a:xfrm>
              <a:off x="1536" y="864"/>
              <a:ext cx="960" cy="432"/>
            </a:xfrm>
            <a:prstGeom prst="wedgeRoundRectCallout">
              <a:avLst>
                <a:gd name="adj1" fmla="val 29273"/>
                <a:gd name="adj2" fmla="val 149306"/>
                <a:gd name="adj3" fmla="val 16667"/>
              </a:avLst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25" name="Text Box 66"/>
            <p:cNvSpPr txBox="1"/>
            <p:nvPr/>
          </p:nvSpPr>
          <p:spPr>
            <a:xfrm>
              <a:off x="1584" y="960"/>
              <a:ext cx="888" cy="288"/>
            </a:xfrm>
            <a:prstGeom prst="rect">
              <a:avLst/>
            </a:prstGeom>
            <a:solidFill>
              <a:srgbClr val="FFCC00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输入信号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" name="Group 67"/>
          <p:cNvGrpSpPr/>
          <p:nvPr/>
        </p:nvGrpSpPr>
        <p:grpSpPr>
          <a:xfrm>
            <a:off x="3733800" y="3089275"/>
            <a:ext cx="2743200" cy="581025"/>
            <a:chOff x="2304" y="1824"/>
            <a:chExt cx="3024" cy="720"/>
          </a:xfrm>
        </p:grpSpPr>
        <p:sp>
          <p:nvSpPr>
            <p:cNvPr id="4122" name="AutoShape 68"/>
            <p:cNvSpPr/>
            <p:nvPr/>
          </p:nvSpPr>
          <p:spPr>
            <a:xfrm>
              <a:off x="2304" y="1824"/>
              <a:ext cx="3024" cy="720"/>
            </a:xfrm>
            <a:prstGeom prst="wedgeRoundRectCallout">
              <a:avLst>
                <a:gd name="adj1" fmla="val -48611"/>
                <a:gd name="adj2" fmla="val 65139"/>
                <a:gd name="adj3" fmla="val 16667"/>
              </a:avLst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23" name="Text Box 69"/>
            <p:cNvSpPr txBox="1"/>
            <p:nvPr/>
          </p:nvSpPr>
          <p:spPr>
            <a:xfrm>
              <a:off x="2437" y="1930"/>
              <a:ext cx="2650" cy="567"/>
            </a:xfrm>
            <a:prstGeom prst="rect">
              <a:avLst/>
            </a:prstGeom>
            <a:solidFill>
              <a:srgbClr val="FFCC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现态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，或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原状态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" name="Group 70"/>
          <p:cNvGrpSpPr/>
          <p:nvPr/>
        </p:nvGrpSpPr>
        <p:grpSpPr>
          <a:xfrm>
            <a:off x="838200" y="3089275"/>
            <a:ext cx="2209800" cy="685800"/>
            <a:chOff x="288" y="1584"/>
            <a:chExt cx="1968" cy="960"/>
          </a:xfrm>
        </p:grpSpPr>
        <p:sp>
          <p:nvSpPr>
            <p:cNvPr id="4120" name="AutoShape 71"/>
            <p:cNvSpPr/>
            <p:nvPr/>
          </p:nvSpPr>
          <p:spPr>
            <a:xfrm>
              <a:off x="288" y="1584"/>
              <a:ext cx="1968" cy="960"/>
            </a:xfrm>
            <a:prstGeom prst="wedgeRoundRectCallout">
              <a:avLst>
                <a:gd name="adj1" fmla="val -41412"/>
                <a:gd name="adj2" fmla="val 58750"/>
                <a:gd name="adj3" fmla="val 16667"/>
              </a:avLst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21" name="Text Box 72"/>
            <p:cNvSpPr txBox="1"/>
            <p:nvPr/>
          </p:nvSpPr>
          <p:spPr>
            <a:xfrm>
              <a:off x="288" y="1653"/>
              <a:ext cx="1968" cy="640"/>
            </a:xfrm>
            <a:prstGeom prst="rect">
              <a:avLst/>
            </a:prstGeom>
            <a:solidFill>
              <a:srgbClr val="FFCC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次态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或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新状态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169" name="AutoShape 73"/>
          <p:cNvSpPr/>
          <p:nvPr/>
        </p:nvSpPr>
        <p:spPr>
          <a:xfrm>
            <a:off x="7772400" y="2995613"/>
            <a:ext cx="1371600" cy="685800"/>
          </a:xfrm>
          <a:prstGeom prst="wedgeRoundRectCallout">
            <a:avLst>
              <a:gd name="adj1" fmla="val -48019"/>
              <a:gd name="adj2" fmla="val 63426"/>
              <a:gd name="adj3" fmla="val 16667"/>
            </a:avLst>
          </a:prstGeom>
          <a:solidFill>
            <a:srgbClr val="FF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控制信号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170" name="Text Box 74"/>
          <p:cNvSpPr txBox="1">
            <a:spLocks noChangeArrowheads="1"/>
          </p:cNvSpPr>
          <p:nvPr/>
        </p:nvSpPr>
        <p:spPr bwMode="auto">
          <a:xfrm>
            <a:off x="395288" y="1196975"/>
            <a:ext cx="410527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8000" rIns="18000" bIns="18000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时序逻辑电路信号之间的逻辑关系可用</a:t>
            </a:r>
            <a:r>
              <a:rPr kumimoji="1" lang="zh-CN" altLang="en-US" sz="2400" b="1" i="1" u="sng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三个向量函数</a:t>
            </a:r>
            <a:r>
              <a:rPr kumimoji="1" lang="zh-CN" altLang="en-US" sz="24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表示：</a:t>
            </a:r>
            <a:endParaRPr kumimoji="1" lang="zh-CN" altLang="en-US" sz="2400" b="1" kern="1200" cap="none" spc="0" normalizeH="0" baseline="0" noProof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3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4" grpId="0" animBg="1"/>
      <p:bldP spid="5" grpId="0"/>
      <p:bldP spid="6" grpId="0"/>
      <p:bldP spid="7" grpId="0"/>
      <p:bldP spid="8" grpId="0"/>
      <p:bldP spid="9" grpId="0"/>
      <p:bldP spid="10" grpId="0"/>
      <p:bldP spid="4169" grpId="0" animBg="1"/>
      <p:bldP spid="417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70" name="Group 120"/>
          <p:cNvGrpSpPr/>
          <p:nvPr/>
        </p:nvGrpSpPr>
        <p:grpSpPr>
          <a:xfrm>
            <a:off x="684213" y="260350"/>
            <a:ext cx="8423275" cy="3141663"/>
            <a:chOff x="431" y="164"/>
            <a:chExt cx="5306" cy="1979"/>
          </a:xfrm>
        </p:grpSpPr>
        <p:grpSp>
          <p:nvGrpSpPr>
            <p:cNvPr id="109590" name="Group 12"/>
            <p:cNvGrpSpPr/>
            <p:nvPr/>
          </p:nvGrpSpPr>
          <p:grpSpPr>
            <a:xfrm>
              <a:off x="431" y="164"/>
              <a:ext cx="1406" cy="1712"/>
              <a:chOff x="295" y="2478"/>
              <a:chExt cx="1406" cy="1712"/>
            </a:xfrm>
          </p:grpSpPr>
          <p:grpSp>
            <p:nvGrpSpPr>
              <p:cNvPr id="109672" name="Group 13"/>
              <p:cNvGrpSpPr/>
              <p:nvPr/>
            </p:nvGrpSpPr>
            <p:grpSpPr>
              <a:xfrm>
                <a:off x="431" y="2614"/>
                <a:ext cx="1270" cy="1576"/>
                <a:chOff x="3107" y="346"/>
                <a:chExt cx="1270" cy="1576"/>
              </a:xfrm>
            </p:grpSpPr>
            <p:grpSp>
              <p:nvGrpSpPr>
                <p:cNvPr id="109674" name="Group 14"/>
                <p:cNvGrpSpPr/>
                <p:nvPr/>
              </p:nvGrpSpPr>
              <p:grpSpPr>
                <a:xfrm>
                  <a:off x="3198" y="346"/>
                  <a:ext cx="997" cy="1576"/>
                  <a:chOff x="3198" y="346"/>
                  <a:chExt cx="997" cy="1576"/>
                </a:xfrm>
              </p:grpSpPr>
              <p:sp>
                <p:nvSpPr>
                  <p:cNvPr id="109681" name="Rectangle 15"/>
                  <p:cNvSpPr/>
                  <p:nvPr/>
                </p:nvSpPr>
                <p:spPr>
                  <a:xfrm>
                    <a:off x="3833" y="1596"/>
                    <a:ext cx="362" cy="3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buNone/>
                    </a:pPr>
                    <a:endParaRPr lang="zh-CN" altLang="zh-CN" sz="2800" dirty="0"/>
                  </a:p>
                </p:txBody>
              </p:sp>
              <p:sp>
                <p:nvSpPr>
                  <p:cNvPr id="109682" name="Rectangle 16"/>
                  <p:cNvSpPr/>
                  <p:nvPr/>
                </p:nvSpPr>
                <p:spPr>
                  <a:xfrm>
                    <a:off x="3470" y="1596"/>
                    <a:ext cx="363" cy="3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buNone/>
                    </a:pPr>
                    <a:endParaRPr lang="zh-CN" altLang="zh-CN" sz="2800" dirty="0"/>
                  </a:p>
                </p:txBody>
              </p:sp>
              <p:sp>
                <p:nvSpPr>
                  <p:cNvPr id="109683" name="Rectangle 17"/>
                  <p:cNvSpPr/>
                  <p:nvPr/>
                </p:nvSpPr>
                <p:spPr>
                  <a:xfrm>
                    <a:off x="3833" y="1270"/>
                    <a:ext cx="362" cy="3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buNone/>
                    </a:pPr>
                    <a:endParaRPr lang="zh-CN" altLang="zh-CN" sz="2800" dirty="0"/>
                  </a:p>
                </p:txBody>
              </p:sp>
              <p:sp>
                <p:nvSpPr>
                  <p:cNvPr id="109684" name="Rectangle 18"/>
                  <p:cNvSpPr/>
                  <p:nvPr/>
                </p:nvSpPr>
                <p:spPr>
                  <a:xfrm>
                    <a:off x="3470" y="1270"/>
                    <a:ext cx="363" cy="3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buNone/>
                    </a:pPr>
                    <a:endParaRPr lang="zh-CN" altLang="zh-CN" sz="2800" dirty="0"/>
                  </a:p>
                </p:txBody>
              </p:sp>
              <p:sp>
                <p:nvSpPr>
                  <p:cNvPr id="109685" name="Rectangle 19"/>
                  <p:cNvSpPr/>
                  <p:nvPr/>
                </p:nvSpPr>
                <p:spPr>
                  <a:xfrm>
                    <a:off x="3833" y="944"/>
                    <a:ext cx="362" cy="3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buNone/>
                    </a:pPr>
                    <a:endParaRPr lang="zh-CN" altLang="zh-CN" sz="2800" dirty="0"/>
                  </a:p>
                </p:txBody>
              </p:sp>
              <p:sp>
                <p:nvSpPr>
                  <p:cNvPr id="109686" name="Rectangle 20"/>
                  <p:cNvSpPr/>
                  <p:nvPr/>
                </p:nvSpPr>
                <p:spPr>
                  <a:xfrm>
                    <a:off x="3470" y="944"/>
                    <a:ext cx="363" cy="3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buNone/>
                    </a:pPr>
                    <a:endParaRPr lang="zh-CN" altLang="zh-CN" sz="2800" dirty="0"/>
                  </a:p>
                </p:txBody>
              </p:sp>
              <p:sp>
                <p:nvSpPr>
                  <p:cNvPr id="109687" name="Rectangle 21"/>
                  <p:cNvSpPr/>
                  <p:nvPr/>
                </p:nvSpPr>
                <p:spPr>
                  <a:xfrm>
                    <a:off x="3833" y="618"/>
                    <a:ext cx="362" cy="3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buNone/>
                    </a:pPr>
                    <a:endParaRPr lang="zh-CN" altLang="zh-CN" sz="2800" dirty="0"/>
                  </a:p>
                </p:txBody>
              </p:sp>
              <p:sp>
                <p:nvSpPr>
                  <p:cNvPr id="109688" name="Rectangle 22"/>
                  <p:cNvSpPr/>
                  <p:nvPr/>
                </p:nvSpPr>
                <p:spPr>
                  <a:xfrm>
                    <a:off x="3470" y="618"/>
                    <a:ext cx="363" cy="3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buNone/>
                    </a:pPr>
                    <a:endParaRPr lang="zh-CN" altLang="zh-CN" sz="2800" dirty="0"/>
                  </a:p>
                </p:txBody>
              </p:sp>
              <p:sp>
                <p:nvSpPr>
                  <p:cNvPr id="109689" name="Line 23"/>
                  <p:cNvSpPr/>
                  <p:nvPr/>
                </p:nvSpPr>
                <p:spPr>
                  <a:xfrm>
                    <a:off x="3470" y="618"/>
                    <a:ext cx="725" cy="0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9690" name="Line 24"/>
                  <p:cNvSpPr/>
                  <p:nvPr/>
                </p:nvSpPr>
                <p:spPr>
                  <a:xfrm>
                    <a:off x="3470" y="944"/>
                    <a:ext cx="725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9691" name="Line 25"/>
                  <p:cNvSpPr/>
                  <p:nvPr/>
                </p:nvSpPr>
                <p:spPr>
                  <a:xfrm>
                    <a:off x="3470" y="1270"/>
                    <a:ext cx="725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9692" name="Line 26"/>
                  <p:cNvSpPr/>
                  <p:nvPr/>
                </p:nvSpPr>
                <p:spPr>
                  <a:xfrm>
                    <a:off x="3470" y="1596"/>
                    <a:ext cx="725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9693" name="Line 27"/>
                  <p:cNvSpPr/>
                  <p:nvPr/>
                </p:nvSpPr>
                <p:spPr>
                  <a:xfrm>
                    <a:off x="3470" y="1922"/>
                    <a:ext cx="725" cy="0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9694" name="Line 28"/>
                  <p:cNvSpPr/>
                  <p:nvPr/>
                </p:nvSpPr>
                <p:spPr>
                  <a:xfrm>
                    <a:off x="3470" y="618"/>
                    <a:ext cx="0" cy="1304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9695" name="Line 29"/>
                  <p:cNvSpPr/>
                  <p:nvPr/>
                </p:nvSpPr>
                <p:spPr>
                  <a:xfrm>
                    <a:off x="3833" y="618"/>
                    <a:ext cx="0" cy="1304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9696" name="Line 30"/>
                  <p:cNvSpPr/>
                  <p:nvPr/>
                </p:nvSpPr>
                <p:spPr>
                  <a:xfrm>
                    <a:off x="4195" y="618"/>
                    <a:ext cx="0" cy="1304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9697" name="Line 31"/>
                  <p:cNvSpPr/>
                  <p:nvPr/>
                </p:nvSpPr>
                <p:spPr>
                  <a:xfrm>
                    <a:off x="3198" y="346"/>
                    <a:ext cx="272" cy="272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09675" name="Text Box 32"/>
                <p:cNvSpPr txBox="1"/>
                <p:nvPr/>
              </p:nvSpPr>
              <p:spPr>
                <a:xfrm>
                  <a:off x="3515" y="346"/>
                  <a:ext cx="544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/>
                    <a:t>0</a:t>
                  </a:r>
                  <a:endParaRPr lang="en-US" altLang="zh-CN" sz="2400" dirty="0"/>
                </a:p>
              </p:txBody>
            </p:sp>
            <p:sp>
              <p:nvSpPr>
                <p:cNvPr id="109676" name="Text Box 33"/>
                <p:cNvSpPr txBox="1"/>
                <p:nvPr/>
              </p:nvSpPr>
              <p:spPr>
                <a:xfrm>
                  <a:off x="3833" y="346"/>
                  <a:ext cx="544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/>
                    <a:t>1</a:t>
                  </a:r>
                  <a:endParaRPr lang="en-US" altLang="zh-CN" sz="2400" dirty="0"/>
                </a:p>
              </p:txBody>
            </p:sp>
            <p:sp>
              <p:nvSpPr>
                <p:cNvPr id="109677" name="Text Box 34"/>
                <p:cNvSpPr txBox="1"/>
                <p:nvPr/>
              </p:nvSpPr>
              <p:spPr>
                <a:xfrm>
                  <a:off x="3107" y="618"/>
                  <a:ext cx="453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/>
                    <a:t>00</a:t>
                  </a:r>
                  <a:endParaRPr lang="en-US" altLang="zh-CN" sz="2400" dirty="0"/>
                </a:p>
              </p:txBody>
            </p:sp>
            <p:sp>
              <p:nvSpPr>
                <p:cNvPr id="109678" name="Text Box 35"/>
                <p:cNvSpPr txBox="1"/>
                <p:nvPr/>
              </p:nvSpPr>
              <p:spPr>
                <a:xfrm>
                  <a:off x="3107" y="935"/>
                  <a:ext cx="453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/>
                    <a:t>01</a:t>
                  </a:r>
                  <a:endParaRPr lang="en-US" altLang="zh-CN" sz="2400" dirty="0"/>
                </a:p>
              </p:txBody>
            </p:sp>
            <p:sp>
              <p:nvSpPr>
                <p:cNvPr id="109679" name="Text Box 36"/>
                <p:cNvSpPr txBox="1"/>
                <p:nvPr/>
              </p:nvSpPr>
              <p:spPr>
                <a:xfrm>
                  <a:off x="3107" y="1298"/>
                  <a:ext cx="453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/>
                    <a:t>11</a:t>
                  </a:r>
                  <a:endParaRPr lang="en-US" altLang="zh-CN" sz="2400" dirty="0"/>
                </a:p>
              </p:txBody>
            </p:sp>
            <p:sp>
              <p:nvSpPr>
                <p:cNvPr id="109680" name="Text Box 37"/>
                <p:cNvSpPr txBox="1"/>
                <p:nvPr/>
              </p:nvSpPr>
              <p:spPr>
                <a:xfrm>
                  <a:off x="3107" y="1616"/>
                  <a:ext cx="453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/>
                    <a:t>10</a:t>
                  </a:r>
                  <a:endParaRPr lang="en-US" altLang="zh-CN" sz="2400" dirty="0"/>
                </a:p>
              </p:txBody>
            </p:sp>
          </p:grpSp>
          <p:sp>
            <p:nvSpPr>
              <p:cNvPr id="109673" name="Text Box 38"/>
              <p:cNvSpPr txBox="1"/>
              <p:nvPr/>
            </p:nvSpPr>
            <p:spPr>
              <a:xfrm>
                <a:off x="295" y="2478"/>
                <a:ext cx="771" cy="4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rgbClr val="FF0000"/>
                    </a:solidFill>
                  </a:rPr>
                  <a:t>　　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x</a:t>
                </a:r>
                <a:endParaRPr lang="en-US" altLang="zh-CN" sz="2000" b="1" dirty="0">
                  <a:solidFill>
                    <a:srgbClr val="FF0000"/>
                  </a:solidFill>
                </a:endParaRPr>
              </a:p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</a:rPr>
                  <a:t>1</a:t>
                </a:r>
                <a:endParaRPr lang="en-US" altLang="zh-CN" sz="2000" b="1" baseline="-25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9591" name="Group 39"/>
            <p:cNvGrpSpPr/>
            <p:nvPr/>
          </p:nvGrpSpPr>
          <p:grpSpPr>
            <a:xfrm>
              <a:off x="2063" y="164"/>
              <a:ext cx="1406" cy="1701"/>
              <a:chOff x="2245" y="2489"/>
              <a:chExt cx="1406" cy="1701"/>
            </a:xfrm>
          </p:grpSpPr>
          <p:grpSp>
            <p:nvGrpSpPr>
              <p:cNvPr id="109646" name="Group 40"/>
              <p:cNvGrpSpPr/>
              <p:nvPr/>
            </p:nvGrpSpPr>
            <p:grpSpPr>
              <a:xfrm>
                <a:off x="2381" y="2614"/>
                <a:ext cx="1270" cy="1576"/>
                <a:chOff x="3107" y="346"/>
                <a:chExt cx="1270" cy="1576"/>
              </a:xfrm>
            </p:grpSpPr>
            <p:grpSp>
              <p:nvGrpSpPr>
                <p:cNvPr id="109648" name="Group 41"/>
                <p:cNvGrpSpPr/>
                <p:nvPr/>
              </p:nvGrpSpPr>
              <p:grpSpPr>
                <a:xfrm>
                  <a:off x="3198" y="346"/>
                  <a:ext cx="997" cy="1576"/>
                  <a:chOff x="3198" y="346"/>
                  <a:chExt cx="997" cy="1576"/>
                </a:xfrm>
              </p:grpSpPr>
              <p:sp>
                <p:nvSpPr>
                  <p:cNvPr id="109655" name="Rectangle 42"/>
                  <p:cNvSpPr/>
                  <p:nvPr/>
                </p:nvSpPr>
                <p:spPr>
                  <a:xfrm>
                    <a:off x="3833" y="1596"/>
                    <a:ext cx="362" cy="3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buNone/>
                    </a:pPr>
                    <a:endParaRPr lang="zh-CN" altLang="zh-CN" sz="2800" dirty="0"/>
                  </a:p>
                </p:txBody>
              </p:sp>
              <p:sp>
                <p:nvSpPr>
                  <p:cNvPr id="109656" name="Rectangle 43"/>
                  <p:cNvSpPr/>
                  <p:nvPr/>
                </p:nvSpPr>
                <p:spPr>
                  <a:xfrm>
                    <a:off x="3470" y="1596"/>
                    <a:ext cx="363" cy="3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buNone/>
                    </a:pPr>
                    <a:endParaRPr lang="zh-CN" altLang="zh-CN" sz="2800" dirty="0"/>
                  </a:p>
                </p:txBody>
              </p:sp>
              <p:sp>
                <p:nvSpPr>
                  <p:cNvPr id="109657" name="Rectangle 44"/>
                  <p:cNvSpPr/>
                  <p:nvPr/>
                </p:nvSpPr>
                <p:spPr>
                  <a:xfrm>
                    <a:off x="3833" y="1270"/>
                    <a:ext cx="362" cy="3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buNone/>
                    </a:pPr>
                    <a:endParaRPr lang="zh-CN" altLang="zh-CN" sz="2800" dirty="0"/>
                  </a:p>
                </p:txBody>
              </p:sp>
              <p:sp>
                <p:nvSpPr>
                  <p:cNvPr id="109658" name="Rectangle 45"/>
                  <p:cNvSpPr/>
                  <p:nvPr/>
                </p:nvSpPr>
                <p:spPr>
                  <a:xfrm>
                    <a:off x="3470" y="1270"/>
                    <a:ext cx="363" cy="3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buNone/>
                    </a:pPr>
                    <a:endParaRPr lang="zh-CN" altLang="zh-CN" sz="2800" dirty="0"/>
                  </a:p>
                </p:txBody>
              </p:sp>
              <p:sp>
                <p:nvSpPr>
                  <p:cNvPr id="109659" name="Rectangle 46"/>
                  <p:cNvSpPr/>
                  <p:nvPr/>
                </p:nvSpPr>
                <p:spPr>
                  <a:xfrm>
                    <a:off x="3833" y="944"/>
                    <a:ext cx="362" cy="3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buNone/>
                    </a:pPr>
                    <a:endParaRPr lang="zh-CN" altLang="zh-CN" sz="2800" dirty="0"/>
                  </a:p>
                </p:txBody>
              </p:sp>
              <p:sp>
                <p:nvSpPr>
                  <p:cNvPr id="109660" name="Rectangle 47"/>
                  <p:cNvSpPr/>
                  <p:nvPr/>
                </p:nvSpPr>
                <p:spPr>
                  <a:xfrm>
                    <a:off x="3470" y="944"/>
                    <a:ext cx="363" cy="3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buNone/>
                    </a:pPr>
                    <a:endParaRPr lang="zh-CN" altLang="zh-CN" sz="2800" dirty="0"/>
                  </a:p>
                </p:txBody>
              </p:sp>
              <p:sp>
                <p:nvSpPr>
                  <p:cNvPr id="109661" name="Rectangle 48"/>
                  <p:cNvSpPr/>
                  <p:nvPr/>
                </p:nvSpPr>
                <p:spPr>
                  <a:xfrm>
                    <a:off x="3833" y="618"/>
                    <a:ext cx="362" cy="3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buNone/>
                    </a:pPr>
                    <a:endParaRPr lang="zh-CN" altLang="zh-CN" sz="2800" dirty="0"/>
                  </a:p>
                </p:txBody>
              </p:sp>
              <p:sp>
                <p:nvSpPr>
                  <p:cNvPr id="109662" name="Rectangle 49"/>
                  <p:cNvSpPr/>
                  <p:nvPr/>
                </p:nvSpPr>
                <p:spPr>
                  <a:xfrm>
                    <a:off x="3470" y="618"/>
                    <a:ext cx="363" cy="3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buNone/>
                    </a:pPr>
                    <a:endParaRPr lang="zh-CN" altLang="zh-CN" sz="2800" dirty="0"/>
                  </a:p>
                </p:txBody>
              </p:sp>
              <p:sp>
                <p:nvSpPr>
                  <p:cNvPr id="109663" name="Line 50"/>
                  <p:cNvSpPr/>
                  <p:nvPr/>
                </p:nvSpPr>
                <p:spPr>
                  <a:xfrm>
                    <a:off x="3470" y="618"/>
                    <a:ext cx="725" cy="0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9664" name="Line 51"/>
                  <p:cNvSpPr/>
                  <p:nvPr/>
                </p:nvSpPr>
                <p:spPr>
                  <a:xfrm>
                    <a:off x="3470" y="944"/>
                    <a:ext cx="725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9665" name="Line 52"/>
                  <p:cNvSpPr/>
                  <p:nvPr/>
                </p:nvSpPr>
                <p:spPr>
                  <a:xfrm>
                    <a:off x="3470" y="1270"/>
                    <a:ext cx="725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9666" name="Line 53"/>
                  <p:cNvSpPr/>
                  <p:nvPr/>
                </p:nvSpPr>
                <p:spPr>
                  <a:xfrm>
                    <a:off x="3470" y="1596"/>
                    <a:ext cx="725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9667" name="Line 54"/>
                  <p:cNvSpPr/>
                  <p:nvPr/>
                </p:nvSpPr>
                <p:spPr>
                  <a:xfrm>
                    <a:off x="3470" y="1922"/>
                    <a:ext cx="725" cy="0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9668" name="Line 55"/>
                  <p:cNvSpPr/>
                  <p:nvPr/>
                </p:nvSpPr>
                <p:spPr>
                  <a:xfrm>
                    <a:off x="3470" y="618"/>
                    <a:ext cx="0" cy="1304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9669" name="Line 56"/>
                  <p:cNvSpPr/>
                  <p:nvPr/>
                </p:nvSpPr>
                <p:spPr>
                  <a:xfrm>
                    <a:off x="3833" y="618"/>
                    <a:ext cx="0" cy="1304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9670" name="Line 57"/>
                  <p:cNvSpPr/>
                  <p:nvPr/>
                </p:nvSpPr>
                <p:spPr>
                  <a:xfrm>
                    <a:off x="4195" y="618"/>
                    <a:ext cx="0" cy="1304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9671" name="Line 58"/>
                  <p:cNvSpPr/>
                  <p:nvPr/>
                </p:nvSpPr>
                <p:spPr>
                  <a:xfrm>
                    <a:off x="3198" y="346"/>
                    <a:ext cx="272" cy="272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09649" name="Text Box 59"/>
                <p:cNvSpPr txBox="1"/>
                <p:nvPr/>
              </p:nvSpPr>
              <p:spPr>
                <a:xfrm>
                  <a:off x="3515" y="346"/>
                  <a:ext cx="544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/>
                    <a:t>0</a:t>
                  </a:r>
                  <a:endParaRPr lang="en-US" altLang="zh-CN" sz="2400" dirty="0"/>
                </a:p>
              </p:txBody>
            </p:sp>
            <p:sp>
              <p:nvSpPr>
                <p:cNvPr id="109650" name="Text Box 60"/>
                <p:cNvSpPr txBox="1"/>
                <p:nvPr/>
              </p:nvSpPr>
              <p:spPr>
                <a:xfrm>
                  <a:off x="3833" y="346"/>
                  <a:ext cx="544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/>
                    <a:t>1</a:t>
                  </a:r>
                  <a:endParaRPr lang="en-US" altLang="zh-CN" sz="2400" dirty="0"/>
                </a:p>
              </p:txBody>
            </p:sp>
            <p:sp>
              <p:nvSpPr>
                <p:cNvPr id="109651" name="Text Box 61"/>
                <p:cNvSpPr txBox="1"/>
                <p:nvPr/>
              </p:nvSpPr>
              <p:spPr>
                <a:xfrm>
                  <a:off x="3107" y="618"/>
                  <a:ext cx="453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/>
                    <a:t>00</a:t>
                  </a:r>
                  <a:endParaRPr lang="en-US" altLang="zh-CN" sz="2400" dirty="0"/>
                </a:p>
              </p:txBody>
            </p:sp>
            <p:sp>
              <p:nvSpPr>
                <p:cNvPr id="109652" name="Text Box 62"/>
                <p:cNvSpPr txBox="1"/>
                <p:nvPr/>
              </p:nvSpPr>
              <p:spPr>
                <a:xfrm>
                  <a:off x="3107" y="935"/>
                  <a:ext cx="453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/>
                    <a:t>01</a:t>
                  </a:r>
                  <a:endParaRPr lang="en-US" altLang="zh-CN" sz="2400" dirty="0"/>
                </a:p>
              </p:txBody>
            </p:sp>
            <p:sp>
              <p:nvSpPr>
                <p:cNvPr id="109653" name="Text Box 63"/>
                <p:cNvSpPr txBox="1"/>
                <p:nvPr/>
              </p:nvSpPr>
              <p:spPr>
                <a:xfrm>
                  <a:off x="3107" y="1298"/>
                  <a:ext cx="453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/>
                    <a:t>11</a:t>
                  </a:r>
                  <a:endParaRPr lang="en-US" altLang="zh-CN" sz="2400" dirty="0"/>
                </a:p>
              </p:txBody>
            </p:sp>
            <p:sp>
              <p:nvSpPr>
                <p:cNvPr id="109654" name="Text Box 64"/>
                <p:cNvSpPr txBox="1"/>
                <p:nvPr/>
              </p:nvSpPr>
              <p:spPr>
                <a:xfrm>
                  <a:off x="3107" y="1616"/>
                  <a:ext cx="453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/>
                    <a:t>10</a:t>
                  </a:r>
                  <a:endParaRPr lang="en-US" altLang="zh-CN" sz="2400" dirty="0"/>
                </a:p>
              </p:txBody>
            </p:sp>
          </p:grpSp>
          <p:sp>
            <p:nvSpPr>
              <p:cNvPr id="109647" name="Text Box 65"/>
              <p:cNvSpPr txBox="1"/>
              <p:nvPr/>
            </p:nvSpPr>
            <p:spPr>
              <a:xfrm>
                <a:off x="2245" y="2489"/>
                <a:ext cx="771" cy="4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rgbClr val="FF0000"/>
                    </a:solidFill>
                  </a:rPr>
                  <a:t>　　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x</a:t>
                </a:r>
                <a:endParaRPr lang="en-US" altLang="zh-CN" sz="2000" b="1" dirty="0">
                  <a:solidFill>
                    <a:srgbClr val="FF0000"/>
                  </a:solidFill>
                </a:endParaRPr>
              </a:p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</a:rPr>
                  <a:t>1</a:t>
                </a:r>
                <a:endParaRPr lang="en-US" altLang="zh-CN" sz="2000" b="1" baseline="-25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9592" name="Group 66"/>
            <p:cNvGrpSpPr/>
            <p:nvPr/>
          </p:nvGrpSpPr>
          <p:grpSpPr>
            <a:xfrm>
              <a:off x="4150" y="164"/>
              <a:ext cx="1406" cy="1712"/>
              <a:chOff x="4014" y="2478"/>
              <a:chExt cx="1406" cy="1712"/>
            </a:xfrm>
          </p:grpSpPr>
          <p:grpSp>
            <p:nvGrpSpPr>
              <p:cNvPr id="109620" name="Group 67"/>
              <p:cNvGrpSpPr/>
              <p:nvPr/>
            </p:nvGrpSpPr>
            <p:grpSpPr>
              <a:xfrm>
                <a:off x="4150" y="2614"/>
                <a:ext cx="1270" cy="1576"/>
                <a:chOff x="3107" y="346"/>
                <a:chExt cx="1270" cy="1576"/>
              </a:xfrm>
            </p:grpSpPr>
            <p:grpSp>
              <p:nvGrpSpPr>
                <p:cNvPr id="109622" name="Group 68"/>
                <p:cNvGrpSpPr/>
                <p:nvPr/>
              </p:nvGrpSpPr>
              <p:grpSpPr>
                <a:xfrm>
                  <a:off x="3198" y="346"/>
                  <a:ext cx="997" cy="1576"/>
                  <a:chOff x="3198" y="346"/>
                  <a:chExt cx="997" cy="1576"/>
                </a:xfrm>
              </p:grpSpPr>
              <p:sp>
                <p:nvSpPr>
                  <p:cNvPr id="109629" name="Rectangle 69"/>
                  <p:cNvSpPr/>
                  <p:nvPr/>
                </p:nvSpPr>
                <p:spPr>
                  <a:xfrm>
                    <a:off x="3833" y="1596"/>
                    <a:ext cx="362" cy="3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buNone/>
                    </a:pPr>
                    <a:endParaRPr lang="zh-CN" altLang="zh-CN" sz="2800" dirty="0"/>
                  </a:p>
                </p:txBody>
              </p:sp>
              <p:sp>
                <p:nvSpPr>
                  <p:cNvPr id="109630" name="Rectangle 70"/>
                  <p:cNvSpPr/>
                  <p:nvPr/>
                </p:nvSpPr>
                <p:spPr>
                  <a:xfrm>
                    <a:off x="3470" y="1596"/>
                    <a:ext cx="363" cy="3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buNone/>
                    </a:pPr>
                    <a:endParaRPr lang="zh-CN" altLang="zh-CN" sz="2800" dirty="0"/>
                  </a:p>
                </p:txBody>
              </p:sp>
              <p:sp>
                <p:nvSpPr>
                  <p:cNvPr id="109631" name="Rectangle 71"/>
                  <p:cNvSpPr/>
                  <p:nvPr/>
                </p:nvSpPr>
                <p:spPr>
                  <a:xfrm>
                    <a:off x="3833" y="1270"/>
                    <a:ext cx="362" cy="3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buNone/>
                    </a:pPr>
                    <a:endParaRPr lang="zh-CN" altLang="zh-CN" sz="2800" dirty="0"/>
                  </a:p>
                </p:txBody>
              </p:sp>
              <p:sp>
                <p:nvSpPr>
                  <p:cNvPr id="109632" name="Rectangle 72"/>
                  <p:cNvSpPr/>
                  <p:nvPr/>
                </p:nvSpPr>
                <p:spPr>
                  <a:xfrm>
                    <a:off x="3470" y="1270"/>
                    <a:ext cx="363" cy="3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buNone/>
                    </a:pPr>
                    <a:endParaRPr lang="zh-CN" altLang="zh-CN" sz="2800" dirty="0"/>
                  </a:p>
                </p:txBody>
              </p:sp>
              <p:sp>
                <p:nvSpPr>
                  <p:cNvPr id="109633" name="Rectangle 73"/>
                  <p:cNvSpPr/>
                  <p:nvPr/>
                </p:nvSpPr>
                <p:spPr>
                  <a:xfrm>
                    <a:off x="3833" y="944"/>
                    <a:ext cx="362" cy="3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buNone/>
                    </a:pPr>
                    <a:endParaRPr lang="zh-CN" altLang="zh-CN" sz="2800" dirty="0"/>
                  </a:p>
                </p:txBody>
              </p:sp>
              <p:sp>
                <p:nvSpPr>
                  <p:cNvPr id="109634" name="Rectangle 74"/>
                  <p:cNvSpPr/>
                  <p:nvPr/>
                </p:nvSpPr>
                <p:spPr>
                  <a:xfrm>
                    <a:off x="3470" y="944"/>
                    <a:ext cx="363" cy="3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buNone/>
                    </a:pPr>
                    <a:endParaRPr lang="zh-CN" altLang="zh-CN" sz="2800" dirty="0"/>
                  </a:p>
                </p:txBody>
              </p:sp>
              <p:sp>
                <p:nvSpPr>
                  <p:cNvPr id="109635" name="Rectangle 75"/>
                  <p:cNvSpPr/>
                  <p:nvPr/>
                </p:nvSpPr>
                <p:spPr>
                  <a:xfrm>
                    <a:off x="3833" y="618"/>
                    <a:ext cx="362" cy="3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buNone/>
                    </a:pPr>
                    <a:endParaRPr lang="zh-CN" altLang="zh-CN" sz="2800" dirty="0"/>
                  </a:p>
                </p:txBody>
              </p:sp>
              <p:sp>
                <p:nvSpPr>
                  <p:cNvPr id="109636" name="Rectangle 76"/>
                  <p:cNvSpPr/>
                  <p:nvPr/>
                </p:nvSpPr>
                <p:spPr>
                  <a:xfrm>
                    <a:off x="3470" y="618"/>
                    <a:ext cx="363" cy="3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buNone/>
                    </a:pPr>
                    <a:endParaRPr lang="zh-CN" altLang="zh-CN" sz="2800" dirty="0"/>
                  </a:p>
                </p:txBody>
              </p:sp>
              <p:sp>
                <p:nvSpPr>
                  <p:cNvPr id="109637" name="Line 77"/>
                  <p:cNvSpPr/>
                  <p:nvPr/>
                </p:nvSpPr>
                <p:spPr>
                  <a:xfrm>
                    <a:off x="3470" y="618"/>
                    <a:ext cx="725" cy="0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9638" name="Line 78"/>
                  <p:cNvSpPr/>
                  <p:nvPr/>
                </p:nvSpPr>
                <p:spPr>
                  <a:xfrm>
                    <a:off x="3470" y="944"/>
                    <a:ext cx="725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9639" name="Line 79"/>
                  <p:cNvSpPr/>
                  <p:nvPr/>
                </p:nvSpPr>
                <p:spPr>
                  <a:xfrm>
                    <a:off x="3470" y="1270"/>
                    <a:ext cx="725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9640" name="Line 80"/>
                  <p:cNvSpPr/>
                  <p:nvPr/>
                </p:nvSpPr>
                <p:spPr>
                  <a:xfrm>
                    <a:off x="3470" y="1596"/>
                    <a:ext cx="725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9641" name="Line 81"/>
                  <p:cNvSpPr/>
                  <p:nvPr/>
                </p:nvSpPr>
                <p:spPr>
                  <a:xfrm>
                    <a:off x="3470" y="1922"/>
                    <a:ext cx="725" cy="0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9642" name="Line 82"/>
                  <p:cNvSpPr/>
                  <p:nvPr/>
                </p:nvSpPr>
                <p:spPr>
                  <a:xfrm>
                    <a:off x="3470" y="618"/>
                    <a:ext cx="0" cy="1304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9643" name="Line 83"/>
                  <p:cNvSpPr/>
                  <p:nvPr/>
                </p:nvSpPr>
                <p:spPr>
                  <a:xfrm>
                    <a:off x="3833" y="618"/>
                    <a:ext cx="0" cy="1304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9644" name="Line 84"/>
                  <p:cNvSpPr/>
                  <p:nvPr/>
                </p:nvSpPr>
                <p:spPr>
                  <a:xfrm>
                    <a:off x="4195" y="618"/>
                    <a:ext cx="0" cy="1304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9645" name="Line 85"/>
                  <p:cNvSpPr/>
                  <p:nvPr/>
                </p:nvSpPr>
                <p:spPr>
                  <a:xfrm>
                    <a:off x="3198" y="346"/>
                    <a:ext cx="272" cy="272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09623" name="Text Box 86"/>
                <p:cNvSpPr txBox="1"/>
                <p:nvPr/>
              </p:nvSpPr>
              <p:spPr>
                <a:xfrm>
                  <a:off x="3515" y="346"/>
                  <a:ext cx="544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/>
                    <a:t>0</a:t>
                  </a:r>
                  <a:endParaRPr lang="en-US" altLang="zh-CN" sz="2400" dirty="0"/>
                </a:p>
              </p:txBody>
            </p:sp>
            <p:sp>
              <p:nvSpPr>
                <p:cNvPr id="109624" name="Text Box 87"/>
                <p:cNvSpPr txBox="1"/>
                <p:nvPr/>
              </p:nvSpPr>
              <p:spPr>
                <a:xfrm>
                  <a:off x="3833" y="346"/>
                  <a:ext cx="544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/>
                    <a:t>1</a:t>
                  </a:r>
                  <a:endParaRPr lang="en-US" altLang="zh-CN" sz="2400" dirty="0"/>
                </a:p>
              </p:txBody>
            </p:sp>
            <p:sp>
              <p:nvSpPr>
                <p:cNvPr id="109625" name="Text Box 88"/>
                <p:cNvSpPr txBox="1"/>
                <p:nvPr/>
              </p:nvSpPr>
              <p:spPr>
                <a:xfrm>
                  <a:off x="3107" y="618"/>
                  <a:ext cx="453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/>
                    <a:t>00</a:t>
                  </a:r>
                  <a:endParaRPr lang="en-US" altLang="zh-CN" sz="2400" dirty="0"/>
                </a:p>
              </p:txBody>
            </p:sp>
            <p:sp>
              <p:nvSpPr>
                <p:cNvPr id="109626" name="Text Box 89"/>
                <p:cNvSpPr txBox="1"/>
                <p:nvPr/>
              </p:nvSpPr>
              <p:spPr>
                <a:xfrm>
                  <a:off x="3107" y="935"/>
                  <a:ext cx="453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/>
                    <a:t>01</a:t>
                  </a:r>
                  <a:endParaRPr lang="en-US" altLang="zh-CN" sz="2400" dirty="0"/>
                </a:p>
              </p:txBody>
            </p:sp>
            <p:sp>
              <p:nvSpPr>
                <p:cNvPr id="109627" name="Text Box 90"/>
                <p:cNvSpPr txBox="1"/>
                <p:nvPr/>
              </p:nvSpPr>
              <p:spPr>
                <a:xfrm>
                  <a:off x="3107" y="1298"/>
                  <a:ext cx="453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/>
                    <a:t>11</a:t>
                  </a:r>
                  <a:endParaRPr lang="en-US" altLang="zh-CN" sz="2400" dirty="0"/>
                </a:p>
              </p:txBody>
            </p:sp>
            <p:sp>
              <p:nvSpPr>
                <p:cNvPr id="109628" name="Text Box 91"/>
                <p:cNvSpPr txBox="1"/>
                <p:nvPr/>
              </p:nvSpPr>
              <p:spPr>
                <a:xfrm>
                  <a:off x="3107" y="1616"/>
                  <a:ext cx="453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/>
                    <a:t>10</a:t>
                  </a:r>
                  <a:endParaRPr lang="en-US" altLang="zh-CN" sz="2400" dirty="0"/>
                </a:p>
              </p:txBody>
            </p:sp>
          </p:grpSp>
          <p:sp>
            <p:nvSpPr>
              <p:cNvPr id="109621" name="Text Box 92"/>
              <p:cNvSpPr txBox="1"/>
              <p:nvPr/>
            </p:nvSpPr>
            <p:spPr>
              <a:xfrm>
                <a:off x="4014" y="2478"/>
                <a:ext cx="771" cy="4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rgbClr val="FF0000"/>
                    </a:solidFill>
                  </a:rPr>
                  <a:t>　　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x</a:t>
                </a:r>
                <a:endParaRPr lang="en-US" altLang="zh-CN" sz="2000" b="1" dirty="0">
                  <a:solidFill>
                    <a:srgbClr val="FF0000"/>
                  </a:solidFill>
                </a:endParaRPr>
              </a:p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</a:rPr>
                  <a:t>1</a:t>
                </a:r>
                <a:endParaRPr lang="en-US" altLang="zh-CN" sz="2000" b="1" baseline="-25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9593" name="Text Box 93"/>
            <p:cNvSpPr txBox="1"/>
            <p:nvPr/>
          </p:nvSpPr>
          <p:spPr>
            <a:xfrm>
              <a:off x="1610" y="1816"/>
              <a:ext cx="45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dirty="0">
                  <a:solidFill>
                    <a:srgbClr val="003399"/>
                  </a:solidFill>
                </a:rPr>
                <a:t>D2</a:t>
              </a:r>
              <a:endParaRPr lang="en-US" altLang="zh-CN" sz="2800" b="1" dirty="0">
                <a:solidFill>
                  <a:srgbClr val="003399"/>
                </a:solidFill>
              </a:endParaRPr>
            </a:p>
          </p:txBody>
        </p:sp>
        <p:sp>
          <p:nvSpPr>
            <p:cNvPr id="109594" name="Text Box 94"/>
            <p:cNvSpPr txBox="1"/>
            <p:nvPr/>
          </p:nvSpPr>
          <p:spPr>
            <a:xfrm>
              <a:off x="3243" y="1816"/>
              <a:ext cx="45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dirty="0">
                  <a:solidFill>
                    <a:srgbClr val="003399"/>
                  </a:solidFill>
                </a:rPr>
                <a:t>D1</a:t>
              </a:r>
              <a:endParaRPr lang="en-US" altLang="zh-CN" sz="2800" b="1" dirty="0">
                <a:solidFill>
                  <a:srgbClr val="003399"/>
                </a:solidFill>
              </a:endParaRPr>
            </a:p>
          </p:txBody>
        </p:sp>
        <p:sp>
          <p:nvSpPr>
            <p:cNvPr id="109595" name="Text Box 95"/>
            <p:cNvSpPr txBox="1"/>
            <p:nvPr/>
          </p:nvSpPr>
          <p:spPr>
            <a:xfrm flipH="1">
              <a:off x="5329" y="1816"/>
              <a:ext cx="40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dirty="0">
                  <a:solidFill>
                    <a:srgbClr val="003399"/>
                  </a:solidFill>
                </a:rPr>
                <a:t>Z</a:t>
              </a:r>
              <a:endParaRPr lang="en-US" altLang="zh-CN" sz="2800" b="1" dirty="0">
                <a:solidFill>
                  <a:srgbClr val="003399"/>
                </a:solidFill>
              </a:endParaRPr>
            </a:p>
          </p:txBody>
        </p:sp>
        <p:sp>
          <p:nvSpPr>
            <p:cNvPr id="109596" name="Text Box 96"/>
            <p:cNvSpPr txBox="1"/>
            <p:nvPr/>
          </p:nvSpPr>
          <p:spPr>
            <a:xfrm>
              <a:off x="1020" y="618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660033"/>
                  </a:solidFill>
                </a:rPr>
                <a:t>1</a:t>
              </a:r>
              <a:endParaRPr lang="en-US" altLang="zh-CN" sz="2400" b="1" dirty="0">
                <a:solidFill>
                  <a:srgbClr val="660033"/>
                </a:solidFill>
              </a:endParaRPr>
            </a:p>
          </p:txBody>
        </p:sp>
        <p:sp>
          <p:nvSpPr>
            <p:cNvPr id="109597" name="Text Box 97"/>
            <p:cNvSpPr txBox="1"/>
            <p:nvPr/>
          </p:nvSpPr>
          <p:spPr>
            <a:xfrm>
              <a:off x="1338" y="618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660033"/>
                  </a:solidFill>
                </a:rPr>
                <a:t>0</a:t>
              </a:r>
              <a:endParaRPr lang="en-US" altLang="zh-CN" sz="2400" b="1" dirty="0">
                <a:solidFill>
                  <a:srgbClr val="660033"/>
                </a:solidFill>
              </a:endParaRPr>
            </a:p>
          </p:txBody>
        </p:sp>
        <p:sp>
          <p:nvSpPr>
            <p:cNvPr id="109598" name="Text Box 98"/>
            <p:cNvSpPr txBox="1"/>
            <p:nvPr/>
          </p:nvSpPr>
          <p:spPr>
            <a:xfrm>
              <a:off x="1020" y="920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660033"/>
                  </a:solidFill>
                </a:rPr>
                <a:t>0</a:t>
              </a:r>
              <a:endParaRPr lang="en-US" altLang="zh-CN" sz="2400" b="1" dirty="0">
                <a:solidFill>
                  <a:srgbClr val="660033"/>
                </a:solidFill>
              </a:endParaRPr>
            </a:p>
          </p:txBody>
        </p:sp>
        <p:sp>
          <p:nvSpPr>
            <p:cNvPr id="109599" name="Text Box 99"/>
            <p:cNvSpPr txBox="1"/>
            <p:nvPr/>
          </p:nvSpPr>
          <p:spPr>
            <a:xfrm>
              <a:off x="1338" y="920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660033"/>
                  </a:solidFill>
                </a:rPr>
                <a:t>0</a:t>
              </a:r>
              <a:endParaRPr lang="en-US" altLang="zh-CN" sz="2400" b="1" dirty="0">
                <a:solidFill>
                  <a:srgbClr val="660033"/>
                </a:solidFill>
              </a:endParaRPr>
            </a:p>
          </p:txBody>
        </p:sp>
        <p:sp>
          <p:nvSpPr>
            <p:cNvPr id="109600" name="Text Box 100"/>
            <p:cNvSpPr txBox="1"/>
            <p:nvPr/>
          </p:nvSpPr>
          <p:spPr>
            <a:xfrm>
              <a:off x="1020" y="1283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660033"/>
                  </a:solidFill>
                </a:rPr>
                <a:t>0</a:t>
              </a:r>
              <a:endParaRPr lang="en-US" altLang="zh-CN" sz="2400" b="1" dirty="0">
                <a:solidFill>
                  <a:srgbClr val="660033"/>
                </a:solidFill>
              </a:endParaRPr>
            </a:p>
          </p:txBody>
        </p:sp>
        <p:sp>
          <p:nvSpPr>
            <p:cNvPr id="109601" name="Text Box 101"/>
            <p:cNvSpPr txBox="1"/>
            <p:nvPr/>
          </p:nvSpPr>
          <p:spPr>
            <a:xfrm>
              <a:off x="1338" y="1283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660033"/>
                  </a:solidFill>
                </a:rPr>
                <a:t>1</a:t>
              </a:r>
              <a:endParaRPr lang="en-US" altLang="zh-CN" sz="2400" b="1" dirty="0">
                <a:solidFill>
                  <a:srgbClr val="660033"/>
                </a:solidFill>
              </a:endParaRPr>
            </a:p>
          </p:txBody>
        </p:sp>
        <p:sp>
          <p:nvSpPr>
            <p:cNvPr id="109602" name="Text Box 102"/>
            <p:cNvSpPr txBox="1"/>
            <p:nvPr/>
          </p:nvSpPr>
          <p:spPr>
            <a:xfrm>
              <a:off x="1020" y="1600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660033"/>
                  </a:solidFill>
                </a:rPr>
                <a:t>0</a:t>
              </a:r>
              <a:endParaRPr lang="en-US" altLang="zh-CN" sz="2400" b="1" dirty="0">
                <a:solidFill>
                  <a:srgbClr val="660033"/>
                </a:solidFill>
              </a:endParaRPr>
            </a:p>
          </p:txBody>
        </p:sp>
        <p:sp>
          <p:nvSpPr>
            <p:cNvPr id="109603" name="Text Box 103"/>
            <p:cNvSpPr txBox="1"/>
            <p:nvPr/>
          </p:nvSpPr>
          <p:spPr>
            <a:xfrm>
              <a:off x="1338" y="1600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660033"/>
                  </a:solidFill>
                </a:rPr>
                <a:t>1</a:t>
              </a:r>
              <a:endParaRPr lang="en-US" altLang="zh-CN" sz="2400" b="1" dirty="0">
                <a:solidFill>
                  <a:srgbClr val="660033"/>
                </a:solidFill>
              </a:endParaRPr>
            </a:p>
          </p:txBody>
        </p:sp>
        <p:sp>
          <p:nvSpPr>
            <p:cNvPr id="109604" name="Text Box 104"/>
            <p:cNvSpPr txBox="1"/>
            <p:nvPr/>
          </p:nvSpPr>
          <p:spPr>
            <a:xfrm>
              <a:off x="2653" y="573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3399"/>
                  </a:solidFill>
                </a:rPr>
                <a:t>0</a:t>
              </a:r>
              <a:endParaRPr lang="en-US" altLang="zh-CN" sz="2400" b="1" dirty="0">
                <a:solidFill>
                  <a:srgbClr val="003399"/>
                </a:solidFill>
              </a:endParaRPr>
            </a:p>
          </p:txBody>
        </p:sp>
        <p:sp>
          <p:nvSpPr>
            <p:cNvPr id="109605" name="Text Box 105"/>
            <p:cNvSpPr txBox="1"/>
            <p:nvPr/>
          </p:nvSpPr>
          <p:spPr>
            <a:xfrm>
              <a:off x="2971" y="573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3399"/>
                  </a:solidFill>
                </a:rPr>
                <a:t>1</a:t>
              </a:r>
              <a:endParaRPr lang="en-US" altLang="zh-CN" sz="2400" b="1" dirty="0">
                <a:solidFill>
                  <a:srgbClr val="003399"/>
                </a:solidFill>
              </a:endParaRPr>
            </a:p>
          </p:txBody>
        </p:sp>
        <p:sp>
          <p:nvSpPr>
            <p:cNvPr id="109606" name="Text Box 106"/>
            <p:cNvSpPr txBox="1"/>
            <p:nvPr/>
          </p:nvSpPr>
          <p:spPr>
            <a:xfrm>
              <a:off x="2653" y="920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3399"/>
                  </a:solidFill>
                </a:rPr>
                <a:t>0</a:t>
              </a:r>
              <a:endParaRPr lang="en-US" altLang="zh-CN" sz="2400" b="1" dirty="0">
                <a:solidFill>
                  <a:srgbClr val="003399"/>
                </a:solidFill>
              </a:endParaRPr>
            </a:p>
          </p:txBody>
        </p:sp>
        <p:sp>
          <p:nvSpPr>
            <p:cNvPr id="109607" name="Text Box 107"/>
            <p:cNvSpPr txBox="1"/>
            <p:nvPr/>
          </p:nvSpPr>
          <p:spPr>
            <a:xfrm>
              <a:off x="2971" y="920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3399"/>
                  </a:solidFill>
                </a:rPr>
                <a:t>0</a:t>
              </a:r>
              <a:endParaRPr lang="en-US" altLang="zh-CN" sz="2400" b="1" dirty="0">
                <a:solidFill>
                  <a:srgbClr val="003399"/>
                </a:solidFill>
              </a:endParaRPr>
            </a:p>
          </p:txBody>
        </p:sp>
        <p:sp>
          <p:nvSpPr>
            <p:cNvPr id="109608" name="Text Box 108"/>
            <p:cNvSpPr txBox="1"/>
            <p:nvPr/>
          </p:nvSpPr>
          <p:spPr>
            <a:xfrm>
              <a:off x="2653" y="1237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3399"/>
                  </a:solidFill>
                </a:rPr>
                <a:t>1</a:t>
              </a:r>
              <a:endParaRPr lang="en-US" altLang="zh-CN" sz="2400" b="1" dirty="0">
                <a:solidFill>
                  <a:srgbClr val="003399"/>
                </a:solidFill>
              </a:endParaRPr>
            </a:p>
          </p:txBody>
        </p:sp>
        <p:sp>
          <p:nvSpPr>
            <p:cNvPr id="109609" name="Text Box 109"/>
            <p:cNvSpPr txBox="1"/>
            <p:nvPr/>
          </p:nvSpPr>
          <p:spPr>
            <a:xfrm>
              <a:off x="2971" y="1237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3399"/>
                  </a:solidFill>
                </a:rPr>
                <a:t>0</a:t>
              </a:r>
              <a:endParaRPr lang="en-US" altLang="zh-CN" sz="2400" b="1" dirty="0">
                <a:solidFill>
                  <a:srgbClr val="003399"/>
                </a:solidFill>
              </a:endParaRPr>
            </a:p>
          </p:txBody>
        </p:sp>
        <p:sp>
          <p:nvSpPr>
            <p:cNvPr id="109610" name="Text Box 110"/>
            <p:cNvSpPr txBox="1"/>
            <p:nvPr/>
          </p:nvSpPr>
          <p:spPr>
            <a:xfrm>
              <a:off x="2653" y="1600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3399"/>
                  </a:solidFill>
                </a:rPr>
                <a:t>0</a:t>
              </a:r>
              <a:endParaRPr lang="en-US" altLang="zh-CN" sz="2400" b="1" dirty="0">
                <a:solidFill>
                  <a:srgbClr val="003399"/>
                </a:solidFill>
              </a:endParaRPr>
            </a:p>
          </p:txBody>
        </p:sp>
        <p:sp>
          <p:nvSpPr>
            <p:cNvPr id="109611" name="Text Box 111"/>
            <p:cNvSpPr txBox="1"/>
            <p:nvPr/>
          </p:nvSpPr>
          <p:spPr>
            <a:xfrm>
              <a:off x="2971" y="1600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3399"/>
                  </a:solidFill>
                </a:rPr>
                <a:t>1</a:t>
              </a:r>
              <a:endParaRPr lang="en-US" altLang="zh-CN" sz="2400" b="1" dirty="0">
                <a:solidFill>
                  <a:srgbClr val="003399"/>
                </a:solidFill>
              </a:endParaRPr>
            </a:p>
          </p:txBody>
        </p:sp>
        <p:sp>
          <p:nvSpPr>
            <p:cNvPr id="109612" name="Text Box 112"/>
            <p:cNvSpPr txBox="1"/>
            <p:nvPr/>
          </p:nvSpPr>
          <p:spPr>
            <a:xfrm>
              <a:off x="4739" y="618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8000"/>
                  </a:solidFill>
                </a:rPr>
                <a:t>0</a:t>
              </a:r>
              <a:endParaRPr lang="en-US" altLang="zh-CN" sz="2400" b="1" dirty="0">
                <a:solidFill>
                  <a:srgbClr val="008000"/>
                </a:solidFill>
              </a:endParaRPr>
            </a:p>
          </p:txBody>
        </p:sp>
        <p:sp>
          <p:nvSpPr>
            <p:cNvPr id="109613" name="Text Box 113"/>
            <p:cNvSpPr txBox="1"/>
            <p:nvPr/>
          </p:nvSpPr>
          <p:spPr>
            <a:xfrm>
              <a:off x="5057" y="618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8000"/>
                  </a:solidFill>
                </a:rPr>
                <a:t>0</a:t>
              </a:r>
              <a:endParaRPr lang="en-US" altLang="zh-CN" sz="2400" b="1" dirty="0">
                <a:solidFill>
                  <a:srgbClr val="008000"/>
                </a:solidFill>
              </a:endParaRPr>
            </a:p>
          </p:txBody>
        </p:sp>
        <p:sp>
          <p:nvSpPr>
            <p:cNvPr id="109614" name="Text Box 114"/>
            <p:cNvSpPr txBox="1"/>
            <p:nvPr/>
          </p:nvSpPr>
          <p:spPr>
            <a:xfrm>
              <a:off x="4740" y="920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8000"/>
                  </a:solidFill>
                </a:rPr>
                <a:t>0</a:t>
              </a:r>
              <a:endParaRPr lang="en-US" altLang="zh-CN" sz="2400" b="1" dirty="0">
                <a:solidFill>
                  <a:srgbClr val="008000"/>
                </a:solidFill>
              </a:endParaRPr>
            </a:p>
          </p:txBody>
        </p:sp>
        <p:sp>
          <p:nvSpPr>
            <p:cNvPr id="109615" name="Text Box 115"/>
            <p:cNvSpPr txBox="1"/>
            <p:nvPr/>
          </p:nvSpPr>
          <p:spPr>
            <a:xfrm>
              <a:off x="5058" y="920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8000"/>
                  </a:solidFill>
                </a:rPr>
                <a:t>1</a:t>
              </a:r>
              <a:endParaRPr lang="en-US" altLang="zh-CN" sz="2400" b="1" dirty="0">
                <a:solidFill>
                  <a:srgbClr val="008000"/>
                </a:solidFill>
              </a:endParaRPr>
            </a:p>
          </p:txBody>
        </p:sp>
        <p:sp>
          <p:nvSpPr>
            <p:cNvPr id="109616" name="Text Box 116"/>
            <p:cNvSpPr txBox="1"/>
            <p:nvPr/>
          </p:nvSpPr>
          <p:spPr>
            <a:xfrm>
              <a:off x="4740" y="1237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8000"/>
                  </a:solidFill>
                </a:rPr>
                <a:t>1</a:t>
              </a:r>
              <a:endParaRPr lang="en-US" altLang="zh-CN" sz="2400" b="1" dirty="0">
                <a:solidFill>
                  <a:srgbClr val="008000"/>
                </a:solidFill>
              </a:endParaRPr>
            </a:p>
          </p:txBody>
        </p:sp>
        <p:sp>
          <p:nvSpPr>
            <p:cNvPr id="109617" name="Text Box 117"/>
            <p:cNvSpPr txBox="1"/>
            <p:nvPr/>
          </p:nvSpPr>
          <p:spPr>
            <a:xfrm>
              <a:off x="5058" y="1237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8000"/>
                  </a:solidFill>
                </a:rPr>
                <a:t>1</a:t>
              </a:r>
              <a:endParaRPr lang="en-US" altLang="zh-CN" sz="2400" b="1" dirty="0">
                <a:solidFill>
                  <a:srgbClr val="008000"/>
                </a:solidFill>
              </a:endParaRPr>
            </a:p>
          </p:txBody>
        </p:sp>
        <p:sp>
          <p:nvSpPr>
            <p:cNvPr id="109618" name="Text Box 118"/>
            <p:cNvSpPr txBox="1"/>
            <p:nvPr/>
          </p:nvSpPr>
          <p:spPr>
            <a:xfrm>
              <a:off x="4740" y="1555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8000"/>
                  </a:solidFill>
                </a:rPr>
                <a:t>1</a:t>
              </a:r>
              <a:endParaRPr lang="en-US" altLang="zh-CN" sz="2400" b="1" dirty="0">
                <a:solidFill>
                  <a:srgbClr val="008000"/>
                </a:solidFill>
              </a:endParaRPr>
            </a:p>
          </p:txBody>
        </p:sp>
        <p:sp>
          <p:nvSpPr>
            <p:cNvPr id="109619" name="Text Box 119"/>
            <p:cNvSpPr txBox="1"/>
            <p:nvPr/>
          </p:nvSpPr>
          <p:spPr>
            <a:xfrm>
              <a:off x="5058" y="1555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8000"/>
                  </a:solidFill>
                </a:rPr>
                <a:t>1</a:t>
              </a:r>
              <a:endParaRPr lang="en-US" altLang="zh-CN" sz="2400" b="1" dirty="0">
                <a:solidFill>
                  <a:srgbClr val="008000"/>
                </a:solidFill>
              </a:endParaRPr>
            </a:p>
          </p:txBody>
        </p:sp>
      </p:grpSp>
      <p:graphicFrame>
        <p:nvGraphicFramePr>
          <p:cNvPr id="218242" name="Object 130"/>
          <p:cNvGraphicFramePr>
            <a:graphicFrameLocks noGrp="1" noChangeAspect="1"/>
          </p:cNvGraphicFramePr>
          <p:nvPr>
            <p:ph sz="half" idx="1" hasCustomPrompt="1"/>
          </p:nvPr>
        </p:nvGraphicFramePr>
        <p:xfrm>
          <a:off x="684213" y="3500438"/>
          <a:ext cx="3240087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8" name="" r:id="rId1" imgW="848995" imgH="139065" progId="Equation.3">
                  <p:embed/>
                </p:oleObj>
              </mc:Choice>
              <mc:Fallback>
                <p:oleObj name="" r:id="rId1" imgW="848995" imgH="139065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684213" y="3500438"/>
                        <a:ext cx="3240087" cy="731837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100000"/>
                        </a:scheme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244" name="Object 132"/>
          <p:cNvGraphicFramePr>
            <a:graphicFrameLocks noGrp="1" noChangeAspect="1"/>
          </p:cNvGraphicFramePr>
          <p:nvPr>
            <p:ph sz="quarter" idx="2" hasCustomPrompt="1"/>
          </p:nvPr>
        </p:nvGraphicFramePr>
        <p:xfrm>
          <a:off x="3314700" y="4365625"/>
          <a:ext cx="32337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9" name="" r:id="rId3" imgW="824865" imgH="139065" progId="Equation.3">
                  <p:embed/>
                </p:oleObj>
              </mc:Choice>
              <mc:Fallback>
                <p:oleObj name="" r:id="rId3" imgW="824865" imgH="139065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3314700" y="4365625"/>
                        <a:ext cx="3233738" cy="749300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100000"/>
                        </a:scheme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247" name="Object 135"/>
          <p:cNvGraphicFramePr>
            <a:graphicFrameLocks noGrp="1" noChangeAspect="1"/>
          </p:cNvGraphicFramePr>
          <p:nvPr>
            <p:ph sz="quarter" idx="3" hasCustomPrompt="1"/>
          </p:nvPr>
        </p:nvGraphicFramePr>
        <p:xfrm>
          <a:off x="6049963" y="5445125"/>
          <a:ext cx="258921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0" name="" r:id="rId5" imgW="588010" imgH="122555" progId="Equation.3">
                  <p:embed/>
                </p:oleObj>
              </mc:Choice>
              <mc:Fallback>
                <p:oleObj name="" r:id="rId5" imgW="588010" imgH="122555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6049963" y="5445125"/>
                        <a:ext cx="2589212" cy="733425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100000"/>
                        </a:scheme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8256" name="Group 144"/>
          <p:cNvGrpSpPr/>
          <p:nvPr/>
        </p:nvGrpSpPr>
        <p:grpSpPr>
          <a:xfrm>
            <a:off x="1547813" y="908050"/>
            <a:ext cx="1944687" cy="2881313"/>
            <a:chOff x="975" y="572"/>
            <a:chExt cx="1225" cy="1815"/>
          </a:xfrm>
        </p:grpSpPr>
        <p:sp>
          <p:nvSpPr>
            <p:cNvPr id="109586" name="Oval 122"/>
            <p:cNvSpPr/>
            <p:nvPr/>
          </p:nvSpPr>
          <p:spPr>
            <a:xfrm>
              <a:off x="975" y="572"/>
              <a:ext cx="318" cy="318"/>
            </a:xfrm>
            <a:prstGeom prst="ellipse">
              <a:avLst/>
            </a:prstGeom>
            <a:noFill/>
            <a:ln w="349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09587" name="AutoShape 129"/>
            <p:cNvSpPr/>
            <p:nvPr/>
          </p:nvSpPr>
          <p:spPr>
            <a:xfrm>
              <a:off x="1338" y="1253"/>
              <a:ext cx="272" cy="590"/>
            </a:xfrm>
            <a:prstGeom prst="flowChartAlternateProcess">
              <a:avLst/>
            </a:prstGeom>
            <a:noFill/>
            <a:ln w="349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09588" name="Line 138"/>
            <p:cNvSpPr/>
            <p:nvPr/>
          </p:nvSpPr>
          <p:spPr>
            <a:xfrm>
              <a:off x="1111" y="890"/>
              <a:ext cx="227" cy="1315"/>
            </a:xfrm>
            <a:prstGeom prst="line">
              <a:avLst/>
            </a:prstGeom>
            <a:ln w="349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9589" name="Line 139"/>
            <p:cNvSpPr/>
            <p:nvPr/>
          </p:nvSpPr>
          <p:spPr>
            <a:xfrm>
              <a:off x="1565" y="1842"/>
              <a:ext cx="635" cy="545"/>
            </a:xfrm>
            <a:prstGeom prst="line">
              <a:avLst/>
            </a:prstGeom>
            <a:ln w="349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18257" name="Group 145"/>
          <p:cNvGrpSpPr/>
          <p:nvPr/>
        </p:nvGrpSpPr>
        <p:grpSpPr>
          <a:xfrm>
            <a:off x="4140200" y="981075"/>
            <a:ext cx="1871663" cy="3384550"/>
            <a:chOff x="2608" y="618"/>
            <a:chExt cx="1179" cy="2132"/>
          </a:xfrm>
        </p:grpSpPr>
        <p:sp>
          <p:nvSpPr>
            <p:cNvPr id="109581" name="AutoShape 124"/>
            <p:cNvSpPr/>
            <p:nvPr/>
          </p:nvSpPr>
          <p:spPr>
            <a:xfrm rot="-5400000">
              <a:off x="3017" y="1524"/>
              <a:ext cx="249" cy="341"/>
            </a:xfrm>
            <a:prstGeom prst="flowChartDelay">
              <a:avLst/>
            </a:prstGeom>
            <a:noFill/>
            <a:ln w="349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09582" name="AutoShape 125"/>
            <p:cNvSpPr/>
            <p:nvPr/>
          </p:nvSpPr>
          <p:spPr>
            <a:xfrm rot="5400000">
              <a:off x="2971" y="572"/>
              <a:ext cx="249" cy="341"/>
            </a:xfrm>
            <a:prstGeom prst="flowChartDelay">
              <a:avLst/>
            </a:prstGeom>
            <a:noFill/>
            <a:ln w="349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09583" name="Oval 126"/>
            <p:cNvSpPr/>
            <p:nvPr/>
          </p:nvSpPr>
          <p:spPr>
            <a:xfrm>
              <a:off x="2608" y="1207"/>
              <a:ext cx="318" cy="318"/>
            </a:xfrm>
            <a:prstGeom prst="ellipse">
              <a:avLst/>
            </a:prstGeom>
            <a:noFill/>
            <a:ln w="349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09584" name="Line 140"/>
            <p:cNvSpPr/>
            <p:nvPr/>
          </p:nvSpPr>
          <p:spPr>
            <a:xfrm>
              <a:off x="2789" y="1525"/>
              <a:ext cx="136" cy="1225"/>
            </a:xfrm>
            <a:prstGeom prst="line">
              <a:avLst/>
            </a:prstGeom>
            <a:ln w="349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9585" name="Line 141"/>
            <p:cNvSpPr/>
            <p:nvPr/>
          </p:nvSpPr>
          <p:spPr>
            <a:xfrm>
              <a:off x="3288" y="1842"/>
              <a:ext cx="499" cy="908"/>
            </a:xfrm>
            <a:prstGeom prst="line">
              <a:avLst/>
            </a:prstGeom>
            <a:ln w="349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18258" name="Group 146"/>
          <p:cNvGrpSpPr/>
          <p:nvPr/>
        </p:nvGrpSpPr>
        <p:grpSpPr>
          <a:xfrm>
            <a:off x="7308850" y="1484313"/>
            <a:ext cx="1150938" cy="4033837"/>
            <a:chOff x="4604" y="935"/>
            <a:chExt cx="725" cy="2541"/>
          </a:xfrm>
        </p:grpSpPr>
        <p:sp>
          <p:nvSpPr>
            <p:cNvPr id="109577" name="AutoShape 127"/>
            <p:cNvSpPr/>
            <p:nvPr/>
          </p:nvSpPr>
          <p:spPr>
            <a:xfrm>
              <a:off x="4694" y="1253"/>
              <a:ext cx="635" cy="589"/>
            </a:xfrm>
            <a:prstGeom prst="flowChartAlternateProcess">
              <a:avLst/>
            </a:prstGeom>
            <a:noFill/>
            <a:ln w="349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09578" name="AutoShape 128"/>
            <p:cNvSpPr/>
            <p:nvPr/>
          </p:nvSpPr>
          <p:spPr>
            <a:xfrm>
              <a:off x="5057" y="935"/>
              <a:ext cx="272" cy="590"/>
            </a:xfrm>
            <a:prstGeom prst="flowChartAlternateProcess">
              <a:avLst/>
            </a:prstGeom>
            <a:noFill/>
            <a:ln w="349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09579" name="Line 142"/>
            <p:cNvSpPr/>
            <p:nvPr/>
          </p:nvSpPr>
          <p:spPr>
            <a:xfrm flipH="1">
              <a:off x="4604" y="1842"/>
              <a:ext cx="226" cy="1588"/>
            </a:xfrm>
            <a:prstGeom prst="line">
              <a:avLst/>
            </a:prstGeom>
            <a:ln w="349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9580" name="Line 143"/>
            <p:cNvSpPr/>
            <p:nvPr/>
          </p:nvSpPr>
          <p:spPr>
            <a:xfrm flipH="1">
              <a:off x="5148" y="1525"/>
              <a:ext cx="91" cy="1951"/>
            </a:xfrm>
            <a:prstGeom prst="line">
              <a:avLst/>
            </a:prstGeom>
            <a:ln w="349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8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8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8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8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8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8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8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8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8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8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8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8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40" name="Group 4"/>
          <p:cNvGraphicFramePr>
            <a:graphicFrameLocks noGrp="1"/>
          </p:cNvGraphicFramePr>
          <p:nvPr/>
        </p:nvGraphicFramePr>
        <p:xfrm>
          <a:off x="395288" y="765175"/>
          <a:ext cx="5051425" cy="2592388"/>
        </p:xfrm>
        <a:graphic>
          <a:graphicData uri="http://schemas.openxmlformats.org/drawingml/2006/table">
            <a:tbl>
              <a:tblPr/>
              <a:tblGrid>
                <a:gridCol w="1570037"/>
                <a:gridCol w="1755775"/>
                <a:gridCol w="1725613"/>
              </a:tblGrid>
              <a:tr h="4746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现态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y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次态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n+1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n+1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 Z</a:t>
                      </a:r>
                      <a:endParaRPr kumimoji="0" lang="en-US" altLang="zh-CN" sz="2400" b="1" i="0" u="none" strike="noStrike" cap="none" normalizeH="0" baseline="3000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393700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X=0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X=1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0608" name="Text Box 23"/>
          <p:cNvSpPr txBox="1"/>
          <p:nvPr/>
        </p:nvSpPr>
        <p:spPr>
          <a:xfrm>
            <a:off x="755650" y="1630363"/>
            <a:ext cx="10810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0</a:t>
            </a:r>
            <a:r>
              <a:rPr lang="en-US" altLang="zh-CN" sz="2400" b="1" dirty="0">
                <a:solidFill>
                  <a:srgbClr val="003399"/>
                </a:solidFill>
              </a:rPr>
              <a:t>    0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110609" name="Text Box 24"/>
          <p:cNvSpPr txBox="1"/>
          <p:nvPr/>
        </p:nvSpPr>
        <p:spPr>
          <a:xfrm>
            <a:off x="2268538" y="1630363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1</a:t>
            </a:r>
            <a:r>
              <a:rPr lang="en-US" altLang="zh-CN" sz="2400" b="1" dirty="0">
                <a:solidFill>
                  <a:srgbClr val="003399"/>
                </a:solidFill>
              </a:rPr>
              <a:t>  0 </a:t>
            </a:r>
            <a:r>
              <a:rPr lang="en-US" altLang="zh-CN" sz="2400" b="1" dirty="0">
                <a:solidFill>
                  <a:srgbClr val="008000"/>
                </a:solidFill>
              </a:rPr>
              <a:t>/ 0</a:t>
            </a:r>
            <a:endParaRPr lang="en-US" altLang="zh-CN" sz="2400" b="1" dirty="0">
              <a:solidFill>
                <a:srgbClr val="008000"/>
              </a:solidFill>
            </a:endParaRPr>
          </a:p>
        </p:txBody>
      </p:sp>
      <p:sp>
        <p:nvSpPr>
          <p:cNvPr id="110610" name="Text Box 25"/>
          <p:cNvSpPr txBox="1"/>
          <p:nvPr/>
        </p:nvSpPr>
        <p:spPr>
          <a:xfrm>
            <a:off x="3924300" y="1630363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0</a:t>
            </a:r>
            <a:r>
              <a:rPr lang="en-US" altLang="zh-CN" sz="2400" b="1" dirty="0">
                <a:solidFill>
                  <a:srgbClr val="003399"/>
                </a:solidFill>
              </a:rPr>
              <a:t>  1 </a:t>
            </a:r>
            <a:r>
              <a:rPr lang="en-US" altLang="zh-CN" sz="2400" b="1" dirty="0">
                <a:solidFill>
                  <a:srgbClr val="008000"/>
                </a:solidFill>
              </a:rPr>
              <a:t>/ 0</a:t>
            </a:r>
            <a:endParaRPr lang="en-US" altLang="zh-CN" sz="2400" b="1" dirty="0">
              <a:solidFill>
                <a:srgbClr val="008000"/>
              </a:solidFill>
            </a:endParaRPr>
          </a:p>
        </p:txBody>
      </p:sp>
      <p:sp>
        <p:nvSpPr>
          <p:cNvPr id="110611" name="Text Box 26"/>
          <p:cNvSpPr txBox="1"/>
          <p:nvPr/>
        </p:nvSpPr>
        <p:spPr>
          <a:xfrm>
            <a:off x="755650" y="2047875"/>
            <a:ext cx="10810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0</a:t>
            </a:r>
            <a:r>
              <a:rPr lang="en-US" altLang="zh-CN" sz="2400" b="1" dirty="0">
                <a:solidFill>
                  <a:srgbClr val="003399"/>
                </a:solidFill>
              </a:rPr>
              <a:t>    1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110612" name="Text Box 27"/>
          <p:cNvSpPr txBox="1"/>
          <p:nvPr/>
        </p:nvSpPr>
        <p:spPr>
          <a:xfrm>
            <a:off x="2268538" y="2047875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0 </a:t>
            </a:r>
            <a:r>
              <a:rPr lang="en-US" altLang="zh-CN" sz="2400" b="1" dirty="0">
                <a:solidFill>
                  <a:srgbClr val="003399"/>
                </a:solidFill>
              </a:rPr>
              <a:t> 0 </a:t>
            </a:r>
            <a:r>
              <a:rPr lang="en-US" altLang="zh-CN" sz="2400" b="1" dirty="0">
                <a:solidFill>
                  <a:srgbClr val="008000"/>
                </a:solidFill>
              </a:rPr>
              <a:t>/ 0</a:t>
            </a:r>
            <a:endParaRPr lang="en-US" altLang="zh-CN" sz="2400" b="1" dirty="0">
              <a:solidFill>
                <a:srgbClr val="008000"/>
              </a:solidFill>
            </a:endParaRPr>
          </a:p>
        </p:txBody>
      </p:sp>
      <p:sp>
        <p:nvSpPr>
          <p:cNvPr id="110613" name="Text Box 28"/>
          <p:cNvSpPr txBox="1"/>
          <p:nvPr/>
        </p:nvSpPr>
        <p:spPr>
          <a:xfrm>
            <a:off x="3924300" y="2047875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0</a:t>
            </a:r>
            <a:r>
              <a:rPr lang="en-US" altLang="zh-CN" sz="2400" b="1" dirty="0">
                <a:solidFill>
                  <a:srgbClr val="003399"/>
                </a:solidFill>
              </a:rPr>
              <a:t>  0 </a:t>
            </a:r>
            <a:r>
              <a:rPr lang="en-US" altLang="zh-CN" sz="2400" b="1" dirty="0">
                <a:solidFill>
                  <a:srgbClr val="008000"/>
                </a:solidFill>
              </a:rPr>
              <a:t>/ 1</a:t>
            </a:r>
            <a:endParaRPr lang="en-US" altLang="zh-CN" sz="2400" b="1" dirty="0">
              <a:solidFill>
                <a:srgbClr val="008000"/>
              </a:solidFill>
            </a:endParaRPr>
          </a:p>
        </p:txBody>
      </p:sp>
      <p:sp>
        <p:nvSpPr>
          <p:cNvPr id="110614" name="Text Box 29"/>
          <p:cNvSpPr txBox="1"/>
          <p:nvPr/>
        </p:nvSpPr>
        <p:spPr>
          <a:xfrm>
            <a:off x="755650" y="2493963"/>
            <a:ext cx="10810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1</a:t>
            </a:r>
            <a:r>
              <a:rPr lang="en-US" altLang="zh-CN" sz="2400" b="1" dirty="0">
                <a:solidFill>
                  <a:srgbClr val="003399"/>
                </a:solidFill>
              </a:rPr>
              <a:t>    1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110615" name="Text Box 30"/>
          <p:cNvSpPr txBox="1"/>
          <p:nvPr/>
        </p:nvSpPr>
        <p:spPr>
          <a:xfrm>
            <a:off x="2268538" y="2493963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0 </a:t>
            </a:r>
            <a:r>
              <a:rPr lang="en-US" altLang="zh-CN" sz="2400" b="1" dirty="0">
                <a:solidFill>
                  <a:srgbClr val="003399"/>
                </a:solidFill>
              </a:rPr>
              <a:t> 1 </a:t>
            </a:r>
            <a:r>
              <a:rPr lang="en-US" altLang="zh-CN" sz="2400" b="1" dirty="0">
                <a:solidFill>
                  <a:srgbClr val="008000"/>
                </a:solidFill>
              </a:rPr>
              <a:t>/ 1</a:t>
            </a:r>
            <a:endParaRPr lang="en-US" altLang="zh-CN" sz="2400" b="1" dirty="0">
              <a:solidFill>
                <a:srgbClr val="008000"/>
              </a:solidFill>
            </a:endParaRPr>
          </a:p>
        </p:txBody>
      </p:sp>
      <p:sp>
        <p:nvSpPr>
          <p:cNvPr id="110616" name="Text Box 31"/>
          <p:cNvSpPr txBox="1"/>
          <p:nvPr/>
        </p:nvSpPr>
        <p:spPr>
          <a:xfrm>
            <a:off x="3924300" y="2493963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1</a:t>
            </a:r>
            <a:r>
              <a:rPr lang="en-US" altLang="zh-CN" sz="2400" b="1" dirty="0">
                <a:solidFill>
                  <a:srgbClr val="003399"/>
                </a:solidFill>
              </a:rPr>
              <a:t>  0 </a:t>
            </a:r>
            <a:r>
              <a:rPr lang="en-US" altLang="zh-CN" sz="2400" b="1" dirty="0">
                <a:solidFill>
                  <a:srgbClr val="008000"/>
                </a:solidFill>
              </a:rPr>
              <a:t>/ 1</a:t>
            </a:r>
            <a:endParaRPr lang="en-US" altLang="zh-CN" sz="2400" b="1" dirty="0">
              <a:solidFill>
                <a:srgbClr val="008000"/>
              </a:solidFill>
            </a:endParaRPr>
          </a:p>
        </p:txBody>
      </p:sp>
      <p:sp>
        <p:nvSpPr>
          <p:cNvPr id="110617" name="Text Box 32"/>
          <p:cNvSpPr txBox="1"/>
          <p:nvPr/>
        </p:nvSpPr>
        <p:spPr>
          <a:xfrm>
            <a:off x="755650" y="2911475"/>
            <a:ext cx="10810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1</a:t>
            </a:r>
            <a:r>
              <a:rPr lang="en-US" altLang="zh-CN" sz="2400" b="1" dirty="0">
                <a:solidFill>
                  <a:srgbClr val="003399"/>
                </a:solidFill>
              </a:rPr>
              <a:t>    0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110618" name="Text Box 33"/>
          <p:cNvSpPr txBox="1"/>
          <p:nvPr/>
        </p:nvSpPr>
        <p:spPr>
          <a:xfrm>
            <a:off x="2268538" y="2911475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0 </a:t>
            </a:r>
            <a:r>
              <a:rPr lang="en-US" altLang="zh-CN" sz="2400" b="1" dirty="0">
                <a:solidFill>
                  <a:srgbClr val="003399"/>
                </a:solidFill>
              </a:rPr>
              <a:t> 0 </a:t>
            </a:r>
            <a:r>
              <a:rPr lang="en-US" altLang="zh-CN" sz="2400" b="1" dirty="0">
                <a:solidFill>
                  <a:srgbClr val="008000"/>
                </a:solidFill>
              </a:rPr>
              <a:t>/ 1</a:t>
            </a:r>
            <a:endParaRPr lang="en-US" altLang="zh-CN" sz="2400" b="1" dirty="0">
              <a:solidFill>
                <a:srgbClr val="008000"/>
              </a:solidFill>
            </a:endParaRPr>
          </a:p>
        </p:txBody>
      </p:sp>
      <p:sp>
        <p:nvSpPr>
          <p:cNvPr id="110619" name="Text Box 34"/>
          <p:cNvSpPr txBox="1"/>
          <p:nvPr/>
        </p:nvSpPr>
        <p:spPr>
          <a:xfrm>
            <a:off x="3924300" y="2911475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1</a:t>
            </a:r>
            <a:r>
              <a:rPr lang="en-US" altLang="zh-CN" sz="2400" b="1" dirty="0">
                <a:solidFill>
                  <a:srgbClr val="003399"/>
                </a:solidFill>
              </a:rPr>
              <a:t>  1 </a:t>
            </a:r>
            <a:r>
              <a:rPr lang="en-US" altLang="zh-CN" sz="2400" b="1" dirty="0">
                <a:solidFill>
                  <a:srgbClr val="008000"/>
                </a:solidFill>
              </a:rPr>
              <a:t>/ 1</a:t>
            </a:r>
            <a:endParaRPr lang="en-US" altLang="zh-CN" sz="2400" b="1" dirty="0">
              <a:solidFill>
                <a:srgbClr val="008000"/>
              </a:solidFill>
            </a:endParaRPr>
          </a:p>
        </p:txBody>
      </p:sp>
      <p:sp>
        <p:nvSpPr>
          <p:cNvPr id="110620" name="Text Box 35"/>
          <p:cNvSpPr txBox="1"/>
          <p:nvPr/>
        </p:nvSpPr>
        <p:spPr>
          <a:xfrm>
            <a:off x="250825" y="188913"/>
            <a:ext cx="72009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660033"/>
                </a:solidFill>
              </a:rPr>
              <a:t>根据状态表写出激励函数表达式和输出函数表达式</a:t>
            </a:r>
            <a:endParaRPr lang="zh-CN" altLang="en-US" sz="2400" b="1" dirty="0">
              <a:solidFill>
                <a:srgbClr val="660033"/>
              </a:solidFill>
            </a:endParaRPr>
          </a:p>
        </p:txBody>
      </p:sp>
      <p:graphicFrame>
        <p:nvGraphicFramePr>
          <p:cNvPr id="219172" name="Group 36"/>
          <p:cNvGraphicFramePr>
            <a:graphicFrameLocks noGrp="1"/>
          </p:cNvGraphicFramePr>
          <p:nvPr/>
        </p:nvGraphicFramePr>
        <p:xfrm>
          <a:off x="5940425" y="1268413"/>
          <a:ext cx="2808288" cy="1951037"/>
        </p:xfrm>
        <a:graphic>
          <a:graphicData uri="http://schemas.openxmlformats.org/drawingml/2006/table">
            <a:tbl>
              <a:tblPr/>
              <a:tblGrid>
                <a:gridCol w="1733550"/>
                <a:gridCol w="1074738"/>
              </a:tblGrid>
              <a:tr h="4572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Q→Q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n+1</a:t>
                      </a:r>
                      <a:endParaRPr kumimoji="0" lang="en-US" altLang="zh-CN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    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3763">
                <a:tc>
                  <a:txBody>
                    <a:bodyPr/>
                    <a:lstStyle>
                      <a:lvl1pPr marL="533400" indent="-533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914400" indent="-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295400" indent="-381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0     0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0     1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1      1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1      0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  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  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    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    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9183" name="Text Box 47"/>
          <p:cNvSpPr txBox="1"/>
          <p:nvPr/>
        </p:nvSpPr>
        <p:spPr>
          <a:xfrm>
            <a:off x="5580063" y="692150"/>
            <a:ext cx="35639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方法二：使用</a:t>
            </a:r>
            <a:r>
              <a:rPr lang="en-US" altLang="zh-CN" sz="2400" b="1" dirty="0">
                <a:solidFill>
                  <a:srgbClr val="FF0000"/>
                </a:solidFill>
              </a:rPr>
              <a:t>JK</a:t>
            </a:r>
            <a:r>
              <a:rPr lang="zh-CN" altLang="en-US" sz="2400" b="1" dirty="0">
                <a:solidFill>
                  <a:srgbClr val="FF0000"/>
                </a:solidFill>
              </a:rPr>
              <a:t>触发器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19187" name="Group 51"/>
          <p:cNvGrpSpPr/>
          <p:nvPr/>
        </p:nvGrpSpPr>
        <p:grpSpPr>
          <a:xfrm>
            <a:off x="0" y="3429000"/>
            <a:ext cx="2232025" cy="2717800"/>
            <a:chOff x="4014" y="2478"/>
            <a:chExt cx="1406" cy="1712"/>
          </a:xfrm>
        </p:grpSpPr>
        <p:grpSp>
          <p:nvGrpSpPr>
            <p:cNvPr id="110761" name="Group 52"/>
            <p:cNvGrpSpPr/>
            <p:nvPr/>
          </p:nvGrpSpPr>
          <p:grpSpPr>
            <a:xfrm>
              <a:off x="4150" y="2614"/>
              <a:ext cx="1270" cy="1576"/>
              <a:chOff x="3107" y="346"/>
              <a:chExt cx="1270" cy="1576"/>
            </a:xfrm>
          </p:grpSpPr>
          <p:grpSp>
            <p:nvGrpSpPr>
              <p:cNvPr id="110763" name="Group 53"/>
              <p:cNvGrpSpPr/>
              <p:nvPr/>
            </p:nvGrpSpPr>
            <p:grpSpPr>
              <a:xfrm>
                <a:off x="3198" y="346"/>
                <a:ext cx="997" cy="1576"/>
                <a:chOff x="3198" y="346"/>
                <a:chExt cx="997" cy="1576"/>
              </a:xfrm>
            </p:grpSpPr>
            <p:sp>
              <p:nvSpPr>
                <p:cNvPr id="110770" name="Rectangle 54"/>
                <p:cNvSpPr/>
                <p:nvPr/>
              </p:nvSpPr>
              <p:spPr>
                <a:xfrm>
                  <a:off x="3833" y="1596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0771" name="Rectangle 55"/>
                <p:cNvSpPr/>
                <p:nvPr/>
              </p:nvSpPr>
              <p:spPr>
                <a:xfrm>
                  <a:off x="3470" y="1596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0772" name="Rectangle 56"/>
                <p:cNvSpPr/>
                <p:nvPr/>
              </p:nvSpPr>
              <p:spPr>
                <a:xfrm>
                  <a:off x="3833" y="1270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0773" name="Rectangle 57"/>
                <p:cNvSpPr/>
                <p:nvPr/>
              </p:nvSpPr>
              <p:spPr>
                <a:xfrm>
                  <a:off x="3470" y="1270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0774" name="Rectangle 58"/>
                <p:cNvSpPr/>
                <p:nvPr/>
              </p:nvSpPr>
              <p:spPr>
                <a:xfrm>
                  <a:off x="3833" y="944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0775" name="Rectangle 59"/>
                <p:cNvSpPr/>
                <p:nvPr/>
              </p:nvSpPr>
              <p:spPr>
                <a:xfrm>
                  <a:off x="3470" y="944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0776" name="Rectangle 60"/>
                <p:cNvSpPr/>
                <p:nvPr/>
              </p:nvSpPr>
              <p:spPr>
                <a:xfrm>
                  <a:off x="3833" y="618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0777" name="Rectangle 61"/>
                <p:cNvSpPr/>
                <p:nvPr/>
              </p:nvSpPr>
              <p:spPr>
                <a:xfrm>
                  <a:off x="3470" y="618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0778" name="Line 62"/>
                <p:cNvSpPr/>
                <p:nvPr/>
              </p:nvSpPr>
              <p:spPr>
                <a:xfrm>
                  <a:off x="3470" y="618"/>
                  <a:ext cx="725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0779" name="Line 63"/>
                <p:cNvSpPr/>
                <p:nvPr/>
              </p:nvSpPr>
              <p:spPr>
                <a:xfrm>
                  <a:off x="3470" y="944"/>
                  <a:ext cx="72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0780" name="Line 64"/>
                <p:cNvSpPr/>
                <p:nvPr/>
              </p:nvSpPr>
              <p:spPr>
                <a:xfrm>
                  <a:off x="3470" y="1270"/>
                  <a:ext cx="72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0781" name="Line 65"/>
                <p:cNvSpPr/>
                <p:nvPr/>
              </p:nvSpPr>
              <p:spPr>
                <a:xfrm>
                  <a:off x="3470" y="1596"/>
                  <a:ext cx="72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0782" name="Line 66"/>
                <p:cNvSpPr/>
                <p:nvPr/>
              </p:nvSpPr>
              <p:spPr>
                <a:xfrm>
                  <a:off x="3470" y="1922"/>
                  <a:ext cx="725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0783" name="Line 67"/>
                <p:cNvSpPr/>
                <p:nvPr/>
              </p:nvSpPr>
              <p:spPr>
                <a:xfrm>
                  <a:off x="3470" y="618"/>
                  <a:ext cx="0" cy="1304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0784" name="Line 68"/>
                <p:cNvSpPr/>
                <p:nvPr/>
              </p:nvSpPr>
              <p:spPr>
                <a:xfrm>
                  <a:off x="3833" y="618"/>
                  <a:ext cx="0" cy="1304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0785" name="Line 69"/>
                <p:cNvSpPr/>
                <p:nvPr/>
              </p:nvSpPr>
              <p:spPr>
                <a:xfrm>
                  <a:off x="4195" y="618"/>
                  <a:ext cx="0" cy="1304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0786" name="Line 70"/>
                <p:cNvSpPr/>
                <p:nvPr/>
              </p:nvSpPr>
              <p:spPr>
                <a:xfrm>
                  <a:off x="3198" y="346"/>
                  <a:ext cx="272" cy="272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10764" name="Text Box 71"/>
              <p:cNvSpPr txBox="1"/>
              <p:nvPr/>
            </p:nvSpPr>
            <p:spPr>
              <a:xfrm>
                <a:off x="3515" y="346"/>
                <a:ext cx="5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0</a:t>
                </a:r>
                <a:endParaRPr lang="en-US" altLang="zh-CN" sz="2400" dirty="0"/>
              </a:p>
            </p:txBody>
          </p:sp>
          <p:sp>
            <p:nvSpPr>
              <p:cNvPr id="110765" name="Text Box 72"/>
              <p:cNvSpPr txBox="1"/>
              <p:nvPr/>
            </p:nvSpPr>
            <p:spPr>
              <a:xfrm>
                <a:off x="3833" y="346"/>
                <a:ext cx="5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1</a:t>
                </a:r>
                <a:endParaRPr lang="en-US" altLang="zh-CN" sz="2400" dirty="0"/>
              </a:p>
            </p:txBody>
          </p:sp>
          <p:sp>
            <p:nvSpPr>
              <p:cNvPr id="110766" name="Text Box 73"/>
              <p:cNvSpPr txBox="1"/>
              <p:nvPr/>
            </p:nvSpPr>
            <p:spPr>
              <a:xfrm>
                <a:off x="3107" y="618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00</a:t>
                </a:r>
                <a:endParaRPr lang="en-US" altLang="zh-CN" sz="2400" dirty="0"/>
              </a:p>
            </p:txBody>
          </p:sp>
          <p:sp>
            <p:nvSpPr>
              <p:cNvPr id="110767" name="Text Box 74"/>
              <p:cNvSpPr txBox="1"/>
              <p:nvPr/>
            </p:nvSpPr>
            <p:spPr>
              <a:xfrm>
                <a:off x="3107" y="935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01</a:t>
                </a:r>
                <a:endParaRPr lang="en-US" altLang="zh-CN" sz="2400" dirty="0"/>
              </a:p>
            </p:txBody>
          </p:sp>
          <p:sp>
            <p:nvSpPr>
              <p:cNvPr id="110768" name="Text Box 75"/>
              <p:cNvSpPr txBox="1"/>
              <p:nvPr/>
            </p:nvSpPr>
            <p:spPr>
              <a:xfrm>
                <a:off x="3107" y="1298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11</a:t>
                </a:r>
                <a:endParaRPr lang="en-US" altLang="zh-CN" sz="2400" dirty="0"/>
              </a:p>
            </p:txBody>
          </p:sp>
          <p:sp>
            <p:nvSpPr>
              <p:cNvPr id="110769" name="Text Box 76"/>
              <p:cNvSpPr txBox="1"/>
              <p:nvPr/>
            </p:nvSpPr>
            <p:spPr>
              <a:xfrm>
                <a:off x="3107" y="1616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10</a:t>
                </a:r>
                <a:endParaRPr lang="en-US" altLang="zh-CN" sz="2400" dirty="0"/>
              </a:p>
            </p:txBody>
          </p:sp>
        </p:grpSp>
        <p:sp>
          <p:nvSpPr>
            <p:cNvPr id="110762" name="Text Box 77"/>
            <p:cNvSpPr txBox="1"/>
            <p:nvPr/>
          </p:nvSpPr>
          <p:spPr>
            <a:xfrm>
              <a:off x="4014" y="2478"/>
              <a:ext cx="771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FF0000"/>
                  </a:solidFill>
                </a:rPr>
                <a:t>　　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x</a:t>
              </a:r>
              <a:endParaRPr lang="en-US" altLang="zh-CN" sz="2000" b="1" dirty="0">
                <a:solidFill>
                  <a:srgbClr val="FF0000"/>
                </a:solidFill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0000"/>
                  </a:solidFill>
                </a:rPr>
                <a:t>y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y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1</a:t>
              </a:r>
              <a:endParaRPr lang="en-US" altLang="zh-CN" sz="2000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9214" name="Group 78"/>
          <p:cNvGrpSpPr/>
          <p:nvPr/>
        </p:nvGrpSpPr>
        <p:grpSpPr>
          <a:xfrm>
            <a:off x="2339975" y="3429000"/>
            <a:ext cx="2232025" cy="2717800"/>
            <a:chOff x="4014" y="2478"/>
            <a:chExt cx="1406" cy="1712"/>
          </a:xfrm>
        </p:grpSpPr>
        <p:grpSp>
          <p:nvGrpSpPr>
            <p:cNvPr id="110735" name="Group 79"/>
            <p:cNvGrpSpPr/>
            <p:nvPr/>
          </p:nvGrpSpPr>
          <p:grpSpPr>
            <a:xfrm>
              <a:off x="4150" y="2614"/>
              <a:ext cx="1270" cy="1576"/>
              <a:chOff x="3107" y="346"/>
              <a:chExt cx="1270" cy="1576"/>
            </a:xfrm>
          </p:grpSpPr>
          <p:grpSp>
            <p:nvGrpSpPr>
              <p:cNvPr id="110737" name="Group 80"/>
              <p:cNvGrpSpPr/>
              <p:nvPr/>
            </p:nvGrpSpPr>
            <p:grpSpPr>
              <a:xfrm>
                <a:off x="3198" y="346"/>
                <a:ext cx="997" cy="1576"/>
                <a:chOff x="3198" y="346"/>
                <a:chExt cx="997" cy="1576"/>
              </a:xfrm>
            </p:grpSpPr>
            <p:sp>
              <p:nvSpPr>
                <p:cNvPr id="110744" name="Rectangle 81"/>
                <p:cNvSpPr/>
                <p:nvPr/>
              </p:nvSpPr>
              <p:spPr>
                <a:xfrm>
                  <a:off x="3833" y="1596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0745" name="Rectangle 82"/>
                <p:cNvSpPr/>
                <p:nvPr/>
              </p:nvSpPr>
              <p:spPr>
                <a:xfrm>
                  <a:off x="3470" y="1596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0746" name="Rectangle 83"/>
                <p:cNvSpPr/>
                <p:nvPr/>
              </p:nvSpPr>
              <p:spPr>
                <a:xfrm>
                  <a:off x="3833" y="1270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0747" name="Rectangle 84"/>
                <p:cNvSpPr/>
                <p:nvPr/>
              </p:nvSpPr>
              <p:spPr>
                <a:xfrm>
                  <a:off x="3470" y="1270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0748" name="Rectangle 85"/>
                <p:cNvSpPr/>
                <p:nvPr/>
              </p:nvSpPr>
              <p:spPr>
                <a:xfrm>
                  <a:off x="3833" y="944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0749" name="Rectangle 86"/>
                <p:cNvSpPr/>
                <p:nvPr/>
              </p:nvSpPr>
              <p:spPr>
                <a:xfrm>
                  <a:off x="3470" y="944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0750" name="Rectangle 87"/>
                <p:cNvSpPr/>
                <p:nvPr/>
              </p:nvSpPr>
              <p:spPr>
                <a:xfrm>
                  <a:off x="3833" y="618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0751" name="Rectangle 88"/>
                <p:cNvSpPr/>
                <p:nvPr/>
              </p:nvSpPr>
              <p:spPr>
                <a:xfrm>
                  <a:off x="3470" y="618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0752" name="Line 89"/>
                <p:cNvSpPr/>
                <p:nvPr/>
              </p:nvSpPr>
              <p:spPr>
                <a:xfrm>
                  <a:off x="3470" y="618"/>
                  <a:ext cx="725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0753" name="Line 90"/>
                <p:cNvSpPr/>
                <p:nvPr/>
              </p:nvSpPr>
              <p:spPr>
                <a:xfrm>
                  <a:off x="3470" y="944"/>
                  <a:ext cx="72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0754" name="Line 91"/>
                <p:cNvSpPr/>
                <p:nvPr/>
              </p:nvSpPr>
              <p:spPr>
                <a:xfrm>
                  <a:off x="3470" y="1270"/>
                  <a:ext cx="72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0755" name="Line 92"/>
                <p:cNvSpPr/>
                <p:nvPr/>
              </p:nvSpPr>
              <p:spPr>
                <a:xfrm>
                  <a:off x="3470" y="1596"/>
                  <a:ext cx="72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0756" name="Line 93"/>
                <p:cNvSpPr/>
                <p:nvPr/>
              </p:nvSpPr>
              <p:spPr>
                <a:xfrm>
                  <a:off x="3470" y="1922"/>
                  <a:ext cx="725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0757" name="Line 94"/>
                <p:cNvSpPr/>
                <p:nvPr/>
              </p:nvSpPr>
              <p:spPr>
                <a:xfrm>
                  <a:off x="3470" y="618"/>
                  <a:ext cx="0" cy="1304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0758" name="Line 95"/>
                <p:cNvSpPr/>
                <p:nvPr/>
              </p:nvSpPr>
              <p:spPr>
                <a:xfrm>
                  <a:off x="3833" y="618"/>
                  <a:ext cx="0" cy="1304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0759" name="Line 96"/>
                <p:cNvSpPr/>
                <p:nvPr/>
              </p:nvSpPr>
              <p:spPr>
                <a:xfrm>
                  <a:off x="4195" y="618"/>
                  <a:ext cx="0" cy="1304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0760" name="Line 97"/>
                <p:cNvSpPr/>
                <p:nvPr/>
              </p:nvSpPr>
              <p:spPr>
                <a:xfrm>
                  <a:off x="3198" y="346"/>
                  <a:ext cx="272" cy="272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10738" name="Text Box 98"/>
              <p:cNvSpPr txBox="1"/>
              <p:nvPr/>
            </p:nvSpPr>
            <p:spPr>
              <a:xfrm>
                <a:off x="3515" y="346"/>
                <a:ext cx="5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0</a:t>
                </a:r>
                <a:endParaRPr lang="en-US" altLang="zh-CN" sz="2400" dirty="0"/>
              </a:p>
            </p:txBody>
          </p:sp>
          <p:sp>
            <p:nvSpPr>
              <p:cNvPr id="110739" name="Text Box 99"/>
              <p:cNvSpPr txBox="1"/>
              <p:nvPr/>
            </p:nvSpPr>
            <p:spPr>
              <a:xfrm>
                <a:off x="3833" y="346"/>
                <a:ext cx="5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1</a:t>
                </a:r>
                <a:endParaRPr lang="en-US" altLang="zh-CN" sz="2400" dirty="0"/>
              </a:p>
            </p:txBody>
          </p:sp>
          <p:sp>
            <p:nvSpPr>
              <p:cNvPr id="110740" name="Text Box 100"/>
              <p:cNvSpPr txBox="1"/>
              <p:nvPr/>
            </p:nvSpPr>
            <p:spPr>
              <a:xfrm>
                <a:off x="3107" y="618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00</a:t>
                </a:r>
                <a:endParaRPr lang="en-US" altLang="zh-CN" sz="2400" dirty="0"/>
              </a:p>
            </p:txBody>
          </p:sp>
          <p:sp>
            <p:nvSpPr>
              <p:cNvPr id="110741" name="Text Box 101"/>
              <p:cNvSpPr txBox="1"/>
              <p:nvPr/>
            </p:nvSpPr>
            <p:spPr>
              <a:xfrm>
                <a:off x="3107" y="935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01</a:t>
                </a:r>
                <a:endParaRPr lang="en-US" altLang="zh-CN" sz="2400" dirty="0"/>
              </a:p>
            </p:txBody>
          </p:sp>
          <p:sp>
            <p:nvSpPr>
              <p:cNvPr id="110742" name="Text Box 102"/>
              <p:cNvSpPr txBox="1"/>
              <p:nvPr/>
            </p:nvSpPr>
            <p:spPr>
              <a:xfrm>
                <a:off x="3107" y="1298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11</a:t>
                </a:r>
                <a:endParaRPr lang="en-US" altLang="zh-CN" sz="2400" dirty="0"/>
              </a:p>
            </p:txBody>
          </p:sp>
          <p:sp>
            <p:nvSpPr>
              <p:cNvPr id="110743" name="Text Box 103"/>
              <p:cNvSpPr txBox="1"/>
              <p:nvPr/>
            </p:nvSpPr>
            <p:spPr>
              <a:xfrm>
                <a:off x="3107" y="1616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10</a:t>
                </a:r>
                <a:endParaRPr lang="en-US" altLang="zh-CN" sz="2400" dirty="0"/>
              </a:p>
            </p:txBody>
          </p:sp>
        </p:grpSp>
        <p:sp>
          <p:nvSpPr>
            <p:cNvPr id="110736" name="Text Box 104"/>
            <p:cNvSpPr txBox="1"/>
            <p:nvPr/>
          </p:nvSpPr>
          <p:spPr>
            <a:xfrm>
              <a:off x="4014" y="2478"/>
              <a:ext cx="771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FF0000"/>
                  </a:solidFill>
                </a:rPr>
                <a:t>　　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x</a:t>
              </a:r>
              <a:endParaRPr lang="en-US" altLang="zh-CN" sz="2000" b="1" dirty="0">
                <a:solidFill>
                  <a:srgbClr val="FF0000"/>
                </a:solidFill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0000"/>
                  </a:solidFill>
                </a:rPr>
                <a:t>y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y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1</a:t>
              </a:r>
              <a:endParaRPr lang="en-US" altLang="zh-CN" sz="2000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9241" name="Group 105"/>
          <p:cNvGrpSpPr/>
          <p:nvPr/>
        </p:nvGrpSpPr>
        <p:grpSpPr>
          <a:xfrm>
            <a:off x="4572000" y="3429000"/>
            <a:ext cx="2232025" cy="2717800"/>
            <a:chOff x="4014" y="2478"/>
            <a:chExt cx="1406" cy="1712"/>
          </a:xfrm>
        </p:grpSpPr>
        <p:grpSp>
          <p:nvGrpSpPr>
            <p:cNvPr id="110709" name="Group 106"/>
            <p:cNvGrpSpPr/>
            <p:nvPr/>
          </p:nvGrpSpPr>
          <p:grpSpPr>
            <a:xfrm>
              <a:off x="4150" y="2614"/>
              <a:ext cx="1270" cy="1576"/>
              <a:chOff x="3107" y="346"/>
              <a:chExt cx="1270" cy="1576"/>
            </a:xfrm>
          </p:grpSpPr>
          <p:grpSp>
            <p:nvGrpSpPr>
              <p:cNvPr id="110711" name="Group 107"/>
              <p:cNvGrpSpPr/>
              <p:nvPr/>
            </p:nvGrpSpPr>
            <p:grpSpPr>
              <a:xfrm>
                <a:off x="3198" y="346"/>
                <a:ext cx="997" cy="1576"/>
                <a:chOff x="3198" y="346"/>
                <a:chExt cx="997" cy="1576"/>
              </a:xfrm>
            </p:grpSpPr>
            <p:sp>
              <p:nvSpPr>
                <p:cNvPr id="110718" name="Rectangle 108"/>
                <p:cNvSpPr/>
                <p:nvPr/>
              </p:nvSpPr>
              <p:spPr>
                <a:xfrm>
                  <a:off x="3833" y="1596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0719" name="Rectangle 109"/>
                <p:cNvSpPr/>
                <p:nvPr/>
              </p:nvSpPr>
              <p:spPr>
                <a:xfrm>
                  <a:off x="3470" y="1596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0720" name="Rectangle 110"/>
                <p:cNvSpPr/>
                <p:nvPr/>
              </p:nvSpPr>
              <p:spPr>
                <a:xfrm>
                  <a:off x="3833" y="1270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0721" name="Rectangle 111"/>
                <p:cNvSpPr/>
                <p:nvPr/>
              </p:nvSpPr>
              <p:spPr>
                <a:xfrm>
                  <a:off x="3470" y="1270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0722" name="Rectangle 112"/>
                <p:cNvSpPr/>
                <p:nvPr/>
              </p:nvSpPr>
              <p:spPr>
                <a:xfrm>
                  <a:off x="3833" y="944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0723" name="Rectangle 113"/>
                <p:cNvSpPr/>
                <p:nvPr/>
              </p:nvSpPr>
              <p:spPr>
                <a:xfrm>
                  <a:off x="3470" y="944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0724" name="Rectangle 114"/>
                <p:cNvSpPr/>
                <p:nvPr/>
              </p:nvSpPr>
              <p:spPr>
                <a:xfrm>
                  <a:off x="3833" y="618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0725" name="Rectangle 115"/>
                <p:cNvSpPr/>
                <p:nvPr/>
              </p:nvSpPr>
              <p:spPr>
                <a:xfrm>
                  <a:off x="3470" y="618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0726" name="Line 116"/>
                <p:cNvSpPr/>
                <p:nvPr/>
              </p:nvSpPr>
              <p:spPr>
                <a:xfrm>
                  <a:off x="3470" y="618"/>
                  <a:ext cx="725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0727" name="Line 117"/>
                <p:cNvSpPr/>
                <p:nvPr/>
              </p:nvSpPr>
              <p:spPr>
                <a:xfrm>
                  <a:off x="3470" y="944"/>
                  <a:ext cx="72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0728" name="Line 118"/>
                <p:cNvSpPr/>
                <p:nvPr/>
              </p:nvSpPr>
              <p:spPr>
                <a:xfrm>
                  <a:off x="3470" y="1270"/>
                  <a:ext cx="72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0729" name="Line 119"/>
                <p:cNvSpPr/>
                <p:nvPr/>
              </p:nvSpPr>
              <p:spPr>
                <a:xfrm>
                  <a:off x="3470" y="1596"/>
                  <a:ext cx="72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0730" name="Line 120"/>
                <p:cNvSpPr/>
                <p:nvPr/>
              </p:nvSpPr>
              <p:spPr>
                <a:xfrm>
                  <a:off x="3470" y="1922"/>
                  <a:ext cx="725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0731" name="Line 121"/>
                <p:cNvSpPr/>
                <p:nvPr/>
              </p:nvSpPr>
              <p:spPr>
                <a:xfrm>
                  <a:off x="3470" y="618"/>
                  <a:ext cx="0" cy="1304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0732" name="Line 122"/>
                <p:cNvSpPr/>
                <p:nvPr/>
              </p:nvSpPr>
              <p:spPr>
                <a:xfrm>
                  <a:off x="3833" y="618"/>
                  <a:ext cx="0" cy="1304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0733" name="Line 123"/>
                <p:cNvSpPr/>
                <p:nvPr/>
              </p:nvSpPr>
              <p:spPr>
                <a:xfrm>
                  <a:off x="4195" y="618"/>
                  <a:ext cx="0" cy="1304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0734" name="Line 124"/>
                <p:cNvSpPr/>
                <p:nvPr/>
              </p:nvSpPr>
              <p:spPr>
                <a:xfrm>
                  <a:off x="3198" y="346"/>
                  <a:ext cx="272" cy="272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10712" name="Text Box 125"/>
              <p:cNvSpPr txBox="1"/>
              <p:nvPr/>
            </p:nvSpPr>
            <p:spPr>
              <a:xfrm>
                <a:off x="3515" y="346"/>
                <a:ext cx="5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0</a:t>
                </a:r>
                <a:endParaRPr lang="en-US" altLang="zh-CN" sz="2400" dirty="0"/>
              </a:p>
            </p:txBody>
          </p:sp>
          <p:sp>
            <p:nvSpPr>
              <p:cNvPr id="110713" name="Text Box 126"/>
              <p:cNvSpPr txBox="1"/>
              <p:nvPr/>
            </p:nvSpPr>
            <p:spPr>
              <a:xfrm>
                <a:off x="3833" y="346"/>
                <a:ext cx="5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1</a:t>
                </a:r>
                <a:endParaRPr lang="en-US" altLang="zh-CN" sz="2400" dirty="0"/>
              </a:p>
            </p:txBody>
          </p:sp>
          <p:sp>
            <p:nvSpPr>
              <p:cNvPr id="110714" name="Text Box 127"/>
              <p:cNvSpPr txBox="1"/>
              <p:nvPr/>
            </p:nvSpPr>
            <p:spPr>
              <a:xfrm>
                <a:off x="3107" y="618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00</a:t>
                </a:r>
                <a:endParaRPr lang="en-US" altLang="zh-CN" sz="2400" dirty="0"/>
              </a:p>
            </p:txBody>
          </p:sp>
          <p:sp>
            <p:nvSpPr>
              <p:cNvPr id="110715" name="Text Box 128"/>
              <p:cNvSpPr txBox="1"/>
              <p:nvPr/>
            </p:nvSpPr>
            <p:spPr>
              <a:xfrm>
                <a:off x="3107" y="935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01</a:t>
                </a:r>
                <a:endParaRPr lang="en-US" altLang="zh-CN" sz="2400" dirty="0"/>
              </a:p>
            </p:txBody>
          </p:sp>
          <p:sp>
            <p:nvSpPr>
              <p:cNvPr id="110716" name="Text Box 129"/>
              <p:cNvSpPr txBox="1"/>
              <p:nvPr/>
            </p:nvSpPr>
            <p:spPr>
              <a:xfrm>
                <a:off x="3107" y="1298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11</a:t>
                </a:r>
                <a:endParaRPr lang="en-US" altLang="zh-CN" sz="2400" dirty="0"/>
              </a:p>
            </p:txBody>
          </p:sp>
          <p:sp>
            <p:nvSpPr>
              <p:cNvPr id="110717" name="Text Box 130"/>
              <p:cNvSpPr txBox="1"/>
              <p:nvPr/>
            </p:nvSpPr>
            <p:spPr>
              <a:xfrm>
                <a:off x="3107" y="1616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10</a:t>
                </a:r>
                <a:endParaRPr lang="en-US" altLang="zh-CN" sz="2400" dirty="0"/>
              </a:p>
            </p:txBody>
          </p:sp>
        </p:grpSp>
        <p:sp>
          <p:nvSpPr>
            <p:cNvPr id="110710" name="Text Box 131"/>
            <p:cNvSpPr txBox="1"/>
            <p:nvPr/>
          </p:nvSpPr>
          <p:spPr>
            <a:xfrm>
              <a:off x="4014" y="2478"/>
              <a:ext cx="771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FF0000"/>
                  </a:solidFill>
                </a:rPr>
                <a:t>　　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x</a:t>
              </a:r>
              <a:endParaRPr lang="en-US" altLang="zh-CN" sz="2000" b="1" dirty="0">
                <a:solidFill>
                  <a:srgbClr val="FF0000"/>
                </a:solidFill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0000"/>
                  </a:solidFill>
                </a:rPr>
                <a:t>y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y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1</a:t>
              </a:r>
              <a:endParaRPr lang="en-US" altLang="zh-CN" sz="2000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9268" name="Group 132"/>
          <p:cNvGrpSpPr/>
          <p:nvPr/>
        </p:nvGrpSpPr>
        <p:grpSpPr>
          <a:xfrm>
            <a:off x="6659563" y="3429000"/>
            <a:ext cx="2232025" cy="2717800"/>
            <a:chOff x="4014" y="2478"/>
            <a:chExt cx="1406" cy="1712"/>
          </a:xfrm>
        </p:grpSpPr>
        <p:grpSp>
          <p:nvGrpSpPr>
            <p:cNvPr id="110683" name="Group 133"/>
            <p:cNvGrpSpPr/>
            <p:nvPr/>
          </p:nvGrpSpPr>
          <p:grpSpPr>
            <a:xfrm>
              <a:off x="4150" y="2614"/>
              <a:ext cx="1270" cy="1576"/>
              <a:chOff x="3107" y="346"/>
              <a:chExt cx="1270" cy="1576"/>
            </a:xfrm>
          </p:grpSpPr>
          <p:grpSp>
            <p:nvGrpSpPr>
              <p:cNvPr id="110685" name="Group 134"/>
              <p:cNvGrpSpPr/>
              <p:nvPr/>
            </p:nvGrpSpPr>
            <p:grpSpPr>
              <a:xfrm>
                <a:off x="3198" y="346"/>
                <a:ext cx="997" cy="1576"/>
                <a:chOff x="3198" y="346"/>
                <a:chExt cx="997" cy="1576"/>
              </a:xfrm>
            </p:grpSpPr>
            <p:sp>
              <p:nvSpPr>
                <p:cNvPr id="110692" name="Rectangle 135"/>
                <p:cNvSpPr/>
                <p:nvPr/>
              </p:nvSpPr>
              <p:spPr>
                <a:xfrm>
                  <a:off x="3833" y="1596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0693" name="Rectangle 136"/>
                <p:cNvSpPr/>
                <p:nvPr/>
              </p:nvSpPr>
              <p:spPr>
                <a:xfrm>
                  <a:off x="3470" y="1596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0694" name="Rectangle 137"/>
                <p:cNvSpPr/>
                <p:nvPr/>
              </p:nvSpPr>
              <p:spPr>
                <a:xfrm>
                  <a:off x="3833" y="1270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0695" name="Rectangle 138"/>
                <p:cNvSpPr/>
                <p:nvPr/>
              </p:nvSpPr>
              <p:spPr>
                <a:xfrm>
                  <a:off x="3470" y="1270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0696" name="Rectangle 139"/>
                <p:cNvSpPr/>
                <p:nvPr/>
              </p:nvSpPr>
              <p:spPr>
                <a:xfrm>
                  <a:off x="3833" y="944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0697" name="Rectangle 140"/>
                <p:cNvSpPr/>
                <p:nvPr/>
              </p:nvSpPr>
              <p:spPr>
                <a:xfrm>
                  <a:off x="3470" y="944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0698" name="Rectangle 141"/>
                <p:cNvSpPr/>
                <p:nvPr/>
              </p:nvSpPr>
              <p:spPr>
                <a:xfrm>
                  <a:off x="3833" y="618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0699" name="Rectangle 142"/>
                <p:cNvSpPr/>
                <p:nvPr/>
              </p:nvSpPr>
              <p:spPr>
                <a:xfrm>
                  <a:off x="3470" y="618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0700" name="Line 143"/>
                <p:cNvSpPr/>
                <p:nvPr/>
              </p:nvSpPr>
              <p:spPr>
                <a:xfrm>
                  <a:off x="3470" y="618"/>
                  <a:ext cx="725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0701" name="Line 144"/>
                <p:cNvSpPr/>
                <p:nvPr/>
              </p:nvSpPr>
              <p:spPr>
                <a:xfrm>
                  <a:off x="3470" y="944"/>
                  <a:ext cx="72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0702" name="Line 145"/>
                <p:cNvSpPr/>
                <p:nvPr/>
              </p:nvSpPr>
              <p:spPr>
                <a:xfrm>
                  <a:off x="3470" y="1270"/>
                  <a:ext cx="72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0703" name="Line 146"/>
                <p:cNvSpPr/>
                <p:nvPr/>
              </p:nvSpPr>
              <p:spPr>
                <a:xfrm>
                  <a:off x="3470" y="1596"/>
                  <a:ext cx="72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0704" name="Line 147"/>
                <p:cNvSpPr/>
                <p:nvPr/>
              </p:nvSpPr>
              <p:spPr>
                <a:xfrm>
                  <a:off x="3470" y="1922"/>
                  <a:ext cx="725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0705" name="Line 148"/>
                <p:cNvSpPr/>
                <p:nvPr/>
              </p:nvSpPr>
              <p:spPr>
                <a:xfrm>
                  <a:off x="3470" y="618"/>
                  <a:ext cx="0" cy="1304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0706" name="Line 149"/>
                <p:cNvSpPr/>
                <p:nvPr/>
              </p:nvSpPr>
              <p:spPr>
                <a:xfrm>
                  <a:off x="3833" y="618"/>
                  <a:ext cx="0" cy="1304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0707" name="Line 150"/>
                <p:cNvSpPr/>
                <p:nvPr/>
              </p:nvSpPr>
              <p:spPr>
                <a:xfrm>
                  <a:off x="4195" y="618"/>
                  <a:ext cx="0" cy="1304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0708" name="Line 151"/>
                <p:cNvSpPr/>
                <p:nvPr/>
              </p:nvSpPr>
              <p:spPr>
                <a:xfrm>
                  <a:off x="3198" y="346"/>
                  <a:ext cx="272" cy="272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10686" name="Text Box 152"/>
              <p:cNvSpPr txBox="1"/>
              <p:nvPr/>
            </p:nvSpPr>
            <p:spPr>
              <a:xfrm>
                <a:off x="3515" y="346"/>
                <a:ext cx="5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0</a:t>
                </a:r>
                <a:endParaRPr lang="en-US" altLang="zh-CN" sz="2400" dirty="0"/>
              </a:p>
            </p:txBody>
          </p:sp>
          <p:sp>
            <p:nvSpPr>
              <p:cNvPr id="110687" name="Text Box 153"/>
              <p:cNvSpPr txBox="1"/>
              <p:nvPr/>
            </p:nvSpPr>
            <p:spPr>
              <a:xfrm>
                <a:off x="3833" y="346"/>
                <a:ext cx="5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1</a:t>
                </a:r>
                <a:endParaRPr lang="en-US" altLang="zh-CN" sz="2400" dirty="0"/>
              </a:p>
            </p:txBody>
          </p:sp>
          <p:sp>
            <p:nvSpPr>
              <p:cNvPr id="110688" name="Text Box 154"/>
              <p:cNvSpPr txBox="1"/>
              <p:nvPr/>
            </p:nvSpPr>
            <p:spPr>
              <a:xfrm>
                <a:off x="3107" y="618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00</a:t>
                </a:r>
                <a:endParaRPr lang="en-US" altLang="zh-CN" sz="2400" dirty="0"/>
              </a:p>
            </p:txBody>
          </p:sp>
          <p:sp>
            <p:nvSpPr>
              <p:cNvPr id="110689" name="Text Box 155"/>
              <p:cNvSpPr txBox="1"/>
              <p:nvPr/>
            </p:nvSpPr>
            <p:spPr>
              <a:xfrm>
                <a:off x="3107" y="935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01</a:t>
                </a:r>
                <a:endParaRPr lang="en-US" altLang="zh-CN" sz="2400" dirty="0"/>
              </a:p>
            </p:txBody>
          </p:sp>
          <p:sp>
            <p:nvSpPr>
              <p:cNvPr id="110690" name="Text Box 156"/>
              <p:cNvSpPr txBox="1"/>
              <p:nvPr/>
            </p:nvSpPr>
            <p:spPr>
              <a:xfrm>
                <a:off x="3107" y="1298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11</a:t>
                </a:r>
                <a:endParaRPr lang="en-US" altLang="zh-CN" sz="2400" dirty="0"/>
              </a:p>
            </p:txBody>
          </p:sp>
          <p:sp>
            <p:nvSpPr>
              <p:cNvPr id="110691" name="Text Box 157"/>
              <p:cNvSpPr txBox="1"/>
              <p:nvPr/>
            </p:nvSpPr>
            <p:spPr>
              <a:xfrm>
                <a:off x="3107" y="1616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10</a:t>
                </a:r>
                <a:endParaRPr lang="en-US" altLang="zh-CN" sz="2400" dirty="0"/>
              </a:p>
            </p:txBody>
          </p:sp>
        </p:grpSp>
        <p:sp>
          <p:nvSpPr>
            <p:cNvPr id="110684" name="Text Box 158"/>
            <p:cNvSpPr txBox="1"/>
            <p:nvPr/>
          </p:nvSpPr>
          <p:spPr>
            <a:xfrm>
              <a:off x="4014" y="2478"/>
              <a:ext cx="771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FF0000"/>
                  </a:solidFill>
                </a:rPr>
                <a:t>　　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x</a:t>
              </a:r>
              <a:endParaRPr lang="en-US" altLang="zh-CN" sz="2000" b="1" dirty="0">
                <a:solidFill>
                  <a:srgbClr val="FF0000"/>
                </a:solidFill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0000"/>
                  </a:solidFill>
                </a:rPr>
                <a:t>y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y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1</a:t>
              </a:r>
              <a:endParaRPr lang="en-US" altLang="zh-CN" sz="2000" b="1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19295" name="Text Box 159"/>
          <p:cNvSpPr txBox="1"/>
          <p:nvPr/>
        </p:nvSpPr>
        <p:spPr>
          <a:xfrm>
            <a:off x="971550" y="6338888"/>
            <a:ext cx="7207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003399"/>
                </a:solidFill>
              </a:rPr>
              <a:t>J</a:t>
            </a:r>
            <a:r>
              <a:rPr lang="en-US" altLang="zh-CN" sz="2800" b="1" baseline="-25000" dirty="0">
                <a:solidFill>
                  <a:srgbClr val="003399"/>
                </a:solidFill>
              </a:rPr>
              <a:t>2</a:t>
            </a:r>
            <a:endParaRPr lang="en-US" altLang="zh-CN" sz="2800" b="1" baseline="-25000" dirty="0">
              <a:solidFill>
                <a:srgbClr val="003399"/>
              </a:solidFill>
            </a:endParaRPr>
          </a:p>
        </p:txBody>
      </p:sp>
      <p:sp>
        <p:nvSpPr>
          <p:cNvPr id="219296" name="Text Box 160"/>
          <p:cNvSpPr txBox="1"/>
          <p:nvPr/>
        </p:nvSpPr>
        <p:spPr>
          <a:xfrm>
            <a:off x="3348038" y="6338888"/>
            <a:ext cx="7207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003399"/>
                </a:solidFill>
              </a:rPr>
              <a:t>K</a:t>
            </a:r>
            <a:r>
              <a:rPr lang="en-US" altLang="zh-CN" sz="2800" b="1" baseline="-25000" dirty="0">
                <a:solidFill>
                  <a:srgbClr val="003399"/>
                </a:solidFill>
              </a:rPr>
              <a:t>2</a:t>
            </a:r>
            <a:endParaRPr lang="en-US" altLang="zh-CN" sz="2800" b="1" baseline="-25000" dirty="0">
              <a:solidFill>
                <a:srgbClr val="003399"/>
              </a:solidFill>
            </a:endParaRPr>
          </a:p>
        </p:txBody>
      </p:sp>
      <p:sp>
        <p:nvSpPr>
          <p:cNvPr id="219297" name="Text Box 161"/>
          <p:cNvSpPr txBox="1"/>
          <p:nvPr/>
        </p:nvSpPr>
        <p:spPr>
          <a:xfrm>
            <a:off x="5651500" y="6338888"/>
            <a:ext cx="7207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003399"/>
                </a:solidFill>
              </a:rPr>
              <a:t>J</a:t>
            </a:r>
            <a:r>
              <a:rPr lang="en-US" altLang="zh-CN" sz="2800" b="1" baseline="-25000" dirty="0">
                <a:solidFill>
                  <a:srgbClr val="003399"/>
                </a:solidFill>
              </a:rPr>
              <a:t>1</a:t>
            </a:r>
            <a:endParaRPr lang="en-US" altLang="zh-CN" sz="2800" b="1" baseline="-25000" dirty="0">
              <a:solidFill>
                <a:srgbClr val="003399"/>
              </a:solidFill>
            </a:endParaRPr>
          </a:p>
        </p:txBody>
      </p:sp>
      <p:sp>
        <p:nvSpPr>
          <p:cNvPr id="219298" name="Text Box 162"/>
          <p:cNvSpPr txBox="1"/>
          <p:nvPr/>
        </p:nvSpPr>
        <p:spPr>
          <a:xfrm>
            <a:off x="7740650" y="6338888"/>
            <a:ext cx="7207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003399"/>
                </a:solidFill>
              </a:rPr>
              <a:t>K</a:t>
            </a:r>
            <a:r>
              <a:rPr lang="en-US" altLang="zh-CN" sz="2800" b="1" baseline="-25000" dirty="0">
                <a:solidFill>
                  <a:srgbClr val="003399"/>
                </a:solidFill>
              </a:rPr>
              <a:t>1</a:t>
            </a:r>
            <a:endParaRPr lang="en-US" altLang="zh-CN" sz="2800" b="1" baseline="-25000" dirty="0">
              <a:solidFill>
                <a:srgbClr val="003399"/>
              </a:solidFill>
            </a:endParaRPr>
          </a:p>
        </p:txBody>
      </p:sp>
      <p:grpSp>
        <p:nvGrpSpPr>
          <p:cNvPr id="219316" name="Group 180"/>
          <p:cNvGrpSpPr/>
          <p:nvPr/>
        </p:nvGrpSpPr>
        <p:grpSpPr>
          <a:xfrm>
            <a:off x="611188" y="836613"/>
            <a:ext cx="3095625" cy="3455987"/>
            <a:chOff x="385" y="527"/>
            <a:chExt cx="1950" cy="2177"/>
          </a:xfrm>
        </p:grpSpPr>
        <p:sp>
          <p:nvSpPr>
            <p:cNvPr id="110674" name="Oval 165"/>
            <p:cNvSpPr/>
            <p:nvPr/>
          </p:nvSpPr>
          <p:spPr>
            <a:xfrm>
              <a:off x="385" y="1025"/>
              <a:ext cx="317" cy="273"/>
            </a:xfrm>
            <a:prstGeom prst="ellipse">
              <a:avLst/>
            </a:prstGeom>
            <a:noFill/>
            <a:ln w="349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0675" name="Line 168"/>
            <p:cNvSpPr/>
            <p:nvPr/>
          </p:nvSpPr>
          <p:spPr>
            <a:xfrm flipH="1">
              <a:off x="748" y="1298"/>
              <a:ext cx="680" cy="1406"/>
            </a:xfrm>
            <a:prstGeom prst="line">
              <a:avLst/>
            </a:prstGeom>
            <a:ln w="349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110676" name="Group 173"/>
            <p:cNvGrpSpPr/>
            <p:nvPr/>
          </p:nvGrpSpPr>
          <p:grpSpPr>
            <a:xfrm>
              <a:off x="566" y="527"/>
              <a:ext cx="1769" cy="2177"/>
              <a:chOff x="566" y="527"/>
              <a:chExt cx="1769" cy="2177"/>
            </a:xfrm>
          </p:grpSpPr>
          <p:sp>
            <p:nvSpPr>
              <p:cNvPr id="110677" name="Oval 166"/>
              <p:cNvSpPr/>
              <p:nvPr/>
            </p:nvSpPr>
            <p:spPr>
              <a:xfrm>
                <a:off x="1337" y="1025"/>
                <a:ext cx="317" cy="273"/>
              </a:xfrm>
              <a:prstGeom prst="ellipse">
                <a:avLst/>
              </a:prstGeom>
              <a:noFill/>
              <a:ln w="349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110678" name="Line 167"/>
              <p:cNvSpPr/>
              <p:nvPr/>
            </p:nvSpPr>
            <p:spPr>
              <a:xfrm>
                <a:off x="566" y="1298"/>
                <a:ext cx="137" cy="1361"/>
              </a:xfrm>
              <a:prstGeom prst="line">
                <a:avLst/>
              </a:prstGeom>
              <a:ln w="3492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10679" name="Oval 169"/>
              <p:cNvSpPr/>
              <p:nvPr/>
            </p:nvSpPr>
            <p:spPr>
              <a:xfrm flipH="1">
                <a:off x="1836" y="527"/>
                <a:ext cx="499" cy="226"/>
              </a:xfrm>
              <a:prstGeom prst="ellipse">
                <a:avLst/>
              </a:prstGeom>
              <a:noFill/>
              <a:ln w="349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110680" name="Line 170"/>
              <p:cNvSpPr/>
              <p:nvPr/>
            </p:nvSpPr>
            <p:spPr>
              <a:xfrm flipH="1">
                <a:off x="1564" y="753"/>
                <a:ext cx="408" cy="318"/>
              </a:xfrm>
              <a:prstGeom prst="line">
                <a:avLst/>
              </a:prstGeom>
              <a:ln w="3492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10681" name="Line 171"/>
              <p:cNvSpPr/>
              <p:nvPr/>
            </p:nvSpPr>
            <p:spPr>
              <a:xfrm>
                <a:off x="657" y="1253"/>
                <a:ext cx="1452" cy="1451"/>
              </a:xfrm>
              <a:prstGeom prst="line">
                <a:avLst/>
              </a:prstGeom>
              <a:ln w="3492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10682" name="Line 172"/>
              <p:cNvSpPr/>
              <p:nvPr/>
            </p:nvSpPr>
            <p:spPr>
              <a:xfrm>
                <a:off x="1610" y="1298"/>
                <a:ext cx="590" cy="1361"/>
              </a:xfrm>
              <a:prstGeom prst="line">
                <a:avLst/>
              </a:prstGeom>
              <a:ln w="3492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sp>
        <p:nvSpPr>
          <p:cNvPr id="219310" name="Text Box 174"/>
          <p:cNvSpPr txBox="1"/>
          <p:nvPr/>
        </p:nvSpPr>
        <p:spPr>
          <a:xfrm>
            <a:off x="900113" y="414972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1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219311" name="Text Box 175"/>
          <p:cNvSpPr txBox="1"/>
          <p:nvPr/>
        </p:nvSpPr>
        <p:spPr>
          <a:xfrm>
            <a:off x="3203575" y="414972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d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219312" name="Text Box 176"/>
          <p:cNvSpPr txBox="1"/>
          <p:nvPr/>
        </p:nvSpPr>
        <p:spPr>
          <a:xfrm>
            <a:off x="1476375" y="414972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0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219313" name="Text Box 177"/>
          <p:cNvSpPr txBox="1"/>
          <p:nvPr/>
        </p:nvSpPr>
        <p:spPr>
          <a:xfrm>
            <a:off x="3779838" y="414972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d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219314" name="Text Box 178"/>
          <p:cNvSpPr txBox="1"/>
          <p:nvPr/>
        </p:nvSpPr>
        <p:spPr>
          <a:xfrm>
            <a:off x="900113" y="4652963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0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219315" name="Text Box 179"/>
          <p:cNvSpPr txBox="1"/>
          <p:nvPr/>
        </p:nvSpPr>
        <p:spPr>
          <a:xfrm>
            <a:off x="3203575" y="4652963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d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219317" name="Text Box 181"/>
          <p:cNvSpPr txBox="1"/>
          <p:nvPr/>
        </p:nvSpPr>
        <p:spPr>
          <a:xfrm>
            <a:off x="1476375" y="4652963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0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219318" name="Text Box 182"/>
          <p:cNvSpPr txBox="1"/>
          <p:nvPr/>
        </p:nvSpPr>
        <p:spPr>
          <a:xfrm>
            <a:off x="3779838" y="4652963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d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219319" name="Text Box 183"/>
          <p:cNvSpPr txBox="1"/>
          <p:nvPr/>
        </p:nvSpPr>
        <p:spPr>
          <a:xfrm>
            <a:off x="900113" y="515778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d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219320" name="Text Box 184"/>
          <p:cNvSpPr txBox="1"/>
          <p:nvPr/>
        </p:nvSpPr>
        <p:spPr>
          <a:xfrm>
            <a:off x="3203575" y="515778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1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219321" name="Text Box 185"/>
          <p:cNvSpPr txBox="1"/>
          <p:nvPr/>
        </p:nvSpPr>
        <p:spPr>
          <a:xfrm>
            <a:off x="1476375" y="515778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d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219322" name="Text Box 186"/>
          <p:cNvSpPr txBox="1"/>
          <p:nvPr/>
        </p:nvSpPr>
        <p:spPr>
          <a:xfrm>
            <a:off x="3779838" y="515778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0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219323" name="Text Box 187"/>
          <p:cNvSpPr txBox="1"/>
          <p:nvPr/>
        </p:nvSpPr>
        <p:spPr>
          <a:xfrm>
            <a:off x="900113" y="566102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d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219324" name="Text Box 188"/>
          <p:cNvSpPr txBox="1"/>
          <p:nvPr/>
        </p:nvSpPr>
        <p:spPr>
          <a:xfrm>
            <a:off x="3203575" y="558958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1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219325" name="Text Box 189"/>
          <p:cNvSpPr txBox="1"/>
          <p:nvPr/>
        </p:nvSpPr>
        <p:spPr>
          <a:xfrm>
            <a:off x="1476375" y="566102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d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219326" name="Text Box 190"/>
          <p:cNvSpPr txBox="1"/>
          <p:nvPr/>
        </p:nvSpPr>
        <p:spPr>
          <a:xfrm>
            <a:off x="3779838" y="566102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0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219327" name="Text Box 191"/>
          <p:cNvSpPr txBox="1"/>
          <p:nvPr/>
        </p:nvSpPr>
        <p:spPr>
          <a:xfrm>
            <a:off x="5435600" y="414972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0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219328" name="Text Box 192"/>
          <p:cNvSpPr txBox="1"/>
          <p:nvPr/>
        </p:nvSpPr>
        <p:spPr>
          <a:xfrm>
            <a:off x="7524750" y="414972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d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219329" name="Text Box 193"/>
          <p:cNvSpPr txBox="1"/>
          <p:nvPr/>
        </p:nvSpPr>
        <p:spPr>
          <a:xfrm>
            <a:off x="6011863" y="414972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1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219330" name="Text Box 194"/>
          <p:cNvSpPr txBox="1"/>
          <p:nvPr/>
        </p:nvSpPr>
        <p:spPr>
          <a:xfrm>
            <a:off x="8101013" y="414972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d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219331" name="Text Box 195"/>
          <p:cNvSpPr txBox="1"/>
          <p:nvPr/>
        </p:nvSpPr>
        <p:spPr>
          <a:xfrm>
            <a:off x="5435600" y="4652963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d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219332" name="Text Box 196"/>
          <p:cNvSpPr txBox="1"/>
          <p:nvPr/>
        </p:nvSpPr>
        <p:spPr>
          <a:xfrm>
            <a:off x="7524750" y="4652963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1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219333" name="Text Box 197"/>
          <p:cNvSpPr txBox="1"/>
          <p:nvPr/>
        </p:nvSpPr>
        <p:spPr>
          <a:xfrm>
            <a:off x="6011863" y="4652963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d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219334" name="Text Box 198"/>
          <p:cNvSpPr txBox="1"/>
          <p:nvPr/>
        </p:nvSpPr>
        <p:spPr>
          <a:xfrm>
            <a:off x="8101013" y="4652963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1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219335" name="Text Box 199"/>
          <p:cNvSpPr txBox="1"/>
          <p:nvPr/>
        </p:nvSpPr>
        <p:spPr>
          <a:xfrm>
            <a:off x="5435600" y="515778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d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219336" name="Text Box 200"/>
          <p:cNvSpPr txBox="1"/>
          <p:nvPr/>
        </p:nvSpPr>
        <p:spPr>
          <a:xfrm>
            <a:off x="7524750" y="515778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0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219337" name="Text Box 201"/>
          <p:cNvSpPr txBox="1"/>
          <p:nvPr/>
        </p:nvSpPr>
        <p:spPr>
          <a:xfrm>
            <a:off x="6011863" y="515778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d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219338" name="Text Box 202"/>
          <p:cNvSpPr txBox="1"/>
          <p:nvPr/>
        </p:nvSpPr>
        <p:spPr>
          <a:xfrm>
            <a:off x="8101013" y="515778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1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219339" name="Text Box 203"/>
          <p:cNvSpPr txBox="1"/>
          <p:nvPr/>
        </p:nvSpPr>
        <p:spPr>
          <a:xfrm>
            <a:off x="5435600" y="566102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0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219340" name="Text Box 204"/>
          <p:cNvSpPr txBox="1"/>
          <p:nvPr/>
        </p:nvSpPr>
        <p:spPr>
          <a:xfrm>
            <a:off x="7524750" y="566102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d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219341" name="Text Box 205"/>
          <p:cNvSpPr txBox="1"/>
          <p:nvPr/>
        </p:nvSpPr>
        <p:spPr>
          <a:xfrm>
            <a:off x="6011863" y="566102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1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219342" name="Text Box 206"/>
          <p:cNvSpPr txBox="1"/>
          <p:nvPr/>
        </p:nvSpPr>
        <p:spPr>
          <a:xfrm>
            <a:off x="8101013" y="566102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d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9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9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9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9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9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83" grpId="0"/>
      <p:bldP spid="219295" grpId="0"/>
      <p:bldP spid="219296" grpId="0"/>
      <p:bldP spid="219297" grpId="0"/>
      <p:bldP spid="219298" grpId="0"/>
      <p:bldP spid="219310" grpId="0"/>
      <p:bldP spid="219311" grpId="0"/>
      <p:bldP spid="219312" grpId="0"/>
      <p:bldP spid="219313" grpId="0"/>
      <p:bldP spid="219314" grpId="0"/>
      <p:bldP spid="219315" grpId="0"/>
      <p:bldP spid="219317" grpId="0"/>
      <p:bldP spid="219318" grpId="0"/>
      <p:bldP spid="219319" grpId="0"/>
      <p:bldP spid="219320" grpId="0"/>
      <p:bldP spid="219321" grpId="0"/>
      <p:bldP spid="219322" grpId="0"/>
      <p:bldP spid="219323" grpId="0"/>
      <p:bldP spid="219324" grpId="0"/>
      <p:bldP spid="219325" grpId="0"/>
      <p:bldP spid="219326" grpId="0"/>
      <p:bldP spid="219327" grpId="0"/>
      <p:bldP spid="219328" grpId="0"/>
      <p:bldP spid="219329" grpId="0"/>
      <p:bldP spid="219330" grpId="0"/>
      <p:bldP spid="219331" grpId="0"/>
      <p:bldP spid="219332" grpId="0"/>
      <p:bldP spid="219333" grpId="0"/>
      <p:bldP spid="219334" grpId="0"/>
      <p:bldP spid="219335" grpId="0"/>
      <p:bldP spid="219336" grpId="0"/>
      <p:bldP spid="219337" grpId="0"/>
      <p:bldP spid="219338" grpId="0"/>
      <p:bldP spid="219339" grpId="0"/>
      <p:bldP spid="219340" grpId="0"/>
      <p:bldP spid="219341" grpId="0"/>
      <p:bldP spid="2193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4"/>
          <p:cNvGrpSpPr/>
          <p:nvPr/>
        </p:nvGrpSpPr>
        <p:grpSpPr>
          <a:xfrm>
            <a:off x="215900" y="44450"/>
            <a:ext cx="2232025" cy="2717800"/>
            <a:chOff x="4014" y="2478"/>
            <a:chExt cx="1406" cy="1712"/>
          </a:xfrm>
        </p:grpSpPr>
        <p:grpSp>
          <p:nvGrpSpPr>
            <p:cNvPr id="111789" name="Group 5"/>
            <p:cNvGrpSpPr/>
            <p:nvPr/>
          </p:nvGrpSpPr>
          <p:grpSpPr>
            <a:xfrm>
              <a:off x="4150" y="2614"/>
              <a:ext cx="1270" cy="1576"/>
              <a:chOff x="3107" y="346"/>
              <a:chExt cx="1270" cy="1576"/>
            </a:xfrm>
          </p:grpSpPr>
          <p:grpSp>
            <p:nvGrpSpPr>
              <p:cNvPr id="111791" name="Group 6"/>
              <p:cNvGrpSpPr/>
              <p:nvPr/>
            </p:nvGrpSpPr>
            <p:grpSpPr>
              <a:xfrm>
                <a:off x="3198" y="346"/>
                <a:ext cx="997" cy="1576"/>
                <a:chOff x="3198" y="346"/>
                <a:chExt cx="997" cy="1576"/>
              </a:xfrm>
            </p:grpSpPr>
            <p:sp>
              <p:nvSpPr>
                <p:cNvPr id="111798" name="Rectangle 7"/>
                <p:cNvSpPr/>
                <p:nvPr/>
              </p:nvSpPr>
              <p:spPr>
                <a:xfrm>
                  <a:off x="3833" y="1596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1799" name="Rectangle 8"/>
                <p:cNvSpPr/>
                <p:nvPr/>
              </p:nvSpPr>
              <p:spPr>
                <a:xfrm>
                  <a:off x="3470" y="1596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1800" name="Rectangle 9"/>
                <p:cNvSpPr/>
                <p:nvPr/>
              </p:nvSpPr>
              <p:spPr>
                <a:xfrm>
                  <a:off x="3833" y="1270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1801" name="Rectangle 10"/>
                <p:cNvSpPr/>
                <p:nvPr/>
              </p:nvSpPr>
              <p:spPr>
                <a:xfrm>
                  <a:off x="3470" y="1270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1802" name="Rectangle 11"/>
                <p:cNvSpPr/>
                <p:nvPr/>
              </p:nvSpPr>
              <p:spPr>
                <a:xfrm>
                  <a:off x="3833" y="944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1803" name="Rectangle 12"/>
                <p:cNvSpPr/>
                <p:nvPr/>
              </p:nvSpPr>
              <p:spPr>
                <a:xfrm>
                  <a:off x="3470" y="944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1804" name="Rectangle 13"/>
                <p:cNvSpPr/>
                <p:nvPr/>
              </p:nvSpPr>
              <p:spPr>
                <a:xfrm>
                  <a:off x="3833" y="618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1805" name="Rectangle 14"/>
                <p:cNvSpPr/>
                <p:nvPr/>
              </p:nvSpPr>
              <p:spPr>
                <a:xfrm>
                  <a:off x="3470" y="618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1806" name="Line 15"/>
                <p:cNvSpPr/>
                <p:nvPr/>
              </p:nvSpPr>
              <p:spPr>
                <a:xfrm>
                  <a:off x="3470" y="618"/>
                  <a:ext cx="725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1807" name="Line 16"/>
                <p:cNvSpPr/>
                <p:nvPr/>
              </p:nvSpPr>
              <p:spPr>
                <a:xfrm>
                  <a:off x="3470" y="944"/>
                  <a:ext cx="72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1808" name="Line 17"/>
                <p:cNvSpPr/>
                <p:nvPr/>
              </p:nvSpPr>
              <p:spPr>
                <a:xfrm>
                  <a:off x="3470" y="1270"/>
                  <a:ext cx="72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1809" name="Line 18"/>
                <p:cNvSpPr/>
                <p:nvPr/>
              </p:nvSpPr>
              <p:spPr>
                <a:xfrm>
                  <a:off x="3470" y="1596"/>
                  <a:ext cx="72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1810" name="Line 19"/>
                <p:cNvSpPr/>
                <p:nvPr/>
              </p:nvSpPr>
              <p:spPr>
                <a:xfrm>
                  <a:off x="3470" y="1922"/>
                  <a:ext cx="725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1811" name="Line 20"/>
                <p:cNvSpPr/>
                <p:nvPr/>
              </p:nvSpPr>
              <p:spPr>
                <a:xfrm>
                  <a:off x="3470" y="618"/>
                  <a:ext cx="0" cy="1304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1812" name="Line 21"/>
                <p:cNvSpPr/>
                <p:nvPr/>
              </p:nvSpPr>
              <p:spPr>
                <a:xfrm>
                  <a:off x="3833" y="618"/>
                  <a:ext cx="0" cy="1304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1813" name="Line 22"/>
                <p:cNvSpPr/>
                <p:nvPr/>
              </p:nvSpPr>
              <p:spPr>
                <a:xfrm>
                  <a:off x="4195" y="618"/>
                  <a:ext cx="0" cy="1304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1814" name="Line 23"/>
                <p:cNvSpPr/>
                <p:nvPr/>
              </p:nvSpPr>
              <p:spPr>
                <a:xfrm>
                  <a:off x="3198" y="346"/>
                  <a:ext cx="272" cy="272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11792" name="Text Box 24"/>
              <p:cNvSpPr txBox="1"/>
              <p:nvPr/>
            </p:nvSpPr>
            <p:spPr>
              <a:xfrm>
                <a:off x="3515" y="346"/>
                <a:ext cx="5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0</a:t>
                </a:r>
                <a:endParaRPr lang="en-US" altLang="zh-CN" sz="2400" dirty="0"/>
              </a:p>
            </p:txBody>
          </p:sp>
          <p:sp>
            <p:nvSpPr>
              <p:cNvPr id="111793" name="Text Box 25"/>
              <p:cNvSpPr txBox="1"/>
              <p:nvPr/>
            </p:nvSpPr>
            <p:spPr>
              <a:xfrm>
                <a:off x="3833" y="346"/>
                <a:ext cx="5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1</a:t>
                </a:r>
                <a:endParaRPr lang="en-US" altLang="zh-CN" sz="2400" dirty="0"/>
              </a:p>
            </p:txBody>
          </p:sp>
          <p:sp>
            <p:nvSpPr>
              <p:cNvPr id="111794" name="Text Box 26"/>
              <p:cNvSpPr txBox="1"/>
              <p:nvPr/>
            </p:nvSpPr>
            <p:spPr>
              <a:xfrm>
                <a:off x="3107" y="618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00</a:t>
                </a:r>
                <a:endParaRPr lang="en-US" altLang="zh-CN" sz="2400" dirty="0"/>
              </a:p>
            </p:txBody>
          </p:sp>
          <p:sp>
            <p:nvSpPr>
              <p:cNvPr id="111795" name="Text Box 27"/>
              <p:cNvSpPr txBox="1"/>
              <p:nvPr/>
            </p:nvSpPr>
            <p:spPr>
              <a:xfrm>
                <a:off x="3107" y="935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01</a:t>
                </a:r>
                <a:endParaRPr lang="en-US" altLang="zh-CN" sz="2400" dirty="0"/>
              </a:p>
            </p:txBody>
          </p:sp>
          <p:sp>
            <p:nvSpPr>
              <p:cNvPr id="111796" name="Text Box 28"/>
              <p:cNvSpPr txBox="1"/>
              <p:nvPr/>
            </p:nvSpPr>
            <p:spPr>
              <a:xfrm>
                <a:off x="3107" y="1298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11</a:t>
                </a:r>
                <a:endParaRPr lang="en-US" altLang="zh-CN" sz="2400" dirty="0"/>
              </a:p>
            </p:txBody>
          </p:sp>
          <p:sp>
            <p:nvSpPr>
              <p:cNvPr id="111797" name="Text Box 29"/>
              <p:cNvSpPr txBox="1"/>
              <p:nvPr/>
            </p:nvSpPr>
            <p:spPr>
              <a:xfrm>
                <a:off x="3107" y="1616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10</a:t>
                </a:r>
                <a:endParaRPr lang="en-US" altLang="zh-CN" sz="2400" dirty="0"/>
              </a:p>
            </p:txBody>
          </p:sp>
        </p:grpSp>
        <p:sp>
          <p:nvSpPr>
            <p:cNvPr id="111790" name="Text Box 30"/>
            <p:cNvSpPr txBox="1"/>
            <p:nvPr/>
          </p:nvSpPr>
          <p:spPr>
            <a:xfrm>
              <a:off x="4014" y="2478"/>
              <a:ext cx="771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FF0000"/>
                  </a:solidFill>
                </a:rPr>
                <a:t>　　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x</a:t>
              </a:r>
              <a:endParaRPr lang="en-US" altLang="zh-CN" sz="2000" b="1" dirty="0">
                <a:solidFill>
                  <a:srgbClr val="FF0000"/>
                </a:solidFill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0000"/>
                  </a:solidFill>
                </a:rPr>
                <a:t>y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y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1</a:t>
              </a:r>
              <a:endParaRPr lang="en-US" altLang="zh-CN" sz="2000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1619" name="Group 31"/>
          <p:cNvGrpSpPr/>
          <p:nvPr/>
        </p:nvGrpSpPr>
        <p:grpSpPr>
          <a:xfrm>
            <a:off x="2555875" y="44450"/>
            <a:ext cx="2232025" cy="2717800"/>
            <a:chOff x="4014" y="2478"/>
            <a:chExt cx="1406" cy="1712"/>
          </a:xfrm>
        </p:grpSpPr>
        <p:grpSp>
          <p:nvGrpSpPr>
            <p:cNvPr id="111763" name="Group 32"/>
            <p:cNvGrpSpPr/>
            <p:nvPr/>
          </p:nvGrpSpPr>
          <p:grpSpPr>
            <a:xfrm>
              <a:off x="4150" y="2614"/>
              <a:ext cx="1270" cy="1576"/>
              <a:chOff x="3107" y="346"/>
              <a:chExt cx="1270" cy="1576"/>
            </a:xfrm>
          </p:grpSpPr>
          <p:grpSp>
            <p:nvGrpSpPr>
              <p:cNvPr id="111765" name="Group 33"/>
              <p:cNvGrpSpPr/>
              <p:nvPr/>
            </p:nvGrpSpPr>
            <p:grpSpPr>
              <a:xfrm>
                <a:off x="3198" y="346"/>
                <a:ext cx="997" cy="1576"/>
                <a:chOff x="3198" y="346"/>
                <a:chExt cx="997" cy="1576"/>
              </a:xfrm>
            </p:grpSpPr>
            <p:sp>
              <p:nvSpPr>
                <p:cNvPr id="111772" name="Rectangle 34"/>
                <p:cNvSpPr/>
                <p:nvPr/>
              </p:nvSpPr>
              <p:spPr>
                <a:xfrm>
                  <a:off x="3833" y="1596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1773" name="Rectangle 35"/>
                <p:cNvSpPr/>
                <p:nvPr/>
              </p:nvSpPr>
              <p:spPr>
                <a:xfrm>
                  <a:off x="3470" y="1596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1774" name="Rectangle 36"/>
                <p:cNvSpPr/>
                <p:nvPr/>
              </p:nvSpPr>
              <p:spPr>
                <a:xfrm>
                  <a:off x="3833" y="1270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1775" name="Rectangle 37"/>
                <p:cNvSpPr/>
                <p:nvPr/>
              </p:nvSpPr>
              <p:spPr>
                <a:xfrm>
                  <a:off x="3470" y="1270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1776" name="Rectangle 38"/>
                <p:cNvSpPr/>
                <p:nvPr/>
              </p:nvSpPr>
              <p:spPr>
                <a:xfrm>
                  <a:off x="3833" y="944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1777" name="Rectangle 39"/>
                <p:cNvSpPr/>
                <p:nvPr/>
              </p:nvSpPr>
              <p:spPr>
                <a:xfrm>
                  <a:off x="3470" y="944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1778" name="Rectangle 40"/>
                <p:cNvSpPr/>
                <p:nvPr/>
              </p:nvSpPr>
              <p:spPr>
                <a:xfrm>
                  <a:off x="3833" y="618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1779" name="Rectangle 41"/>
                <p:cNvSpPr/>
                <p:nvPr/>
              </p:nvSpPr>
              <p:spPr>
                <a:xfrm>
                  <a:off x="3470" y="618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1780" name="Line 42"/>
                <p:cNvSpPr/>
                <p:nvPr/>
              </p:nvSpPr>
              <p:spPr>
                <a:xfrm>
                  <a:off x="3470" y="618"/>
                  <a:ext cx="725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1781" name="Line 43"/>
                <p:cNvSpPr/>
                <p:nvPr/>
              </p:nvSpPr>
              <p:spPr>
                <a:xfrm>
                  <a:off x="3470" y="944"/>
                  <a:ext cx="72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1782" name="Line 44"/>
                <p:cNvSpPr/>
                <p:nvPr/>
              </p:nvSpPr>
              <p:spPr>
                <a:xfrm>
                  <a:off x="3470" y="1270"/>
                  <a:ext cx="72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1783" name="Line 45"/>
                <p:cNvSpPr/>
                <p:nvPr/>
              </p:nvSpPr>
              <p:spPr>
                <a:xfrm>
                  <a:off x="3470" y="1596"/>
                  <a:ext cx="72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1784" name="Line 46"/>
                <p:cNvSpPr/>
                <p:nvPr/>
              </p:nvSpPr>
              <p:spPr>
                <a:xfrm>
                  <a:off x="3470" y="1922"/>
                  <a:ext cx="725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1785" name="Line 47"/>
                <p:cNvSpPr/>
                <p:nvPr/>
              </p:nvSpPr>
              <p:spPr>
                <a:xfrm>
                  <a:off x="3470" y="618"/>
                  <a:ext cx="0" cy="1304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1786" name="Line 48"/>
                <p:cNvSpPr/>
                <p:nvPr/>
              </p:nvSpPr>
              <p:spPr>
                <a:xfrm>
                  <a:off x="3833" y="618"/>
                  <a:ext cx="0" cy="1304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1787" name="Line 49"/>
                <p:cNvSpPr/>
                <p:nvPr/>
              </p:nvSpPr>
              <p:spPr>
                <a:xfrm>
                  <a:off x="4195" y="618"/>
                  <a:ext cx="0" cy="1304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1788" name="Line 50"/>
                <p:cNvSpPr/>
                <p:nvPr/>
              </p:nvSpPr>
              <p:spPr>
                <a:xfrm>
                  <a:off x="3198" y="346"/>
                  <a:ext cx="272" cy="272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11766" name="Text Box 51"/>
              <p:cNvSpPr txBox="1"/>
              <p:nvPr/>
            </p:nvSpPr>
            <p:spPr>
              <a:xfrm>
                <a:off x="3515" y="346"/>
                <a:ext cx="5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0</a:t>
                </a:r>
                <a:endParaRPr lang="en-US" altLang="zh-CN" sz="2400" dirty="0"/>
              </a:p>
            </p:txBody>
          </p:sp>
          <p:sp>
            <p:nvSpPr>
              <p:cNvPr id="111767" name="Text Box 52"/>
              <p:cNvSpPr txBox="1"/>
              <p:nvPr/>
            </p:nvSpPr>
            <p:spPr>
              <a:xfrm>
                <a:off x="3833" y="346"/>
                <a:ext cx="5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1</a:t>
                </a:r>
                <a:endParaRPr lang="en-US" altLang="zh-CN" sz="2400" dirty="0"/>
              </a:p>
            </p:txBody>
          </p:sp>
          <p:sp>
            <p:nvSpPr>
              <p:cNvPr id="111768" name="Text Box 53"/>
              <p:cNvSpPr txBox="1"/>
              <p:nvPr/>
            </p:nvSpPr>
            <p:spPr>
              <a:xfrm>
                <a:off x="3107" y="618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00</a:t>
                </a:r>
                <a:endParaRPr lang="en-US" altLang="zh-CN" sz="2400" dirty="0"/>
              </a:p>
            </p:txBody>
          </p:sp>
          <p:sp>
            <p:nvSpPr>
              <p:cNvPr id="111769" name="Text Box 54"/>
              <p:cNvSpPr txBox="1"/>
              <p:nvPr/>
            </p:nvSpPr>
            <p:spPr>
              <a:xfrm>
                <a:off x="3107" y="935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01</a:t>
                </a:r>
                <a:endParaRPr lang="en-US" altLang="zh-CN" sz="2400" dirty="0"/>
              </a:p>
            </p:txBody>
          </p:sp>
          <p:sp>
            <p:nvSpPr>
              <p:cNvPr id="111770" name="Text Box 55"/>
              <p:cNvSpPr txBox="1"/>
              <p:nvPr/>
            </p:nvSpPr>
            <p:spPr>
              <a:xfrm>
                <a:off x="3107" y="1298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11</a:t>
                </a:r>
                <a:endParaRPr lang="en-US" altLang="zh-CN" sz="2400" dirty="0"/>
              </a:p>
            </p:txBody>
          </p:sp>
          <p:sp>
            <p:nvSpPr>
              <p:cNvPr id="111771" name="Text Box 56"/>
              <p:cNvSpPr txBox="1"/>
              <p:nvPr/>
            </p:nvSpPr>
            <p:spPr>
              <a:xfrm>
                <a:off x="3107" y="1616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10</a:t>
                </a:r>
                <a:endParaRPr lang="en-US" altLang="zh-CN" sz="2400" dirty="0"/>
              </a:p>
            </p:txBody>
          </p:sp>
        </p:grpSp>
        <p:sp>
          <p:nvSpPr>
            <p:cNvPr id="111764" name="Text Box 57"/>
            <p:cNvSpPr txBox="1"/>
            <p:nvPr/>
          </p:nvSpPr>
          <p:spPr>
            <a:xfrm>
              <a:off x="4014" y="2478"/>
              <a:ext cx="771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FF0000"/>
                  </a:solidFill>
                </a:rPr>
                <a:t>　　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x</a:t>
              </a:r>
              <a:endParaRPr lang="en-US" altLang="zh-CN" sz="2000" b="1" dirty="0">
                <a:solidFill>
                  <a:srgbClr val="FF0000"/>
                </a:solidFill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0000"/>
                  </a:solidFill>
                </a:rPr>
                <a:t>y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y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1</a:t>
              </a:r>
              <a:endParaRPr lang="en-US" altLang="zh-CN" sz="2000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1620" name="Group 58"/>
          <p:cNvGrpSpPr/>
          <p:nvPr/>
        </p:nvGrpSpPr>
        <p:grpSpPr>
          <a:xfrm>
            <a:off x="4787900" y="44450"/>
            <a:ext cx="2232025" cy="2717800"/>
            <a:chOff x="4014" y="2478"/>
            <a:chExt cx="1406" cy="1712"/>
          </a:xfrm>
        </p:grpSpPr>
        <p:grpSp>
          <p:nvGrpSpPr>
            <p:cNvPr id="111737" name="Group 59"/>
            <p:cNvGrpSpPr/>
            <p:nvPr/>
          </p:nvGrpSpPr>
          <p:grpSpPr>
            <a:xfrm>
              <a:off x="4150" y="2614"/>
              <a:ext cx="1270" cy="1576"/>
              <a:chOff x="3107" y="346"/>
              <a:chExt cx="1270" cy="1576"/>
            </a:xfrm>
          </p:grpSpPr>
          <p:grpSp>
            <p:nvGrpSpPr>
              <p:cNvPr id="111739" name="Group 60"/>
              <p:cNvGrpSpPr/>
              <p:nvPr/>
            </p:nvGrpSpPr>
            <p:grpSpPr>
              <a:xfrm>
                <a:off x="3198" y="346"/>
                <a:ext cx="997" cy="1576"/>
                <a:chOff x="3198" y="346"/>
                <a:chExt cx="997" cy="1576"/>
              </a:xfrm>
            </p:grpSpPr>
            <p:sp>
              <p:nvSpPr>
                <p:cNvPr id="111746" name="Rectangle 61"/>
                <p:cNvSpPr/>
                <p:nvPr/>
              </p:nvSpPr>
              <p:spPr>
                <a:xfrm>
                  <a:off x="3833" y="1596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1747" name="Rectangle 62"/>
                <p:cNvSpPr/>
                <p:nvPr/>
              </p:nvSpPr>
              <p:spPr>
                <a:xfrm>
                  <a:off x="3470" y="1596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1748" name="Rectangle 63"/>
                <p:cNvSpPr/>
                <p:nvPr/>
              </p:nvSpPr>
              <p:spPr>
                <a:xfrm>
                  <a:off x="3833" y="1270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1749" name="Rectangle 64"/>
                <p:cNvSpPr/>
                <p:nvPr/>
              </p:nvSpPr>
              <p:spPr>
                <a:xfrm>
                  <a:off x="3470" y="1270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1750" name="Rectangle 65"/>
                <p:cNvSpPr/>
                <p:nvPr/>
              </p:nvSpPr>
              <p:spPr>
                <a:xfrm>
                  <a:off x="3833" y="944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1751" name="Rectangle 66"/>
                <p:cNvSpPr/>
                <p:nvPr/>
              </p:nvSpPr>
              <p:spPr>
                <a:xfrm>
                  <a:off x="3470" y="944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1752" name="Rectangle 67"/>
                <p:cNvSpPr/>
                <p:nvPr/>
              </p:nvSpPr>
              <p:spPr>
                <a:xfrm>
                  <a:off x="3833" y="618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1753" name="Rectangle 68"/>
                <p:cNvSpPr/>
                <p:nvPr/>
              </p:nvSpPr>
              <p:spPr>
                <a:xfrm>
                  <a:off x="3470" y="618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1754" name="Line 69"/>
                <p:cNvSpPr/>
                <p:nvPr/>
              </p:nvSpPr>
              <p:spPr>
                <a:xfrm>
                  <a:off x="3470" y="618"/>
                  <a:ext cx="725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1755" name="Line 70"/>
                <p:cNvSpPr/>
                <p:nvPr/>
              </p:nvSpPr>
              <p:spPr>
                <a:xfrm>
                  <a:off x="3470" y="944"/>
                  <a:ext cx="72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1756" name="Line 71"/>
                <p:cNvSpPr/>
                <p:nvPr/>
              </p:nvSpPr>
              <p:spPr>
                <a:xfrm>
                  <a:off x="3470" y="1270"/>
                  <a:ext cx="72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1757" name="Line 72"/>
                <p:cNvSpPr/>
                <p:nvPr/>
              </p:nvSpPr>
              <p:spPr>
                <a:xfrm>
                  <a:off x="3470" y="1596"/>
                  <a:ext cx="72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1758" name="Line 73"/>
                <p:cNvSpPr/>
                <p:nvPr/>
              </p:nvSpPr>
              <p:spPr>
                <a:xfrm>
                  <a:off x="3470" y="1922"/>
                  <a:ext cx="725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1759" name="Line 74"/>
                <p:cNvSpPr/>
                <p:nvPr/>
              </p:nvSpPr>
              <p:spPr>
                <a:xfrm>
                  <a:off x="3470" y="618"/>
                  <a:ext cx="0" cy="1304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1760" name="Line 75"/>
                <p:cNvSpPr/>
                <p:nvPr/>
              </p:nvSpPr>
              <p:spPr>
                <a:xfrm>
                  <a:off x="3833" y="618"/>
                  <a:ext cx="0" cy="1304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1761" name="Line 76"/>
                <p:cNvSpPr/>
                <p:nvPr/>
              </p:nvSpPr>
              <p:spPr>
                <a:xfrm>
                  <a:off x="4195" y="618"/>
                  <a:ext cx="0" cy="1304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1762" name="Line 77"/>
                <p:cNvSpPr/>
                <p:nvPr/>
              </p:nvSpPr>
              <p:spPr>
                <a:xfrm>
                  <a:off x="3198" y="346"/>
                  <a:ext cx="272" cy="272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11740" name="Text Box 78"/>
              <p:cNvSpPr txBox="1"/>
              <p:nvPr/>
            </p:nvSpPr>
            <p:spPr>
              <a:xfrm>
                <a:off x="3515" y="346"/>
                <a:ext cx="5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0</a:t>
                </a:r>
                <a:endParaRPr lang="en-US" altLang="zh-CN" sz="2400" dirty="0"/>
              </a:p>
            </p:txBody>
          </p:sp>
          <p:sp>
            <p:nvSpPr>
              <p:cNvPr id="111741" name="Text Box 79"/>
              <p:cNvSpPr txBox="1"/>
              <p:nvPr/>
            </p:nvSpPr>
            <p:spPr>
              <a:xfrm>
                <a:off x="3833" y="346"/>
                <a:ext cx="5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1</a:t>
                </a:r>
                <a:endParaRPr lang="en-US" altLang="zh-CN" sz="2400" dirty="0"/>
              </a:p>
            </p:txBody>
          </p:sp>
          <p:sp>
            <p:nvSpPr>
              <p:cNvPr id="111742" name="Text Box 80"/>
              <p:cNvSpPr txBox="1"/>
              <p:nvPr/>
            </p:nvSpPr>
            <p:spPr>
              <a:xfrm>
                <a:off x="3107" y="618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00</a:t>
                </a:r>
                <a:endParaRPr lang="en-US" altLang="zh-CN" sz="2400" dirty="0"/>
              </a:p>
            </p:txBody>
          </p:sp>
          <p:sp>
            <p:nvSpPr>
              <p:cNvPr id="111743" name="Text Box 81"/>
              <p:cNvSpPr txBox="1"/>
              <p:nvPr/>
            </p:nvSpPr>
            <p:spPr>
              <a:xfrm>
                <a:off x="3107" y="935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01</a:t>
                </a:r>
                <a:endParaRPr lang="en-US" altLang="zh-CN" sz="2400" dirty="0"/>
              </a:p>
            </p:txBody>
          </p:sp>
          <p:sp>
            <p:nvSpPr>
              <p:cNvPr id="111744" name="Text Box 82"/>
              <p:cNvSpPr txBox="1"/>
              <p:nvPr/>
            </p:nvSpPr>
            <p:spPr>
              <a:xfrm>
                <a:off x="3107" y="1298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11</a:t>
                </a:r>
                <a:endParaRPr lang="en-US" altLang="zh-CN" sz="2400" dirty="0"/>
              </a:p>
            </p:txBody>
          </p:sp>
          <p:sp>
            <p:nvSpPr>
              <p:cNvPr id="111745" name="Text Box 83"/>
              <p:cNvSpPr txBox="1"/>
              <p:nvPr/>
            </p:nvSpPr>
            <p:spPr>
              <a:xfrm>
                <a:off x="3107" y="1616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10</a:t>
                </a:r>
                <a:endParaRPr lang="en-US" altLang="zh-CN" sz="2400" dirty="0"/>
              </a:p>
            </p:txBody>
          </p:sp>
        </p:grpSp>
        <p:sp>
          <p:nvSpPr>
            <p:cNvPr id="111738" name="Text Box 84"/>
            <p:cNvSpPr txBox="1"/>
            <p:nvPr/>
          </p:nvSpPr>
          <p:spPr>
            <a:xfrm>
              <a:off x="4014" y="2478"/>
              <a:ext cx="771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FF0000"/>
                  </a:solidFill>
                </a:rPr>
                <a:t>　　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x</a:t>
              </a:r>
              <a:endParaRPr lang="en-US" altLang="zh-CN" sz="2000" b="1" dirty="0">
                <a:solidFill>
                  <a:srgbClr val="FF0000"/>
                </a:solidFill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0000"/>
                  </a:solidFill>
                </a:rPr>
                <a:t>y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y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1</a:t>
              </a:r>
              <a:endParaRPr lang="en-US" altLang="zh-CN" sz="2000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1621" name="Group 85"/>
          <p:cNvGrpSpPr/>
          <p:nvPr/>
        </p:nvGrpSpPr>
        <p:grpSpPr>
          <a:xfrm>
            <a:off x="6875463" y="44450"/>
            <a:ext cx="2232025" cy="2717800"/>
            <a:chOff x="4014" y="2478"/>
            <a:chExt cx="1406" cy="1712"/>
          </a:xfrm>
        </p:grpSpPr>
        <p:grpSp>
          <p:nvGrpSpPr>
            <p:cNvPr id="111711" name="Group 86"/>
            <p:cNvGrpSpPr/>
            <p:nvPr/>
          </p:nvGrpSpPr>
          <p:grpSpPr>
            <a:xfrm>
              <a:off x="4150" y="2614"/>
              <a:ext cx="1270" cy="1576"/>
              <a:chOff x="3107" y="346"/>
              <a:chExt cx="1270" cy="1576"/>
            </a:xfrm>
          </p:grpSpPr>
          <p:grpSp>
            <p:nvGrpSpPr>
              <p:cNvPr id="111713" name="Group 87"/>
              <p:cNvGrpSpPr/>
              <p:nvPr/>
            </p:nvGrpSpPr>
            <p:grpSpPr>
              <a:xfrm>
                <a:off x="3198" y="346"/>
                <a:ext cx="997" cy="1576"/>
                <a:chOff x="3198" y="346"/>
                <a:chExt cx="997" cy="1576"/>
              </a:xfrm>
            </p:grpSpPr>
            <p:sp>
              <p:nvSpPr>
                <p:cNvPr id="111720" name="Rectangle 88"/>
                <p:cNvSpPr/>
                <p:nvPr/>
              </p:nvSpPr>
              <p:spPr>
                <a:xfrm>
                  <a:off x="3833" y="1596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1721" name="Rectangle 89"/>
                <p:cNvSpPr/>
                <p:nvPr/>
              </p:nvSpPr>
              <p:spPr>
                <a:xfrm>
                  <a:off x="3470" y="1596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1722" name="Rectangle 90"/>
                <p:cNvSpPr/>
                <p:nvPr/>
              </p:nvSpPr>
              <p:spPr>
                <a:xfrm>
                  <a:off x="3833" y="1270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1723" name="Rectangle 91"/>
                <p:cNvSpPr/>
                <p:nvPr/>
              </p:nvSpPr>
              <p:spPr>
                <a:xfrm>
                  <a:off x="3470" y="1270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1724" name="Rectangle 92"/>
                <p:cNvSpPr/>
                <p:nvPr/>
              </p:nvSpPr>
              <p:spPr>
                <a:xfrm>
                  <a:off x="3833" y="944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1725" name="Rectangle 93"/>
                <p:cNvSpPr/>
                <p:nvPr/>
              </p:nvSpPr>
              <p:spPr>
                <a:xfrm>
                  <a:off x="3470" y="944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1726" name="Rectangle 94"/>
                <p:cNvSpPr/>
                <p:nvPr/>
              </p:nvSpPr>
              <p:spPr>
                <a:xfrm>
                  <a:off x="3833" y="618"/>
                  <a:ext cx="362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1727" name="Rectangle 95"/>
                <p:cNvSpPr/>
                <p:nvPr/>
              </p:nvSpPr>
              <p:spPr>
                <a:xfrm>
                  <a:off x="3470" y="618"/>
                  <a:ext cx="363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buNone/>
                  </a:pPr>
                  <a:endParaRPr lang="zh-CN" altLang="zh-CN" sz="2800" dirty="0"/>
                </a:p>
              </p:txBody>
            </p:sp>
            <p:sp>
              <p:nvSpPr>
                <p:cNvPr id="111728" name="Line 96"/>
                <p:cNvSpPr/>
                <p:nvPr/>
              </p:nvSpPr>
              <p:spPr>
                <a:xfrm>
                  <a:off x="3470" y="618"/>
                  <a:ext cx="725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1729" name="Line 97"/>
                <p:cNvSpPr/>
                <p:nvPr/>
              </p:nvSpPr>
              <p:spPr>
                <a:xfrm>
                  <a:off x="3470" y="944"/>
                  <a:ext cx="72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1730" name="Line 98"/>
                <p:cNvSpPr/>
                <p:nvPr/>
              </p:nvSpPr>
              <p:spPr>
                <a:xfrm>
                  <a:off x="3470" y="1270"/>
                  <a:ext cx="72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1731" name="Line 99"/>
                <p:cNvSpPr/>
                <p:nvPr/>
              </p:nvSpPr>
              <p:spPr>
                <a:xfrm>
                  <a:off x="3470" y="1596"/>
                  <a:ext cx="72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1732" name="Line 100"/>
                <p:cNvSpPr/>
                <p:nvPr/>
              </p:nvSpPr>
              <p:spPr>
                <a:xfrm>
                  <a:off x="3470" y="1922"/>
                  <a:ext cx="725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1733" name="Line 101"/>
                <p:cNvSpPr/>
                <p:nvPr/>
              </p:nvSpPr>
              <p:spPr>
                <a:xfrm>
                  <a:off x="3470" y="618"/>
                  <a:ext cx="0" cy="1304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1734" name="Line 102"/>
                <p:cNvSpPr/>
                <p:nvPr/>
              </p:nvSpPr>
              <p:spPr>
                <a:xfrm>
                  <a:off x="3833" y="618"/>
                  <a:ext cx="0" cy="1304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1735" name="Line 103"/>
                <p:cNvSpPr/>
                <p:nvPr/>
              </p:nvSpPr>
              <p:spPr>
                <a:xfrm>
                  <a:off x="4195" y="618"/>
                  <a:ext cx="0" cy="1304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1736" name="Line 104"/>
                <p:cNvSpPr/>
                <p:nvPr/>
              </p:nvSpPr>
              <p:spPr>
                <a:xfrm>
                  <a:off x="3198" y="346"/>
                  <a:ext cx="272" cy="272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11714" name="Text Box 105"/>
              <p:cNvSpPr txBox="1"/>
              <p:nvPr/>
            </p:nvSpPr>
            <p:spPr>
              <a:xfrm>
                <a:off x="3515" y="346"/>
                <a:ext cx="5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0</a:t>
                </a:r>
                <a:endParaRPr lang="en-US" altLang="zh-CN" sz="2400" dirty="0"/>
              </a:p>
            </p:txBody>
          </p:sp>
          <p:sp>
            <p:nvSpPr>
              <p:cNvPr id="111715" name="Text Box 106"/>
              <p:cNvSpPr txBox="1"/>
              <p:nvPr/>
            </p:nvSpPr>
            <p:spPr>
              <a:xfrm>
                <a:off x="3833" y="346"/>
                <a:ext cx="5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1</a:t>
                </a:r>
                <a:endParaRPr lang="en-US" altLang="zh-CN" sz="2400" dirty="0"/>
              </a:p>
            </p:txBody>
          </p:sp>
          <p:sp>
            <p:nvSpPr>
              <p:cNvPr id="111716" name="Text Box 107"/>
              <p:cNvSpPr txBox="1"/>
              <p:nvPr/>
            </p:nvSpPr>
            <p:spPr>
              <a:xfrm>
                <a:off x="3107" y="618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00</a:t>
                </a:r>
                <a:endParaRPr lang="en-US" altLang="zh-CN" sz="2400" dirty="0"/>
              </a:p>
            </p:txBody>
          </p:sp>
          <p:sp>
            <p:nvSpPr>
              <p:cNvPr id="111717" name="Text Box 108"/>
              <p:cNvSpPr txBox="1"/>
              <p:nvPr/>
            </p:nvSpPr>
            <p:spPr>
              <a:xfrm>
                <a:off x="3107" y="935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01</a:t>
                </a:r>
                <a:endParaRPr lang="en-US" altLang="zh-CN" sz="2400" dirty="0"/>
              </a:p>
            </p:txBody>
          </p:sp>
          <p:sp>
            <p:nvSpPr>
              <p:cNvPr id="111718" name="Text Box 109"/>
              <p:cNvSpPr txBox="1"/>
              <p:nvPr/>
            </p:nvSpPr>
            <p:spPr>
              <a:xfrm>
                <a:off x="3107" y="1298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11</a:t>
                </a:r>
                <a:endParaRPr lang="en-US" altLang="zh-CN" sz="2400" dirty="0"/>
              </a:p>
            </p:txBody>
          </p:sp>
          <p:sp>
            <p:nvSpPr>
              <p:cNvPr id="111719" name="Text Box 110"/>
              <p:cNvSpPr txBox="1"/>
              <p:nvPr/>
            </p:nvSpPr>
            <p:spPr>
              <a:xfrm>
                <a:off x="3107" y="1616"/>
                <a:ext cx="4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10</a:t>
                </a:r>
                <a:endParaRPr lang="en-US" altLang="zh-CN" sz="2400" dirty="0"/>
              </a:p>
            </p:txBody>
          </p:sp>
        </p:grpSp>
        <p:sp>
          <p:nvSpPr>
            <p:cNvPr id="111712" name="Text Box 111"/>
            <p:cNvSpPr txBox="1"/>
            <p:nvPr/>
          </p:nvSpPr>
          <p:spPr>
            <a:xfrm>
              <a:off x="4014" y="2478"/>
              <a:ext cx="771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FF0000"/>
                  </a:solidFill>
                </a:rPr>
                <a:t>　　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x</a:t>
              </a:r>
              <a:endParaRPr lang="en-US" altLang="zh-CN" sz="2000" b="1" dirty="0">
                <a:solidFill>
                  <a:srgbClr val="FF0000"/>
                </a:solidFill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0000"/>
                  </a:solidFill>
                </a:rPr>
                <a:t>y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y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1</a:t>
              </a:r>
              <a:endParaRPr lang="en-US" altLang="zh-CN" sz="2000" b="1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1622" name="Text Box 112"/>
          <p:cNvSpPr txBox="1"/>
          <p:nvPr/>
        </p:nvSpPr>
        <p:spPr>
          <a:xfrm>
            <a:off x="1187450" y="2708275"/>
            <a:ext cx="7207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003399"/>
                </a:solidFill>
              </a:rPr>
              <a:t>J</a:t>
            </a:r>
            <a:r>
              <a:rPr lang="en-US" altLang="zh-CN" sz="2800" b="1" baseline="-25000" dirty="0">
                <a:solidFill>
                  <a:srgbClr val="003399"/>
                </a:solidFill>
              </a:rPr>
              <a:t>2</a:t>
            </a:r>
            <a:endParaRPr lang="en-US" altLang="zh-CN" sz="2800" b="1" baseline="-25000" dirty="0">
              <a:solidFill>
                <a:srgbClr val="003399"/>
              </a:solidFill>
            </a:endParaRPr>
          </a:p>
        </p:txBody>
      </p:sp>
      <p:sp>
        <p:nvSpPr>
          <p:cNvPr id="111623" name="Text Box 113"/>
          <p:cNvSpPr txBox="1"/>
          <p:nvPr/>
        </p:nvSpPr>
        <p:spPr>
          <a:xfrm>
            <a:off x="3563938" y="2708275"/>
            <a:ext cx="7207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003399"/>
                </a:solidFill>
              </a:rPr>
              <a:t>K</a:t>
            </a:r>
            <a:r>
              <a:rPr lang="en-US" altLang="zh-CN" sz="2800" b="1" baseline="-25000" dirty="0">
                <a:solidFill>
                  <a:srgbClr val="003399"/>
                </a:solidFill>
              </a:rPr>
              <a:t>2</a:t>
            </a:r>
            <a:endParaRPr lang="en-US" altLang="zh-CN" sz="2800" b="1" baseline="-25000" dirty="0">
              <a:solidFill>
                <a:srgbClr val="003399"/>
              </a:solidFill>
            </a:endParaRPr>
          </a:p>
        </p:txBody>
      </p:sp>
      <p:sp>
        <p:nvSpPr>
          <p:cNvPr id="111624" name="Text Box 114"/>
          <p:cNvSpPr txBox="1"/>
          <p:nvPr/>
        </p:nvSpPr>
        <p:spPr>
          <a:xfrm>
            <a:off x="5795963" y="2708275"/>
            <a:ext cx="7207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003399"/>
                </a:solidFill>
              </a:rPr>
              <a:t>J</a:t>
            </a:r>
            <a:r>
              <a:rPr lang="en-US" altLang="zh-CN" sz="2800" b="1" baseline="-25000" dirty="0">
                <a:solidFill>
                  <a:srgbClr val="003399"/>
                </a:solidFill>
              </a:rPr>
              <a:t>1</a:t>
            </a:r>
            <a:endParaRPr lang="en-US" altLang="zh-CN" sz="2800" b="1" baseline="-25000" dirty="0">
              <a:solidFill>
                <a:srgbClr val="003399"/>
              </a:solidFill>
            </a:endParaRPr>
          </a:p>
        </p:txBody>
      </p:sp>
      <p:sp>
        <p:nvSpPr>
          <p:cNvPr id="111625" name="Text Box 115"/>
          <p:cNvSpPr txBox="1"/>
          <p:nvPr/>
        </p:nvSpPr>
        <p:spPr>
          <a:xfrm>
            <a:off x="7956550" y="2708275"/>
            <a:ext cx="7207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003399"/>
                </a:solidFill>
              </a:rPr>
              <a:t>K</a:t>
            </a:r>
            <a:r>
              <a:rPr lang="en-US" altLang="zh-CN" sz="2800" b="1" baseline="-25000" dirty="0">
                <a:solidFill>
                  <a:srgbClr val="003399"/>
                </a:solidFill>
              </a:rPr>
              <a:t>1</a:t>
            </a:r>
            <a:endParaRPr lang="en-US" altLang="zh-CN" sz="2800" b="1" baseline="-25000" dirty="0">
              <a:solidFill>
                <a:srgbClr val="003399"/>
              </a:solidFill>
            </a:endParaRPr>
          </a:p>
        </p:txBody>
      </p:sp>
      <p:sp>
        <p:nvSpPr>
          <p:cNvPr id="111626" name="Text Box 116"/>
          <p:cNvSpPr txBox="1"/>
          <p:nvPr/>
        </p:nvSpPr>
        <p:spPr>
          <a:xfrm>
            <a:off x="1116013" y="76517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1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111627" name="Text Box 117"/>
          <p:cNvSpPr txBox="1"/>
          <p:nvPr/>
        </p:nvSpPr>
        <p:spPr>
          <a:xfrm>
            <a:off x="3419475" y="76517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d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111628" name="Text Box 118"/>
          <p:cNvSpPr txBox="1"/>
          <p:nvPr/>
        </p:nvSpPr>
        <p:spPr>
          <a:xfrm>
            <a:off x="1692275" y="76517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0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111629" name="Text Box 119"/>
          <p:cNvSpPr txBox="1"/>
          <p:nvPr/>
        </p:nvSpPr>
        <p:spPr>
          <a:xfrm>
            <a:off x="3995738" y="76517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d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111630" name="Text Box 120"/>
          <p:cNvSpPr txBox="1"/>
          <p:nvPr/>
        </p:nvSpPr>
        <p:spPr>
          <a:xfrm>
            <a:off x="1116013" y="1268413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0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111631" name="Text Box 121"/>
          <p:cNvSpPr txBox="1"/>
          <p:nvPr/>
        </p:nvSpPr>
        <p:spPr>
          <a:xfrm>
            <a:off x="3419475" y="1268413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d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111632" name="Text Box 122"/>
          <p:cNvSpPr txBox="1"/>
          <p:nvPr/>
        </p:nvSpPr>
        <p:spPr>
          <a:xfrm>
            <a:off x="1692275" y="1268413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0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111633" name="Text Box 123"/>
          <p:cNvSpPr txBox="1"/>
          <p:nvPr/>
        </p:nvSpPr>
        <p:spPr>
          <a:xfrm>
            <a:off x="3995738" y="1268413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d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111634" name="Text Box 124"/>
          <p:cNvSpPr txBox="1"/>
          <p:nvPr/>
        </p:nvSpPr>
        <p:spPr>
          <a:xfrm>
            <a:off x="1116013" y="177323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d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111635" name="Text Box 125"/>
          <p:cNvSpPr txBox="1"/>
          <p:nvPr/>
        </p:nvSpPr>
        <p:spPr>
          <a:xfrm>
            <a:off x="3419475" y="177323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1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111636" name="Text Box 126"/>
          <p:cNvSpPr txBox="1"/>
          <p:nvPr/>
        </p:nvSpPr>
        <p:spPr>
          <a:xfrm>
            <a:off x="1692275" y="177323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d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111637" name="Text Box 127"/>
          <p:cNvSpPr txBox="1"/>
          <p:nvPr/>
        </p:nvSpPr>
        <p:spPr>
          <a:xfrm>
            <a:off x="3995738" y="177323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0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111638" name="Text Box 128"/>
          <p:cNvSpPr txBox="1"/>
          <p:nvPr/>
        </p:nvSpPr>
        <p:spPr>
          <a:xfrm>
            <a:off x="1116013" y="227647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d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111639" name="Text Box 129"/>
          <p:cNvSpPr txBox="1"/>
          <p:nvPr/>
        </p:nvSpPr>
        <p:spPr>
          <a:xfrm>
            <a:off x="3419475" y="220503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1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111640" name="Text Box 130"/>
          <p:cNvSpPr txBox="1"/>
          <p:nvPr/>
        </p:nvSpPr>
        <p:spPr>
          <a:xfrm>
            <a:off x="1692275" y="227647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d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111641" name="Text Box 131"/>
          <p:cNvSpPr txBox="1"/>
          <p:nvPr/>
        </p:nvSpPr>
        <p:spPr>
          <a:xfrm>
            <a:off x="3995738" y="227647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</a:rPr>
              <a:t>0</a:t>
            </a:r>
            <a:endParaRPr lang="en-US" altLang="zh-CN" sz="2400" b="1" dirty="0">
              <a:solidFill>
                <a:srgbClr val="660033"/>
              </a:solidFill>
            </a:endParaRPr>
          </a:p>
        </p:txBody>
      </p:sp>
      <p:sp>
        <p:nvSpPr>
          <p:cNvPr id="111642" name="Text Box 132"/>
          <p:cNvSpPr txBox="1"/>
          <p:nvPr/>
        </p:nvSpPr>
        <p:spPr>
          <a:xfrm>
            <a:off x="5651500" y="76517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0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111643" name="Text Box 133"/>
          <p:cNvSpPr txBox="1"/>
          <p:nvPr/>
        </p:nvSpPr>
        <p:spPr>
          <a:xfrm>
            <a:off x="7740650" y="76517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d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111644" name="Text Box 134"/>
          <p:cNvSpPr txBox="1"/>
          <p:nvPr/>
        </p:nvSpPr>
        <p:spPr>
          <a:xfrm>
            <a:off x="6227763" y="76517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1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111645" name="Text Box 135"/>
          <p:cNvSpPr txBox="1"/>
          <p:nvPr/>
        </p:nvSpPr>
        <p:spPr>
          <a:xfrm>
            <a:off x="8316913" y="76517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d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111646" name="Text Box 136"/>
          <p:cNvSpPr txBox="1"/>
          <p:nvPr/>
        </p:nvSpPr>
        <p:spPr>
          <a:xfrm>
            <a:off x="5651500" y="1268413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d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111647" name="Text Box 137"/>
          <p:cNvSpPr txBox="1"/>
          <p:nvPr/>
        </p:nvSpPr>
        <p:spPr>
          <a:xfrm>
            <a:off x="7740650" y="1268413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1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111648" name="Text Box 138"/>
          <p:cNvSpPr txBox="1"/>
          <p:nvPr/>
        </p:nvSpPr>
        <p:spPr>
          <a:xfrm>
            <a:off x="6227763" y="1268413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d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111649" name="Text Box 139"/>
          <p:cNvSpPr txBox="1"/>
          <p:nvPr/>
        </p:nvSpPr>
        <p:spPr>
          <a:xfrm>
            <a:off x="8316913" y="1268413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1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111650" name="Text Box 140"/>
          <p:cNvSpPr txBox="1"/>
          <p:nvPr/>
        </p:nvSpPr>
        <p:spPr>
          <a:xfrm>
            <a:off x="5651500" y="177323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d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111651" name="Text Box 141"/>
          <p:cNvSpPr txBox="1"/>
          <p:nvPr/>
        </p:nvSpPr>
        <p:spPr>
          <a:xfrm>
            <a:off x="7740650" y="177323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0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111652" name="Text Box 142"/>
          <p:cNvSpPr txBox="1"/>
          <p:nvPr/>
        </p:nvSpPr>
        <p:spPr>
          <a:xfrm>
            <a:off x="6227763" y="177323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d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111653" name="Text Box 143"/>
          <p:cNvSpPr txBox="1"/>
          <p:nvPr/>
        </p:nvSpPr>
        <p:spPr>
          <a:xfrm>
            <a:off x="8316913" y="177323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1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111654" name="Text Box 144"/>
          <p:cNvSpPr txBox="1"/>
          <p:nvPr/>
        </p:nvSpPr>
        <p:spPr>
          <a:xfrm>
            <a:off x="5651500" y="227647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0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111655" name="Text Box 145"/>
          <p:cNvSpPr txBox="1"/>
          <p:nvPr/>
        </p:nvSpPr>
        <p:spPr>
          <a:xfrm>
            <a:off x="7740650" y="227647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d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111656" name="Text Box 146"/>
          <p:cNvSpPr txBox="1"/>
          <p:nvPr/>
        </p:nvSpPr>
        <p:spPr>
          <a:xfrm>
            <a:off x="6227763" y="227647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1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111657" name="Text Box 147"/>
          <p:cNvSpPr txBox="1"/>
          <p:nvPr/>
        </p:nvSpPr>
        <p:spPr>
          <a:xfrm>
            <a:off x="8316913" y="227647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d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grpSp>
        <p:nvGrpSpPr>
          <p:cNvPr id="220363" name="Group 203"/>
          <p:cNvGrpSpPr/>
          <p:nvPr/>
        </p:nvGrpSpPr>
        <p:grpSpPr>
          <a:xfrm>
            <a:off x="1004888" y="765175"/>
            <a:ext cx="614362" cy="1906588"/>
            <a:chOff x="633" y="482"/>
            <a:chExt cx="387" cy="1201"/>
          </a:xfrm>
        </p:grpSpPr>
        <p:sp>
          <p:nvSpPr>
            <p:cNvPr id="111709" name="AutoShape 149"/>
            <p:cNvSpPr/>
            <p:nvPr/>
          </p:nvSpPr>
          <p:spPr>
            <a:xfrm rot="-5400000">
              <a:off x="725" y="1388"/>
              <a:ext cx="249" cy="341"/>
            </a:xfrm>
            <a:prstGeom prst="flowChartDelay">
              <a:avLst/>
            </a:prstGeom>
            <a:noFill/>
            <a:ln w="349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1710" name="AutoShape 150"/>
            <p:cNvSpPr/>
            <p:nvPr/>
          </p:nvSpPr>
          <p:spPr>
            <a:xfrm rot="5400000">
              <a:off x="679" y="436"/>
              <a:ext cx="249" cy="341"/>
            </a:xfrm>
            <a:prstGeom prst="flowChartDelay">
              <a:avLst/>
            </a:prstGeom>
            <a:noFill/>
            <a:ln w="349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sp>
        <p:nvSpPr>
          <p:cNvPr id="220311" name="AutoShape 151"/>
          <p:cNvSpPr/>
          <p:nvPr/>
        </p:nvSpPr>
        <p:spPr>
          <a:xfrm>
            <a:off x="3419475" y="765175"/>
            <a:ext cx="504825" cy="1871663"/>
          </a:xfrm>
          <a:prstGeom prst="flowChartAlternateProcess">
            <a:avLst/>
          </a:prstGeom>
          <a:noFill/>
          <a:ln w="349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20312" name="AutoShape 152"/>
          <p:cNvSpPr/>
          <p:nvPr/>
        </p:nvSpPr>
        <p:spPr>
          <a:xfrm>
            <a:off x="6156325" y="765175"/>
            <a:ext cx="504825" cy="1871663"/>
          </a:xfrm>
          <a:prstGeom prst="flowChartAlternateProcess">
            <a:avLst/>
          </a:prstGeom>
          <a:noFill/>
          <a:ln w="349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pSp>
        <p:nvGrpSpPr>
          <p:cNvPr id="220364" name="Group 204"/>
          <p:cNvGrpSpPr/>
          <p:nvPr/>
        </p:nvGrpSpPr>
        <p:grpSpPr>
          <a:xfrm>
            <a:off x="7667625" y="692150"/>
            <a:ext cx="1154113" cy="2016125"/>
            <a:chOff x="4830" y="436"/>
            <a:chExt cx="727" cy="1270"/>
          </a:xfrm>
        </p:grpSpPr>
        <p:sp>
          <p:nvSpPr>
            <p:cNvPr id="111707" name="AutoShape 153"/>
            <p:cNvSpPr/>
            <p:nvPr/>
          </p:nvSpPr>
          <p:spPr>
            <a:xfrm>
              <a:off x="5239" y="527"/>
              <a:ext cx="318" cy="1179"/>
            </a:xfrm>
            <a:prstGeom prst="flowChartAlternateProcess">
              <a:avLst/>
            </a:prstGeom>
            <a:noFill/>
            <a:ln w="349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1708" name="AutoShape 154"/>
            <p:cNvSpPr/>
            <p:nvPr/>
          </p:nvSpPr>
          <p:spPr>
            <a:xfrm>
              <a:off x="4830" y="436"/>
              <a:ext cx="681" cy="590"/>
            </a:xfrm>
            <a:prstGeom prst="flowChartAlternateProcess">
              <a:avLst/>
            </a:prstGeom>
            <a:noFill/>
            <a:ln w="349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graphicFrame>
        <p:nvGraphicFramePr>
          <p:cNvPr id="220315" name="Object 155"/>
          <p:cNvGraphicFramePr>
            <a:graphicFrameLocks noGrp="1" noChangeAspect="1"/>
          </p:cNvGraphicFramePr>
          <p:nvPr>
            <p:ph sz="quarter" idx="1" hasCustomPrompt="1"/>
          </p:nvPr>
        </p:nvGraphicFramePr>
        <p:xfrm>
          <a:off x="468313" y="3252788"/>
          <a:ext cx="15113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8" name="" r:id="rId1" imgW="416560" imgH="139065" progId="Equation.3">
                  <p:embed/>
                </p:oleObj>
              </mc:Choice>
              <mc:Fallback>
                <p:oleObj name="" r:id="rId1" imgW="416560" imgH="139065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468313" y="3252788"/>
                        <a:ext cx="1511300" cy="652462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100000"/>
                        </a:scheme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317" name="Object 157"/>
          <p:cNvGraphicFramePr>
            <a:graphicFrameLocks noGrp="1" noChangeAspect="1"/>
          </p:cNvGraphicFramePr>
          <p:nvPr>
            <p:ph sz="quarter" idx="2" hasCustomPrompt="1"/>
          </p:nvPr>
        </p:nvGraphicFramePr>
        <p:xfrm>
          <a:off x="5362575" y="3325813"/>
          <a:ext cx="104933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9" name="" r:id="rId3" imgW="285750" imgH="122555" progId="Equation.3">
                  <p:embed/>
                </p:oleObj>
              </mc:Choice>
              <mc:Fallback>
                <p:oleObj name="" r:id="rId3" imgW="285750" imgH="122555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5362575" y="3325813"/>
                        <a:ext cx="1049338" cy="557212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100000"/>
                        </a:scheme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320" name="Object 160"/>
          <p:cNvGraphicFramePr>
            <a:graphicFrameLocks noGrp="1" noChangeAspect="1"/>
          </p:cNvGraphicFramePr>
          <p:nvPr>
            <p:ph sz="quarter" idx="3" hasCustomPrompt="1"/>
          </p:nvPr>
        </p:nvGraphicFramePr>
        <p:xfrm>
          <a:off x="3203575" y="3325813"/>
          <a:ext cx="11525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0" name="" r:id="rId5" imgW="326390" imgH="139065" progId="Equation.3">
                  <p:embed/>
                </p:oleObj>
              </mc:Choice>
              <mc:Fallback>
                <p:oleObj name="" r:id="rId5" imgW="326390" imgH="139065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3203575" y="3325813"/>
                        <a:ext cx="1152525" cy="608012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100000"/>
                        </a:scheme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323" name="Object 163"/>
          <p:cNvGraphicFramePr>
            <a:graphicFrameLocks noGrp="1" noChangeAspect="1"/>
          </p:cNvGraphicFramePr>
          <p:nvPr>
            <p:ph sz="quarter" idx="4" hasCustomPrompt="1"/>
          </p:nvPr>
        </p:nvGraphicFramePr>
        <p:xfrm>
          <a:off x="7164388" y="3325813"/>
          <a:ext cx="17287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1" name="" r:id="rId7" imgW="554990" imgH="139065" progId="Equation.3">
                  <p:embed/>
                </p:oleObj>
              </mc:Choice>
              <mc:Fallback>
                <p:oleObj name="" r:id="rId7" imgW="554990" imgH="139065" progId="Equation.3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7164388" y="3325813"/>
                        <a:ext cx="1728787" cy="576262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100000"/>
                        </a:scheme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1666" name="Group 242"/>
          <p:cNvGrpSpPr/>
          <p:nvPr/>
        </p:nvGrpSpPr>
        <p:grpSpPr>
          <a:xfrm>
            <a:off x="900113" y="3933825"/>
            <a:ext cx="2736850" cy="2717800"/>
            <a:chOff x="567" y="2478"/>
            <a:chExt cx="1724" cy="1712"/>
          </a:xfrm>
        </p:grpSpPr>
        <p:grpSp>
          <p:nvGrpSpPr>
            <p:cNvPr id="111671" name="Group 205"/>
            <p:cNvGrpSpPr/>
            <p:nvPr/>
          </p:nvGrpSpPr>
          <p:grpSpPr>
            <a:xfrm>
              <a:off x="567" y="2478"/>
              <a:ext cx="1406" cy="1712"/>
              <a:chOff x="4014" y="2478"/>
              <a:chExt cx="1406" cy="1712"/>
            </a:xfrm>
          </p:grpSpPr>
          <p:grpSp>
            <p:nvGrpSpPr>
              <p:cNvPr id="111681" name="Group 206"/>
              <p:cNvGrpSpPr/>
              <p:nvPr/>
            </p:nvGrpSpPr>
            <p:grpSpPr>
              <a:xfrm>
                <a:off x="4150" y="2614"/>
                <a:ext cx="1270" cy="1576"/>
                <a:chOff x="3107" y="346"/>
                <a:chExt cx="1270" cy="1576"/>
              </a:xfrm>
            </p:grpSpPr>
            <p:grpSp>
              <p:nvGrpSpPr>
                <p:cNvPr id="111683" name="Group 207"/>
                <p:cNvGrpSpPr/>
                <p:nvPr/>
              </p:nvGrpSpPr>
              <p:grpSpPr>
                <a:xfrm>
                  <a:off x="3198" y="346"/>
                  <a:ext cx="997" cy="1576"/>
                  <a:chOff x="3198" y="346"/>
                  <a:chExt cx="997" cy="1576"/>
                </a:xfrm>
              </p:grpSpPr>
              <p:sp>
                <p:nvSpPr>
                  <p:cNvPr id="111690" name="Rectangle 208"/>
                  <p:cNvSpPr/>
                  <p:nvPr/>
                </p:nvSpPr>
                <p:spPr>
                  <a:xfrm>
                    <a:off x="3833" y="1596"/>
                    <a:ext cx="362" cy="3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buNone/>
                    </a:pPr>
                    <a:endParaRPr lang="zh-CN" altLang="zh-CN" sz="2800" dirty="0"/>
                  </a:p>
                </p:txBody>
              </p:sp>
              <p:sp>
                <p:nvSpPr>
                  <p:cNvPr id="111691" name="Rectangle 209"/>
                  <p:cNvSpPr/>
                  <p:nvPr/>
                </p:nvSpPr>
                <p:spPr>
                  <a:xfrm>
                    <a:off x="3470" y="1596"/>
                    <a:ext cx="363" cy="3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buNone/>
                    </a:pPr>
                    <a:endParaRPr lang="zh-CN" altLang="zh-CN" sz="2800" dirty="0"/>
                  </a:p>
                </p:txBody>
              </p:sp>
              <p:sp>
                <p:nvSpPr>
                  <p:cNvPr id="111692" name="Rectangle 210"/>
                  <p:cNvSpPr/>
                  <p:nvPr/>
                </p:nvSpPr>
                <p:spPr>
                  <a:xfrm>
                    <a:off x="3833" y="1270"/>
                    <a:ext cx="362" cy="3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buNone/>
                    </a:pPr>
                    <a:endParaRPr lang="zh-CN" altLang="zh-CN" sz="2800" dirty="0"/>
                  </a:p>
                </p:txBody>
              </p:sp>
              <p:sp>
                <p:nvSpPr>
                  <p:cNvPr id="111693" name="Rectangle 211"/>
                  <p:cNvSpPr/>
                  <p:nvPr/>
                </p:nvSpPr>
                <p:spPr>
                  <a:xfrm>
                    <a:off x="3470" y="1270"/>
                    <a:ext cx="363" cy="3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buNone/>
                    </a:pPr>
                    <a:endParaRPr lang="zh-CN" altLang="zh-CN" sz="2800" dirty="0"/>
                  </a:p>
                </p:txBody>
              </p:sp>
              <p:sp>
                <p:nvSpPr>
                  <p:cNvPr id="111694" name="Rectangle 212"/>
                  <p:cNvSpPr/>
                  <p:nvPr/>
                </p:nvSpPr>
                <p:spPr>
                  <a:xfrm>
                    <a:off x="3833" y="944"/>
                    <a:ext cx="362" cy="3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buNone/>
                    </a:pPr>
                    <a:endParaRPr lang="zh-CN" altLang="zh-CN" sz="2800" dirty="0"/>
                  </a:p>
                </p:txBody>
              </p:sp>
              <p:sp>
                <p:nvSpPr>
                  <p:cNvPr id="111695" name="Rectangle 213"/>
                  <p:cNvSpPr/>
                  <p:nvPr/>
                </p:nvSpPr>
                <p:spPr>
                  <a:xfrm>
                    <a:off x="3470" y="944"/>
                    <a:ext cx="363" cy="3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buNone/>
                    </a:pPr>
                    <a:endParaRPr lang="zh-CN" altLang="zh-CN" sz="2800" dirty="0"/>
                  </a:p>
                </p:txBody>
              </p:sp>
              <p:sp>
                <p:nvSpPr>
                  <p:cNvPr id="111696" name="Rectangle 214"/>
                  <p:cNvSpPr/>
                  <p:nvPr/>
                </p:nvSpPr>
                <p:spPr>
                  <a:xfrm>
                    <a:off x="3833" y="618"/>
                    <a:ext cx="362" cy="3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buNone/>
                    </a:pPr>
                    <a:endParaRPr lang="zh-CN" altLang="zh-CN" sz="2800" dirty="0"/>
                  </a:p>
                </p:txBody>
              </p:sp>
              <p:sp>
                <p:nvSpPr>
                  <p:cNvPr id="111697" name="Rectangle 215"/>
                  <p:cNvSpPr/>
                  <p:nvPr/>
                </p:nvSpPr>
                <p:spPr>
                  <a:xfrm>
                    <a:off x="3470" y="618"/>
                    <a:ext cx="363" cy="3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buNone/>
                    </a:pPr>
                    <a:endParaRPr lang="zh-CN" altLang="zh-CN" sz="2800" dirty="0"/>
                  </a:p>
                </p:txBody>
              </p:sp>
              <p:sp>
                <p:nvSpPr>
                  <p:cNvPr id="111698" name="Line 216"/>
                  <p:cNvSpPr/>
                  <p:nvPr/>
                </p:nvSpPr>
                <p:spPr>
                  <a:xfrm>
                    <a:off x="3470" y="618"/>
                    <a:ext cx="725" cy="0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1699" name="Line 217"/>
                  <p:cNvSpPr/>
                  <p:nvPr/>
                </p:nvSpPr>
                <p:spPr>
                  <a:xfrm>
                    <a:off x="3470" y="944"/>
                    <a:ext cx="725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1700" name="Line 218"/>
                  <p:cNvSpPr/>
                  <p:nvPr/>
                </p:nvSpPr>
                <p:spPr>
                  <a:xfrm>
                    <a:off x="3470" y="1270"/>
                    <a:ext cx="725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1701" name="Line 219"/>
                  <p:cNvSpPr/>
                  <p:nvPr/>
                </p:nvSpPr>
                <p:spPr>
                  <a:xfrm>
                    <a:off x="3470" y="1596"/>
                    <a:ext cx="725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1702" name="Line 220"/>
                  <p:cNvSpPr/>
                  <p:nvPr/>
                </p:nvSpPr>
                <p:spPr>
                  <a:xfrm>
                    <a:off x="3470" y="1922"/>
                    <a:ext cx="725" cy="0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1703" name="Line 221"/>
                  <p:cNvSpPr/>
                  <p:nvPr/>
                </p:nvSpPr>
                <p:spPr>
                  <a:xfrm>
                    <a:off x="3470" y="618"/>
                    <a:ext cx="0" cy="1304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1704" name="Line 222"/>
                  <p:cNvSpPr/>
                  <p:nvPr/>
                </p:nvSpPr>
                <p:spPr>
                  <a:xfrm>
                    <a:off x="3833" y="618"/>
                    <a:ext cx="0" cy="1304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1705" name="Line 223"/>
                  <p:cNvSpPr/>
                  <p:nvPr/>
                </p:nvSpPr>
                <p:spPr>
                  <a:xfrm>
                    <a:off x="4195" y="618"/>
                    <a:ext cx="0" cy="1304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1706" name="Line 224"/>
                  <p:cNvSpPr/>
                  <p:nvPr/>
                </p:nvSpPr>
                <p:spPr>
                  <a:xfrm>
                    <a:off x="3198" y="346"/>
                    <a:ext cx="272" cy="272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11684" name="Text Box 225"/>
                <p:cNvSpPr txBox="1"/>
                <p:nvPr/>
              </p:nvSpPr>
              <p:spPr>
                <a:xfrm>
                  <a:off x="3515" y="346"/>
                  <a:ext cx="544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/>
                    <a:t>0</a:t>
                  </a:r>
                  <a:endParaRPr lang="en-US" altLang="zh-CN" sz="2400" dirty="0"/>
                </a:p>
              </p:txBody>
            </p:sp>
            <p:sp>
              <p:nvSpPr>
                <p:cNvPr id="111685" name="Text Box 226"/>
                <p:cNvSpPr txBox="1"/>
                <p:nvPr/>
              </p:nvSpPr>
              <p:spPr>
                <a:xfrm>
                  <a:off x="3833" y="346"/>
                  <a:ext cx="544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/>
                    <a:t>1</a:t>
                  </a:r>
                  <a:endParaRPr lang="en-US" altLang="zh-CN" sz="2400" dirty="0"/>
                </a:p>
              </p:txBody>
            </p:sp>
            <p:sp>
              <p:nvSpPr>
                <p:cNvPr id="111686" name="Text Box 227"/>
                <p:cNvSpPr txBox="1"/>
                <p:nvPr/>
              </p:nvSpPr>
              <p:spPr>
                <a:xfrm>
                  <a:off x="3107" y="618"/>
                  <a:ext cx="453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/>
                    <a:t>00</a:t>
                  </a:r>
                  <a:endParaRPr lang="en-US" altLang="zh-CN" sz="2400" dirty="0"/>
                </a:p>
              </p:txBody>
            </p:sp>
            <p:sp>
              <p:nvSpPr>
                <p:cNvPr id="111687" name="Text Box 228"/>
                <p:cNvSpPr txBox="1"/>
                <p:nvPr/>
              </p:nvSpPr>
              <p:spPr>
                <a:xfrm>
                  <a:off x="3107" y="935"/>
                  <a:ext cx="453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/>
                    <a:t>01</a:t>
                  </a:r>
                  <a:endParaRPr lang="en-US" altLang="zh-CN" sz="2400" dirty="0"/>
                </a:p>
              </p:txBody>
            </p:sp>
            <p:sp>
              <p:nvSpPr>
                <p:cNvPr id="111688" name="Text Box 229"/>
                <p:cNvSpPr txBox="1"/>
                <p:nvPr/>
              </p:nvSpPr>
              <p:spPr>
                <a:xfrm>
                  <a:off x="3107" y="1298"/>
                  <a:ext cx="453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/>
                    <a:t>11</a:t>
                  </a:r>
                  <a:endParaRPr lang="en-US" altLang="zh-CN" sz="2400" dirty="0"/>
                </a:p>
              </p:txBody>
            </p:sp>
            <p:sp>
              <p:nvSpPr>
                <p:cNvPr id="111689" name="Text Box 230"/>
                <p:cNvSpPr txBox="1"/>
                <p:nvPr/>
              </p:nvSpPr>
              <p:spPr>
                <a:xfrm>
                  <a:off x="3107" y="1616"/>
                  <a:ext cx="453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dirty="0"/>
                    <a:t>10</a:t>
                  </a:r>
                  <a:endParaRPr lang="en-US" altLang="zh-CN" sz="2400" dirty="0"/>
                </a:p>
              </p:txBody>
            </p:sp>
          </p:grpSp>
          <p:sp>
            <p:nvSpPr>
              <p:cNvPr id="111682" name="Text Box 231"/>
              <p:cNvSpPr txBox="1"/>
              <p:nvPr/>
            </p:nvSpPr>
            <p:spPr>
              <a:xfrm>
                <a:off x="4014" y="2478"/>
                <a:ext cx="771" cy="4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rgbClr val="FF0000"/>
                    </a:solidFill>
                  </a:rPr>
                  <a:t>　　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x</a:t>
                </a:r>
                <a:endParaRPr lang="en-US" altLang="zh-CN" sz="2000" b="1" dirty="0">
                  <a:solidFill>
                    <a:srgbClr val="FF0000"/>
                  </a:solidFill>
                </a:endParaRPr>
              </a:p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</a:rPr>
                  <a:t>1</a:t>
                </a:r>
                <a:endParaRPr lang="en-US" altLang="zh-CN" sz="2000" b="1" baseline="-25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1672" name="Text Box 232"/>
            <p:cNvSpPr txBox="1"/>
            <p:nvPr/>
          </p:nvSpPr>
          <p:spPr>
            <a:xfrm flipH="1">
              <a:off x="1883" y="3839"/>
              <a:ext cx="40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dirty="0">
                  <a:solidFill>
                    <a:srgbClr val="003399"/>
                  </a:solidFill>
                </a:rPr>
                <a:t>Z</a:t>
              </a:r>
              <a:endParaRPr lang="en-US" altLang="zh-CN" sz="2800" b="1" dirty="0">
                <a:solidFill>
                  <a:srgbClr val="003399"/>
                </a:solidFill>
              </a:endParaRPr>
            </a:p>
          </p:txBody>
        </p:sp>
        <p:sp>
          <p:nvSpPr>
            <p:cNvPr id="111673" name="Text Box 233"/>
            <p:cNvSpPr txBox="1"/>
            <p:nvPr/>
          </p:nvSpPr>
          <p:spPr>
            <a:xfrm>
              <a:off x="1156" y="2932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8000"/>
                  </a:solidFill>
                </a:rPr>
                <a:t>0</a:t>
              </a:r>
              <a:endParaRPr lang="en-US" altLang="zh-CN" sz="2400" b="1" dirty="0">
                <a:solidFill>
                  <a:srgbClr val="008000"/>
                </a:solidFill>
              </a:endParaRPr>
            </a:p>
          </p:txBody>
        </p:sp>
        <p:sp>
          <p:nvSpPr>
            <p:cNvPr id="111674" name="Text Box 234"/>
            <p:cNvSpPr txBox="1"/>
            <p:nvPr/>
          </p:nvSpPr>
          <p:spPr>
            <a:xfrm>
              <a:off x="1474" y="2932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8000"/>
                  </a:solidFill>
                </a:rPr>
                <a:t>0</a:t>
              </a:r>
              <a:endParaRPr lang="en-US" altLang="zh-CN" sz="2400" b="1" dirty="0">
                <a:solidFill>
                  <a:srgbClr val="008000"/>
                </a:solidFill>
              </a:endParaRPr>
            </a:p>
          </p:txBody>
        </p:sp>
        <p:sp>
          <p:nvSpPr>
            <p:cNvPr id="111675" name="Text Box 235"/>
            <p:cNvSpPr txBox="1"/>
            <p:nvPr/>
          </p:nvSpPr>
          <p:spPr>
            <a:xfrm>
              <a:off x="1157" y="3234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8000"/>
                  </a:solidFill>
                </a:rPr>
                <a:t>0</a:t>
              </a:r>
              <a:endParaRPr lang="en-US" altLang="zh-CN" sz="2400" b="1" dirty="0">
                <a:solidFill>
                  <a:srgbClr val="008000"/>
                </a:solidFill>
              </a:endParaRPr>
            </a:p>
          </p:txBody>
        </p:sp>
        <p:sp>
          <p:nvSpPr>
            <p:cNvPr id="111676" name="Text Box 236"/>
            <p:cNvSpPr txBox="1"/>
            <p:nvPr/>
          </p:nvSpPr>
          <p:spPr>
            <a:xfrm>
              <a:off x="1475" y="3234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8000"/>
                  </a:solidFill>
                </a:rPr>
                <a:t>1</a:t>
              </a:r>
              <a:endParaRPr lang="en-US" altLang="zh-CN" sz="2400" b="1" dirty="0">
                <a:solidFill>
                  <a:srgbClr val="008000"/>
                </a:solidFill>
              </a:endParaRPr>
            </a:p>
          </p:txBody>
        </p:sp>
        <p:sp>
          <p:nvSpPr>
            <p:cNvPr id="111677" name="Text Box 237"/>
            <p:cNvSpPr txBox="1"/>
            <p:nvPr/>
          </p:nvSpPr>
          <p:spPr>
            <a:xfrm>
              <a:off x="1157" y="3551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8000"/>
                  </a:solidFill>
                </a:rPr>
                <a:t>1</a:t>
              </a:r>
              <a:endParaRPr lang="en-US" altLang="zh-CN" sz="2400" b="1" dirty="0">
                <a:solidFill>
                  <a:srgbClr val="008000"/>
                </a:solidFill>
              </a:endParaRPr>
            </a:p>
          </p:txBody>
        </p:sp>
        <p:sp>
          <p:nvSpPr>
            <p:cNvPr id="111678" name="Text Box 238"/>
            <p:cNvSpPr txBox="1"/>
            <p:nvPr/>
          </p:nvSpPr>
          <p:spPr>
            <a:xfrm>
              <a:off x="1475" y="3551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8000"/>
                  </a:solidFill>
                </a:rPr>
                <a:t>1</a:t>
              </a:r>
              <a:endParaRPr lang="en-US" altLang="zh-CN" sz="2400" b="1" dirty="0">
                <a:solidFill>
                  <a:srgbClr val="008000"/>
                </a:solidFill>
              </a:endParaRPr>
            </a:p>
          </p:txBody>
        </p:sp>
        <p:sp>
          <p:nvSpPr>
            <p:cNvPr id="111679" name="Text Box 239"/>
            <p:cNvSpPr txBox="1"/>
            <p:nvPr/>
          </p:nvSpPr>
          <p:spPr>
            <a:xfrm>
              <a:off x="1157" y="3869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8000"/>
                  </a:solidFill>
                </a:rPr>
                <a:t>1</a:t>
              </a:r>
              <a:endParaRPr lang="en-US" altLang="zh-CN" sz="2400" b="1" dirty="0">
                <a:solidFill>
                  <a:srgbClr val="008000"/>
                </a:solidFill>
              </a:endParaRPr>
            </a:p>
          </p:txBody>
        </p:sp>
        <p:sp>
          <p:nvSpPr>
            <p:cNvPr id="111680" name="Text Box 240"/>
            <p:cNvSpPr txBox="1"/>
            <p:nvPr/>
          </p:nvSpPr>
          <p:spPr>
            <a:xfrm>
              <a:off x="1475" y="3869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8000"/>
                  </a:solidFill>
                </a:rPr>
                <a:t>1</a:t>
              </a:r>
              <a:endParaRPr lang="en-US" altLang="zh-CN" sz="2400" b="1" dirty="0">
                <a:solidFill>
                  <a:srgbClr val="008000"/>
                </a:solidFill>
              </a:endParaRPr>
            </a:p>
          </p:txBody>
        </p:sp>
      </p:grpSp>
      <p:graphicFrame>
        <p:nvGraphicFramePr>
          <p:cNvPr id="220401" name="Object 241"/>
          <p:cNvGraphicFramePr>
            <a:graphicFrameLocks noChangeAspect="1"/>
          </p:cNvGraphicFramePr>
          <p:nvPr/>
        </p:nvGraphicFramePr>
        <p:xfrm>
          <a:off x="4573588" y="5230813"/>
          <a:ext cx="258921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2" name="" r:id="rId9" imgW="588010" imgH="122555" progId="Equation.3">
                  <p:embed/>
                </p:oleObj>
              </mc:Choice>
              <mc:Fallback>
                <p:oleObj name="" r:id="rId9" imgW="588010" imgH="122555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3588" y="5230813"/>
                        <a:ext cx="2589212" cy="7334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0405" name="Group 245"/>
          <p:cNvGrpSpPr/>
          <p:nvPr/>
        </p:nvGrpSpPr>
        <p:grpSpPr>
          <a:xfrm>
            <a:off x="1763713" y="5157788"/>
            <a:ext cx="1079500" cy="1438275"/>
            <a:chOff x="1111" y="3249"/>
            <a:chExt cx="680" cy="906"/>
          </a:xfrm>
        </p:grpSpPr>
        <p:sp>
          <p:nvSpPr>
            <p:cNvPr id="111669" name="AutoShape 243"/>
            <p:cNvSpPr/>
            <p:nvPr/>
          </p:nvSpPr>
          <p:spPr>
            <a:xfrm>
              <a:off x="1111" y="3566"/>
              <a:ext cx="680" cy="589"/>
            </a:xfrm>
            <a:prstGeom prst="flowChartAlternateProcess">
              <a:avLst/>
            </a:prstGeom>
            <a:noFill/>
            <a:ln w="349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1670" name="AutoShape 244"/>
            <p:cNvSpPr/>
            <p:nvPr/>
          </p:nvSpPr>
          <p:spPr>
            <a:xfrm>
              <a:off x="1474" y="3249"/>
              <a:ext cx="317" cy="589"/>
            </a:xfrm>
            <a:prstGeom prst="flowChartAlternateProcess">
              <a:avLst/>
            </a:prstGeom>
            <a:noFill/>
            <a:ln w="349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0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0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0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0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0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0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0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0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0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0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4"/>
          <p:cNvSpPr txBox="1"/>
          <p:nvPr/>
        </p:nvSpPr>
        <p:spPr>
          <a:xfrm>
            <a:off x="395288" y="260350"/>
            <a:ext cx="849788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00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五、画逻辑图并检验电路是否具有自启动功能</a:t>
            </a:r>
            <a:endParaRPr lang="zh-CN" altLang="en-US" b="1" dirty="0">
              <a:solidFill>
                <a:srgbClr val="660033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112643" name="Object 5"/>
          <p:cNvGraphicFramePr>
            <a:graphicFrameLocks noChangeAspect="1"/>
          </p:cNvGraphicFramePr>
          <p:nvPr/>
        </p:nvGraphicFramePr>
        <p:xfrm>
          <a:off x="539750" y="1052513"/>
          <a:ext cx="25193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6" name="" r:id="rId1" imgW="848995" imgH="139065" progId="Equation.3">
                  <p:embed/>
                </p:oleObj>
              </mc:Choice>
              <mc:Fallback>
                <p:oleObj name="" r:id="rId1" imgW="848995" imgH="139065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9750" y="1052513"/>
                        <a:ext cx="2519363" cy="5683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4" name="Object 6"/>
          <p:cNvGraphicFramePr>
            <a:graphicFrameLocks noChangeAspect="1"/>
          </p:cNvGraphicFramePr>
          <p:nvPr/>
        </p:nvGraphicFramePr>
        <p:xfrm>
          <a:off x="3563938" y="1052513"/>
          <a:ext cx="25193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7" name="" r:id="rId3" imgW="824865" imgH="139065" progId="Equation.3">
                  <p:embed/>
                </p:oleObj>
              </mc:Choice>
              <mc:Fallback>
                <p:oleObj name="" r:id="rId3" imgW="824865" imgH="139065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63938" y="1052513"/>
                        <a:ext cx="2519362" cy="584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7"/>
          <p:cNvGraphicFramePr>
            <a:graphicFrameLocks noChangeAspect="1"/>
          </p:cNvGraphicFramePr>
          <p:nvPr/>
        </p:nvGraphicFramePr>
        <p:xfrm>
          <a:off x="6588125" y="1052513"/>
          <a:ext cx="216058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8" name="" r:id="rId5" imgW="588010" imgH="122555" progId="Equation.3">
                  <p:embed/>
                </p:oleObj>
              </mc:Choice>
              <mc:Fallback>
                <p:oleObj name="" r:id="rId5" imgW="588010" imgH="122555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88125" y="1052513"/>
                        <a:ext cx="2160588" cy="6127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1331" name="Group 147"/>
          <p:cNvGrpSpPr/>
          <p:nvPr/>
        </p:nvGrpSpPr>
        <p:grpSpPr>
          <a:xfrm>
            <a:off x="0" y="2133600"/>
            <a:ext cx="8677275" cy="3671888"/>
            <a:chOff x="0" y="1344"/>
            <a:chExt cx="5466" cy="2313"/>
          </a:xfrm>
        </p:grpSpPr>
        <p:grpSp>
          <p:nvGrpSpPr>
            <p:cNvPr id="112647" name="Group 13"/>
            <p:cNvGrpSpPr/>
            <p:nvPr/>
          </p:nvGrpSpPr>
          <p:grpSpPr>
            <a:xfrm>
              <a:off x="2018" y="2387"/>
              <a:ext cx="681" cy="545"/>
              <a:chOff x="3298" y="752"/>
              <a:chExt cx="848" cy="728"/>
            </a:xfrm>
          </p:grpSpPr>
          <p:grpSp>
            <p:nvGrpSpPr>
              <p:cNvPr id="112762" name="Group 14"/>
              <p:cNvGrpSpPr/>
              <p:nvPr/>
            </p:nvGrpSpPr>
            <p:grpSpPr>
              <a:xfrm>
                <a:off x="3390" y="752"/>
                <a:ext cx="756" cy="728"/>
                <a:chOff x="3390" y="752"/>
                <a:chExt cx="756" cy="728"/>
              </a:xfrm>
            </p:grpSpPr>
            <p:sp>
              <p:nvSpPr>
                <p:cNvPr id="112764" name="Rectangle 15"/>
                <p:cNvSpPr/>
                <p:nvPr/>
              </p:nvSpPr>
              <p:spPr>
                <a:xfrm>
                  <a:off x="3390" y="752"/>
                  <a:ext cx="472" cy="728"/>
                </a:xfrm>
                <a:prstGeom prst="rect">
                  <a:avLst/>
                </a:prstGeom>
                <a:noFill/>
                <a:ln w="22225" cap="flat" cmpd="sng">
                  <a:solidFill>
                    <a:srgbClr val="003399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112765" name="Freeform 16"/>
                <p:cNvSpPr/>
                <p:nvPr/>
              </p:nvSpPr>
              <p:spPr>
                <a:xfrm>
                  <a:off x="3390" y="1327"/>
                  <a:ext cx="113" cy="6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1"/>
                    </a:cxn>
                    <a:cxn ang="0">
                      <a:pos x="0" y="1"/>
                    </a:cxn>
                  </a:cxnLst>
                  <a:rect l="0" t="0" r="0" b="0"/>
                  <a:pathLst>
                    <a:path w="162" h="108">
                      <a:moveTo>
                        <a:pt x="0" y="0"/>
                      </a:moveTo>
                      <a:lnTo>
                        <a:pt x="162" y="54"/>
                      </a:lnTo>
                      <a:lnTo>
                        <a:pt x="0" y="108"/>
                      </a:lnTo>
                    </a:path>
                  </a:pathLst>
                </a:custGeom>
                <a:noFill/>
                <a:ln w="22225" cap="flat" cmpd="sng">
                  <a:solidFill>
                    <a:srgbClr val="003399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766" name="Line 17"/>
                <p:cNvSpPr/>
                <p:nvPr/>
              </p:nvSpPr>
              <p:spPr>
                <a:xfrm>
                  <a:off x="3862" y="914"/>
                  <a:ext cx="284" cy="0"/>
                </a:xfrm>
                <a:prstGeom prst="line">
                  <a:avLst/>
                </a:prstGeom>
                <a:ln w="22225" cap="flat" cmpd="sng">
                  <a:solidFill>
                    <a:srgbClr val="0033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2767" name="Oval 18"/>
                <p:cNvSpPr/>
                <p:nvPr/>
              </p:nvSpPr>
              <p:spPr>
                <a:xfrm>
                  <a:off x="3862" y="1294"/>
                  <a:ext cx="57" cy="49"/>
                </a:xfrm>
                <a:prstGeom prst="ellipse">
                  <a:avLst/>
                </a:prstGeom>
                <a:noFill/>
                <a:ln w="0" cap="flat" cmpd="sng">
                  <a:solidFill>
                    <a:srgbClr val="003399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112768" name="Line 19"/>
                <p:cNvSpPr/>
                <p:nvPr/>
              </p:nvSpPr>
              <p:spPr>
                <a:xfrm flipH="1">
                  <a:off x="3919" y="1318"/>
                  <a:ext cx="37" cy="1"/>
                </a:xfrm>
                <a:prstGeom prst="line">
                  <a:avLst/>
                </a:prstGeom>
                <a:ln w="22225" cap="flat" cmpd="sng">
                  <a:solidFill>
                    <a:srgbClr val="0033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2769" name="Line 20"/>
                <p:cNvSpPr/>
                <p:nvPr/>
              </p:nvSpPr>
              <p:spPr>
                <a:xfrm>
                  <a:off x="3956" y="1318"/>
                  <a:ext cx="190" cy="1"/>
                </a:xfrm>
                <a:prstGeom prst="line">
                  <a:avLst/>
                </a:prstGeom>
                <a:ln w="22225" cap="flat" cmpd="sng">
                  <a:solidFill>
                    <a:srgbClr val="0033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12763" name="Oval 21"/>
              <p:cNvSpPr/>
              <p:nvPr/>
            </p:nvSpPr>
            <p:spPr>
              <a:xfrm>
                <a:off x="3298" y="1321"/>
                <a:ext cx="81" cy="81"/>
              </a:xfrm>
              <a:prstGeom prst="ellipse">
                <a:avLst/>
              </a:prstGeom>
              <a:noFill/>
              <a:ln w="0" cap="flat" cmpd="sng">
                <a:solidFill>
                  <a:srgbClr val="00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</p:grpSp>
        <p:grpSp>
          <p:nvGrpSpPr>
            <p:cNvPr id="112648" name="Group 22"/>
            <p:cNvGrpSpPr/>
            <p:nvPr/>
          </p:nvGrpSpPr>
          <p:grpSpPr>
            <a:xfrm>
              <a:off x="3832" y="2387"/>
              <a:ext cx="635" cy="499"/>
              <a:chOff x="3298" y="752"/>
              <a:chExt cx="848" cy="728"/>
            </a:xfrm>
          </p:grpSpPr>
          <p:grpSp>
            <p:nvGrpSpPr>
              <p:cNvPr id="112754" name="Group 23"/>
              <p:cNvGrpSpPr/>
              <p:nvPr/>
            </p:nvGrpSpPr>
            <p:grpSpPr>
              <a:xfrm>
                <a:off x="3390" y="752"/>
                <a:ext cx="756" cy="728"/>
                <a:chOff x="3390" y="752"/>
                <a:chExt cx="756" cy="728"/>
              </a:xfrm>
            </p:grpSpPr>
            <p:sp>
              <p:nvSpPr>
                <p:cNvPr id="112756" name="Rectangle 24"/>
                <p:cNvSpPr/>
                <p:nvPr/>
              </p:nvSpPr>
              <p:spPr>
                <a:xfrm>
                  <a:off x="3390" y="752"/>
                  <a:ext cx="472" cy="728"/>
                </a:xfrm>
                <a:prstGeom prst="rect">
                  <a:avLst/>
                </a:prstGeom>
                <a:noFill/>
                <a:ln w="22225" cap="flat" cmpd="sng">
                  <a:solidFill>
                    <a:srgbClr val="660033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112757" name="Freeform 25"/>
                <p:cNvSpPr/>
                <p:nvPr/>
              </p:nvSpPr>
              <p:spPr>
                <a:xfrm>
                  <a:off x="3390" y="1327"/>
                  <a:ext cx="113" cy="6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1"/>
                    </a:cxn>
                    <a:cxn ang="0">
                      <a:pos x="0" y="1"/>
                    </a:cxn>
                  </a:cxnLst>
                  <a:rect l="0" t="0" r="0" b="0"/>
                  <a:pathLst>
                    <a:path w="162" h="108">
                      <a:moveTo>
                        <a:pt x="0" y="0"/>
                      </a:moveTo>
                      <a:lnTo>
                        <a:pt x="162" y="54"/>
                      </a:lnTo>
                      <a:lnTo>
                        <a:pt x="0" y="108"/>
                      </a:lnTo>
                    </a:path>
                  </a:pathLst>
                </a:custGeom>
                <a:noFill/>
                <a:ln w="22225" cap="flat" cmpd="sng">
                  <a:solidFill>
                    <a:srgbClr val="660033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758" name="Line 26"/>
                <p:cNvSpPr/>
                <p:nvPr/>
              </p:nvSpPr>
              <p:spPr>
                <a:xfrm>
                  <a:off x="3862" y="914"/>
                  <a:ext cx="284" cy="0"/>
                </a:xfrm>
                <a:prstGeom prst="line">
                  <a:avLst/>
                </a:prstGeom>
                <a:ln w="22225" cap="flat" cmpd="sng">
                  <a:solidFill>
                    <a:srgbClr val="660033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2759" name="Oval 27"/>
                <p:cNvSpPr/>
                <p:nvPr/>
              </p:nvSpPr>
              <p:spPr>
                <a:xfrm>
                  <a:off x="3862" y="1294"/>
                  <a:ext cx="57" cy="49"/>
                </a:xfrm>
                <a:prstGeom prst="ellipse">
                  <a:avLst/>
                </a:prstGeom>
                <a:noFill/>
                <a:ln w="0" cap="flat" cmpd="sng">
                  <a:solidFill>
                    <a:srgbClr val="660033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112760" name="Line 28"/>
                <p:cNvSpPr/>
                <p:nvPr/>
              </p:nvSpPr>
              <p:spPr>
                <a:xfrm flipH="1">
                  <a:off x="3919" y="1318"/>
                  <a:ext cx="37" cy="1"/>
                </a:xfrm>
                <a:prstGeom prst="line">
                  <a:avLst/>
                </a:prstGeom>
                <a:ln w="22225" cap="flat" cmpd="sng">
                  <a:solidFill>
                    <a:srgbClr val="660033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2761" name="Line 29"/>
                <p:cNvSpPr/>
                <p:nvPr/>
              </p:nvSpPr>
              <p:spPr>
                <a:xfrm>
                  <a:off x="3956" y="1318"/>
                  <a:ext cx="190" cy="1"/>
                </a:xfrm>
                <a:prstGeom prst="line">
                  <a:avLst/>
                </a:prstGeom>
                <a:ln w="22225" cap="flat" cmpd="sng">
                  <a:solidFill>
                    <a:srgbClr val="660033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12755" name="Oval 30"/>
              <p:cNvSpPr/>
              <p:nvPr/>
            </p:nvSpPr>
            <p:spPr>
              <a:xfrm>
                <a:off x="3298" y="1321"/>
                <a:ext cx="81" cy="81"/>
              </a:xfrm>
              <a:prstGeom prst="ellipse">
                <a:avLst/>
              </a:prstGeom>
              <a:noFill/>
              <a:ln w="0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</p:grpSp>
        <p:sp>
          <p:nvSpPr>
            <p:cNvPr id="112649" name="Text Box 31"/>
            <p:cNvSpPr txBox="1"/>
            <p:nvPr/>
          </p:nvSpPr>
          <p:spPr>
            <a:xfrm>
              <a:off x="2064" y="2432"/>
              <a:ext cx="31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/>
                <a:t>D</a:t>
              </a:r>
              <a:r>
                <a:rPr lang="en-US" altLang="zh-CN" sz="1800" baseline="-25000" dirty="0"/>
                <a:t>1</a:t>
              </a:r>
              <a:endParaRPr lang="en-US" altLang="zh-CN" sz="1800" baseline="-25000" dirty="0"/>
            </a:p>
          </p:txBody>
        </p:sp>
        <p:sp>
          <p:nvSpPr>
            <p:cNvPr id="112650" name="Text Box 32"/>
            <p:cNvSpPr txBox="1"/>
            <p:nvPr/>
          </p:nvSpPr>
          <p:spPr>
            <a:xfrm>
              <a:off x="3878" y="2432"/>
              <a:ext cx="31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/>
                <a:t>D</a:t>
              </a:r>
              <a:r>
                <a:rPr lang="en-US" altLang="zh-CN" sz="1800" baseline="-25000" dirty="0"/>
                <a:t>2</a:t>
              </a:r>
              <a:endParaRPr lang="en-US" altLang="zh-CN" sz="1800" baseline="-25000" dirty="0"/>
            </a:p>
          </p:txBody>
        </p:sp>
        <p:sp>
          <p:nvSpPr>
            <p:cNvPr id="112651" name="Text Box 33"/>
            <p:cNvSpPr txBox="1"/>
            <p:nvPr/>
          </p:nvSpPr>
          <p:spPr>
            <a:xfrm>
              <a:off x="2517" y="2296"/>
              <a:ext cx="31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/>
                <a:t>y</a:t>
              </a:r>
              <a:r>
                <a:rPr lang="en-US" altLang="zh-CN" sz="1800" baseline="-25000" dirty="0"/>
                <a:t>1</a:t>
              </a:r>
              <a:endParaRPr lang="en-US" altLang="zh-CN" sz="1800" baseline="-25000" dirty="0"/>
            </a:p>
          </p:txBody>
        </p:sp>
        <p:grpSp>
          <p:nvGrpSpPr>
            <p:cNvPr id="112652" name="Group 41"/>
            <p:cNvGrpSpPr/>
            <p:nvPr/>
          </p:nvGrpSpPr>
          <p:grpSpPr>
            <a:xfrm>
              <a:off x="2517" y="2614"/>
              <a:ext cx="317" cy="231"/>
              <a:chOff x="2517" y="2614"/>
              <a:chExt cx="317" cy="231"/>
            </a:xfrm>
          </p:grpSpPr>
          <p:sp>
            <p:nvSpPr>
              <p:cNvPr id="112752" name="Text Box 34"/>
              <p:cNvSpPr txBox="1"/>
              <p:nvPr/>
            </p:nvSpPr>
            <p:spPr>
              <a:xfrm>
                <a:off x="2517" y="2614"/>
                <a:ext cx="317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dirty="0"/>
                  <a:t>y</a:t>
                </a:r>
                <a:r>
                  <a:rPr lang="en-US" altLang="zh-CN" sz="1800" baseline="-25000" dirty="0"/>
                  <a:t>1</a:t>
                </a:r>
                <a:endParaRPr lang="en-US" altLang="zh-CN" sz="1800" baseline="-25000" dirty="0"/>
              </a:p>
            </p:txBody>
          </p:sp>
          <p:sp>
            <p:nvSpPr>
              <p:cNvPr id="112753" name="Line 35"/>
              <p:cNvSpPr/>
              <p:nvPr/>
            </p:nvSpPr>
            <p:spPr>
              <a:xfrm>
                <a:off x="2562" y="2659"/>
                <a:ext cx="13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12653" name="Text Box 37"/>
            <p:cNvSpPr txBox="1"/>
            <p:nvPr/>
          </p:nvSpPr>
          <p:spPr>
            <a:xfrm>
              <a:off x="4286" y="2296"/>
              <a:ext cx="31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/>
                <a:t>y</a:t>
              </a:r>
              <a:r>
                <a:rPr lang="en-US" altLang="zh-CN" sz="1800" baseline="-25000" dirty="0"/>
                <a:t>2</a:t>
              </a:r>
              <a:endParaRPr lang="en-US" altLang="zh-CN" sz="1800" baseline="-25000" dirty="0"/>
            </a:p>
          </p:txBody>
        </p:sp>
        <p:grpSp>
          <p:nvGrpSpPr>
            <p:cNvPr id="112654" name="Group 40"/>
            <p:cNvGrpSpPr/>
            <p:nvPr/>
          </p:nvGrpSpPr>
          <p:grpSpPr>
            <a:xfrm>
              <a:off x="4286" y="2568"/>
              <a:ext cx="317" cy="231"/>
              <a:chOff x="4014" y="2568"/>
              <a:chExt cx="317" cy="231"/>
            </a:xfrm>
          </p:grpSpPr>
          <p:sp>
            <p:nvSpPr>
              <p:cNvPr id="112750" name="Text Box 38"/>
              <p:cNvSpPr txBox="1"/>
              <p:nvPr/>
            </p:nvSpPr>
            <p:spPr>
              <a:xfrm>
                <a:off x="4014" y="2568"/>
                <a:ext cx="317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dirty="0"/>
                  <a:t>y</a:t>
                </a:r>
                <a:r>
                  <a:rPr lang="en-US" altLang="zh-CN" sz="1800" baseline="-25000" dirty="0"/>
                  <a:t>2</a:t>
                </a:r>
                <a:endParaRPr lang="en-US" altLang="zh-CN" sz="1800" baseline="-25000" dirty="0"/>
              </a:p>
            </p:txBody>
          </p:sp>
          <p:sp>
            <p:nvSpPr>
              <p:cNvPr id="112751" name="Line 39"/>
              <p:cNvSpPr/>
              <p:nvPr/>
            </p:nvSpPr>
            <p:spPr>
              <a:xfrm>
                <a:off x="4059" y="2614"/>
                <a:ext cx="1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12655" name="Group 42"/>
            <p:cNvGrpSpPr/>
            <p:nvPr/>
          </p:nvGrpSpPr>
          <p:grpSpPr>
            <a:xfrm>
              <a:off x="1247" y="1706"/>
              <a:ext cx="318" cy="317"/>
              <a:chOff x="4468" y="1907"/>
              <a:chExt cx="408" cy="406"/>
            </a:xfrm>
          </p:grpSpPr>
          <p:sp>
            <p:nvSpPr>
              <p:cNvPr id="112748" name="Rectangle 43"/>
              <p:cNvSpPr/>
              <p:nvPr/>
            </p:nvSpPr>
            <p:spPr>
              <a:xfrm>
                <a:off x="4470" y="1907"/>
                <a:ext cx="270" cy="406"/>
              </a:xfrm>
              <a:prstGeom prst="rect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112749" name="Text Box 44"/>
              <p:cNvSpPr txBox="1"/>
              <p:nvPr/>
            </p:nvSpPr>
            <p:spPr>
              <a:xfrm>
                <a:off x="4468" y="1933"/>
                <a:ext cx="408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&amp;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2656" name="Group 45"/>
            <p:cNvGrpSpPr/>
            <p:nvPr/>
          </p:nvGrpSpPr>
          <p:grpSpPr>
            <a:xfrm>
              <a:off x="1247" y="2160"/>
              <a:ext cx="318" cy="317"/>
              <a:chOff x="4468" y="1907"/>
              <a:chExt cx="408" cy="406"/>
            </a:xfrm>
          </p:grpSpPr>
          <p:sp>
            <p:nvSpPr>
              <p:cNvPr id="112746" name="Rectangle 46"/>
              <p:cNvSpPr/>
              <p:nvPr/>
            </p:nvSpPr>
            <p:spPr>
              <a:xfrm>
                <a:off x="4470" y="1907"/>
                <a:ext cx="270" cy="406"/>
              </a:xfrm>
              <a:prstGeom prst="rect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112747" name="Text Box 47"/>
              <p:cNvSpPr txBox="1"/>
              <p:nvPr/>
            </p:nvSpPr>
            <p:spPr>
              <a:xfrm>
                <a:off x="4468" y="1933"/>
                <a:ext cx="408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&amp;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2657" name="Group 48"/>
            <p:cNvGrpSpPr/>
            <p:nvPr/>
          </p:nvGrpSpPr>
          <p:grpSpPr>
            <a:xfrm>
              <a:off x="1701" y="2296"/>
              <a:ext cx="363" cy="363"/>
              <a:chOff x="4468" y="2704"/>
              <a:chExt cx="408" cy="406"/>
            </a:xfrm>
          </p:grpSpPr>
          <p:sp>
            <p:nvSpPr>
              <p:cNvPr id="112744" name="Rectangle 49"/>
              <p:cNvSpPr/>
              <p:nvPr/>
            </p:nvSpPr>
            <p:spPr>
              <a:xfrm>
                <a:off x="4515" y="2704"/>
                <a:ext cx="270" cy="406"/>
              </a:xfrm>
              <a:prstGeom prst="rect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112745" name="Text Box 50"/>
              <p:cNvSpPr txBox="1"/>
              <p:nvPr/>
            </p:nvSpPr>
            <p:spPr>
              <a:xfrm>
                <a:off x="4468" y="2750"/>
                <a:ext cx="408" cy="2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600" b="1" dirty="0">
                    <a:latin typeface="Times New Roman" panose="02020603050405020304" pitchFamily="18" charset="0"/>
                  </a:rPr>
                  <a:t>≥</a:t>
                </a:r>
                <a:r>
                  <a:rPr lang="en-US" altLang="zh-CN" sz="1800" b="1" dirty="0"/>
                  <a:t>1</a:t>
                </a:r>
                <a:endParaRPr lang="en-US" altLang="zh-CN" sz="1800" b="1" dirty="0"/>
              </a:p>
            </p:txBody>
          </p:sp>
        </p:grpSp>
        <p:grpSp>
          <p:nvGrpSpPr>
            <p:cNvPr id="112658" name="Group 51"/>
            <p:cNvGrpSpPr/>
            <p:nvPr/>
          </p:nvGrpSpPr>
          <p:grpSpPr>
            <a:xfrm>
              <a:off x="657" y="1434"/>
              <a:ext cx="272" cy="318"/>
              <a:chOff x="4468" y="1907"/>
              <a:chExt cx="408" cy="406"/>
            </a:xfrm>
          </p:grpSpPr>
          <p:sp>
            <p:nvSpPr>
              <p:cNvPr id="112742" name="Rectangle 52"/>
              <p:cNvSpPr/>
              <p:nvPr/>
            </p:nvSpPr>
            <p:spPr>
              <a:xfrm>
                <a:off x="4470" y="1907"/>
                <a:ext cx="270" cy="406"/>
              </a:xfrm>
              <a:prstGeom prst="rect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112743" name="Text Box 53"/>
              <p:cNvSpPr txBox="1"/>
              <p:nvPr/>
            </p:nvSpPr>
            <p:spPr>
              <a:xfrm>
                <a:off x="4468" y="1933"/>
                <a:ext cx="408" cy="2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1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2659" name="Group 54"/>
            <p:cNvGrpSpPr/>
            <p:nvPr/>
          </p:nvGrpSpPr>
          <p:grpSpPr>
            <a:xfrm>
              <a:off x="3016" y="1616"/>
              <a:ext cx="318" cy="317"/>
              <a:chOff x="4468" y="1907"/>
              <a:chExt cx="408" cy="406"/>
            </a:xfrm>
          </p:grpSpPr>
          <p:sp>
            <p:nvSpPr>
              <p:cNvPr id="112740" name="Rectangle 55"/>
              <p:cNvSpPr/>
              <p:nvPr/>
            </p:nvSpPr>
            <p:spPr>
              <a:xfrm>
                <a:off x="4470" y="1907"/>
                <a:ext cx="270" cy="406"/>
              </a:xfrm>
              <a:prstGeom prst="rect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112741" name="Text Box 56"/>
              <p:cNvSpPr txBox="1"/>
              <p:nvPr/>
            </p:nvSpPr>
            <p:spPr>
              <a:xfrm>
                <a:off x="4468" y="1933"/>
                <a:ext cx="408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&amp;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2660" name="Group 57"/>
            <p:cNvGrpSpPr/>
            <p:nvPr/>
          </p:nvGrpSpPr>
          <p:grpSpPr>
            <a:xfrm>
              <a:off x="3016" y="2069"/>
              <a:ext cx="318" cy="317"/>
              <a:chOff x="4468" y="1907"/>
              <a:chExt cx="408" cy="406"/>
            </a:xfrm>
          </p:grpSpPr>
          <p:sp>
            <p:nvSpPr>
              <p:cNvPr id="112738" name="Rectangle 58"/>
              <p:cNvSpPr/>
              <p:nvPr/>
            </p:nvSpPr>
            <p:spPr>
              <a:xfrm>
                <a:off x="4470" y="1907"/>
                <a:ext cx="270" cy="406"/>
              </a:xfrm>
              <a:prstGeom prst="rect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112739" name="Text Box 59"/>
              <p:cNvSpPr txBox="1"/>
              <p:nvPr/>
            </p:nvSpPr>
            <p:spPr>
              <a:xfrm>
                <a:off x="4468" y="1933"/>
                <a:ext cx="408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&amp;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2661" name="Group 60"/>
            <p:cNvGrpSpPr/>
            <p:nvPr/>
          </p:nvGrpSpPr>
          <p:grpSpPr>
            <a:xfrm>
              <a:off x="3470" y="2341"/>
              <a:ext cx="363" cy="363"/>
              <a:chOff x="4468" y="2704"/>
              <a:chExt cx="408" cy="406"/>
            </a:xfrm>
          </p:grpSpPr>
          <p:sp>
            <p:nvSpPr>
              <p:cNvPr id="112736" name="Rectangle 61"/>
              <p:cNvSpPr/>
              <p:nvPr/>
            </p:nvSpPr>
            <p:spPr>
              <a:xfrm>
                <a:off x="4515" y="2704"/>
                <a:ext cx="270" cy="406"/>
              </a:xfrm>
              <a:prstGeom prst="rect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112737" name="Text Box 62"/>
              <p:cNvSpPr txBox="1"/>
              <p:nvPr/>
            </p:nvSpPr>
            <p:spPr>
              <a:xfrm>
                <a:off x="4468" y="2750"/>
                <a:ext cx="408" cy="2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600" b="1" dirty="0">
                    <a:latin typeface="Times New Roman" panose="02020603050405020304" pitchFamily="18" charset="0"/>
                  </a:rPr>
                  <a:t>≥</a:t>
                </a:r>
                <a:r>
                  <a:rPr lang="en-US" altLang="zh-CN" sz="1800" b="1" dirty="0"/>
                  <a:t>1</a:t>
                </a:r>
                <a:endParaRPr lang="en-US" altLang="zh-CN" sz="1800" b="1" dirty="0"/>
              </a:p>
            </p:txBody>
          </p:sp>
        </p:grpSp>
        <p:sp>
          <p:nvSpPr>
            <p:cNvPr id="112662" name="Text Box 63"/>
            <p:cNvSpPr txBox="1"/>
            <p:nvPr/>
          </p:nvSpPr>
          <p:spPr>
            <a:xfrm>
              <a:off x="113" y="1480"/>
              <a:ext cx="31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X</a:t>
              </a:r>
              <a:endParaRPr lang="en-US" altLang="zh-CN" sz="1800" b="1" dirty="0"/>
            </a:p>
          </p:txBody>
        </p:sp>
        <p:sp>
          <p:nvSpPr>
            <p:cNvPr id="112663" name="Text Box 64"/>
            <p:cNvSpPr txBox="1"/>
            <p:nvPr/>
          </p:nvSpPr>
          <p:spPr>
            <a:xfrm>
              <a:off x="0" y="2750"/>
              <a:ext cx="56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/>
                <a:t>时钟</a:t>
              </a:r>
              <a:endParaRPr lang="zh-CN" altLang="en-US" sz="1800" b="1" dirty="0"/>
            </a:p>
          </p:txBody>
        </p:sp>
        <p:sp>
          <p:nvSpPr>
            <p:cNvPr id="112664" name="Line 65"/>
            <p:cNvSpPr/>
            <p:nvPr/>
          </p:nvSpPr>
          <p:spPr>
            <a:xfrm>
              <a:off x="385" y="2840"/>
              <a:ext cx="1633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65" name="Line 66"/>
            <p:cNvSpPr/>
            <p:nvPr/>
          </p:nvSpPr>
          <p:spPr>
            <a:xfrm>
              <a:off x="340" y="1570"/>
              <a:ext cx="317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66" name="Line 67"/>
            <p:cNvSpPr/>
            <p:nvPr/>
          </p:nvSpPr>
          <p:spPr>
            <a:xfrm>
              <a:off x="839" y="1616"/>
              <a:ext cx="1542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67" name="Line 68"/>
            <p:cNvSpPr/>
            <p:nvPr/>
          </p:nvSpPr>
          <p:spPr>
            <a:xfrm>
              <a:off x="2381" y="1797"/>
              <a:ext cx="635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68" name="Line 69"/>
            <p:cNvSpPr/>
            <p:nvPr/>
          </p:nvSpPr>
          <p:spPr>
            <a:xfrm>
              <a:off x="2381" y="1616"/>
              <a:ext cx="0" cy="181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69" name="Line 70"/>
            <p:cNvSpPr/>
            <p:nvPr/>
          </p:nvSpPr>
          <p:spPr>
            <a:xfrm>
              <a:off x="930" y="1616"/>
              <a:ext cx="0" cy="363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70" name="Line 71"/>
            <p:cNvSpPr/>
            <p:nvPr/>
          </p:nvSpPr>
          <p:spPr>
            <a:xfrm>
              <a:off x="930" y="1979"/>
              <a:ext cx="317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71" name="Line 72"/>
            <p:cNvSpPr/>
            <p:nvPr/>
          </p:nvSpPr>
          <p:spPr>
            <a:xfrm flipV="1">
              <a:off x="2562" y="1434"/>
              <a:ext cx="0" cy="2177"/>
            </a:xfrm>
            <a:prstGeom prst="line">
              <a:avLst/>
            </a:prstGeom>
            <a:ln w="254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72" name="Line 73"/>
            <p:cNvSpPr/>
            <p:nvPr/>
          </p:nvSpPr>
          <p:spPr>
            <a:xfrm>
              <a:off x="1156" y="1434"/>
              <a:ext cx="1406" cy="0"/>
            </a:xfrm>
            <a:prstGeom prst="line">
              <a:avLst/>
            </a:prstGeom>
            <a:ln w="254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73" name="Line 74"/>
            <p:cNvSpPr/>
            <p:nvPr/>
          </p:nvSpPr>
          <p:spPr>
            <a:xfrm>
              <a:off x="1156" y="1434"/>
              <a:ext cx="0" cy="318"/>
            </a:xfrm>
            <a:prstGeom prst="line">
              <a:avLst/>
            </a:prstGeom>
            <a:ln w="254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74" name="Line 75"/>
            <p:cNvSpPr/>
            <p:nvPr/>
          </p:nvSpPr>
          <p:spPr>
            <a:xfrm>
              <a:off x="1156" y="1752"/>
              <a:ext cx="91" cy="0"/>
            </a:xfrm>
            <a:prstGeom prst="line">
              <a:avLst/>
            </a:prstGeom>
            <a:ln w="254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75" name="Line 76"/>
            <p:cNvSpPr/>
            <p:nvPr/>
          </p:nvSpPr>
          <p:spPr>
            <a:xfrm flipV="1">
              <a:off x="4468" y="1344"/>
              <a:ext cx="0" cy="1950"/>
            </a:xfrm>
            <a:prstGeom prst="line">
              <a:avLst/>
            </a:prstGeom>
            <a:ln w="25400" cap="flat" cmpd="sng">
              <a:solidFill>
                <a:srgbClr val="9933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76" name="Line 77"/>
            <p:cNvSpPr/>
            <p:nvPr/>
          </p:nvSpPr>
          <p:spPr>
            <a:xfrm>
              <a:off x="1066" y="1344"/>
              <a:ext cx="3402" cy="0"/>
            </a:xfrm>
            <a:prstGeom prst="line">
              <a:avLst/>
            </a:prstGeom>
            <a:ln w="25400" cap="flat" cmpd="sng">
              <a:solidFill>
                <a:srgbClr val="9933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77" name="Line 78"/>
            <p:cNvSpPr/>
            <p:nvPr/>
          </p:nvSpPr>
          <p:spPr>
            <a:xfrm>
              <a:off x="1066" y="1344"/>
              <a:ext cx="0" cy="498"/>
            </a:xfrm>
            <a:prstGeom prst="line">
              <a:avLst/>
            </a:prstGeom>
            <a:ln w="25400" cap="flat" cmpd="sng">
              <a:solidFill>
                <a:srgbClr val="9933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78" name="Line 79"/>
            <p:cNvSpPr/>
            <p:nvPr/>
          </p:nvSpPr>
          <p:spPr>
            <a:xfrm>
              <a:off x="1066" y="1842"/>
              <a:ext cx="181" cy="0"/>
            </a:xfrm>
            <a:prstGeom prst="line">
              <a:avLst/>
            </a:prstGeom>
            <a:ln w="25400" cap="flat" cmpd="sng">
              <a:solidFill>
                <a:srgbClr val="9933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79" name="Line 80"/>
            <p:cNvSpPr/>
            <p:nvPr/>
          </p:nvSpPr>
          <p:spPr>
            <a:xfrm>
              <a:off x="521" y="1570"/>
              <a:ext cx="0" cy="1769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80" name="Line 81"/>
            <p:cNvSpPr/>
            <p:nvPr/>
          </p:nvSpPr>
          <p:spPr>
            <a:xfrm>
              <a:off x="521" y="2205"/>
              <a:ext cx="726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81" name="Line 82"/>
            <p:cNvSpPr/>
            <p:nvPr/>
          </p:nvSpPr>
          <p:spPr>
            <a:xfrm>
              <a:off x="930" y="2387"/>
              <a:ext cx="317" cy="0"/>
            </a:xfrm>
            <a:prstGeom prst="line">
              <a:avLst/>
            </a:prstGeom>
            <a:ln w="254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82" name="Line 83"/>
            <p:cNvSpPr/>
            <p:nvPr/>
          </p:nvSpPr>
          <p:spPr>
            <a:xfrm>
              <a:off x="930" y="2387"/>
              <a:ext cx="0" cy="680"/>
            </a:xfrm>
            <a:prstGeom prst="line">
              <a:avLst/>
            </a:prstGeom>
            <a:ln w="254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83" name="Line 84"/>
            <p:cNvSpPr/>
            <p:nvPr/>
          </p:nvSpPr>
          <p:spPr>
            <a:xfrm>
              <a:off x="930" y="3067"/>
              <a:ext cx="1859" cy="0"/>
            </a:xfrm>
            <a:prstGeom prst="line">
              <a:avLst/>
            </a:prstGeom>
            <a:ln w="254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84" name="Line 85"/>
            <p:cNvSpPr/>
            <p:nvPr/>
          </p:nvSpPr>
          <p:spPr>
            <a:xfrm flipV="1">
              <a:off x="2789" y="2795"/>
              <a:ext cx="0" cy="272"/>
            </a:xfrm>
            <a:prstGeom prst="line">
              <a:avLst/>
            </a:prstGeom>
            <a:ln w="254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85" name="Line 87"/>
            <p:cNvSpPr/>
            <p:nvPr/>
          </p:nvSpPr>
          <p:spPr>
            <a:xfrm>
              <a:off x="1474" y="1842"/>
              <a:ext cx="181" cy="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86" name="Line 88"/>
            <p:cNvSpPr/>
            <p:nvPr/>
          </p:nvSpPr>
          <p:spPr>
            <a:xfrm flipH="1">
              <a:off x="1655" y="1842"/>
              <a:ext cx="0" cy="545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87" name="Line 89"/>
            <p:cNvSpPr/>
            <p:nvPr/>
          </p:nvSpPr>
          <p:spPr>
            <a:xfrm>
              <a:off x="1655" y="2387"/>
              <a:ext cx="91" cy="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88" name="Line 90"/>
            <p:cNvSpPr/>
            <p:nvPr/>
          </p:nvSpPr>
          <p:spPr>
            <a:xfrm flipV="1">
              <a:off x="1474" y="2432"/>
              <a:ext cx="272" cy="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89" name="Line 92"/>
            <p:cNvSpPr/>
            <p:nvPr/>
          </p:nvSpPr>
          <p:spPr>
            <a:xfrm>
              <a:off x="1973" y="2523"/>
              <a:ext cx="136" cy="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90" name="Line 93"/>
            <p:cNvSpPr/>
            <p:nvPr/>
          </p:nvSpPr>
          <p:spPr>
            <a:xfrm flipV="1">
              <a:off x="2789" y="1888"/>
              <a:ext cx="0" cy="907"/>
            </a:xfrm>
            <a:prstGeom prst="line">
              <a:avLst/>
            </a:prstGeom>
            <a:ln w="254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91" name="Line 94"/>
            <p:cNvSpPr/>
            <p:nvPr/>
          </p:nvSpPr>
          <p:spPr>
            <a:xfrm>
              <a:off x="2789" y="1888"/>
              <a:ext cx="227" cy="0"/>
            </a:xfrm>
            <a:prstGeom prst="line">
              <a:avLst/>
            </a:prstGeom>
            <a:ln w="254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92" name="Line 95"/>
            <p:cNvSpPr/>
            <p:nvPr/>
          </p:nvSpPr>
          <p:spPr>
            <a:xfrm>
              <a:off x="4422" y="2774"/>
              <a:ext cx="317" cy="0"/>
            </a:xfrm>
            <a:prstGeom prst="line">
              <a:avLst/>
            </a:prstGeom>
            <a:ln w="25400" cap="flat" cmpd="sng">
              <a:solidFill>
                <a:srgbClr val="9933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93" name="Line 96"/>
            <p:cNvSpPr/>
            <p:nvPr/>
          </p:nvSpPr>
          <p:spPr>
            <a:xfrm flipV="1">
              <a:off x="4740" y="1525"/>
              <a:ext cx="0" cy="1246"/>
            </a:xfrm>
            <a:prstGeom prst="line">
              <a:avLst/>
            </a:prstGeom>
            <a:ln w="25400" cap="flat" cmpd="sng">
              <a:solidFill>
                <a:srgbClr val="9933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94" name="Line 97"/>
            <p:cNvSpPr/>
            <p:nvPr/>
          </p:nvSpPr>
          <p:spPr>
            <a:xfrm>
              <a:off x="2699" y="1525"/>
              <a:ext cx="2041" cy="0"/>
            </a:xfrm>
            <a:prstGeom prst="line">
              <a:avLst/>
            </a:prstGeom>
            <a:ln w="25400" cap="flat" cmpd="sng">
              <a:solidFill>
                <a:srgbClr val="9933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95" name="Line 98"/>
            <p:cNvSpPr/>
            <p:nvPr/>
          </p:nvSpPr>
          <p:spPr>
            <a:xfrm>
              <a:off x="2699" y="1525"/>
              <a:ext cx="0" cy="136"/>
            </a:xfrm>
            <a:prstGeom prst="line">
              <a:avLst/>
            </a:prstGeom>
            <a:ln w="25400" cap="flat" cmpd="sng">
              <a:solidFill>
                <a:srgbClr val="9933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96" name="Line 99"/>
            <p:cNvSpPr/>
            <p:nvPr/>
          </p:nvSpPr>
          <p:spPr>
            <a:xfrm>
              <a:off x="2699" y="1661"/>
              <a:ext cx="317" cy="0"/>
            </a:xfrm>
            <a:prstGeom prst="line">
              <a:avLst/>
            </a:prstGeom>
            <a:ln w="25400" cap="flat" cmpd="sng">
              <a:solidFill>
                <a:srgbClr val="9933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97" name="Line 100"/>
            <p:cNvSpPr/>
            <p:nvPr/>
          </p:nvSpPr>
          <p:spPr>
            <a:xfrm flipV="1">
              <a:off x="2517" y="2816"/>
              <a:ext cx="272" cy="8"/>
            </a:xfrm>
            <a:prstGeom prst="line">
              <a:avLst/>
            </a:prstGeom>
            <a:ln w="254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98" name="Line 101"/>
            <p:cNvSpPr/>
            <p:nvPr/>
          </p:nvSpPr>
          <p:spPr>
            <a:xfrm>
              <a:off x="521" y="3339"/>
              <a:ext cx="2994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99" name="Line 102"/>
            <p:cNvSpPr/>
            <p:nvPr/>
          </p:nvSpPr>
          <p:spPr>
            <a:xfrm>
              <a:off x="748" y="2840"/>
              <a:ext cx="0" cy="3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00" name="Line 103"/>
            <p:cNvSpPr/>
            <p:nvPr/>
          </p:nvSpPr>
          <p:spPr>
            <a:xfrm>
              <a:off x="748" y="3203"/>
              <a:ext cx="294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01" name="Line 104"/>
            <p:cNvSpPr/>
            <p:nvPr/>
          </p:nvSpPr>
          <p:spPr>
            <a:xfrm flipV="1">
              <a:off x="3696" y="2795"/>
              <a:ext cx="0" cy="40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02" name="Line 105"/>
            <p:cNvSpPr/>
            <p:nvPr/>
          </p:nvSpPr>
          <p:spPr>
            <a:xfrm>
              <a:off x="3696" y="2795"/>
              <a:ext cx="13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03" name="Line 106"/>
            <p:cNvSpPr/>
            <p:nvPr/>
          </p:nvSpPr>
          <p:spPr>
            <a:xfrm flipV="1">
              <a:off x="2880" y="2296"/>
              <a:ext cx="0" cy="1043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04" name="Line 107"/>
            <p:cNvSpPr/>
            <p:nvPr/>
          </p:nvSpPr>
          <p:spPr>
            <a:xfrm>
              <a:off x="2880" y="2296"/>
              <a:ext cx="13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05" name="Line 108"/>
            <p:cNvSpPr/>
            <p:nvPr/>
          </p:nvSpPr>
          <p:spPr>
            <a:xfrm>
              <a:off x="2880" y="2008"/>
              <a:ext cx="1587" cy="0"/>
            </a:xfrm>
            <a:prstGeom prst="line">
              <a:avLst/>
            </a:prstGeom>
            <a:ln w="25400" cap="flat" cmpd="sng">
              <a:solidFill>
                <a:srgbClr val="9933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06" name="Line 109"/>
            <p:cNvSpPr/>
            <p:nvPr/>
          </p:nvSpPr>
          <p:spPr>
            <a:xfrm>
              <a:off x="2880" y="2008"/>
              <a:ext cx="0" cy="152"/>
            </a:xfrm>
            <a:prstGeom prst="line">
              <a:avLst/>
            </a:prstGeom>
            <a:ln w="25400" cap="flat" cmpd="sng">
              <a:solidFill>
                <a:srgbClr val="9933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07" name="Line 110"/>
            <p:cNvSpPr/>
            <p:nvPr/>
          </p:nvSpPr>
          <p:spPr>
            <a:xfrm>
              <a:off x="2880" y="2160"/>
              <a:ext cx="136" cy="0"/>
            </a:xfrm>
            <a:prstGeom prst="line">
              <a:avLst/>
            </a:prstGeom>
            <a:ln w="25400" cap="flat" cmpd="sng">
              <a:solidFill>
                <a:srgbClr val="9933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08" name="Line 111"/>
            <p:cNvSpPr/>
            <p:nvPr/>
          </p:nvSpPr>
          <p:spPr>
            <a:xfrm>
              <a:off x="3243" y="1752"/>
              <a:ext cx="181" cy="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09" name="Line 112"/>
            <p:cNvSpPr/>
            <p:nvPr/>
          </p:nvSpPr>
          <p:spPr>
            <a:xfrm>
              <a:off x="3424" y="1752"/>
              <a:ext cx="0" cy="68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10" name="Line 113"/>
            <p:cNvSpPr/>
            <p:nvPr/>
          </p:nvSpPr>
          <p:spPr>
            <a:xfrm>
              <a:off x="3424" y="2432"/>
              <a:ext cx="91" cy="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11" name="Line 114"/>
            <p:cNvSpPr/>
            <p:nvPr/>
          </p:nvSpPr>
          <p:spPr>
            <a:xfrm>
              <a:off x="3243" y="2251"/>
              <a:ext cx="91" cy="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12" name="Line 115"/>
            <p:cNvSpPr/>
            <p:nvPr/>
          </p:nvSpPr>
          <p:spPr>
            <a:xfrm>
              <a:off x="3334" y="2251"/>
              <a:ext cx="0" cy="363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13" name="Line 116"/>
            <p:cNvSpPr/>
            <p:nvPr/>
          </p:nvSpPr>
          <p:spPr>
            <a:xfrm>
              <a:off x="3334" y="2614"/>
              <a:ext cx="181" cy="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14" name="Line 117"/>
            <p:cNvSpPr/>
            <p:nvPr/>
          </p:nvSpPr>
          <p:spPr>
            <a:xfrm>
              <a:off x="3742" y="2523"/>
              <a:ext cx="136" cy="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15" name="Line 118"/>
            <p:cNvSpPr/>
            <p:nvPr/>
          </p:nvSpPr>
          <p:spPr>
            <a:xfrm>
              <a:off x="2562" y="3612"/>
              <a:ext cx="953" cy="0"/>
            </a:xfrm>
            <a:prstGeom prst="line">
              <a:avLst/>
            </a:prstGeom>
            <a:ln w="254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12716" name="Group 119"/>
            <p:cNvGrpSpPr/>
            <p:nvPr/>
          </p:nvGrpSpPr>
          <p:grpSpPr>
            <a:xfrm>
              <a:off x="3515" y="3249"/>
              <a:ext cx="408" cy="408"/>
              <a:chOff x="4468" y="1907"/>
              <a:chExt cx="408" cy="406"/>
            </a:xfrm>
          </p:grpSpPr>
          <p:sp>
            <p:nvSpPr>
              <p:cNvPr id="112734" name="Rectangle 120"/>
              <p:cNvSpPr/>
              <p:nvPr/>
            </p:nvSpPr>
            <p:spPr>
              <a:xfrm>
                <a:off x="4470" y="1907"/>
                <a:ext cx="270" cy="406"/>
              </a:xfrm>
              <a:prstGeom prst="rect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112735" name="Text Box 121"/>
              <p:cNvSpPr txBox="1"/>
              <p:nvPr/>
            </p:nvSpPr>
            <p:spPr>
              <a:xfrm>
                <a:off x="4468" y="1933"/>
                <a:ext cx="408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&amp;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2717" name="Line 125"/>
            <p:cNvSpPr/>
            <p:nvPr/>
          </p:nvSpPr>
          <p:spPr>
            <a:xfrm>
              <a:off x="3787" y="3475"/>
              <a:ext cx="862" cy="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18" name="Line 126"/>
            <p:cNvSpPr/>
            <p:nvPr/>
          </p:nvSpPr>
          <p:spPr>
            <a:xfrm>
              <a:off x="4468" y="3294"/>
              <a:ext cx="181" cy="0"/>
            </a:xfrm>
            <a:prstGeom prst="line">
              <a:avLst/>
            </a:prstGeom>
            <a:ln w="25400" cap="flat" cmpd="sng">
              <a:solidFill>
                <a:srgbClr val="9933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19" name="Line 130"/>
            <p:cNvSpPr/>
            <p:nvPr/>
          </p:nvSpPr>
          <p:spPr>
            <a:xfrm>
              <a:off x="4876" y="3339"/>
              <a:ext cx="317" cy="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20" name="Text Box 131"/>
            <p:cNvSpPr txBox="1"/>
            <p:nvPr/>
          </p:nvSpPr>
          <p:spPr>
            <a:xfrm>
              <a:off x="5148" y="3249"/>
              <a:ext cx="31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Z</a:t>
              </a:r>
              <a:endParaRPr lang="en-US" altLang="zh-CN" sz="1800" b="1" dirty="0"/>
            </a:p>
          </p:txBody>
        </p:sp>
        <p:sp>
          <p:nvSpPr>
            <p:cNvPr id="112721" name="Oval 132"/>
            <p:cNvSpPr/>
            <p:nvPr/>
          </p:nvSpPr>
          <p:spPr>
            <a:xfrm>
              <a:off x="497" y="1546"/>
              <a:ext cx="54" cy="54"/>
            </a:xfrm>
            <a:prstGeom prst="ellipse">
              <a:avLst/>
            </a:prstGeom>
            <a:solidFill>
              <a:srgbClr val="00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2722" name="Oval 133"/>
            <p:cNvSpPr/>
            <p:nvPr/>
          </p:nvSpPr>
          <p:spPr>
            <a:xfrm>
              <a:off x="900" y="1586"/>
              <a:ext cx="54" cy="54"/>
            </a:xfrm>
            <a:prstGeom prst="ellipse">
              <a:avLst/>
            </a:prstGeom>
            <a:solidFill>
              <a:srgbClr val="00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2723" name="Oval 134"/>
            <p:cNvSpPr/>
            <p:nvPr/>
          </p:nvSpPr>
          <p:spPr>
            <a:xfrm>
              <a:off x="492" y="2181"/>
              <a:ext cx="54" cy="54"/>
            </a:xfrm>
            <a:prstGeom prst="ellipse">
              <a:avLst/>
            </a:prstGeom>
            <a:solidFill>
              <a:srgbClr val="00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2724" name="Oval 135"/>
            <p:cNvSpPr/>
            <p:nvPr/>
          </p:nvSpPr>
          <p:spPr>
            <a:xfrm>
              <a:off x="719" y="2816"/>
              <a:ext cx="54" cy="54"/>
            </a:xfrm>
            <a:prstGeom prst="ellipse">
              <a:avLst/>
            </a:prstGeom>
            <a:solidFill>
              <a:srgbClr val="000000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2725" name="Oval 136"/>
            <p:cNvSpPr/>
            <p:nvPr/>
          </p:nvSpPr>
          <p:spPr>
            <a:xfrm>
              <a:off x="2765" y="2787"/>
              <a:ext cx="54" cy="54"/>
            </a:xfrm>
            <a:prstGeom prst="ellipse">
              <a:avLst/>
            </a:prstGeom>
            <a:solidFill>
              <a:srgbClr val="000000"/>
            </a:solidFill>
            <a:ln w="254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2726" name="Oval 137"/>
            <p:cNvSpPr/>
            <p:nvPr/>
          </p:nvSpPr>
          <p:spPr>
            <a:xfrm>
              <a:off x="4444" y="1979"/>
              <a:ext cx="54" cy="54"/>
            </a:xfrm>
            <a:prstGeom prst="ellipse">
              <a:avLst/>
            </a:prstGeom>
            <a:solidFill>
              <a:srgbClr val="000000"/>
            </a:solidFill>
            <a:ln w="25400" cap="flat" cmpd="sng">
              <a:solidFill>
                <a:srgbClr val="9933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2727" name="Oval 138"/>
            <p:cNvSpPr/>
            <p:nvPr/>
          </p:nvSpPr>
          <p:spPr>
            <a:xfrm>
              <a:off x="4444" y="2470"/>
              <a:ext cx="54" cy="54"/>
            </a:xfrm>
            <a:prstGeom prst="ellipse">
              <a:avLst/>
            </a:prstGeom>
            <a:solidFill>
              <a:srgbClr val="000000"/>
            </a:solidFill>
            <a:ln w="25400" cap="flat" cmpd="sng">
              <a:solidFill>
                <a:srgbClr val="9933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2728" name="Oval 139"/>
            <p:cNvSpPr/>
            <p:nvPr/>
          </p:nvSpPr>
          <p:spPr>
            <a:xfrm>
              <a:off x="2856" y="3302"/>
              <a:ext cx="54" cy="54"/>
            </a:xfrm>
            <a:prstGeom prst="ellipse">
              <a:avLst/>
            </a:prstGeom>
            <a:solidFill>
              <a:srgbClr val="00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2729" name="Oval 140"/>
            <p:cNvSpPr/>
            <p:nvPr/>
          </p:nvSpPr>
          <p:spPr>
            <a:xfrm>
              <a:off x="2538" y="2480"/>
              <a:ext cx="54" cy="54"/>
            </a:xfrm>
            <a:prstGeom prst="ellipse">
              <a:avLst/>
            </a:prstGeom>
            <a:solidFill>
              <a:srgbClr val="000000"/>
            </a:solidFill>
            <a:ln w="254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112730" name="Group 143"/>
            <p:cNvGrpSpPr/>
            <p:nvPr/>
          </p:nvGrpSpPr>
          <p:grpSpPr>
            <a:xfrm>
              <a:off x="4604" y="3203"/>
              <a:ext cx="363" cy="363"/>
              <a:chOff x="4468" y="2704"/>
              <a:chExt cx="408" cy="406"/>
            </a:xfrm>
          </p:grpSpPr>
          <p:sp>
            <p:nvSpPr>
              <p:cNvPr id="112732" name="Rectangle 144"/>
              <p:cNvSpPr/>
              <p:nvPr/>
            </p:nvSpPr>
            <p:spPr>
              <a:xfrm>
                <a:off x="4515" y="2704"/>
                <a:ext cx="270" cy="406"/>
              </a:xfrm>
              <a:prstGeom prst="rect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112733" name="Text Box 145"/>
              <p:cNvSpPr txBox="1"/>
              <p:nvPr/>
            </p:nvSpPr>
            <p:spPr>
              <a:xfrm>
                <a:off x="4468" y="2750"/>
                <a:ext cx="408" cy="2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600" b="1" dirty="0">
                    <a:latin typeface="Times New Roman" panose="02020603050405020304" pitchFamily="18" charset="0"/>
                  </a:rPr>
                  <a:t>≥</a:t>
                </a:r>
                <a:r>
                  <a:rPr lang="en-US" altLang="zh-CN" sz="1800" b="1" dirty="0"/>
                  <a:t>1</a:t>
                </a:r>
                <a:endParaRPr lang="en-US" altLang="zh-CN" sz="1800" b="1" dirty="0"/>
              </a:p>
            </p:txBody>
          </p:sp>
        </p:grpSp>
        <p:sp>
          <p:nvSpPr>
            <p:cNvPr id="112731" name="Oval 146"/>
            <p:cNvSpPr/>
            <p:nvPr/>
          </p:nvSpPr>
          <p:spPr>
            <a:xfrm>
              <a:off x="839" y="1586"/>
              <a:ext cx="45" cy="4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1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1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6" name="Object 4"/>
          <p:cNvGraphicFramePr>
            <a:graphicFrameLocks noChangeAspect="1"/>
          </p:cNvGraphicFramePr>
          <p:nvPr/>
        </p:nvGraphicFramePr>
        <p:xfrm>
          <a:off x="395288" y="333375"/>
          <a:ext cx="15113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6" name="" r:id="rId1" imgW="416560" imgH="139065" progId="Equation.3">
                  <p:embed/>
                </p:oleObj>
              </mc:Choice>
              <mc:Fallback>
                <p:oleObj name="" r:id="rId1" imgW="416560" imgH="139065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5288" y="333375"/>
                        <a:ext cx="1511300" cy="6524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7" name="Object 5"/>
          <p:cNvGraphicFramePr>
            <a:graphicFrameLocks noChangeAspect="1"/>
          </p:cNvGraphicFramePr>
          <p:nvPr/>
        </p:nvGraphicFramePr>
        <p:xfrm>
          <a:off x="3563938" y="333375"/>
          <a:ext cx="10477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7" name="" r:id="rId3" imgW="285750" imgH="122555" progId="Equation.3">
                  <p:embed/>
                </p:oleObj>
              </mc:Choice>
              <mc:Fallback>
                <p:oleObj name="" r:id="rId3" imgW="285750" imgH="122555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63938" y="333375"/>
                        <a:ext cx="1047750" cy="55721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6"/>
          <p:cNvGraphicFramePr>
            <a:graphicFrameLocks noChangeAspect="1"/>
          </p:cNvGraphicFramePr>
          <p:nvPr/>
        </p:nvGraphicFramePr>
        <p:xfrm>
          <a:off x="2124075" y="333375"/>
          <a:ext cx="11525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8" name="" r:id="rId5" imgW="326390" imgH="139065" progId="Equation.3">
                  <p:embed/>
                </p:oleObj>
              </mc:Choice>
              <mc:Fallback>
                <p:oleObj name="" r:id="rId5" imgW="326390" imgH="139065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24075" y="333375"/>
                        <a:ext cx="1152525" cy="60801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7"/>
          <p:cNvGraphicFramePr>
            <a:graphicFrameLocks noChangeAspect="1"/>
          </p:cNvGraphicFramePr>
          <p:nvPr/>
        </p:nvGraphicFramePr>
        <p:xfrm>
          <a:off x="4787900" y="333375"/>
          <a:ext cx="17287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9" name="" r:id="rId7" imgW="554990" imgH="139065" progId="Equation.3">
                  <p:embed/>
                </p:oleObj>
              </mc:Choice>
              <mc:Fallback>
                <p:oleObj name="" r:id="rId7" imgW="554990" imgH="139065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87900" y="333375"/>
                        <a:ext cx="1728788" cy="5762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8"/>
          <p:cNvGraphicFramePr>
            <a:graphicFrameLocks noChangeAspect="1"/>
          </p:cNvGraphicFramePr>
          <p:nvPr/>
        </p:nvGraphicFramePr>
        <p:xfrm>
          <a:off x="6659563" y="333375"/>
          <a:ext cx="2303462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0" name="" r:id="rId9" imgW="588010" imgH="122555" progId="Equation.3">
                  <p:embed/>
                </p:oleObj>
              </mc:Choice>
              <mc:Fallback>
                <p:oleObj name="" r:id="rId9" imgW="588010" imgH="122555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59563" y="333375"/>
                        <a:ext cx="2303462" cy="6524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2305" name="Group 97"/>
          <p:cNvGrpSpPr/>
          <p:nvPr/>
        </p:nvGrpSpPr>
        <p:grpSpPr>
          <a:xfrm>
            <a:off x="1403350" y="1484313"/>
            <a:ext cx="7416800" cy="4681537"/>
            <a:chOff x="884" y="935"/>
            <a:chExt cx="4672" cy="2949"/>
          </a:xfrm>
        </p:grpSpPr>
        <p:grpSp>
          <p:nvGrpSpPr>
            <p:cNvPr id="113672" name="Group 25"/>
            <p:cNvGrpSpPr/>
            <p:nvPr/>
          </p:nvGrpSpPr>
          <p:grpSpPr>
            <a:xfrm>
              <a:off x="3062" y="1207"/>
              <a:ext cx="998" cy="552"/>
              <a:chOff x="1655" y="2162"/>
              <a:chExt cx="998" cy="552"/>
            </a:xfrm>
          </p:grpSpPr>
          <p:sp>
            <p:nvSpPr>
              <p:cNvPr id="113743" name="Oval 10"/>
              <p:cNvSpPr/>
              <p:nvPr/>
            </p:nvSpPr>
            <p:spPr>
              <a:xfrm rot="-5400000">
                <a:off x="1999" y="2633"/>
                <a:ext cx="81" cy="81"/>
              </a:xfrm>
              <a:prstGeom prst="ellipse">
                <a:avLst/>
              </a:prstGeom>
              <a:noFill/>
              <a:ln w="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113744" name="Rectangle 11"/>
              <p:cNvSpPr/>
              <p:nvPr/>
            </p:nvSpPr>
            <p:spPr>
              <a:xfrm rot="-5400000">
                <a:off x="1793" y="2034"/>
                <a:ext cx="472" cy="728"/>
              </a:xfrm>
              <a:prstGeom prst="rect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113745" name="Freeform 12"/>
              <p:cNvSpPr/>
              <p:nvPr/>
            </p:nvSpPr>
            <p:spPr>
              <a:xfrm rot="-5400000">
                <a:off x="1985" y="2544"/>
                <a:ext cx="113" cy="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1"/>
                  </a:cxn>
                  <a:cxn ang="0">
                    <a:pos x="0" y="1"/>
                  </a:cxn>
                </a:cxnLst>
                <a:rect l="0" t="0" r="0" b="0"/>
                <a:pathLst>
                  <a:path w="162" h="108">
                    <a:moveTo>
                      <a:pt x="0" y="0"/>
                    </a:moveTo>
                    <a:lnTo>
                      <a:pt x="162" y="54"/>
                    </a:lnTo>
                    <a:lnTo>
                      <a:pt x="0" y="108"/>
                    </a:lnTo>
                  </a:path>
                </a:pathLst>
              </a:custGeom>
              <a:noFill/>
              <a:ln w="222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46" name="Text Box 14"/>
              <p:cNvSpPr txBox="1"/>
              <p:nvPr/>
            </p:nvSpPr>
            <p:spPr>
              <a:xfrm>
                <a:off x="1655" y="2387"/>
                <a:ext cx="363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000" dirty="0"/>
                  <a:t>K</a:t>
                </a:r>
                <a:r>
                  <a:rPr lang="en-US" altLang="zh-CN" sz="1800" baseline="-25000" dirty="0"/>
                  <a:t>1</a:t>
                </a:r>
                <a:endParaRPr lang="en-US" altLang="zh-CN" sz="1800" baseline="-25000" dirty="0"/>
              </a:p>
            </p:txBody>
          </p:sp>
          <p:sp>
            <p:nvSpPr>
              <p:cNvPr id="113747" name="Text Box 15"/>
              <p:cNvSpPr txBox="1"/>
              <p:nvPr/>
            </p:nvSpPr>
            <p:spPr>
              <a:xfrm>
                <a:off x="2154" y="2387"/>
                <a:ext cx="49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000" dirty="0"/>
                  <a:t>J</a:t>
                </a:r>
                <a:r>
                  <a:rPr lang="en-US" altLang="zh-CN" sz="1800" baseline="-25000" dirty="0"/>
                  <a:t>1</a:t>
                </a:r>
                <a:endParaRPr lang="en-US" altLang="zh-CN" sz="1800" baseline="-25000" dirty="0"/>
              </a:p>
            </p:txBody>
          </p:sp>
          <p:sp>
            <p:nvSpPr>
              <p:cNvPr id="113748" name="Text Box 16"/>
              <p:cNvSpPr txBox="1"/>
              <p:nvPr/>
            </p:nvSpPr>
            <p:spPr>
              <a:xfrm>
                <a:off x="1928" y="2280"/>
                <a:ext cx="31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C</a:t>
                </a:r>
                <a:endParaRPr lang="en-US" altLang="zh-CN" sz="2400" dirty="0"/>
              </a:p>
            </p:txBody>
          </p:sp>
        </p:grpSp>
        <p:grpSp>
          <p:nvGrpSpPr>
            <p:cNvPr id="113673" name="Group 26"/>
            <p:cNvGrpSpPr/>
            <p:nvPr/>
          </p:nvGrpSpPr>
          <p:grpSpPr>
            <a:xfrm>
              <a:off x="3062" y="2795"/>
              <a:ext cx="998" cy="552"/>
              <a:chOff x="3379" y="2116"/>
              <a:chExt cx="998" cy="552"/>
            </a:xfrm>
          </p:grpSpPr>
          <p:sp>
            <p:nvSpPr>
              <p:cNvPr id="113737" name="Oval 18"/>
              <p:cNvSpPr/>
              <p:nvPr/>
            </p:nvSpPr>
            <p:spPr>
              <a:xfrm rot="-5400000">
                <a:off x="3723" y="2587"/>
                <a:ext cx="81" cy="81"/>
              </a:xfrm>
              <a:prstGeom prst="ellipse">
                <a:avLst/>
              </a:prstGeom>
              <a:noFill/>
              <a:ln w="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113738" name="Rectangle 19"/>
              <p:cNvSpPr/>
              <p:nvPr/>
            </p:nvSpPr>
            <p:spPr>
              <a:xfrm rot="-5400000">
                <a:off x="3517" y="1988"/>
                <a:ext cx="472" cy="728"/>
              </a:xfrm>
              <a:prstGeom prst="rect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113739" name="Freeform 20"/>
              <p:cNvSpPr/>
              <p:nvPr/>
            </p:nvSpPr>
            <p:spPr>
              <a:xfrm rot="-5400000">
                <a:off x="3709" y="2498"/>
                <a:ext cx="113" cy="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1"/>
                  </a:cxn>
                  <a:cxn ang="0">
                    <a:pos x="0" y="1"/>
                  </a:cxn>
                </a:cxnLst>
                <a:rect l="0" t="0" r="0" b="0"/>
                <a:pathLst>
                  <a:path w="162" h="108">
                    <a:moveTo>
                      <a:pt x="0" y="0"/>
                    </a:moveTo>
                    <a:lnTo>
                      <a:pt x="162" y="54"/>
                    </a:lnTo>
                    <a:lnTo>
                      <a:pt x="0" y="108"/>
                    </a:lnTo>
                  </a:path>
                </a:pathLst>
              </a:custGeom>
              <a:noFill/>
              <a:ln w="222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40" name="Text Box 22"/>
              <p:cNvSpPr txBox="1"/>
              <p:nvPr/>
            </p:nvSpPr>
            <p:spPr>
              <a:xfrm>
                <a:off x="3379" y="2341"/>
                <a:ext cx="363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000" dirty="0"/>
                  <a:t>K</a:t>
                </a:r>
                <a:r>
                  <a:rPr lang="en-US" altLang="zh-CN" sz="1800" baseline="-25000" dirty="0"/>
                  <a:t>2</a:t>
                </a:r>
                <a:endParaRPr lang="en-US" altLang="zh-CN" sz="1800" baseline="-25000" dirty="0"/>
              </a:p>
            </p:txBody>
          </p:sp>
          <p:sp>
            <p:nvSpPr>
              <p:cNvPr id="113741" name="Text Box 23"/>
              <p:cNvSpPr txBox="1"/>
              <p:nvPr/>
            </p:nvSpPr>
            <p:spPr>
              <a:xfrm>
                <a:off x="3878" y="2341"/>
                <a:ext cx="49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000" dirty="0"/>
                  <a:t>J</a:t>
                </a:r>
                <a:r>
                  <a:rPr lang="en-US" altLang="zh-CN" sz="1800" baseline="-25000" dirty="0"/>
                  <a:t>2</a:t>
                </a:r>
                <a:endParaRPr lang="en-US" altLang="zh-CN" sz="1800" baseline="-25000" dirty="0"/>
              </a:p>
            </p:txBody>
          </p:sp>
          <p:sp>
            <p:nvSpPr>
              <p:cNvPr id="113742" name="Text Box 24"/>
              <p:cNvSpPr txBox="1"/>
              <p:nvPr/>
            </p:nvSpPr>
            <p:spPr>
              <a:xfrm>
                <a:off x="3652" y="2234"/>
                <a:ext cx="31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C</a:t>
                </a:r>
                <a:endParaRPr lang="en-US" altLang="zh-CN" sz="2400" dirty="0"/>
              </a:p>
            </p:txBody>
          </p:sp>
        </p:grpSp>
        <p:sp>
          <p:nvSpPr>
            <p:cNvPr id="113674" name="Text Box 27"/>
            <p:cNvSpPr txBox="1"/>
            <p:nvPr/>
          </p:nvSpPr>
          <p:spPr>
            <a:xfrm>
              <a:off x="1021" y="1979"/>
              <a:ext cx="5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X</a:t>
              </a:r>
              <a:endParaRPr lang="en-US" altLang="zh-CN" sz="1800" b="1" dirty="0"/>
            </a:p>
          </p:txBody>
        </p:sp>
        <p:grpSp>
          <p:nvGrpSpPr>
            <p:cNvPr id="113675" name="Group 28"/>
            <p:cNvGrpSpPr/>
            <p:nvPr/>
          </p:nvGrpSpPr>
          <p:grpSpPr>
            <a:xfrm>
              <a:off x="3334" y="3566"/>
              <a:ext cx="318" cy="318"/>
              <a:chOff x="4468" y="1907"/>
              <a:chExt cx="408" cy="406"/>
            </a:xfrm>
          </p:grpSpPr>
          <p:sp>
            <p:nvSpPr>
              <p:cNvPr id="113735" name="Rectangle 29"/>
              <p:cNvSpPr/>
              <p:nvPr/>
            </p:nvSpPr>
            <p:spPr>
              <a:xfrm>
                <a:off x="4470" y="1907"/>
                <a:ext cx="270" cy="406"/>
              </a:xfrm>
              <a:prstGeom prst="rect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113736" name="Text Box 30"/>
              <p:cNvSpPr txBox="1"/>
              <p:nvPr/>
            </p:nvSpPr>
            <p:spPr>
              <a:xfrm>
                <a:off x="4468" y="1933"/>
                <a:ext cx="408" cy="2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&amp;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3676" name="Group 31"/>
            <p:cNvGrpSpPr/>
            <p:nvPr/>
          </p:nvGrpSpPr>
          <p:grpSpPr>
            <a:xfrm>
              <a:off x="2018" y="1933"/>
              <a:ext cx="363" cy="363"/>
              <a:chOff x="4468" y="2704"/>
              <a:chExt cx="408" cy="406"/>
            </a:xfrm>
          </p:grpSpPr>
          <p:sp>
            <p:nvSpPr>
              <p:cNvPr id="113733" name="Rectangle 32"/>
              <p:cNvSpPr/>
              <p:nvPr/>
            </p:nvSpPr>
            <p:spPr>
              <a:xfrm>
                <a:off x="4515" y="2704"/>
                <a:ext cx="270" cy="406"/>
              </a:xfrm>
              <a:prstGeom prst="rect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113734" name="Text Box 33"/>
              <p:cNvSpPr txBox="1"/>
              <p:nvPr/>
            </p:nvSpPr>
            <p:spPr>
              <a:xfrm>
                <a:off x="4468" y="2750"/>
                <a:ext cx="408" cy="2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600" b="1" dirty="0">
                    <a:latin typeface="Times New Roman" panose="02020603050405020304" pitchFamily="18" charset="0"/>
                  </a:rPr>
                  <a:t>≥</a:t>
                </a:r>
                <a:r>
                  <a:rPr lang="en-US" altLang="zh-CN" sz="1800" b="1" dirty="0"/>
                  <a:t>1</a:t>
                </a:r>
                <a:endParaRPr lang="en-US" altLang="zh-CN" sz="1800" b="1" dirty="0"/>
              </a:p>
            </p:txBody>
          </p:sp>
        </p:grpSp>
        <p:grpSp>
          <p:nvGrpSpPr>
            <p:cNvPr id="113677" name="Group 34"/>
            <p:cNvGrpSpPr/>
            <p:nvPr/>
          </p:nvGrpSpPr>
          <p:grpSpPr>
            <a:xfrm>
              <a:off x="1928" y="3294"/>
              <a:ext cx="318" cy="318"/>
              <a:chOff x="4150" y="3294"/>
              <a:chExt cx="272" cy="318"/>
            </a:xfrm>
          </p:grpSpPr>
          <p:sp>
            <p:nvSpPr>
              <p:cNvPr id="113729" name="Oval 35"/>
              <p:cNvSpPr/>
              <p:nvPr/>
            </p:nvSpPr>
            <p:spPr>
              <a:xfrm>
                <a:off x="4332" y="3430"/>
                <a:ext cx="45" cy="45"/>
              </a:xfrm>
              <a:prstGeom prst="ellipse">
                <a:avLst/>
              </a:prstGeom>
              <a:noFill/>
              <a:ln w="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grpSp>
            <p:nvGrpSpPr>
              <p:cNvPr id="113730" name="Group 36"/>
              <p:cNvGrpSpPr/>
              <p:nvPr/>
            </p:nvGrpSpPr>
            <p:grpSpPr>
              <a:xfrm>
                <a:off x="4150" y="3294"/>
                <a:ext cx="272" cy="318"/>
                <a:chOff x="4468" y="1907"/>
                <a:chExt cx="408" cy="406"/>
              </a:xfrm>
            </p:grpSpPr>
            <p:sp>
              <p:nvSpPr>
                <p:cNvPr id="113731" name="Rectangle 37"/>
                <p:cNvSpPr/>
                <p:nvPr/>
              </p:nvSpPr>
              <p:spPr>
                <a:xfrm>
                  <a:off x="4470" y="1907"/>
                  <a:ext cx="270" cy="406"/>
                </a:xfrm>
                <a:prstGeom prst="rect">
                  <a:avLst/>
                </a:prstGeom>
                <a:noFill/>
                <a:ln w="222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113732" name="Text Box 38"/>
                <p:cNvSpPr txBox="1"/>
                <p:nvPr/>
              </p:nvSpPr>
              <p:spPr>
                <a:xfrm>
                  <a:off x="4468" y="1933"/>
                  <a:ext cx="408" cy="29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1800" b="1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3678" name="Line 39"/>
            <p:cNvSpPr/>
            <p:nvPr/>
          </p:nvSpPr>
          <p:spPr>
            <a:xfrm>
              <a:off x="1202" y="2069"/>
              <a:ext cx="862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679" name="Line 40"/>
            <p:cNvSpPr/>
            <p:nvPr/>
          </p:nvSpPr>
          <p:spPr>
            <a:xfrm rot="-5400000">
              <a:off x="3078" y="2642"/>
              <a:ext cx="329" cy="0"/>
            </a:xfrm>
            <a:prstGeom prst="line">
              <a:avLst/>
            </a:prstGeom>
            <a:ln w="25400" cap="flat" cmpd="sng">
              <a:solidFill>
                <a:srgbClr val="6600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680" name="Line 41"/>
            <p:cNvSpPr/>
            <p:nvPr/>
          </p:nvSpPr>
          <p:spPr>
            <a:xfrm rot="-5400000">
              <a:off x="1740" y="2347"/>
              <a:ext cx="284" cy="0"/>
            </a:xfrm>
            <a:prstGeom prst="line">
              <a:avLst/>
            </a:prstGeom>
            <a:ln w="25400" cap="flat" cmpd="sng">
              <a:solidFill>
                <a:srgbClr val="6600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681" name="Line 42"/>
            <p:cNvSpPr/>
            <p:nvPr/>
          </p:nvSpPr>
          <p:spPr>
            <a:xfrm rot="5400000" flipH="1">
              <a:off x="2562" y="1797"/>
              <a:ext cx="0" cy="1361"/>
            </a:xfrm>
            <a:prstGeom prst="line">
              <a:avLst/>
            </a:prstGeom>
            <a:ln w="25400" cap="flat" cmpd="sng">
              <a:solidFill>
                <a:srgbClr val="6600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682" name="Line 43"/>
            <p:cNvSpPr/>
            <p:nvPr/>
          </p:nvSpPr>
          <p:spPr>
            <a:xfrm rot="5400000" flipH="1">
              <a:off x="1973" y="2114"/>
              <a:ext cx="0" cy="182"/>
            </a:xfrm>
            <a:prstGeom prst="line">
              <a:avLst/>
            </a:prstGeom>
            <a:ln w="25400" cap="flat" cmpd="sng">
              <a:solidFill>
                <a:srgbClr val="6600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683" name="Line 44"/>
            <p:cNvSpPr/>
            <p:nvPr/>
          </p:nvSpPr>
          <p:spPr>
            <a:xfrm rot="5400000" flipH="1">
              <a:off x="2744" y="1615"/>
              <a:ext cx="0" cy="907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684" name="Line 45"/>
            <p:cNvSpPr/>
            <p:nvPr/>
          </p:nvSpPr>
          <p:spPr>
            <a:xfrm rot="-5400000">
              <a:off x="2994" y="1865"/>
              <a:ext cx="408" cy="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685" name="Line 46"/>
            <p:cNvSpPr/>
            <p:nvPr/>
          </p:nvSpPr>
          <p:spPr>
            <a:xfrm rot="5400000" flipH="1">
              <a:off x="2857" y="594"/>
              <a:ext cx="0" cy="2495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686" name="Line 47"/>
            <p:cNvSpPr/>
            <p:nvPr/>
          </p:nvSpPr>
          <p:spPr>
            <a:xfrm rot="-5400000" flipH="1" flipV="1">
              <a:off x="3560" y="1751"/>
              <a:ext cx="181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687" name="Line 48"/>
            <p:cNvSpPr/>
            <p:nvPr/>
          </p:nvSpPr>
          <p:spPr>
            <a:xfrm rot="5400000" flipH="1">
              <a:off x="793" y="2658"/>
              <a:ext cx="1633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688" name="Line 49"/>
            <p:cNvSpPr/>
            <p:nvPr/>
          </p:nvSpPr>
          <p:spPr>
            <a:xfrm rot="5400000" flipH="1">
              <a:off x="1769" y="3316"/>
              <a:ext cx="0" cy="318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689" name="Line 52"/>
            <p:cNvSpPr/>
            <p:nvPr/>
          </p:nvSpPr>
          <p:spPr>
            <a:xfrm rot="5400000" flipH="1">
              <a:off x="3622" y="3680"/>
              <a:ext cx="0" cy="136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690" name="Line 53"/>
            <p:cNvSpPr/>
            <p:nvPr/>
          </p:nvSpPr>
          <p:spPr>
            <a:xfrm rot="-5400000" flipH="1" flipV="1">
              <a:off x="3447" y="3498"/>
              <a:ext cx="499" cy="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691" name="Line 54"/>
            <p:cNvSpPr/>
            <p:nvPr/>
          </p:nvSpPr>
          <p:spPr>
            <a:xfrm rot="-5400000" flipH="1" flipV="1">
              <a:off x="3016" y="1071"/>
              <a:ext cx="272" cy="0"/>
            </a:xfrm>
            <a:prstGeom prst="line">
              <a:avLst/>
            </a:prstGeom>
            <a:ln w="254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692" name="Line 55"/>
            <p:cNvSpPr/>
            <p:nvPr/>
          </p:nvSpPr>
          <p:spPr>
            <a:xfrm rot="5400000" flipH="1">
              <a:off x="2018" y="-199"/>
              <a:ext cx="0" cy="2269"/>
            </a:xfrm>
            <a:prstGeom prst="line">
              <a:avLst/>
            </a:prstGeom>
            <a:ln w="254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693" name="Line 56"/>
            <p:cNvSpPr/>
            <p:nvPr/>
          </p:nvSpPr>
          <p:spPr>
            <a:xfrm rot="5400000" flipH="1">
              <a:off x="-567" y="2386"/>
              <a:ext cx="2903" cy="0"/>
            </a:xfrm>
            <a:prstGeom prst="line">
              <a:avLst/>
            </a:prstGeom>
            <a:ln w="254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694" name="Line 57"/>
            <p:cNvSpPr/>
            <p:nvPr/>
          </p:nvSpPr>
          <p:spPr>
            <a:xfrm rot="5400000" flipH="1">
              <a:off x="2685" y="2947"/>
              <a:ext cx="0" cy="997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695" name="Line 59"/>
            <p:cNvSpPr/>
            <p:nvPr/>
          </p:nvSpPr>
          <p:spPr>
            <a:xfrm rot="-5400000">
              <a:off x="2994" y="3453"/>
              <a:ext cx="408" cy="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696" name="Line 60"/>
            <p:cNvSpPr/>
            <p:nvPr/>
          </p:nvSpPr>
          <p:spPr>
            <a:xfrm rot="5400000" flipH="1">
              <a:off x="3266" y="3589"/>
              <a:ext cx="0" cy="136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697" name="Line 61"/>
            <p:cNvSpPr/>
            <p:nvPr/>
          </p:nvSpPr>
          <p:spPr>
            <a:xfrm rot="-5400000" flipH="1" flipV="1">
              <a:off x="2109" y="2613"/>
              <a:ext cx="0" cy="2450"/>
            </a:xfrm>
            <a:prstGeom prst="line">
              <a:avLst/>
            </a:prstGeom>
            <a:ln w="254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698" name="Line 62"/>
            <p:cNvSpPr/>
            <p:nvPr/>
          </p:nvSpPr>
          <p:spPr>
            <a:xfrm rot="-5400000">
              <a:off x="3531" y="1100"/>
              <a:ext cx="239" cy="0"/>
            </a:xfrm>
            <a:prstGeom prst="line">
              <a:avLst/>
            </a:prstGeom>
            <a:ln w="254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699" name="Line 64"/>
            <p:cNvSpPr/>
            <p:nvPr/>
          </p:nvSpPr>
          <p:spPr>
            <a:xfrm rot="5400000" flipH="1">
              <a:off x="3787" y="844"/>
              <a:ext cx="0" cy="273"/>
            </a:xfrm>
            <a:prstGeom prst="line">
              <a:avLst/>
            </a:prstGeom>
            <a:ln w="254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700" name="Line 65"/>
            <p:cNvSpPr/>
            <p:nvPr/>
          </p:nvSpPr>
          <p:spPr>
            <a:xfrm rot="5400000" flipH="1">
              <a:off x="3606" y="1298"/>
              <a:ext cx="635" cy="0"/>
            </a:xfrm>
            <a:prstGeom prst="line">
              <a:avLst/>
            </a:prstGeom>
            <a:ln w="254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701" name="Line 66"/>
            <p:cNvSpPr/>
            <p:nvPr/>
          </p:nvSpPr>
          <p:spPr>
            <a:xfrm rot="5400000" flipH="1">
              <a:off x="4015" y="1525"/>
              <a:ext cx="0" cy="182"/>
            </a:xfrm>
            <a:prstGeom prst="line">
              <a:avLst/>
            </a:prstGeom>
            <a:ln w="2540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13702" name="Group 67"/>
            <p:cNvGrpSpPr/>
            <p:nvPr/>
          </p:nvGrpSpPr>
          <p:grpSpPr>
            <a:xfrm>
              <a:off x="4105" y="1570"/>
              <a:ext cx="318" cy="318"/>
              <a:chOff x="4468" y="1907"/>
              <a:chExt cx="408" cy="406"/>
            </a:xfrm>
          </p:grpSpPr>
          <p:sp>
            <p:nvSpPr>
              <p:cNvPr id="113727" name="Rectangle 68"/>
              <p:cNvSpPr/>
              <p:nvPr/>
            </p:nvSpPr>
            <p:spPr>
              <a:xfrm>
                <a:off x="4470" y="1907"/>
                <a:ext cx="270" cy="406"/>
              </a:xfrm>
              <a:prstGeom prst="rect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113728" name="Text Box 69"/>
              <p:cNvSpPr txBox="1"/>
              <p:nvPr/>
            </p:nvSpPr>
            <p:spPr>
              <a:xfrm>
                <a:off x="4468" y="1933"/>
                <a:ext cx="408" cy="2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&amp;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3703" name="Line 73"/>
            <p:cNvSpPr/>
            <p:nvPr/>
          </p:nvSpPr>
          <p:spPr>
            <a:xfrm rot="5400000" flipH="1">
              <a:off x="4445" y="1638"/>
              <a:ext cx="0" cy="227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704" name="Line 74"/>
            <p:cNvSpPr/>
            <p:nvPr/>
          </p:nvSpPr>
          <p:spPr>
            <a:xfrm rot="-5400000" flipH="1" flipV="1">
              <a:off x="3243" y="2387"/>
              <a:ext cx="816" cy="0"/>
            </a:xfrm>
            <a:prstGeom prst="line">
              <a:avLst/>
            </a:prstGeom>
            <a:ln w="25400" cap="flat" cmpd="sng">
              <a:solidFill>
                <a:srgbClr val="6600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705" name="Line 75"/>
            <p:cNvSpPr/>
            <p:nvPr/>
          </p:nvSpPr>
          <p:spPr>
            <a:xfrm rot="5400000" flipH="1">
              <a:off x="4105" y="1525"/>
              <a:ext cx="0" cy="908"/>
            </a:xfrm>
            <a:prstGeom prst="line">
              <a:avLst/>
            </a:prstGeom>
            <a:ln w="25400" cap="flat" cmpd="sng">
              <a:solidFill>
                <a:srgbClr val="660033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13706" name="Group 76"/>
            <p:cNvGrpSpPr/>
            <p:nvPr/>
          </p:nvGrpSpPr>
          <p:grpSpPr>
            <a:xfrm>
              <a:off x="4513" y="1706"/>
              <a:ext cx="363" cy="363"/>
              <a:chOff x="4468" y="2704"/>
              <a:chExt cx="408" cy="406"/>
            </a:xfrm>
          </p:grpSpPr>
          <p:sp>
            <p:nvSpPr>
              <p:cNvPr id="113725" name="Rectangle 77"/>
              <p:cNvSpPr/>
              <p:nvPr/>
            </p:nvSpPr>
            <p:spPr>
              <a:xfrm>
                <a:off x="4515" y="2704"/>
                <a:ext cx="270" cy="406"/>
              </a:xfrm>
              <a:prstGeom prst="rect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113726" name="Text Box 78"/>
              <p:cNvSpPr txBox="1"/>
              <p:nvPr/>
            </p:nvSpPr>
            <p:spPr>
              <a:xfrm>
                <a:off x="4468" y="2750"/>
                <a:ext cx="408" cy="2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600" b="1" dirty="0">
                    <a:latin typeface="Times New Roman" panose="02020603050405020304" pitchFamily="18" charset="0"/>
                  </a:rPr>
                  <a:t>≥</a:t>
                </a:r>
                <a:r>
                  <a:rPr lang="en-US" altLang="zh-CN" sz="1800" b="1" dirty="0"/>
                  <a:t>1</a:t>
                </a:r>
                <a:endParaRPr lang="en-US" altLang="zh-CN" sz="1800" b="1" dirty="0"/>
              </a:p>
            </p:txBody>
          </p:sp>
        </p:grpSp>
        <p:sp>
          <p:nvSpPr>
            <p:cNvPr id="113707" name="Line 79"/>
            <p:cNvSpPr/>
            <p:nvPr/>
          </p:nvSpPr>
          <p:spPr>
            <a:xfrm rot="5400000" flipH="1">
              <a:off x="4898" y="1774"/>
              <a:ext cx="0" cy="227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708" name="Text Box 80"/>
            <p:cNvSpPr txBox="1"/>
            <p:nvPr/>
          </p:nvSpPr>
          <p:spPr>
            <a:xfrm>
              <a:off x="5012" y="1797"/>
              <a:ext cx="5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Z</a:t>
              </a:r>
              <a:endParaRPr lang="en-US" altLang="zh-CN" sz="1800" b="1" dirty="0"/>
            </a:p>
          </p:txBody>
        </p:sp>
        <p:sp>
          <p:nvSpPr>
            <p:cNvPr id="113709" name="Line 81"/>
            <p:cNvSpPr/>
            <p:nvPr/>
          </p:nvSpPr>
          <p:spPr>
            <a:xfrm rot="-5400000">
              <a:off x="3085" y="2092"/>
              <a:ext cx="68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710" name="Line 82"/>
            <p:cNvSpPr/>
            <p:nvPr/>
          </p:nvSpPr>
          <p:spPr>
            <a:xfrm rot="5400000" flipH="1">
              <a:off x="3878" y="1978"/>
              <a:ext cx="0" cy="90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711" name="Line 83"/>
            <p:cNvSpPr/>
            <p:nvPr/>
          </p:nvSpPr>
          <p:spPr>
            <a:xfrm rot="-5400000">
              <a:off x="3538" y="2953"/>
              <a:ext cx="1043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712" name="Line 84"/>
            <p:cNvSpPr/>
            <p:nvPr/>
          </p:nvSpPr>
          <p:spPr>
            <a:xfrm rot="-5400000">
              <a:off x="3742" y="3157"/>
              <a:ext cx="0" cy="63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713" name="Line 85"/>
            <p:cNvSpPr/>
            <p:nvPr/>
          </p:nvSpPr>
          <p:spPr>
            <a:xfrm rot="-5400000">
              <a:off x="3357" y="3407"/>
              <a:ext cx="13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714" name="Text Box 86"/>
            <p:cNvSpPr txBox="1"/>
            <p:nvPr/>
          </p:nvSpPr>
          <p:spPr>
            <a:xfrm>
              <a:off x="4286" y="2296"/>
              <a:ext cx="72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/>
                <a:t>时钟</a:t>
              </a:r>
              <a:endParaRPr lang="zh-CN" altLang="en-US" sz="1800" b="1" dirty="0"/>
            </a:p>
          </p:txBody>
        </p:sp>
        <p:sp>
          <p:nvSpPr>
            <p:cNvPr id="113715" name="Text Box 87"/>
            <p:cNvSpPr txBox="1"/>
            <p:nvPr/>
          </p:nvSpPr>
          <p:spPr>
            <a:xfrm>
              <a:off x="3016" y="2568"/>
              <a:ext cx="272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/>
                <a:t>y</a:t>
              </a:r>
              <a:r>
                <a:rPr lang="en-US" altLang="zh-CN" sz="1800" baseline="-25000" dirty="0"/>
                <a:t>2</a:t>
              </a:r>
              <a:endParaRPr lang="en-US" altLang="zh-CN" sz="1800" baseline="-25000" dirty="0"/>
            </a:p>
          </p:txBody>
        </p:sp>
        <p:sp>
          <p:nvSpPr>
            <p:cNvPr id="113716" name="Text Box 88"/>
            <p:cNvSpPr txBox="1"/>
            <p:nvPr/>
          </p:nvSpPr>
          <p:spPr>
            <a:xfrm>
              <a:off x="3606" y="2568"/>
              <a:ext cx="27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/>
                <a:t>y</a:t>
              </a:r>
              <a:r>
                <a:rPr lang="en-US" altLang="zh-CN" sz="1800" baseline="-25000" dirty="0"/>
                <a:t>2</a:t>
              </a:r>
              <a:endParaRPr lang="en-US" altLang="zh-CN" sz="1800" baseline="-25000" dirty="0"/>
            </a:p>
          </p:txBody>
        </p:sp>
        <p:sp>
          <p:nvSpPr>
            <p:cNvPr id="113717" name="Text Box 89"/>
            <p:cNvSpPr txBox="1"/>
            <p:nvPr/>
          </p:nvSpPr>
          <p:spPr>
            <a:xfrm>
              <a:off x="2925" y="981"/>
              <a:ext cx="31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/>
                <a:t>y</a:t>
              </a:r>
              <a:r>
                <a:rPr lang="en-US" altLang="zh-CN" sz="1800" baseline="-25000" dirty="0"/>
                <a:t>1</a:t>
              </a:r>
              <a:endParaRPr lang="en-US" altLang="zh-CN" sz="1800" baseline="-25000" dirty="0"/>
            </a:p>
          </p:txBody>
        </p:sp>
        <p:sp>
          <p:nvSpPr>
            <p:cNvPr id="113718" name="Text Box 90"/>
            <p:cNvSpPr txBox="1"/>
            <p:nvPr/>
          </p:nvSpPr>
          <p:spPr>
            <a:xfrm>
              <a:off x="3651" y="981"/>
              <a:ext cx="318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/>
                <a:t>y</a:t>
              </a:r>
              <a:r>
                <a:rPr lang="en-US" altLang="zh-CN" sz="1800" baseline="-25000" dirty="0"/>
                <a:t>1</a:t>
              </a:r>
              <a:endParaRPr lang="en-US" altLang="zh-CN" sz="1800" baseline="-25000" dirty="0"/>
            </a:p>
          </p:txBody>
        </p:sp>
        <p:sp>
          <p:nvSpPr>
            <p:cNvPr id="113719" name="Line 91"/>
            <p:cNvSpPr/>
            <p:nvPr/>
          </p:nvSpPr>
          <p:spPr>
            <a:xfrm>
              <a:off x="3061" y="2614"/>
              <a:ext cx="13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720" name="Line 92"/>
            <p:cNvSpPr/>
            <p:nvPr/>
          </p:nvSpPr>
          <p:spPr>
            <a:xfrm>
              <a:off x="2971" y="1026"/>
              <a:ext cx="13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721" name="Oval 93"/>
            <p:cNvSpPr/>
            <p:nvPr/>
          </p:nvSpPr>
          <p:spPr>
            <a:xfrm>
              <a:off x="1581" y="2040"/>
              <a:ext cx="54" cy="54"/>
            </a:xfrm>
            <a:prstGeom prst="ellipse">
              <a:avLst/>
            </a:prstGeom>
            <a:solidFill>
              <a:srgbClr val="000000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3722" name="Oval 94"/>
            <p:cNvSpPr/>
            <p:nvPr/>
          </p:nvSpPr>
          <p:spPr>
            <a:xfrm>
              <a:off x="4030" y="2403"/>
              <a:ext cx="54" cy="54"/>
            </a:xfrm>
            <a:prstGeom prst="ellipse">
              <a:avLst/>
            </a:prstGeom>
            <a:solidFill>
              <a:srgbClr val="000000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3723" name="Oval 95"/>
            <p:cNvSpPr/>
            <p:nvPr/>
          </p:nvSpPr>
          <p:spPr>
            <a:xfrm>
              <a:off x="3627" y="1818"/>
              <a:ext cx="54" cy="54"/>
            </a:xfrm>
            <a:prstGeom prst="ellipse">
              <a:avLst/>
            </a:prstGeom>
            <a:solidFill>
              <a:srgbClr val="000000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3724" name="Oval 96"/>
            <p:cNvSpPr/>
            <p:nvPr/>
          </p:nvSpPr>
          <p:spPr>
            <a:xfrm>
              <a:off x="3174" y="3422"/>
              <a:ext cx="54" cy="54"/>
            </a:xfrm>
            <a:prstGeom prst="ellipse">
              <a:avLst/>
            </a:prstGeom>
            <a:solidFill>
              <a:srgbClr val="000000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2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2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2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2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/>
          </p:cNvSpPr>
          <p:nvPr>
            <p:ph idx="1" hasCustomPrompt="1"/>
          </p:nvPr>
        </p:nvSpPr>
        <p:spPr>
          <a:xfrm>
            <a:off x="611188" y="333375"/>
            <a:ext cx="8086725" cy="1582738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400" b="1" dirty="0"/>
              <a:t>           </a:t>
            </a:r>
            <a:r>
              <a:rPr lang="zh-CN" altLang="en-US" sz="2400" b="1" dirty="0"/>
              <a:t>根据控制函数和输出函数画逻辑电路图，然后检查电路中的无关状态（多余状态）是否是</a:t>
            </a:r>
            <a:r>
              <a:rPr lang="zh-CN" altLang="en-US" sz="2400" b="1" dirty="0">
                <a:solidFill>
                  <a:srgbClr val="FF0000"/>
                </a:solidFill>
              </a:rPr>
              <a:t>孤立状态</a:t>
            </a:r>
            <a:r>
              <a:rPr lang="zh-CN" altLang="en-US" sz="2400" b="1" dirty="0"/>
              <a:t>，若是非孤立状态，则电路可以自启动；若是孤立状态，则需要消除它，使它进入有效状态。</a:t>
            </a:r>
            <a:endParaRPr lang="zh-CN" altLang="en-US" sz="2400" b="1" dirty="0"/>
          </a:p>
        </p:txBody>
      </p:sp>
      <p:grpSp>
        <p:nvGrpSpPr>
          <p:cNvPr id="171028" name="Group 20"/>
          <p:cNvGrpSpPr/>
          <p:nvPr/>
        </p:nvGrpSpPr>
        <p:grpSpPr>
          <a:xfrm>
            <a:off x="3975100" y="2636838"/>
            <a:ext cx="3476625" cy="2867025"/>
            <a:chOff x="2504" y="1661"/>
            <a:chExt cx="2190" cy="1806"/>
          </a:xfrm>
        </p:grpSpPr>
        <p:sp>
          <p:nvSpPr>
            <p:cNvPr id="114695" name="Oval 5"/>
            <p:cNvSpPr/>
            <p:nvPr/>
          </p:nvSpPr>
          <p:spPr>
            <a:xfrm>
              <a:off x="2504" y="2053"/>
              <a:ext cx="336" cy="28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00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696" name="Oval 6"/>
            <p:cNvSpPr/>
            <p:nvPr/>
          </p:nvSpPr>
          <p:spPr>
            <a:xfrm>
              <a:off x="3548" y="1997"/>
              <a:ext cx="336" cy="28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01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697" name="Oval 7"/>
            <p:cNvSpPr/>
            <p:nvPr/>
          </p:nvSpPr>
          <p:spPr>
            <a:xfrm>
              <a:off x="4214" y="2861"/>
              <a:ext cx="336" cy="28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698" name="Oval 8"/>
            <p:cNvSpPr/>
            <p:nvPr/>
          </p:nvSpPr>
          <p:spPr>
            <a:xfrm>
              <a:off x="2966" y="2861"/>
              <a:ext cx="336" cy="28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699" name="Arc 9"/>
            <p:cNvSpPr/>
            <p:nvPr/>
          </p:nvSpPr>
          <p:spPr>
            <a:xfrm rot="-9796798">
              <a:off x="3596" y="1661"/>
              <a:ext cx="432" cy="3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3200" h="40918" fill="none">
                  <a:moveTo>
                    <a:pt x="32488" y="662"/>
                  </a:moveTo>
                  <a:cubicBezTo>
                    <a:pt x="39121" y="4534"/>
                    <a:pt x="43200" y="11637"/>
                    <a:pt x="43200" y="19318"/>
                  </a:cubicBezTo>
                  <a:cubicBezTo>
                    <a:pt x="43200" y="31247"/>
                    <a:pt x="33529" y="40918"/>
                    <a:pt x="21600" y="40918"/>
                  </a:cubicBezTo>
                  <a:cubicBezTo>
                    <a:pt x="9670" y="40918"/>
                    <a:pt x="0" y="31247"/>
                    <a:pt x="0" y="19318"/>
                  </a:cubicBezTo>
                  <a:cubicBezTo>
                    <a:pt x="0" y="11137"/>
                    <a:pt x="4621" y="3659"/>
                    <a:pt x="11936" y="-1"/>
                  </a:cubicBezTo>
                </a:path>
                <a:path w="43200" h="40918" stroke="0">
                  <a:moveTo>
                    <a:pt x="32488" y="662"/>
                  </a:moveTo>
                  <a:cubicBezTo>
                    <a:pt x="39121" y="4534"/>
                    <a:pt x="43200" y="11637"/>
                    <a:pt x="43200" y="19318"/>
                  </a:cubicBezTo>
                  <a:cubicBezTo>
                    <a:pt x="43200" y="31247"/>
                    <a:pt x="33529" y="40918"/>
                    <a:pt x="21600" y="40918"/>
                  </a:cubicBezTo>
                  <a:cubicBezTo>
                    <a:pt x="9670" y="40918"/>
                    <a:pt x="0" y="31247"/>
                    <a:pt x="0" y="19318"/>
                  </a:cubicBezTo>
                  <a:cubicBezTo>
                    <a:pt x="0" y="11137"/>
                    <a:pt x="4621" y="3659"/>
                    <a:pt x="11936" y="-1"/>
                  </a:cubicBezTo>
                  <a:lnTo>
                    <a:pt x="21600" y="19318"/>
                  </a:lnTo>
                  <a:lnTo>
                    <a:pt x="32488" y="662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0" name="Arc 10"/>
            <p:cNvSpPr/>
            <p:nvPr/>
          </p:nvSpPr>
          <p:spPr>
            <a:xfrm rot="852928">
              <a:off x="2822" y="3101"/>
              <a:ext cx="432" cy="3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3200" h="40918" fill="none">
                  <a:moveTo>
                    <a:pt x="32488" y="662"/>
                  </a:moveTo>
                  <a:cubicBezTo>
                    <a:pt x="39121" y="4534"/>
                    <a:pt x="43200" y="11637"/>
                    <a:pt x="43200" y="19318"/>
                  </a:cubicBezTo>
                  <a:cubicBezTo>
                    <a:pt x="43200" y="31247"/>
                    <a:pt x="33529" y="40918"/>
                    <a:pt x="21600" y="40918"/>
                  </a:cubicBezTo>
                  <a:cubicBezTo>
                    <a:pt x="9670" y="40918"/>
                    <a:pt x="0" y="31247"/>
                    <a:pt x="0" y="19318"/>
                  </a:cubicBezTo>
                  <a:cubicBezTo>
                    <a:pt x="0" y="11137"/>
                    <a:pt x="4621" y="3659"/>
                    <a:pt x="11936" y="-1"/>
                  </a:cubicBezTo>
                </a:path>
                <a:path w="43200" h="40918" stroke="0">
                  <a:moveTo>
                    <a:pt x="32488" y="662"/>
                  </a:moveTo>
                  <a:cubicBezTo>
                    <a:pt x="39121" y="4534"/>
                    <a:pt x="43200" y="11637"/>
                    <a:pt x="43200" y="19318"/>
                  </a:cubicBezTo>
                  <a:cubicBezTo>
                    <a:pt x="43200" y="31247"/>
                    <a:pt x="33529" y="40918"/>
                    <a:pt x="21600" y="40918"/>
                  </a:cubicBezTo>
                  <a:cubicBezTo>
                    <a:pt x="9670" y="40918"/>
                    <a:pt x="0" y="31247"/>
                    <a:pt x="0" y="19318"/>
                  </a:cubicBezTo>
                  <a:cubicBezTo>
                    <a:pt x="0" y="11137"/>
                    <a:pt x="4621" y="3659"/>
                    <a:pt x="11936" y="-1"/>
                  </a:cubicBezTo>
                  <a:lnTo>
                    <a:pt x="21600" y="19318"/>
                  </a:lnTo>
                  <a:lnTo>
                    <a:pt x="32488" y="662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1" name="Arc 11"/>
            <p:cNvSpPr/>
            <p:nvPr/>
          </p:nvSpPr>
          <p:spPr>
            <a:xfrm rot="-845196">
              <a:off x="4262" y="3101"/>
              <a:ext cx="432" cy="3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3200" h="40918" fill="none">
                  <a:moveTo>
                    <a:pt x="32488" y="662"/>
                  </a:moveTo>
                  <a:cubicBezTo>
                    <a:pt x="39121" y="4534"/>
                    <a:pt x="43200" y="11637"/>
                    <a:pt x="43200" y="19318"/>
                  </a:cubicBezTo>
                  <a:cubicBezTo>
                    <a:pt x="43200" y="31247"/>
                    <a:pt x="33529" y="40918"/>
                    <a:pt x="21600" y="40918"/>
                  </a:cubicBezTo>
                  <a:cubicBezTo>
                    <a:pt x="9670" y="40918"/>
                    <a:pt x="0" y="31247"/>
                    <a:pt x="0" y="19318"/>
                  </a:cubicBezTo>
                  <a:cubicBezTo>
                    <a:pt x="0" y="11137"/>
                    <a:pt x="4621" y="3659"/>
                    <a:pt x="11936" y="-1"/>
                  </a:cubicBezTo>
                </a:path>
                <a:path w="43200" h="40918" stroke="0">
                  <a:moveTo>
                    <a:pt x="32488" y="662"/>
                  </a:moveTo>
                  <a:cubicBezTo>
                    <a:pt x="39121" y="4534"/>
                    <a:pt x="43200" y="11637"/>
                    <a:pt x="43200" y="19318"/>
                  </a:cubicBezTo>
                  <a:cubicBezTo>
                    <a:pt x="43200" y="31247"/>
                    <a:pt x="33529" y="40918"/>
                    <a:pt x="21600" y="40918"/>
                  </a:cubicBezTo>
                  <a:cubicBezTo>
                    <a:pt x="9670" y="40918"/>
                    <a:pt x="0" y="31247"/>
                    <a:pt x="0" y="19318"/>
                  </a:cubicBezTo>
                  <a:cubicBezTo>
                    <a:pt x="0" y="11137"/>
                    <a:pt x="4621" y="3659"/>
                    <a:pt x="11936" y="-1"/>
                  </a:cubicBezTo>
                  <a:lnTo>
                    <a:pt x="21600" y="19318"/>
                  </a:lnTo>
                  <a:lnTo>
                    <a:pt x="32488" y="662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2" name="Line 12"/>
            <p:cNvSpPr/>
            <p:nvPr/>
          </p:nvSpPr>
          <p:spPr>
            <a:xfrm>
              <a:off x="3865" y="2234"/>
              <a:ext cx="448" cy="63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4703" name="Line 13"/>
            <p:cNvSpPr/>
            <p:nvPr/>
          </p:nvSpPr>
          <p:spPr>
            <a:xfrm flipH="1">
              <a:off x="3302" y="3005"/>
              <a:ext cx="86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4704" name="Line 14"/>
            <p:cNvSpPr/>
            <p:nvPr/>
          </p:nvSpPr>
          <p:spPr>
            <a:xfrm flipV="1">
              <a:off x="3158" y="2325"/>
              <a:ext cx="480" cy="5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4705" name="Arc 15"/>
            <p:cNvSpPr/>
            <p:nvPr/>
          </p:nvSpPr>
          <p:spPr>
            <a:xfrm rot="-9796798">
              <a:off x="2550" y="1690"/>
              <a:ext cx="432" cy="3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3200" h="40918" fill="none">
                  <a:moveTo>
                    <a:pt x="32488" y="662"/>
                  </a:moveTo>
                  <a:cubicBezTo>
                    <a:pt x="39121" y="4534"/>
                    <a:pt x="43200" y="11637"/>
                    <a:pt x="43200" y="19318"/>
                  </a:cubicBezTo>
                  <a:cubicBezTo>
                    <a:pt x="43200" y="31247"/>
                    <a:pt x="33529" y="40918"/>
                    <a:pt x="21600" y="40918"/>
                  </a:cubicBezTo>
                  <a:cubicBezTo>
                    <a:pt x="9670" y="40918"/>
                    <a:pt x="0" y="31247"/>
                    <a:pt x="0" y="19318"/>
                  </a:cubicBezTo>
                  <a:cubicBezTo>
                    <a:pt x="0" y="11137"/>
                    <a:pt x="4621" y="3659"/>
                    <a:pt x="11936" y="-1"/>
                  </a:cubicBezTo>
                </a:path>
                <a:path w="43200" h="40918" stroke="0">
                  <a:moveTo>
                    <a:pt x="32488" y="662"/>
                  </a:moveTo>
                  <a:cubicBezTo>
                    <a:pt x="39121" y="4534"/>
                    <a:pt x="43200" y="11637"/>
                    <a:pt x="43200" y="19318"/>
                  </a:cubicBezTo>
                  <a:cubicBezTo>
                    <a:pt x="43200" y="31247"/>
                    <a:pt x="33529" y="40918"/>
                    <a:pt x="21600" y="40918"/>
                  </a:cubicBezTo>
                  <a:cubicBezTo>
                    <a:pt x="9670" y="40918"/>
                    <a:pt x="0" y="31247"/>
                    <a:pt x="0" y="19318"/>
                  </a:cubicBezTo>
                  <a:cubicBezTo>
                    <a:pt x="0" y="11137"/>
                    <a:pt x="4621" y="3659"/>
                    <a:pt x="11936" y="-1"/>
                  </a:cubicBezTo>
                  <a:lnTo>
                    <a:pt x="21600" y="19318"/>
                  </a:lnTo>
                  <a:lnTo>
                    <a:pt x="32488" y="662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1024" name="AutoShape 16"/>
          <p:cNvSpPr/>
          <p:nvPr/>
        </p:nvSpPr>
        <p:spPr>
          <a:xfrm>
            <a:off x="1311275" y="3690938"/>
            <a:ext cx="1655763" cy="503237"/>
          </a:xfrm>
          <a:prstGeom prst="wedgeRectCallout">
            <a:avLst>
              <a:gd name="adj1" fmla="val 107528"/>
              <a:gd name="adj2" fmla="val -62620"/>
            </a:avLst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孤立状态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25" name="AutoShape 17"/>
          <p:cNvSpPr/>
          <p:nvPr/>
        </p:nvSpPr>
        <p:spPr>
          <a:xfrm>
            <a:off x="969963" y="4438650"/>
            <a:ext cx="2736850" cy="719138"/>
          </a:xfrm>
          <a:prstGeom prst="wedgeRectCallout">
            <a:avLst>
              <a:gd name="adj1" fmla="val 74653"/>
              <a:gd name="adj2" fmla="val -123954"/>
            </a:avLst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孤立状态的消除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26" name="Line 18"/>
          <p:cNvSpPr/>
          <p:nvPr/>
        </p:nvSpPr>
        <p:spPr>
          <a:xfrm>
            <a:off x="4425950" y="3717925"/>
            <a:ext cx="360363" cy="792163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1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1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1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 build="p"/>
      <p:bldP spid="171024" grpId="0" animBg="1"/>
      <p:bldP spid="1710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4"/>
          <p:cNvSpPr txBox="1"/>
          <p:nvPr/>
        </p:nvSpPr>
        <p:spPr>
          <a:xfrm>
            <a:off x="539750" y="476250"/>
            <a:ext cx="8064500" cy="823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4800" b="1" dirty="0">
                <a:solidFill>
                  <a:srgbClr val="800000"/>
                </a:solidFill>
                <a:ea typeface="隶书" panose="02010509060101010101" pitchFamily="49" charset="-122"/>
              </a:rPr>
              <a:t>本章小结</a:t>
            </a:r>
            <a:endParaRPr lang="zh-CN" altLang="en-US" sz="4800" b="1" dirty="0">
              <a:solidFill>
                <a:srgbClr val="800000"/>
              </a:solidFill>
              <a:ea typeface="隶书" panose="02010509060101010101" pitchFamily="49" charset="-122"/>
            </a:endParaRPr>
          </a:p>
        </p:txBody>
      </p:sp>
      <p:sp>
        <p:nvSpPr>
          <p:cNvPr id="131075" name="Text Box 5"/>
          <p:cNvSpPr txBox="1"/>
          <p:nvPr/>
        </p:nvSpPr>
        <p:spPr>
          <a:xfrm>
            <a:off x="755650" y="2000250"/>
            <a:ext cx="7885113" cy="28917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585470" indent="-585470"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panose="020B0604020202020204" pitchFamily="34" charset="0"/>
              </a:rPr>
              <a:t>1</a:t>
            </a:r>
            <a:r>
              <a:rPr lang="zh-CN" altLang="en-US" sz="2800" b="1" dirty="0">
                <a:latin typeface="Arial" panose="020B0604020202020204" pitchFamily="34" charset="0"/>
              </a:rPr>
              <a:t>、了解各类触发器的工作原理及特点；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marL="585470" indent="-585470"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panose="020B0604020202020204" pitchFamily="34" charset="0"/>
              </a:rPr>
              <a:t>2</a:t>
            </a:r>
            <a:r>
              <a:rPr lang="zh-CN" altLang="en-US" sz="2800" b="1" dirty="0">
                <a:latin typeface="Arial" panose="020B0604020202020204" pitchFamily="34" charset="0"/>
              </a:rPr>
              <a:t>、熟悉各类触发器的激励方程、状态表、状态图、逻辑符号</a:t>
            </a:r>
            <a:r>
              <a:rPr lang="en-US" altLang="zh-CN" sz="2800" b="1" dirty="0">
                <a:latin typeface="Arial" panose="020B0604020202020204" pitchFamily="34" charset="0"/>
              </a:rPr>
              <a:t>;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pPr marL="585470" indent="-585470"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panose="020B0604020202020204" pitchFamily="34" charset="0"/>
              </a:rPr>
              <a:t>3</a:t>
            </a:r>
            <a:r>
              <a:rPr lang="zh-CN" altLang="en-US" sz="2800" b="1" dirty="0">
                <a:latin typeface="Arial" panose="020B0604020202020204" pitchFamily="34" charset="0"/>
              </a:rPr>
              <a:t>、熟悉掌握</a:t>
            </a:r>
            <a:r>
              <a:rPr lang="zh-CN" altLang="en-US" sz="2800" b="1" dirty="0">
                <a:sym typeface="+mn-ea"/>
              </a:rPr>
              <a:t>组合</a:t>
            </a:r>
            <a:r>
              <a:rPr lang="zh-CN" altLang="en-US" sz="2800" b="1" dirty="0">
                <a:latin typeface="Arial" panose="020B0604020202020204" pitchFamily="34" charset="0"/>
              </a:rPr>
              <a:t>逻辑电路的分析方法及步骤；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marL="585470" indent="-585470"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panose="020B0604020202020204" pitchFamily="34" charset="0"/>
              </a:rPr>
              <a:t>4</a:t>
            </a:r>
            <a:r>
              <a:rPr lang="zh-CN" altLang="en-US" sz="2800" b="1" dirty="0">
                <a:latin typeface="Arial" panose="020B0604020202020204" pitchFamily="34" charset="0"/>
              </a:rPr>
              <a:t>、熟练掌握</a:t>
            </a:r>
            <a:r>
              <a:rPr lang="zh-CN" altLang="en-US" sz="2800" b="1" dirty="0">
                <a:sym typeface="+mn-ea"/>
              </a:rPr>
              <a:t>时序</a:t>
            </a:r>
            <a:r>
              <a:rPr lang="zh-CN" altLang="en-US" sz="2800" b="1" dirty="0">
                <a:latin typeface="Arial" panose="020B0604020202020204" pitchFamily="34" charset="0"/>
              </a:rPr>
              <a:t>逻辑电路的设计方法及步骤；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Text Box 4"/>
          <p:cNvSpPr txBox="1"/>
          <p:nvPr/>
        </p:nvSpPr>
        <p:spPr>
          <a:xfrm>
            <a:off x="0" y="260350"/>
            <a:ext cx="6858000" cy="519113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同步时序逻辑电路设计的一般步骤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4933" name="Text Box 5"/>
          <p:cNvSpPr txBox="1"/>
          <p:nvPr/>
        </p:nvSpPr>
        <p:spPr>
          <a:xfrm>
            <a:off x="381000" y="793750"/>
            <a:ext cx="777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、由给定的逻辑功能求出原始状态图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endParaRPr lang="en-US" altLang="zh-CN" sz="28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4934" name="Text Box 6"/>
          <p:cNvSpPr txBox="1"/>
          <p:nvPr/>
        </p:nvSpPr>
        <p:spPr>
          <a:xfrm>
            <a:off x="358775" y="1403350"/>
            <a:ext cx="4572000" cy="433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、状态化简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endParaRPr lang="en-US" altLang="zh-CN" sz="28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4935" name="Text Box 7"/>
          <p:cNvSpPr txBox="1"/>
          <p:nvPr/>
        </p:nvSpPr>
        <p:spPr>
          <a:xfrm>
            <a:off x="304800" y="1906588"/>
            <a:ext cx="822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、状态编码、并画出编码形式的状态图及状态表</a:t>
            </a:r>
            <a:endParaRPr lang="zh-CN" altLang="en-US" sz="28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4936" name="Rectangle 8"/>
          <p:cNvSpPr/>
          <p:nvPr/>
        </p:nvSpPr>
        <p:spPr>
          <a:xfrm>
            <a:off x="3178175" y="1341438"/>
            <a:ext cx="37560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等价状态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进行状态合并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4937" name="Text Box 9"/>
          <p:cNvSpPr txBox="1"/>
          <p:nvPr/>
        </p:nvSpPr>
        <p:spPr>
          <a:xfrm>
            <a:off x="304800" y="3384550"/>
            <a:ext cx="6705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、选择触发器的类型及个数</a:t>
            </a:r>
            <a:endParaRPr lang="zh-CN" altLang="en-US" sz="28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4938" name="Text Box 10"/>
          <p:cNvSpPr txBox="1"/>
          <p:nvPr/>
        </p:nvSpPr>
        <p:spPr>
          <a:xfrm>
            <a:off x="923290" y="3841750"/>
            <a:ext cx="54463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触发器个数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，状态个数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满足 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4939" name="Object 11"/>
          <p:cNvGraphicFramePr>
            <a:graphicFrameLocks noChangeAspect="1"/>
          </p:cNvGraphicFramePr>
          <p:nvPr/>
        </p:nvGraphicFramePr>
        <p:xfrm>
          <a:off x="5611495" y="3810000"/>
          <a:ext cx="2133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6" name="" r:id="rId1" imgW="901065" imgH="190500" progId="Equation.3">
                  <p:embed/>
                </p:oleObj>
              </mc:Choice>
              <mc:Fallback>
                <p:oleObj name="" r:id="rId1" imgW="901065" imgH="190500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11495" y="3810000"/>
                        <a:ext cx="2133600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0" name="Text Box 12"/>
          <p:cNvSpPr txBox="1"/>
          <p:nvPr/>
        </p:nvSpPr>
        <p:spPr>
          <a:xfrm>
            <a:off x="304800" y="4298950"/>
            <a:ext cx="784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、求电路的输出方程及各触发器的驱动方程</a:t>
            </a:r>
            <a:endParaRPr lang="zh-CN" altLang="zh-CN" sz="28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4941" name="Text Box 13"/>
          <p:cNvSpPr txBox="1"/>
          <p:nvPr/>
        </p:nvSpPr>
        <p:spPr>
          <a:xfrm>
            <a:off x="304800" y="4756150"/>
            <a:ext cx="784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、画逻辑电路图，并检查自启动能力</a:t>
            </a:r>
            <a:endParaRPr lang="zh-CN" altLang="en-US" sz="28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4942" name="Rectangle 14"/>
          <p:cNvSpPr/>
          <p:nvPr/>
        </p:nvSpPr>
        <p:spPr>
          <a:xfrm>
            <a:off x="568325" y="2470150"/>
            <a:ext cx="8756650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对每一个状态指定一个二进制代码。编码原则是：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有利于所选触发器的驱动方程及电路输出方程的简化。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4943" name="Rectangle 15"/>
          <p:cNvSpPr/>
          <p:nvPr/>
        </p:nvSpPr>
        <p:spPr>
          <a:xfrm>
            <a:off x="7086600" y="79375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宁多勿缺</a:t>
            </a:r>
            <a:endParaRPr lang="zh-CN" altLang="en-US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4944" name="Text Box 16"/>
          <p:cNvSpPr txBox="1"/>
          <p:nvPr/>
        </p:nvSpPr>
        <p:spPr>
          <a:xfrm>
            <a:off x="614045" y="5373053"/>
            <a:ext cx="8458200" cy="735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如果无自启动能力，则应进行修改：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方法：对无效状态的处理作适当修改；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124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124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300"/>
                                        <p:tgtEl>
                                          <p:spTgt spid="124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00"/>
                                        <p:tgtEl>
                                          <p:spTgt spid="1249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 animBg="1"/>
      <p:bldP spid="124933" grpId="0"/>
      <p:bldP spid="124934" grpId="0"/>
      <p:bldP spid="124935" grpId="0"/>
      <p:bldP spid="124936" grpId="0"/>
      <p:bldP spid="124937" grpId="0"/>
      <p:bldP spid="124938" grpId="0"/>
      <p:bldP spid="124940" grpId="0"/>
      <p:bldP spid="124941" grpId="0"/>
      <p:bldP spid="124942" grpId="0" build="p"/>
      <p:bldP spid="124943" grpId="0"/>
      <p:bldP spid="12494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ctrTitle" idx="4294967295"/>
          </p:nvPr>
        </p:nvSpPr>
        <p:spPr>
          <a:xfrm>
            <a:off x="304800" y="2209800"/>
            <a:ext cx="8839200" cy="2209800"/>
          </a:xfrm>
        </p:spPr>
        <p:txBody>
          <a:bodyPr vert="horz" wrap="square" lIns="91440" tIns="45720" rIns="91440" bIns="45720" anchor="ctr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/>
            <a:r>
              <a:rPr lang="zh-CN" altLang="en-US" sz="3500" dirty="0"/>
              <a:t>第六章 采用中、大规模集成电路</a:t>
            </a:r>
            <a:br>
              <a:rPr lang="zh-CN" altLang="en-US" sz="3500" dirty="0"/>
            </a:br>
            <a:r>
              <a:rPr lang="zh-CN" altLang="en-US" sz="3500" dirty="0"/>
              <a:t>的逻辑设计</a:t>
            </a:r>
            <a:endParaRPr lang="zh-CN" altLang="en-US" sz="3500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8" name="Rectangle 4"/>
          <p:cNvSpPr/>
          <p:nvPr/>
        </p:nvSpPr>
        <p:spPr>
          <a:xfrm>
            <a:off x="228600" y="1447800"/>
            <a:ext cx="8642350" cy="7191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/>
            <a:r>
              <a:rPr lang="zh-CN" altLang="en-US" sz="3600" dirty="0"/>
              <a:t>本章内容：</a:t>
            </a:r>
            <a:endParaRPr lang="zh-CN" altLang="en-US" sz="3600" dirty="0"/>
          </a:p>
          <a:p>
            <a:pPr marL="342900" lvl="0" indent="-342900" eaLnBrk="1" hangingPunct="1"/>
            <a:r>
              <a:rPr lang="zh-CN" altLang="en-US" sz="3600" dirty="0"/>
              <a:t>   译码器、多路选择器、计数器、只读存储器、可编程逻辑阵列</a:t>
            </a:r>
            <a:endParaRPr lang="zh-CN" altLang="en-US" sz="3600" dirty="0"/>
          </a:p>
          <a:p>
            <a:pPr marL="342900" lvl="0" indent="-342900" eaLnBrk="1" hangingPunct="1"/>
            <a:endParaRPr lang="en-US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9" name="Group 9"/>
          <p:cNvGrpSpPr/>
          <p:nvPr/>
        </p:nvGrpSpPr>
        <p:grpSpPr>
          <a:xfrm>
            <a:off x="663575" y="3728720"/>
            <a:ext cx="7361555" cy="1014730"/>
            <a:chOff x="240" y="3524"/>
            <a:chExt cx="5496" cy="639"/>
          </a:xfrm>
        </p:grpSpPr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240" y="3524"/>
              <a:ext cx="5496" cy="6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2400" b="1" kern="1200" cap="none" spc="0" normalizeH="0" baseline="0" noProof="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按逻辑功能分</a:t>
              </a:r>
              <a:r>
                <a:rPr kumimoji="1" lang="zh-CN" altLang="en-US" sz="2400" b="1" kern="1200" cap="none" spc="0" normalizeH="0" baseline="0" noProof="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zh-CN" altLang="en-US" sz="2400" b="1" kern="1200" cap="none" spc="0" normalizeH="0" baseline="0" noProof="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  <a:cs typeface="+mn-cs"/>
                </a:rPr>
                <a:t>计数器、寄存器、移位寄存器、</a:t>
              </a:r>
              <a:endParaRPr kumimoji="1" lang="en-US" altLang="zh-CN" sz="24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endParaRPr>
            </a:p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2400" b="1" kern="1200" cap="none" spc="0" normalizeH="0" baseline="0" noProof="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  <a:cs typeface="+mn-cs"/>
                </a:rPr>
                <a:t>                         读∕写存储器 等。</a:t>
              </a:r>
              <a:r>
                <a:rPr kumimoji="1" lang="zh-CN" altLang="en-US" sz="2400" b="1" kern="1200" cap="none" spc="0" normalizeH="0" baseline="0" noProof="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endParaRPr kumimoji="1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1" name="AutoShape 11"/>
            <p:cNvSpPr/>
            <p:nvPr/>
          </p:nvSpPr>
          <p:spPr>
            <a:xfrm>
              <a:off x="1709" y="3585"/>
              <a:ext cx="96" cy="509"/>
            </a:xfrm>
            <a:prstGeom prst="leftBrace">
              <a:avLst>
                <a:gd name="adj1" fmla="val 44184"/>
                <a:gd name="adj2" fmla="val 50000"/>
              </a:avLst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18000" tIns="18000" rIns="18000" bIns="18000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grpSp>
        <p:nvGrpSpPr>
          <p:cNvPr id="5132" name="Group 12"/>
          <p:cNvGrpSpPr/>
          <p:nvPr/>
        </p:nvGrpSpPr>
        <p:grpSpPr>
          <a:xfrm>
            <a:off x="682625" y="1236345"/>
            <a:ext cx="8032750" cy="1905000"/>
            <a:chOff x="430" y="1916"/>
            <a:chExt cx="5060" cy="1200"/>
          </a:xfrm>
        </p:grpSpPr>
        <p:sp>
          <p:nvSpPr>
            <p:cNvPr id="5133" name="Text Box 13"/>
            <p:cNvSpPr txBox="1">
              <a:spLocks noChangeArrowheads="1"/>
            </p:cNvSpPr>
            <p:nvPr/>
          </p:nvSpPr>
          <p:spPr bwMode="auto">
            <a:xfrm>
              <a:off x="430" y="2399"/>
              <a:ext cx="1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2400" b="1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按输出方式分</a:t>
              </a:r>
              <a:r>
                <a:rPr kumimoji="1" lang="zh-CN" altLang="en-US" sz="2400" b="1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endParaRPr kumimoji="1" lang="zh-CN" altLang="en-US" sz="24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" name="Text Box 14"/>
            <p:cNvSpPr txBox="1">
              <a:spLocks noChangeArrowheads="1"/>
            </p:cNvSpPr>
            <p:nvPr/>
          </p:nvSpPr>
          <p:spPr bwMode="auto">
            <a:xfrm>
              <a:off x="1837" y="1916"/>
              <a:ext cx="3653" cy="6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2400" b="1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米勒（</a:t>
              </a:r>
              <a:r>
                <a:rPr kumimoji="1" lang="en-US" altLang="zh-CN" sz="2400" b="1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Mealy</a:t>
              </a:r>
              <a:r>
                <a:rPr kumimoji="1" lang="zh-CN" altLang="en-US" sz="2400" b="1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）型时序电路</a:t>
              </a:r>
              <a:r>
                <a:rPr kumimoji="1" lang="zh-CN" altLang="en-US" sz="2000" b="1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（该时序电路的输出是输入变量和状态变量的函数，即输出不仅与该时刻的输入有关，而且与电路的现态有关）       </a:t>
              </a:r>
              <a:endParaRPr kumimoji="1" lang="zh-CN" altLang="en-US" sz="24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8" name="AutoShape 15"/>
            <p:cNvSpPr/>
            <p:nvPr/>
          </p:nvSpPr>
          <p:spPr>
            <a:xfrm>
              <a:off x="1709" y="2027"/>
              <a:ext cx="107" cy="1031"/>
            </a:xfrm>
            <a:prstGeom prst="leftBrace">
              <a:avLst>
                <a:gd name="adj1" fmla="val 80295"/>
                <a:gd name="adj2" fmla="val 50000"/>
              </a:avLst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5136" name="Text Box 16"/>
            <p:cNvSpPr txBox="1">
              <a:spLocks noChangeArrowheads="1"/>
            </p:cNvSpPr>
            <p:nvPr/>
          </p:nvSpPr>
          <p:spPr bwMode="auto">
            <a:xfrm>
              <a:off x="1851" y="2673"/>
              <a:ext cx="3637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8000" rIns="18000" bIns="18000"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2400" b="1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摩尔（</a:t>
              </a:r>
              <a:r>
                <a:rPr kumimoji="1" lang="en-US" altLang="zh-CN" sz="2400" b="1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Moore</a:t>
              </a:r>
              <a:r>
                <a:rPr kumimoji="1" lang="zh-CN" altLang="en-US" sz="2400" b="1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）型时序电路</a:t>
              </a:r>
              <a:r>
                <a:rPr kumimoji="1" lang="zh-CN" altLang="en-US" sz="2000" b="1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（该时序电路的输出只是状态变量的函数，而和当时的输入无关）</a:t>
              </a:r>
              <a:endParaRPr kumimoji="1" lang="zh-CN" altLang="en-US" sz="20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0" name="Rectangle 4"/>
          <p:cNvSpPr/>
          <p:nvPr/>
        </p:nvSpPr>
        <p:spPr>
          <a:xfrm>
            <a:off x="160020" y="415290"/>
            <a:ext cx="8642350" cy="7191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/>
            <a:r>
              <a:rPr lang="zh-CN" altLang="en-US" dirty="0"/>
              <a:t>三、译码器</a:t>
            </a:r>
            <a:endParaRPr lang="zh-CN" altLang="en-US" dirty="0"/>
          </a:p>
        </p:txBody>
      </p:sp>
      <p:sp>
        <p:nvSpPr>
          <p:cNvPr id="19461" name="Rectangle 5"/>
          <p:cNvSpPr/>
          <p:nvPr/>
        </p:nvSpPr>
        <p:spPr>
          <a:xfrm>
            <a:off x="160020" y="1632585"/>
            <a:ext cx="8839200" cy="1524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/>
            <a:r>
              <a:rPr lang="en-US" altLang="zh-CN" dirty="0"/>
              <a:t>   </a:t>
            </a:r>
            <a:r>
              <a:rPr lang="zh-CN" altLang="en-US" dirty="0"/>
              <a:t>译码器是将二进制代码翻译成十进制数字或字符的电路，如：数字仪表显示器、地址译码器、指令译码器等。</a:t>
            </a:r>
            <a:endParaRPr lang="zh-CN" altLang="en-US" dirty="0"/>
          </a:p>
        </p:txBody>
      </p:sp>
      <p:sp>
        <p:nvSpPr>
          <p:cNvPr id="19462" name="Rectangle 6"/>
          <p:cNvSpPr/>
          <p:nvPr/>
        </p:nvSpPr>
        <p:spPr>
          <a:xfrm>
            <a:off x="228600" y="3446780"/>
            <a:ext cx="8915400" cy="1524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/>
            <a:r>
              <a:rPr lang="en-US" altLang="zh-CN" dirty="0"/>
              <a:t>   </a:t>
            </a:r>
            <a:r>
              <a:rPr lang="zh-CN" altLang="en-US" dirty="0"/>
              <a:t>译码器是</a:t>
            </a:r>
            <a:r>
              <a:rPr lang="en-US" altLang="zh-CN" dirty="0"/>
              <a:t>n</a:t>
            </a:r>
            <a:r>
              <a:rPr lang="zh-CN" altLang="en-US" dirty="0"/>
              <a:t>输入，</a:t>
            </a: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zh-CN" altLang="en-US" dirty="0"/>
              <a:t>输出的电路。常见有二</a:t>
            </a:r>
            <a:r>
              <a:rPr lang="en-US" altLang="zh-CN" dirty="0"/>
              <a:t>-</a:t>
            </a:r>
            <a:r>
              <a:rPr lang="zh-CN" altLang="en-US" dirty="0"/>
              <a:t>四译码器，三</a:t>
            </a:r>
            <a:r>
              <a:rPr lang="en-US" altLang="zh-CN" dirty="0"/>
              <a:t>-</a:t>
            </a:r>
            <a:r>
              <a:rPr lang="zh-CN" altLang="en-US" dirty="0"/>
              <a:t>八译码器，四</a:t>
            </a:r>
            <a:r>
              <a:rPr lang="en-US" altLang="zh-CN" dirty="0"/>
              <a:t>-</a:t>
            </a:r>
            <a:r>
              <a:rPr lang="zh-CN" altLang="en-US" dirty="0"/>
              <a:t>十六译码器等。</a:t>
            </a:r>
            <a:endParaRPr lang="zh-CN" altLang="en-US" dirty="0"/>
          </a:p>
        </p:txBody>
      </p:sp>
      <p:sp>
        <p:nvSpPr>
          <p:cNvPr id="19463" name="Rectangle 7"/>
          <p:cNvSpPr/>
          <p:nvPr/>
        </p:nvSpPr>
        <p:spPr>
          <a:xfrm>
            <a:off x="228600" y="5334000"/>
            <a:ext cx="8839200" cy="1524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/>
            <a:r>
              <a:rPr lang="en-US" altLang="zh-CN" dirty="0"/>
              <a:t>   </a:t>
            </a:r>
            <a:r>
              <a:rPr lang="zh-CN" altLang="en-US" dirty="0"/>
              <a:t>以三、八译码器（</a:t>
            </a:r>
            <a:r>
              <a:rPr lang="en-US" altLang="zh-CN" dirty="0"/>
              <a:t>74138</a:t>
            </a:r>
            <a:r>
              <a:rPr lang="zh-CN" altLang="en-US" dirty="0"/>
              <a:t>）为例。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1" grpId="0"/>
      <p:bldP spid="19462" grpId="0"/>
      <p:bldP spid="1946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Line 8"/>
          <p:cNvSpPr/>
          <p:nvPr/>
        </p:nvSpPr>
        <p:spPr>
          <a:xfrm>
            <a:off x="5867400" y="3200400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39" name="Line 12"/>
          <p:cNvSpPr/>
          <p:nvPr/>
        </p:nvSpPr>
        <p:spPr>
          <a:xfrm>
            <a:off x="3657600" y="40386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0" name="Line 13"/>
          <p:cNvSpPr/>
          <p:nvPr/>
        </p:nvSpPr>
        <p:spPr>
          <a:xfrm>
            <a:off x="3962400" y="40386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1" name="Line 14"/>
          <p:cNvSpPr/>
          <p:nvPr/>
        </p:nvSpPr>
        <p:spPr>
          <a:xfrm>
            <a:off x="4191000" y="40386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2" name="Text Box 21"/>
          <p:cNvSpPr txBox="1"/>
          <p:nvPr/>
        </p:nvSpPr>
        <p:spPr>
          <a:xfrm>
            <a:off x="3581400" y="2971800"/>
            <a:ext cx="990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1800" dirty="0"/>
              <a:t>74138</a:t>
            </a:r>
            <a:endParaRPr lang="en-US" altLang="zh-CN" sz="1800" dirty="0"/>
          </a:p>
        </p:txBody>
      </p:sp>
      <p:sp>
        <p:nvSpPr>
          <p:cNvPr id="14343" name="Text Box 22"/>
          <p:cNvSpPr txBox="1"/>
          <p:nvPr/>
        </p:nvSpPr>
        <p:spPr>
          <a:xfrm>
            <a:off x="3048000" y="5257800"/>
            <a:ext cx="30480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1800" dirty="0"/>
              <a:t>三</a:t>
            </a:r>
            <a:r>
              <a:rPr lang="en-US" altLang="zh-CN" sz="1800" dirty="0"/>
              <a:t>-</a:t>
            </a:r>
            <a:r>
              <a:rPr lang="zh-CN" altLang="en-US" sz="1800" dirty="0"/>
              <a:t>八译码器</a:t>
            </a:r>
            <a:endParaRPr lang="zh-CN" altLang="en-US" sz="1800" dirty="0"/>
          </a:p>
        </p:txBody>
      </p:sp>
      <p:sp>
        <p:nvSpPr>
          <p:cNvPr id="14344" name="Line 27"/>
          <p:cNvSpPr/>
          <p:nvPr/>
        </p:nvSpPr>
        <p:spPr>
          <a:xfrm>
            <a:off x="5867400" y="2895600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5" name="Line 28"/>
          <p:cNvSpPr/>
          <p:nvPr/>
        </p:nvSpPr>
        <p:spPr>
          <a:xfrm>
            <a:off x="5867400" y="3581400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6" name="Line 29"/>
          <p:cNvSpPr/>
          <p:nvPr/>
        </p:nvSpPr>
        <p:spPr>
          <a:xfrm>
            <a:off x="2819400" y="2238375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7" name="Line 30"/>
          <p:cNvSpPr/>
          <p:nvPr/>
        </p:nvSpPr>
        <p:spPr>
          <a:xfrm>
            <a:off x="3052763" y="2238375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8" name="Line 31"/>
          <p:cNvSpPr/>
          <p:nvPr/>
        </p:nvSpPr>
        <p:spPr>
          <a:xfrm>
            <a:off x="3295650" y="2257425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9" name="Line 32"/>
          <p:cNvSpPr/>
          <p:nvPr/>
        </p:nvSpPr>
        <p:spPr>
          <a:xfrm>
            <a:off x="3533775" y="2257425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0" name="Line 33"/>
          <p:cNvSpPr/>
          <p:nvPr/>
        </p:nvSpPr>
        <p:spPr>
          <a:xfrm>
            <a:off x="3824288" y="2257425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1" name="Line 34"/>
          <p:cNvSpPr/>
          <p:nvPr/>
        </p:nvSpPr>
        <p:spPr>
          <a:xfrm>
            <a:off x="4129088" y="2257425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2" name="Line 35"/>
          <p:cNvSpPr/>
          <p:nvPr/>
        </p:nvSpPr>
        <p:spPr>
          <a:xfrm>
            <a:off x="4433888" y="2257425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3" name="Line 36"/>
          <p:cNvSpPr/>
          <p:nvPr/>
        </p:nvSpPr>
        <p:spPr>
          <a:xfrm>
            <a:off x="4648200" y="2257425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4354" name="Group 43"/>
          <p:cNvGrpSpPr/>
          <p:nvPr/>
        </p:nvGrpSpPr>
        <p:grpSpPr>
          <a:xfrm>
            <a:off x="2438400" y="1905000"/>
            <a:ext cx="3733800" cy="2133600"/>
            <a:chOff x="1536" y="1200"/>
            <a:chExt cx="2352" cy="1344"/>
          </a:xfrm>
        </p:grpSpPr>
        <p:sp>
          <p:nvSpPr>
            <p:cNvPr id="14358" name="Rectangle 2"/>
            <p:cNvSpPr/>
            <p:nvPr/>
          </p:nvSpPr>
          <p:spPr>
            <a:xfrm>
              <a:off x="1536" y="1344"/>
              <a:ext cx="2160" cy="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</a:pPr>
              <a:endParaRPr lang="zh-CN" altLang="en-US" sz="1800" dirty="0"/>
            </a:p>
          </p:txBody>
        </p:sp>
        <p:sp>
          <p:nvSpPr>
            <p:cNvPr id="14359" name="Text Box 3"/>
            <p:cNvSpPr txBox="1"/>
            <p:nvPr/>
          </p:nvSpPr>
          <p:spPr>
            <a:xfrm>
              <a:off x="1728" y="1392"/>
              <a:ext cx="16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sz="1800" dirty="0"/>
                <a:t>Y</a:t>
              </a:r>
              <a:r>
                <a:rPr lang="en-US" altLang="zh-CN" sz="1800" baseline="-25000" dirty="0"/>
                <a:t>7</a:t>
              </a:r>
              <a:r>
                <a:rPr lang="en-US" altLang="zh-CN" sz="1800" dirty="0"/>
                <a:t>Y</a:t>
              </a:r>
              <a:r>
                <a:rPr lang="en-US" altLang="zh-CN" sz="1800" baseline="-25000" dirty="0"/>
                <a:t>6</a:t>
              </a:r>
              <a:r>
                <a:rPr lang="en-US" altLang="zh-CN" sz="1800" dirty="0"/>
                <a:t>Y</a:t>
              </a:r>
              <a:r>
                <a:rPr lang="en-US" altLang="zh-CN" sz="1800" baseline="-25000" dirty="0"/>
                <a:t>5</a:t>
              </a:r>
              <a:r>
                <a:rPr lang="en-US" altLang="zh-CN" sz="1800" dirty="0"/>
                <a:t>Y</a:t>
              </a:r>
              <a:r>
                <a:rPr lang="en-US" altLang="zh-CN" sz="1800" baseline="-25000" dirty="0"/>
                <a:t>4</a:t>
              </a:r>
              <a:r>
                <a:rPr lang="en-US" altLang="zh-CN" sz="1800" dirty="0"/>
                <a:t> Y</a:t>
              </a:r>
              <a:r>
                <a:rPr lang="en-US" altLang="zh-CN" sz="1800" baseline="-25000" dirty="0"/>
                <a:t>3</a:t>
              </a:r>
              <a:r>
                <a:rPr lang="en-US" altLang="zh-CN" sz="1800" dirty="0"/>
                <a:t> Y</a:t>
              </a:r>
              <a:r>
                <a:rPr lang="en-US" altLang="zh-CN" sz="1800" baseline="-25000" dirty="0"/>
                <a:t>2</a:t>
              </a:r>
              <a:r>
                <a:rPr lang="en-US" altLang="zh-CN" sz="1800" dirty="0"/>
                <a:t> Y</a:t>
              </a:r>
              <a:r>
                <a:rPr lang="en-US" altLang="zh-CN" sz="1800" baseline="-25000" dirty="0"/>
                <a:t>1</a:t>
              </a:r>
              <a:r>
                <a:rPr lang="en-US" altLang="zh-CN" sz="1800" dirty="0"/>
                <a:t>Y</a:t>
              </a:r>
              <a:r>
                <a:rPr lang="en-US" altLang="zh-CN" sz="1800" baseline="-25000" dirty="0"/>
                <a:t>0</a:t>
              </a:r>
              <a:endParaRPr lang="en-US" altLang="zh-CN" sz="1800" baseline="-25000" dirty="0"/>
            </a:p>
          </p:txBody>
        </p:sp>
        <p:sp>
          <p:nvSpPr>
            <p:cNvPr id="14360" name="Text Box 4"/>
            <p:cNvSpPr txBox="1"/>
            <p:nvPr/>
          </p:nvSpPr>
          <p:spPr>
            <a:xfrm>
              <a:off x="2208" y="2304"/>
              <a:ext cx="81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2</a:t>
              </a: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1</a:t>
              </a: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0</a:t>
              </a:r>
              <a:endParaRPr lang="en-US" altLang="zh-CN" sz="1800" baseline="-25000" dirty="0"/>
            </a:p>
          </p:txBody>
        </p:sp>
        <p:sp>
          <p:nvSpPr>
            <p:cNvPr id="14361" name="Line 10"/>
            <p:cNvSpPr/>
            <p:nvPr/>
          </p:nvSpPr>
          <p:spPr>
            <a:xfrm>
              <a:off x="2256" y="120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2" name="Line 18"/>
            <p:cNvSpPr/>
            <p:nvPr/>
          </p:nvSpPr>
          <p:spPr>
            <a:xfrm>
              <a:off x="2784" y="120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3" name="Line 19"/>
            <p:cNvSpPr/>
            <p:nvPr/>
          </p:nvSpPr>
          <p:spPr>
            <a:xfrm>
              <a:off x="2592" y="120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4" name="Line 20"/>
            <p:cNvSpPr/>
            <p:nvPr/>
          </p:nvSpPr>
          <p:spPr>
            <a:xfrm>
              <a:off x="2448" y="120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5" name="Line 23"/>
            <p:cNvSpPr/>
            <p:nvPr/>
          </p:nvSpPr>
          <p:spPr>
            <a:xfrm>
              <a:off x="2112" y="120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6" name="Line 24"/>
            <p:cNvSpPr/>
            <p:nvPr/>
          </p:nvSpPr>
          <p:spPr>
            <a:xfrm>
              <a:off x="1968" y="120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7" name="Line 25"/>
            <p:cNvSpPr/>
            <p:nvPr/>
          </p:nvSpPr>
          <p:spPr>
            <a:xfrm>
              <a:off x="2928" y="120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8" name="Line 26"/>
            <p:cNvSpPr/>
            <p:nvPr/>
          </p:nvSpPr>
          <p:spPr>
            <a:xfrm>
              <a:off x="1824" y="120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4369" name="Group 42"/>
            <p:cNvGrpSpPr/>
            <p:nvPr/>
          </p:nvGrpSpPr>
          <p:grpSpPr>
            <a:xfrm>
              <a:off x="3360" y="1680"/>
              <a:ext cx="528" cy="751"/>
              <a:chOff x="3360" y="1680"/>
              <a:chExt cx="528" cy="751"/>
            </a:xfrm>
          </p:grpSpPr>
          <p:sp>
            <p:nvSpPr>
              <p:cNvPr id="14370" name="Text Box 6"/>
              <p:cNvSpPr txBox="1"/>
              <p:nvPr/>
            </p:nvSpPr>
            <p:spPr>
              <a:xfrm>
                <a:off x="3360" y="1680"/>
                <a:ext cx="528" cy="7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</a:pPr>
                <a:r>
                  <a:rPr lang="en-US" altLang="zh-CN" sz="1800" dirty="0"/>
                  <a:t>S</a:t>
                </a:r>
                <a:r>
                  <a:rPr lang="en-US" altLang="zh-CN" sz="1800" baseline="-25000" dirty="0"/>
                  <a:t>3</a:t>
                </a:r>
                <a:endParaRPr lang="en-US" altLang="zh-CN" sz="1800" baseline="-25000" dirty="0"/>
              </a:p>
              <a:p>
                <a:pPr marL="0" lvl="0" indent="0" eaLnBrk="1" hangingPunct="1">
                  <a:spcBef>
                    <a:spcPct val="50000"/>
                  </a:spcBef>
                </a:pPr>
                <a:r>
                  <a:rPr lang="en-US" altLang="zh-CN" sz="1800" dirty="0"/>
                  <a:t>S</a:t>
                </a:r>
                <a:r>
                  <a:rPr lang="en-US" altLang="zh-CN" sz="1800" baseline="-25000" dirty="0"/>
                  <a:t>2</a:t>
                </a:r>
                <a:endParaRPr lang="en-US" altLang="zh-CN" sz="1800" baseline="-25000" dirty="0"/>
              </a:p>
              <a:p>
                <a:pPr marL="0" lvl="0" indent="0" eaLnBrk="1" hangingPunct="1">
                  <a:spcBef>
                    <a:spcPct val="50000"/>
                  </a:spcBef>
                </a:pPr>
                <a:r>
                  <a:rPr lang="en-US" altLang="zh-CN" sz="1800" dirty="0"/>
                  <a:t>S</a:t>
                </a:r>
                <a:r>
                  <a:rPr lang="en-US" altLang="zh-CN" sz="1800" baseline="-25000" dirty="0"/>
                  <a:t>1</a:t>
                </a:r>
                <a:endParaRPr lang="en-US" altLang="zh-CN" sz="1800" baseline="-25000" dirty="0"/>
              </a:p>
            </p:txBody>
          </p:sp>
          <p:sp>
            <p:nvSpPr>
              <p:cNvPr id="14371" name="Line 37"/>
              <p:cNvSpPr/>
              <p:nvPr/>
            </p:nvSpPr>
            <p:spPr>
              <a:xfrm>
                <a:off x="3420" y="1968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72" name="Line 38"/>
              <p:cNvSpPr/>
              <p:nvPr/>
            </p:nvSpPr>
            <p:spPr>
              <a:xfrm>
                <a:off x="3420" y="1698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4355" name="Text Box 39"/>
          <p:cNvSpPr txBox="1"/>
          <p:nvPr/>
        </p:nvSpPr>
        <p:spPr>
          <a:xfrm>
            <a:off x="3352800" y="1219200"/>
            <a:ext cx="30480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1800" dirty="0"/>
              <a:t>输出端</a:t>
            </a:r>
            <a:endParaRPr lang="zh-CN" altLang="en-US" sz="1800" dirty="0"/>
          </a:p>
        </p:txBody>
      </p:sp>
      <p:sp>
        <p:nvSpPr>
          <p:cNvPr id="14356" name="Text Box 40"/>
          <p:cNvSpPr txBox="1"/>
          <p:nvPr/>
        </p:nvSpPr>
        <p:spPr>
          <a:xfrm>
            <a:off x="6324600" y="3048000"/>
            <a:ext cx="30480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1800" dirty="0"/>
              <a:t>使能控制端</a:t>
            </a:r>
            <a:endParaRPr lang="zh-CN" altLang="en-US" sz="1800" dirty="0"/>
          </a:p>
        </p:txBody>
      </p:sp>
      <p:sp>
        <p:nvSpPr>
          <p:cNvPr id="14357" name="Text Box 41"/>
          <p:cNvSpPr txBox="1"/>
          <p:nvPr/>
        </p:nvSpPr>
        <p:spPr>
          <a:xfrm>
            <a:off x="3581400" y="4419600"/>
            <a:ext cx="30480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1800" dirty="0"/>
              <a:t>输入端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521" name="Group 41"/>
          <p:cNvGraphicFramePr>
            <a:graphicFrameLocks noGrp="1"/>
          </p:cNvGraphicFramePr>
          <p:nvPr/>
        </p:nvGraphicFramePr>
        <p:xfrm>
          <a:off x="1371600" y="1371600"/>
          <a:ext cx="5943600" cy="4876800"/>
        </p:xfrm>
        <a:graphic>
          <a:graphicData uri="http://schemas.openxmlformats.org/drawingml/2006/table">
            <a:tbl>
              <a:tblPr/>
              <a:tblGrid>
                <a:gridCol w="1489075"/>
                <a:gridCol w="1298575"/>
                <a:gridCol w="3155950"/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0">
                <a:tc>
                  <a:txBody>
                    <a:bodyPr/>
                    <a:lstStyle>
                      <a:lvl1pPr marL="533400" indent="-533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914400" indent="-457200"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295400" indent="-381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1  0  0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1  0  0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1  0  0 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1  0  0 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1  0  0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1  0  0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1  0  0 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1  0  0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Ø Ø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  Ø Ø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0  0  0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0  0  1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0  1  0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0  1  1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1  0  0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1  0  1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1  1  0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1  1  1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Ø Ø Ø Ø Ø Ø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0  1  1  1  1  1  1  1 1  0  1  1  1  1  1  1 1  1  0  1  1  1  1  1 1  1  1  0  1  1  1  1 1  1  1  1  0  1  1  1 1  1  1  1  1  0  1  1 1  1  1  1  1  1  0  1 1  1  1  1  1  1  1  0 1  1  1  1  1  1  1  1 1  1  1  1  1  1  1  1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76" name="Text Box 42"/>
          <p:cNvSpPr txBox="1"/>
          <p:nvPr/>
        </p:nvSpPr>
        <p:spPr>
          <a:xfrm>
            <a:off x="0" y="1295400"/>
            <a:ext cx="304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dirty="0"/>
              <a:t>真值表：</a:t>
            </a:r>
            <a:endParaRPr lang="zh-CN" altLang="en-US" sz="2800" dirty="0"/>
          </a:p>
        </p:txBody>
      </p:sp>
      <p:sp>
        <p:nvSpPr>
          <p:cNvPr id="15377" name="Line 43"/>
          <p:cNvSpPr/>
          <p:nvPr/>
        </p:nvSpPr>
        <p:spPr>
          <a:xfrm>
            <a:off x="4267200" y="1447800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78" name="Line 44"/>
          <p:cNvSpPr/>
          <p:nvPr/>
        </p:nvSpPr>
        <p:spPr>
          <a:xfrm>
            <a:off x="4648200" y="1447800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79" name="Line 45"/>
          <p:cNvSpPr/>
          <p:nvPr/>
        </p:nvSpPr>
        <p:spPr>
          <a:xfrm>
            <a:off x="5405438" y="1433513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0" name="Line 46"/>
          <p:cNvSpPr/>
          <p:nvPr/>
        </p:nvSpPr>
        <p:spPr>
          <a:xfrm>
            <a:off x="5791200" y="1447800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1" name="Line 47"/>
          <p:cNvSpPr/>
          <p:nvPr/>
        </p:nvSpPr>
        <p:spPr>
          <a:xfrm>
            <a:off x="6096000" y="1447800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2" name="Line 48"/>
          <p:cNvSpPr/>
          <p:nvPr/>
        </p:nvSpPr>
        <p:spPr>
          <a:xfrm>
            <a:off x="6477000" y="1447800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3" name="Line 49"/>
          <p:cNvSpPr/>
          <p:nvPr/>
        </p:nvSpPr>
        <p:spPr>
          <a:xfrm>
            <a:off x="6858000" y="1447800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4" name="Line 50"/>
          <p:cNvSpPr/>
          <p:nvPr/>
        </p:nvSpPr>
        <p:spPr>
          <a:xfrm>
            <a:off x="5029200" y="1447800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86" name="Group 12"/>
          <p:cNvGrpSpPr/>
          <p:nvPr/>
        </p:nvGrpSpPr>
        <p:grpSpPr>
          <a:xfrm>
            <a:off x="381000" y="1752600"/>
            <a:ext cx="8763000" cy="685800"/>
            <a:chOff x="240" y="576"/>
            <a:chExt cx="5520" cy="432"/>
          </a:xfrm>
        </p:grpSpPr>
        <p:sp>
          <p:nvSpPr>
            <p:cNvPr id="16415" name="Rectangle 4"/>
            <p:cNvSpPr/>
            <p:nvPr/>
          </p:nvSpPr>
          <p:spPr>
            <a:xfrm>
              <a:off x="240" y="576"/>
              <a:ext cx="5520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342900" lvl="0" indent="-342900" eaLnBrk="1" hangingPunct="1"/>
              <a:r>
                <a:rPr lang="en-US" altLang="zh-CN" dirty="0"/>
                <a:t>   Y</a:t>
              </a:r>
              <a:r>
                <a:rPr lang="en-US" altLang="zh-CN" baseline="-25000" dirty="0"/>
                <a:t>0  </a:t>
              </a:r>
              <a:r>
                <a:rPr lang="en-US" altLang="zh-CN" dirty="0"/>
                <a:t>= M</a:t>
              </a:r>
              <a:r>
                <a:rPr lang="en-US" altLang="zh-CN" baseline="-25000" dirty="0"/>
                <a:t>0 </a:t>
              </a:r>
              <a:r>
                <a:rPr lang="en-US" altLang="zh-CN" dirty="0"/>
                <a:t>= m</a:t>
              </a:r>
              <a:r>
                <a:rPr lang="en-US" altLang="zh-CN" baseline="-25000" dirty="0"/>
                <a:t>0</a:t>
              </a:r>
              <a:endParaRPr lang="en-US" altLang="zh-CN" baseline="-25000" dirty="0"/>
            </a:p>
          </p:txBody>
        </p:sp>
        <p:sp>
          <p:nvSpPr>
            <p:cNvPr id="16416" name="Line 6"/>
            <p:cNvSpPr/>
            <p:nvPr/>
          </p:nvSpPr>
          <p:spPr>
            <a:xfrm>
              <a:off x="528" y="627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7" name="Line 7"/>
            <p:cNvSpPr/>
            <p:nvPr/>
          </p:nvSpPr>
          <p:spPr>
            <a:xfrm>
              <a:off x="1686" y="663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6387" name="Group 13"/>
          <p:cNvGrpSpPr/>
          <p:nvPr/>
        </p:nvGrpSpPr>
        <p:grpSpPr>
          <a:xfrm>
            <a:off x="381000" y="2286000"/>
            <a:ext cx="8763000" cy="685800"/>
            <a:chOff x="240" y="576"/>
            <a:chExt cx="5520" cy="432"/>
          </a:xfrm>
        </p:grpSpPr>
        <p:sp>
          <p:nvSpPr>
            <p:cNvPr id="16412" name="Rectangle 14"/>
            <p:cNvSpPr/>
            <p:nvPr/>
          </p:nvSpPr>
          <p:spPr>
            <a:xfrm>
              <a:off x="240" y="576"/>
              <a:ext cx="5520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342900" lvl="0" indent="-342900" eaLnBrk="1" hangingPunct="1"/>
              <a:r>
                <a:rPr lang="en-US" altLang="zh-CN" dirty="0"/>
                <a:t>   Y</a:t>
              </a:r>
              <a:r>
                <a:rPr lang="en-US" altLang="zh-CN" baseline="-25000" dirty="0"/>
                <a:t>1  </a:t>
              </a:r>
              <a:r>
                <a:rPr lang="en-US" altLang="zh-CN" dirty="0"/>
                <a:t>= M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= m</a:t>
              </a:r>
              <a:r>
                <a:rPr lang="en-US" altLang="zh-CN" baseline="-25000" dirty="0"/>
                <a:t>1</a:t>
              </a:r>
              <a:endParaRPr lang="en-US" altLang="zh-CN" baseline="-25000" dirty="0"/>
            </a:p>
          </p:txBody>
        </p:sp>
        <p:sp>
          <p:nvSpPr>
            <p:cNvPr id="16413" name="Line 15"/>
            <p:cNvSpPr/>
            <p:nvPr/>
          </p:nvSpPr>
          <p:spPr>
            <a:xfrm>
              <a:off x="528" y="627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4" name="Line 16"/>
            <p:cNvSpPr/>
            <p:nvPr/>
          </p:nvSpPr>
          <p:spPr>
            <a:xfrm>
              <a:off x="1686" y="663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6388" name="Group 17"/>
          <p:cNvGrpSpPr/>
          <p:nvPr/>
        </p:nvGrpSpPr>
        <p:grpSpPr>
          <a:xfrm>
            <a:off x="381000" y="3581400"/>
            <a:ext cx="8763000" cy="685800"/>
            <a:chOff x="240" y="576"/>
            <a:chExt cx="5520" cy="432"/>
          </a:xfrm>
        </p:grpSpPr>
        <p:sp>
          <p:nvSpPr>
            <p:cNvPr id="16409" name="Rectangle 18"/>
            <p:cNvSpPr/>
            <p:nvPr/>
          </p:nvSpPr>
          <p:spPr>
            <a:xfrm>
              <a:off x="240" y="576"/>
              <a:ext cx="5520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342900" lvl="0" indent="-342900" eaLnBrk="1" hangingPunct="1"/>
              <a:r>
                <a:rPr lang="en-US" altLang="zh-CN" dirty="0"/>
                <a:t>   Y</a:t>
              </a:r>
              <a:r>
                <a:rPr lang="en-US" altLang="zh-CN" baseline="-25000" dirty="0"/>
                <a:t>3  </a:t>
              </a:r>
              <a:r>
                <a:rPr lang="en-US" altLang="zh-CN" dirty="0"/>
                <a:t>= M</a:t>
              </a:r>
              <a:r>
                <a:rPr lang="en-US" altLang="zh-CN" baseline="-25000" dirty="0"/>
                <a:t>3 </a:t>
              </a:r>
              <a:r>
                <a:rPr lang="en-US" altLang="zh-CN" dirty="0"/>
                <a:t>= m</a:t>
              </a:r>
              <a:r>
                <a:rPr lang="en-US" altLang="zh-CN" baseline="-25000" dirty="0"/>
                <a:t>3</a:t>
              </a:r>
              <a:endParaRPr lang="en-US" altLang="zh-CN" baseline="-25000" dirty="0"/>
            </a:p>
          </p:txBody>
        </p:sp>
        <p:sp>
          <p:nvSpPr>
            <p:cNvPr id="16410" name="Line 19"/>
            <p:cNvSpPr/>
            <p:nvPr/>
          </p:nvSpPr>
          <p:spPr>
            <a:xfrm>
              <a:off x="528" y="627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1" name="Line 20"/>
            <p:cNvSpPr/>
            <p:nvPr/>
          </p:nvSpPr>
          <p:spPr>
            <a:xfrm>
              <a:off x="1686" y="663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6389" name="Group 21"/>
          <p:cNvGrpSpPr/>
          <p:nvPr/>
        </p:nvGrpSpPr>
        <p:grpSpPr>
          <a:xfrm>
            <a:off x="381000" y="2895600"/>
            <a:ext cx="8763000" cy="685800"/>
            <a:chOff x="240" y="576"/>
            <a:chExt cx="5520" cy="432"/>
          </a:xfrm>
        </p:grpSpPr>
        <p:sp>
          <p:nvSpPr>
            <p:cNvPr id="16406" name="Rectangle 22"/>
            <p:cNvSpPr/>
            <p:nvPr/>
          </p:nvSpPr>
          <p:spPr>
            <a:xfrm>
              <a:off x="240" y="576"/>
              <a:ext cx="5520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342900" lvl="0" indent="-342900" eaLnBrk="1" hangingPunct="1"/>
              <a:r>
                <a:rPr lang="en-US" altLang="zh-CN" dirty="0"/>
                <a:t>   Y</a:t>
              </a:r>
              <a:r>
                <a:rPr lang="en-US" altLang="zh-CN" baseline="-25000" dirty="0"/>
                <a:t>2  </a:t>
              </a:r>
              <a:r>
                <a:rPr lang="en-US" altLang="zh-CN" dirty="0"/>
                <a:t>= M</a:t>
              </a:r>
              <a:r>
                <a:rPr lang="en-US" altLang="zh-CN" baseline="-25000" dirty="0"/>
                <a:t>2 </a:t>
              </a:r>
              <a:r>
                <a:rPr lang="en-US" altLang="zh-CN" dirty="0"/>
                <a:t>= m</a:t>
              </a:r>
              <a:r>
                <a:rPr lang="en-US" altLang="zh-CN" baseline="-25000" dirty="0"/>
                <a:t>2</a:t>
              </a:r>
              <a:endParaRPr lang="en-US" altLang="zh-CN" baseline="-25000" dirty="0"/>
            </a:p>
          </p:txBody>
        </p:sp>
        <p:sp>
          <p:nvSpPr>
            <p:cNvPr id="16407" name="Line 23"/>
            <p:cNvSpPr/>
            <p:nvPr/>
          </p:nvSpPr>
          <p:spPr>
            <a:xfrm>
              <a:off x="528" y="627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8" name="Line 24"/>
            <p:cNvSpPr/>
            <p:nvPr/>
          </p:nvSpPr>
          <p:spPr>
            <a:xfrm>
              <a:off x="1686" y="663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6390" name="Group 25"/>
          <p:cNvGrpSpPr/>
          <p:nvPr/>
        </p:nvGrpSpPr>
        <p:grpSpPr>
          <a:xfrm>
            <a:off x="3429000" y="1752600"/>
            <a:ext cx="8763000" cy="685800"/>
            <a:chOff x="240" y="576"/>
            <a:chExt cx="5520" cy="432"/>
          </a:xfrm>
        </p:grpSpPr>
        <p:sp>
          <p:nvSpPr>
            <p:cNvPr id="16403" name="Rectangle 26"/>
            <p:cNvSpPr/>
            <p:nvPr/>
          </p:nvSpPr>
          <p:spPr>
            <a:xfrm>
              <a:off x="240" y="576"/>
              <a:ext cx="5520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342900" lvl="0" indent="-342900" eaLnBrk="1" hangingPunct="1"/>
              <a:r>
                <a:rPr lang="en-US" altLang="zh-CN" dirty="0"/>
                <a:t>   Y</a:t>
              </a:r>
              <a:r>
                <a:rPr lang="en-US" altLang="zh-CN" baseline="-25000" dirty="0"/>
                <a:t>4  </a:t>
              </a:r>
              <a:r>
                <a:rPr lang="en-US" altLang="zh-CN" dirty="0"/>
                <a:t>= M</a:t>
              </a:r>
              <a:r>
                <a:rPr lang="en-US" altLang="zh-CN" baseline="-25000" dirty="0"/>
                <a:t>4 </a:t>
              </a:r>
              <a:r>
                <a:rPr lang="en-US" altLang="zh-CN" dirty="0"/>
                <a:t>= m</a:t>
              </a:r>
              <a:r>
                <a:rPr lang="en-US" altLang="zh-CN" baseline="-25000" dirty="0"/>
                <a:t>4</a:t>
              </a:r>
              <a:endParaRPr lang="en-US" altLang="zh-CN" baseline="-25000" dirty="0"/>
            </a:p>
          </p:txBody>
        </p:sp>
        <p:sp>
          <p:nvSpPr>
            <p:cNvPr id="16404" name="Line 27"/>
            <p:cNvSpPr/>
            <p:nvPr/>
          </p:nvSpPr>
          <p:spPr>
            <a:xfrm>
              <a:off x="528" y="627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5" name="Line 28"/>
            <p:cNvSpPr/>
            <p:nvPr/>
          </p:nvSpPr>
          <p:spPr>
            <a:xfrm>
              <a:off x="1686" y="663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6391" name="Group 29"/>
          <p:cNvGrpSpPr/>
          <p:nvPr/>
        </p:nvGrpSpPr>
        <p:grpSpPr>
          <a:xfrm>
            <a:off x="3505200" y="3581400"/>
            <a:ext cx="8763000" cy="685800"/>
            <a:chOff x="240" y="576"/>
            <a:chExt cx="5520" cy="432"/>
          </a:xfrm>
        </p:grpSpPr>
        <p:sp>
          <p:nvSpPr>
            <p:cNvPr id="16400" name="Rectangle 30"/>
            <p:cNvSpPr/>
            <p:nvPr/>
          </p:nvSpPr>
          <p:spPr>
            <a:xfrm>
              <a:off x="240" y="576"/>
              <a:ext cx="5520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342900" lvl="0" indent="-342900" eaLnBrk="1" hangingPunct="1"/>
              <a:r>
                <a:rPr lang="en-US" altLang="zh-CN" dirty="0"/>
                <a:t>   Y</a:t>
              </a:r>
              <a:r>
                <a:rPr lang="en-US" altLang="zh-CN" baseline="-25000" dirty="0"/>
                <a:t>7  </a:t>
              </a:r>
              <a:r>
                <a:rPr lang="en-US" altLang="zh-CN" dirty="0"/>
                <a:t>= M</a:t>
              </a:r>
              <a:r>
                <a:rPr lang="en-US" altLang="zh-CN" baseline="-25000" dirty="0"/>
                <a:t>7 </a:t>
              </a:r>
              <a:r>
                <a:rPr lang="en-US" altLang="zh-CN" dirty="0"/>
                <a:t>= m</a:t>
              </a:r>
              <a:r>
                <a:rPr lang="en-US" altLang="zh-CN" baseline="-25000" dirty="0"/>
                <a:t>7</a:t>
              </a:r>
              <a:endParaRPr lang="en-US" altLang="zh-CN" baseline="-25000" dirty="0"/>
            </a:p>
          </p:txBody>
        </p:sp>
        <p:sp>
          <p:nvSpPr>
            <p:cNvPr id="16401" name="Line 31"/>
            <p:cNvSpPr/>
            <p:nvPr/>
          </p:nvSpPr>
          <p:spPr>
            <a:xfrm>
              <a:off x="528" y="627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2" name="Line 32"/>
            <p:cNvSpPr/>
            <p:nvPr/>
          </p:nvSpPr>
          <p:spPr>
            <a:xfrm>
              <a:off x="1686" y="663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6392" name="Group 33"/>
          <p:cNvGrpSpPr/>
          <p:nvPr/>
        </p:nvGrpSpPr>
        <p:grpSpPr>
          <a:xfrm>
            <a:off x="3429000" y="2971800"/>
            <a:ext cx="8763000" cy="685800"/>
            <a:chOff x="240" y="576"/>
            <a:chExt cx="5520" cy="432"/>
          </a:xfrm>
        </p:grpSpPr>
        <p:sp>
          <p:nvSpPr>
            <p:cNvPr id="16397" name="Rectangle 34"/>
            <p:cNvSpPr/>
            <p:nvPr/>
          </p:nvSpPr>
          <p:spPr>
            <a:xfrm>
              <a:off x="240" y="576"/>
              <a:ext cx="5520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342900" lvl="0" indent="-342900" eaLnBrk="1" hangingPunct="1"/>
              <a:r>
                <a:rPr lang="en-US" altLang="zh-CN" dirty="0"/>
                <a:t>   Y</a:t>
              </a:r>
              <a:r>
                <a:rPr lang="en-US" altLang="zh-CN" baseline="-25000" dirty="0"/>
                <a:t>6  </a:t>
              </a:r>
              <a:r>
                <a:rPr lang="en-US" altLang="zh-CN" dirty="0"/>
                <a:t>= M</a:t>
              </a:r>
              <a:r>
                <a:rPr lang="en-US" altLang="zh-CN" baseline="-25000" dirty="0"/>
                <a:t>6 </a:t>
              </a:r>
              <a:r>
                <a:rPr lang="en-US" altLang="zh-CN" dirty="0"/>
                <a:t>= m</a:t>
              </a:r>
              <a:r>
                <a:rPr lang="en-US" altLang="zh-CN" baseline="-25000" dirty="0"/>
                <a:t>6</a:t>
              </a:r>
              <a:endParaRPr lang="en-US" altLang="zh-CN" baseline="-25000" dirty="0"/>
            </a:p>
          </p:txBody>
        </p:sp>
        <p:sp>
          <p:nvSpPr>
            <p:cNvPr id="16398" name="Line 35"/>
            <p:cNvSpPr/>
            <p:nvPr/>
          </p:nvSpPr>
          <p:spPr>
            <a:xfrm>
              <a:off x="528" y="627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399" name="Line 36"/>
            <p:cNvSpPr/>
            <p:nvPr/>
          </p:nvSpPr>
          <p:spPr>
            <a:xfrm>
              <a:off x="1686" y="663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6393" name="Group 37"/>
          <p:cNvGrpSpPr/>
          <p:nvPr/>
        </p:nvGrpSpPr>
        <p:grpSpPr>
          <a:xfrm>
            <a:off x="3429000" y="2362200"/>
            <a:ext cx="8763000" cy="685800"/>
            <a:chOff x="240" y="576"/>
            <a:chExt cx="5520" cy="432"/>
          </a:xfrm>
        </p:grpSpPr>
        <p:sp>
          <p:nvSpPr>
            <p:cNvPr id="16394" name="Rectangle 38"/>
            <p:cNvSpPr/>
            <p:nvPr/>
          </p:nvSpPr>
          <p:spPr>
            <a:xfrm>
              <a:off x="240" y="576"/>
              <a:ext cx="5520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342900" lvl="0" indent="-342900" eaLnBrk="1" hangingPunct="1"/>
              <a:r>
                <a:rPr lang="en-US" altLang="zh-CN" dirty="0"/>
                <a:t>   Y</a:t>
              </a:r>
              <a:r>
                <a:rPr lang="en-US" altLang="zh-CN" baseline="-25000" dirty="0"/>
                <a:t>5  </a:t>
              </a:r>
              <a:r>
                <a:rPr lang="en-US" altLang="zh-CN" dirty="0"/>
                <a:t>= M</a:t>
              </a:r>
              <a:r>
                <a:rPr lang="en-US" altLang="zh-CN" baseline="-25000" dirty="0"/>
                <a:t>5 </a:t>
              </a:r>
              <a:r>
                <a:rPr lang="en-US" altLang="zh-CN" dirty="0"/>
                <a:t>= m</a:t>
              </a:r>
              <a:r>
                <a:rPr lang="en-US" altLang="zh-CN" baseline="-25000" dirty="0"/>
                <a:t>5</a:t>
              </a:r>
              <a:endParaRPr lang="en-US" altLang="zh-CN" baseline="-25000" dirty="0"/>
            </a:p>
          </p:txBody>
        </p:sp>
        <p:sp>
          <p:nvSpPr>
            <p:cNvPr id="16395" name="Line 39"/>
            <p:cNvSpPr/>
            <p:nvPr/>
          </p:nvSpPr>
          <p:spPr>
            <a:xfrm>
              <a:off x="528" y="627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396" name="Line 40"/>
            <p:cNvSpPr/>
            <p:nvPr/>
          </p:nvSpPr>
          <p:spPr>
            <a:xfrm>
              <a:off x="1686" y="663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4"/>
          <p:cNvSpPr/>
          <p:nvPr/>
        </p:nvSpPr>
        <p:spPr>
          <a:xfrm>
            <a:off x="457200" y="1600200"/>
            <a:ext cx="4191000" cy="7191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/>
            <a:r>
              <a:rPr lang="zh-CN" altLang="en-US" dirty="0"/>
              <a:t>四、多路选择器</a:t>
            </a:r>
            <a:endParaRPr lang="zh-CN" altLang="en-US" dirty="0"/>
          </a:p>
        </p:txBody>
      </p:sp>
      <p:sp>
        <p:nvSpPr>
          <p:cNvPr id="24579" name="Rectangle 5"/>
          <p:cNvSpPr/>
          <p:nvPr/>
        </p:nvSpPr>
        <p:spPr>
          <a:xfrm>
            <a:off x="609600" y="236220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/>
            <a:r>
              <a:rPr lang="en-US" altLang="zh-CN" dirty="0"/>
              <a:t>   </a:t>
            </a:r>
            <a:r>
              <a:rPr lang="zh-CN" altLang="en-US" dirty="0"/>
              <a:t>多路选择器是多输入，单输出的组合逻辑电路，其功能为从多个输入中选择一个传送到输出端口。</a:t>
            </a:r>
            <a:endParaRPr lang="zh-CN" altLang="en-US" dirty="0"/>
          </a:p>
        </p:txBody>
      </p:sp>
      <p:sp>
        <p:nvSpPr>
          <p:cNvPr id="28678" name="Rectangle 6"/>
          <p:cNvSpPr/>
          <p:nvPr/>
        </p:nvSpPr>
        <p:spPr>
          <a:xfrm>
            <a:off x="457200" y="3962400"/>
            <a:ext cx="8305800" cy="990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/>
            <a:r>
              <a:rPr lang="en-US" altLang="zh-CN" dirty="0"/>
              <a:t>   </a:t>
            </a:r>
            <a:r>
              <a:rPr lang="zh-CN" altLang="en-US" dirty="0"/>
              <a:t>常见有</a:t>
            </a:r>
            <a:r>
              <a:rPr lang="zh-CN" altLang="en-US" b="1" dirty="0"/>
              <a:t>四路选择器</a:t>
            </a:r>
            <a:r>
              <a:rPr lang="zh-CN" altLang="en-US" dirty="0"/>
              <a:t>、八路选择器、十六路选择器等。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700" name="Group 4"/>
          <p:cNvGrpSpPr/>
          <p:nvPr/>
        </p:nvGrpSpPr>
        <p:grpSpPr>
          <a:xfrm>
            <a:off x="1066800" y="1295400"/>
            <a:ext cx="2362200" cy="2362200"/>
            <a:chOff x="2016" y="2448"/>
            <a:chExt cx="1488" cy="1488"/>
          </a:xfrm>
        </p:grpSpPr>
        <p:sp>
          <p:nvSpPr>
            <p:cNvPr id="25626" name="Rectangle 5"/>
            <p:cNvSpPr/>
            <p:nvPr/>
          </p:nvSpPr>
          <p:spPr>
            <a:xfrm>
              <a:off x="2208" y="2448"/>
              <a:ext cx="1104" cy="13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</a:pPr>
              <a:endParaRPr lang="zh-CN" altLang="en-US" sz="1800" dirty="0"/>
            </a:p>
          </p:txBody>
        </p:sp>
        <p:sp>
          <p:nvSpPr>
            <p:cNvPr id="25627" name="Text Box 6"/>
            <p:cNvSpPr txBox="1"/>
            <p:nvPr/>
          </p:nvSpPr>
          <p:spPr>
            <a:xfrm>
              <a:off x="2544" y="3504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1</a:t>
              </a: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0</a:t>
              </a:r>
              <a:endParaRPr lang="en-US" altLang="zh-CN" sz="1800" baseline="-25000" dirty="0"/>
            </a:p>
          </p:txBody>
        </p:sp>
        <p:sp>
          <p:nvSpPr>
            <p:cNvPr id="25628" name="Text Box 7"/>
            <p:cNvSpPr txBox="1"/>
            <p:nvPr/>
          </p:nvSpPr>
          <p:spPr>
            <a:xfrm>
              <a:off x="2208" y="2688"/>
              <a:ext cx="336" cy="7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sz="1800" dirty="0"/>
                <a:t>D</a:t>
              </a:r>
              <a:r>
                <a:rPr lang="en-US" altLang="zh-CN" sz="1800" baseline="-25000" dirty="0"/>
                <a:t>3</a:t>
              </a:r>
              <a:r>
                <a:rPr lang="en-US" altLang="zh-CN" sz="1800" dirty="0"/>
                <a:t>D</a:t>
              </a:r>
              <a:r>
                <a:rPr lang="en-US" altLang="zh-CN" sz="1800" baseline="-25000" dirty="0"/>
                <a:t>2</a:t>
              </a:r>
              <a:r>
                <a:rPr lang="en-US" altLang="zh-CN" sz="1800" dirty="0"/>
                <a:t>D</a:t>
              </a:r>
              <a:r>
                <a:rPr lang="en-US" altLang="zh-CN" sz="1800" baseline="-25000" dirty="0"/>
                <a:t>1</a:t>
              </a:r>
              <a:r>
                <a:rPr lang="en-US" altLang="zh-CN" sz="1800" dirty="0"/>
                <a:t>D</a:t>
              </a:r>
              <a:r>
                <a:rPr lang="en-US" altLang="zh-CN" sz="1800" baseline="-25000" dirty="0"/>
                <a:t>0</a:t>
              </a:r>
              <a:endParaRPr lang="en-US" altLang="zh-CN" sz="1800" baseline="-25000" dirty="0"/>
            </a:p>
          </p:txBody>
        </p:sp>
        <p:sp>
          <p:nvSpPr>
            <p:cNvPr id="25629" name="Text Box 8"/>
            <p:cNvSpPr txBox="1"/>
            <p:nvPr/>
          </p:nvSpPr>
          <p:spPr>
            <a:xfrm>
              <a:off x="2976" y="2976"/>
              <a:ext cx="3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sz="1800" dirty="0"/>
                <a:t>W</a:t>
              </a:r>
              <a:endParaRPr lang="en-US" altLang="zh-CN" sz="1800" dirty="0"/>
            </a:p>
          </p:txBody>
        </p:sp>
        <p:sp>
          <p:nvSpPr>
            <p:cNvPr id="25630" name="Line 9"/>
            <p:cNvSpPr/>
            <p:nvPr/>
          </p:nvSpPr>
          <p:spPr>
            <a:xfrm>
              <a:off x="2016" y="2784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31" name="Line 10"/>
            <p:cNvSpPr/>
            <p:nvPr/>
          </p:nvSpPr>
          <p:spPr>
            <a:xfrm>
              <a:off x="2016" y="2976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32" name="Line 11"/>
            <p:cNvSpPr/>
            <p:nvPr/>
          </p:nvSpPr>
          <p:spPr>
            <a:xfrm>
              <a:off x="2016" y="3120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33" name="Line 12"/>
            <p:cNvSpPr/>
            <p:nvPr/>
          </p:nvSpPr>
          <p:spPr>
            <a:xfrm>
              <a:off x="2016" y="3312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34" name="Line 13"/>
            <p:cNvSpPr/>
            <p:nvPr/>
          </p:nvSpPr>
          <p:spPr>
            <a:xfrm>
              <a:off x="3312" y="3120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35" name="Line 14"/>
            <p:cNvSpPr/>
            <p:nvPr/>
          </p:nvSpPr>
          <p:spPr>
            <a:xfrm>
              <a:off x="2640" y="3792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36" name="Line 15"/>
            <p:cNvSpPr/>
            <p:nvPr/>
          </p:nvSpPr>
          <p:spPr>
            <a:xfrm>
              <a:off x="2832" y="3792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9712" name="Text Box 16"/>
          <p:cNvSpPr txBox="1"/>
          <p:nvPr/>
        </p:nvSpPr>
        <p:spPr>
          <a:xfrm>
            <a:off x="1676400" y="3733800"/>
            <a:ext cx="1371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1800" dirty="0"/>
              <a:t>选择控制端</a:t>
            </a:r>
            <a:endParaRPr lang="zh-CN" altLang="en-US" sz="1800" dirty="0"/>
          </a:p>
        </p:txBody>
      </p:sp>
      <p:sp>
        <p:nvSpPr>
          <p:cNvPr id="29713" name="Text Box 17"/>
          <p:cNvSpPr txBox="1"/>
          <p:nvPr/>
        </p:nvSpPr>
        <p:spPr>
          <a:xfrm>
            <a:off x="3505200" y="1981200"/>
            <a:ext cx="457200" cy="915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1800" dirty="0"/>
              <a:t>输出端</a:t>
            </a:r>
            <a:endParaRPr lang="zh-CN" altLang="en-US" sz="1800" dirty="0"/>
          </a:p>
        </p:txBody>
      </p:sp>
      <p:sp>
        <p:nvSpPr>
          <p:cNvPr id="29714" name="Text Box 18"/>
          <p:cNvSpPr txBox="1"/>
          <p:nvPr/>
        </p:nvSpPr>
        <p:spPr>
          <a:xfrm>
            <a:off x="457200" y="1828800"/>
            <a:ext cx="457200" cy="915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1800" dirty="0"/>
              <a:t>输入端</a:t>
            </a:r>
            <a:endParaRPr lang="zh-CN" altLang="en-US" sz="1800" dirty="0"/>
          </a:p>
        </p:txBody>
      </p:sp>
      <p:sp>
        <p:nvSpPr>
          <p:cNvPr id="29715" name="Text Box 19"/>
          <p:cNvSpPr txBox="1"/>
          <p:nvPr/>
        </p:nvSpPr>
        <p:spPr>
          <a:xfrm>
            <a:off x="1676400" y="1371600"/>
            <a:ext cx="11430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1800" dirty="0"/>
              <a:t>74153</a:t>
            </a:r>
            <a:endParaRPr lang="en-US" altLang="zh-CN" sz="1800" dirty="0"/>
          </a:p>
        </p:txBody>
      </p:sp>
      <p:sp>
        <p:nvSpPr>
          <p:cNvPr id="29716" name="Rectangle 20"/>
          <p:cNvSpPr/>
          <p:nvPr/>
        </p:nvSpPr>
        <p:spPr>
          <a:xfrm>
            <a:off x="152400" y="449580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/>
            <a:r>
              <a:rPr lang="en-US" altLang="zh-CN" dirty="0"/>
              <a:t>   W = A</a:t>
            </a:r>
            <a:r>
              <a:rPr lang="en-US" altLang="zh-CN" baseline="-25000" dirty="0"/>
              <a:t>1</a:t>
            </a:r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D</a:t>
            </a:r>
            <a:r>
              <a:rPr lang="en-US" altLang="zh-CN" baseline="-25000" dirty="0"/>
              <a:t>0</a:t>
            </a:r>
            <a:r>
              <a:rPr lang="en-US" altLang="zh-CN" dirty="0"/>
              <a:t>+A</a:t>
            </a:r>
            <a:r>
              <a:rPr lang="en-US" altLang="zh-CN" baseline="-25000" dirty="0"/>
              <a:t>1</a:t>
            </a:r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D</a:t>
            </a:r>
            <a:r>
              <a:rPr lang="en-US" altLang="zh-CN" baseline="-25000" dirty="0"/>
              <a:t>1</a:t>
            </a:r>
            <a:r>
              <a:rPr lang="en-US" altLang="zh-CN" dirty="0"/>
              <a:t>+A</a:t>
            </a:r>
            <a:r>
              <a:rPr lang="en-US" altLang="zh-CN" baseline="-25000" dirty="0"/>
              <a:t>1</a:t>
            </a:r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D</a:t>
            </a:r>
            <a:r>
              <a:rPr lang="en-US" altLang="zh-CN" baseline="-25000" dirty="0"/>
              <a:t>2</a:t>
            </a:r>
            <a:r>
              <a:rPr lang="en-US" altLang="zh-CN" dirty="0"/>
              <a:t>+A</a:t>
            </a:r>
            <a:r>
              <a:rPr lang="en-US" altLang="zh-CN" baseline="-25000" dirty="0"/>
              <a:t>1</a:t>
            </a:r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D</a:t>
            </a:r>
            <a:r>
              <a:rPr lang="en-US" altLang="zh-CN" baseline="-25000" dirty="0"/>
              <a:t>3</a:t>
            </a:r>
            <a:endParaRPr lang="en-US" altLang="zh-CN" baseline="-25000" dirty="0"/>
          </a:p>
        </p:txBody>
      </p:sp>
      <p:graphicFrame>
        <p:nvGraphicFramePr>
          <p:cNvPr id="29744" name="Group 48"/>
          <p:cNvGraphicFramePr>
            <a:graphicFrameLocks noGrp="1"/>
          </p:cNvGraphicFramePr>
          <p:nvPr/>
        </p:nvGraphicFramePr>
        <p:xfrm>
          <a:off x="4953000" y="1600200"/>
          <a:ext cx="3657600" cy="2514600"/>
        </p:xfrm>
        <a:graphic>
          <a:graphicData uri="http://schemas.openxmlformats.org/drawingml/2006/table">
            <a:tbl>
              <a:tblPr/>
              <a:tblGrid>
                <a:gridCol w="990600"/>
                <a:gridCol w="1803400"/>
                <a:gridCol w="863600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0  0  0  1  1  0  1  1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l-GR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ΦΦΦ Φ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l-GR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ΦΦ ΦΦ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l-GR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Φ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l-GR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ΦΦΦ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l-GR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40" name="Line 44"/>
          <p:cNvSpPr/>
          <p:nvPr/>
        </p:nvSpPr>
        <p:spPr>
          <a:xfrm>
            <a:off x="1447800" y="4572000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41" name="Line 45"/>
          <p:cNvSpPr/>
          <p:nvPr/>
        </p:nvSpPr>
        <p:spPr>
          <a:xfrm>
            <a:off x="1905000" y="4572000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42" name="Line 46"/>
          <p:cNvSpPr/>
          <p:nvPr/>
        </p:nvSpPr>
        <p:spPr>
          <a:xfrm>
            <a:off x="2971800" y="4572000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43" name="Line 47"/>
          <p:cNvSpPr/>
          <p:nvPr/>
        </p:nvSpPr>
        <p:spPr>
          <a:xfrm>
            <a:off x="4953000" y="4572000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2" grpId="0"/>
      <p:bldP spid="29713" grpId="0"/>
      <p:bldP spid="29714" grpId="0"/>
      <p:bldP spid="29715" grpId="0"/>
      <p:bldP spid="297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4"/>
          <p:cNvSpPr/>
          <p:nvPr/>
        </p:nvSpPr>
        <p:spPr>
          <a:xfrm>
            <a:off x="381000" y="1066800"/>
            <a:ext cx="4191000" cy="7191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/>
            <a:r>
              <a:rPr lang="zh-CN" altLang="en-US" dirty="0"/>
              <a:t>五、计数器</a:t>
            </a:r>
            <a:endParaRPr lang="zh-CN" altLang="en-US" dirty="0"/>
          </a:p>
        </p:txBody>
      </p:sp>
      <p:sp>
        <p:nvSpPr>
          <p:cNvPr id="35845" name="Rectangle 5"/>
          <p:cNvSpPr/>
          <p:nvPr/>
        </p:nvSpPr>
        <p:spPr>
          <a:xfrm>
            <a:off x="228600" y="1676400"/>
            <a:ext cx="8382000" cy="7191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/>
            <a:r>
              <a:rPr lang="en-US" altLang="zh-CN" dirty="0"/>
              <a:t>   </a:t>
            </a:r>
            <a:r>
              <a:rPr lang="zh-CN" altLang="en-US" dirty="0"/>
              <a:t>计数器是对输入脉冲信号进行计数的时序逻辑部件。</a:t>
            </a:r>
            <a:endParaRPr lang="zh-CN" altLang="en-US" dirty="0"/>
          </a:p>
        </p:txBody>
      </p:sp>
      <p:sp>
        <p:nvSpPr>
          <p:cNvPr id="35847" name="Rectangle 7"/>
          <p:cNvSpPr/>
          <p:nvPr/>
        </p:nvSpPr>
        <p:spPr>
          <a:xfrm>
            <a:off x="304800" y="2667000"/>
            <a:ext cx="838200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/>
            <a:r>
              <a:rPr lang="en-US" altLang="zh-CN" dirty="0"/>
              <a:t>   </a:t>
            </a:r>
            <a:r>
              <a:rPr lang="zh-CN" altLang="en-US" dirty="0"/>
              <a:t>分类：</a:t>
            </a:r>
            <a:endParaRPr lang="zh-CN" altLang="en-US" dirty="0"/>
          </a:p>
          <a:p>
            <a:pPr marL="342900" lvl="0" indent="-342900" eaLnBrk="1" hangingPunct="1"/>
            <a:endParaRPr lang="en-US" altLang="zh-CN" dirty="0"/>
          </a:p>
        </p:txBody>
      </p:sp>
      <p:sp>
        <p:nvSpPr>
          <p:cNvPr id="35848" name="Text Box 8"/>
          <p:cNvSpPr txBox="1"/>
          <p:nvPr/>
        </p:nvSpPr>
        <p:spPr>
          <a:xfrm>
            <a:off x="457200" y="3505200"/>
            <a:ext cx="4572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400" dirty="0"/>
              <a:t>脉冲信号</a:t>
            </a:r>
            <a:endParaRPr lang="zh-CN" altLang="en-US" sz="2400" dirty="0"/>
          </a:p>
        </p:txBody>
      </p:sp>
      <p:sp>
        <p:nvSpPr>
          <p:cNvPr id="35849" name="Text Box 9"/>
          <p:cNvSpPr txBox="1"/>
          <p:nvPr/>
        </p:nvSpPr>
        <p:spPr>
          <a:xfrm>
            <a:off x="1219200" y="3276600"/>
            <a:ext cx="5334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400" dirty="0"/>
              <a:t>同步</a:t>
            </a:r>
            <a:endParaRPr lang="zh-CN" altLang="en-US" sz="2400" dirty="0"/>
          </a:p>
        </p:txBody>
      </p:sp>
      <p:sp>
        <p:nvSpPr>
          <p:cNvPr id="35850" name="Text Box 10"/>
          <p:cNvSpPr txBox="1"/>
          <p:nvPr/>
        </p:nvSpPr>
        <p:spPr>
          <a:xfrm>
            <a:off x="1219200" y="4572000"/>
            <a:ext cx="5334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400" dirty="0"/>
              <a:t>异步</a:t>
            </a:r>
            <a:endParaRPr lang="zh-CN" altLang="en-US" sz="2400" dirty="0"/>
          </a:p>
        </p:txBody>
      </p:sp>
      <p:sp>
        <p:nvSpPr>
          <p:cNvPr id="35851" name="AutoShape 11"/>
          <p:cNvSpPr/>
          <p:nvPr/>
        </p:nvSpPr>
        <p:spPr>
          <a:xfrm>
            <a:off x="990600" y="3657600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endParaRPr lang="zh-CN" altLang="en-US" sz="1800" dirty="0"/>
          </a:p>
        </p:txBody>
      </p:sp>
      <p:sp>
        <p:nvSpPr>
          <p:cNvPr id="35852" name="Text Box 12"/>
          <p:cNvSpPr txBox="1"/>
          <p:nvPr/>
        </p:nvSpPr>
        <p:spPr>
          <a:xfrm>
            <a:off x="2971800" y="3505200"/>
            <a:ext cx="5334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400" dirty="0"/>
              <a:t>计数进制</a:t>
            </a:r>
            <a:endParaRPr lang="zh-CN" altLang="en-US" sz="2400" dirty="0"/>
          </a:p>
        </p:txBody>
      </p:sp>
      <p:sp>
        <p:nvSpPr>
          <p:cNvPr id="35853" name="Text Box 13"/>
          <p:cNvSpPr txBox="1"/>
          <p:nvPr/>
        </p:nvSpPr>
        <p:spPr>
          <a:xfrm>
            <a:off x="3810000" y="39624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400" dirty="0"/>
              <a:t>十进制</a:t>
            </a:r>
            <a:endParaRPr lang="zh-CN" altLang="en-US" sz="2400" dirty="0"/>
          </a:p>
        </p:txBody>
      </p:sp>
      <p:sp>
        <p:nvSpPr>
          <p:cNvPr id="35854" name="Text Box 14"/>
          <p:cNvSpPr txBox="1"/>
          <p:nvPr/>
        </p:nvSpPr>
        <p:spPr>
          <a:xfrm>
            <a:off x="3810000" y="32766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400" dirty="0"/>
              <a:t>二进制</a:t>
            </a:r>
            <a:endParaRPr lang="zh-CN" altLang="en-US" sz="2400" dirty="0"/>
          </a:p>
        </p:txBody>
      </p:sp>
      <p:sp>
        <p:nvSpPr>
          <p:cNvPr id="35855" name="Text Box 15"/>
          <p:cNvSpPr txBox="1"/>
          <p:nvPr/>
        </p:nvSpPr>
        <p:spPr>
          <a:xfrm>
            <a:off x="3962400" y="46482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400" dirty="0"/>
              <a:t>N</a:t>
            </a:r>
            <a:r>
              <a:rPr lang="zh-CN" altLang="en-US" sz="2400" dirty="0"/>
              <a:t>进制</a:t>
            </a:r>
            <a:endParaRPr lang="zh-CN" altLang="en-US" sz="2400" dirty="0"/>
          </a:p>
        </p:txBody>
      </p:sp>
      <p:sp>
        <p:nvSpPr>
          <p:cNvPr id="35856" name="AutoShape 16"/>
          <p:cNvSpPr/>
          <p:nvPr/>
        </p:nvSpPr>
        <p:spPr>
          <a:xfrm>
            <a:off x="3581400" y="3657600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endParaRPr lang="zh-CN" altLang="en-US" sz="1800" dirty="0"/>
          </a:p>
        </p:txBody>
      </p:sp>
      <p:sp>
        <p:nvSpPr>
          <p:cNvPr id="35857" name="Text Box 17"/>
          <p:cNvSpPr txBox="1"/>
          <p:nvPr/>
        </p:nvSpPr>
        <p:spPr>
          <a:xfrm>
            <a:off x="5715000" y="3581400"/>
            <a:ext cx="5334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400" dirty="0"/>
              <a:t>计数方法</a:t>
            </a:r>
            <a:endParaRPr lang="zh-CN" altLang="en-US" sz="2400" dirty="0"/>
          </a:p>
        </p:txBody>
      </p:sp>
      <p:sp>
        <p:nvSpPr>
          <p:cNvPr id="35858" name="Text Box 18"/>
          <p:cNvSpPr txBox="1"/>
          <p:nvPr/>
        </p:nvSpPr>
        <p:spPr>
          <a:xfrm>
            <a:off x="6705600" y="46482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400" dirty="0"/>
              <a:t>可逆计数</a:t>
            </a:r>
            <a:endParaRPr lang="zh-CN" altLang="en-US" sz="2400" dirty="0"/>
          </a:p>
        </p:txBody>
      </p:sp>
      <p:sp>
        <p:nvSpPr>
          <p:cNvPr id="35859" name="Text Box 19"/>
          <p:cNvSpPr txBox="1"/>
          <p:nvPr/>
        </p:nvSpPr>
        <p:spPr>
          <a:xfrm>
            <a:off x="6705600" y="39624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400" dirty="0"/>
              <a:t>减法计数</a:t>
            </a:r>
            <a:endParaRPr lang="zh-CN" altLang="en-US" sz="2400" dirty="0"/>
          </a:p>
        </p:txBody>
      </p:sp>
      <p:sp>
        <p:nvSpPr>
          <p:cNvPr id="35860" name="Text Box 20"/>
          <p:cNvSpPr txBox="1"/>
          <p:nvPr/>
        </p:nvSpPr>
        <p:spPr>
          <a:xfrm>
            <a:off x="6705600" y="32004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400" dirty="0"/>
              <a:t>加法计数</a:t>
            </a:r>
            <a:endParaRPr lang="zh-CN" altLang="en-US" sz="2400" dirty="0"/>
          </a:p>
        </p:txBody>
      </p:sp>
      <p:sp>
        <p:nvSpPr>
          <p:cNvPr id="35861" name="AutoShape 21"/>
          <p:cNvSpPr/>
          <p:nvPr/>
        </p:nvSpPr>
        <p:spPr>
          <a:xfrm>
            <a:off x="6400800" y="3657600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35847" grpId="0"/>
      <p:bldP spid="35848" grpId="0"/>
      <p:bldP spid="35849" grpId="0"/>
      <p:bldP spid="35850" grpId="0"/>
      <p:bldP spid="35851" grpId="0" bldLvl="0" animBg="1"/>
      <p:bldP spid="35852" grpId="0"/>
      <p:bldP spid="35853" grpId="0"/>
      <p:bldP spid="35854" grpId="0"/>
      <p:bldP spid="35855" grpId="0"/>
      <p:bldP spid="35856" grpId="0" bldLvl="0" animBg="1"/>
      <p:bldP spid="35857" grpId="0"/>
      <p:bldP spid="35858" grpId="0"/>
      <p:bldP spid="35859" grpId="0"/>
      <p:bldP spid="35860" grpId="0"/>
      <p:bldP spid="35861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789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2133600"/>
            <a:ext cx="5913438" cy="434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1" name="矩形 2"/>
          <p:cNvSpPr/>
          <p:nvPr/>
        </p:nvSpPr>
        <p:spPr>
          <a:xfrm>
            <a:off x="533400" y="914400"/>
            <a:ext cx="79248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</a:pPr>
            <a:r>
              <a:rPr lang="en-US" altLang="zh-CN" sz="2400" dirty="0">
                <a:latin typeface="宋体" panose="02010600030101010101" pitchFamily="2" charset="-122"/>
              </a:rPr>
              <a:t>    74LS163</a:t>
            </a:r>
            <a:r>
              <a:rPr lang="zh-CN" altLang="en-US" sz="2400" dirty="0"/>
              <a:t>是常用的四位二进制可预置的同步加法计数器</a:t>
            </a:r>
            <a:r>
              <a:rPr lang="en-US" altLang="zh-CN" sz="2400" dirty="0"/>
              <a:t>,</a:t>
            </a:r>
            <a:r>
              <a:rPr lang="zh-CN" altLang="en-US" sz="2400" dirty="0"/>
              <a:t>同步清零和同步预置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矩形 2"/>
          <p:cNvSpPr/>
          <p:nvPr/>
        </p:nvSpPr>
        <p:spPr>
          <a:xfrm>
            <a:off x="-23812" y="990600"/>
            <a:ext cx="79248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</a:pPr>
            <a:r>
              <a:rPr lang="en-US" altLang="zh-CN" sz="2400" dirty="0"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</a:rPr>
              <a:t>利用</a:t>
            </a:r>
            <a:r>
              <a:rPr lang="en-US" altLang="zh-CN" sz="2400" dirty="0">
                <a:latin typeface="宋体" panose="02010600030101010101" pitchFamily="2" charset="-122"/>
              </a:rPr>
              <a:t>74LS163</a:t>
            </a:r>
            <a:r>
              <a:rPr lang="zh-CN" altLang="en-US" sz="2400" dirty="0">
                <a:latin typeface="宋体" panose="02010600030101010101" pitchFamily="2" charset="-122"/>
              </a:rPr>
              <a:t>芯片清除方式，实现一个</a:t>
            </a:r>
            <a:r>
              <a:rPr lang="en-US" altLang="zh-CN" sz="2400" dirty="0">
                <a:latin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</a:rPr>
              <a:t>进制计数器。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752600"/>
            <a:ext cx="5743575" cy="4314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矩形 1"/>
          <p:cNvSpPr/>
          <p:nvPr/>
        </p:nvSpPr>
        <p:spPr>
          <a:xfrm>
            <a:off x="152400" y="914400"/>
            <a:ext cx="79248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</a:pPr>
            <a:r>
              <a:rPr lang="en-US" altLang="zh-CN" sz="2400" dirty="0"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</a:rPr>
              <a:t>利用</a:t>
            </a:r>
            <a:r>
              <a:rPr lang="en-US" altLang="zh-CN" sz="2400" dirty="0">
                <a:latin typeface="宋体" panose="02010600030101010101" pitchFamily="2" charset="-122"/>
              </a:rPr>
              <a:t>74LS163</a:t>
            </a:r>
            <a:r>
              <a:rPr lang="zh-CN" altLang="en-US" sz="2400" dirty="0">
                <a:latin typeface="宋体" panose="02010600030101010101" pitchFamily="2" charset="-122"/>
              </a:rPr>
              <a:t>芯片预置方式，实现一个</a:t>
            </a:r>
            <a:r>
              <a:rPr lang="en-US" altLang="zh-CN" sz="2400" dirty="0">
                <a:latin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</a:rPr>
              <a:t>进制计数器。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pic>
        <p:nvPicPr>
          <p:cNvPr id="3993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828800"/>
            <a:ext cx="5448300" cy="4133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/>
          <p:nvPr/>
        </p:nvSpPr>
        <p:spPr>
          <a:xfrm>
            <a:off x="539750" y="333375"/>
            <a:ext cx="59769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二、同步时序逻辑电路的描述</a:t>
            </a:r>
            <a:endParaRPr lang="zh-CN" altLang="en-US" sz="2800" b="1" dirty="0"/>
          </a:p>
        </p:txBody>
      </p:sp>
      <p:sp>
        <p:nvSpPr>
          <p:cNvPr id="6149" name="Text Box 5"/>
          <p:cNvSpPr txBox="1"/>
          <p:nvPr/>
        </p:nvSpPr>
        <p:spPr>
          <a:xfrm>
            <a:off x="611188" y="908050"/>
            <a:ext cx="8532812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、状态表：</a:t>
            </a:r>
            <a:r>
              <a:rPr lang="zh-CN" altLang="en-US" sz="2400" dirty="0"/>
              <a:t>状态表由现态、次态和输出组成。</a:t>
            </a:r>
            <a:endParaRPr lang="zh-CN" altLang="en-US" sz="2400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     </a:t>
            </a:r>
            <a:endParaRPr lang="zh-CN" altLang="en-US" sz="2400" dirty="0"/>
          </a:p>
        </p:txBody>
      </p:sp>
      <p:sp>
        <p:nvSpPr>
          <p:cNvPr id="6150" name="Text Box 6"/>
          <p:cNvSpPr txBox="1"/>
          <p:nvPr/>
        </p:nvSpPr>
        <p:spPr>
          <a:xfrm>
            <a:off x="611188" y="3213100"/>
            <a:ext cx="8208962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713230" lvl="0" indent="-171323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、状态图：</a:t>
            </a:r>
            <a:r>
              <a:rPr lang="zh-CN" altLang="en-US" sz="2400" dirty="0"/>
              <a:t>状态图中</a:t>
            </a:r>
            <a:r>
              <a:rPr lang="zh-CN" altLang="en-US" sz="2400" b="1" dirty="0">
                <a:solidFill>
                  <a:srgbClr val="FF0000"/>
                </a:solidFill>
              </a:rPr>
              <a:t>每一个状态用一个圆圈表示</a:t>
            </a:r>
            <a:r>
              <a:rPr lang="zh-CN" altLang="en-US" sz="2400" dirty="0"/>
              <a:t>，圆圈内的字母或数字说明状态的名称。</a:t>
            </a:r>
            <a:endParaRPr lang="zh-CN" altLang="en-US" sz="2400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    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5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矩形 1"/>
          <p:cNvSpPr/>
          <p:nvPr/>
        </p:nvSpPr>
        <p:spPr>
          <a:xfrm>
            <a:off x="609600" y="762000"/>
            <a:ext cx="83058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</a:pPr>
            <a:r>
              <a:rPr lang="en-US" altLang="zh-CN" sz="2400" dirty="0">
                <a:latin typeface="宋体" panose="02010600030101010101" pitchFamily="2" charset="-122"/>
              </a:rPr>
              <a:t>74LS160</a:t>
            </a:r>
            <a:r>
              <a:rPr lang="zh-CN" altLang="en-US" sz="2400" dirty="0"/>
              <a:t>是十进制同步计数器</a:t>
            </a:r>
            <a:r>
              <a:rPr lang="en-US" altLang="zh-CN" sz="2400" dirty="0"/>
              <a:t>,</a:t>
            </a:r>
            <a:r>
              <a:rPr lang="zh-CN" altLang="en-US" sz="2400" dirty="0"/>
              <a:t>异步清零和同步预置。</a:t>
            </a:r>
            <a:endParaRPr lang="zh-CN" altLang="en-US" sz="2400" dirty="0"/>
          </a:p>
        </p:txBody>
      </p:sp>
      <p:sp>
        <p:nvSpPr>
          <p:cNvPr id="40963" name="矩形 2"/>
          <p:cNvSpPr/>
          <p:nvPr/>
        </p:nvSpPr>
        <p:spPr>
          <a:xfrm>
            <a:off x="-152400" y="1524000"/>
            <a:ext cx="79248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</a:pPr>
            <a:r>
              <a:rPr lang="en-US" altLang="zh-CN" sz="2400" dirty="0"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</a:rPr>
              <a:t>利用</a:t>
            </a:r>
            <a:r>
              <a:rPr lang="en-US" altLang="zh-CN" sz="2400" dirty="0">
                <a:latin typeface="宋体" panose="02010600030101010101" pitchFamily="2" charset="-122"/>
              </a:rPr>
              <a:t>74LS160</a:t>
            </a:r>
            <a:r>
              <a:rPr lang="zh-CN" altLang="en-US" sz="2400" dirty="0">
                <a:latin typeface="宋体" panose="02010600030101010101" pitchFamily="2" charset="-122"/>
              </a:rPr>
              <a:t>芯片清除方式，实现一个</a:t>
            </a:r>
            <a:r>
              <a:rPr lang="en-US" altLang="zh-CN" sz="2400" dirty="0">
                <a:latin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</a:rPr>
              <a:t>进制计数器。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pic>
        <p:nvPicPr>
          <p:cNvPr id="4096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2514600"/>
            <a:ext cx="8153400" cy="2881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2" name="Rectangle 4"/>
          <p:cNvSpPr/>
          <p:nvPr/>
        </p:nvSpPr>
        <p:spPr>
          <a:xfrm>
            <a:off x="0" y="1219200"/>
            <a:ext cx="8763000" cy="7191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/>
            <a:r>
              <a:rPr lang="en-US" altLang="zh-CN" dirty="0"/>
              <a:t>   </a:t>
            </a:r>
            <a:r>
              <a:rPr lang="zh-CN" altLang="en-US" dirty="0"/>
              <a:t>七、只读存储器</a:t>
            </a:r>
            <a:endParaRPr lang="zh-CN" altLang="en-US" dirty="0"/>
          </a:p>
        </p:txBody>
      </p:sp>
      <p:sp>
        <p:nvSpPr>
          <p:cNvPr id="48133" name="Text Box 5"/>
          <p:cNvSpPr txBox="1"/>
          <p:nvPr/>
        </p:nvSpPr>
        <p:spPr>
          <a:xfrm>
            <a:off x="685800" y="3124200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r>
              <a:rPr lang="zh-CN" altLang="en-US" sz="2800" dirty="0"/>
              <a:t>存储器</a:t>
            </a:r>
            <a:endParaRPr lang="zh-CN" altLang="en-US" sz="2800" dirty="0"/>
          </a:p>
        </p:txBody>
      </p:sp>
      <p:sp>
        <p:nvSpPr>
          <p:cNvPr id="48134" name="Text Box 6"/>
          <p:cNvSpPr txBox="1"/>
          <p:nvPr/>
        </p:nvSpPr>
        <p:spPr>
          <a:xfrm>
            <a:off x="2133600" y="2438400"/>
            <a:ext cx="9747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altLang="zh-CN" sz="2800" dirty="0"/>
              <a:t>RAM</a:t>
            </a:r>
            <a:endParaRPr lang="en-US" altLang="zh-CN" sz="2800" dirty="0"/>
          </a:p>
        </p:txBody>
      </p:sp>
      <p:sp>
        <p:nvSpPr>
          <p:cNvPr id="48135" name="Text Box 7"/>
          <p:cNvSpPr txBox="1"/>
          <p:nvPr/>
        </p:nvSpPr>
        <p:spPr>
          <a:xfrm>
            <a:off x="2133600" y="3962400"/>
            <a:ext cx="10144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altLang="zh-CN" sz="2800" dirty="0"/>
              <a:t>ROM</a:t>
            </a:r>
            <a:endParaRPr lang="en-US" altLang="zh-CN" sz="2800" dirty="0"/>
          </a:p>
        </p:txBody>
      </p:sp>
      <p:sp>
        <p:nvSpPr>
          <p:cNvPr id="48136" name="Text Box 8"/>
          <p:cNvSpPr txBox="1"/>
          <p:nvPr/>
        </p:nvSpPr>
        <p:spPr>
          <a:xfrm>
            <a:off x="3581400" y="2514600"/>
            <a:ext cx="2041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r>
              <a:rPr lang="zh-CN" altLang="en-US" sz="2800" dirty="0"/>
              <a:t>动态 </a:t>
            </a:r>
            <a:r>
              <a:rPr lang="en-US" altLang="zh-CN" sz="2800" dirty="0"/>
              <a:t>DRAM</a:t>
            </a:r>
            <a:endParaRPr lang="en-US" altLang="zh-CN" sz="2800" dirty="0"/>
          </a:p>
        </p:txBody>
      </p:sp>
      <p:sp>
        <p:nvSpPr>
          <p:cNvPr id="48137" name="Text Box 9"/>
          <p:cNvSpPr txBox="1"/>
          <p:nvPr/>
        </p:nvSpPr>
        <p:spPr>
          <a:xfrm>
            <a:off x="3581400" y="1905000"/>
            <a:ext cx="21193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r>
              <a:rPr lang="zh-CN" altLang="en-US" sz="2800" dirty="0"/>
              <a:t>静态  </a:t>
            </a:r>
            <a:r>
              <a:rPr lang="en-US" altLang="zh-CN" sz="2800" dirty="0"/>
              <a:t>SRAM</a:t>
            </a:r>
            <a:endParaRPr lang="en-US" altLang="zh-CN" sz="2800" dirty="0"/>
          </a:p>
        </p:txBody>
      </p:sp>
      <p:sp>
        <p:nvSpPr>
          <p:cNvPr id="48138" name="Text Box 10"/>
          <p:cNvSpPr txBox="1"/>
          <p:nvPr/>
        </p:nvSpPr>
        <p:spPr>
          <a:xfrm>
            <a:off x="3505200" y="3429000"/>
            <a:ext cx="19224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r>
              <a:rPr lang="zh-CN" altLang="en-US" sz="2800" dirty="0"/>
              <a:t>掩膜  </a:t>
            </a:r>
            <a:r>
              <a:rPr lang="en-US" altLang="zh-CN" sz="2800" dirty="0"/>
              <a:t>ROM</a:t>
            </a:r>
            <a:endParaRPr lang="en-US" altLang="zh-CN" sz="2800" dirty="0"/>
          </a:p>
        </p:txBody>
      </p:sp>
      <p:sp>
        <p:nvSpPr>
          <p:cNvPr id="48139" name="Text Box 11"/>
          <p:cNvSpPr txBox="1"/>
          <p:nvPr/>
        </p:nvSpPr>
        <p:spPr>
          <a:xfrm>
            <a:off x="3429000" y="4876800"/>
            <a:ext cx="28702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r>
              <a:rPr lang="zh-CN" altLang="en-US" sz="2800" dirty="0"/>
              <a:t>可擦编程  </a:t>
            </a:r>
            <a:r>
              <a:rPr lang="en-US" altLang="zh-CN" sz="2800" dirty="0"/>
              <a:t>EROM</a:t>
            </a:r>
            <a:endParaRPr lang="en-US" altLang="zh-CN" sz="2800" dirty="0"/>
          </a:p>
        </p:txBody>
      </p:sp>
      <p:sp>
        <p:nvSpPr>
          <p:cNvPr id="48140" name="Text Box 12"/>
          <p:cNvSpPr txBox="1"/>
          <p:nvPr/>
        </p:nvSpPr>
        <p:spPr>
          <a:xfrm>
            <a:off x="3429000" y="419100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r>
              <a:rPr lang="zh-CN" altLang="en-US" sz="2800" dirty="0"/>
              <a:t>可编程  </a:t>
            </a:r>
            <a:r>
              <a:rPr lang="en-US" altLang="zh-CN" sz="2800" dirty="0"/>
              <a:t>PROM</a:t>
            </a:r>
            <a:endParaRPr lang="en-US" altLang="zh-CN" sz="2800" dirty="0"/>
          </a:p>
        </p:txBody>
      </p:sp>
      <p:sp>
        <p:nvSpPr>
          <p:cNvPr id="48141" name="AutoShape 13"/>
          <p:cNvSpPr/>
          <p:nvPr/>
        </p:nvSpPr>
        <p:spPr>
          <a:xfrm>
            <a:off x="1981200" y="2743200"/>
            <a:ext cx="76200" cy="1447800"/>
          </a:xfrm>
          <a:prstGeom prst="leftBrace">
            <a:avLst>
              <a:gd name="adj1" fmla="val 158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endParaRPr lang="zh-CN" altLang="en-US" sz="1800" dirty="0"/>
          </a:p>
        </p:txBody>
      </p:sp>
      <p:sp>
        <p:nvSpPr>
          <p:cNvPr id="48142" name="AutoShape 14"/>
          <p:cNvSpPr/>
          <p:nvPr/>
        </p:nvSpPr>
        <p:spPr>
          <a:xfrm>
            <a:off x="3352800" y="2209800"/>
            <a:ext cx="76200" cy="609600"/>
          </a:xfrm>
          <a:prstGeom prst="leftBrace">
            <a:avLst>
              <a:gd name="adj1" fmla="val 6666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endParaRPr lang="zh-CN" altLang="en-US" sz="1800" dirty="0"/>
          </a:p>
        </p:txBody>
      </p:sp>
      <p:sp>
        <p:nvSpPr>
          <p:cNvPr id="48143" name="AutoShape 15"/>
          <p:cNvSpPr/>
          <p:nvPr/>
        </p:nvSpPr>
        <p:spPr>
          <a:xfrm>
            <a:off x="3276600" y="3810000"/>
            <a:ext cx="76200" cy="1295400"/>
          </a:xfrm>
          <a:prstGeom prst="leftBrace">
            <a:avLst>
              <a:gd name="adj1" fmla="val 14166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  <p:bldP spid="48133" grpId="0"/>
      <p:bldP spid="48134" grpId="0"/>
      <p:bldP spid="48135" grpId="0"/>
      <p:bldP spid="48136" grpId="0"/>
      <p:bldP spid="48137" grpId="0"/>
      <p:bldP spid="48138" grpId="0"/>
      <p:bldP spid="48139" grpId="0"/>
      <p:bldP spid="48140" grpId="0"/>
      <p:bldP spid="48141" grpId="0" bldLvl="0" animBg="1"/>
      <p:bldP spid="48142" grpId="0" bldLvl="0" animBg="1"/>
      <p:bldP spid="48143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6" name="Rectangle 4"/>
          <p:cNvSpPr/>
          <p:nvPr/>
        </p:nvSpPr>
        <p:spPr>
          <a:xfrm>
            <a:off x="0" y="1828800"/>
            <a:ext cx="8763000" cy="7191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/>
            <a:r>
              <a:rPr lang="en-US" altLang="zh-CN" dirty="0"/>
              <a:t>   1.ROM</a:t>
            </a:r>
            <a:r>
              <a:rPr lang="zh-CN" altLang="en-US" dirty="0"/>
              <a:t>结构</a:t>
            </a:r>
            <a:endParaRPr lang="zh-CN" altLang="en-US" dirty="0"/>
          </a:p>
        </p:txBody>
      </p:sp>
      <p:grpSp>
        <p:nvGrpSpPr>
          <p:cNvPr id="49159" name="Group 7"/>
          <p:cNvGrpSpPr/>
          <p:nvPr/>
        </p:nvGrpSpPr>
        <p:grpSpPr>
          <a:xfrm>
            <a:off x="685800" y="2971800"/>
            <a:ext cx="304800" cy="381000"/>
            <a:chOff x="432" y="1200"/>
            <a:chExt cx="192" cy="240"/>
          </a:xfrm>
        </p:grpSpPr>
        <p:sp>
          <p:nvSpPr>
            <p:cNvPr id="47122" name="Line 5"/>
            <p:cNvSpPr/>
            <p:nvPr/>
          </p:nvSpPr>
          <p:spPr>
            <a:xfrm>
              <a:off x="432" y="1317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23" name="Line 6"/>
            <p:cNvSpPr/>
            <p:nvPr/>
          </p:nvSpPr>
          <p:spPr>
            <a:xfrm>
              <a:off x="528" y="120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9171" name="Group 19"/>
          <p:cNvGrpSpPr/>
          <p:nvPr/>
        </p:nvGrpSpPr>
        <p:grpSpPr>
          <a:xfrm>
            <a:off x="3200400" y="2819400"/>
            <a:ext cx="304800" cy="579438"/>
            <a:chOff x="1824" y="1122"/>
            <a:chExt cx="192" cy="365"/>
          </a:xfrm>
        </p:grpSpPr>
        <p:sp>
          <p:nvSpPr>
            <p:cNvPr id="47118" name="Text Box 18"/>
            <p:cNvSpPr txBox="1"/>
            <p:nvPr/>
          </p:nvSpPr>
          <p:spPr>
            <a:xfrm>
              <a:off x="1833" y="1122"/>
              <a:ext cx="18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</a:pPr>
              <a:r>
                <a:rPr lang="en-US" altLang="zh-CN" dirty="0">
                  <a:cs typeface="Arial" panose="020B0604020202020204" pitchFamily="34" charset="0"/>
                </a:rPr>
                <a:t>∙</a:t>
              </a:r>
              <a:endParaRPr lang="en-US" altLang="zh-CN" dirty="0">
                <a:ea typeface="Arial" panose="020B0604020202020204" pitchFamily="34" charset="0"/>
              </a:endParaRPr>
            </a:p>
          </p:txBody>
        </p:sp>
        <p:grpSp>
          <p:nvGrpSpPr>
            <p:cNvPr id="47119" name="Group 8"/>
            <p:cNvGrpSpPr/>
            <p:nvPr/>
          </p:nvGrpSpPr>
          <p:grpSpPr>
            <a:xfrm>
              <a:off x="1824" y="1200"/>
              <a:ext cx="192" cy="240"/>
              <a:chOff x="432" y="1200"/>
              <a:chExt cx="192" cy="240"/>
            </a:xfrm>
          </p:grpSpPr>
          <p:sp>
            <p:nvSpPr>
              <p:cNvPr id="47120" name="Line 9"/>
              <p:cNvSpPr/>
              <p:nvPr/>
            </p:nvSpPr>
            <p:spPr>
              <a:xfrm>
                <a:off x="432" y="1317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121" name="Line 10"/>
              <p:cNvSpPr/>
              <p:nvPr/>
            </p:nvSpPr>
            <p:spPr>
              <a:xfrm>
                <a:off x="528" y="1200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49163" name="Group 11"/>
          <p:cNvGrpSpPr/>
          <p:nvPr/>
        </p:nvGrpSpPr>
        <p:grpSpPr>
          <a:xfrm>
            <a:off x="6096000" y="2971800"/>
            <a:ext cx="304800" cy="381000"/>
            <a:chOff x="432" y="1200"/>
            <a:chExt cx="192" cy="240"/>
          </a:xfrm>
        </p:grpSpPr>
        <p:sp>
          <p:nvSpPr>
            <p:cNvPr id="47116" name="Line 12"/>
            <p:cNvSpPr/>
            <p:nvPr/>
          </p:nvSpPr>
          <p:spPr>
            <a:xfrm>
              <a:off x="432" y="1317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17" name="Line 13"/>
            <p:cNvSpPr/>
            <p:nvPr/>
          </p:nvSpPr>
          <p:spPr>
            <a:xfrm>
              <a:off x="528" y="120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9175" name="Group 23"/>
          <p:cNvGrpSpPr/>
          <p:nvPr/>
        </p:nvGrpSpPr>
        <p:grpSpPr>
          <a:xfrm>
            <a:off x="6172200" y="3048000"/>
            <a:ext cx="152400" cy="228600"/>
            <a:chOff x="3888" y="1248"/>
            <a:chExt cx="96" cy="144"/>
          </a:xfrm>
        </p:grpSpPr>
        <p:sp>
          <p:nvSpPr>
            <p:cNvPr id="47114" name="Line 14"/>
            <p:cNvSpPr/>
            <p:nvPr/>
          </p:nvSpPr>
          <p:spPr>
            <a:xfrm flipH="1"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15" name="Line 16"/>
            <p:cNvSpPr/>
            <p:nvPr/>
          </p:nvSpPr>
          <p:spPr>
            <a:xfrm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9172" name="Text Box 20"/>
          <p:cNvSpPr txBox="1"/>
          <p:nvPr/>
        </p:nvSpPr>
        <p:spPr>
          <a:xfrm>
            <a:off x="1066800" y="29718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400" dirty="0"/>
              <a:t>不连通</a:t>
            </a:r>
            <a:endParaRPr lang="zh-CN" altLang="en-US" sz="2400" dirty="0"/>
          </a:p>
        </p:txBody>
      </p:sp>
      <p:sp>
        <p:nvSpPr>
          <p:cNvPr id="49173" name="Text Box 21"/>
          <p:cNvSpPr txBox="1"/>
          <p:nvPr/>
        </p:nvSpPr>
        <p:spPr>
          <a:xfrm>
            <a:off x="3657600" y="2971800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400" dirty="0"/>
              <a:t>连通不可编程</a:t>
            </a:r>
            <a:endParaRPr lang="zh-CN" altLang="en-US" sz="2400" dirty="0"/>
          </a:p>
        </p:txBody>
      </p:sp>
      <p:sp>
        <p:nvSpPr>
          <p:cNvPr id="49174" name="Text Box 22"/>
          <p:cNvSpPr txBox="1"/>
          <p:nvPr/>
        </p:nvSpPr>
        <p:spPr>
          <a:xfrm>
            <a:off x="6553200" y="2971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400" dirty="0"/>
              <a:t>连通可编程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/>
      <p:bldP spid="49172" grpId="0"/>
      <p:bldP spid="49173" grpId="0"/>
      <p:bldP spid="4917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4"/>
          <p:cNvSpPr/>
          <p:nvPr/>
        </p:nvSpPr>
        <p:spPr>
          <a:xfrm>
            <a:off x="533400" y="1447800"/>
            <a:ext cx="457200" cy="609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endParaRPr lang="zh-CN" altLang="en-US" sz="1800" dirty="0"/>
          </a:p>
        </p:txBody>
      </p:sp>
      <p:sp>
        <p:nvSpPr>
          <p:cNvPr id="48131" name="Rectangle 5"/>
          <p:cNvSpPr/>
          <p:nvPr/>
        </p:nvSpPr>
        <p:spPr>
          <a:xfrm>
            <a:off x="533400" y="2362200"/>
            <a:ext cx="457200" cy="609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endParaRPr lang="zh-CN" altLang="en-US" sz="1800" dirty="0"/>
          </a:p>
        </p:txBody>
      </p:sp>
      <p:sp>
        <p:nvSpPr>
          <p:cNvPr id="48132" name="Rectangle 6"/>
          <p:cNvSpPr/>
          <p:nvPr/>
        </p:nvSpPr>
        <p:spPr>
          <a:xfrm>
            <a:off x="533400" y="3276600"/>
            <a:ext cx="457200" cy="609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endParaRPr lang="zh-CN" altLang="en-US" sz="1800" dirty="0"/>
          </a:p>
        </p:txBody>
      </p:sp>
      <p:sp>
        <p:nvSpPr>
          <p:cNvPr id="48133" name="Text Box 8"/>
          <p:cNvSpPr txBox="1"/>
          <p:nvPr/>
        </p:nvSpPr>
        <p:spPr>
          <a:xfrm>
            <a:off x="1143000" y="4800600"/>
            <a:ext cx="609600" cy="376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</a:pPr>
            <a:r>
              <a:rPr lang="en-US" altLang="zh-CN" sz="1800" dirty="0"/>
              <a:t>&amp;</a:t>
            </a:r>
            <a:endParaRPr lang="en-US" altLang="zh-CN" sz="1800" dirty="0"/>
          </a:p>
        </p:txBody>
      </p:sp>
      <p:sp>
        <p:nvSpPr>
          <p:cNvPr id="48134" name="Text Box 9"/>
          <p:cNvSpPr txBox="1"/>
          <p:nvPr/>
        </p:nvSpPr>
        <p:spPr>
          <a:xfrm>
            <a:off x="1828800" y="4800600"/>
            <a:ext cx="609600" cy="376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</a:pPr>
            <a:r>
              <a:rPr lang="en-US" altLang="zh-CN" sz="1800" dirty="0"/>
              <a:t>&amp;</a:t>
            </a:r>
            <a:endParaRPr lang="en-US" altLang="zh-CN" sz="1800" dirty="0"/>
          </a:p>
        </p:txBody>
      </p:sp>
      <p:sp>
        <p:nvSpPr>
          <p:cNvPr id="48135" name="Text Box 10"/>
          <p:cNvSpPr txBox="1"/>
          <p:nvPr/>
        </p:nvSpPr>
        <p:spPr>
          <a:xfrm>
            <a:off x="2514600" y="4800600"/>
            <a:ext cx="609600" cy="376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</a:pPr>
            <a:r>
              <a:rPr lang="en-US" altLang="zh-CN" sz="1800" dirty="0"/>
              <a:t>&amp;</a:t>
            </a:r>
            <a:endParaRPr lang="en-US" altLang="zh-CN" sz="1800" dirty="0"/>
          </a:p>
        </p:txBody>
      </p:sp>
      <p:sp>
        <p:nvSpPr>
          <p:cNvPr id="48136" name="Text Box 11"/>
          <p:cNvSpPr txBox="1"/>
          <p:nvPr/>
        </p:nvSpPr>
        <p:spPr>
          <a:xfrm>
            <a:off x="3200400" y="4800600"/>
            <a:ext cx="609600" cy="376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</a:pPr>
            <a:r>
              <a:rPr lang="en-US" altLang="zh-CN" sz="1800" dirty="0"/>
              <a:t>&amp;</a:t>
            </a:r>
            <a:endParaRPr lang="en-US" altLang="zh-CN" sz="1800" dirty="0"/>
          </a:p>
        </p:txBody>
      </p:sp>
      <p:sp>
        <p:nvSpPr>
          <p:cNvPr id="48137" name="Text Box 12"/>
          <p:cNvSpPr txBox="1"/>
          <p:nvPr/>
        </p:nvSpPr>
        <p:spPr>
          <a:xfrm>
            <a:off x="4572000" y="4800600"/>
            <a:ext cx="609600" cy="376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</a:pPr>
            <a:r>
              <a:rPr lang="en-US" altLang="zh-CN" sz="1800" dirty="0"/>
              <a:t>&amp;</a:t>
            </a:r>
            <a:endParaRPr lang="en-US" altLang="zh-CN" sz="1800" dirty="0"/>
          </a:p>
        </p:txBody>
      </p:sp>
      <p:sp>
        <p:nvSpPr>
          <p:cNvPr id="48138" name="Text Box 13"/>
          <p:cNvSpPr txBox="1"/>
          <p:nvPr/>
        </p:nvSpPr>
        <p:spPr>
          <a:xfrm>
            <a:off x="3886200" y="4800600"/>
            <a:ext cx="609600" cy="376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</a:pPr>
            <a:r>
              <a:rPr lang="en-US" altLang="zh-CN" sz="1800" dirty="0"/>
              <a:t>&amp;</a:t>
            </a:r>
            <a:endParaRPr lang="en-US" altLang="zh-CN" sz="1800" dirty="0"/>
          </a:p>
        </p:txBody>
      </p:sp>
      <p:sp>
        <p:nvSpPr>
          <p:cNvPr id="48139" name="Text Box 14"/>
          <p:cNvSpPr txBox="1"/>
          <p:nvPr/>
        </p:nvSpPr>
        <p:spPr>
          <a:xfrm>
            <a:off x="5257800" y="4800600"/>
            <a:ext cx="609600" cy="376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</a:pPr>
            <a:r>
              <a:rPr lang="en-US" altLang="zh-CN" sz="1800" dirty="0"/>
              <a:t>&amp;</a:t>
            </a:r>
            <a:endParaRPr lang="en-US" altLang="zh-CN" sz="1800" dirty="0"/>
          </a:p>
        </p:txBody>
      </p:sp>
      <p:sp>
        <p:nvSpPr>
          <p:cNvPr id="48140" name="Text Box 15"/>
          <p:cNvSpPr txBox="1"/>
          <p:nvPr/>
        </p:nvSpPr>
        <p:spPr>
          <a:xfrm>
            <a:off x="5943600" y="4800600"/>
            <a:ext cx="609600" cy="376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</a:pPr>
            <a:r>
              <a:rPr lang="en-US" altLang="zh-CN" sz="1800" dirty="0"/>
              <a:t>&amp;</a:t>
            </a:r>
            <a:endParaRPr lang="en-US" altLang="zh-CN" sz="1800" dirty="0"/>
          </a:p>
        </p:txBody>
      </p:sp>
      <p:sp>
        <p:nvSpPr>
          <p:cNvPr id="48141" name="Text Box 16"/>
          <p:cNvSpPr txBox="1"/>
          <p:nvPr/>
        </p:nvSpPr>
        <p:spPr>
          <a:xfrm>
            <a:off x="6934200" y="5105400"/>
            <a:ext cx="576263" cy="6508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</a:pPr>
            <a:r>
              <a:rPr lang="en-US" altLang="zh-CN" sz="1800" dirty="0">
                <a:latin typeface="宋体" panose="02010600030101010101" pitchFamily="2" charset="-122"/>
              </a:rPr>
              <a:t>≥1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50000"/>
              </a:spcBef>
            </a:pPr>
            <a:endParaRPr lang="en-US" altLang="zh-CN" sz="1200" dirty="0">
              <a:latin typeface="宋体" panose="02010600030101010101" pitchFamily="2" charset="-122"/>
            </a:endParaRPr>
          </a:p>
        </p:txBody>
      </p:sp>
      <p:sp>
        <p:nvSpPr>
          <p:cNvPr id="48142" name="Text Box 17"/>
          <p:cNvSpPr txBox="1"/>
          <p:nvPr/>
        </p:nvSpPr>
        <p:spPr>
          <a:xfrm>
            <a:off x="6934200" y="5943600"/>
            <a:ext cx="576263" cy="6508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</a:pPr>
            <a:r>
              <a:rPr lang="en-US" altLang="zh-CN" sz="1800" dirty="0">
                <a:latin typeface="宋体" panose="02010600030101010101" pitchFamily="2" charset="-122"/>
              </a:rPr>
              <a:t>≥1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50000"/>
              </a:spcBef>
            </a:pPr>
            <a:endParaRPr lang="en-US" altLang="zh-CN" sz="1200" dirty="0">
              <a:latin typeface="宋体" panose="02010600030101010101" pitchFamily="2" charset="-122"/>
            </a:endParaRPr>
          </a:p>
        </p:txBody>
      </p:sp>
      <p:sp>
        <p:nvSpPr>
          <p:cNvPr id="48143" name="Line 31"/>
          <p:cNvSpPr/>
          <p:nvPr/>
        </p:nvSpPr>
        <p:spPr>
          <a:xfrm>
            <a:off x="914400" y="5486400"/>
            <a:ext cx="6019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44" name="Line 32"/>
          <p:cNvSpPr/>
          <p:nvPr/>
        </p:nvSpPr>
        <p:spPr>
          <a:xfrm>
            <a:off x="914400" y="6248400"/>
            <a:ext cx="6019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45" name="Line 33"/>
          <p:cNvSpPr/>
          <p:nvPr/>
        </p:nvSpPr>
        <p:spPr>
          <a:xfrm>
            <a:off x="1447800" y="5181600"/>
            <a:ext cx="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46" name="Line 34"/>
          <p:cNvSpPr/>
          <p:nvPr/>
        </p:nvSpPr>
        <p:spPr>
          <a:xfrm>
            <a:off x="2133600" y="5181600"/>
            <a:ext cx="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47" name="Line 35"/>
          <p:cNvSpPr/>
          <p:nvPr/>
        </p:nvSpPr>
        <p:spPr>
          <a:xfrm>
            <a:off x="2819400" y="5181600"/>
            <a:ext cx="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48" name="Line 36"/>
          <p:cNvSpPr/>
          <p:nvPr/>
        </p:nvSpPr>
        <p:spPr>
          <a:xfrm>
            <a:off x="3505200" y="5181600"/>
            <a:ext cx="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49" name="Line 37"/>
          <p:cNvSpPr/>
          <p:nvPr/>
        </p:nvSpPr>
        <p:spPr>
          <a:xfrm>
            <a:off x="4191000" y="5181600"/>
            <a:ext cx="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50" name="Line 38"/>
          <p:cNvSpPr/>
          <p:nvPr/>
        </p:nvSpPr>
        <p:spPr>
          <a:xfrm>
            <a:off x="4876800" y="5181600"/>
            <a:ext cx="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51" name="Line 39"/>
          <p:cNvSpPr/>
          <p:nvPr/>
        </p:nvSpPr>
        <p:spPr>
          <a:xfrm>
            <a:off x="5562600" y="5181600"/>
            <a:ext cx="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52" name="Line 40"/>
          <p:cNvSpPr/>
          <p:nvPr/>
        </p:nvSpPr>
        <p:spPr>
          <a:xfrm>
            <a:off x="6248400" y="5181600"/>
            <a:ext cx="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53" name="Oval 41"/>
          <p:cNvSpPr/>
          <p:nvPr/>
        </p:nvSpPr>
        <p:spPr>
          <a:xfrm>
            <a:off x="995363" y="1552575"/>
            <a:ext cx="76200" cy="76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endParaRPr lang="zh-CN" altLang="en-US" sz="1800" dirty="0"/>
          </a:p>
        </p:txBody>
      </p:sp>
      <p:sp>
        <p:nvSpPr>
          <p:cNvPr id="48154" name="Oval 42"/>
          <p:cNvSpPr/>
          <p:nvPr/>
        </p:nvSpPr>
        <p:spPr>
          <a:xfrm>
            <a:off x="995363" y="3371850"/>
            <a:ext cx="76200" cy="76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endParaRPr lang="zh-CN" altLang="en-US" sz="1800" dirty="0"/>
          </a:p>
        </p:txBody>
      </p:sp>
      <p:sp>
        <p:nvSpPr>
          <p:cNvPr id="48155" name="Oval 43"/>
          <p:cNvSpPr/>
          <p:nvPr/>
        </p:nvSpPr>
        <p:spPr>
          <a:xfrm>
            <a:off x="990600" y="2471738"/>
            <a:ext cx="76200" cy="76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endParaRPr lang="zh-CN" altLang="en-US" sz="1800" dirty="0"/>
          </a:p>
        </p:txBody>
      </p:sp>
      <p:grpSp>
        <p:nvGrpSpPr>
          <p:cNvPr id="48156" name="Group 81"/>
          <p:cNvGrpSpPr/>
          <p:nvPr/>
        </p:nvGrpSpPr>
        <p:grpSpPr>
          <a:xfrm>
            <a:off x="990600" y="1143000"/>
            <a:ext cx="5867400" cy="3657600"/>
            <a:chOff x="624" y="720"/>
            <a:chExt cx="3696" cy="2304"/>
          </a:xfrm>
        </p:grpSpPr>
        <p:sp>
          <p:nvSpPr>
            <p:cNvPr id="48176" name="Line 7"/>
            <p:cNvSpPr/>
            <p:nvPr/>
          </p:nvSpPr>
          <p:spPr>
            <a:xfrm>
              <a:off x="624" y="1008"/>
              <a:ext cx="36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77" name="Line 18"/>
            <p:cNvSpPr/>
            <p:nvPr/>
          </p:nvSpPr>
          <p:spPr>
            <a:xfrm>
              <a:off x="3936" y="720"/>
              <a:ext cx="0" cy="23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78" name="Line 19"/>
            <p:cNvSpPr/>
            <p:nvPr/>
          </p:nvSpPr>
          <p:spPr>
            <a:xfrm>
              <a:off x="3504" y="720"/>
              <a:ext cx="0" cy="23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79" name="Line 20"/>
            <p:cNvSpPr/>
            <p:nvPr/>
          </p:nvSpPr>
          <p:spPr>
            <a:xfrm>
              <a:off x="3072" y="720"/>
              <a:ext cx="0" cy="23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80" name="Line 21"/>
            <p:cNvSpPr/>
            <p:nvPr/>
          </p:nvSpPr>
          <p:spPr>
            <a:xfrm>
              <a:off x="2640" y="720"/>
              <a:ext cx="0" cy="23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81" name="Line 22"/>
            <p:cNvSpPr/>
            <p:nvPr/>
          </p:nvSpPr>
          <p:spPr>
            <a:xfrm>
              <a:off x="2208" y="720"/>
              <a:ext cx="0" cy="23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82" name="Line 23"/>
            <p:cNvSpPr/>
            <p:nvPr/>
          </p:nvSpPr>
          <p:spPr>
            <a:xfrm>
              <a:off x="1776" y="720"/>
              <a:ext cx="0" cy="23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83" name="Line 24"/>
            <p:cNvSpPr/>
            <p:nvPr/>
          </p:nvSpPr>
          <p:spPr>
            <a:xfrm>
              <a:off x="1344" y="720"/>
              <a:ext cx="0" cy="23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84" name="Line 25"/>
            <p:cNvSpPr/>
            <p:nvPr/>
          </p:nvSpPr>
          <p:spPr>
            <a:xfrm>
              <a:off x="912" y="720"/>
              <a:ext cx="0" cy="23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85" name="Line 26"/>
            <p:cNvSpPr/>
            <p:nvPr/>
          </p:nvSpPr>
          <p:spPr>
            <a:xfrm>
              <a:off x="624" y="1200"/>
              <a:ext cx="36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86" name="Line 27"/>
            <p:cNvSpPr/>
            <p:nvPr/>
          </p:nvSpPr>
          <p:spPr>
            <a:xfrm>
              <a:off x="624" y="1584"/>
              <a:ext cx="36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87" name="Line 28"/>
            <p:cNvSpPr/>
            <p:nvPr/>
          </p:nvSpPr>
          <p:spPr>
            <a:xfrm>
              <a:off x="624" y="1776"/>
              <a:ext cx="36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88" name="Line 29"/>
            <p:cNvSpPr/>
            <p:nvPr/>
          </p:nvSpPr>
          <p:spPr>
            <a:xfrm>
              <a:off x="624" y="2160"/>
              <a:ext cx="36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89" name="Line 30"/>
            <p:cNvSpPr/>
            <p:nvPr/>
          </p:nvSpPr>
          <p:spPr>
            <a:xfrm>
              <a:off x="624" y="2352"/>
              <a:ext cx="36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90" name="Text Box 44"/>
            <p:cNvSpPr txBox="1"/>
            <p:nvPr/>
          </p:nvSpPr>
          <p:spPr>
            <a:xfrm>
              <a:off x="816" y="816"/>
              <a:ext cx="1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dirty="0">
                  <a:cs typeface="Arial" panose="020B0604020202020204" pitchFamily="34" charset="0"/>
                </a:rPr>
                <a:t>∙</a:t>
              </a:r>
              <a:endParaRPr lang="en-US" altLang="zh-CN" dirty="0">
                <a:ea typeface="Arial" panose="020B0604020202020204" pitchFamily="34" charset="0"/>
              </a:endParaRPr>
            </a:p>
          </p:txBody>
        </p:sp>
        <p:sp>
          <p:nvSpPr>
            <p:cNvPr id="48191" name="Text Box 45"/>
            <p:cNvSpPr txBox="1"/>
            <p:nvPr/>
          </p:nvSpPr>
          <p:spPr>
            <a:xfrm>
              <a:off x="816" y="1968"/>
              <a:ext cx="1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dirty="0">
                  <a:cs typeface="Arial" panose="020B0604020202020204" pitchFamily="34" charset="0"/>
                </a:rPr>
                <a:t>∙</a:t>
              </a:r>
              <a:endParaRPr lang="en-US" altLang="zh-CN" dirty="0">
                <a:ea typeface="Arial" panose="020B0604020202020204" pitchFamily="34" charset="0"/>
              </a:endParaRPr>
            </a:p>
          </p:txBody>
        </p:sp>
        <p:sp>
          <p:nvSpPr>
            <p:cNvPr id="48192" name="Text Box 46"/>
            <p:cNvSpPr txBox="1"/>
            <p:nvPr/>
          </p:nvSpPr>
          <p:spPr>
            <a:xfrm>
              <a:off x="816" y="1392"/>
              <a:ext cx="1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dirty="0">
                  <a:cs typeface="Arial" panose="020B0604020202020204" pitchFamily="34" charset="0"/>
                </a:rPr>
                <a:t>∙</a:t>
              </a:r>
              <a:endParaRPr lang="en-US" altLang="zh-CN" dirty="0">
                <a:ea typeface="Arial" panose="020B0604020202020204" pitchFamily="34" charset="0"/>
              </a:endParaRPr>
            </a:p>
          </p:txBody>
        </p:sp>
        <p:sp>
          <p:nvSpPr>
            <p:cNvPr id="48193" name="Text Box 47"/>
            <p:cNvSpPr txBox="1"/>
            <p:nvPr/>
          </p:nvSpPr>
          <p:spPr>
            <a:xfrm>
              <a:off x="1248" y="2160"/>
              <a:ext cx="1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dirty="0">
                  <a:cs typeface="Arial" panose="020B0604020202020204" pitchFamily="34" charset="0"/>
                </a:rPr>
                <a:t>∙</a:t>
              </a:r>
              <a:endParaRPr lang="en-US" altLang="zh-CN" dirty="0">
                <a:ea typeface="Arial" panose="020B0604020202020204" pitchFamily="34" charset="0"/>
              </a:endParaRPr>
            </a:p>
          </p:txBody>
        </p:sp>
        <p:sp>
          <p:nvSpPr>
            <p:cNvPr id="48194" name="Text Box 48"/>
            <p:cNvSpPr txBox="1"/>
            <p:nvPr/>
          </p:nvSpPr>
          <p:spPr>
            <a:xfrm>
              <a:off x="1248" y="816"/>
              <a:ext cx="1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dirty="0">
                  <a:cs typeface="Arial" panose="020B0604020202020204" pitchFamily="34" charset="0"/>
                </a:rPr>
                <a:t>∙</a:t>
              </a:r>
              <a:endParaRPr lang="en-US" altLang="zh-CN" dirty="0">
                <a:ea typeface="Arial" panose="020B0604020202020204" pitchFamily="34" charset="0"/>
              </a:endParaRPr>
            </a:p>
          </p:txBody>
        </p:sp>
        <p:sp>
          <p:nvSpPr>
            <p:cNvPr id="48195" name="Text Box 49"/>
            <p:cNvSpPr txBox="1"/>
            <p:nvPr/>
          </p:nvSpPr>
          <p:spPr>
            <a:xfrm>
              <a:off x="1248" y="1392"/>
              <a:ext cx="1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dirty="0">
                  <a:cs typeface="Arial" panose="020B0604020202020204" pitchFamily="34" charset="0"/>
                </a:rPr>
                <a:t>∙</a:t>
              </a:r>
              <a:endParaRPr lang="en-US" altLang="zh-CN" dirty="0">
                <a:ea typeface="Arial" panose="020B0604020202020204" pitchFamily="34" charset="0"/>
              </a:endParaRPr>
            </a:p>
          </p:txBody>
        </p:sp>
        <p:sp>
          <p:nvSpPr>
            <p:cNvPr id="48196" name="Text Box 50"/>
            <p:cNvSpPr txBox="1"/>
            <p:nvPr/>
          </p:nvSpPr>
          <p:spPr>
            <a:xfrm>
              <a:off x="1680" y="1968"/>
              <a:ext cx="1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dirty="0">
                  <a:cs typeface="Arial" panose="020B0604020202020204" pitchFamily="34" charset="0"/>
                </a:rPr>
                <a:t>∙</a:t>
              </a:r>
              <a:endParaRPr lang="en-US" altLang="zh-CN" dirty="0">
                <a:ea typeface="Arial" panose="020B0604020202020204" pitchFamily="34" charset="0"/>
              </a:endParaRPr>
            </a:p>
          </p:txBody>
        </p:sp>
        <p:sp>
          <p:nvSpPr>
            <p:cNvPr id="48197" name="Text Box 51"/>
            <p:cNvSpPr txBox="1"/>
            <p:nvPr/>
          </p:nvSpPr>
          <p:spPr>
            <a:xfrm>
              <a:off x="1680" y="1584"/>
              <a:ext cx="1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dirty="0">
                  <a:cs typeface="Arial" panose="020B0604020202020204" pitchFamily="34" charset="0"/>
                </a:rPr>
                <a:t>∙</a:t>
              </a:r>
              <a:endParaRPr lang="en-US" altLang="zh-CN" dirty="0">
                <a:ea typeface="Arial" panose="020B0604020202020204" pitchFamily="34" charset="0"/>
              </a:endParaRPr>
            </a:p>
          </p:txBody>
        </p:sp>
        <p:sp>
          <p:nvSpPr>
            <p:cNvPr id="48198" name="Text Box 52"/>
            <p:cNvSpPr txBox="1"/>
            <p:nvPr/>
          </p:nvSpPr>
          <p:spPr>
            <a:xfrm>
              <a:off x="1680" y="816"/>
              <a:ext cx="1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dirty="0">
                  <a:cs typeface="Arial" panose="020B0604020202020204" pitchFamily="34" charset="0"/>
                </a:rPr>
                <a:t>∙</a:t>
              </a:r>
              <a:endParaRPr lang="en-US" altLang="zh-CN" dirty="0">
                <a:ea typeface="Arial" panose="020B0604020202020204" pitchFamily="34" charset="0"/>
              </a:endParaRPr>
            </a:p>
          </p:txBody>
        </p:sp>
        <p:sp>
          <p:nvSpPr>
            <p:cNvPr id="48199" name="Text Box 53"/>
            <p:cNvSpPr txBox="1"/>
            <p:nvPr/>
          </p:nvSpPr>
          <p:spPr>
            <a:xfrm>
              <a:off x="2112" y="2160"/>
              <a:ext cx="1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dirty="0">
                  <a:cs typeface="Arial" panose="020B0604020202020204" pitchFamily="34" charset="0"/>
                </a:rPr>
                <a:t>∙</a:t>
              </a:r>
              <a:endParaRPr lang="en-US" altLang="zh-CN" dirty="0">
                <a:ea typeface="Arial" panose="020B0604020202020204" pitchFamily="34" charset="0"/>
              </a:endParaRPr>
            </a:p>
          </p:txBody>
        </p:sp>
        <p:sp>
          <p:nvSpPr>
            <p:cNvPr id="48200" name="Text Box 54"/>
            <p:cNvSpPr txBox="1"/>
            <p:nvPr/>
          </p:nvSpPr>
          <p:spPr>
            <a:xfrm>
              <a:off x="2112" y="1584"/>
              <a:ext cx="1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dirty="0">
                  <a:cs typeface="Arial" panose="020B0604020202020204" pitchFamily="34" charset="0"/>
                </a:rPr>
                <a:t>∙</a:t>
              </a:r>
              <a:endParaRPr lang="en-US" altLang="zh-CN" dirty="0">
                <a:ea typeface="Arial" panose="020B0604020202020204" pitchFamily="34" charset="0"/>
              </a:endParaRPr>
            </a:p>
          </p:txBody>
        </p:sp>
        <p:sp>
          <p:nvSpPr>
            <p:cNvPr id="48201" name="Text Box 55"/>
            <p:cNvSpPr txBox="1"/>
            <p:nvPr/>
          </p:nvSpPr>
          <p:spPr>
            <a:xfrm>
              <a:off x="2112" y="816"/>
              <a:ext cx="1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dirty="0">
                  <a:cs typeface="Arial" panose="020B0604020202020204" pitchFamily="34" charset="0"/>
                </a:rPr>
                <a:t>∙</a:t>
              </a:r>
              <a:endParaRPr lang="en-US" altLang="zh-CN" dirty="0">
                <a:ea typeface="Arial" panose="020B0604020202020204" pitchFamily="34" charset="0"/>
              </a:endParaRPr>
            </a:p>
          </p:txBody>
        </p:sp>
        <p:sp>
          <p:nvSpPr>
            <p:cNvPr id="48202" name="Text Box 56"/>
            <p:cNvSpPr txBox="1"/>
            <p:nvPr/>
          </p:nvSpPr>
          <p:spPr>
            <a:xfrm>
              <a:off x="2544" y="1008"/>
              <a:ext cx="1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dirty="0">
                  <a:cs typeface="Arial" panose="020B0604020202020204" pitchFamily="34" charset="0"/>
                </a:rPr>
                <a:t>∙</a:t>
              </a:r>
              <a:endParaRPr lang="en-US" altLang="zh-CN" dirty="0">
                <a:ea typeface="Arial" panose="020B0604020202020204" pitchFamily="34" charset="0"/>
              </a:endParaRPr>
            </a:p>
          </p:txBody>
        </p:sp>
        <p:sp>
          <p:nvSpPr>
            <p:cNvPr id="48203" name="Text Box 57"/>
            <p:cNvSpPr txBox="1"/>
            <p:nvPr/>
          </p:nvSpPr>
          <p:spPr>
            <a:xfrm>
              <a:off x="2544" y="1392"/>
              <a:ext cx="1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dirty="0">
                  <a:cs typeface="Arial" panose="020B0604020202020204" pitchFamily="34" charset="0"/>
                </a:rPr>
                <a:t>∙</a:t>
              </a:r>
              <a:endParaRPr lang="en-US" altLang="zh-CN" dirty="0">
                <a:ea typeface="Arial" panose="020B0604020202020204" pitchFamily="34" charset="0"/>
              </a:endParaRPr>
            </a:p>
          </p:txBody>
        </p:sp>
        <p:sp>
          <p:nvSpPr>
            <p:cNvPr id="48204" name="Text Box 58"/>
            <p:cNvSpPr txBox="1"/>
            <p:nvPr/>
          </p:nvSpPr>
          <p:spPr>
            <a:xfrm>
              <a:off x="2544" y="1968"/>
              <a:ext cx="1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dirty="0">
                  <a:cs typeface="Arial" panose="020B0604020202020204" pitchFamily="34" charset="0"/>
                </a:rPr>
                <a:t>∙</a:t>
              </a:r>
              <a:endParaRPr lang="en-US" altLang="zh-CN" dirty="0">
                <a:ea typeface="Arial" panose="020B0604020202020204" pitchFamily="34" charset="0"/>
              </a:endParaRPr>
            </a:p>
          </p:txBody>
        </p:sp>
        <p:sp>
          <p:nvSpPr>
            <p:cNvPr id="48205" name="Text Box 59"/>
            <p:cNvSpPr txBox="1"/>
            <p:nvPr/>
          </p:nvSpPr>
          <p:spPr>
            <a:xfrm>
              <a:off x="2976" y="2160"/>
              <a:ext cx="1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dirty="0">
                  <a:cs typeface="Arial" panose="020B0604020202020204" pitchFamily="34" charset="0"/>
                </a:rPr>
                <a:t>∙</a:t>
              </a:r>
              <a:endParaRPr lang="en-US" altLang="zh-CN" dirty="0">
                <a:ea typeface="Arial" panose="020B0604020202020204" pitchFamily="34" charset="0"/>
              </a:endParaRPr>
            </a:p>
          </p:txBody>
        </p:sp>
        <p:sp>
          <p:nvSpPr>
            <p:cNvPr id="48206" name="Text Box 60"/>
            <p:cNvSpPr txBox="1"/>
            <p:nvPr/>
          </p:nvSpPr>
          <p:spPr>
            <a:xfrm>
              <a:off x="2976" y="1392"/>
              <a:ext cx="1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dirty="0">
                  <a:cs typeface="Arial" panose="020B0604020202020204" pitchFamily="34" charset="0"/>
                </a:rPr>
                <a:t>∙</a:t>
              </a:r>
              <a:endParaRPr lang="en-US" altLang="zh-CN" dirty="0">
                <a:ea typeface="Arial" panose="020B0604020202020204" pitchFamily="34" charset="0"/>
              </a:endParaRPr>
            </a:p>
          </p:txBody>
        </p:sp>
        <p:sp>
          <p:nvSpPr>
            <p:cNvPr id="48207" name="Text Box 61"/>
            <p:cNvSpPr txBox="1"/>
            <p:nvPr/>
          </p:nvSpPr>
          <p:spPr>
            <a:xfrm>
              <a:off x="2976" y="1008"/>
              <a:ext cx="1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dirty="0">
                  <a:cs typeface="Arial" panose="020B0604020202020204" pitchFamily="34" charset="0"/>
                </a:rPr>
                <a:t>∙</a:t>
              </a:r>
              <a:endParaRPr lang="en-US" altLang="zh-CN" dirty="0">
                <a:ea typeface="Arial" panose="020B0604020202020204" pitchFamily="34" charset="0"/>
              </a:endParaRPr>
            </a:p>
          </p:txBody>
        </p:sp>
        <p:sp>
          <p:nvSpPr>
            <p:cNvPr id="48208" name="Text Box 62"/>
            <p:cNvSpPr txBox="1"/>
            <p:nvPr/>
          </p:nvSpPr>
          <p:spPr>
            <a:xfrm>
              <a:off x="3408" y="1968"/>
              <a:ext cx="1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dirty="0">
                  <a:cs typeface="Arial" panose="020B0604020202020204" pitchFamily="34" charset="0"/>
                </a:rPr>
                <a:t>∙</a:t>
              </a:r>
              <a:endParaRPr lang="en-US" altLang="zh-CN" dirty="0">
                <a:ea typeface="Arial" panose="020B0604020202020204" pitchFamily="34" charset="0"/>
              </a:endParaRPr>
            </a:p>
          </p:txBody>
        </p:sp>
        <p:sp>
          <p:nvSpPr>
            <p:cNvPr id="48209" name="Text Box 63"/>
            <p:cNvSpPr txBox="1"/>
            <p:nvPr/>
          </p:nvSpPr>
          <p:spPr>
            <a:xfrm>
              <a:off x="3408" y="1584"/>
              <a:ext cx="1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dirty="0">
                  <a:cs typeface="Arial" panose="020B0604020202020204" pitchFamily="34" charset="0"/>
                </a:rPr>
                <a:t>∙</a:t>
              </a:r>
              <a:endParaRPr lang="en-US" altLang="zh-CN" dirty="0">
                <a:ea typeface="Arial" panose="020B0604020202020204" pitchFamily="34" charset="0"/>
              </a:endParaRPr>
            </a:p>
          </p:txBody>
        </p:sp>
        <p:sp>
          <p:nvSpPr>
            <p:cNvPr id="48210" name="Text Box 64"/>
            <p:cNvSpPr txBox="1"/>
            <p:nvPr/>
          </p:nvSpPr>
          <p:spPr>
            <a:xfrm>
              <a:off x="3408" y="1008"/>
              <a:ext cx="1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dirty="0">
                  <a:cs typeface="Arial" panose="020B0604020202020204" pitchFamily="34" charset="0"/>
                </a:rPr>
                <a:t>∙</a:t>
              </a:r>
              <a:endParaRPr lang="en-US" altLang="zh-CN" dirty="0">
                <a:ea typeface="Arial" panose="020B0604020202020204" pitchFamily="34" charset="0"/>
              </a:endParaRPr>
            </a:p>
          </p:txBody>
        </p:sp>
        <p:sp>
          <p:nvSpPr>
            <p:cNvPr id="48211" name="Text Box 65"/>
            <p:cNvSpPr txBox="1"/>
            <p:nvPr/>
          </p:nvSpPr>
          <p:spPr>
            <a:xfrm>
              <a:off x="3840" y="2160"/>
              <a:ext cx="1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dirty="0">
                  <a:cs typeface="Arial" panose="020B0604020202020204" pitchFamily="34" charset="0"/>
                </a:rPr>
                <a:t>∙</a:t>
              </a:r>
              <a:endParaRPr lang="en-US" altLang="zh-CN" dirty="0">
                <a:ea typeface="Arial" panose="020B0604020202020204" pitchFamily="34" charset="0"/>
              </a:endParaRPr>
            </a:p>
          </p:txBody>
        </p:sp>
        <p:sp>
          <p:nvSpPr>
            <p:cNvPr id="48212" name="Text Box 66"/>
            <p:cNvSpPr txBox="1"/>
            <p:nvPr/>
          </p:nvSpPr>
          <p:spPr>
            <a:xfrm>
              <a:off x="3840" y="1584"/>
              <a:ext cx="1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dirty="0">
                  <a:cs typeface="Arial" panose="020B0604020202020204" pitchFamily="34" charset="0"/>
                </a:rPr>
                <a:t>∙</a:t>
              </a:r>
              <a:endParaRPr lang="en-US" altLang="zh-CN" dirty="0">
                <a:ea typeface="Arial" panose="020B0604020202020204" pitchFamily="34" charset="0"/>
              </a:endParaRPr>
            </a:p>
          </p:txBody>
        </p:sp>
        <p:sp>
          <p:nvSpPr>
            <p:cNvPr id="48213" name="Text Box 67"/>
            <p:cNvSpPr txBox="1"/>
            <p:nvPr/>
          </p:nvSpPr>
          <p:spPr>
            <a:xfrm>
              <a:off x="3840" y="1008"/>
              <a:ext cx="1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dirty="0">
                  <a:cs typeface="Arial" panose="020B0604020202020204" pitchFamily="34" charset="0"/>
                </a:rPr>
                <a:t>∙</a:t>
              </a:r>
              <a:endParaRPr lang="en-US" altLang="zh-CN" dirty="0">
                <a:ea typeface="Arial" panose="020B0604020202020204" pitchFamily="34" charset="0"/>
              </a:endParaRPr>
            </a:p>
          </p:txBody>
        </p:sp>
      </p:grpSp>
      <p:grpSp>
        <p:nvGrpSpPr>
          <p:cNvPr id="48157" name="Group 68"/>
          <p:cNvGrpSpPr/>
          <p:nvPr/>
        </p:nvGrpSpPr>
        <p:grpSpPr>
          <a:xfrm>
            <a:off x="3429000" y="6138863"/>
            <a:ext cx="152400" cy="228600"/>
            <a:chOff x="3888" y="1248"/>
            <a:chExt cx="96" cy="144"/>
          </a:xfrm>
        </p:grpSpPr>
        <p:sp>
          <p:nvSpPr>
            <p:cNvPr id="48174" name="Line 69"/>
            <p:cNvSpPr/>
            <p:nvPr/>
          </p:nvSpPr>
          <p:spPr>
            <a:xfrm flipH="1"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75" name="Line 70"/>
            <p:cNvSpPr/>
            <p:nvPr/>
          </p:nvSpPr>
          <p:spPr>
            <a:xfrm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8158" name="Group 71"/>
          <p:cNvGrpSpPr/>
          <p:nvPr/>
        </p:nvGrpSpPr>
        <p:grpSpPr>
          <a:xfrm>
            <a:off x="1371600" y="5381625"/>
            <a:ext cx="152400" cy="228600"/>
            <a:chOff x="3888" y="1248"/>
            <a:chExt cx="96" cy="144"/>
          </a:xfrm>
        </p:grpSpPr>
        <p:sp>
          <p:nvSpPr>
            <p:cNvPr id="48172" name="Line 72"/>
            <p:cNvSpPr/>
            <p:nvPr/>
          </p:nvSpPr>
          <p:spPr>
            <a:xfrm flipH="1"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73" name="Line 73"/>
            <p:cNvSpPr/>
            <p:nvPr/>
          </p:nvSpPr>
          <p:spPr>
            <a:xfrm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8159" name="Line 74"/>
          <p:cNvSpPr/>
          <p:nvPr/>
        </p:nvSpPr>
        <p:spPr>
          <a:xfrm>
            <a:off x="7543800" y="54864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60" name="Line 75"/>
          <p:cNvSpPr/>
          <p:nvPr/>
        </p:nvSpPr>
        <p:spPr>
          <a:xfrm>
            <a:off x="7543800" y="62484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61" name="Line 76"/>
          <p:cNvSpPr/>
          <p:nvPr/>
        </p:nvSpPr>
        <p:spPr>
          <a:xfrm>
            <a:off x="381000" y="1752600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62" name="Line 77"/>
          <p:cNvSpPr/>
          <p:nvPr/>
        </p:nvSpPr>
        <p:spPr>
          <a:xfrm>
            <a:off x="381000" y="2667000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63" name="Line 78"/>
          <p:cNvSpPr/>
          <p:nvPr/>
        </p:nvSpPr>
        <p:spPr>
          <a:xfrm>
            <a:off x="381000" y="3581400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64" name="Text Box 79"/>
          <p:cNvSpPr txBox="1"/>
          <p:nvPr/>
        </p:nvSpPr>
        <p:spPr>
          <a:xfrm>
            <a:off x="0" y="1600200"/>
            <a:ext cx="533400" cy="228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400" dirty="0"/>
              <a:t>A</a:t>
            </a:r>
            <a:r>
              <a:rPr lang="en-US" altLang="zh-CN" sz="2400" baseline="-25000" dirty="0"/>
              <a:t>0</a:t>
            </a:r>
            <a:endParaRPr lang="en-US" altLang="zh-CN" sz="2400" baseline="-25000" dirty="0"/>
          </a:p>
          <a:p>
            <a:pPr marL="0" lvl="0" indent="0" eaLnBrk="1" hangingPunct="1">
              <a:spcBef>
                <a:spcPct val="50000"/>
              </a:spcBef>
            </a:pPr>
            <a:endParaRPr lang="en-US" altLang="zh-CN" sz="2400" baseline="-25000" dirty="0"/>
          </a:p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  <a:p>
            <a:pPr marL="0" lvl="0" indent="0" eaLnBrk="1" hangingPunct="1">
              <a:spcBef>
                <a:spcPct val="50000"/>
              </a:spcBef>
            </a:pPr>
            <a:endParaRPr lang="en-US" altLang="zh-CN" sz="2400" baseline="-25000" dirty="0"/>
          </a:p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400" dirty="0"/>
              <a:t>A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48165" name="Text Box 80"/>
          <p:cNvSpPr txBox="1"/>
          <p:nvPr/>
        </p:nvSpPr>
        <p:spPr>
          <a:xfrm>
            <a:off x="8153400" y="5119688"/>
            <a:ext cx="533400" cy="17383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400" dirty="0"/>
              <a:t>F</a:t>
            </a:r>
            <a:r>
              <a:rPr lang="en-US" altLang="zh-CN" sz="2400" baseline="-25000" dirty="0"/>
              <a:t>0</a:t>
            </a:r>
            <a:endParaRPr lang="en-US" altLang="zh-CN" sz="2400" baseline="-25000" dirty="0"/>
          </a:p>
          <a:p>
            <a:pPr marL="0" lvl="0" indent="0" eaLnBrk="1" hangingPunct="1">
              <a:spcBef>
                <a:spcPct val="50000"/>
              </a:spcBef>
            </a:pPr>
            <a:endParaRPr lang="en-US" altLang="zh-CN" sz="2400" baseline="-25000" dirty="0"/>
          </a:p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400" dirty="0"/>
              <a:t>F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  <a:p>
            <a:pPr marL="0" lvl="0" indent="0" eaLnBrk="1" hangingPunct="1">
              <a:spcBef>
                <a:spcPct val="50000"/>
              </a:spcBef>
            </a:pPr>
            <a:endParaRPr lang="en-US" altLang="zh-CN" sz="2400" baseline="-25000" dirty="0"/>
          </a:p>
        </p:txBody>
      </p:sp>
      <p:sp>
        <p:nvSpPr>
          <p:cNvPr id="50258" name="Rectangle 82"/>
          <p:cNvSpPr/>
          <p:nvPr/>
        </p:nvSpPr>
        <p:spPr>
          <a:xfrm>
            <a:off x="7086600" y="1447800"/>
            <a:ext cx="2286000" cy="2362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/>
            <a:endParaRPr lang="en-US" altLang="zh-CN" sz="2400" dirty="0"/>
          </a:p>
          <a:p>
            <a:pPr marL="342900" lvl="0" indent="-342900" eaLnBrk="1" hangingPunct="1"/>
            <a:r>
              <a:rPr lang="en-US" altLang="zh-CN" sz="2400" dirty="0"/>
              <a:t>n</a:t>
            </a:r>
            <a:r>
              <a:rPr lang="zh-CN" altLang="en-US" sz="2400" dirty="0"/>
              <a:t>位地址输入，</a:t>
            </a:r>
            <a:endParaRPr lang="zh-CN" altLang="en-US" sz="2400" dirty="0"/>
          </a:p>
          <a:p>
            <a:pPr marL="342900" lvl="0" indent="-342900" eaLnBrk="1" hangingPunct="1"/>
            <a:r>
              <a:rPr lang="en-US" altLang="zh-CN" sz="2400" dirty="0"/>
              <a:t>m</a:t>
            </a:r>
            <a:r>
              <a:rPr lang="zh-CN" altLang="en-US" sz="2400" dirty="0"/>
              <a:t>位数据输出，</a:t>
            </a:r>
            <a:endParaRPr lang="zh-CN" altLang="en-US" sz="2400" dirty="0"/>
          </a:p>
          <a:p>
            <a:pPr marL="342900" lvl="0" indent="-342900" eaLnBrk="1" hangingPunct="1"/>
            <a:r>
              <a:rPr lang="zh-CN" altLang="en-US" sz="2400" dirty="0"/>
              <a:t>存储容量为</a:t>
            </a:r>
            <a:endParaRPr lang="zh-CN" altLang="en-US" sz="2400" dirty="0"/>
          </a:p>
        </p:txBody>
      </p:sp>
      <p:sp>
        <p:nvSpPr>
          <p:cNvPr id="50259" name="Rectangle 83"/>
          <p:cNvSpPr/>
          <p:nvPr/>
        </p:nvSpPr>
        <p:spPr>
          <a:xfrm>
            <a:off x="7010400" y="1219200"/>
            <a:ext cx="170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r>
              <a:rPr lang="zh-CN" altLang="en-US" sz="2400" dirty="0"/>
              <a:t>存储容量：</a:t>
            </a:r>
            <a:endParaRPr lang="zh-CN" altLang="en-US" sz="2400" dirty="0"/>
          </a:p>
        </p:txBody>
      </p:sp>
      <p:sp>
        <p:nvSpPr>
          <p:cNvPr id="50260" name="Text Box 84"/>
          <p:cNvSpPr txBox="1"/>
          <p:nvPr/>
        </p:nvSpPr>
        <p:spPr>
          <a:xfrm>
            <a:off x="7162800" y="32766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400" dirty="0"/>
              <a:t>2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×m</a:t>
            </a:r>
            <a:r>
              <a:rPr lang="zh-CN" altLang="en-US" sz="2400" dirty="0"/>
              <a:t>位</a:t>
            </a:r>
            <a:endParaRPr lang="zh-CN" altLang="en-US" sz="2400" dirty="0"/>
          </a:p>
        </p:txBody>
      </p:sp>
      <p:grpSp>
        <p:nvGrpSpPr>
          <p:cNvPr id="48169" name="Group 85"/>
          <p:cNvGrpSpPr/>
          <p:nvPr/>
        </p:nvGrpSpPr>
        <p:grpSpPr>
          <a:xfrm>
            <a:off x="6172200" y="5410200"/>
            <a:ext cx="152400" cy="228600"/>
            <a:chOff x="3888" y="1248"/>
            <a:chExt cx="96" cy="144"/>
          </a:xfrm>
        </p:grpSpPr>
        <p:sp>
          <p:nvSpPr>
            <p:cNvPr id="48170" name="Line 86"/>
            <p:cNvSpPr/>
            <p:nvPr/>
          </p:nvSpPr>
          <p:spPr>
            <a:xfrm flipH="1"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71" name="Line 87"/>
            <p:cNvSpPr/>
            <p:nvPr/>
          </p:nvSpPr>
          <p:spPr>
            <a:xfrm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58" grpId="0"/>
      <p:bldP spid="50259" grpId="0"/>
      <p:bldP spid="5026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Line 6"/>
          <p:cNvSpPr/>
          <p:nvPr/>
        </p:nvSpPr>
        <p:spPr>
          <a:xfrm>
            <a:off x="762000" y="2362200"/>
            <a:ext cx="5867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55" name="Line 7"/>
          <p:cNvSpPr/>
          <p:nvPr/>
        </p:nvSpPr>
        <p:spPr>
          <a:xfrm>
            <a:off x="6019800" y="1905000"/>
            <a:ext cx="0" cy="3657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56" name="Line 8"/>
          <p:cNvSpPr/>
          <p:nvPr/>
        </p:nvSpPr>
        <p:spPr>
          <a:xfrm>
            <a:off x="5334000" y="1905000"/>
            <a:ext cx="0" cy="3657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57" name="Line 9"/>
          <p:cNvSpPr/>
          <p:nvPr/>
        </p:nvSpPr>
        <p:spPr>
          <a:xfrm>
            <a:off x="4648200" y="1905000"/>
            <a:ext cx="0" cy="3657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58" name="Line 10"/>
          <p:cNvSpPr/>
          <p:nvPr/>
        </p:nvSpPr>
        <p:spPr>
          <a:xfrm>
            <a:off x="3962400" y="1905000"/>
            <a:ext cx="0" cy="3657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59" name="Line 11"/>
          <p:cNvSpPr/>
          <p:nvPr/>
        </p:nvSpPr>
        <p:spPr>
          <a:xfrm>
            <a:off x="3276600" y="1905000"/>
            <a:ext cx="0" cy="3657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0" name="Line 12"/>
          <p:cNvSpPr/>
          <p:nvPr/>
        </p:nvSpPr>
        <p:spPr>
          <a:xfrm>
            <a:off x="2590800" y="1905000"/>
            <a:ext cx="0" cy="3657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1" name="Line 13"/>
          <p:cNvSpPr/>
          <p:nvPr/>
        </p:nvSpPr>
        <p:spPr>
          <a:xfrm>
            <a:off x="1905000" y="1905000"/>
            <a:ext cx="0" cy="3657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2" name="Line 15"/>
          <p:cNvSpPr/>
          <p:nvPr/>
        </p:nvSpPr>
        <p:spPr>
          <a:xfrm>
            <a:off x="762000" y="2667000"/>
            <a:ext cx="5867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3" name="Text Box 24"/>
          <p:cNvSpPr txBox="1"/>
          <p:nvPr/>
        </p:nvSpPr>
        <p:spPr>
          <a:xfrm>
            <a:off x="1752600" y="2057400"/>
            <a:ext cx="30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dirty="0">
                <a:cs typeface="Arial" panose="020B0604020202020204" pitchFamily="34" charset="0"/>
              </a:rPr>
              <a:t>∙</a:t>
            </a:r>
            <a:endParaRPr lang="en-US" altLang="zh-CN" dirty="0">
              <a:ea typeface="Arial" panose="020B0604020202020204" pitchFamily="34" charset="0"/>
            </a:endParaRPr>
          </a:p>
        </p:txBody>
      </p:sp>
      <p:sp>
        <p:nvSpPr>
          <p:cNvPr id="49164" name="Text Box 28"/>
          <p:cNvSpPr txBox="1"/>
          <p:nvPr/>
        </p:nvSpPr>
        <p:spPr>
          <a:xfrm>
            <a:off x="2438400" y="2057400"/>
            <a:ext cx="30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dirty="0">
                <a:cs typeface="Arial" panose="020B0604020202020204" pitchFamily="34" charset="0"/>
              </a:rPr>
              <a:t>∙</a:t>
            </a:r>
            <a:endParaRPr lang="en-US" altLang="zh-CN" dirty="0">
              <a:ea typeface="Arial" panose="020B0604020202020204" pitchFamily="34" charset="0"/>
            </a:endParaRPr>
          </a:p>
        </p:txBody>
      </p:sp>
      <p:sp>
        <p:nvSpPr>
          <p:cNvPr id="49165" name="Text Box 31"/>
          <p:cNvSpPr txBox="1"/>
          <p:nvPr/>
        </p:nvSpPr>
        <p:spPr>
          <a:xfrm>
            <a:off x="3124200" y="2057400"/>
            <a:ext cx="30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dirty="0">
                <a:cs typeface="Arial" panose="020B0604020202020204" pitchFamily="34" charset="0"/>
              </a:rPr>
              <a:t>∙</a:t>
            </a:r>
            <a:endParaRPr lang="en-US" altLang="zh-CN" dirty="0">
              <a:ea typeface="Arial" panose="020B0604020202020204" pitchFamily="34" charset="0"/>
            </a:endParaRPr>
          </a:p>
        </p:txBody>
      </p:sp>
      <p:sp>
        <p:nvSpPr>
          <p:cNvPr id="49166" name="Text Box 32"/>
          <p:cNvSpPr txBox="1"/>
          <p:nvPr/>
        </p:nvSpPr>
        <p:spPr>
          <a:xfrm>
            <a:off x="3810000" y="2362200"/>
            <a:ext cx="30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dirty="0">
                <a:cs typeface="Arial" panose="020B0604020202020204" pitchFamily="34" charset="0"/>
              </a:rPr>
              <a:t>∙</a:t>
            </a:r>
            <a:endParaRPr lang="en-US" altLang="zh-CN" dirty="0">
              <a:ea typeface="Arial" panose="020B0604020202020204" pitchFamily="34" charset="0"/>
            </a:endParaRPr>
          </a:p>
        </p:txBody>
      </p:sp>
      <p:sp>
        <p:nvSpPr>
          <p:cNvPr id="49167" name="Line 16"/>
          <p:cNvSpPr/>
          <p:nvPr/>
        </p:nvSpPr>
        <p:spPr>
          <a:xfrm>
            <a:off x="762000" y="3048000"/>
            <a:ext cx="5867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8" name="Text Box 25"/>
          <p:cNvSpPr txBox="1"/>
          <p:nvPr/>
        </p:nvSpPr>
        <p:spPr>
          <a:xfrm>
            <a:off x="1752600" y="2743200"/>
            <a:ext cx="30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dirty="0">
                <a:cs typeface="Arial" panose="020B0604020202020204" pitchFamily="34" charset="0"/>
              </a:rPr>
              <a:t>∙</a:t>
            </a:r>
            <a:endParaRPr lang="en-US" altLang="zh-CN" dirty="0">
              <a:ea typeface="Arial" panose="020B0604020202020204" pitchFamily="34" charset="0"/>
            </a:endParaRPr>
          </a:p>
        </p:txBody>
      </p:sp>
      <p:sp>
        <p:nvSpPr>
          <p:cNvPr id="49169" name="Text Box 33"/>
          <p:cNvSpPr txBox="1"/>
          <p:nvPr/>
        </p:nvSpPr>
        <p:spPr>
          <a:xfrm>
            <a:off x="3810000" y="2743200"/>
            <a:ext cx="30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dirty="0">
                <a:cs typeface="Arial" panose="020B0604020202020204" pitchFamily="34" charset="0"/>
              </a:rPr>
              <a:t>∙</a:t>
            </a:r>
            <a:endParaRPr lang="en-US" altLang="zh-CN" dirty="0">
              <a:ea typeface="Arial" panose="020B0604020202020204" pitchFamily="34" charset="0"/>
            </a:endParaRPr>
          </a:p>
        </p:txBody>
      </p:sp>
      <p:sp>
        <p:nvSpPr>
          <p:cNvPr id="49170" name="Text Box 36"/>
          <p:cNvSpPr txBox="1"/>
          <p:nvPr/>
        </p:nvSpPr>
        <p:spPr>
          <a:xfrm>
            <a:off x="4495800" y="2743200"/>
            <a:ext cx="30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dirty="0">
                <a:cs typeface="Arial" panose="020B0604020202020204" pitchFamily="34" charset="0"/>
              </a:rPr>
              <a:t>∙</a:t>
            </a:r>
            <a:endParaRPr lang="en-US" altLang="zh-CN" dirty="0">
              <a:ea typeface="Arial" panose="020B0604020202020204" pitchFamily="34" charset="0"/>
            </a:endParaRPr>
          </a:p>
        </p:txBody>
      </p:sp>
      <p:sp>
        <p:nvSpPr>
          <p:cNvPr id="49171" name="Text Box 37"/>
          <p:cNvSpPr txBox="1"/>
          <p:nvPr/>
        </p:nvSpPr>
        <p:spPr>
          <a:xfrm>
            <a:off x="4495800" y="2362200"/>
            <a:ext cx="30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dirty="0">
                <a:cs typeface="Arial" panose="020B0604020202020204" pitchFamily="34" charset="0"/>
              </a:rPr>
              <a:t>∙</a:t>
            </a:r>
            <a:endParaRPr lang="en-US" altLang="zh-CN" dirty="0">
              <a:ea typeface="Arial" panose="020B0604020202020204" pitchFamily="34" charset="0"/>
            </a:endParaRPr>
          </a:p>
        </p:txBody>
      </p:sp>
      <p:grpSp>
        <p:nvGrpSpPr>
          <p:cNvPr id="49172" name="Group 67"/>
          <p:cNvGrpSpPr/>
          <p:nvPr/>
        </p:nvGrpSpPr>
        <p:grpSpPr>
          <a:xfrm>
            <a:off x="1066800" y="1905000"/>
            <a:ext cx="304800" cy="3657600"/>
            <a:chOff x="672" y="1200"/>
            <a:chExt cx="192" cy="2304"/>
          </a:xfrm>
        </p:grpSpPr>
        <p:sp>
          <p:nvSpPr>
            <p:cNvPr id="49209" name="Line 14"/>
            <p:cNvSpPr/>
            <p:nvPr/>
          </p:nvSpPr>
          <p:spPr>
            <a:xfrm>
              <a:off x="768" y="1200"/>
              <a:ext cx="0" cy="23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10" name="Text Box 21"/>
            <p:cNvSpPr txBox="1"/>
            <p:nvPr/>
          </p:nvSpPr>
          <p:spPr>
            <a:xfrm>
              <a:off x="672" y="2160"/>
              <a:ext cx="1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dirty="0">
                  <a:cs typeface="Arial" panose="020B0604020202020204" pitchFamily="34" charset="0"/>
                </a:rPr>
                <a:t>∙</a:t>
              </a:r>
              <a:endParaRPr lang="en-US" altLang="zh-CN" dirty="0">
                <a:ea typeface="Arial" panose="020B0604020202020204" pitchFamily="34" charset="0"/>
              </a:endParaRPr>
            </a:p>
          </p:txBody>
        </p:sp>
        <p:sp>
          <p:nvSpPr>
            <p:cNvPr id="49211" name="Text Box 20"/>
            <p:cNvSpPr txBox="1"/>
            <p:nvPr/>
          </p:nvSpPr>
          <p:spPr>
            <a:xfrm>
              <a:off x="672" y="1296"/>
              <a:ext cx="1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dirty="0">
                  <a:cs typeface="Arial" panose="020B0604020202020204" pitchFamily="34" charset="0"/>
                </a:rPr>
                <a:t>∙</a:t>
              </a:r>
              <a:endParaRPr lang="en-US" altLang="zh-CN" dirty="0">
                <a:ea typeface="Arial" panose="020B0604020202020204" pitchFamily="34" charset="0"/>
              </a:endParaRPr>
            </a:p>
          </p:txBody>
        </p:sp>
        <p:sp>
          <p:nvSpPr>
            <p:cNvPr id="49212" name="Text Box 22"/>
            <p:cNvSpPr txBox="1"/>
            <p:nvPr/>
          </p:nvSpPr>
          <p:spPr>
            <a:xfrm>
              <a:off x="672" y="1728"/>
              <a:ext cx="1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ctr" rtl="0" eaLnBrk="0" fontAlgn="base" hangingPunct="0">
                <a:spcBef>
                  <a:spcPct val="2000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dirty="0">
                  <a:cs typeface="Arial" panose="020B0604020202020204" pitchFamily="34" charset="0"/>
                </a:rPr>
                <a:t>∙</a:t>
              </a:r>
              <a:endParaRPr lang="en-US" altLang="zh-CN" dirty="0">
                <a:ea typeface="Arial" panose="020B0604020202020204" pitchFamily="34" charset="0"/>
              </a:endParaRPr>
            </a:p>
          </p:txBody>
        </p:sp>
      </p:grpSp>
      <p:sp>
        <p:nvSpPr>
          <p:cNvPr id="49173" name="Line 18"/>
          <p:cNvSpPr/>
          <p:nvPr/>
        </p:nvSpPr>
        <p:spPr>
          <a:xfrm>
            <a:off x="762000" y="3733800"/>
            <a:ext cx="5867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74" name="Text Box 26"/>
          <p:cNvSpPr txBox="1"/>
          <p:nvPr/>
        </p:nvSpPr>
        <p:spPr>
          <a:xfrm>
            <a:off x="2438400" y="3429000"/>
            <a:ext cx="30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dirty="0">
                <a:cs typeface="Arial" panose="020B0604020202020204" pitchFamily="34" charset="0"/>
              </a:rPr>
              <a:t>∙</a:t>
            </a:r>
            <a:endParaRPr lang="en-US" altLang="zh-CN" dirty="0">
              <a:ea typeface="Arial" panose="020B0604020202020204" pitchFamily="34" charset="0"/>
            </a:endParaRPr>
          </a:p>
        </p:txBody>
      </p:sp>
      <p:sp>
        <p:nvSpPr>
          <p:cNvPr id="49175" name="Text Box 34"/>
          <p:cNvSpPr txBox="1"/>
          <p:nvPr/>
        </p:nvSpPr>
        <p:spPr>
          <a:xfrm>
            <a:off x="3810000" y="3429000"/>
            <a:ext cx="30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dirty="0">
                <a:cs typeface="Arial" panose="020B0604020202020204" pitchFamily="34" charset="0"/>
              </a:rPr>
              <a:t>∙</a:t>
            </a:r>
            <a:endParaRPr lang="en-US" altLang="zh-CN" dirty="0">
              <a:ea typeface="Arial" panose="020B0604020202020204" pitchFamily="34" charset="0"/>
            </a:endParaRPr>
          </a:p>
        </p:txBody>
      </p:sp>
      <p:sp>
        <p:nvSpPr>
          <p:cNvPr id="49176" name="Text Box 38"/>
          <p:cNvSpPr txBox="1"/>
          <p:nvPr/>
        </p:nvSpPr>
        <p:spPr>
          <a:xfrm>
            <a:off x="5181600" y="3429000"/>
            <a:ext cx="30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dirty="0">
                <a:cs typeface="Arial" panose="020B0604020202020204" pitchFamily="34" charset="0"/>
              </a:rPr>
              <a:t>∙</a:t>
            </a:r>
            <a:endParaRPr lang="en-US" altLang="zh-CN" dirty="0">
              <a:ea typeface="Arial" panose="020B0604020202020204" pitchFamily="34" charset="0"/>
            </a:endParaRPr>
          </a:p>
        </p:txBody>
      </p:sp>
      <p:sp>
        <p:nvSpPr>
          <p:cNvPr id="49177" name="Text Box 40"/>
          <p:cNvSpPr txBox="1"/>
          <p:nvPr/>
        </p:nvSpPr>
        <p:spPr>
          <a:xfrm>
            <a:off x="5181600" y="2362200"/>
            <a:ext cx="30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dirty="0">
                <a:cs typeface="Arial" panose="020B0604020202020204" pitchFamily="34" charset="0"/>
              </a:rPr>
              <a:t>∙</a:t>
            </a:r>
            <a:endParaRPr lang="en-US" altLang="zh-CN" dirty="0">
              <a:ea typeface="Arial" panose="020B0604020202020204" pitchFamily="34" charset="0"/>
            </a:endParaRPr>
          </a:p>
        </p:txBody>
      </p:sp>
      <p:sp>
        <p:nvSpPr>
          <p:cNvPr id="49178" name="Line 19"/>
          <p:cNvSpPr/>
          <p:nvPr/>
        </p:nvSpPr>
        <p:spPr>
          <a:xfrm>
            <a:off x="762000" y="4114800"/>
            <a:ext cx="5867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79" name="Text Box 23"/>
          <p:cNvSpPr txBox="1"/>
          <p:nvPr/>
        </p:nvSpPr>
        <p:spPr>
          <a:xfrm>
            <a:off x="1752600" y="3810000"/>
            <a:ext cx="30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dirty="0">
                <a:cs typeface="Arial" panose="020B0604020202020204" pitchFamily="34" charset="0"/>
              </a:rPr>
              <a:t>∙</a:t>
            </a:r>
            <a:endParaRPr lang="en-US" altLang="zh-CN" dirty="0">
              <a:ea typeface="Arial" panose="020B0604020202020204" pitchFamily="34" charset="0"/>
            </a:endParaRPr>
          </a:p>
        </p:txBody>
      </p:sp>
      <p:sp>
        <p:nvSpPr>
          <p:cNvPr id="49180" name="Text Box 29"/>
          <p:cNvSpPr txBox="1"/>
          <p:nvPr/>
        </p:nvSpPr>
        <p:spPr>
          <a:xfrm>
            <a:off x="3124200" y="3810000"/>
            <a:ext cx="30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dirty="0">
                <a:cs typeface="Arial" panose="020B0604020202020204" pitchFamily="34" charset="0"/>
              </a:rPr>
              <a:t>∙</a:t>
            </a:r>
            <a:endParaRPr lang="en-US" altLang="zh-CN" dirty="0">
              <a:ea typeface="Arial" panose="020B0604020202020204" pitchFamily="34" charset="0"/>
            </a:endParaRPr>
          </a:p>
        </p:txBody>
      </p:sp>
      <p:sp>
        <p:nvSpPr>
          <p:cNvPr id="49181" name="Text Box 35"/>
          <p:cNvSpPr txBox="1"/>
          <p:nvPr/>
        </p:nvSpPr>
        <p:spPr>
          <a:xfrm>
            <a:off x="4495800" y="3810000"/>
            <a:ext cx="30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dirty="0">
                <a:cs typeface="Arial" panose="020B0604020202020204" pitchFamily="34" charset="0"/>
              </a:rPr>
              <a:t>∙</a:t>
            </a:r>
            <a:endParaRPr lang="en-US" altLang="zh-CN" dirty="0">
              <a:ea typeface="Arial" panose="020B0604020202020204" pitchFamily="34" charset="0"/>
            </a:endParaRPr>
          </a:p>
        </p:txBody>
      </p:sp>
      <p:sp>
        <p:nvSpPr>
          <p:cNvPr id="49182" name="Text Box 41"/>
          <p:cNvSpPr txBox="1"/>
          <p:nvPr/>
        </p:nvSpPr>
        <p:spPr>
          <a:xfrm>
            <a:off x="5867400" y="3810000"/>
            <a:ext cx="30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dirty="0">
                <a:cs typeface="Arial" panose="020B0604020202020204" pitchFamily="34" charset="0"/>
              </a:rPr>
              <a:t>∙</a:t>
            </a:r>
            <a:endParaRPr lang="en-US" altLang="zh-CN" dirty="0">
              <a:ea typeface="Arial" panose="020B0604020202020204" pitchFamily="34" charset="0"/>
            </a:endParaRPr>
          </a:p>
        </p:txBody>
      </p:sp>
      <p:sp>
        <p:nvSpPr>
          <p:cNvPr id="49183" name="Line 17"/>
          <p:cNvSpPr/>
          <p:nvPr/>
        </p:nvSpPr>
        <p:spPr>
          <a:xfrm>
            <a:off x="762000" y="3429000"/>
            <a:ext cx="5867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84" name="Text Box 27"/>
          <p:cNvSpPr txBox="1"/>
          <p:nvPr/>
        </p:nvSpPr>
        <p:spPr>
          <a:xfrm>
            <a:off x="2438400" y="3124200"/>
            <a:ext cx="30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dirty="0">
                <a:cs typeface="Arial" panose="020B0604020202020204" pitchFamily="34" charset="0"/>
              </a:rPr>
              <a:t>∙</a:t>
            </a:r>
            <a:endParaRPr lang="en-US" altLang="zh-CN" dirty="0">
              <a:ea typeface="Arial" panose="020B0604020202020204" pitchFamily="34" charset="0"/>
            </a:endParaRPr>
          </a:p>
        </p:txBody>
      </p:sp>
      <p:sp>
        <p:nvSpPr>
          <p:cNvPr id="49185" name="Text Box 30"/>
          <p:cNvSpPr txBox="1"/>
          <p:nvPr/>
        </p:nvSpPr>
        <p:spPr>
          <a:xfrm>
            <a:off x="3124200" y="3124200"/>
            <a:ext cx="30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dirty="0">
                <a:cs typeface="Arial" panose="020B0604020202020204" pitchFamily="34" charset="0"/>
              </a:rPr>
              <a:t>∙</a:t>
            </a:r>
            <a:endParaRPr lang="en-US" altLang="zh-CN" dirty="0">
              <a:ea typeface="Arial" panose="020B0604020202020204" pitchFamily="34" charset="0"/>
            </a:endParaRPr>
          </a:p>
        </p:txBody>
      </p:sp>
      <p:sp>
        <p:nvSpPr>
          <p:cNvPr id="49186" name="Text Box 39"/>
          <p:cNvSpPr txBox="1"/>
          <p:nvPr/>
        </p:nvSpPr>
        <p:spPr>
          <a:xfrm>
            <a:off x="5181600" y="3124200"/>
            <a:ext cx="30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dirty="0">
                <a:cs typeface="Arial" panose="020B0604020202020204" pitchFamily="34" charset="0"/>
              </a:rPr>
              <a:t>∙</a:t>
            </a:r>
            <a:endParaRPr lang="en-US" altLang="zh-CN" dirty="0">
              <a:ea typeface="Arial" panose="020B0604020202020204" pitchFamily="34" charset="0"/>
            </a:endParaRPr>
          </a:p>
        </p:txBody>
      </p:sp>
      <p:sp>
        <p:nvSpPr>
          <p:cNvPr id="49187" name="Text Box 42"/>
          <p:cNvSpPr txBox="1"/>
          <p:nvPr/>
        </p:nvSpPr>
        <p:spPr>
          <a:xfrm>
            <a:off x="5867400" y="3124200"/>
            <a:ext cx="30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dirty="0">
                <a:cs typeface="Arial" panose="020B0604020202020204" pitchFamily="34" charset="0"/>
              </a:rPr>
              <a:t>∙</a:t>
            </a:r>
            <a:endParaRPr lang="en-US" altLang="zh-CN" dirty="0">
              <a:ea typeface="Arial" panose="020B0604020202020204" pitchFamily="34" charset="0"/>
            </a:endParaRPr>
          </a:p>
        </p:txBody>
      </p:sp>
      <p:sp>
        <p:nvSpPr>
          <p:cNvPr id="49188" name="Text Box 43"/>
          <p:cNvSpPr txBox="1"/>
          <p:nvPr/>
        </p:nvSpPr>
        <p:spPr>
          <a:xfrm>
            <a:off x="5867400" y="2362200"/>
            <a:ext cx="30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dirty="0">
                <a:cs typeface="Arial" panose="020B0604020202020204" pitchFamily="34" charset="0"/>
              </a:rPr>
              <a:t>∙</a:t>
            </a:r>
            <a:endParaRPr lang="en-US" altLang="zh-CN" dirty="0">
              <a:ea typeface="Arial" panose="020B0604020202020204" pitchFamily="34" charset="0"/>
            </a:endParaRPr>
          </a:p>
        </p:txBody>
      </p:sp>
      <p:sp>
        <p:nvSpPr>
          <p:cNvPr id="49189" name="Line 48"/>
          <p:cNvSpPr/>
          <p:nvPr/>
        </p:nvSpPr>
        <p:spPr>
          <a:xfrm>
            <a:off x="685800" y="4953000"/>
            <a:ext cx="5791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90" name="Line 49"/>
          <p:cNvSpPr/>
          <p:nvPr/>
        </p:nvSpPr>
        <p:spPr>
          <a:xfrm>
            <a:off x="685800" y="5334000"/>
            <a:ext cx="5791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49191" name="Group 50"/>
          <p:cNvGrpSpPr/>
          <p:nvPr/>
        </p:nvGrpSpPr>
        <p:grpSpPr>
          <a:xfrm>
            <a:off x="3200400" y="5229225"/>
            <a:ext cx="152400" cy="228600"/>
            <a:chOff x="3888" y="1248"/>
            <a:chExt cx="96" cy="144"/>
          </a:xfrm>
        </p:grpSpPr>
        <p:sp>
          <p:nvSpPr>
            <p:cNvPr id="49207" name="Line 51"/>
            <p:cNvSpPr/>
            <p:nvPr/>
          </p:nvSpPr>
          <p:spPr>
            <a:xfrm flipH="1"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08" name="Line 52"/>
            <p:cNvSpPr/>
            <p:nvPr/>
          </p:nvSpPr>
          <p:spPr>
            <a:xfrm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9192" name="Group 53"/>
          <p:cNvGrpSpPr/>
          <p:nvPr/>
        </p:nvGrpSpPr>
        <p:grpSpPr>
          <a:xfrm>
            <a:off x="1143000" y="4829175"/>
            <a:ext cx="152400" cy="228600"/>
            <a:chOff x="3888" y="1248"/>
            <a:chExt cx="96" cy="144"/>
          </a:xfrm>
        </p:grpSpPr>
        <p:sp>
          <p:nvSpPr>
            <p:cNvPr id="49205" name="Line 54"/>
            <p:cNvSpPr/>
            <p:nvPr/>
          </p:nvSpPr>
          <p:spPr>
            <a:xfrm flipH="1"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06" name="Line 55"/>
            <p:cNvSpPr/>
            <p:nvPr/>
          </p:nvSpPr>
          <p:spPr>
            <a:xfrm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9193" name="Text Box 56"/>
          <p:cNvSpPr txBox="1"/>
          <p:nvPr/>
        </p:nvSpPr>
        <p:spPr>
          <a:xfrm>
            <a:off x="304800" y="2057400"/>
            <a:ext cx="500063" cy="22828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altLang="zh-CN" sz="2400" dirty="0"/>
              <a:t>A</a:t>
            </a:r>
            <a:r>
              <a:rPr lang="en-US" altLang="zh-CN" sz="2400" baseline="-25000" dirty="0"/>
              <a:t>0</a:t>
            </a:r>
            <a:endParaRPr lang="en-US" altLang="zh-CN" sz="2400" baseline="-25000" dirty="0"/>
          </a:p>
          <a:p>
            <a:pPr marL="0" lvl="0" indent="0" eaLnBrk="1" hangingPunct="1">
              <a:spcBef>
                <a:spcPct val="0"/>
              </a:spcBef>
            </a:pPr>
            <a:r>
              <a:rPr lang="en-US" altLang="zh-CN" sz="2400" dirty="0"/>
              <a:t>A</a:t>
            </a:r>
            <a:r>
              <a:rPr lang="en-US" altLang="zh-CN" sz="2400" baseline="-25000" dirty="0"/>
              <a:t>0</a:t>
            </a:r>
            <a:endParaRPr lang="en-US" altLang="zh-CN" sz="2400" baseline="-25000" dirty="0"/>
          </a:p>
          <a:p>
            <a:pPr marL="0" lvl="0" indent="0" eaLnBrk="1" hangingPunct="1">
              <a:spcBef>
                <a:spcPct val="0"/>
              </a:spcBef>
            </a:pP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  <a:p>
            <a:pPr marL="0" lvl="0" indent="0" eaLnBrk="1" hangingPunct="1">
              <a:spcBef>
                <a:spcPct val="0"/>
              </a:spcBef>
            </a:pP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  <a:p>
            <a:pPr marL="0" lvl="0" indent="0" eaLnBrk="1" hangingPunct="1">
              <a:spcBef>
                <a:spcPct val="0"/>
              </a:spcBef>
            </a:pPr>
            <a:r>
              <a:rPr lang="en-US" altLang="zh-CN" sz="2400" dirty="0"/>
              <a:t>A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  <a:p>
            <a:pPr marL="0" lvl="0" indent="0" eaLnBrk="1" hangingPunct="1">
              <a:spcBef>
                <a:spcPct val="0"/>
              </a:spcBef>
            </a:pPr>
            <a:r>
              <a:rPr lang="en-US" altLang="zh-CN" sz="2400" dirty="0"/>
              <a:t>A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49194" name="Line 57"/>
          <p:cNvSpPr/>
          <p:nvPr/>
        </p:nvSpPr>
        <p:spPr>
          <a:xfrm>
            <a:off x="381000" y="2133600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95" name="Line 58"/>
          <p:cNvSpPr/>
          <p:nvPr/>
        </p:nvSpPr>
        <p:spPr>
          <a:xfrm>
            <a:off x="381000" y="2895600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96" name="Line 59"/>
          <p:cNvSpPr/>
          <p:nvPr/>
        </p:nvSpPr>
        <p:spPr>
          <a:xfrm>
            <a:off x="381000" y="3581400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97" name="Line 60"/>
          <p:cNvSpPr/>
          <p:nvPr/>
        </p:nvSpPr>
        <p:spPr>
          <a:xfrm>
            <a:off x="228600" y="4495800"/>
            <a:ext cx="70866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49198" name="Text Box 61"/>
          <p:cNvSpPr txBox="1"/>
          <p:nvPr/>
        </p:nvSpPr>
        <p:spPr>
          <a:xfrm>
            <a:off x="6705600" y="4572000"/>
            <a:ext cx="533400" cy="1371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400" dirty="0"/>
              <a:t>F</a:t>
            </a:r>
            <a:r>
              <a:rPr lang="en-US" altLang="zh-CN" sz="2400" baseline="-25000" dirty="0"/>
              <a:t>0</a:t>
            </a:r>
            <a:endParaRPr lang="en-US" altLang="zh-CN" sz="2400" baseline="-25000" dirty="0"/>
          </a:p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400" dirty="0"/>
              <a:t>F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  <a:p>
            <a:pPr marL="0" lvl="0" indent="0" eaLnBrk="1" hangingPunct="1">
              <a:spcBef>
                <a:spcPct val="50000"/>
              </a:spcBef>
            </a:pPr>
            <a:endParaRPr lang="en-US" altLang="zh-CN" sz="2400" baseline="-25000" dirty="0"/>
          </a:p>
        </p:txBody>
      </p:sp>
      <p:sp>
        <p:nvSpPr>
          <p:cNvPr id="49199" name="Text Box 62"/>
          <p:cNvSpPr txBox="1"/>
          <p:nvPr/>
        </p:nvSpPr>
        <p:spPr>
          <a:xfrm>
            <a:off x="7315200" y="2362200"/>
            <a:ext cx="5334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400" dirty="0"/>
              <a:t>与阵列</a:t>
            </a:r>
            <a:endParaRPr lang="zh-CN" altLang="en-US" sz="2400" baseline="-25000" dirty="0"/>
          </a:p>
        </p:txBody>
      </p:sp>
      <p:sp>
        <p:nvSpPr>
          <p:cNvPr id="49200" name="Text Box 63"/>
          <p:cNvSpPr txBox="1"/>
          <p:nvPr/>
        </p:nvSpPr>
        <p:spPr>
          <a:xfrm>
            <a:off x="3581400" y="57912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400" dirty="0"/>
              <a:t>或阵列</a:t>
            </a:r>
            <a:endParaRPr lang="zh-CN" altLang="en-US" sz="2400" baseline="-25000" dirty="0"/>
          </a:p>
        </p:txBody>
      </p:sp>
      <p:sp>
        <p:nvSpPr>
          <p:cNvPr id="49201" name="Rectangle 64"/>
          <p:cNvSpPr/>
          <p:nvPr/>
        </p:nvSpPr>
        <p:spPr>
          <a:xfrm>
            <a:off x="0" y="1295400"/>
            <a:ext cx="8763000" cy="7191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/>
            <a:r>
              <a:rPr lang="en-US" altLang="zh-CN" dirty="0"/>
              <a:t>   </a:t>
            </a:r>
            <a:r>
              <a:rPr lang="zh-CN" altLang="en-US" dirty="0"/>
              <a:t>阵列逻辑图画法</a:t>
            </a:r>
            <a:endParaRPr lang="zh-CN" altLang="en-US" dirty="0"/>
          </a:p>
        </p:txBody>
      </p:sp>
      <p:grpSp>
        <p:nvGrpSpPr>
          <p:cNvPr id="49202" name="Group 68"/>
          <p:cNvGrpSpPr/>
          <p:nvPr/>
        </p:nvGrpSpPr>
        <p:grpSpPr>
          <a:xfrm>
            <a:off x="5943600" y="4876800"/>
            <a:ext cx="152400" cy="228600"/>
            <a:chOff x="3888" y="1248"/>
            <a:chExt cx="96" cy="144"/>
          </a:xfrm>
        </p:grpSpPr>
        <p:sp>
          <p:nvSpPr>
            <p:cNvPr id="49203" name="Line 69"/>
            <p:cNvSpPr/>
            <p:nvPr/>
          </p:nvSpPr>
          <p:spPr>
            <a:xfrm flipH="1"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04" name="Line 70"/>
            <p:cNvSpPr/>
            <p:nvPr/>
          </p:nvSpPr>
          <p:spPr>
            <a:xfrm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8" name="Rectangle 4"/>
          <p:cNvSpPr/>
          <p:nvPr/>
        </p:nvSpPr>
        <p:spPr>
          <a:xfrm>
            <a:off x="0" y="1371600"/>
            <a:ext cx="8763000" cy="7191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/>
            <a:r>
              <a:rPr lang="zh-CN" altLang="en-US" sz="2800" dirty="0"/>
              <a:t>例</a:t>
            </a:r>
            <a:r>
              <a:rPr lang="en-US" altLang="zh-CN" sz="2800" dirty="0"/>
              <a:t>1.</a:t>
            </a:r>
            <a:r>
              <a:rPr lang="zh-CN" altLang="en-US" sz="2800" dirty="0"/>
              <a:t>用</a:t>
            </a:r>
            <a:r>
              <a:rPr lang="en-US" altLang="zh-CN" sz="2800" dirty="0"/>
              <a:t>ROM</a:t>
            </a:r>
            <a:r>
              <a:rPr lang="zh-CN" altLang="en-US" sz="2800" dirty="0"/>
              <a:t>实现一个二进制数到格雷码的代码转换器</a:t>
            </a:r>
            <a:endParaRPr lang="zh-CN" altLang="en-US" sz="2800" dirty="0"/>
          </a:p>
        </p:txBody>
      </p:sp>
      <p:graphicFrame>
        <p:nvGraphicFramePr>
          <p:cNvPr id="52265" name="Group 41"/>
          <p:cNvGraphicFramePr>
            <a:graphicFrameLocks noGrp="1"/>
          </p:cNvGraphicFramePr>
          <p:nvPr/>
        </p:nvGraphicFramePr>
        <p:xfrm>
          <a:off x="1295400" y="2057400"/>
          <a:ext cx="2743200" cy="4498975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</a:tblGrid>
              <a:tr h="3962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27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266" name="Group 42"/>
          <p:cNvGraphicFramePr>
            <a:graphicFrameLocks noGrp="1"/>
          </p:cNvGraphicFramePr>
          <p:nvPr/>
        </p:nvGraphicFramePr>
        <p:xfrm>
          <a:off x="4038600" y="2057400"/>
          <a:ext cx="2743200" cy="4498975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</a:tblGrid>
              <a:tr h="3962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27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02" name="Object 4"/>
          <p:cNvGraphicFramePr>
            <a:graphicFrameLocks noChangeAspect="1"/>
          </p:cNvGraphicFramePr>
          <p:nvPr/>
        </p:nvGraphicFramePr>
        <p:xfrm>
          <a:off x="1676400" y="1981200"/>
          <a:ext cx="46482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828800" imgH="254000" progId="Equation.3">
                  <p:embed/>
                </p:oleObj>
              </mc:Choice>
              <mc:Fallback>
                <p:oleObj name="" r:id="rId1" imgW="1828800" imgH="2540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1981200"/>
                        <a:ext cx="4648200" cy="646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6"/>
          <p:cNvGraphicFramePr>
            <a:graphicFrameLocks noChangeAspect="1"/>
          </p:cNvGraphicFramePr>
          <p:nvPr/>
        </p:nvGraphicFramePr>
        <p:xfrm>
          <a:off x="1739900" y="2514600"/>
          <a:ext cx="4519613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1777365" imgH="254000" progId="Equation.3">
                  <p:embed/>
                </p:oleObj>
              </mc:Choice>
              <mc:Fallback>
                <p:oleObj name="" r:id="rId3" imgW="1777365" imgH="2540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9900" y="2514600"/>
                        <a:ext cx="4519613" cy="646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7"/>
          <p:cNvGraphicFramePr>
            <a:graphicFrameLocks noChangeAspect="1"/>
          </p:cNvGraphicFramePr>
          <p:nvPr/>
        </p:nvGraphicFramePr>
        <p:xfrm>
          <a:off x="1728788" y="3124200"/>
          <a:ext cx="4389437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1726565" imgH="254000" progId="Equation.3">
                  <p:embed/>
                </p:oleObj>
              </mc:Choice>
              <mc:Fallback>
                <p:oleObj name="" r:id="rId5" imgW="1726565" imgH="2540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8788" y="3124200"/>
                        <a:ext cx="4389437" cy="646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8"/>
          <p:cNvGraphicFramePr>
            <a:graphicFrameLocks noChangeAspect="1"/>
          </p:cNvGraphicFramePr>
          <p:nvPr/>
        </p:nvGraphicFramePr>
        <p:xfrm>
          <a:off x="1631950" y="3733800"/>
          <a:ext cx="4970463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1955165" imgH="254000" progId="Equation.3">
                  <p:embed/>
                </p:oleObj>
              </mc:Choice>
              <mc:Fallback>
                <p:oleObj name="" r:id="rId7" imgW="1955165" imgH="2540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1950" y="3733800"/>
                        <a:ext cx="4970463" cy="646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2226" name="Group 239"/>
          <p:cNvGrpSpPr/>
          <p:nvPr/>
        </p:nvGrpSpPr>
        <p:grpSpPr>
          <a:xfrm>
            <a:off x="685800" y="1447800"/>
            <a:ext cx="7696200" cy="5167313"/>
            <a:chOff x="288" y="240"/>
            <a:chExt cx="4848" cy="3255"/>
          </a:xfrm>
        </p:grpSpPr>
        <p:grpSp>
          <p:nvGrpSpPr>
            <p:cNvPr id="52227" name="Group 198"/>
            <p:cNvGrpSpPr/>
            <p:nvPr/>
          </p:nvGrpSpPr>
          <p:grpSpPr>
            <a:xfrm>
              <a:off x="576" y="432"/>
              <a:ext cx="3696" cy="2592"/>
              <a:chOff x="576" y="432"/>
              <a:chExt cx="3696" cy="2592"/>
            </a:xfrm>
          </p:grpSpPr>
          <p:sp>
            <p:nvSpPr>
              <p:cNvPr id="52433" name="Line 6"/>
              <p:cNvSpPr/>
              <p:nvPr/>
            </p:nvSpPr>
            <p:spPr>
              <a:xfrm>
                <a:off x="576" y="432"/>
                <a:ext cx="36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434" name="Line 7"/>
              <p:cNvSpPr/>
              <p:nvPr/>
            </p:nvSpPr>
            <p:spPr>
              <a:xfrm>
                <a:off x="576" y="624"/>
                <a:ext cx="36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435" name="Line 8"/>
              <p:cNvSpPr/>
              <p:nvPr/>
            </p:nvSpPr>
            <p:spPr>
              <a:xfrm>
                <a:off x="576" y="864"/>
                <a:ext cx="36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436" name="Line 9"/>
              <p:cNvSpPr/>
              <p:nvPr/>
            </p:nvSpPr>
            <p:spPr>
              <a:xfrm>
                <a:off x="576" y="1296"/>
                <a:ext cx="36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437" name="Line 10"/>
              <p:cNvSpPr/>
              <p:nvPr/>
            </p:nvSpPr>
            <p:spPr>
              <a:xfrm>
                <a:off x="576" y="1536"/>
                <a:ext cx="36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438" name="Line 11"/>
              <p:cNvSpPr/>
              <p:nvPr/>
            </p:nvSpPr>
            <p:spPr>
              <a:xfrm>
                <a:off x="576" y="1104"/>
                <a:ext cx="36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439" name="Line 12"/>
              <p:cNvSpPr/>
              <p:nvPr/>
            </p:nvSpPr>
            <p:spPr>
              <a:xfrm>
                <a:off x="576" y="1728"/>
                <a:ext cx="364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440" name="Line 13"/>
              <p:cNvSpPr/>
              <p:nvPr/>
            </p:nvSpPr>
            <p:spPr>
              <a:xfrm>
                <a:off x="576" y="1920"/>
                <a:ext cx="364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441" name="Line 14"/>
              <p:cNvSpPr/>
              <p:nvPr/>
            </p:nvSpPr>
            <p:spPr>
              <a:xfrm>
                <a:off x="624" y="2352"/>
                <a:ext cx="364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442" name="Line 15"/>
              <p:cNvSpPr/>
              <p:nvPr/>
            </p:nvSpPr>
            <p:spPr>
              <a:xfrm>
                <a:off x="624" y="2592"/>
                <a:ext cx="364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443" name="Line 16"/>
              <p:cNvSpPr/>
              <p:nvPr/>
            </p:nvSpPr>
            <p:spPr>
              <a:xfrm>
                <a:off x="624" y="2832"/>
                <a:ext cx="364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444" name="Line 17"/>
              <p:cNvSpPr/>
              <p:nvPr/>
            </p:nvSpPr>
            <p:spPr>
              <a:xfrm>
                <a:off x="624" y="3024"/>
                <a:ext cx="364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2228" name="Group 197"/>
            <p:cNvGrpSpPr/>
            <p:nvPr/>
          </p:nvGrpSpPr>
          <p:grpSpPr>
            <a:xfrm>
              <a:off x="1056" y="288"/>
              <a:ext cx="3072" cy="2976"/>
              <a:chOff x="1056" y="288"/>
              <a:chExt cx="3072" cy="2976"/>
            </a:xfrm>
          </p:grpSpPr>
          <p:sp>
            <p:nvSpPr>
              <p:cNvPr id="52417" name="Line 2"/>
              <p:cNvSpPr/>
              <p:nvPr/>
            </p:nvSpPr>
            <p:spPr>
              <a:xfrm>
                <a:off x="1056" y="288"/>
                <a:ext cx="0" cy="29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418" name="Line 18"/>
              <p:cNvSpPr/>
              <p:nvPr/>
            </p:nvSpPr>
            <p:spPr>
              <a:xfrm>
                <a:off x="1296" y="288"/>
                <a:ext cx="0" cy="29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419" name="Line 19"/>
              <p:cNvSpPr/>
              <p:nvPr/>
            </p:nvSpPr>
            <p:spPr>
              <a:xfrm>
                <a:off x="1536" y="288"/>
                <a:ext cx="0" cy="29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420" name="Line 20"/>
              <p:cNvSpPr/>
              <p:nvPr/>
            </p:nvSpPr>
            <p:spPr>
              <a:xfrm>
                <a:off x="1776" y="288"/>
                <a:ext cx="0" cy="29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421" name="Line 21"/>
              <p:cNvSpPr/>
              <p:nvPr/>
            </p:nvSpPr>
            <p:spPr>
              <a:xfrm>
                <a:off x="1968" y="288"/>
                <a:ext cx="0" cy="29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422" name="Line 22"/>
              <p:cNvSpPr/>
              <p:nvPr/>
            </p:nvSpPr>
            <p:spPr>
              <a:xfrm>
                <a:off x="2160" y="288"/>
                <a:ext cx="0" cy="29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423" name="Line 23"/>
              <p:cNvSpPr/>
              <p:nvPr/>
            </p:nvSpPr>
            <p:spPr>
              <a:xfrm>
                <a:off x="2352" y="288"/>
                <a:ext cx="0" cy="29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424" name="Line 24"/>
              <p:cNvSpPr/>
              <p:nvPr/>
            </p:nvSpPr>
            <p:spPr>
              <a:xfrm>
                <a:off x="2544" y="288"/>
                <a:ext cx="0" cy="29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425" name="Line 25"/>
              <p:cNvSpPr/>
              <p:nvPr/>
            </p:nvSpPr>
            <p:spPr>
              <a:xfrm>
                <a:off x="2736" y="288"/>
                <a:ext cx="0" cy="29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426" name="Line 26"/>
              <p:cNvSpPr/>
              <p:nvPr/>
            </p:nvSpPr>
            <p:spPr>
              <a:xfrm>
                <a:off x="2928" y="288"/>
                <a:ext cx="0" cy="29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427" name="Line 27"/>
              <p:cNvSpPr/>
              <p:nvPr/>
            </p:nvSpPr>
            <p:spPr>
              <a:xfrm>
                <a:off x="3120" y="288"/>
                <a:ext cx="0" cy="29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428" name="Line 28"/>
              <p:cNvSpPr/>
              <p:nvPr/>
            </p:nvSpPr>
            <p:spPr>
              <a:xfrm>
                <a:off x="3312" y="288"/>
                <a:ext cx="0" cy="29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429" name="Line 29"/>
              <p:cNvSpPr/>
              <p:nvPr/>
            </p:nvSpPr>
            <p:spPr>
              <a:xfrm>
                <a:off x="3504" y="288"/>
                <a:ext cx="0" cy="29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430" name="Line 30"/>
              <p:cNvSpPr/>
              <p:nvPr/>
            </p:nvSpPr>
            <p:spPr>
              <a:xfrm>
                <a:off x="3744" y="288"/>
                <a:ext cx="0" cy="29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431" name="Line 31"/>
              <p:cNvSpPr/>
              <p:nvPr/>
            </p:nvSpPr>
            <p:spPr>
              <a:xfrm>
                <a:off x="3936" y="288"/>
                <a:ext cx="0" cy="29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432" name="Line 32"/>
              <p:cNvSpPr/>
              <p:nvPr/>
            </p:nvSpPr>
            <p:spPr>
              <a:xfrm>
                <a:off x="4128" y="288"/>
                <a:ext cx="0" cy="29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2229" name="Group 203"/>
            <p:cNvGrpSpPr/>
            <p:nvPr/>
          </p:nvGrpSpPr>
          <p:grpSpPr>
            <a:xfrm>
              <a:off x="1248" y="2265"/>
              <a:ext cx="2928" cy="855"/>
              <a:chOff x="1248" y="2265"/>
              <a:chExt cx="2928" cy="855"/>
            </a:xfrm>
          </p:grpSpPr>
          <p:grpSp>
            <p:nvGrpSpPr>
              <p:cNvPr id="52318" name="Group 97"/>
              <p:cNvGrpSpPr/>
              <p:nvPr/>
            </p:nvGrpSpPr>
            <p:grpSpPr>
              <a:xfrm>
                <a:off x="2304" y="2274"/>
                <a:ext cx="96" cy="144"/>
                <a:chOff x="3888" y="1248"/>
                <a:chExt cx="96" cy="144"/>
              </a:xfrm>
            </p:grpSpPr>
            <p:sp>
              <p:nvSpPr>
                <p:cNvPr id="52415" name="Line 98"/>
                <p:cNvSpPr/>
                <p:nvPr/>
              </p:nvSpPr>
              <p:spPr>
                <a:xfrm flipH="1">
                  <a:off x="3888" y="1248"/>
                  <a:ext cx="9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2416" name="Line 99"/>
                <p:cNvSpPr/>
                <p:nvPr/>
              </p:nvSpPr>
              <p:spPr>
                <a:xfrm>
                  <a:off x="3888" y="1248"/>
                  <a:ext cx="9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2319" name="Group 100"/>
              <p:cNvGrpSpPr/>
              <p:nvPr/>
            </p:nvGrpSpPr>
            <p:grpSpPr>
              <a:xfrm>
                <a:off x="2112" y="2265"/>
                <a:ext cx="96" cy="144"/>
                <a:chOff x="3888" y="1248"/>
                <a:chExt cx="96" cy="144"/>
              </a:xfrm>
            </p:grpSpPr>
            <p:sp>
              <p:nvSpPr>
                <p:cNvPr id="52413" name="Line 101"/>
                <p:cNvSpPr/>
                <p:nvPr/>
              </p:nvSpPr>
              <p:spPr>
                <a:xfrm flipH="1">
                  <a:off x="3888" y="1248"/>
                  <a:ext cx="9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2414" name="Line 102"/>
                <p:cNvSpPr/>
                <p:nvPr/>
              </p:nvSpPr>
              <p:spPr>
                <a:xfrm>
                  <a:off x="3888" y="1248"/>
                  <a:ext cx="9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2320" name="Group 103"/>
              <p:cNvGrpSpPr/>
              <p:nvPr/>
            </p:nvGrpSpPr>
            <p:grpSpPr>
              <a:xfrm>
                <a:off x="1248" y="2295"/>
                <a:ext cx="96" cy="144"/>
                <a:chOff x="3888" y="1248"/>
                <a:chExt cx="96" cy="144"/>
              </a:xfrm>
            </p:grpSpPr>
            <p:sp>
              <p:nvSpPr>
                <p:cNvPr id="52411" name="Line 104"/>
                <p:cNvSpPr/>
                <p:nvPr/>
              </p:nvSpPr>
              <p:spPr>
                <a:xfrm flipH="1">
                  <a:off x="3888" y="1248"/>
                  <a:ext cx="9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2412" name="Line 105"/>
                <p:cNvSpPr/>
                <p:nvPr/>
              </p:nvSpPr>
              <p:spPr>
                <a:xfrm>
                  <a:off x="3888" y="1248"/>
                  <a:ext cx="9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2321" name="Group 106"/>
              <p:cNvGrpSpPr/>
              <p:nvPr/>
            </p:nvGrpSpPr>
            <p:grpSpPr>
              <a:xfrm>
                <a:off x="1488" y="2286"/>
                <a:ext cx="96" cy="144"/>
                <a:chOff x="3888" y="1248"/>
                <a:chExt cx="96" cy="144"/>
              </a:xfrm>
            </p:grpSpPr>
            <p:sp>
              <p:nvSpPr>
                <p:cNvPr id="52409" name="Line 107"/>
                <p:cNvSpPr/>
                <p:nvPr/>
              </p:nvSpPr>
              <p:spPr>
                <a:xfrm flipH="1">
                  <a:off x="3888" y="1248"/>
                  <a:ext cx="9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2410" name="Line 108"/>
                <p:cNvSpPr/>
                <p:nvPr/>
              </p:nvSpPr>
              <p:spPr>
                <a:xfrm>
                  <a:off x="3888" y="1248"/>
                  <a:ext cx="9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2322" name="Group 133"/>
              <p:cNvGrpSpPr/>
              <p:nvPr/>
            </p:nvGrpSpPr>
            <p:grpSpPr>
              <a:xfrm>
                <a:off x="2112" y="2544"/>
                <a:ext cx="96" cy="144"/>
                <a:chOff x="3888" y="1248"/>
                <a:chExt cx="96" cy="144"/>
              </a:xfrm>
            </p:grpSpPr>
            <p:sp>
              <p:nvSpPr>
                <p:cNvPr id="52407" name="Line 134"/>
                <p:cNvSpPr/>
                <p:nvPr/>
              </p:nvSpPr>
              <p:spPr>
                <a:xfrm flipH="1">
                  <a:off x="3888" y="1248"/>
                  <a:ext cx="9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2408" name="Line 135"/>
                <p:cNvSpPr/>
                <p:nvPr/>
              </p:nvSpPr>
              <p:spPr>
                <a:xfrm>
                  <a:off x="3888" y="1248"/>
                  <a:ext cx="9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2323" name="Group 136"/>
              <p:cNvGrpSpPr/>
              <p:nvPr/>
            </p:nvGrpSpPr>
            <p:grpSpPr>
              <a:xfrm>
                <a:off x="1920" y="2544"/>
                <a:ext cx="96" cy="144"/>
                <a:chOff x="3888" y="1248"/>
                <a:chExt cx="96" cy="144"/>
              </a:xfrm>
            </p:grpSpPr>
            <p:sp>
              <p:nvSpPr>
                <p:cNvPr id="52405" name="Line 137"/>
                <p:cNvSpPr/>
                <p:nvPr/>
              </p:nvSpPr>
              <p:spPr>
                <a:xfrm flipH="1">
                  <a:off x="3888" y="1248"/>
                  <a:ext cx="9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2406" name="Line 138"/>
                <p:cNvSpPr/>
                <p:nvPr/>
              </p:nvSpPr>
              <p:spPr>
                <a:xfrm>
                  <a:off x="3888" y="1248"/>
                  <a:ext cx="9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2324" name="Group 139"/>
              <p:cNvGrpSpPr/>
              <p:nvPr/>
            </p:nvGrpSpPr>
            <p:grpSpPr>
              <a:xfrm>
                <a:off x="1728" y="2544"/>
                <a:ext cx="96" cy="144"/>
                <a:chOff x="3888" y="1248"/>
                <a:chExt cx="96" cy="144"/>
              </a:xfrm>
            </p:grpSpPr>
            <p:sp>
              <p:nvSpPr>
                <p:cNvPr id="52403" name="Line 140"/>
                <p:cNvSpPr/>
                <p:nvPr/>
              </p:nvSpPr>
              <p:spPr>
                <a:xfrm flipH="1">
                  <a:off x="3888" y="1248"/>
                  <a:ext cx="9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2404" name="Line 141"/>
                <p:cNvSpPr/>
                <p:nvPr/>
              </p:nvSpPr>
              <p:spPr>
                <a:xfrm>
                  <a:off x="3888" y="1248"/>
                  <a:ext cx="9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2325" name="Group 142"/>
              <p:cNvGrpSpPr/>
              <p:nvPr/>
            </p:nvGrpSpPr>
            <p:grpSpPr>
              <a:xfrm>
                <a:off x="1488" y="2544"/>
                <a:ext cx="96" cy="144"/>
                <a:chOff x="3888" y="1248"/>
                <a:chExt cx="96" cy="144"/>
              </a:xfrm>
            </p:grpSpPr>
            <p:sp>
              <p:nvSpPr>
                <p:cNvPr id="52401" name="Line 143"/>
                <p:cNvSpPr/>
                <p:nvPr/>
              </p:nvSpPr>
              <p:spPr>
                <a:xfrm flipH="1">
                  <a:off x="3888" y="1248"/>
                  <a:ext cx="9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2402" name="Line 144"/>
                <p:cNvSpPr/>
                <p:nvPr/>
              </p:nvSpPr>
              <p:spPr>
                <a:xfrm>
                  <a:off x="3888" y="1248"/>
                  <a:ext cx="9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2326" name="Group 157"/>
              <p:cNvGrpSpPr/>
              <p:nvPr/>
            </p:nvGrpSpPr>
            <p:grpSpPr>
              <a:xfrm>
                <a:off x="2496" y="2736"/>
                <a:ext cx="96" cy="144"/>
                <a:chOff x="3888" y="1248"/>
                <a:chExt cx="96" cy="144"/>
              </a:xfrm>
            </p:grpSpPr>
            <p:sp>
              <p:nvSpPr>
                <p:cNvPr id="52399" name="Line 158"/>
                <p:cNvSpPr/>
                <p:nvPr/>
              </p:nvSpPr>
              <p:spPr>
                <a:xfrm flipH="1">
                  <a:off x="3888" y="1248"/>
                  <a:ext cx="9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2400" name="Line 159"/>
                <p:cNvSpPr/>
                <p:nvPr/>
              </p:nvSpPr>
              <p:spPr>
                <a:xfrm>
                  <a:off x="3888" y="1248"/>
                  <a:ext cx="9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2327" name="Group 160"/>
              <p:cNvGrpSpPr/>
              <p:nvPr/>
            </p:nvGrpSpPr>
            <p:grpSpPr>
              <a:xfrm>
                <a:off x="2304" y="2736"/>
                <a:ext cx="96" cy="144"/>
                <a:chOff x="3888" y="1248"/>
                <a:chExt cx="96" cy="144"/>
              </a:xfrm>
            </p:grpSpPr>
            <p:sp>
              <p:nvSpPr>
                <p:cNvPr id="52397" name="Line 161"/>
                <p:cNvSpPr/>
                <p:nvPr/>
              </p:nvSpPr>
              <p:spPr>
                <a:xfrm flipH="1">
                  <a:off x="3888" y="1248"/>
                  <a:ext cx="9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2398" name="Line 162"/>
                <p:cNvSpPr/>
                <p:nvPr/>
              </p:nvSpPr>
              <p:spPr>
                <a:xfrm>
                  <a:off x="3888" y="1248"/>
                  <a:ext cx="9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2328" name="Group 163"/>
              <p:cNvGrpSpPr/>
              <p:nvPr/>
            </p:nvGrpSpPr>
            <p:grpSpPr>
              <a:xfrm>
                <a:off x="2112" y="2736"/>
                <a:ext cx="96" cy="144"/>
                <a:chOff x="3888" y="1248"/>
                <a:chExt cx="96" cy="144"/>
              </a:xfrm>
            </p:grpSpPr>
            <p:sp>
              <p:nvSpPr>
                <p:cNvPr id="52395" name="Line 164"/>
                <p:cNvSpPr/>
                <p:nvPr/>
              </p:nvSpPr>
              <p:spPr>
                <a:xfrm flipH="1">
                  <a:off x="3888" y="1248"/>
                  <a:ext cx="9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2396" name="Line 165"/>
                <p:cNvSpPr/>
                <p:nvPr/>
              </p:nvSpPr>
              <p:spPr>
                <a:xfrm>
                  <a:off x="3888" y="1248"/>
                  <a:ext cx="9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2329" name="Group 166"/>
              <p:cNvGrpSpPr/>
              <p:nvPr/>
            </p:nvGrpSpPr>
            <p:grpSpPr>
              <a:xfrm>
                <a:off x="1920" y="2736"/>
                <a:ext cx="96" cy="144"/>
                <a:chOff x="3888" y="1248"/>
                <a:chExt cx="96" cy="144"/>
              </a:xfrm>
            </p:grpSpPr>
            <p:sp>
              <p:nvSpPr>
                <p:cNvPr id="52393" name="Line 167"/>
                <p:cNvSpPr/>
                <p:nvPr/>
              </p:nvSpPr>
              <p:spPr>
                <a:xfrm flipH="1">
                  <a:off x="3888" y="1248"/>
                  <a:ext cx="9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2394" name="Line 168"/>
                <p:cNvSpPr/>
                <p:nvPr/>
              </p:nvSpPr>
              <p:spPr>
                <a:xfrm>
                  <a:off x="3888" y="1248"/>
                  <a:ext cx="9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2330" name="Group 202"/>
              <p:cNvGrpSpPr/>
              <p:nvPr/>
            </p:nvGrpSpPr>
            <p:grpSpPr>
              <a:xfrm>
                <a:off x="2688" y="2286"/>
                <a:ext cx="1488" cy="834"/>
                <a:chOff x="2688" y="2286"/>
                <a:chExt cx="1488" cy="834"/>
              </a:xfrm>
            </p:grpSpPr>
            <p:grpSp>
              <p:nvGrpSpPr>
                <p:cNvPr id="52331" name="Group 118"/>
                <p:cNvGrpSpPr/>
                <p:nvPr/>
              </p:nvGrpSpPr>
              <p:grpSpPr>
                <a:xfrm>
                  <a:off x="3072" y="2304"/>
                  <a:ext cx="96" cy="144"/>
                  <a:chOff x="3888" y="1248"/>
                  <a:chExt cx="96" cy="144"/>
                </a:xfrm>
              </p:grpSpPr>
              <p:sp>
                <p:nvSpPr>
                  <p:cNvPr id="52391" name="Line 119"/>
                  <p:cNvSpPr/>
                  <p:nvPr/>
                </p:nvSpPr>
                <p:spPr>
                  <a:xfrm flipH="1">
                    <a:off x="3888" y="1248"/>
                    <a:ext cx="96" cy="14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2392" name="Line 120"/>
                  <p:cNvSpPr/>
                  <p:nvPr/>
                </p:nvSpPr>
                <p:spPr>
                  <a:xfrm>
                    <a:off x="3888" y="1248"/>
                    <a:ext cx="96" cy="14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2332" name="Group 127"/>
                <p:cNvGrpSpPr/>
                <p:nvPr/>
              </p:nvGrpSpPr>
              <p:grpSpPr>
                <a:xfrm>
                  <a:off x="3072" y="2544"/>
                  <a:ext cx="96" cy="144"/>
                  <a:chOff x="3888" y="1248"/>
                  <a:chExt cx="96" cy="144"/>
                </a:xfrm>
              </p:grpSpPr>
              <p:sp>
                <p:nvSpPr>
                  <p:cNvPr id="52389" name="Line 128"/>
                  <p:cNvSpPr/>
                  <p:nvPr/>
                </p:nvSpPr>
                <p:spPr>
                  <a:xfrm flipH="1">
                    <a:off x="3888" y="1248"/>
                    <a:ext cx="96" cy="14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2390" name="Line 129"/>
                  <p:cNvSpPr/>
                  <p:nvPr/>
                </p:nvSpPr>
                <p:spPr>
                  <a:xfrm>
                    <a:off x="3888" y="1248"/>
                    <a:ext cx="96" cy="14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2333" name="Group 130"/>
                <p:cNvGrpSpPr/>
                <p:nvPr/>
              </p:nvGrpSpPr>
              <p:grpSpPr>
                <a:xfrm>
                  <a:off x="2880" y="2544"/>
                  <a:ext cx="96" cy="144"/>
                  <a:chOff x="3888" y="1248"/>
                  <a:chExt cx="96" cy="144"/>
                </a:xfrm>
              </p:grpSpPr>
              <p:sp>
                <p:nvSpPr>
                  <p:cNvPr id="52387" name="Line 131"/>
                  <p:cNvSpPr/>
                  <p:nvPr/>
                </p:nvSpPr>
                <p:spPr>
                  <a:xfrm flipH="1">
                    <a:off x="3888" y="1248"/>
                    <a:ext cx="96" cy="14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2388" name="Line 132"/>
                  <p:cNvSpPr/>
                  <p:nvPr/>
                </p:nvSpPr>
                <p:spPr>
                  <a:xfrm>
                    <a:off x="3888" y="1248"/>
                    <a:ext cx="96" cy="14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2334" name="Group 148"/>
                <p:cNvGrpSpPr/>
                <p:nvPr/>
              </p:nvGrpSpPr>
              <p:grpSpPr>
                <a:xfrm>
                  <a:off x="3072" y="2736"/>
                  <a:ext cx="96" cy="144"/>
                  <a:chOff x="3888" y="1248"/>
                  <a:chExt cx="96" cy="144"/>
                </a:xfrm>
              </p:grpSpPr>
              <p:sp>
                <p:nvSpPr>
                  <p:cNvPr id="52385" name="Line 149"/>
                  <p:cNvSpPr/>
                  <p:nvPr/>
                </p:nvSpPr>
                <p:spPr>
                  <a:xfrm flipH="1">
                    <a:off x="3888" y="1248"/>
                    <a:ext cx="96" cy="14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2386" name="Line 150"/>
                  <p:cNvSpPr/>
                  <p:nvPr/>
                </p:nvSpPr>
                <p:spPr>
                  <a:xfrm>
                    <a:off x="3888" y="1248"/>
                    <a:ext cx="96" cy="14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2335" name="Group 151"/>
                <p:cNvGrpSpPr/>
                <p:nvPr/>
              </p:nvGrpSpPr>
              <p:grpSpPr>
                <a:xfrm>
                  <a:off x="2880" y="2736"/>
                  <a:ext cx="96" cy="144"/>
                  <a:chOff x="3888" y="1248"/>
                  <a:chExt cx="96" cy="144"/>
                </a:xfrm>
              </p:grpSpPr>
              <p:sp>
                <p:nvSpPr>
                  <p:cNvPr id="52383" name="Line 152"/>
                  <p:cNvSpPr/>
                  <p:nvPr/>
                </p:nvSpPr>
                <p:spPr>
                  <a:xfrm flipH="1">
                    <a:off x="3888" y="1248"/>
                    <a:ext cx="96" cy="14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2384" name="Line 153"/>
                  <p:cNvSpPr/>
                  <p:nvPr/>
                </p:nvSpPr>
                <p:spPr>
                  <a:xfrm>
                    <a:off x="3888" y="1248"/>
                    <a:ext cx="96" cy="14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2336" name="Group 154"/>
                <p:cNvGrpSpPr/>
                <p:nvPr/>
              </p:nvGrpSpPr>
              <p:grpSpPr>
                <a:xfrm>
                  <a:off x="2688" y="2757"/>
                  <a:ext cx="96" cy="144"/>
                  <a:chOff x="3888" y="1248"/>
                  <a:chExt cx="96" cy="144"/>
                </a:xfrm>
              </p:grpSpPr>
              <p:sp>
                <p:nvSpPr>
                  <p:cNvPr id="52381" name="Line 155"/>
                  <p:cNvSpPr/>
                  <p:nvPr/>
                </p:nvSpPr>
                <p:spPr>
                  <a:xfrm flipH="1">
                    <a:off x="3888" y="1248"/>
                    <a:ext cx="96" cy="14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2382" name="Line 156"/>
                  <p:cNvSpPr/>
                  <p:nvPr/>
                </p:nvSpPr>
                <p:spPr>
                  <a:xfrm>
                    <a:off x="3888" y="1248"/>
                    <a:ext cx="96" cy="14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2337" name="Group 201"/>
                <p:cNvGrpSpPr/>
                <p:nvPr/>
              </p:nvGrpSpPr>
              <p:grpSpPr>
                <a:xfrm>
                  <a:off x="3264" y="2286"/>
                  <a:ext cx="912" cy="834"/>
                  <a:chOff x="3264" y="2286"/>
                  <a:chExt cx="912" cy="834"/>
                </a:xfrm>
              </p:grpSpPr>
              <p:grpSp>
                <p:nvGrpSpPr>
                  <p:cNvPr id="52347" name="Group 112"/>
                  <p:cNvGrpSpPr/>
                  <p:nvPr/>
                </p:nvGrpSpPr>
                <p:grpSpPr>
                  <a:xfrm>
                    <a:off x="3456" y="2304"/>
                    <a:ext cx="96" cy="144"/>
                    <a:chOff x="3888" y="1248"/>
                    <a:chExt cx="96" cy="144"/>
                  </a:xfrm>
                </p:grpSpPr>
                <p:sp>
                  <p:nvSpPr>
                    <p:cNvPr id="52379" name="Line 113"/>
                    <p:cNvSpPr/>
                    <p:nvPr/>
                  </p:nvSpPr>
                  <p:spPr>
                    <a:xfrm flipH="1">
                      <a:off x="3888" y="1248"/>
                      <a:ext cx="96" cy="144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52380" name="Line 114"/>
                    <p:cNvSpPr/>
                    <p:nvPr/>
                  </p:nvSpPr>
                  <p:spPr>
                    <a:xfrm>
                      <a:off x="3888" y="1248"/>
                      <a:ext cx="96" cy="144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52348" name="Group 115"/>
                  <p:cNvGrpSpPr/>
                  <p:nvPr/>
                </p:nvGrpSpPr>
                <p:grpSpPr>
                  <a:xfrm>
                    <a:off x="3264" y="2304"/>
                    <a:ext cx="96" cy="144"/>
                    <a:chOff x="3888" y="1248"/>
                    <a:chExt cx="96" cy="144"/>
                  </a:xfrm>
                </p:grpSpPr>
                <p:sp>
                  <p:nvSpPr>
                    <p:cNvPr id="52377" name="Line 116"/>
                    <p:cNvSpPr/>
                    <p:nvPr/>
                  </p:nvSpPr>
                  <p:spPr>
                    <a:xfrm flipH="1">
                      <a:off x="3888" y="1248"/>
                      <a:ext cx="96" cy="144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52378" name="Line 117"/>
                    <p:cNvSpPr/>
                    <p:nvPr/>
                  </p:nvSpPr>
                  <p:spPr>
                    <a:xfrm>
                      <a:off x="3888" y="1248"/>
                      <a:ext cx="96" cy="144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52349" name="Group 145"/>
                  <p:cNvGrpSpPr/>
                  <p:nvPr/>
                </p:nvGrpSpPr>
                <p:grpSpPr>
                  <a:xfrm>
                    <a:off x="3264" y="2736"/>
                    <a:ext cx="96" cy="144"/>
                    <a:chOff x="3888" y="1248"/>
                    <a:chExt cx="96" cy="144"/>
                  </a:xfrm>
                </p:grpSpPr>
                <p:sp>
                  <p:nvSpPr>
                    <p:cNvPr id="52375" name="Line 146"/>
                    <p:cNvSpPr/>
                    <p:nvPr/>
                  </p:nvSpPr>
                  <p:spPr>
                    <a:xfrm flipH="1">
                      <a:off x="3888" y="1248"/>
                      <a:ext cx="96" cy="144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52376" name="Line 147"/>
                    <p:cNvSpPr/>
                    <p:nvPr/>
                  </p:nvSpPr>
                  <p:spPr>
                    <a:xfrm>
                      <a:off x="3888" y="1248"/>
                      <a:ext cx="96" cy="144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52350" name="Group 200"/>
                  <p:cNvGrpSpPr/>
                  <p:nvPr/>
                </p:nvGrpSpPr>
                <p:grpSpPr>
                  <a:xfrm>
                    <a:off x="3696" y="2286"/>
                    <a:ext cx="480" cy="834"/>
                    <a:chOff x="3696" y="2286"/>
                    <a:chExt cx="480" cy="834"/>
                  </a:xfrm>
                </p:grpSpPr>
                <p:grpSp>
                  <p:nvGrpSpPr>
                    <p:cNvPr id="52357" name="Group 109"/>
                    <p:cNvGrpSpPr/>
                    <p:nvPr/>
                  </p:nvGrpSpPr>
                  <p:grpSpPr>
                    <a:xfrm>
                      <a:off x="3705" y="2286"/>
                      <a:ext cx="96" cy="144"/>
                      <a:chOff x="3888" y="1248"/>
                      <a:chExt cx="96" cy="144"/>
                    </a:xfrm>
                  </p:grpSpPr>
                  <p:sp>
                    <p:nvSpPr>
                      <p:cNvPr id="52373" name="Line 110"/>
                      <p:cNvSpPr/>
                      <p:nvPr/>
                    </p:nvSpPr>
                    <p:spPr>
                      <a:xfrm flipH="1">
                        <a:off x="3888" y="1248"/>
                        <a:ext cx="96" cy="144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52374" name="Line 111"/>
                      <p:cNvSpPr/>
                      <p:nvPr/>
                    </p:nvSpPr>
                    <p:spPr>
                      <a:xfrm>
                        <a:off x="3888" y="1248"/>
                        <a:ext cx="96" cy="144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52358" name="Group 121"/>
                    <p:cNvGrpSpPr/>
                    <p:nvPr/>
                  </p:nvGrpSpPr>
                  <p:grpSpPr>
                    <a:xfrm>
                      <a:off x="3888" y="2544"/>
                      <a:ext cx="96" cy="144"/>
                      <a:chOff x="3888" y="1248"/>
                      <a:chExt cx="96" cy="144"/>
                    </a:xfrm>
                  </p:grpSpPr>
                  <p:sp>
                    <p:nvSpPr>
                      <p:cNvPr id="52371" name="Line 122"/>
                      <p:cNvSpPr/>
                      <p:nvPr/>
                    </p:nvSpPr>
                    <p:spPr>
                      <a:xfrm flipH="1">
                        <a:off x="3888" y="1248"/>
                        <a:ext cx="96" cy="144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52372" name="Line 123"/>
                      <p:cNvSpPr/>
                      <p:nvPr/>
                    </p:nvSpPr>
                    <p:spPr>
                      <a:xfrm>
                        <a:off x="3888" y="1248"/>
                        <a:ext cx="96" cy="144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52359" name="Group 124"/>
                    <p:cNvGrpSpPr/>
                    <p:nvPr/>
                  </p:nvGrpSpPr>
                  <p:grpSpPr>
                    <a:xfrm>
                      <a:off x="3696" y="2544"/>
                      <a:ext cx="96" cy="144"/>
                      <a:chOff x="3888" y="1248"/>
                      <a:chExt cx="96" cy="144"/>
                    </a:xfrm>
                  </p:grpSpPr>
                  <p:sp>
                    <p:nvSpPr>
                      <p:cNvPr id="52369" name="Line 125"/>
                      <p:cNvSpPr/>
                      <p:nvPr/>
                    </p:nvSpPr>
                    <p:spPr>
                      <a:xfrm flipH="1">
                        <a:off x="3888" y="1248"/>
                        <a:ext cx="96" cy="144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52370" name="Line 126"/>
                      <p:cNvSpPr/>
                      <p:nvPr/>
                    </p:nvSpPr>
                    <p:spPr>
                      <a:xfrm>
                        <a:off x="3888" y="1248"/>
                        <a:ext cx="96" cy="144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52360" name="Group 169"/>
                    <p:cNvGrpSpPr/>
                    <p:nvPr/>
                  </p:nvGrpSpPr>
                  <p:grpSpPr>
                    <a:xfrm>
                      <a:off x="4080" y="2976"/>
                      <a:ext cx="96" cy="144"/>
                      <a:chOff x="3888" y="1248"/>
                      <a:chExt cx="96" cy="144"/>
                    </a:xfrm>
                  </p:grpSpPr>
                  <p:sp>
                    <p:nvSpPr>
                      <p:cNvPr id="52367" name="Line 170"/>
                      <p:cNvSpPr/>
                      <p:nvPr/>
                    </p:nvSpPr>
                    <p:spPr>
                      <a:xfrm flipH="1">
                        <a:off x="3888" y="1248"/>
                        <a:ext cx="96" cy="144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52368" name="Line 171"/>
                      <p:cNvSpPr/>
                      <p:nvPr/>
                    </p:nvSpPr>
                    <p:spPr>
                      <a:xfrm>
                        <a:off x="3888" y="1248"/>
                        <a:ext cx="96" cy="144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52361" name="Group 172"/>
                    <p:cNvGrpSpPr/>
                    <p:nvPr/>
                  </p:nvGrpSpPr>
                  <p:grpSpPr>
                    <a:xfrm>
                      <a:off x="3888" y="2958"/>
                      <a:ext cx="96" cy="144"/>
                      <a:chOff x="3888" y="1248"/>
                      <a:chExt cx="96" cy="144"/>
                    </a:xfrm>
                  </p:grpSpPr>
                  <p:sp>
                    <p:nvSpPr>
                      <p:cNvPr id="52365" name="Line 173"/>
                      <p:cNvSpPr/>
                      <p:nvPr/>
                    </p:nvSpPr>
                    <p:spPr>
                      <a:xfrm flipH="1">
                        <a:off x="3888" y="1248"/>
                        <a:ext cx="96" cy="144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52366" name="Line 174"/>
                      <p:cNvSpPr/>
                      <p:nvPr/>
                    </p:nvSpPr>
                    <p:spPr>
                      <a:xfrm>
                        <a:off x="3888" y="1248"/>
                        <a:ext cx="96" cy="144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52362" name="Group 175"/>
                    <p:cNvGrpSpPr/>
                    <p:nvPr/>
                  </p:nvGrpSpPr>
                  <p:grpSpPr>
                    <a:xfrm>
                      <a:off x="3696" y="2967"/>
                      <a:ext cx="96" cy="144"/>
                      <a:chOff x="3888" y="1248"/>
                      <a:chExt cx="96" cy="144"/>
                    </a:xfrm>
                  </p:grpSpPr>
                  <p:sp>
                    <p:nvSpPr>
                      <p:cNvPr id="52363" name="Line 176"/>
                      <p:cNvSpPr/>
                      <p:nvPr/>
                    </p:nvSpPr>
                    <p:spPr>
                      <a:xfrm flipH="1">
                        <a:off x="3888" y="1248"/>
                        <a:ext cx="96" cy="144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52364" name="Line 177"/>
                      <p:cNvSpPr/>
                      <p:nvPr/>
                    </p:nvSpPr>
                    <p:spPr>
                      <a:xfrm>
                        <a:off x="3888" y="1248"/>
                        <a:ext cx="96" cy="144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grpSp>
                <p:nvGrpSpPr>
                  <p:cNvPr id="52351" name="Group 178"/>
                  <p:cNvGrpSpPr/>
                  <p:nvPr/>
                </p:nvGrpSpPr>
                <p:grpSpPr>
                  <a:xfrm>
                    <a:off x="3456" y="2976"/>
                    <a:ext cx="96" cy="144"/>
                    <a:chOff x="3888" y="1248"/>
                    <a:chExt cx="96" cy="144"/>
                  </a:xfrm>
                </p:grpSpPr>
                <p:sp>
                  <p:nvSpPr>
                    <p:cNvPr id="52355" name="Line 179"/>
                    <p:cNvSpPr/>
                    <p:nvPr/>
                  </p:nvSpPr>
                  <p:spPr>
                    <a:xfrm flipH="1">
                      <a:off x="3888" y="1248"/>
                      <a:ext cx="96" cy="144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52356" name="Line 180"/>
                    <p:cNvSpPr/>
                    <p:nvPr/>
                  </p:nvSpPr>
                  <p:spPr>
                    <a:xfrm>
                      <a:off x="3888" y="1248"/>
                      <a:ext cx="96" cy="144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52352" name="Group 181"/>
                  <p:cNvGrpSpPr/>
                  <p:nvPr/>
                </p:nvGrpSpPr>
                <p:grpSpPr>
                  <a:xfrm>
                    <a:off x="3264" y="2976"/>
                    <a:ext cx="96" cy="144"/>
                    <a:chOff x="3888" y="1248"/>
                    <a:chExt cx="96" cy="144"/>
                  </a:xfrm>
                </p:grpSpPr>
                <p:sp>
                  <p:nvSpPr>
                    <p:cNvPr id="52353" name="Line 182"/>
                    <p:cNvSpPr/>
                    <p:nvPr/>
                  </p:nvSpPr>
                  <p:spPr>
                    <a:xfrm flipH="1">
                      <a:off x="3888" y="1248"/>
                      <a:ext cx="96" cy="144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52354" name="Line 183"/>
                    <p:cNvSpPr/>
                    <p:nvPr/>
                  </p:nvSpPr>
                  <p:spPr>
                    <a:xfrm>
                      <a:off x="3888" y="1248"/>
                      <a:ext cx="96" cy="144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  <p:grpSp>
              <p:nvGrpSpPr>
                <p:cNvPr id="52338" name="Group 184"/>
                <p:cNvGrpSpPr/>
                <p:nvPr/>
              </p:nvGrpSpPr>
              <p:grpSpPr>
                <a:xfrm>
                  <a:off x="3072" y="2976"/>
                  <a:ext cx="96" cy="144"/>
                  <a:chOff x="3888" y="1248"/>
                  <a:chExt cx="96" cy="144"/>
                </a:xfrm>
              </p:grpSpPr>
              <p:sp>
                <p:nvSpPr>
                  <p:cNvPr id="52345" name="Line 185"/>
                  <p:cNvSpPr/>
                  <p:nvPr/>
                </p:nvSpPr>
                <p:spPr>
                  <a:xfrm flipH="1">
                    <a:off x="3888" y="1248"/>
                    <a:ext cx="96" cy="14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2346" name="Line 186"/>
                  <p:cNvSpPr/>
                  <p:nvPr/>
                </p:nvSpPr>
                <p:spPr>
                  <a:xfrm>
                    <a:off x="3888" y="1248"/>
                    <a:ext cx="96" cy="14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2339" name="Group 187"/>
                <p:cNvGrpSpPr/>
                <p:nvPr/>
              </p:nvGrpSpPr>
              <p:grpSpPr>
                <a:xfrm>
                  <a:off x="2880" y="2976"/>
                  <a:ext cx="96" cy="144"/>
                  <a:chOff x="3888" y="1248"/>
                  <a:chExt cx="96" cy="144"/>
                </a:xfrm>
              </p:grpSpPr>
              <p:sp>
                <p:nvSpPr>
                  <p:cNvPr id="52343" name="Line 188"/>
                  <p:cNvSpPr/>
                  <p:nvPr/>
                </p:nvSpPr>
                <p:spPr>
                  <a:xfrm flipH="1">
                    <a:off x="3888" y="1248"/>
                    <a:ext cx="96" cy="14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2344" name="Line 189"/>
                  <p:cNvSpPr/>
                  <p:nvPr/>
                </p:nvSpPr>
                <p:spPr>
                  <a:xfrm>
                    <a:off x="3888" y="1248"/>
                    <a:ext cx="96" cy="14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2340" name="Group 190"/>
                <p:cNvGrpSpPr/>
                <p:nvPr/>
              </p:nvGrpSpPr>
              <p:grpSpPr>
                <a:xfrm>
                  <a:off x="2688" y="2976"/>
                  <a:ext cx="96" cy="144"/>
                  <a:chOff x="3888" y="1248"/>
                  <a:chExt cx="96" cy="144"/>
                </a:xfrm>
              </p:grpSpPr>
              <p:sp>
                <p:nvSpPr>
                  <p:cNvPr id="52341" name="Line 191"/>
                  <p:cNvSpPr/>
                  <p:nvPr/>
                </p:nvSpPr>
                <p:spPr>
                  <a:xfrm flipH="1">
                    <a:off x="3888" y="1248"/>
                    <a:ext cx="96" cy="14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2342" name="Line 192"/>
                  <p:cNvSpPr/>
                  <p:nvPr/>
                </p:nvSpPr>
                <p:spPr>
                  <a:xfrm>
                    <a:off x="3888" y="1248"/>
                    <a:ext cx="96" cy="14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</p:grpSp>
        <p:grpSp>
          <p:nvGrpSpPr>
            <p:cNvPr id="52230" name="Group 199"/>
            <p:cNvGrpSpPr/>
            <p:nvPr/>
          </p:nvGrpSpPr>
          <p:grpSpPr>
            <a:xfrm>
              <a:off x="288" y="288"/>
              <a:ext cx="4848" cy="3207"/>
              <a:chOff x="288" y="288"/>
              <a:chExt cx="4848" cy="3207"/>
            </a:xfrm>
          </p:grpSpPr>
          <p:sp>
            <p:nvSpPr>
              <p:cNvPr id="52311" name="Text Box 34"/>
              <p:cNvSpPr txBox="1"/>
              <p:nvPr/>
            </p:nvSpPr>
            <p:spPr>
              <a:xfrm>
                <a:off x="288" y="288"/>
                <a:ext cx="298" cy="17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1800" dirty="0"/>
                  <a:t>B</a:t>
                </a:r>
                <a:r>
                  <a:rPr lang="en-US" altLang="zh-CN" sz="1800" baseline="-25000" dirty="0"/>
                  <a:t>3</a:t>
                </a:r>
                <a:r>
                  <a:rPr lang="en-US" altLang="zh-CN" sz="1800" dirty="0"/>
                  <a:t>B</a:t>
                </a:r>
                <a:r>
                  <a:rPr lang="en-US" altLang="zh-CN" sz="1800" baseline="-25000" dirty="0"/>
                  <a:t>3</a:t>
                </a:r>
                <a:r>
                  <a:rPr lang="en-US" altLang="zh-CN" sz="1800" dirty="0"/>
                  <a:t>B</a:t>
                </a:r>
                <a:r>
                  <a:rPr lang="en-US" altLang="zh-CN" sz="1800" baseline="-25000" dirty="0"/>
                  <a:t>2</a:t>
                </a:r>
                <a:r>
                  <a:rPr lang="en-US" altLang="zh-CN" sz="1800" dirty="0"/>
                  <a:t>B</a:t>
                </a:r>
                <a:r>
                  <a:rPr lang="en-US" altLang="zh-CN" sz="1800" baseline="-25000" dirty="0"/>
                  <a:t>2</a:t>
                </a:r>
                <a:r>
                  <a:rPr lang="en-US" altLang="zh-CN" sz="1800" dirty="0"/>
                  <a:t>B</a:t>
                </a:r>
                <a:r>
                  <a:rPr lang="en-US" altLang="zh-CN" sz="1800" baseline="-25000" dirty="0"/>
                  <a:t>1</a:t>
                </a:r>
                <a:r>
                  <a:rPr lang="en-US" altLang="zh-CN" sz="1800" dirty="0"/>
                  <a:t>B</a:t>
                </a:r>
                <a:r>
                  <a:rPr lang="en-US" altLang="zh-CN" sz="1800" baseline="-25000" dirty="0"/>
                  <a:t>1</a:t>
                </a:r>
                <a:r>
                  <a:rPr lang="en-US" altLang="zh-CN" sz="1800" dirty="0"/>
                  <a:t>B</a:t>
                </a:r>
                <a:r>
                  <a:rPr lang="en-US" altLang="zh-CN" sz="1800" baseline="-25000" dirty="0"/>
                  <a:t>0</a:t>
                </a:r>
                <a:r>
                  <a:rPr lang="en-US" altLang="zh-CN" sz="1800" dirty="0"/>
                  <a:t>B</a:t>
                </a:r>
                <a:r>
                  <a:rPr lang="en-US" altLang="zh-CN" sz="1800" baseline="-25000" dirty="0"/>
                  <a:t>0</a:t>
                </a:r>
                <a:endParaRPr lang="en-US" altLang="zh-CN" sz="1800" baseline="-25000" dirty="0"/>
              </a:p>
            </p:txBody>
          </p:sp>
          <p:sp>
            <p:nvSpPr>
              <p:cNvPr id="52312" name="Text Box 35"/>
              <p:cNvSpPr txBox="1"/>
              <p:nvPr/>
            </p:nvSpPr>
            <p:spPr>
              <a:xfrm>
                <a:off x="960" y="3264"/>
                <a:ext cx="417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</a:pPr>
                <a:r>
                  <a:rPr lang="en-US" altLang="zh-CN" sz="1800" dirty="0"/>
                  <a:t>0   1     2    3  4   5   6   7   8   9 10 11 12 13 14 15 </a:t>
                </a:r>
                <a:endParaRPr lang="en-US" altLang="zh-CN" sz="1800" baseline="-25000" dirty="0"/>
              </a:p>
            </p:txBody>
          </p:sp>
          <p:sp>
            <p:nvSpPr>
              <p:cNvPr id="52313" name="Text Box 96"/>
              <p:cNvSpPr txBox="1"/>
              <p:nvPr/>
            </p:nvSpPr>
            <p:spPr>
              <a:xfrm>
                <a:off x="4368" y="2256"/>
                <a:ext cx="298" cy="8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1800" dirty="0"/>
                  <a:t>G</a:t>
                </a:r>
                <a:r>
                  <a:rPr lang="en-US" altLang="zh-CN" sz="1800" baseline="-25000" dirty="0"/>
                  <a:t>0</a:t>
                </a:r>
                <a:r>
                  <a:rPr lang="en-US" altLang="zh-CN" sz="1800" dirty="0"/>
                  <a:t>G</a:t>
                </a:r>
                <a:r>
                  <a:rPr lang="en-US" altLang="zh-CN" sz="1800" baseline="-25000" dirty="0"/>
                  <a:t>1</a:t>
                </a:r>
                <a:r>
                  <a:rPr lang="en-US" altLang="zh-CN" sz="1800" dirty="0"/>
                  <a:t>G</a:t>
                </a:r>
                <a:r>
                  <a:rPr lang="en-US" altLang="zh-CN" sz="1800" baseline="-25000" dirty="0"/>
                  <a:t>2</a:t>
                </a:r>
                <a:r>
                  <a:rPr lang="en-US" altLang="zh-CN" sz="1800" dirty="0"/>
                  <a:t>G</a:t>
                </a:r>
                <a:r>
                  <a:rPr lang="en-US" altLang="zh-CN" sz="1800" baseline="-25000" dirty="0"/>
                  <a:t>3</a:t>
                </a:r>
                <a:endParaRPr lang="en-US" altLang="zh-CN" sz="1800" baseline="-25000" dirty="0"/>
              </a:p>
            </p:txBody>
          </p:sp>
          <p:sp>
            <p:nvSpPr>
              <p:cNvPr id="52314" name="Line 193"/>
              <p:cNvSpPr/>
              <p:nvPr/>
            </p:nvSpPr>
            <p:spPr>
              <a:xfrm>
                <a:off x="357" y="336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315" name="Line 194"/>
              <p:cNvSpPr/>
              <p:nvPr/>
            </p:nvSpPr>
            <p:spPr>
              <a:xfrm>
                <a:off x="336" y="768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316" name="Line 195"/>
              <p:cNvSpPr/>
              <p:nvPr/>
            </p:nvSpPr>
            <p:spPr>
              <a:xfrm>
                <a:off x="348" y="1170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317" name="Line 196"/>
              <p:cNvSpPr/>
              <p:nvPr/>
            </p:nvSpPr>
            <p:spPr>
              <a:xfrm>
                <a:off x="336" y="1584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2231" name="Group 238"/>
            <p:cNvGrpSpPr/>
            <p:nvPr/>
          </p:nvGrpSpPr>
          <p:grpSpPr>
            <a:xfrm>
              <a:off x="960" y="240"/>
              <a:ext cx="3264" cy="1853"/>
              <a:chOff x="960" y="240"/>
              <a:chExt cx="3264" cy="1853"/>
            </a:xfrm>
          </p:grpSpPr>
          <p:sp>
            <p:nvSpPr>
              <p:cNvPr id="52232" name="Text Box 88"/>
              <p:cNvSpPr txBox="1"/>
              <p:nvPr/>
            </p:nvSpPr>
            <p:spPr>
              <a:xfrm>
                <a:off x="4032" y="1728"/>
                <a:ext cx="19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</a:pPr>
                <a:r>
                  <a:rPr lang="en-US" altLang="zh-CN" dirty="0">
                    <a:cs typeface="Arial" panose="020B0604020202020204" pitchFamily="34" charset="0"/>
                  </a:rPr>
                  <a:t>∙</a:t>
                </a:r>
                <a:endParaRPr lang="en-US" altLang="zh-CN" dirty="0">
                  <a:ea typeface="Arial" panose="020B0604020202020204" pitchFamily="34" charset="0"/>
                </a:endParaRPr>
              </a:p>
            </p:txBody>
          </p:sp>
          <p:sp>
            <p:nvSpPr>
              <p:cNvPr id="52233" name="Text Box 89"/>
              <p:cNvSpPr txBox="1"/>
              <p:nvPr/>
            </p:nvSpPr>
            <p:spPr>
              <a:xfrm>
                <a:off x="4032" y="1344"/>
                <a:ext cx="19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</a:pPr>
                <a:r>
                  <a:rPr lang="en-US" altLang="zh-CN" dirty="0">
                    <a:cs typeface="Arial" panose="020B0604020202020204" pitchFamily="34" charset="0"/>
                  </a:rPr>
                  <a:t>∙</a:t>
                </a:r>
                <a:endParaRPr lang="en-US" altLang="zh-CN" dirty="0">
                  <a:ea typeface="Arial" panose="020B0604020202020204" pitchFamily="34" charset="0"/>
                </a:endParaRPr>
              </a:p>
            </p:txBody>
          </p:sp>
          <p:sp>
            <p:nvSpPr>
              <p:cNvPr id="52234" name="Text Box 92"/>
              <p:cNvSpPr txBox="1"/>
              <p:nvPr/>
            </p:nvSpPr>
            <p:spPr>
              <a:xfrm>
                <a:off x="4032" y="912"/>
                <a:ext cx="19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</a:pPr>
                <a:r>
                  <a:rPr lang="en-US" altLang="zh-CN" dirty="0">
                    <a:cs typeface="Arial" panose="020B0604020202020204" pitchFamily="34" charset="0"/>
                  </a:rPr>
                  <a:t>∙</a:t>
                </a:r>
                <a:endParaRPr lang="en-US" altLang="zh-CN" dirty="0">
                  <a:ea typeface="Arial" panose="020B0604020202020204" pitchFamily="34" charset="0"/>
                </a:endParaRPr>
              </a:p>
            </p:txBody>
          </p:sp>
          <p:sp>
            <p:nvSpPr>
              <p:cNvPr id="52235" name="Text Box 94"/>
              <p:cNvSpPr txBox="1"/>
              <p:nvPr/>
            </p:nvSpPr>
            <p:spPr>
              <a:xfrm>
                <a:off x="4032" y="432"/>
                <a:ext cx="19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</a:pPr>
                <a:r>
                  <a:rPr lang="en-US" altLang="zh-CN" dirty="0">
                    <a:cs typeface="Arial" panose="020B0604020202020204" pitchFamily="34" charset="0"/>
                  </a:rPr>
                  <a:t>∙</a:t>
                </a:r>
                <a:endParaRPr lang="en-US" altLang="zh-CN" dirty="0">
                  <a:ea typeface="Arial" panose="020B0604020202020204" pitchFamily="34" charset="0"/>
                </a:endParaRPr>
              </a:p>
            </p:txBody>
          </p:sp>
          <p:grpSp>
            <p:nvGrpSpPr>
              <p:cNvPr id="52236" name="Group 237"/>
              <p:cNvGrpSpPr/>
              <p:nvPr/>
            </p:nvGrpSpPr>
            <p:grpSpPr>
              <a:xfrm>
                <a:off x="960" y="240"/>
                <a:ext cx="3072" cy="1853"/>
                <a:chOff x="960" y="240"/>
                <a:chExt cx="3072" cy="1853"/>
              </a:xfrm>
            </p:grpSpPr>
            <p:sp>
              <p:nvSpPr>
                <p:cNvPr id="52237" name="Text Box 90"/>
                <p:cNvSpPr txBox="1"/>
                <p:nvPr/>
              </p:nvSpPr>
              <p:spPr>
                <a:xfrm>
                  <a:off x="3840" y="1536"/>
                  <a:ext cx="19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cs typeface="Arial" panose="020B0604020202020204" pitchFamily="34" charset="0"/>
                    </a:rPr>
                    <a:t>∙</a:t>
                  </a:r>
                  <a:endParaRPr lang="en-US" altLang="zh-CN" dirty="0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52238" name="Text Box 91"/>
                <p:cNvSpPr txBox="1"/>
                <p:nvPr/>
              </p:nvSpPr>
              <p:spPr>
                <a:xfrm>
                  <a:off x="3840" y="1344"/>
                  <a:ext cx="19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cs typeface="Arial" panose="020B0604020202020204" pitchFamily="34" charset="0"/>
                    </a:rPr>
                    <a:t>∙</a:t>
                  </a:r>
                  <a:endParaRPr lang="en-US" altLang="zh-CN" dirty="0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52239" name="Text Box 93"/>
                <p:cNvSpPr txBox="1"/>
                <p:nvPr/>
              </p:nvSpPr>
              <p:spPr>
                <a:xfrm>
                  <a:off x="3840" y="912"/>
                  <a:ext cx="19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cs typeface="Arial" panose="020B0604020202020204" pitchFamily="34" charset="0"/>
                    </a:rPr>
                    <a:t>∙</a:t>
                  </a:r>
                  <a:endParaRPr lang="en-US" altLang="zh-CN" dirty="0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52240" name="Text Box 95"/>
                <p:cNvSpPr txBox="1"/>
                <p:nvPr/>
              </p:nvSpPr>
              <p:spPr>
                <a:xfrm>
                  <a:off x="3840" y="432"/>
                  <a:ext cx="19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cs typeface="Arial" panose="020B0604020202020204" pitchFamily="34" charset="0"/>
                    </a:rPr>
                    <a:t>∙</a:t>
                  </a:r>
                  <a:endParaRPr lang="en-US" altLang="zh-CN" dirty="0">
                    <a:ea typeface="Arial" panose="020B0604020202020204" pitchFamily="34" charset="0"/>
                  </a:endParaRPr>
                </a:p>
              </p:txBody>
            </p:sp>
            <p:grpSp>
              <p:nvGrpSpPr>
                <p:cNvPr id="52241" name="Group 236"/>
                <p:cNvGrpSpPr/>
                <p:nvPr/>
              </p:nvGrpSpPr>
              <p:grpSpPr>
                <a:xfrm>
                  <a:off x="960" y="240"/>
                  <a:ext cx="2880" cy="1853"/>
                  <a:chOff x="960" y="240"/>
                  <a:chExt cx="2880" cy="1853"/>
                </a:xfrm>
              </p:grpSpPr>
              <p:sp>
                <p:nvSpPr>
                  <p:cNvPr id="52242" name="Text Box 76"/>
                  <p:cNvSpPr txBox="1"/>
                  <p:nvPr/>
                </p:nvSpPr>
                <p:spPr>
                  <a:xfrm>
                    <a:off x="3648" y="1728"/>
                    <a:ext cx="192" cy="36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ctr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cs typeface="Arial" panose="020B0604020202020204" pitchFamily="34" charset="0"/>
                      </a:rPr>
                      <a:t>∙</a:t>
                    </a:r>
                    <a:endParaRPr lang="en-US" altLang="zh-CN" dirty="0">
                      <a:ea typeface="Arial" panose="020B0604020202020204" pitchFamily="34" charset="0"/>
                    </a:endParaRPr>
                  </a:p>
                </p:txBody>
              </p:sp>
              <p:sp>
                <p:nvSpPr>
                  <p:cNvPr id="52243" name="Text Box 77"/>
                  <p:cNvSpPr txBox="1"/>
                  <p:nvPr/>
                </p:nvSpPr>
                <p:spPr>
                  <a:xfrm>
                    <a:off x="3648" y="912"/>
                    <a:ext cx="192" cy="36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ctr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cs typeface="Arial" panose="020B0604020202020204" pitchFamily="34" charset="0"/>
                      </a:rPr>
                      <a:t>∙</a:t>
                    </a:r>
                    <a:endParaRPr lang="en-US" altLang="zh-CN" dirty="0">
                      <a:ea typeface="Arial" panose="020B0604020202020204" pitchFamily="34" charset="0"/>
                    </a:endParaRPr>
                  </a:p>
                </p:txBody>
              </p:sp>
              <p:sp>
                <p:nvSpPr>
                  <p:cNvPr id="52244" name="Text Box 78"/>
                  <p:cNvSpPr txBox="1"/>
                  <p:nvPr/>
                </p:nvSpPr>
                <p:spPr>
                  <a:xfrm>
                    <a:off x="3648" y="1104"/>
                    <a:ext cx="192" cy="36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ctr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cs typeface="Arial" panose="020B0604020202020204" pitchFamily="34" charset="0"/>
                      </a:rPr>
                      <a:t>∙</a:t>
                    </a:r>
                    <a:endParaRPr lang="en-US" altLang="zh-CN" dirty="0">
                      <a:ea typeface="Arial" panose="020B0604020202020204" pitchFamily="34" charset="0"/>
                    </a:endParaRPr>
                  </a:p>
                </p:txBody>
              </p:sp>
              <p:sp>
                <p:nvSpPr>
                  <p:cNvPr id="52245" name="Text Box 79"/>
                  <p:cNvSpPr txBox="1"/>
                  <p:nvPr/>
                </p:nvSpPr>
                <p:spPr>
                  <a:xfrm>
                    <a:off x="3648" y="432"/>
                    <a:ext cx="192" cy="36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ctr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cs typeface="Arial" panose="020B0604020202020204" pitchFamily="34" charset="0"/>
                      </a:rPr>
                      <a:t>∙</a:t>
                    </a:r>
                    <a:endParaRPr lang="en-US" altLang="zh-CN" dirty="0">
                      <a:ea typeface="Arial" panose="020B0604020202020204" pitchFamily="34" charset="0"/>
                    </a:endParaRPr>
                  </a:p>
                </p:txBody>
              </p:sp>
              <p:grpSp>
                <p:nvGrpSpPr>
                  <p:cNvPr id="52246" name="Group 235"/>
                  <p:cNvGrpSpPr/>
                  <p:nvPr/>
                </p:nvGrpSpPr>
                <p:grpSpPr>
                  <a:xfrm>
                    <a:off x="960" y="240"/>
                    <a:ext cx="2640" cy="1853"/>
                    <a:chOff x="960" y="240"/>
                    <a:chExt cx="2640" cy="1853"/>
                  </a:xfrm>
                </p:grpSpPr>
                <p:sp>
                  <p:nvSpPr>
                    <p:cNvPr id="52247" name="Text Box 80"/>
                    <p:cNvSpPr txBox="1"/>
                    <p:nvPr/>
                  </p:nvSpPr>
                  <p:spPr>
                    <a:xfrm>
                      <a:off x="3408" y="1536"/>
                      <a:ext cx="192" cy="365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>
                      <a:spAutoFit/>
                    </a:bodyPr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3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ctr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50000"/>
                        </a:spcBef>
                      </a:pPr>
                      <a:r>
                        <a:rPr lang="en-US" altLang="zh-CN" dirty="0">
                          <a:cs typeface="Arial" panose="020B0604020202020204" pitchFamily="34" charset="0"/>
                        </a:rPr>
                        <a:t>∙</a:t>
                      </a:r>
                      <a:endParaRPr lang="en-US" altLang="zh-CN" dirty="0">
                        <a:ea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2248" name="Text Box 81"/>
                    <p:cNvSpPr txBox="1"/>
                    <p:nvPr/>
                  </p:nvSpPr>
                  <p:spPr>
                    <a:xfrm>
                      <a:off x="3408" y="1104"/>
                      <a:ext cx="192" cy="365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>
                      <a:spAutoFit/>
                    </a:bodyPr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3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ctr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50000"/>
                        </a:spcBef>
                      </a:pPr>
                      <a:r>
                        <a:rPr lang="en-US" altLang="zh-CN" dirty="0">
                          <a:cs typeface="Arial" panose="020B0604020202020204" pitchFamily="34" charset="0"/>
                        </a:rPr>
                        <a:t>∙</a:t>
                      </a:r>
                      <a:endParaRPr lang="en-US" altLang="zh-CN" dirty="0">
                        <a:ea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2249" name="Text Box 82"/>
                    <p:cNvSpPr txBox="1"/>
                    <p:nvPr/>
                  </p:nvSpPr>
                  <p:spPr>
                    <a:xfrm>
                      <a:off x="3408" y="432"/>
                      <a:ext cx="192" cy="365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>
                      <a:spAutoFit/>
                    </a:bodyPr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3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ctr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50000"/>
                        </a:spcBef>
                      </a:pPr>
                      <a:r>
                        <a:rPr lang="en-US" altLang="zh-CN" dirty="0">
                          <a:cs typeface="Arial" panose="020B0604020202020204" pitchFamily="34" charset="0"/>
                        </a:rPr>
                        <a:t>∙</a:t>
                      </a:r>
                      <a:endParaRPr lang="en-US" altLang="zh-CN" dirty="0">
                        <a:ea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2250" name="Text Box 83"/>
                    <p:cNvSpPr txBox="1"/>
                    <p:nvPr/>
                  </p:nvSpPr>
                  <p:spPr>
                    <a:xfrm>
                      <a:off x="3408" y="912"/>
                      <a:ext cx="192" cy="365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>
                      <a:spAutoFit/>
                    </a:bodyPr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3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ctr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50000"/>
                        </a:spcBef>
                      </a:pPr>
                      <a:r>
                        <a:rPr lang="en-US" altLang="zh-CN" dirty="0">
                          <a:cs typeface="Arial" panose="020B0604020202020204" pitchFamily="34" charset="0"/>
                        </a:rPr>
                        <a:t>∙</a:t>
                      </a:r>
                      <a:endParaRPr lang="en-US" altLang="zh-CN" dirty="0">
                        <a:ea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52251" name="Group 234"/>
                    <p:cNvGrpSpPr/>
                    <p:nvPr/>
                  </p:nvGrpSpPr>
                  <p:grpSpPr>
                    <a:xfrm>
                      <a:off x="960" y="240"/>
                      <a:ext cx="2448" cy="1853"/>
                      <a:chOff x="960" y="240"/>
                      <a:chExt cx="2448" cy="1853"/>
                    </a:xfrm>
                  </p:grpSpPr>
                  <p:sp>
                    <p:nvSpPr>
                      <p:cNvPr id="52252" name="Text Box 84"/>
                      <p:cNvSpPr txBox="1"/>
                      <p:nvPr/>
                    </p:nvSpPr>
                    <p:spPr>
                      <a:xfrm>
                        <a:off x="3216" y="1728"/>
                        <a:ext cx="192" cy="36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>
                        <a:spAutoFit/>
                      </a:bodyPr>
                      <a:lstStyle>
                        <a:lvl1pPr marL="342900" indent="-3429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32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ctr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2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2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–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</a:lstStyle>
                      <a:p>
                        <a:pPr marL="0" lvl="0" indent="0" eaLnBrk="1" hangingPunct="1">
                          <a:spcBef>
                            <a:spcPct val="50000"/>
                          </a:spcBef>
                        </a:pPr>
                        <a:r>
                          <a:rPr lang="en-US" altLang="zh-CN" dirty="0">
                            <a:cs typeface="Arial" panose="020B0604020202020204" pitchFamily="34" charset="0"/>
                          </a:rPr>
                          <a:t>∙</a:t>
                        </a:r>
                        <a:endParaRPr lang="en-US" altLang="zh-CN" dirty="0">
                          <a:ea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2253" name="Text Box 85"/>
                      <p:cNvSpPr txBox="1"/>
                      <p:nvPr/>
                    </p:nvSpPr>
                    <p:spPr>
                      <a:xfrm>
                        <a:off x="3216" y="1344"/>
                        <a:ext cx="192" cy="36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>
                        <a:spAutoFit/>
                      </a:bodyPr>
                      <a:lstStyle>
                        <a:lvl1pPr marL="342900" indent="-3429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32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ctr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2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2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–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</a:lstStyle>
                      <a:p>
                        <a:pPr marL="0" lvl="0" indent="0" eaLnBrk="1" hangingPunct="1">
                          <a:spcBef>
                            <a:spcPct val="50000"/>
                          </a:spcBef>
                        </a:pPr>
                        <a:r>
                          <a:rPr lang="en-US" altLang="zh-CN" dirty="0">
                            <a:cs typeface="Arial" panose="020B0604020202020204" pitchFamily="34" charset="0"/>
                          </a:rPr>
                          <a:t>∙</a:t>
                        </a:r>
                        <a:endParaRPr lang="en-US" altLang="zh-CN" dirty="0">
                          <a:ea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2254" name="Text Box 86"/>
                      <p:cNvSpPr txBox="1"/>
                      <p:nvPr/>
                    </p:nvSpPr>
                    <p:spPr>
                      <a:xfrm>
                        <a:off x="3216" y="672"/>
                        <a:ext cx="192" cy="36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>
                        <a:spAutoFit/>
                      </a:bodyPr>
                      <a:lstStyle>
                        <a:lvl1pPr marL="342900" indent="-3429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32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ctr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2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2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–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</a:lstStyle>
                      <a:p>
                        <a:pPr marL="0" lvl="0" indent="0" eaLnBrk="1" hangingPunct="1">
                          <a:spcBef>
                            <a:spcPct val="50000"/>
                          </a:spcBef>
                        </a:pPr>
                        <a:r>
                          <a:rPr lang="en-US" altLang="zh-CN" dirty="0">
                            <a:cs typeface="Arial" panose="020B0604020202020204" pitchFamily="34" charset="0"/>
                          </a:rPr>
                          <a:t>∙</a:t>
                        </a:r>
                        <a:endParaRPr lang="en-US" altLang="zh-CN" dirty="0">
                          <a:ea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2255" name="Text Box 87"/>
                      <p:cNvSpPr txBox="1"/>
                      <p:nvPr/>
                    </p:nvSpPr>
                    <p:spPr>
                      <a:xfrm>
                        <a:off x="3216" y="432"/>
                        <a:ext cx="192" cy="36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>
                        <a:spAutoFit/>
                      </a:bodyPr>
                      <a:lstStyle>
                        <a:lvl1pPr marL="342900" indent="-3429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32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ctr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2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2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–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</a:lstStyle>
                      <a:p>
                        <a:pPr marL="0" lvl="0" indent="0" eaLnBrk="1" hangingPunct="1">
                          <a:spcBef>
                            <a:spcPct val="50000"/>
                          </a:spcBef>
                        </a:pPr>
                        <a:r>
                          <a:rPr lang="en-US" altLang="zh-CN" dirty="0">
                            <a:cs typeface="Arial" panose="020B0604020202020204" pitchFamily="34" charset="0"/>
                          </a:rPr>
                          <a:t>∙</a:t>
                        </a:r>
                        <a:endParaRPr lang="en-US" altLang="zh-CN" dirty="0">
                          <a:ea typeface="Arial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52256" name="Group 233"/>
                      <p:cNvGrpSpPr/>
                      <p:nvPr/>
                    </p:nvGrpSpPr>
                    <p:grpSpPr>
                      <a:xfrm>
                        <a:off x="960" y="240"/>
                        <a:ext cx="2256" cy="1853"/>
                        <a:chOff x="960" y="240"/>
                        <a:chExt cx="2256" cy="1853"/>
                      </a:xfrm>
                    </p:grpSpPr>
                    <p:sp>
                      <p:nvSpPr>
                        <p:cNvPr id="52257" name="Text Box 64"/>
                        <p:cNvSpPr txBox="1"/>
                        <p:nvPr/>
                      </p:nvSpPr>
                      <p:spPr>
                        <a:xfrm>
                          <a:off x="3024" y="1536"/>
                          <a:ext cx="192" cy="36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>
                          <a:spAutoFit/>
                        </a:bodyPr>
                        <a:lstStyle>
                          <a:lvl1pPr marL="342900" indent="-3429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3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742950" indent="-285750" algn="ctr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1143000" indent="-2286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600200" indent="-2286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–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2057400" indent="-2286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</a:lstStyle>
                        <a:p>
                          <a:pPr marL="0" lvl="0" indent="0" eaLnBrk="1" hangingPunct="1">
                            <a:spcBef>
                              <a:spcPct val="50000"/>
                            </a:spcBef>
                          </a:pPr>
                          <a:r>
                            <a:rPr lang="en-US" altLang="zh-CN" dirty="0">
                              <a:cs typeface="Arial" panose="020B0604020202020204" pitchFamily="34" charset="0"/>
                            </a:rPr>
                            <a:t>∙</a:t>
                          </a:r>
                          <a:endParaRPr lang="en-US" altLang="zh-CN" dirty="0">
                            <a:ea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52258" name="Text Box 65"/>
                        <p:cNvSpPr txBox="1"/>
                        <p:nvPr/>
                      </p:nvSpPr>
                      <p:spPr>
                        <a:xfrm>
                          <a:off x="3024" y="1344"/>
                          <a:ext cx="192" cy="36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>
                          <a:spAutoFit/>
                        </a:bodyPr>
                        <a:lstStyle>
                          <a:lvl1pPr marL="342900" indent="-3429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3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742950" indent="-285750" algn="ctr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1143000" indent="-2286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600200" indent="-2286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–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2057400" indent="-2286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</a:lstStyle>
                        <a:p>
                          <a:pPr marL="0" lvl="0" indent="0" eaLnBrk="1" hangingPunct="1">
                            <a:spcBef>
                              <a:spcPct val="50000"/>
                            </a:spcBef>
                          </a:pPr>
                          <a:r>
                            <a:rPr lang="en-US" altLang="zh-CN" dirty="0">
                              <a:cs typeface="Arial" panose="020B0604020202020204" pitchFamily="34" charset="0"/>
                            </a:rPr>
                            <a:t>∙</a:t>
                          </a:r>
                          <a:endParaRPr lang="en-US" altLang="zh-CN" dirty="0">
                            <a:ea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52259" name="Text Box 66"/>
                        <p:cNvSpPr txBox="1"/>
                        <p:nvPr/>
                      </p:nvSpPr>
                      <p:spPr>
                        <a:xfrm>
                          <a:off x="3024" y="672"/>
                          <a:ext cx="192" cy="36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>
                          <a:spAutoFit/>
                        </a:bodyPr>
                        <a:lstStyle>
                          <a:lvl1pPr marL="342900" indent="-3429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3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742950" indent="-285750" algn="ctr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1143000" indent="-2286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600200" indent="-2286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–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2057400" indent="-2286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</a:lstStyle>
                        <a:p>
                          <a:pPr marL="0" lvl="0" indent="0" eaLnBrk="1" hangingPunct="1">
                            <a:spcBef>
                              <a:spcPct val="50000"/>
                            </a:spcBef>
                          </a:pPr>
                          <a:r>
                            <a:rPr lang="en-US" altLang="zh-CN" dirty="0">
                              <a:cs typeface="Arial" panose="020B0604020202020204" pitchFamily="34" charset="0"/>
                            </a:rPr>
                            <a:t>∙</a:t>
                          </a:r>
                          <a:endParaRPr lang="en-US" altLang="zh-CN" dirty="0">
                            <a:ea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52260" name="Text Box 67"/>
                        <p:cNvSpPr txBox="1"/>
                        <p:nvPr/>
                      </p:nvSpPr>
                      <p:spPr>
                        <a:xfrm>
                          <a:off x="3024" y="432"/>
                          <a:ext cx="192" cy="36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>
                          <a:spAutoFit/>
                        </a:bodyPr>
                        <a:lstStyle>
                          <a:lvl1pPr marL="342900" indent="-3429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3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742950" indent="-285750" algn="ctr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1143000" indent="-2286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600200" indent="-2286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–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2057400" indent="-2286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</a:lstStyle>
                        <a:p>
                          <a:pPr marL="0" lvl="0" indent="0" eaLnBrk="1" hangingPunct="1">
                            <a:spcBef>
                              <a:spcPct val="50000"/>
                            </a:spcBef>
                          </a:pPr>
                          <a:r>
                            <a:rPr lang="en-US" altLang="zh-CN" dirty="0">
                              <a:cs typeface="Arial" panose="020B0604020202020204" pitchFamily="34" charset="0"/>
                            </a:rPr>
                            <a:t>∙</a:t>
                          </a:r>
                          <a:endParaRPr lang="en-US" altLang="zh-CN" dirty="0">
                            <a:ea typeface="Arial" panose="020B0604020202020204" pitchFamily="34" charset="0"/>
                          </a:endParaRPr>
                        </a:p>
                      </p:txBody>
                    </p:sp>
                    <p:grpSp>
                      <p:nvGrpSpPr>
                        <p:cNvPr id="52261" name="Group 232"/>
                        <p:cNvGrpSpPr/>
                        <p:nvPr/>
                      </p:nvGrpSpPr>
                      <p:grpSpPr>
                        <a:xfrm>
                          <a:off x="960" y="240"/>
                          <a:ext cx="2064" cy="1853"/>
                          <a:chOff x="960" y="240"/>
                          <a:chExt cx="2064" cy="1853"/>
                        </a:xfrm>
                      </p:grpSpPr>
                      <p:sp>
                        <p:nvSpPr>
                          <p:cNvPr id="52262" name="Text Box 68"/>
                          <p:cNvSpPr txBox="1"/>
                          <p:nvPr/>
                        </p:nvSpPr>
                        <p:spPr>
                          <a:xfrm>
                            <a:off x="2832" y="1728"/>
                            <a:ext cx="192" cy="365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  <p:txBody>
                          <a:bodyPr>
                            <a:spAutoFit/>
                          </a:bodyPr>
                          <a:lstStyle>
                            <a:lvl1pPr marL="342900" indent="-342900" algn="l" rtl="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defRPr sz="32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742950" indent="-285750" algn="ctr" rtl="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defRPr sz="2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1143000" indent="-228600" algn="l" rtl="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defRPr sz="24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600200" indent="-228600" algn="l" rtl="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–"/>
                              <a:defRPr sz="20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2057400" indent="-228600" algn="l" rtl="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20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</a:lstStyle>
                          <a:p>
                            <a:pPr marL="0" lvl="0" indent="0" eaLnBrk="1" hangingPunct="1">
                              <a:spcBef>
                                <a:spcPct val="50000"/>
                              </a:spcBef>
                            </a:pPr>
                            <a:r>
                              <a:rPr lang="en-US" altLang="zh-CN" dirty="0">
                                <a:cs typeface="Arial" panose="020B0604020202020204" pitchFamily="34" charset="0"/>
                              </a:rPr>
                              <a:t>∙</a:t>
                            </a:r>
                            <a:endParaRPr lang="en-US" altLang="zh-CN" dirty="0">
                              <a:ea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2263" name="Text Box 69"/>
                          <p:cNvSpPr txBox="1"/>
                          <p:nvPr/>
                        </p:nvSpPr>
                        <p:spPr>
                          <a:xfrm>
                            <a:off x="2832" y="1104"/>
                            <a:ext cx="192" cy="365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  <p:txBody>
                          <a:bodyPr>
                            <a:spAutoFit/>
                          </a:bodyPr>
                          <a:lstStyle>
                            <a:lvl1pPr marL="342900" indent="-342900" algn="l" rtl="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defRPr sz="32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742950" indent="-285750" algn="ctr" rtl="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defRPr sz="2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1143000" indent="-228600" algn="l" rtl="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defRPr sz="24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600200" indent="-228600" algn="l" rtl="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–"/>
                              <a:defRPr sz="20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2057400" indent="-228600" algn="l" rtl="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20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</a:lstStyle>
                          <a:p>
                            <a:pPr marL="0" lvl="0" indent="0" eaLnBrk="1" hangingPunct="1">
                              <a:spcBef>
                                <a:spcPct val="50000"/>
                              </a:spcBef>
                            </a:pPr>
                            <a:r>
                              <a:rPr lang="en-US" altLang="zh-CN" dirty="0">
                                <a:cs typeface="Arial" panose="020B0604020202020204" pitchFamily="34" charset="0"/>
                              </a:rPr>
                              <a:t>∙</a:t>
                            </a:r>
                            <a:endParaRPr lang="en-US" altLang="zh-CN" dirty="0">
                              <a:ea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2264" name="Text Box 70"/>
                          <p:cNvSpPr txBox="1"/>
                          <p:nvPr/>
                        </p:nvSpPr>
                        <p:spPr>
                          <a:xfrm>
                            <a:off x="2832" y="672"/>
                            <a:ext cx="192" cy="365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  <p:txBody>
                          <a:bodyPr>
                            <a:spAutoFit/>
                          </a:bodyPr>
                          <a:lstStyle>
                            <a:lvl1pPr marL="342900" indent="-342900" algn="l" rtl="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defRPr sz="32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742950" indent="-285750" algn="ctr" rtl="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defRPr sz="2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1143000" indent="-228600" algn="l" rtl="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defRPr sz="24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600200" indent="-228600" algn="l" rtl="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–"/>
                              <a:defRPr sz="20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2057400" indent="-228600" algn="l" rtl="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20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</a:lstStyle>
                          <a:p>
                            <a:pPr marL="0" lvl="0" indent="0" eaLnBrk="1" hangingPunct="1">
                              <a:spcBef>
                                <a:spcPct val="50000"/>
                              </a:spcBef>
                            </a:pPr>
                            <a:r>
                              <a:rPr lang="en-US" altLang="zh-CN" dirty="0">
                                <a:cs typeface="Arial" panose="020B0604020202020204" pitchFamily="34" charset="0"/>
                              </a:rPr>
                              <a:t>∙</a:t>
                            </a:r>
                            <a:endParaRPr lang="en-US" altLang="zh-CN" dirty="0">
                              <a:ea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2265" name="Text Box 71"/>
                          <p:cNvSpPr txBox="1"/>
                          <p:nvPr/>
                        </p:nvSpPr>
                        <p:spPr>
                          <a:xfrm>
                            <a:off x="2832" y="432"/>
                            <a:ext cx="192" cy="365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  <p:txBody>
                          <a:bodyPr>
                            <a:spAutoFit/>
                          </a:bodyPr>
                          <a:lstStyle>
                            <a:lvl1pPr marL="342900" indent="-342900" algn="l" rtl="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defRPr sz="32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742950" indent="-285750" algn="ctr" rtl="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defRPr sz="2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1143000" indent="-228600" algn="l" rtl="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defRPr sz="24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600200" indent="-228600" algn="l" rtl="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–"/>
                              <a:defRPr sz="20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2057400" indent="-228600" algn="l" rtl="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20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</a:lstStyle>
                          <a:p>
                            <a:pPr marL="0" lvl="0" indent="0" eaLnBrk="1" hangingPunct="1">
                              <a:spcBef>
                                <a:spcPct val="50000"/>
                              </a:spcBef>
                            </a:pPr>
                            <a:r>
                              <a:rPr lang="en-US" altLang="zh-CN" dirty="0">
                                <a:cs typeface="Arial" panose="020B0604020202020204" pitchFamily="34" charset="0"/>
                              </a:rPr>
                              <a:t>∙</a:t>
                            </a:r>
                            <a:endParaRPr lang="en-US" altLang="zh-CN" dirty="0">
                              <a:ea typeface="Arial" panose="020B0604020202020204" pitchFamily="34" charset="0"/>
                            </a:endParaRPr>
                          </a:p>
                        </p:txBody>
                      </p:sp>
                      <p:grpSp>
                        <p:nvGrpSpPr>
                          <p:cNvPr id="52266" name="Group 231"/>
                          <p:cNvGrpSpPr/>
                          <p:nvPr/>
                        </p:nvGrpSpPr>
                        <p:grpSpPr>
                          <a:xfrm>
                            <a:off x="960" y="240"/>
                            <a:ext cx="1872" cy="1853"/>
                            <a:chOff x="960" y="240"/>
                            <a:chExt cx="1872" cy="1853"/>
                          </a:xfrm>
                        </p:grpSpPr>
                        <p:sp>
                          <p:nvSpPr>
                            <p:cNvPr id="52267" name="Text Box 72"/>
                            <p:cNvSpPr txBox="1"/>
                            <p:nvPr/>
                          </p:nvSpPr>
                          <p:spPr>
                            <a:xfrm>
                              <a:off x="2640" y="1536"/>
                              <a:ext cx="192" cy="365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</a:ln>
                          </p:spPr>
                          <p:txBody>
                            <a:bodyPr>
                              <a:spAutoFit/>
                            </a:bodyPr>
                            <a:lstStyle>
                              <a:lvl1pPr marL="342900" indent="-342900" algn="l" rtl="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defRPr sz="32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742950" indent="-285750" algn="ctr" rtl="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defRPr sz="2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1143000" indent="-228600" algn="l" rtl="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defRPr sz="24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600200" indent="-228600" algn="l" rtl="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–"/>
                                <a:defRPr sz="20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2057400" indent="-228600" algn="l" rtl="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20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</a:lstStyle>
                            <a:p>
                              <a:pPr marL="0" lvl="0" indent="0" eaLnBrk="1" hangingPunct="1">
                                <a:spcBef>
                                  <a:spcPct val="50000"/>
                                </a:spcBef>
                              </a:pPr>
                              <a:r>
                                <a:rPr lang="en-US" altLang="zh-CN" dirty="0">
                                  <a:cs typeface="Arial" panose="020B0604020202020204" pitchFamily="34" charset="0"/>
                                </a:rPr>
                                <a:t>∙</a:t>
                              </a:r>
                              <a:endParaRPr lang="en-US" altLang="zh-CN" dirty="0">
                                <a:ea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2268" name="Text Box 73"/>
                            <p:cNvSpPr txBox="1"/>
                            <p:nvPr/>
                          </p:nvSpPr>
                          <p:spPr>
                            <a:xfrm>
                              <a:off x="2640" y="1104"/>
                              <a:ext cx="192" cy="365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</a:ln>
                          </p:spPr>
                          <p:txBody>
                            <a:bodyPr>
                              <a:spAutoFit/>
                            </a:bodyPr>
                            <a:lstStyle>
                              <a:lvl1pPr marL="342900" indent="-342900" algn="l" rtl="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defRPr sz="32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742950" indent="-285750" algn="ctr" rtl="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defRPr sz="2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1143000" indent="-228600" algn="l" rtl="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defRPr sz="24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600200" indent="-228600" algn="l" rtl="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–"/>
                                <a:defRPr sz="20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2057400" indent="-228600" algn="l" rtl="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20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</a:lstStyle>
                            <a:p>
                              <a:pPr marL="0" lvl="0" indent="0" eaLnBrk="1" hangingPunct="1">
                                <a:spcBef>
                                  <a:spcPct val="50000"/>
                                </a:spcBef>
                              </a:pPr>
                              <a:r>
                                <a:rPr lang="en-US" altLang="zh-CN" dirty="0">
                                  <a:cs typeface="Arial" panose="020B0604020202020204" pitchFamily="34" charset="0"/>
                                </a:rPr>
                                <a:t>∙</a:t>
                              </a:r>
                              <a:endParaRPr lang="en-US" altLang="zh-CN" dirty="0">
                                <a:ea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2269" name="Text Box 74"/>
                            <p:cNvSpPr txBox="1"/>
                            <p:nvPr/>
                          </p:nvSpPr>
                          <p:spPr>
                            <a:xfrm>
                              <a:off x="2640" y="672"/>
                              <a:ext cx="192" cy="365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</a:ln>
                          </p:spPr>
                          <p:txBody>
                            <a:bodyPr>
                              <a:spAutoFit/>
                            </a:bodyPr>
                            <a:lstStyle>
                              <a:lvl1pPr marL="342900" indent="-342900" algn="l" rtl="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defRPr sz="32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742950" indent="-285750" algn="ctr" rtl="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defRPr sz="2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1143000" indent="-228600" algn="l" rtl="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defRPr sz="24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600200" indent="-228600" algn="l" rtl="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–"/>
                                <a:defRPr sz="20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2057400" indent="-228600" algn="l" rtl="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20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</a:lstStyle>
                            <a:p>
                              <a:pPr marL="0" lvl="0" indent="0" eaLnBrk="1" hangingPunct="1">
                                <a:spcBef>
                                  <a:spcPct val="50000"/>
                                </a:spcBef>
                              </a:pPr>
                              <a:r>
                                <a:rPr lang="en-US" altLang="zh-CN" dirty="0">
                                  <a:cs typeface="Arial" panose="020B0604020202020204" pitchFamily="34" charset="0"/>
                                </a:rPr>
                                <a:t>∙</a:t>
                              </a:r>
                              <a:endParaRPr lang="en-US" altLang="zh-CN" dirty="0">
                                <a:ea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2270" name="Text Box 75"/>
                            <p:cNvSpPr txBox="1"/>
                            <p:nvPr/>
                          </p:nvSpPr>
                          <p:spPr>
                            <a:xfrm>
                              <a:off x="2640" y="432"/>
                              <a:ext cx="192" cy="365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</a:ln>
                          </p:spPr>
                          <p:txBody>
                            <a:bodyPr>
                              <a:spAutoFit/>
                            </a:bodyPr>
                            <a:lstStyle>
                              <a:lvl1pPr marL="342900" indent="-342900" algn="l" rtl="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defRPr sz="32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742950" indent="-285750" algn="ctr" rtl="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defRPr sz="2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1143000" indent="-228600" algn="l" rtl="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defRPr sz="24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600200" indent="-228600" algn="l" rtl="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–"/>
                                <a:defRPr sz="20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2057400" indent="-228600" algn="l" rtl="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20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</a:lstStyle>
                            <a:p>
                              <a:pPr marL="0" lvl="0" indent="0" eaLnBrk="1" hangingPunct="1">
                                <a:spcBef>
                                  <a:spcPct val="50000"/>
                                </a:spcBef>
                              </a:pPr>
                              <a:r>
                                <a:rPr lang="en-US" altLang="zh-CN" dirty="0">
                                  <a:cs typeface="Arial" panose="020B0604020202020204" pitchFamily="34" charset="0"/>
                                </a:rPr>
                                <a:t>∙</a:t>
                              </a:r>
                              <a:endParaRPr lang="en-US" altLang="zh-CN" dirty="0">
                                <a:ea typeface="Arial" panose="020B0604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52271" name="Group 230"/>
                            <p:cNvGrpSpPr/>
                            <p:nvPr/>
                          </p:nvGrpSpPr>
                          <p:grpSpPr>
                            <a:xfrm>
                              <a:off x="960" y="240"/>
                              <a:ext cx="1680" cy="1853"/>
                              <a:chOff x="960" y="240"/>
                              <a:chExt cx="1680" cy="1853"/>
                            </a:xfrm>
                          </p:grpSpPr>
                          <p:sp>
                            <p:nvSpPr>
                              <p:cNvPr id="52272" name="Text Box 52"/>
                              <p:cNvSpPr txBox="1"/>
                              <p:nvPr/>
                            </p:nvSpPr>
                            <p:spPr>
                              <a:xfrm>
                                <a:off x="2448" y="1728"/>
                                <a:ext cx="192" cy="365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</a:ln>
                            </p:spPr>
                            <p:txBody>
                              <a:bodyPr>
                                <a:spAutoFit/>
                              </a:bodyPr>
                              <a:lstStyle>
                                <a:lvl1pPr marL="342900" indent="-342900" algn="l" rtl="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defRPr sz="32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1pPr>
                                <a:lvl2pPr marL="742950" indent="-285750" algn="ctr" rtl="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defRPr sz="2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2pPr>
                                <a:lvl3pPr marL="1143000" indent="-228600" algn="l" rtl="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defRPr sz="24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3pPr>
                                <a:lvl4pPr marL="1600200" indent="-228600" algn="l" rtl="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–"/>
                                  <a:defRPr sz="20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4pPr>
                                <a:lvl5pPr marL="2057400" indent="-228600" algn="l" rtl="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20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5pPr>
                              </a:lstStyle>
                              <a:p>
                                <a:pPr marL="0" lvl="0" indent="0" eaLnBrk="1" hangingPunct="1">
                                  <a:spcBef>
                                    <a:spcPct val="50000"/>
                                  </a:spcBef>
                                </a:pPr>
                                <a:r>
                                  <a:rPr lang="en-US" altLang="zh-CN" dirty="0">
                                    <a:cs typeface="Arial" panose="020B0604020202020204" pitchFamily="34" charset="0"/>
                                  </a:rPr>
                                  <a:t>∙</a:t>
                                </a:r>
                                <a:endParaRPr lang="en-US" altLang="zh-CN" dirty="0">
                                  <a:ea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2273" name="Text Box 53"/>
                              <p:cNvSpPr txBox="1"/>
                              <p:nvPr/>
                            </p:nvSpPr>
                            <p:spPr>
                              <a:xfrm>
                                <a:off x="2448" y="1344"/>
                                <a:ext cx="192" cy="365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</a:ln>
                            </p:spPr>
                            <p:txBody>
                              <a:bodyPr>
                                <a:spAutoFit/>
                              </a:bodyPr>
                              <a:lstStyle>
                                <a:lvl1pPr marL="342900" indent="-342900" algn="l" rtl="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defRPr sz="32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1pPr>
                                <a:lvl2pPr marL="742950" indent="-285750" algn="ctr" rtl="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defRPr sz="2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2pPr>
                                <a:lvl3pPr marL="1143000" indent="-228600" algn="l" rtl="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defRPr sz="24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3pPr>
                                <a:lvl4pPr marL="1600200" indent="-228600" algn="l" rtl="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–"/>
                                  <a:defRPr sz="20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4pPr>
                                <a:lvl5pPr marL="2057400" indent="-228600" algn="l" rtl="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20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5pPr>
                              </a:lstStyle>
                              <a:p>
                                <a:pPr marL="0" lvl="0" indent="0" eaLnBrk="1" hangingPunct="1">
                                  <a:spcBef>
                                    <a:spcPct val="50000"/>
                                  </a:spcBef>
                                </a:pPr>
                                <a:r>
                                  <a:rPr lang="en-US" altLang="zh-CN" dirty="0">
                                    <a:cs typeface="Arial" panose="020B0604020202020204" pitchFamily="34" charset="0"/>
                                  </a:rPr>
                                  <a:t>∙</a:t>
                                </a:r>
                                <a:endParaRPr lang="en-US" altLang="zh-CN" dirty="0">
                                  <a:ea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2274" name="Text Box 54"/>
                              <p:cNvSpPr txBox="1"/>
                              <p:nvPr/>
                            </p:nvSpPr>
                            <p:spPr>
                              <a:xfrm>
                                <a:off x="2448" y="912"/>
                                <a:ext cx="192" cy="365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</a:ln>
                            </p:spPr>
                            <p:txBody>
                              <a:bodyPr>
                                <a:spAutoFit/>
                              </a:bodyPr>
                              <a:lstStyle>
                                <a:lvl1pPr marL="342900" indent="-342900" algn="l" rtl="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defRPr sz="32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1pPr>
                                <a:lvl2pPr marL="742950" indent="-285750" algn="ctr" rtl="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defRPr sz="2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2pPr>
                                <a:lvl3pPr marL="1143000" indent="-228600" algn="l" rtl="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defRPr sz="24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3pPr>
                                <a:lvl4pPr marL="1600200" indent="-228600" algn="l" rtl="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–"/>
                                  <a:defRPr sz="20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4pPr>
                                <a:lvl5pPr marL="2057400" indent="-228600" algn="l" rtl="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20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5pPr>
                              </a:lstStyle>
                              <a:p>
                                <a:pPr marL="0" lvl="0" indent="0" eaLnBrk="1" hangingPunct="1">
                                  <a:spcBef>
                                    <a:spcPct val="50000"/>
                                  </a:spcBef>
                                </a:pPr>
                                <a:r>
                                  <a:rPr lang="en-US" altLang="zh-CN" dirty="0">
                                    <a:cs typeface="Arial" panose="020B0604020202020204" pitchFamily="34" charset="0"/>
                                  </a:rPr>
                                  <a:t>∙</a:t>
                                </a:r>
                                <a:endParaRPr lang="en-US" altLang="zh-CN" dirty="0">
                                  <a:ea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2275" name="Text Box 55"/>
                              <p:cNvSpPr txBox="1"/>
                              <p:nvPr/>
                            </p:nvSpPr>
                            <p:spPr>
                              <a:xfrm>
                                <a:off x="2448" y="240"/>
                                <a:ext cx="192" cy="365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</a:ln>
                            </p:spPr>
                            <p:txBody>
                              <a:bodyPr>
                                <a:spAutoFit/>
                              </a:bodyPr>
                              <a:lstStyle>
                                <a:lvl1pPr marL="342900" indent="-342900" algn="l" rtl="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defRPr sz="32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1pPr>
                                <a:lvl2pPr marL="742950" indent="-285750" algn="ctr" rtl="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defRPr sz="2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2pPr>
                                <a:lvl3pPr marL="1143000" indent="-228600" algn="l" rtl="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defRPr sz="24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3pPr>
                                <a:lvl4pPr marL="1600200" indent="-228600" algn="l" rtl="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–"/>
                                  <a:defRPr sz="20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4pPr>
                                <a:lvl5pPr marL="2057400" indent="-228600" algn="l" rtl="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20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5pPr>
                              </a:lstStyle>
                              <a:p>
                                <a:pPr marL="0" lvl="0" indent="0" eaLnBrk="1" hangingPunct="1">
                                  <a:spcBef>
                                    <a:spcPct val="50000"/>
                                  </a:spcBef>
                                </a:pPr>
                                <a:r>
                                  <a:rPr lang="en-US" altLang="zh-CN" dirty="0">
                                    <a:cs typeface="Arial" panose="020B0604020202020204" pitchFamily="34" charset="0"/>
                                  </a:rPr>
                                  <a:t>∙</a:t>
                                </a:r>
                                <a:endParaRPr lang="en-US" altLang="zh-CN" dirty="0">
                                  <a:ea typeface="Arial" panose="020B0604020202020204" pitchFamily="34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52276" name="Group 229"/>
                              <p:cNvGrpSpPr/>
                              <p:nvPr/>
                            </p:nvGrpSpPr>
                            <p:grpSpPr>
                              <a:xfrm>
                                <a:off x="960" y="240"/>
                                <a:ext cx="1488" cy="1853"/>
                                <a:chOff x="960" y="240"/>
                                <a:chExt cx="1488" cy="1853"/>
                              </a:xfrm>
                            </p:grpSpPr>
                            <p:sp>
                              <p:nvSpPr>
                                <p:cNvPr id="52277" name="Text Box 56"/>
                                <p:cNvSpPr txBox="1"/>
                                <p:nvPr/>
                              </p:nvSpPr>
                              <p:spPr>
                                <a:xfrm>
                                  <a:off x="2256" y="1536"/>
                                  <a:ext cx="192" cy="36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>
                                  <a:noFill/>
                                </a:ln>
                              </p:spPr>
                              <p:txBody>
                                <a:bodyPr>
                                  <a:spAutoFit/>
                                </a:bodyPr>
                                <a:lstStyle>
                                  <a:lvl1pPr marL="342900" indent="-342900" algn="l" rtl="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defRPr sz="32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1pPr>
                                  <a:lvl2pPr marL="742950" indent="-285750" algn="ctr" rtl="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defRPr sz="2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2pPr>
                                  <a:lvl3pPr marL="1143000" indent="-228600" algn="l" rtl="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defRPr sz="24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3pPr>
                                  <a:lvl4pPr marL="1600200" indent="-228600" algn="l" rtl="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–"/>
                                    <a:defRPr sz="20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4pPr>
                                  <a:lvl5pPr marL="2057400" indent="-228600" algn="l" rtl="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sz="20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5pPr>
                                </a:lstStyle>
                                <a:p>
                                  <a:pPr marL="0" lvl="0" indent="0" eaLnBrk="1" hangingPunct="1">
                                    <a:spcBef>
                                      <a:spcPct val="50000"/>
                                    </a:spcBef>
                                  </a:pPr>
                                  <a:r>
                                    <a:rPr lang="en-US" altLang="zh-CN" dirty="0">
                                      <a:cs typeface="Arial" panose="020B0604020202020204" pitchFamily="34" charset="0"/>
                                    </a:rPr>
                                    <a:t>∙</a:t>
                                  </a:r>
                                  <a:endParaRPr lang="en-US" altLang="zh-CN" dirty="0">
                                    <a:ea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2278" name="Text Box 57"/>
                                <p:cNvSpPr txBox="1"/>
                                <p:nvPr/>
                              </p:nvSpPr>
                              <p:spPr>
                                <a:xfrm>
                                  <a:off x="2256" y="1344"/>
                                  <a:ext cx="192" cy="36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>
                                  <a:noFill/>
                                </a:ln>
                              </p:spPr>
                              <p:txBody>
                                <a:bodyPr>
                                  <a:spAutoFit/>
                                </a:bodyPr>
                                <a:lstStyle>
                                  <a:lvl1pPr marL="342900" indent="-342900" algn="l" rtl="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defRPr sz="32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1pPr>
                                  <a:lvl2pPr marL="742950" indent="-285750" algn="ctr" rtl="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defRPr sz="2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2pPr>
                                  <a:lvl3pPr marL="1143000" indent="-228600" algn="l" rtl="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defRPr sz="24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3pPr>
                                  <a:lvl4pPr marL="1600200" indent="-228600" algn="l" rtl="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–"/>
                                    <a:defRPr sz="20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4pPr>
                                  <a:lvl5pPr marL="2057400" indent="-228600" algn="l" rtl="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sz="20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5pPr>
                                </a:lstStyle>
                                <a:p>
                                  <a:pPr marL="0" lvl="0" indent="0" eaLnBrk="1" hangingPunct="1">
                                    <a:spcBef>
                                      <a:spcPct val="50000"/>
                                    </a:spcBef>
                                  </a:pPr>
                                  <a:r>
                                    <a:rPr lang="en-US" altLang="zh-CN" dirty="0">
                                      <a:cs typeface="Arial" panose="020B0604020202020204" pitchFamily="34" charset="0"/>
                                    </a:rPr>
                                    <a:t>∙</a:t>
                                  </a:r>
                                  <a:endParaRPr lang="en-US" altLang="zh-CN" dirty="0">
                                    <a:ea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2279" name="Text Box 58"/>
                                <p:cNvSpPr txBox="1"/>
                                <p:nvPr/>
                              </p:nvSpPr>
                              <p:spPr>
                                <a:xfrm>
                                  <a:off x="2256" y="912"/>
                                  <a:ext cx="192" cy="36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>
                                  <a:noFill/>
                                </a:ln>
                              </p:spPr>
                              <p:txBody>
                                <a:bodyPr>
                                  <a:spAutoFit/>
                                </a:bodyPr>
                                <a:lstStyle>
                                  <a:lvl1pPr marL="342900" indent="-342900" algn="l" rtl="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defRPr sz="32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1pPr>
                                  <a:lvl2pPr marL="742950" indent="-285750" algn="ctr" rtl="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defRPr sz="2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2pPr>
                                  <a:lvl3pPr marL="1143000" indent="-228600" algn="l" rtl="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defRPr sz="24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3pPr>
                                  <a:lvl4pPr marL="1600200" indent="-228600" algn="l" rtl="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–"/>
                                    <a:defRPr sz="20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4pPr>
                                  <a:lvl5pPr marL="2057400" indent="-228600" algn="l" rtl="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sz="20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5pPr>
                                </a:lstStyle>
                                <a:p>
                                  <a:pPr marL="0" lvl="0" indent="0" eaLnBrk="1" hangingPunct="1">
                                    <a:spcBef>
                                      <a:spcPct val="50000"/>
                                    </a:spcBef>
                                  </a:pPr>
                                  <a:r>
                                    <a:rPr lang="en-US" altLang="zh-CN" dirty="0">
                                      <a:cs typeface="Arial" panose="020B0604020202020204" pitchFamily="34" charset="0"/>
                                    </a:rPr>
                                    <a:t>∙</a:t>
                                  </a:r>
                                  <a:endParaRPr lang="en-US" altLang="zh-CN" dirty="0">
                                    <a:ea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2280" name="Text Box 59"/>
                                <p:cNvSpPr txBox="1"/>
                                <p:nvPr/>
                              </p:nvSpPr>
                              <p:spPr>
                                <a:xfrm>
                                  <a:off x="2256" y="240"/>
                                  <a:ext cx="192" cy="36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>
                                  <a:noFill/>
                                </a:ln>
                              </p:spPr>
                              <p:txBody>
                                <a:bodyPr>
                                  <a:spAutoFit/>
                                </a:bodyPr>
                                <a:lstStyle>
                                  <a:lvl1pPr marL="342900" indent="-342900" algn="l" rtl="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defRPr sz="32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1pPr>
                                  <a:lvl2pPr marL="742950" indent="-285750" algn="ctr" rtl="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defRPr sz="2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2pPr>
                                  <a:lvl3pPr marL="1143000" indent="-228600" algn="l" rtl="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defRPr sz="24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3pPr>
                                  <a:lvl4pPr marL="1600200" indent="-228600" algn="l" rtl="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–"/>
                                    <a:defRPr sz="20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4pPr>
                                  <a:lvl5pPr marL="2057400" indent="-228600" algn="l" rtl="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sz="20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5pPr>
                                </a:lstStyle>
                                <a:p>
                                  <a:pPr marL="0" lvl="0" indent="0" eaLnBrk="1" hangingPunct="1">
                                    <a:spcBef>
                                      <a:spcPct val="50000"/>
                                    </a:spcBef>
                                  </a:pPr>
                                  <a:r>
                                    <a:rPr lang="en-US" altLang="zh-CN" dirty="0">
                                      <a:cs typeface="Arial" panose="020B0604020202020204" pitchFamily="34" charset="0"/>
                                    </a:rPr>
                                    <a:t>∙</a:t>
                                  </a:r>
                                  <a:endParaRPr lang="en-US" altLang="zh-CN" dirty="0">
                                    <a:ea typeface="Arial" panose="020B0604020202020204" pitchFamily="34" charset="0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52281" name="Group 228"/>
                                <p:cNvGrpSpPr/>
                                <p:nvPr/>
                              </p:nvGrpSpPr>
                              <p:grpSpPr>
                                <a:xfrm>
                                  <a:off x="960" y="240"/>
                                  <a:ext cx="1296" cy="1853"/>
                                  <a:chOff x="960" y="240"/>
                                  <a:chExt cx="1296" cy="1853"/>
                                </a:xfrm>
                              </p:grpSpPr>
                              <p:sp>
                                <p:nvSpPr>
                                  <p:cNvPr id="52282" name="Text Box 60"/>
                                  <p:cNvSpPr txBox="1"/>
                                  <p:nvPr/>
                                </p:nvSpPr>
                                <p:spPr>
                                  <a:xfrm>
                                    <a:off x="2064" y="1728"/>
                                    <a:ext cx="192" cy="36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 w="9525">
                                    <a:noFill/>
                                  </a:ln>
                                </p:spPr>
                                <p:txBody>
                                  <a:bodyPr>
                                    <a:spAutoFit/>
                                  </a:bodyPr>
                                  <a:lstStyle>
                                    <a:lvl1pPr marL="342900" indent="-342900" algn="l" rtl="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defRPr sz="32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1pPr>
                                    <a:lvl2pPr marL="742950" indent="-285750" algn="ctr" rtl="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defRPr sz="2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2pPr>
                                    <a:lvl3pPr marL="1143000" indent="-228600" algn="l" rtl="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defRPr sz="24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3pPr>
                                    <a:lvl4pPr marL="1600200" indent="-228600" algn="l" rtl="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–"/>
                                      <a:defRPr sz="20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4pPr>
                                    <a:lvl5pPr marL="2057400" indent="-228600" algn="l" rtl="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sz="20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5pPr>
                                  </a:lstStyle>
                                  <a:p>
                                    <a:pPr marL="0" lvl="0" indent="0" eaLnBrk="1" hangingPunct="1">
                                      <a:spcBef>
                                        <a:spcPct val="50000"/>
                                      </a:spcBef>
                                    </a:pPr>
                                    <a:r>
                                      <a:rPr lang="en-US" altLang="zh-CN" dirty="0">
                                        <a:cs typeface="Arial" panose="020B0604020202020204" pitchFamily="34" charset="0"/>
                                      </a:rPr>
                                      <a:t>∙</a:t>
                                    </a:r>
                                    <a:endParaRPr lang="en-US" altLang="zh-CN" dirty="0">
                                      <a:ea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52283" name="Text Box 61"/>
                                  <p:cNvSpPr txBox="1"/>
                                  <p:nvPr/>
                                </p:nvSpPr>
                                <p:spPr>
                                  <a:xfrm>
                                    <a:off x="2064" y="1104"/>
                                    <a:ext cx="192" cy="36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 w="9525">
                                    <a:noFill/>
                                  </a:ln>
                                </p:spPr>
                                <p:txBody>
                                  <a:bodyPr>
                                    <a:spAutoFit/>
                                  </a:bodyPr>
                                  <a:lstStyle>
                                    <a:lvl1pPr marL="342900" indent="-342900" algn="l" rtl="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defRPr sz="32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1pPr>
                                    <a:lvl2pPr marL="742950" indent="-285750" algn="ctr" rtl="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defRPr sz="2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2pPr>
                                    <a:lvl3pPr marL="1143000" indent="-228600" algn="l" rtl="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defRPr sz="24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3pPr>
                                    <a:lvl4pPr marL="1600200" indent="-228600" algn="l" rtl="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–"/>
                                      <a:defRPr sz="20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4pPr>
                                    <a:lvl5pPr marL="2057400" indent="-228600" algn="l" rtl="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sz="20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5pPr>
                                  </a:lstStyle>
                                  <a:p>
                                    <a:pPr marL="0" lvl="0" indent="0" eaLnBrk="1" hangingPunct="1">
                                      <a:spcBef>
                                        <a:spcPct val="50000"/>
                                      </a:spcBef>
                                    </a:pPr>
                                    <a:r>
                                      <a:rPr lang="en-US" altLang="zh-CN" dirty="0">
                                        <a:cs typeface="Arial" panose="020B0604020202020204" pitchFamily="34" charset="0"/>
                                      </a:rPr>
                                      <a:t>∙</a:t>
                                    </a:r>
                                    <a:endParaRPr lang="en-US" altLang="zh-CN" dirty="0">
                                      <a:ea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52284" name="Text Box 62"/>
                                  <p:cNvSpPr txBox="1"/>
                                  <p:nvPr/>
                                </p:nvSpPr>
                                <p:spPr>
                                  <a:xfrm>
                                    <a:off x="2064" y="912"/>
                                    <a:ext cx="192" cy="36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 w="9525">
                                    <a:noFill/>
                                  </a:ln>
                                </p:spPr>
                                <p:txBody>
                                  <a:bodyPr>
                                    <a:spAutoFit/>
                                  </a:bodyPr>
                                  <a:lstStyle>
                                    <a:lvl1pPr marL="342900" indent="-342900" algn="l" rtl="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defRPr sz="32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1pPr>
                                    <a:lvl2pPr marL="742950" indent="-285750" algn="ctr" rtl="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defRPr sz="2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2pPr>
                                    <a:lvl3pPr marL="1143000" indent="-228600" algn="l" rtl="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defRPr sz="24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3pPr>
                                    <a:lvl4pPr marL="1600200" indent="-228600" algn="l" rtl="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–"/>
                                      <a:defRPr sz="20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4pPr>
                                    <a:lvl5pPr marL="2057400" indent="-228600" algn="l" rtl="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sz="20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5pPr>
                                  </a:lstStyle>
                                  <a:p>
                                    <a:pPr marL="0" lvl="0" indent="0" eaLnBrk="1" hangingPunct="1">
                                      <a:spcBef>
                                        <a:spcPct val="50000"/>
                                      </a:spcBef>
                                    </a:pPr>
                                    <a:r>
                                      <a:rPr lang="en-US" altLang="zh-CN" dirty="0">
                                        <a:cs typeface="Arial" panose="020B0604020202020204" pitchFamily="34" charset="0"/>
                                      </a:rPr>
                                      <a:t>∙</a:t>
                                    </a:r>
                                    <a:endParaRPr lang="en-US" altLang="zh-CN" dirty="0">
                                      <a:ea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52285" name="Text Box 63"/>
                                  <p:cNvSpPr txBox="1"/>
                                  <p:nvPr/>
                                </p:nvSpPr>
                                <p:spPr>
                                  <a:xfrm>
                                    <a:off x="2064" y="240"/>
                                    <a:ext cx="192" cy="36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 w="9525">
                                    <a:noFill/>
                                  </a:ln>
                                </p:spPr>
                                <p:txBody>
                                  <a:bodyPr>
                                    <a:spAutoFit/>
                                  </a:bodyPr>
                                  <a:lstStyle>
                                    <a:lvl1pPr marL="342900" indent="-342900" algn="l" rtl="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defRPr sz="32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1pPr>
                                    <a:lvl2pPr marL="742950" indent="-285750" algn="ctr" rtl="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defRPr sz="2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2pPr>
                                    <a:lvl3pPr marL="1143000" indent="-228600" algn="l" rtl="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defRPr sz="24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3pPr>
                                    <a:lvl4pPr marL="1600200" indent="-228600" algn="l" rtl="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–"/>
                                      <a:defRPr sz="20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4pPr>
                                    <a:lvl5pPr marL="2057400" indent="-228600" algn="l" rtl="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sz="20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5pPr>
                                  </a:lstStyle>
                                  <a:p>
                                    <a:pPr marL="0" lvl="0" indent="0" eaLnBrk="1" hangingPunct="1">
                                      <a:spcBef>
                                        <a:spcPct val="50000"/>
                                      </a:spcBef>
                                    </a:pPr>
                                    <a:r>
                                      <a:rPr lang="en-US" altLang="zh-CN" dirty="0">
                                        <a:cs typeface="Arial" panose="020B0604020202020204" pitchFamily="34" charset="0"/>
                                      </a:rPr>
                                      <a:t>∙</a:t>
                                    </a:r>
                                    <a:endParaRPr lang="en-US" altLang="zh-CN" dirty="0">
                                      <a:ea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52286" name="Group 227"/>
                                  <p:cNvGrpSpPr/>
                                  <p:nvPr/>
                                </p:nvGrpSpPr>
                                <p:grpSpPr>
                                  <a:xfrm>
                                    <a:off x="960" y="240"/>
                                    <a:ext cx="1104" cy="1853"/>
                                    <a:chOff x="960" y="240"/>
                                    <a:chExt cx="1104" cy="1853"/>
                                  </a:xfrm>
                                </p:grpSpPr>
                                <p:sp>
                                  <p:nvSpPr>
                                    <p:cNvPr id="52287" name="Text Box 48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1872" y="1536"/>
                                      <a:ext cx="192" cy="365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9525">
                                      <a:noFill/>
                                    </a:ln>
                                  </p:spPr>
                                  <p:txBody>
                                    <a:bodyPr>
                                      <a:spAutoFit/>
                                    </a:bodyPr>
                                    <a:lstStyle>
                                      <a:lvl1pPr marL="342900" indent="-342900" algn="l" rtl="0" eaLnBrk="0" fontAlgn="base" hangingPunct="0">
                                        <a:spcBef>
                                          <a:spcPct val="20000"/>
                                        </a:spcBef>
                                        <a:spcAft>
                                          <a:spcPct val="0"/>
                                        </a:spcAft>
                                        <a:defRPr sz="32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742950" indent="-285750" algn="ctr" rtl="0" eaLnBrk="0" fontAlgn="base" hangingPunct="0">
                                        <a:spcBef>
                                          <a:spcPct val="20000"/>
                                        </a:spcBef>
                                        <a:spcAft>
                                          <a:spcPct val="0"/>
                                        </a:spcAft>
                                        <a:defRPr sz="2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1143000" indent="-228600" algn="l" rtl="0" eaLnBrk="0" fontAlgn="base" hangingPunct="0">
                                        <a:spcBef>
                                          <a:spcPct val="20000"/>
                                        </a:spcBef>
                                        <a:spcAft>
                                          <a:spcPct val="0"/>
                                        </a:spcAft>
                                        <a:defRPr sz="24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600200" indent="-228600" algn="l" rtl="0" eaLnBrk="0" fontAlgn="base" hangingPunct="0">
                                        <a:spcBef>
                                          <a:spcPct val="20000"/>
                                        </a:spcBef>
                                        <a:spcAft>
                                          <a:spcPct val="0"/>
                                        </a:spcAft>
                                        <a:buChar char="–"/>
                                        <a:defRPr sz="20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2057400" indent="-228600" algn="l" rtl="0" eaLnBrk="0" fontAlgn="base" hangingPunct="0">
                                        <a:spcBef>
                                          <a:spcPct val="20000"/>
                                        </a:spcBef>
                                        <a:spcAft>
                                          <a:spcPct val="0"/>
                                        </a:spcAft>
                                        <a:buChar char="»"/>
                                        <a:defRPr sz="20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</a:lstStyle>
                                    <a:p>
                                      <a:pPr marL="0" lvl="0" indent="0" eaLnBrk="1" hangingPunct="1">
                                        <a:spcBef>
                                          <a:spcPct val="50000"/>
                                        </a:spcBef>
                                      </a:pPr>
                                      <a:r>
                                        <a:rPr lang="en-US" altLang="zh-CN" dirty="0">
                                          <a:cs typeface="Arial" panose="020B0604020202020204" pitchFamily="34" charset="0"/>
                                        </a:rPr>
                                        <a:t>∙</a:t>
                                      </a:r>
                                      <a:endParaRPr lang="en-US" altLang="zh-CN" dirty="0">
                                        <a:ea typeface="Arial" panose="020B0604020202020204" pitchFamily="34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2288" name="Text Box 49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1872" y="1104"/>
                                      <a:ext cx="192" cy="365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9525">
                                      <a:noFill/>
                                    </a:ln>
                                  </p:spPr>
                                  <p:txBody>
                                    <a:bodyPr>
                                      <a:spAutoFit/>
                                    </a:bodyPr>
                                    <a:lstStyle>
                                      <a:lvl1pPr marL="342900" indent="-342900" algn="l" rtl="0" eaLnBrk="0" fontAlgn="base" hangingPunct="0">
                                        <a:spcBef>
                                          <a:spcPct val="20000"/>
                                        </a:spcBef>
                                        <a:spcAft>
                                          <a:spcPct val="0"/>
                                        </a:spcAft>
                                        <a:defRPr sz="32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742950" indent="-285750" algn="ctr" rtl="0" eaLnBrk="0" fontAlgn="base" hangingPunct="0">
                                        <a:spcBef>
                                          <a:spcPct val="20000"/>
                                        </a:spcBef>
                                        <a:spcAft>
                                          <a:spcPct val="0"/>
                                        </a:spcAft>
                                        <a:defRPr sz="2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1143000" indent="-228600" algn="l" rtl="0" eaLnBrk="0" fontAlgn="base" hangingPunct="0">
                                        <a:spcBef>
                                          <a:spcPct val="20000"/>
                                        </a:spcBef>
                                        <a:spcAft>
                                          <a:spcPct val="0"/>
                                        </a:spcAft>
                                        <a:defRPr sz="24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600200" indent="-228600" algn="l" rtl="0" eaLnBrk="0" fontAlgn="base" hangingPunct="0">
                                        <a:spcBef>
                                          <a:spcPct val="20000"/>
                                        </a:spcBef>
                                        <a:spcAft>
                                          <a:spcPct val="0"/>
                                        </a:spcAft>
                                        <a:buChar char="–"/>
                                        <a:defRPr sz="20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2057400" indent="-228600" algn="l" rtl="0" eaLnBrk="0" fontAlgn="base" hangingPunct="0">
                                        <a:spcBef>
                                          <a:spcPct val="20000"/>
                                        </a:spcBef>
                                        <a:spcAft>
                                          <a:spcPct val="0"/>
                                        </a:spcAft>
                                        <a:buChar char="»"/>
                                        <a:defRPr sz="20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</a:lstStyle>
                                    <a:p>
                                      <a:pPr marL="0" lvl="0" indent="0" eaLnBrk="1" hangingPunct="1">
                                        <a:spcBef>
                                          <a:spcPct val="50000"/>
                                        </a:spcBef>
                                      </a:pPr>
                                      <a:r>
                                        <a:rPr lang="en-US" altLang="zh-CN" dirty="0">
                                          <a:cs typeface="Arial" panose="020B0604020202020204" pitchFamily="34" charset="0"/>
                                        </a:rPr>
                                        <a:t>∙</a:t>
                                      </a:r>
                                      <a:endParaRPr lang="en-US" altLang="zh-CN" dirty="0">
                                        <a:ea typeface="Arial" panose="020B0604020202020204" pitchFamily="34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2289" name="Text Box 50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1872" y="912"/>
                                      <a:ext cx="192" cy="365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9525">
                                      <a:noFill/>
                                    </a:ln>
                                  </p:spPr>
                                  <p:txBody>
                                    <a:bodyPr>
                                      <a:spAutoFit/>
                                    </a:bodyPr>
                                    <a:lstStyle>
                                      <a:lvl1pPr marL="342900" indent="-342900" algn="l" rtl="0" eaLnBrk="0" fontAlgn="base" hangingPunct="0">
                                        <a:spcBef>
                                          <a:spcPct val="20000"/>
                                        </a:spcBef>
                                        <a:spcAft>
                                          <a:spcPct val="0"/>
                                        </a:spcAft>
                                        <a:defRPr sz="32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742950" indent="-285750" algn="ctr" rtl="0" eaLnBrk="0" fontAlgn="base" hangingPunct="0">
                                        <a:spcBef>
                                          <a:spcPct val="20000"/>
                                        </a:spcBef>
                                        <a:spcAft>
                                          <a:spcPct val="0"/>
                                        </a:spcAft>
                                        <a:defRPr sz="2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1143000" indent="-228600" algn="l" rtl="0" eaLnBrk="0" fontAlgn="base" hangingPunct="0">
                                        <a:spcBef>
                                          <a:spcPct val="20000"/>
                                        </a:spcBef>
                                        <a:spcAft>
                                          <a:spcPct val="0"/>
                                        </a:spcAft>
                                        <a:defRPr sz="24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600200" indent="-228600" algn="l" rtl="0" eaLnBrk="0" fontAlgn="base" hangingPunct="0">
                                        <a:spcBef>
                                          <a:spcPct val="20000"/>
                                        </a:spcBef>
                                        <a:spcAft>
                                          <a:spcPct val="0"/>
                                        </a:spcAft>
                                        <a:buChar char="–"/>
                                        <a:defRPr sz="20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2057400" indent="-228600" algn="l" rtl="0" eaLnBrk="0" fontAlgn="base" hangingPunct="0">
                                        <a:spcBef>
                                          <a:spcPct val="20000"/>
                                        </a:spcBef>
                                        <a:spcAft>
                                          <a:spcPct val="0"/>
                                        </a:spcAft>
                                        <a:buChar char="»"/>
                                        <a:defRPr sz="20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</a:lstStyle>
                                    <a:p>
                                      <a:pPr marL="0" lvl="0" indent="0" eaLnBrk="1" hangingPunct="1">
                                        <a:spcBef>
                                          <a:spcPct val="50000"/>
                                        </a:spcBef>
                                      </a:pPr>
                                      <a:r>
                                        <a:rPr lang="en-US" altLang="zh-CN" dirty="0">
                                          <a:cs typeface="Arial" panose="020B0604020202020204" pitchFamily="34" charset="0"/>
                                        </a:rPr>
                                        <a:t>∙</a:t>
                                      </a:r>
                                      <a:endParaRPr lang="en-US" altLang="zh-CN" dirty="0">
                                        <a:ea typeface="Arial" panose="020B0604020202020204" pitchFamily="34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2290" name="Text Box 51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1872" y="240"/>
                                      <a:ext cx="192" cy="365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9525">
                                      <a:noFill/>
                                    </a:ln>
                                  </p:spPr>
                                  <p:txBody>
                                    <a:bodyPr>
                                      <a:spAutoFit/>
                                    </a:bodyPr>
                                    <a:lstStyle>
                                      <a:lvl1pPr marL="342900" indent="-342900" algn="l" rtl="0" eaLnBrk="0" fontAlgn="base" hangingPunct="0">
                                        <a:spcBef>
                                          <a:spcPct val="20000"/>
                                        </a:spcBef>
                                        <a:spcAft>
                                          <a:spcPct val="0"/>
                                        </a:spcAft>
                                        <a:defRPr sz="32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742950" indent="-285750" algn="ctr" rtl="0" eaLnBrk="0" fontAlgn="base" hangingPunct="0">
                                        <a:spcBef>
                                          <a:spcPct val="20000"/>
                                        </a:spcBef>
                                        <a:spcAft>
                                          <a:spcPct val="0"/>
                                        </a:spcAft>
                                        <a:defRPr sz="2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1143000" indent="-228600" algn="l" rtl="0" eaLnBrk="0" fontAlgn="base" hangingPunct="0">
                                        <a:spcBef>
                                          <a:spcPct val="20000"/>
                                        </a:spcBef>
                                        <a:spcAft>
                                          <a:spcPct val="0"/>
                                        </a:spcAft>
                                        <a:defRPr sz="24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600200" indent="-228600" algn="l" rtl="0" eaLnBrk="0" fontAlgn="base" hangingPunct="0">
                                        <a:spcBef>
                                          <a:spcPct val="20000"/>
                                        </a:spcBef>
                                        <a:spcAft>
                                          <a:spcPct val="0"/>
                                        </a:spcAft>
                                        <a:buChar char="–"/>
                                        <a:defRPr sz="20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2057400" indent="-228600" algn="l" rtl="0" eaLnBrk="0" fontAlgn="base" hangingPunct="0">
                                        <a:spcBef>
                                          <a:spcPct val="20000"/>
                                        </a:spcBef>
                                        <a:spcAft>
                                          <a:spcPct val="0"/>
                                        </a:spcAft>
                                        <a:buChar char="»"/>
                                        <a:defRPr sz="20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</a:lstStyle>
                                    <a:p>
                                      <a:pPr marL="0" lvl="0" indent="0" eaLnBrk="1" hangingPunct="1">
                                        <a:spcBef>
                                          <a:spcPct val="50000"/>
                                        </a:spcBef>
                                      </a:pPr>
                                      <a:r>
                                        <a:rPr lang="en-US" altLang="zh-CN" dirty="0">
                                          <a:cs typeface="Arial" panose="020B0604020202020204" pitchFamily="34" charset="0"/>
                                        </a:rPr>
                                        <a:t>∙</a:t>
                                      </a:r>
                                      <a:endParaRPr lang="en-US" altLang="zh-CN" dirty="0">
                                        <a:ea typeface="Arial" panose="020B0604020202020204" pitchFamily="34" charset="0"/>
                                      </a:endParaRPr>
                                    </a:p>
                                  </p:txBody>
                                </p:sp>
                                <p:grpSp>
                                  <p:nvGrpSpPr>
                                    <p:cNvPr id="52291" name="Group 22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960" y="240"/>
                                      <a:ext cx="912" cy="1853"/>
                                      <a:chOff x="960" y="240"/>
                                      <a:chExt cx="912" cy="1853"/>
                                    </a:xfrm>
                                  </p:grpSpPr>
                                  <p:grpSp>
                                    <p:nvGrpSpPr>
                                      <p:cNvPr id="52292" name="Group 207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960" y="240"/>
                                        <a:ext cx="432" cy="1853"/>
                                        <a:chOff x="960" y="240"/>
                                        <a:chExt cx="432" cy="1853"/>
                                      </a:xfrm>
                                    </p:grpSpPr>
                                    <p:grpSp>
                                      <p:nvGrpSpPr>
                                        <p:cNvPr id="52302" name="Group 208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960" y="240"/>
                                          <a:ext cx="192" cy="1661"/>
                                          <a:chOff x="960" y="240"/>
                                          <a:chExt cx="192" cy="1661"/>
                                        </a:xfrm>
                                      </p:grpSpPr>
                                      <p:sp>
                                        <p:nvSpPr>
                                          <p:cNvPr id="52307" name="Text Box 209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960" y="240"/>
                                            <a:ext cx="192" cy="36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9525">
                                            <a:noFill/>
                                          </a:ln>
                                        </p:spPr>
                                        <p:txBody>
                                          <a:bodyPr>
                                            <a:spAutoFit/>
                                          </a:bodyPr>
                                          <a:lstStyle>
                                            <a:lvl1pPr marL="342900" indent="-342900" algn="l" rtl="0" eaLnBrk="0" fontAlgn="base" hangingPunct="0">
                                              <a:spcBef>
                                                <a:spcPct val="2000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defRPr sz="3200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defRPr>
                                            </a:lvl1pPr>
                                            <a:lvl2pPr marL="742950" indent="-285750" algn="ctr" rtl="0" eaLnBrk="0" fontAlgn="base" hangingPunct="0">
                                              <a:spcBef>
                                                <a:spcPct val="2000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defRPr sz="2800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defRPr>
                                            </a:lvl2pPr>
                                            <a:lvl3pPr marL="1143000" indent="-228600" algn="l" rtl="0" eaLnBrk="0" fontAlgn="base" hangingPunct="0">
                                              <a:spcBef>
                                                <a:spcPct val="2000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defRPr sz="2400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defRPr>
                                            </a:lvl3pPr>
                                            <a:lvl4pPr marL="1600200" indent="-228600" algn="l" rtl="0" eaLnBrk="0" fontAlgn="base" hangingPunct="0">
                                              <a:spcBef>
                                                <a:spcPct val="2000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buChar char="–"/>
                                              <a:defRPr sz="2000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defRPr>
                                            </a:lvl4pPr>
                                            <a:lvl5pPr marL="2057400" indent="-228600" algn="l" rtl="0" eaLnBrk="0" fontAlgn="base" hangingPunct="0">
                                              <a:spcBef>
                                                <a:spcPct val="2000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buChar char="»"/>
                                              <a:defRPr sz="2000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defRPr>
                                            </a:lvl5pPr>
                                          </a:lstStyle>
                                          <a:p>
                                            <a:pPr marL="0" lvl="0" indent="0" eaLnBrk="1" hangingPunct="1">
                                              <a:spcBef>
                                                <a:spcPct val="50000"/>
                                              </a:spcBef>
                                            </a:pPr>
                                            <a:r>
                                              <a:rPr lang="en-US" altLang="zh-CN" dirty="0">
                                                <a:cs typeface="Arial" panose="020B0604020202020204" pitchFamily="34" charset="0"/>
                                              </a:rPr>
                                              <a:t>∙</a:t>
                                            </a:r>
                                            <a:endParaRPr lang="en-US" altLang="zh-CN" dirty="0">
                                              <a:ea typeface="Arial" panose="020B0604020202020204" pitchFamily="34" charset="0"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2308" name="Text Box 210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960" y="672"/>
                                            <a:ext cx="192" cy="36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9525">
                                            <a:noFill/>
                                          </a:ln>
                                        </p:spPr>
                                        <p:txBody>
                                          <a:bodyPr>
                                            <a:spAutoFit/>
                                          </a:bodyPr>
                                          <a:lstStyle>
                                            <a:lvl1pPr marL="342900" indent="-342900" algn="l" rtl="0" eaLnBrk="0" fontAlgn="base" hangingPunct="0">
                                              <a:spcBef>
                                                <a:spcPct val="2000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defRPr sz="3200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defRPr>
                                            </a:lvl1pPr>
                                            <a:lvl2pPr marL="742950" indent="-285750" algn="ctr" rtl="0" eaLnBrk="0" fontAlgn="base" hangingPunct="0">
                                              <a:spcBef>
                                                <a:spcPct val="2000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defRPr sz="2800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defRPr>
                                            </a:lvl2pPr>
                                            <a:lvl3pPr marL="1143000" indent="-228600" algn="l" rtl="0" eaLnBrk="0" fontAlgn="base" hangingPunct="0">
                                              <a:spcBef>
                                                <a:spcPct val="2000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defRPr sz="2400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defRPr>
                                            </a:lvl3pPr>
                                            <a:lvl4pPr marL="1600200" indent="-228600" algn="l" rtl="0" eaLnBrk="0" fontAlgn="base" hangingPunct="0">
                                              <a:spcBef>
                                                <a:spcPct val="2000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buChar char="–"/>
                                              <a:defRPr sz="2000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defRPr>
                                            </a:lvl4pPr>
                                            <a:lvl5pPr marL="2057400" indent="-228600" algn="l" rtl="0" eaLnBrk="0" fontAlgn="base" hangingPunct="0">
                                              <a:spcBef>
                                                <a:spcPct val="2000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buChar char="»"/>
                                              <a:defRPr sz="2000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defRPr>
                                            </a:lvl5pPr>
                                          </a:lstStyle>
                                          <a:p>
                                            <a:pPr marL="0" lvl="0" indent="0" eaLnBrk="1" hangingPunct="1">
                                              <a:spcBef>
                                                <a:spcPct val="50000"/>
                                              </a:spcBef>
                                            </a:pPr>
                                            <a:r>
                                              <a:rPr lang="en-US" altLang="zh-CN" dirty="0">
                                                <a:cs typeface="Arial" panose="020B0604020202020204" pitchFamily="34" charset="0"/>
                                              </a:rPr>
                                              <a:t>∙</a:t>
                                            </a:r>
                                            <a:endParaRPr lang="en-US" altLang="zh-CN" dirty="0">
                                              <a:ea typeface="Arial" panose="020B0604020202020204" pitchFamily="34" charset="0"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2309" name="Text Box 211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960" y="1104"/>
                                            <a:ext cx="192" cy="36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9525">
                                            <a:noFill/>
                                          </a:ln>
                                        </p:spPr>
                                        <p:txBody>
                                          <a:bodyPr>
                                            <a:spAutoFit/>
                                          </a:bodyPr>
                                          <a:lstStyle>
                                            <a:lvl1pPr marL="342900" indent="-342900" algn="l" rtl="0" eaLnBrk="0" fontAlgn="base" hangingPunct="0">
                                              <a:spcBef>
                                                <a:spcPct val="2000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defRPr sz="3200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defRPr>
                                            </a:lvl1pPr>
                                            <a:lvl2pPr marL="742950" indent="-285750" algn="ctr" rtl="0" eaLnBrk="0" fontAlgn="base" hangingPunct="0">
                                              <a:spcBef>
                                                <a:spcPct val="2000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defRPr sz="2800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defRPr>
                                            </a:lvl2pPr>
                                            <a:lvl3pPr marL="1143000" indent="-228600" algn="l" rtl="0" eaLnBrk="0" fontAlgn="base" hangingPunct="0">
                                              <a:spcBef>
                                                <a:spcPct val="2000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defRPr sz="2400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defRPr>
                                            </a:lvl3pPr>
                                            <a:lvl4pPr marL="1600200" indent="-228600" algn="l" rtl="0" eaLnBrk="0" fontAlgn="base" hangingPunct="0">
                                              <a:spcBef>
                                                <a:spcPct val="2000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buChar char="–"/>
                                              <a:defRPr sz="2000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defRPr>
                                            </a:lvl4pPr>
                                            <a:lvl5pPr marL="2057400" indent="-228600" algn="l" rtl="0" eaLnBrk="0" fontAlgn="base" hangingPunct="0">
                                              <a:spcBef>
                                                <a:spcPct val="2000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buChar char="»"/>
                                              <a:defRPr sz="2000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defRPr>
                                            </a:lvl5pPr>
                                          </a:lstStyle>
                                          <a:p>
                                            <a:pPr marL="0" lvl="0" indent="0" eaLnBrk="1" hangingPunct="1">
                                              <a:spcBef>
                                                <a:spcPct val="50000"/>
                                              </a:spcBef>
                                            </a:pPr>
                                            <a:r>
                                              <a:rPr lang="en-US" altLang="zh-CN" dirty="0">
                                                <a:cs typeface="Arial" panose="020B0604020202020204" pitchFamily="34" charset="0"/>
                                              </a:rPr>
                                              <a:t>∙</a:t>
                                            </a:r>
                                            <a:endParaRPr lang="en-US" altLang="zh-CN" dirty="0">
                                              <a:ea typeface="Arial" panose="020B0604020202020204" pitchFamily="34" charset="0"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2310" name="Text Box 212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960" y="1536"/>
                                            <a:ext cx="192" cy="36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9525">
                                            <a:noFill/>
                                          </a:ln>
                                        </p:spPr>
                                        <p:txBody>
                                          <a:bodyPr>
                                            <a:spAutoFit/>
                                          </a:bodyPr>
                                          <a:lstStyle>
                                            <a:lvl1pPr marL="342900" indent="-342900" algn="l" rtl="0" eaLnBrk="0" fontAlgn="base" hangingPunct="0">
                                              <a:spcBef>
                                                <a:spcPct val="2000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defRPr sz="3200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defRPr>
                                            </a:lvl1pPr>
                                            <a:lvl2pPr marL="742950" indent="-285750" algn="ctr" rtl="0" eaLnBrk="0" fontAlgn="base" hangingPunct="0">
                                              <a:spcBef>
                                                <a:spcPct val="2000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defRPr sz="2800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defRPr>
                                            </a:lvl2pPr>
                                            <a:lvl3pPr marL="1143000" indent="-228600" algn="l" rtl="0" eaLnBrk="0" fontAlgn="base" hangingPunct="0">
                                              <a:spcBef>
                                                <a:spcPct val="2000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defRPr sz="2400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defRPr>
                                            </a:lvl3pPr>
                                            <a:lvl4pPr marL="1600200" indent="-228600" algn="l" rtl="0" eaLnBrk="0" fontAlgn="base" hangingPunct="0">
                                              <a:spcBef>
                                                <a:spcPct val="2000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buChar char="–"/>
                                              <a:defRPr sz="2000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defRPr>
                                            </a:lvl4pPr>
                                            <a:lvl5pPr marL="2057400" indent="-228600" algn="l" rtl="0" eaLnBrk="0" fontAlgn="base" hangingPunct="0">
                                              <a:spcBef>
                                                <a:spcPct val="2000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buChar char="»"/>
                                              <a:defRPr sz="2000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defRPr>
                                            </a:lvl5pPr>
                                          </a:lstStyle>
                                          <a:p>
                                            <a:pPr marL="0" lvl="0" indent="0" eaLnBrk="1" hangingPunct="1">
                                              <a:spcBef>
                                                <a:spcPct val="50000"/>
                                              </a:spcBef>
                                            </a:pPr>
                                            <a:r>
                                              <a:rPr lang="en-US" altLang="zh-CN" dirty="0">
                                                <a:cs typeface="Arial" panose="020B0604020202020204" pitchFamily="34" charset="0"/>
                                              </a:rPr>
                                              <a:t>∙</a:t>
                                            </a:r>
                                            <a:endParaRPr lang="en-US" altLang="zh-CN" dirty="0">
                                              <a:ea typeface="Arial" panose="020B0604020202020204" pitchFamily="34" charset="0"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52303" name="Text Box 213"/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1200" y="1728"/>
                                          <a:ext cx="192" cy="365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9525">
                                          <a:noFill/>
                                        </a:ln>
                                      </p:spPr>
                                      <p:txBody>
                                        <a:bodyPr>
                                          <a:spAutoFit/>
                                        </a:bodyPr>
                                        <a:lstStyle>
                                          <a:lvl1pPr marL="342900" indent="-342900" algn="l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sz="32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1pPr>
                                          <a:lvl2pPr marL="742950" indent="-285750" algn="ctr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sz="28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2pPr>
                                          <a:lvl3pPr marL="1143000" indent="-228600" algn="l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sz="24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3pPr>
                                          <a:lvl4pPr marL="1600200" indent="-228600" algn="l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Char char="–"/>
                                            <a:defRPr sz="20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4pPr>
                                          <a:lvl5pPr marL="2057400" indent="-228600" algn="l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Char char="»"/>
                                            <a:defRPr sz="20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5pPr>
                                        </a:lstStyle>
                                        <a:p>
                                          <a:pPr marL="0" lvl="0" indent="0" eaLnBrk="1" hangingPunct="1">
                                            <a:spcBef>
                                              <a:spcPct val="50000"/>
                                            </a:spcBef>
                                          </a:pPr>
                                          <a:r>
                                            <a:rPr lang="en-US" altLang="zh-CN" dirty="0">
                                              <a:cs typeface="Arial" panose="020B0604020202020204" pitchFamily="34" charset="0"/>
                                            </a:rPr>
                                            <a:t>∙</a:t>
                                          </a:r>
                                          <a:endParaRPr lang="en-US" altLang="zh-CN" dirty="0">
                                            <a:ea typeface="Arial" panose="020B0604020202020204" pitchFamily="34" charset="0"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2304" name="Text Box 214"/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1200" y="1104"/>
                                          <a:ext cx="192" cy="365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9525">
                                          <a:noFill/>
                                        </a:ln>
                                      </p:spPr>
                                      <p:txBody>
                                        <a:bodyPr>
                                          <a:spAutoFit/>
                                        </a:bodyPr>
                                        <a:lstStyle>
                                          <a:lvl1pPr marL="342900" indent="-342900" algn="l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sz="32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1pPr>
                                          <a:lvl2pPr marL="742950" indent="-285750" algn="ctr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sz="28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2pPr>
                                          <a:lvl3pPr marL="1143000" indent="-228600" algn="l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sz="24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3pPr>
                                          <a:lvl4pPr marL="1600200" indent="-228600" algn="l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Char char="–"/>
                                            <a:defRPr sz="20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4pPr>
                                          <a:lvl5pPr marL="2057400" indent="-228600" algn="l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Char char="»"/>
                                            <a:defRPr sz="20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5pPr>
                                        </a:lstStyle>
                                        <a:p>
                                          <a:pPr marL="0" lvl="0" indent="0" eaLnBrk="1" hangingPunct="1">
                                            <a:spcBef>
                                              <a:spcPct val="50000"/>
                                            </a:spcBef>
                                          </a:pPr>
                                          <a:r>
                                            <a:rPr lang="en-US" altLang="zh-CN" dirty="0">
                                              <a:cs typeface="Arial" panose="020B0604020202020204" pitchFamily="34" charset="0"/>
                                            </a:rPr>
                                            <a:t>∙</a:t>
                                          </a:r>
                                          <a:endParaRPr lang="en-US" altLang="zh-CN" dirty="0">
                                            <a:ea typeface="Arial" panose="020B0604020202020204" pitchFamily="34" charset="0"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2305" name="Text Box 215"/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1200" y="672"/>
                                          <a:ext cx="192" cy="365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9525">
                                          <a:noFill/>
                                        </a:ln>
                                      </p:spPr>
                                      <p:txBody>
                                        <a:bodyPr>
                                          <a:spAutoFit/>
                                        </a:bodyPr>
                                        <a:lstStyle>
                                          <a:lvl1pPr marL="342900" indent="-342900" algn="l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sz="32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1pPr>
                                          <a:lvl2pPr marL="742950" indent="-285750" algn="ctr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sz="28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2pPr>
                                          <a:lvl3pPr marL="1143000" indent="-228600" algn="l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sz="24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3pPr>
                                          <a:lvl4pPr marL="1600200" indent="-228600" algn="l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Char char="–"/>
                                            <a:defRPr sz="20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4pPr>
                                          <a:lvl5pPr marL="2057400" indent="-228600" algn="l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Char char="»"/>
                                            <a:defRPr sz="20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5pPr>
                                        </a:lstStyle>
                                        <a:p>
                                          <a:pPr marL="0" lvl="0" indent="0" eaLnBrk="1" hangingPunct="1">
                                            <a:spcBef>
                                              <a:spcPct val="50000"/>
                                            </a:spcBef>
                                          </a:pPr>
                                          <a:r>
                                            <a:rPr lang="en-US" altLang="zh-CN" dirty="0">
                                              <a:cs typeface="Arial" panose="020B0604020202020204" pitchFamily="34" charset="0"/>
                                            </a:rPr>
                                            <a:t>∙</a:t>
                                          </a:r>
                                          <a:endParaRPr lang="en-US" altLang="zh-CN" dirty="0">
                                            <a:ea typeface="Arial" panose="020B0604020202020204" pitchFamily="34" charset="0"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2306" name="Text Box 216"/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1200" y="240"/>
                                          <a:ext cx="192" cy="365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9525">
                                          <a:noFill/>
                                        </a:ln>
                                      </p:spPr>
                                      <p:txBody>
                                        <a:bodyPr>
                                          <a:spAutoFit/>
                                        </a:bodyPr>
                                        <a:lstStyle>
                                          <a:lvl1pPr marL="342900" indent="-342900" algn="l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sz="32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1pPr>
                                          <a:lvl2pPr marL="742950" indent="-285750" algn="ctr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sz="28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2pPr>
                                          <a:lvl3pPr marL="1143000" indent="-228600" algn="l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sz="24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3pPr>
                                          <a:lvl4pPr marL="1600200" indent="-228600" algn="l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Char char="–"/>
                                            <a:defRPr sz="20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4pPr>
                                          <a:lvl5pPr marL="2057400" indent="-228600" algn="l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Char char="»"/>
                                            <a:defRPr sz="20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5pPr>
                                        </a:lstStyle>
                                        <a:p>
                                          <a:pPr marL="0" lvl="0" indent="0" eaLnBrk="1" hangingPunct="1">
                                            <a:spcBef>
                                              <a:spcPct val="50000"/>
                                            </a:spcBef>
                                          </a:pPr>
                                          <a:r>
                                            <a:rPr lang="en-US" altLang="zh-CN" dirty="0">
                                              <a:cs typeface="Arial" panose="020B0604020202020204" pitchFamily="34" charset="0"/>
                                            </a:rPr>
                                            <a:t>∙</a:t>
                                          </a:r>
                                          <a:endParaRPr lang="en-US" altLang="zh-CN" dirty="0">
                                            <a:ea typeface="Arial" panose="020B0604020202020204" pitchFamily="34" charset="0"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52293" name="Group 217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440" y="240"/>
                                        <a:ext cx="192" cy="1661"/>
                                        <a:chOff x="1440" y="240"/>
                                        <a:chExt cx="192" cy="1661"/>
                                      </a:xfrm>
                                    </p:grpSpPr>
                                    <p:sp>
                                      <p:nvSpPr>
                                        <p:cNvPr id="52298" name="Text Box 218"/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1440" y="1536"/>
                                          <a:ext cx="192" cy="365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9525">
                                          <a:noFill/>
                                        </a:ln>
                                      </p:spPr>
                                      <p:txBody>
                                        <a:bodyPr>
                                          <a:spAutoFit/>
                                        </a:bodyPr>
                                        <a:lstStyle>
                                          <a:lvl1pPr marL="342900" indent="-342900" algn="l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sz="32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1pPr>
                                          <a:lvl2pPr marL="742950" indent="-285750" algn="ctr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sz="28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2pPr>
                                          <a:lvl3pPr marL="1143000" indent="-228600" algn="l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sz="24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3pPr>
                                          <a:lvl4pPr marL="1600200" indent="-228600" algn="l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Char char="–"/>
                                            <a:defRPr sz="20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4pPr>
                                          <a:lvl5pPr marL="2057400" indent="-228600" algn="l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Char char="»"/>
                                            <a:defRPr sz="20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5pPr>
                                        </a:lstStyle>
                                        <a:p>
                                          <a:pPr marL="0" lvl="0" indent="0" eaLnBrk="1" hangingPunct="1">
                                            <a:spcBef>
                                              <a:spcPct val="50000"/>
                                            </a:spcBef>
                                          </a:pPr>
                                          <a:r>
                                            <a:rPr lang="en-US" altLang="zh-CN" dirty="0">
                                              <a:cs typeface="Arial" panose="020B0604020202020204" pitchFamily="34" charset="0"/>
                                            </a:rPr>
                                            <a:t>∙</a:t>
                                          </a:r>
                                          <a:endParaRPr lang="en-US" altLang="zh-CN" dirty="0">
                                            <a:ea typeface="Arial" panose="020B0604020202020204" pitchFamily="34" charset="0"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2299" name="Text Box 219"/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1440" y="1344"/>
                                          <a:ext cx="192" cy="365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9525">
                                          <a:noFill/>
                                        </a:ln>
                                      </p:spPr>
                                      <p:txBody>
                                        <a:bodyPr>
                                          <a:spAutoFit/>
                                        </a:bodyPr>
                                        <a:lstStyle>
                                          <a:lvl1pPr marL="342900" indent="-342900" algn="l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sz="32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1pPr>
                                          <a:lvl2pPr marL="742950" indent="-285750" algn="ctr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sz="28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2pPr>
                                          <a:lvl3pPr marL="1143000" indent="-228600" algn="l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sz="24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3pPr>
                                          <a:lvl4pPr marL="1600200" indent="-228600" algn="l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Char char="–"/>
                                            <a:defRPr sz="20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4pPr>
                                          <a:lvl5pPr marL="2057400" indent="-228600" algn="l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Char char="»"/>
                                            <a:defRPr sz="20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5pPr>
                                        </a:lstStyle>
                                        <a:p>
                                          <a:pPr marL="0" lvl="0" indent="0" eaLnBrk="1" hangingPunct="1">
                                            <a:spcBef>
                                              <a:spcPct val="50000"/>
                                            </a:spcBef>
                                          </a:pPr>
                                          <a:r>
                                            <a:rPr lang="en-US" altLang="zh-CN" dirty="0">
                                              <a:cs typeface="Arial" panose="020B0604020202020204" pitchFamily="34" charset="0"/>
                                            </a:rPr>
                                            <a:t>∙</a:t>
                                          </a:r>
                                          <a:endParaRPr lang="en-US" altLang="zh-CN" dirty="0">
                                            <a:ea typeface="Arial" panose="020B0604020202020204" pitchFamily="34" charset="0"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2300" name="Text Box 220"/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1440" y="672"/>
                                          <a:ext cx="192" cy="365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9525">
                                          <a:noFill/>
                                        </a:ln>
                                      </p:spPr>
                                      <p:txBody>
                                        <a:bodyPr>
                                          <a:spAutoFit/>
                                        </a:bodyPr>
                                        <a:lstStyle>
                                          <a:lvl1pPr marL="342900" indent="-342900" algn="l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sz="32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1pPr>
                                          <a:lvl2pPr marL="742950" indent="-285750" algn="ctr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sz="28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2pPr>
                                          <a:lvl3pPr marL="1143000" indent="-228600" algn="l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sz="24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3pPr>
                                          <a:lvl4pPr marL="1600200" indent="-228600" algn="l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Char char="–"/>
                                            <a:defRPr sz="20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4pPr>
                                          <a:lvl5pPr marL="2057400" indent="-228600" algn="l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Char char="»"/>
                                            <a:defRPr sz="20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5pPr>
                                        </a:lstStyle>
                                        <a:p>
                                          <a:pPr marL="0" lvl="0" indent="0" eaLnBrk="1" hangingPunct="1">
                                            <a:spcBef>
                                              <a:spcPct val="50000"/>
                                            </a:spcBef>
                                          </a:pPr>
                                          <a:r>
                                            <a:rPr lang="en-US" altLang="zh-CN" dirty="0">
                                              <a:cs typeface="Arial" panose="020B0604020202020204" pitchFamily="34" charset="0"/>
                                            </a:rPr>
                                            <a:t>∙</a:t>
                                          </a:r>
                                          <a:endParaRPr lang="en-US" altLang="zh-CN" dirty="0">
                                            <a:ea typeface="Arial" panose="020B0604020202020204" pitchFamily="34" charset="0"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2301" name="Text Box 221"/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1440" y="240"/>
                                          <a:ext cx="192" cy="365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9525">
                                          <a:noFill/>
                                        </a:ln>
                                      </p:spPr>
                                      <p:txBody>
                                        <a:bodyPr>
                                          <a:spAutoFit/>
                                        </a:bodyPr>
                                        <a:lstStyle>
                                          <a:lvl1pPr marL="342900" indent="-342900" algn="l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sz="32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1pPr>
                                          <a:lvl2pPr marL="742950" indent="-285750" algn="ctr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sz="28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2pPr>
                                          <a:lvl3pPr marL="1143000" indent="-228600" algn="l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defRPr sz="24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3pPr>
                                          <a:lvl4pPr marL="1600200" indent="-228600" algn="l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Char char="–"/>
                                            <a:defRPr sz="20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4pPr>
                                          <a:lvl5pPr marL="2057400" indent="-228600" algn="l" rtl="0" eaLnBrk="0" fontAlgn="base" hangingPunct="0">
                                            <a:spcBef>
                                              <a:spcPct val="2000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Char char="»"/>
                                            <a:defRPr sz="2000" kern="1200">
                                              <a:solidFill>
                                                <a:schemeClr val="tx1"/>
                                              </a:solidFill>
                                              <a:latin typeface="+mn-lt"/>
                                              <a:ea typeface="+mn-ea"/>
                                              <a:cs typeface="+mn-cs"/>
                                            </a:defRPr>
                                          </a:lvl5pPr>
                                        </a:lstStyle>
                                        <a:p>
                                          <a:pPr marL="0" lvl="0" indent="0" eaLnBrk="1" hangingPunct="1">
                                            <a:spcBef>
                                              <a:spcPct val="50000"/>
                                            </a:spcBef>
                                          </a:pPr>
                                          <a:r>
                                            <a:rPr lang="en-US" altLang="zh-CN" dirty="0">
                                              <a:cs typeface="Arial" panose="020B0604020202020204" pitchFamily="34" charset="0"/>
                                            </a:rPr>
                                            <a:t>∙</a:t>
                                          </a:r>
                                          <a:endParaRPr lang="en-US" altLang="zh-CN" dirty="0">
                                            <a:ea typeface="Arial" panose="020B0604020202020204" pitchFamily="34" charset="0"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2294" name="Text Box 222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1680" y="1344"/>
                                        <a:ext cx="192" cy="365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 w="9525">
                                        <a:noFill/>
                                      </a:ln>
                                    </p:spPr>
                                    <p:txBody>
                                      <a:bodyPr>
                                        <a:spAutoFit/>
                                      </a:bodyPr>
                                      <a:lstStyle>
                                        <a:lvl1pPr marL="342900" indent="-342900" algn="l" rtl="0" eaLnBrk="0" fontAlgn="base" hangingPunct="0">
                                          <a:spcBef>
                                            <a:spcPct val="2000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 sz="32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1pPr>
                                        <a:lvl2pPr marL="742950" indent="-285750" algn="ctr" rtl="0" eaLnBrk="0" fontAlgn="base" hangingPunct="0">
                                          <a:spcBef>
                                            <a:spcPct val="2000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 sz="2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2pPr>
                                        <a:lvl3pPr marL="1143000" indent="-228600" algn="l" rtl="0" eaLnBrk="0" fontAlgn="base" hangingPunct="0">
                                          <a:spcBef>
                                            <a:spcPct val="2000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 sz="24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3pPr>
                                        <a:lvl4pPr marL="1600200" indent="-228600" algn="l" rtl="0" eaLnBrk="0" fontAlgn="base" hangingPunct="0">
                                          <a:spcBef>
                                            <a:spcPct val="20000"/>
                                          </a:spcBef>
                                          <a:spcAft>
                                            <a:spcPct val="0"/>
                                          </a:spcAft>
                                          <a:buChar char="–"/>
                                          <a:defRPr sz="20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4pPr>
                                        <a:lvl5pPr marL="2057400" indent="-228600" algn="l" rtl="0" eaLnBrk="0" fontAlgn="base" hangingPunct="0">
                                          <a:spcBef>
                                            <a:spcPct val="20000"/>
                                          </a:spcBef>
                                          <a:spcAft>
                                            <a:spcPct val="0"/>
                                          </a:spcAft>
                                          <a:buChar char="»"/>
                                          <a:defRPr sz="20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5pPr>
                                      </a:lstStyle>
                                      <a:p>
                                        <a:pPr marL="0" lvl="0" indent="0" eaLnBrk="1" hangingPunct="1">
                                          <a:spcBef>
                                            <a:spcPct val="50000"/>
                                          </a:spcBef>
                                        </a:pPr>
                                        <a:r>
                                          <a:rPr lang="en-US" altLang="zh-CN" dirty="0">
                                            <a:cs typeface="Arial" panose="020B0604020202020204" pitchFamily="34" charset="0"/>
                                          </a:rPr>
                                          <a:t>∙</a:t>
                                        </a:r>
                                        <a:endParaRPr lang="en-US" altLang="zh-CN" dirty="0">
                                          <a:ea typeface="Arial" panose="020B0604020202020204" pitchFamily="34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52295" name="Text Box 223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1680" y="1728"/>
                                        <a:ext cx="192" cy="365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 w="9525">
                                        <a:noFill/>
                                      </a:ln>
                                    </p:spPr>
                                    <p:txBody>
                                      <a:bodyPr>
                                        <a:spAutoFit/>
                                      </a:bodyPr>
                                      <a:lstStyle>
                                        <a:lvl1pPr marL="342900" indent="-342900" algn="l" rtl="0" eaLnBrk="0" fontAlgn="base" hangingPunct="0">
                                          <a:spcBef>
                                            <a:spcPct val="2000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 sz="32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1pPr>
                                        <a:lvl2pPr marL="742950" indent="-285750" algn="ctr" rtl="0" eaLnBrk="0" fontAlgn="base" hangingPunct="0">
                                          <a:spcBef>
                                            <a:spcPct val="2000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 sz="2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2pPr>
                                        <a:lvl3pPr marL="1143000" indent="-228600" algn="l" rtl="0" eaLnBrk="0" fontAlgn="base" hangingPunct="0">
                                          <a:spcBef>
                                            <a:spcPct val="2000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 sz="24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3pPr>
                                        <a:lvl4pPr marL="1600200" indent="-228600" algn="l" rtl="0" eaLnBrk="0" fontAlgn="base" hangingPunct="0">
                                          <a:spcBef>
                                            <a:spcPct val="20000"/>
                                          </a:spcBef>
                                          <a:spcAft>
                                            <a:spcPct val="0"/>
                                          </a:spcAft>
                                          <a:buChar char="–"/>
                                          <a:defRPr sz="20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4pPr>
                                        <a:lvl5pPr marL="2057400" indent="-228600" algn="l" rtl="0" eaLnBrk="0" fontAlgn="base" hangingPunct="0">
                                          <a:spcBef>
                                            <a:spcPct val="20000"/>
                                          </a:spcBef>
                                          <a:spcAft>
                                            <a:spcPct val="0"/>
                                          </a:spcAft>
                                          <a:buChar char="»"/>
                                          <a:defRPr sz="20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5pPr>
                                      </a:lstStyle>
                                      <a:p>
                                        <a:pPr marL="0" lvl="0" indent="0" eaLnBrk="1" hangingPunct="1">
                                          <a:spcBef>
                                            <a:spcPct val="50000"/>
                                          </a:spcBef>
                                        </a:pPr>
                                        <a:r>
                                          <a:rPr lang="en-US" altLang="zh-CN" dirty="0">
                                            <a:cs typeface="Arial" panose="020B0604020202020204" pitchFamily="34" charset="0"/>
                                          </a:rPr>
                                          <a:t>∙</a:t>
                                        </a:r>
                                        <a:endParaRPr lang="en-US" altLang="zh-CN" dirty="0">
                                          <a:ea typeface="Arial" panose="020B0604020202020204" pitchFamily="34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52296" name="Text Box 224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1680" y="672"/>
                                        <a:ext cx="192" cy="365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 w="9525">
                                        <a:noFill/>
                                      </a:ln>
                                    </p:spPr>
                                    <p:txBody>
                                      <a:bodyPr>
                                        <a:spAutoFit/>
                                      </a:bodyPr>
                                      <a:lstStyle>
                                        <a:lvl1pPr marL="342900" indent="-342900" algn="l" rtl="0" eaLnBrk="0" fontAlgn="base" hangingPunct="0">
                                          <a:spcBef>
                                            <a:spcPct val="2000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 sz="32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1pPr>
                                        <a:lvl2pPr marL="742950" indent="-285750" algn="ctr" rtl="0" eaLnBrk="0" fontAlgn="base" hangingPunct="0">
                                          <a:spcBef>
                                            <a:spcPct val="2000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 sz="2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2pPr>
                                        <a:lvl3pPr marL="1143000" indent="-228600" algn="l" rtl="0" eaLnBrk="0" fontAlgn="base" hangingPunct="0">
                                          <a:spcBef>
                                            <a:spcPct val="2000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 sz="24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3pPr>
                                        <a:lvl4pPr marL="1600200" indent="-228600" algn="l" rtl="0" eaLnBrk="0" fontAlgn="base" hangingPunct="0">
                                          <a:spcBef>
                                            <a:spcPct val="20000"/>
                                          </a:spcBef>
                                          <a:spcAft>
                                            <a:spcPct val="0"/>
                                          </a:spcAft>
                                          <a:buChar char="–"/>
                                          <a:defRPr sz="20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4pPr>
                                        <a:lvl5pPr marL="2057400" indent="-228600" algn="l" rtl="0" eaLnBrk="0" fontAlgn="base" hangingPunct="0">
                                          <a:spcBef>
                                            <a:spcPct val="20000"/>
                                          </a:spcBef>
                                          <a:spcAft>
                                            <a:spcPct val="0"/>
                                          </a:spcAft>
                                          <a:buChar char="»"/>
                                          <a:defRPr sz="20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5pPr>
                                      </a:lstStyle>
                                      <a:p>
                                        <a:pPr marL="0" lvl="0" indent="0" eaLnBrk="1" hangingPunct="1">
                                          <a:spcBef>
                                            <a:spcPct val="50000"/>
                                          </a:spcBef>
                                        </a:pPr>
                                        <a:r>
                                          <a:rPr lang="en-US" altLang="zh-CN" dirty="0">
                                            <a:cs typeface="Arial" panose="020B0604020202020204" pitchFamily="34" charset="0"/>
                                          </a:rPr>
                                          <a:t>∙</a:t>
                                        </a:r>
                                        <a:endParaRPr lang="en-US" altLang="zh-CN" dirty="0">
                                          <a:ea typeface="Arial" panose="020B0604020202020204" pitchFamily="34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52297" name="Text Box 225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1680" y="240"/>
                                        <a:ext cx="192" cy="365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 w="9525">
                                        <a:noFill/>
                                      </a:ln>
                                    </p:spPr>
                                    <p:txBody>
                                      <a:bodyPr>
                                        <a:spAutoFit/>
                                      </a:bodyPr>
                                      <a:lstStyle>
                                        <a:lvl1pPr marL="342900" indent="-342900" algn="l" rtl="0" eaLnBrk="0" fontAlgn="base" hangingPunct="0">
                                          <a:spcBef>
                                            <a:spcPct val="2000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 sz="32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1pPr>
                                        <a:lvl2pPr marL="742950" indent="-285750" algn="ctr" rtl="0" eaLnBrk="0" fontAlgn="base" hangingPunct="0">
                                          <a:spcBef>
                                            <a:spcPct val="2000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 sz="2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2pPr>
                                        <a:lvl3pPr marL="1143000" indent="-228600" algn="l" rtl="0" eaLnBrk="0" fontAlgn="base" hangingPunct="0">
                                          <a:spcBef>
                                            <a:spcPct val="2000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 sz="24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3pPr>
                                        <a:lvl4pPr marL="1600200" indent="-228600" algn="l" rtl="0" eaLnBrk="0" fontAlgn="base" hangingPunct="0">
                                          <a:spcBef>
                                            <a:spcPct val="20000"/>
                                          </a:spcBef>
                                          <a:spcAft>
                                            <a:spcPct val="0"/>
                                          </a:spcAft>
                                          <a:buChar char="–"/>
                                          <a:defRPr sz="20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4pPr>
                                        <a:lvl5pPr marL="2057400" indent="-228600" algn="l" rtl="0" eaLnBrk="0" fontAlgn="base" hangingPunct="0">
                                          <a:spcBef>
                                            <a:spcPct val="20000"/>
                                          </a:spcBef>
                                          <a:spcAft>
                                            <a:spcPct val="0"/>
                                          </a:spcAft>
                                          <a:buChar char="»"/>
                                          <a:defRPr sz="20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5pPr>
                                      </a:lstStyle>
                                      <a:p>
                                        <a:pPr marL="0" lvl="0" indent="0" eaLnBrk="1" hangingPunct="1">
                                          <a:spcBef>
                                            <a:spcPct val="50000"/>
                                          </a:spcBef>
                                        </a:pPr>
                                        <a:r>
                                          <a:rPr lang="en-US" altLang="zh-CN" dirty="0">
                                            <a:cs typeface="Arial" panose="020B0604020202020204" pitchFamily="34" charset="0"/>
                                          </a:rPr>
                                          <a:t>∙</a:t>
                                        </a:r>
                                        <a:endParaRPr lang="en-US" altLang="zh-CN" dirty="0">
                                          <a:ea typeface="Arial" panose="020B0604020202020204" pitchFamily="34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6" name="Rectangle 4"/>
          <p:cNvSpPr/>
          <p:nvPr/>
        </p:nvSpPr>
        <p:spPr>
          <a:xfrm>
            <a:off x="228600" y="1676400"/>
            <a:ext cx="9144000" cy="7191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/>
            <a:r>
              <a:rPr lang="zh-CN" altLang="en-US" sz="2800" dirty="0"/>
              <a:t>八、可编程逻辑阵列</a:t>
            </a:r>
            <a:r>
              <a:rPr lang="en-US" altLang="zh-CN" sz="2800" dirty="0"/>
              <a:t>PLA</a:t>
            </a:r>
            <a:r>
              <a:rPr lang="zh-CN" altLang="en-US" sz="2800" dirty="0"/>
              <a:t>（</a:t>
            </a:r>
            <a:r>
              <a:rPr lang="en-US" altLang="zh-CN" sz="2800" dirty="0"/>
              <a:t>Progamable Logic Array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84997" name="Rectangle 5"/>
          <p:cNvSpPr/>
          <p:nvPr/>
        </p:nvSpPr>
        <p:spPr>
          <a:xfrm>
            <a:off x="685800" y="2438400"/>
            <a:ext cx="77724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/>
            <a:r>
              <a:rPr lang="zh-CN" altLang="en-US" sz="2800" dirty="0"/>
              <a:t>与</a:t>
            </a:r>
            <a:r>
              <a:rPr lang="en-US" altLang="zh-CN" sz="2800" dirty="0"/>
              <a:t>ROM </a:t>
            </a:r>
            <a:r>
              <a:rPr lang="zh-CN" altLang="en-US" sz="2800" dirty="0"/>
              <a:t>区别：与阵列和或阵列都可编程。</a:t>
            </a:r>
            <a:endParaRPr lang="zh-CN" altLang="en-US" dirty="0"/>
          </a:p>
        </p:txBody>
      </p:sp>
      <p:sp>
        <p:nvSpPr>
          <p:cNvPr id="84998" name="Rectangle 6"/>
          <p:cNvSpPr/>
          <p:nvPr/>
        </p:nvSpPr>
        <p:spPr>
          <a:xfrm>
            <a:off x="762000" y="3429000"/>
            <a:ext cx="86106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</a:pPr>
            <a:r>
              <a:rPr lang="zh-CN" altLang="en-US" sz="2800" dirty="0"/>
              <a:t>所以输入为</a:t>
            </a:r>
            <a:r>
              <a:rPr lang="en-US" altLang="zh-CN" sz="2800" dirty="0"/>
              <a:t>n</a:t>
            </a:r>
            <a:r>
              <a:rPr lang="zh-CN" altLang="en-US" sz="2800" dirty="0"/>
              <a:t>变量时，与门一般</a:t>
            </a:r>
            <a:r>
              <a:rPr lang="zh-CN" altLang="en-US" sz="2800" dirty="0">
                <a:cs typeface="Arial" panose="020B0604020202020204" pitchFamily="34" charset="0"/>
              </a:rPr>
              <a:t>≤</a:t>
            </a:r>
            <a:r>
              <a:rPr lang="en-US" altLang="zh-CN" sz="2800" dirty="0">
                <a:cs typeface="Arial" panose="020B0604020202020204" pitchFamily="34" charset="0"/>
              </a:rPr>
              <a:t>2</a:t>
            </a:r>
            <a:r>
              <a:rPr lang="en-US" altLang="zh-CN" sz="2800" baseline="30000" dirty="0">
                <a:cs typeface="Arial" panose="020B0604020202020204" pitchFamily="34" charset="0"/>
              </a:rPr>
              <a:t>n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marL="342900" lvl="0" indent="-342900" eaLnBrk="1" hangingPunct="1">
              <a:spcBef>
                <a:spcPct val="0"/>
              </a:spcBef>
            </a:pPr>
            <a:r>
              <a:rPr lang="zh-CN" altLang="en-US" sz="2800" dirty="0"/>
              <a:t>“输入数</a:t>
            </a:r>
            <a:r>
              <a:rPr lang="en-US" altLang="zh-CN" sz="2800" dirty="0"/>
              <a:t>-</a:t>
            </a:r>
            <a:r>
              <a:rPr lang="zh-CN" altLang="en-US" sz="2800" dirty="0"/>
              <a:t>与门数</a:t>
            </a:r>
            <a:r>
              <a:rPr lang="en-US" altLang="zh-CN" sz="2800" dirty="0"/>
              <a:t>-</a:t>
            </a:r>
            <a:r>
              <a:rPr lang="zh-CN" altLang="en-US" sz="2800" dirty="0"/>
              <a:t>输出数”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/>
      <p:bldP spid="84997" grpId="0"/>
      <p:bldP spid="8499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51" name="Rectangle 7"/>
          <p:cNvSpPr/>
          <p:nvPr/>
        </p:nvSpPr>
        <p:spPr>
          <a:xfrm>
            <a:off x="621665" y="679450"/>
            <a:ext cx="77724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/>
            <a:r>
              <a:rPr lang="zh-CN" altLang="en-US" sz="2800" dirty="0"/>
              <a:t>例</a:t>
            </a:r>
            <a:r>
              <a:rPr lang="en-US" altLang="zh-CN" sz="2800" dirty="0"/>
              <a:t>1.</a:t>
            </a:r>
            <a:r>
              <a:rPr lang="zh-CN" altLang="en-US" sz="2800" dirty="0"/>
              <a:t>用</a:t>
            </a:r>
            <a:r>
              <a:rPr lang="en-US" altLang="zh-CN" sz="2800" dirty="0"/>
              <a:t>PLA</a:t>
            </a:r>
            <a:r>
              <a:rPr lang="zh-CN" altLang="en-US" sz="2800" dirty="0"/>
              <a:t>实现</a:t>
            </a:r>
            <a:r>
              <a:rPr lang="en-US" altLang="zh-CN" sz="2800" dirty="0"/>
              <a:t>F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（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，</a:t>
            </a:r>
            <a:r>
              <a:rPr lang="en-US" altLang="zh-CN" sz="2800" dirty="0"/>
              <a:t>C</a:t>
            </a:r>
            <a:r>
              <a:rPr lang="zh-CN" altLang="en-US" sz="2800" dirty="0"/>
              <a:t>）</a:t>
            </a:r>
            <a:r>
              <a:rPr lang="en-US" altLang="zh-CN" sz="2800" dirty="0"/>
              <a:t>=AB+AC</a:t>
            </a:r>
            <a:endParaRPr lang="en-US" altLang="zh-CN" sz="2800" dirty="0"/>
          </a:p>
          <a:p>
            <a:pPr marL="342900" lvl="0" indent="-342900" eaLnBrk="1" hangingPunct="1"/>
            <a:r>
              <a:rPr lang="en-US" altLang="zh-CN" sz="2800" dirty="0"/>
              <a:t>                        F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=m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+m</a:t>
            </a:r>
            <a:r>
              <a:rPr lang="en-US" altLang="zh-CN" sz="2800" baseline="-25000" dirty="0"/>
              <a:t>5</a:t>
            </a:r>
            <a:r>
              <a:rPr lang="en-US" altLang="zh-CN" sz="2800" dirty="0"/>
              <a:t>+m</a:t>
            </a:r>
            <a:r>
              <a:rPr lang="en-US" altLang="zh-CN" sz="2800" baseline="-25000" dirty="0"/>
              <a:t>6</a:t>
            </a:r>
            <a:endParaRPr lang="en-US" altLang="zh-CN" sz="2800" baseline="-25000" dirty="0"/>
          </a:p>
        </p:txBody>
      </p:sp>
      <p:sp>
        <p:nvSpPr>
          <p:cNvPr id="57352" name="Line 8"/>
          <p:cNvSpPr/>
          <p:nvPr/>
        </p:nvSpPr>
        <p:spPr>
          <a:xfrm>
            <a:off x="6489065" y="755650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53" name="Line 9"/>
          <p:cNvSpPr/>
          <p:nvPr/>
        </p:nvSpPr>
        <p:spPr>
          <a:xfrm>
            <a:off x="6793865" y="755650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55" name="Rectangle 11"/>
          <p:cNvSpPr/>
          <p:nvPr/>
        </p:nvSpPr>
        <p:spPr>
          <a:xfrm>
            <a:off x="545465" y="1670050"/>
            <a:ext cx="77724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/>
            <a:r>
              <a:rPr lang="zh-CN" altLang="en-US" sz="2800" dirty="0"/>
              <a:t>化简</a:t>
            </a:r>
            <a:r>
              <a:rPr lang="en-US" altLang="zh-CN" sz="2800" dirty="0"/>
              <a:t>F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=ABC</a:t>
            </a:r>
            <a:endParaRPr lang="en-US" altLang="zh-CN" dirty="0"/>
          </a:p>
        </p:txBody>
      </p:sp>
      <p:sp>
        <p:nvSpPr>
          <p:cNvPr id="57357" name="Line 13"/>
          <p:cNvSpPr/>
          <p:nvPr/>
        </p:nvSpPr>
        <p:spPr>
          <a:xfrm>
            <a:off x="2145665" y="1746250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58" name="Line 14"/>
          <p:cNvSpPr/>
          <p:nvPr/>
        </p:nvSpPr>
        <p:spPr>
          <a:xfrm>
            <a:off x="2450465" y="1746250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60" name="Rectangle 16"/>
          <p:cNvSpPr/>
          <p:nvPr/>
        </p:nvSpPr>
        <p:spPr>
          <a:xfrm>
            <a:off x="545465" y="2203450"/>
            <a:ext cx="26670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/>
            <a:r>
              <a:rPr lang="zh-CN" altLang="en-US" sz="2800" dirty="0"/>
              <a:t>共</a:t>
            </a:r>
            <a:r>
              <a:rPr lang="en-US" altLang="zh-CN" sz="2800" dirty="0"/>
              <a:t>3</a:t>
            </a:r>
            <a:r>
              <a:rPr lang="zh-CN" altLang="en-US" sz="2800" dirty="0"/>
              <a:t>个与项，</a:t>
            </a:r>
            <a:endParaRPr lang="zh-CN" altLang="en-US" sz="2800" dirty="0"/>
          </a:p>
          <a:p>
            <a:pPr marL="342900" lvl="0" indent="-342900" eaLnBrk="1" hangingPunct="1"/>
            <a:r>
              <a:rPr lang="zh-CN" altLang="en-US" sz="2800" dirty="0"/>
              <a:t>所以用</a:t>
            </a:r>
            <a:r>
              <a:rPr lang="en-US" altLang="zh-CN" sz="2800" dirty="0"/>
              <a:t>3</a:t>
            </a:r>
            <a:r>
              <a:rPr lang="zh-CN" altLang="en-US" sz="2800" dirty="0"/>
              <a:t>个与门</a:t>
            </a:r>
            <a:endParaRPr lang="zh-CN" altLang="en-US" sz="2800" dirty="0"/>
          </a:p>
        </p:txBody>
      </p:sp>
      <p:sp>
        <p:nvSpPr>
          <p:cNvPr id="57361" name="Line 17"/>
          <p:cNvSpPr/>
          <p:nvPr/>
        </p:nvSpPr>
        <p:spPr>
          <a:xfrm>
            <a:off x="4660265" y="1974850"/>
            <a:ext cx="3657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62" name="Line 18"/>
          <p:cNvSpPr/>
          <p:nvPr/>
        </p:nvSpPr>
        <p:spPr>
          <a:xfrm>
            <a:off x="4660265" y="2279650"/>
            <a:ext cx="3657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63" name="Line 19"/>
          <p:cNvSpPr/>
          <p:nvPr/>
        </p:nvSpPr>
        <p:spPr>
          <a:xfrm>
            <a:off x="4660265" y="2584450"/>
            <a:ext cx="3657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64" name="Line 20"/>
          <p:cNvSpPr/>
          <p:nvPr/>
        </p:nvSpPr>
        <p:spPr>
          <a:xfrm>
            <a:off x="4736465" y="2889250"/>
            <a:ext cx="3657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65" name="Line 21"/>
          <p:cNvSpPr/>
          <p:nvPr/>
        </p:nvSpPr>
        <p:spPr>
          <a:xfrm>
            <a:off x="4736465" y="3498850"/>
            <a:ext cx="3657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66" name="Line 22"/>
          <p:cNvSpPr/>
          <p:nvPr/>
        </p:nvSpPr>
        <p:spPr>
          <a:xfrm>
            <a:off x="4736465" y="3194050"/>
            <a:ext cx="3657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67" name="Line 23"/>
          <p:cNvSpPr/>
          <p:nvPr/>
        </p:nvSpPr>
        <p:spPr>
          <a:xfrm>
            <a:off x="4660265" y="4184650"/>
            <a:ext cx="3657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68" name="Line 24"/>
          <p:cNvSpPr/>
          <p:nvPr/>
        </p:nvSpPr>
        <p:spPr>
          <a:xfrm>
            <a:off x="4660265" y="4565650"/>
            <a:ext cx="3657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69" name="Line 25"/>
          <p:cNvSpPr/>
          <p:nvPr/>
        </p:nvSpPr>
        <p:spPr>
          <a:xfrm>
            <a:off x="5574665" y="1746250"/>
            <a:ext cx="0" cy="3200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0" name="Line 26"/>
          <p:cNvSpPr/>
          <p:nvPr/>
        </p:nvSpPr>
        <p:spPr>
          <a:xfrm>
            <a:off x="6412865" y="1822450"/>
            <a:ext cx="0" cy="3200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1" name="Line 27"/>
          <p:cNvSpPr/>
          <p:nvPr/>
        </p:nvSpPr>
        <p:spPr>
          <a:xfrm>
            <a:off x="7327265" y="1746250"/>
            <a:ext cx="0" cy="3200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2" name="Text Box 28"/>
          <p:cNvSpPr txBox="1"/>
          <p:nvPr/>
        </p:nvSpPr>
        <p:spPr>
          <a:xfrm>
            <a:off x="4203065" y="1898650"/>
            <a:ext cx="457200" cy="1739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1800" dirty="0"/>
              <a:t>AABBCC</a:t>
            </a:r>
            <a:endParaRPr lang="en-US" altLang="zh-CN" sz="1800" dirty="0"/>
          </a:p>
        </p:txBody>
      </p:sp>
      <p:sp>
        <p:nvSpPr>
          <p:cNvPr id="57373" name="Line 29"/>
          <p:cNvSpPr/>
          <p:nvPr/>
        </p:nvSpPr>
        <p:spPr>
          <a:xfrm>
            <a:off x="4279265" y="1898650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4" name="Line 30"/>
          <p:cNvSpPr/>
          <p:nvPr/>
        </p:nvSpPr>
        <p:spPr>
          <a:xfrm>
            <a:off x="4279265" y="2493963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5" name="Line 31"/>
          <p:cNvSpPr/>
          <p:nvPr/>
        </p:nvSpPr>
        <p:spPr>
          <a:xfrm>
            <a:off x="4279265" y="3041650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6" name="Text Box 32"/>
          <p:cNvSpPr txBox="1"/>
          <p:nvPr/>
        </p:nvSpPr>
        <p:spPr>
          <a:xfrm>
            <a:off x="8394065" y="3956050"/>
            <a:ext cx="457200" cy="779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1800" dirty="0"/>
              <a:t>F</a:t>
            </a:r>
            <a:r>
              <a:rPr lang="en-US" altLang="zh-CN" sz="1800" baseline="-25000" dirty="0"/>
              <a:t>1</a:t>
            </a:r>
            <a:endParaRPr lang="en-US" altLang="zh-CN" sz="1800" baseline="-25000" dirty="0"/>
          </a:p>
          <a:p>
            <a:pPr marL="0" lvl="0" indent="0" eaLnBrk="1" hangingPunct="1">
              <a:spcBef>
                <a:spcPct val="50000"/>
              </a:spcBef>
            </a:pPr>
            <a:r>
              <a:rPr lang="en-US" altLang="zh-CN" sz="1800" dirty="0"/>
              <a:t>F</a:t>
            </a:r>
            <a:r>
              <a:rPr lang="en-US" altLang="zh-CN" sz="1800" baseline="-25000" dirty="0"/>
              <a:t>2</a:t>
            </a:r>
            <a:endParaRPr lang="en-US" altLang="zh-CN" sz="1800" baseline="-25000" dirty="0"/>
          </a:p>
        </p:txBody>
      </p:sp>
      <p:grpSp>
        <p:nvGrpSpPr>
          <p:cNvPr id="57377" name="Group 33"/>
          <p:cNvGrpSpPr/>
          <p:nvPr/>
        </p:nvGrpSpPr>
        <p:grpSpPr>
          <a:xfrm>
            <a:off x="7251065" y="4489450"/>
            <a:ext cx="152400" cy="228600"/>
            <a:chOff x="3888" y="1248"/>
            <a:chExt cx="96" cy="144"/>
          </a:xfrm>
        </p:grpSpPr>
        <p:sp>
          <p:nvSpPr>
            <p:cNvPr id="58421" name="Line 34"/>
            <p:cNvSpPr/>
            <p:nvPr/>
          </p:nvSpPr>
          <p:spPr>
            <a:xfrm flipH="1"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22" name="Line 35"/>
            <p:cNvSpPr/>
            <p:nvPr/>
          </p:nvSpPr>
          <p:spPr>
            <a:xfrm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7380" name="Group 36"/>
          <p:cNvGrpSpPr/>
          <p:nvPr/>
        </p:nvGrpSpPr>
        <p:grpSpPr>
          <a:xfrm>
            <a:off x="6336665" y="4108450"/>
            <a:ext cx="152400" cy="228600"/>
            <a:chOff x="3888" y="1248"/>
            <a:chExt cx="96" cy="144"/>
          </a:xfrm>
        </p:grpSpPr>
        <p:sp>
          <p:nvSpPr>
            <p:cNvPr id="58419" name="Line 37"/>
            <p:cNvSpPr/>
            <p:nvPr/>
          </p:nvSpPr>
          <p:spPr>
            <a:xfrm flipH="1"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20" name="Line 38"/>
            <p:cNvSpPr/>
            <p:nvPr/>
          </p:nvSpPr>
          <p:spPr>
            <a:xfrm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7383" name="Group 39"/>
          <p:cNvGrpSpPr/>
          <p:nvPr/>
        </p:nvGrpSpPr>
        <p:grpSpPr>
          <a:xfrm>
            <a:off x="5498465" y="4108450"/>
            <a:ext cx="152400" cy="228600"/>
            <a:chOff x="3888" y="1248"/>
            <a:chExt cx="96" cy="144"/>
          </a:xfrm>
        </p:grpSpPr>
        <p:sp>
          <p:nvSpPr>
            <p:cNvPr id="58417" name="Line 40"/>
            <p:cNvSpPr/>
            <p:nvPr/>
          </p:nvSpPr>
          <p:spPr>
            <a:xfrm flipH="1"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18" name="Line 41"/>
            <p:cNvSpPr/>
            <p:nvPr/>
          </p:nvSpPr>
          <p:spPr>
            <a:xfrm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7386" name="Group 42"/>
          <p:cNvGrpSpPr/>
          <p:nvPr/>
        </p:nvGrpSpPr>
        <p:grpSpPr>
          <a:xfrm>
            <a:off x="7251065" y="3117850"/>
            <a:ext cx="152400" cy="228600"/>
            <a:chOff x="3888" y="1248"/>
            <a:chExt cx="96" cy="144"/>
          </a:xfrm>
        </p:grpSpPr>
        <p:sp>
          <p:nvSpPr>
            <p:cNvPr id="58415" name="Line 43"/>
            <p:cNvSpPr/>
            <p:nvPr/>
          </p:nvSpPr>
          <p:spPr>
            <a:xfrm flipH="1"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16" name="Line 44"/>
            <p:cNvSpPr/>
            <p:nvPr/>
          </p:nvSpPr>
          <p:spPr>
            <a:xfrm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7389" name="Group 45"/>
          <p:cNvGrpSpPr/>
          <p:nvPr/>
        </p:nvGrpSpPr>
        <p:grpSpPr>
          <a:xfrm>
            <a:off x="7251065" y="2508250"/>
            <a:ext cx="152400" cy="228600"/>
            <a:chOff x="3888" y="1248"/>
            <a:chExt cx="96" cy="144"/>
          </a:xfrm>
        </p:grpSpPr>
        <p:sp>
          <p:nvSpPr>
            <p:cNvPr id="58413" name="Line 46"/>
            <p:cNvSpPr/>
            <p:nvPr/>
          </p:nvSpPr>
          <p:spPr>
            <a:xfrm flipH="1"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14" name="Line 47"/>
            <p:cNvSpPr/>
            <p:nvPr/>
          </p:nvSpPr>
          <p:spPr>
            <a:xfrm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7392" name="Group 48"/>
          <p:cNvGrpSpPr/>
          <p:nvPr/>
        </p:nvGrpSpPr>
        <p:grpSpPr>
          <a:xfrm>
            <a:off x="7251065" y="2203450"/>
            <a:ext cx="152400" cy="228600"/>
            <a:chOff x="3888" y="1248"/>
            <a:chExt cx="96" cy="144"/>
          </a:xfrm>
        </p:grpSpPr>
        <p:sp>
          <p:nvSpPr>
            <p:cNvPr id="58411" name="Line 49"/>
            <p:cNvSpPr/>
            <p:nvPr/>
          </p:nvSpPr>
          <p:spPr>
            <a:xfrm flipH="1"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12" name="Line 50"/>
            <p:cNvSpPr/>
            <p:nvPr/>
          </p:nvSpPr>
          <p:spPr>
            <a:xfrm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7395" name="Group 51"/>
          <p:cNvGrpSpPr/>
          <p:nvPr/>
        </p:nvGrpSpPr>
        <p:grpSpPr>
          <a:xfrm>
            <a:off x="6336665" y="3117850"/>
            <a:ext cx="152400" cy="228600"/>
            <a:chOff x="3888" y="1248"/>
            <a:chExt cx="96" cy="144"/>
          </a:xfrm>
        </p:grpSpPr>
        <p:sp>
          <p:nvSpPr>
            <p:cNvPr id="58409" name="Line 52"/>
            <p:cNvSpPr/>
            <p:nvPr/>
          </p:nvSpPr>
          <p:spPr>
            <a:xfrm flipH="1"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10" name="Line 53"/>
            <p:cNvSpPr/>
            <p:nvPr/>
          </p:nvSpPr>
          <p:spPr>
            <a:xfrm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7398" name="Group 54"/>
          <p:cNvGrpSpPr/>
          <p:nvPr/>
        </p:nvGrpSpPr>
        <p:grpSpPr>
          <a:xfrm>
            <a:off x="6336665" y="1898650"/>
            <a:ext cx="152400" cy="228600"/>
            <a:chOff x="3888" y="1248"/>
            <a:chExt cx="96" cy="144"/>
          </a:xfrm>
        </p:grpSpPr>
        <p:sp>
          <p:nvSpPr>
            <p:cNvPr id="58407" name="Line 55"/>
            <p:cNvSpPr/>
            <p:nvPr/>
          </p:nvSpPr>
          <p:spPr>
            <a:xfrm flipH="1"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08" name="Line 56"/>
            <p:cNvSpPr/>
            <p:nvPr/>
          </p:nvSpPr>
          <p:spPr>
            <a:xfrm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7401" name="Group 57"/>
          <p:cNvGrpSpPr/>
          <p:nvPr/>
        </p:nvGrpSpPr>
        <p:grpSpPr>
          <a:xfrm>
            <a:off x="5498465" y="2813050"/>
            <a:ext cx="152400" cy="228600"/>
            <a:chOff x="3888" y="1248"/>
            <a:chExt cx="96" cy="144"/>
          </a:xfrm>
        </p:grpSpPr>
        <p:sp>
          <p:nvSpPr>
            <p:cNvPr id="58405" name="Line 58"/>
            <p:cNvSpPr/>
            <p:nvPr/>
          </p:nvSpPr>
          <p:spPr>
            <a:xfrm flipH="1"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06" name="Line 59"/>
            <p:cNvSpPr/>
            <p:nvPr/>
          </p:nvSpPr>
          <p:spPr>
            <a:xfrm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7404" name="Group 60"/>
          <p:cNvGrpSpPr/>
          <p:nvPr/>
        </p:nvGrpSpPr>
        <p:grpSpPr>
          <a:xfrm>
            <a:off x="5498465" y="2203450"/>
            <a:ext cx="152400" cy="228600"/>
            <a:chOff x="3888" y="1248"/>
            <a:chExt cx="96" cy="144"/>
          </a:xfrm>
        </p:grpSpPr>
        <p:sp>
          <p:nvSpPr>
            <p:cNvPr id="58403" name="Line 61"/>
            <p:cNvSpPr/>
            <p:nvPr/>
          </p:nvSpPr>
          <p:spPr>
            <a:xfrm flipH="1"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04" name="Line 62"/>
            <p:cNvSpPr/>
            <p:nvPr/>
          </p:nvSpPr>
          <p:spPr>
            <a:xfrm>
              <a:off x="3888" y="1248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1" grpId="0"/>
      <p:bldP spid="57355" grpId="0"/>
      <p:bldP spid="57360" grpId="0"/>
      <p:bldP spid="57372" grpId="0"/>
      <p:bldP spid="573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50825" y="198438"/>
            <a:ext cx="8893175" cy="1074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8000" rIns="18000" bIns="18000">
            <a:spAutoFit/>
          </a:bodyPr>
          <a:lstStyle/>
          <a:p>
            <a:pPr marR="0" defTabSz="914400" eaLnBrk="1" hangingPunct="1">
              <a:lnSpc>
                <a:spcPct val="130000"/>
              </a:lnSpc>
              <a:spcBef>
                <a:spcPct val="500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米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里</a:t>
            </a:r>
            <a:r>
              <a:rPr kumimoji="1" lang="zh-CN" altLang="en-US" sz="28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型时序逻辑电路</a:t>
            </a:r>
            <a:endParaRPr kumimoji="1" lang="zh-CN" altLang="en-US" sz="2800" b="1" kern="1200" cap="none" spc="0" normalizeH="0" baseline="0" noProof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30000"/>
              </a:lnSpc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4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2000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2000" kern="1200" cap="none" spc="0" normalizeH="0" baseline="0" noProof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输出不仅与该时刻的输入有关，而且与电路的现态有关</a:t>
            </a:r>
            <a:r>
              <a:rPr kumimoji="1" lang="en-US" altLang="zh-CN" sz="2000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endParaRPr kumimoji="1" lang="en-US" altLang="zh-CN" sz="2000" kern="1200" cap="none" spc="0" normalizeH="0" baseline="0" noProof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7171" name="Group 5"/>
          <p:cNvGrpSpPr/>
          <p:nvPr/>
        </p:nvGrpSpPr>
        <p:grpSpPr>
          <a:xfrm>
            <a:off x="522288" y="1268413"/>
            <a:ext cx="4859337" cy="3149600"/>
            <a:chOff x="417" y="1416"/>
            <a:chExt cx="2708" cy="1714"/>
          </a:xfrm>
        </p:grpSpPr>
        <p:sp>
          <p:nvSpPr>
            <p:cNvPr id="7193" name="Rectangle 6"/>
            <p:cNvSpPr/>
            <p:nvPr/>
          </p:nvSpPr>
          <p:spPr>
            <a:xfrm>
              <a:off x="990" y="1996"/>
              <a:ext cx="2135" cy="105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  S</a:t>
              </a:r>
              <a:r>
                <a:rPr lang="en-US" altLang="zh-CN" sz="1600" b="1" baseline="-25000" dirty="0"/>
                <a:t>11</a:t>
              </a:r>
              <a:r>
                <a:rPr lang="en-US" altLang="zh-CN" sz="1600" b="1" dirty="0">
                  <a:cs typeface="Times New Roman" panose="02020603050405020304" pitchFamily="18" charset="0"/>
                </a:rPr>
                <a:t>/</a:t>
              </a:r>
              <a:r>
                <a:rPr lang="en-US" altLang="zh-CN" sz="1600" b="1" dirty="0"/>
                <a:t>Z</a:t>
              </a:r>
              <a:r>
                <a:rPr lang="en-US" altLang="zh-CN" sz="1600" b="1" baseline="-25000" dirty="0"/>
                <a:t>11       </a:t>
              </a:r>
              <a:r>
                <a:rPr lang="en-US" altLang="zh-CN" sz="2400" b="1" dirty="0"/>
                <a:t>· · ·    </a:t>
              </a:r>
              <a:r>
                <a:rPr lang="en-US" altLang="zh-CN" sz="1600" b="1" dirty="0"/>
                <a:t>S</a:t>
              </a:r>
              <a:r>
                <a:rPr lang="en-US" altLang="zh-CN" sz="1600" b="1" baseline="-25000" dirty="0"/>
                <a:t>i1</a:t>
              </a:r>
              <a:r>
                <a:rPr lang="en-US" altLang="zh-CN" sz="1600" b="1" dirty="0"/>
                <a:t>/Z</a:t>
              </a:r>
              <a:r>
                <a:rPr lang="en-US" altLang="zh-CN" sz="1600" b="1" baseline="-25000" dirty="0"/>
                <a:t>i1             </a:t>
              </a:r>
              <a:r>
                <a:rPr lang="en-US" altLang="zh-CN" sz="2400" b="1" dirty="0"/>
                <a:t>· · · </a:t>
              </a:r>
              <a:endParaRPr lang="en-US" altLang="zh-CN" sz="2400" b="1" dirty="0"/>
            </a:p>
            <a:p>
              <a:pPr marL="0" lvl="0" indent="0" eaLnBrk="1" hangingPunct="1">
                <a:buNone/>
              </a:pPr>
              <a:endParaRPr lang="en-US" altLang="zh-CN" sz="2400" b="1" dirty="0"/>
            </a:p>
            <a:p>
              <a:pPr marL="0" lvl="0" indent="0" eaLnBrk="1" hangingPunct="1">
                <a:buNone/>
              </a:pPr>
              <a:r>
                <a:rPr lang="en-US" altLang="zh-CN" sz="1600" b="1" dirty="0"/>
                <a:t>  S</a:t>
              </a:r>
              <a:r>
                <a:rPr lang="en-US" altLang="zh-CN" sz="1600" b="1" baseline="-25000" dirty="0"/>
                <a:t>1j</a:t>
              </a:r>
              <a:r>
                <a:rPr lang="en-US" altLang="zh-CN" sz="1600" b="1" dirty="0"/>
                <a:t>/Z</a:t>
              </a:r>
              <a:r>
                <a:rPr lang="en-US" altLang="zh-CN" sz="1600" b="1" baseline="-25000" dirty="0"/>
                <a:t>1j         </a:t>
              </a:r>
              <a:r>
                <a:rPr lang="en-US" altLang="zh-CN" sz="2400" b="1" dirty="0"/>
                <a:t>· · ·     </a:t>
              </a:r>
              <a:r>
                <a:rPr lang="en-US" altLang="zh-CN" sz="1600" b="1" dirty="0"/>
                <a:t>S</a:t>
              </a:r>
              <a:r>
                <a:rPr lang="en-US" altLang="zh-CN" sz="1600" b="1" baseline="-25000" dirty="0"/>
                <a:t>ij</a:t>
              </a:r>
              <a:r>
                <a:rPr lang="en-US" altLang="zh-CN" sz="1600" b="1" dirty="0"/>
                <a:t>/Z</a:t>
              </a:r>
              <a:r>
                <a:rPr lang="en-US" altLang="zh-CN" sz="1600" b="1" baseline="-25000" dirty="0"/>
                <a:t>ij             </a:t>
              </a:r>
              <a:r>
                <a:rPr lang="en-US" altLang="zh-CN" sz="2400" b="1" dirty="0"/>
                <a:t>· · · </a:t>
              </a:r>
              <a:endParaRPr lang="en-US" altLang="zh-CN" sz="2400" b="1" dirty="0"/>
            </a:p>
            <a:p>
              <a:pPr marL="0" lvl="0" indent="0" eaLnBrk="1" hangingPunct="1">
                <a:buNone/>
              </a:pPr>
              <a:endParaRPr lang="en-US" altLang="zh-CN" sz="2400" b="1" dirty="0"/>
            </a:p>
          </p:txBody>
        </p:sp>
        <p:sp>
          <p:nvSpPr>
            <p:cNvPr id="7194" name="Rectangle 7"/>
            <p:cNvSpPr/>
            <p:nvPr/>
          </p:nvSpPr>
          <p:spPr>
            <a:xfrm>
              <a:off x="425" y="1996"/>
              <a:ext cx="565" cy="105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None/>
              </a:pPr>
              <a:endParaRPr lang="en-US" altLang="zh-CN" sz="1600" b="1" baseline="-25000" dirty="0"/>
            </a:p>
            <a:p>
              <a:pPr marL="0" lvl="0" indent="0" algn="ctr" eaLnBrk="1" hangingPunct="1">
                <a:buNone/>
              </a:pPr>
              <a:endParaRPr lang="en-US" altLang="zh-CN" sz="1600" b="1" baseline="-25000" dirty="0"/>
            </a:p>
            <a:p>
              <a:pPr marL="0" lvl="0" indent="0" algn="ctr" eaLnBrk="1" hangingPunct="1">
                <a:buNone/>
              </a:pPr>
              <a:endParaRPr lang="en-US" altLang="zh-CN" sz="1600" b="1" baseline="-25000" dirty="0"/>
            </a:p>
            <a:p>
              <a:pPr marL="0" lvl="0" indent="0" algn="ctr" eaLnBrk="1" hangingPunct="1">
                <a:buNone/>
              </a:pPr>
              <a:endParaRPr lang="en-US" altLang="zh-CN" sz="1600" b="1" dirty="0"/>
            </a:p>
            <a:p>
              <a:pPr marL="0" lvl="0" indent="0" algn="ctr" eaLnBrk="1" hangingPunct="1">
                <a:buNone/>
              </a:pPr>
              <a:endParaRPr lang="en-US" altLang="zh-CN" sz="1600" b="1" baseline="-25000" dirty="0"/>
            </a:p>
          </p:txBody>
        </p:sp>
        <p:sp>
          <p:nvSpPr>
            <p:cNvPr id="7195" name="Rectangle 8"/>
            <p:cNvSpPr/>
            <p:nvPr/>
          </p:nvSpPr>
          <p:spPr>
            <a:xfrm>
              <a:off x="990" y="1694"/>
              <a:ext cx="2135" cy="30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800" b="1" dirty="0"/>
                <a:t>    [X]</a:t>
              </a:r>
              <a:r>
                <a:rPr lang="en-US" altLang="zh-CN" sz="1800" b="1" baseline="-25000" dirty="0"/>
                <a:t>1</a:t>
              </a:r>
              <a:r>
                <a:rPr lang="en-US" altLang="zh-CN" sz="1600" b="1" baseline="-25000" dirty="0"/>
                <a:t>         </a:t>
              </a:r>
              <a:r>
                <a:rPr lang="en-US" altLang="zh-CN" sz="2400" b="1" dirty="0"/>
                <a:t>· · ·     </a:t>
              </a:r>
              <a:r>
                <a:rPr lang="en-US" altLang="zh-CN" sz="1800" b="1" dirty="0"/>
                <a:t>[X]</a:t>
              </a:r>
              <a:r>
                <a:rPr lang="en-US" altLang="zh-CN" sz="1800" b="1" baseline="-25000" dirty="0"/>
                <a:t>i               </a:t>
              </a:r>
              <a:r>
                <a:rPr lang="en-US" altLang="zh-CN" sz="2400" b="1" dirty="0"/>
                <a:t>· · ·</a:t>
              </a:r>
              <a:endParaRPr lang="en-US" altLang="zh-CN" sz="1800" b="1" dirty="0"/>
            </a:p>
          </p:txBody>
        </p:sp>
        <p:sp>
          <p:nvSpPr>
            <p:cNvPr id="7196" name="Rectangle 9"/>
            <p:cNvSpPr/>
            <p:nvPr/>
          </p:nvSpPr>
          <p:spPr>
            <a:xfrm>
              <a:off x="425" y="1694"/>
              <a:ext cx="565" cy="30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7197" name="Line 10"/>
            <p:cNvSpPr/>
            <p:nvPr/>
          </p:nvSpPr>
          <p:spPr>
            <a:xfrm>
              <a:off x="425" y="1694"/>
              <a:ext cx="2700" cy="0"/>
            </a:xfrm>
            <a:prstGeom prst="line">
              <a:avLst/>
            </a:prstGeom>
            <a:ln w="25400" cap="sq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8" name="Line 11"/>
            <p:cNvSpPr/>
            <p:nvPr/>
          </p:nvSpPr>
          <p:spPr>
            <a:xfrm>
              <a:off x="425" y="1996"/>
              <a:ext cx="2700" cy="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9" name="Line 12"/>
            <p:cNvSpPr/>
            <p:nvPr/>
          </p:nvSpPr>
          <p:spPr>
            <a:xfrm>
              <a:off x="425" y="3049"/>
              <a:ext cx="2700" cy="0"/>
            </a:xfrm>
            <a:prstGeom prst="line">
              <a:avLst/>
            </a:prstGeom>
            <a:ln w="25400" cap="sq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00" name="Line 13"/>
            <p:cNvSpPr/>
            <p:nvPr/>
          </p:nvSpPr>
          <p:spPr>
            <a:xfrm>
              <a:off x="990" y="1694"/>
              <a:ext cx="0" cy="1355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01" name="Line 14"/>
            <p:cNvSpPr/>
            <p:nvPr/>
          </p:nvSpPr>
          <p:spPr>
            <a:xfrm>
              <a:off x="417" y="1685"/>
              <a:ext cx="576" cy="31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02" name="Text Box 15"/>
            <p:cNvSpPr txBox="1"/>
            <p:nvPr/>
          </p:nvSpPr>
          <p:spPr>
            <a:xfrm>
              <a:off x="770" y="1696"/>
              <a:ext cx="199" cy="1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X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03" name="Text Box 16"/>
            <p:cNvSpPr txBox="1"/>
            <p:nvPr/>
          </p:nvSpPr>
          <p:spPr>
            <a:xfrm>
              <a:off x="500" y="1814"/>
              <a:ext cx="199" cy="1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S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04" name="Text Box 17"/>
            <p:cNvSpPr txBox="1"/>
            <p:nvPr/>
          </p:nvSpPr>
          <p:spPr>
            <a:xfrm>
              <a:off x="653" y="2587"/>
              <a:ext cx="164" cy="1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1600" b="1" baseline="-25000" dirty="0">
                  <a:latin typeface="Times New Roman" panose="02020603050405020304" pitchFamily="18" charset="0"/>
                </a:rPr>
                <a:t>j</a:t>
              </a:r>
              <a:endParaRPr lang="en-US" altLang="zh-CN" sz="16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7205" name="Text Box 18"/>
            <p:cNvSpPr txBox="1"/>
            <p:nvPr/>
          </p:nvSpPr>
          <p:spPr>
            <a:xfrm>
              <a:off x="638" y="2319"/>
              <a:ext cx="239" cy="30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· · ·</a:t>
              </a:r>
              <a:endParaRPr lang="en-US" altLang="zh-CN" sz="24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7206" name="Text Box 19"/>
            <p:cNvSpPr txBox="1"/>
            <p:nvPr/>
          </p:nvSpPr>
          <p:spPr>
            <a:xfrm>
              <a:off x="637" y="2792"/>
              <a:ext cx="239" cy="33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· · ·</a:t>
              </a:r>
              <a:endParaRPr lang="en-US" altLang="zh-CN" sz="24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7207" name="Text Box 20"/>
            <p:cNvSpPr txBox="1"/>
            <p:nvPr/>
          </p:nvSpPr>
          <p:spPr>
            <a:xfrm>
              <a:off x="1179" y="2298"/>
              <a:ext cx="239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· · ·</a:t>
              </a:r>
              <a:endParaRPr lang="en-US" altLang="zh-CN" sz="24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7208" name="Text Box 21"/>
            <p:cNvSpPr txBox="1"/>
            <p:nvPr/>
          </p:nvSpPr>
          <p:spPr>
            <a:xfrm>
              <a:off x="2155" y="2298"/>
              <a:ext cx="239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· · ·</a:t>
              </a:r>
              <a:endParaRPr lang="en-US" altLang="zh-CN" sz="24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7209" name="Text Box 22"/>
            <p:cNvSpPr txBox="1"/>
            <p:nvPr/>
          </p:nvSpPr>
          <p:spPr>
            <a:xfrm>
              <a:off x="1204" y="2801"/>
              <a:ext cx="239" cy="30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· · ·</a:t>
              </a:r>
              <a:endParaRPr lang="en-US" altLang="zh-CN" sz="24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7210" name="Text Box 23"/>
            <p:cNvSpPr txBox="1"/>
            <p:nvPr/>
          </p:nvSpPr>
          <p:spPr>
            <a:xfrm>
              <a:off x="2168" y="2790"/>
              <a:ext cx="239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· · ·</a:t>
              </a:r>
              <a:endParaRPr lang="en-US" altLang="zh-CN" sz="24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7211" name="Text Box 24"/>
            <p:cNvSpPr txBox="1"/>
            <p:nvPr/>
          </p:nvSpPr>
          <p:spPr>
            <a:xfrm>
              <a:off x="594" y="2039"/>
              <a:ext cx="282" cy="1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1600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16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7212" name="Text Box 25"/>
            <p:cNvSpPr txBox="1"/>
            <p:nvPr/>
          </p:nvSpPr>
          <p:spPr>
            <a:xfrm>
              <a:off x="900" y="1416"/>
              <a:ext cx="1739" cy="2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米里型时序逻辑状态表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" name="Group 26"/>
          <p:cNvGrpSpPr/>
          <p:nvPr/>
        </p:nvGrpSpPr>
        <p:grpSpPr>
          <a:xfrm>
            <a:off x="5697538" y="1627188"/>
            <a:ext cx="2705100" cy="2878137"/>
            <a:chOff x="3505" y="1547"/>
            <a:chExt cx="1704" cy="1813"/>
          </a:xfrm>
        </p:grpSpPr>
        <p:sp>
          <p:nvSpPr>
            <p:cNvPr id="7174" name="Oval 27"/>
            <p:cNvSpPr/>
            <p:nvPr/>
          </p:nvSpPr>
          <p:spPr>
            <a:xfrm>
              <a:off x="3786" y="1683"/>
              <a:ext cx="365" cy="360"/>
            </a:xfrm>
            <a:prstGeom prst="ellipse">
              <a:avLst/>
            </a:prstGeom>
            <a:solidFill>
              <a:srgbClr val="0066FF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7175" name="Text Box 28"/>
            <p:cNvSpPr txBox="1"/>
            <p:nvPr/>
          </p:nvSpPr>
          <p:spPr>
            <a:xfrm>
              <a:off x="3844" y="1744"/>
              <a:ext cx="27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18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7176" name="Oval 29"/>
            <p:cNvSpPr/>
            <p:nvPr/>
          </p:nvSpPr>
          <p:spPr>
            <a:xfrm>
              <a:off x="4844" y="1708"/>
              <a:ext cx="365" cy="360"/>
            </a:xfrm>
            <a:prstGeom prst="ellipse">
              <a:avLst/>
            </a:prstGeom>
            <a:solidFill>
              <a:srgbClr val="0066FF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7177" name="Text Box 30"/>
            <p:cNvSpPr txBox="1"/>
            <p:nvPr/>
          </p:nvSpPr>
          <p:spPr>
            <a:xfrm>
              <a:off x="4902" y="1769"/>
              <a:ext cx="27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18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7178" name="Oval 31"/>
            <p:cNvSpPr/>
            <p:nvPr/>
          </p:nvSpPr>
          <p:spPr>
            <a:xfrm>
              <a:off x="4843" y="2552"/>
              <a:ext cx="365" cy="360"/>
            </a:xfrm>
            <a:prstGeom prst="ellipse">
              <a:avLst/>
            </a:prstGeom>
            <a:solidFill>
              <a:srgbClr val="0066FF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7179" name="Text Box 32"/>
            <p:cNvSpPr txBox="1"/>
            <p:nvPr/>
          </p:nvSpPr>
          <p:spPr>
            <a:xfrm>
              <a:off x="4901" y="2614"/>
              <a:ext cx="27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18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7180" name="Oval 33"/>
            <p:cNvSpPr/>
            <p:nvPr/>
          </p:nvSpPr>
          <p:spPr>
            <a:xfrm>
              <a:off x="3797" y="2553"/>
              <a:ext cx="365" cy="360"/>
            </a:xfrm>
            <a:prstGeom prst="ellipse">
              <a:avLst/>
            </a:prstGeom>
            <a:solidFill>
              <a:srgbClr val="0066FF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7181" name="Text Box 34"/>
            <p:cNvSpPr txBox="1"/>
            <p:nvPr/>
          </p:nvSpPr>
          <p:spPr>
            <a:xfrm>
              <a:off x="3855" y="2615"/>
              <a:ext cx="27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4</a:t>
              </a:r>
              <a:endParaRPr lang="en-US" altLang="zh-CN" sz="18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7182" name="Line 35"/>
            <p:cNvSpPr/>
            <p:nvPr/>
          </p:nvSpPr>
          <p:spPr>
            <a:xfrm>
              <a:off x="4127" y="1782"/>
              <a:ext cx="740" cy="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83" name="Line 36"/>
            <p:cNvSpPr/>
            <p:nvPr/>
          </p:nvSpPr>
          <p:spPr>
            <a:xfrm>
              <a:off x="4115" y="1968"/>
              <a:ext cx="764" cy="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7184" name="Line 37"/>
            <p:cNvSpPr/>
            <p:nvPr/>
          </p:nvSpPr>
          <p:spPr>
            <a:xfrm flipV="1">
              <a:off x="3974" y="2030"/>
              <a:ext cx="0" cy="522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85" name="Line 38"/>
            <p:cNvSpPr/>
            <p:nvPr/>
          </p:nvSpPr>
          <p:spPr>
            <a:xfrm flipH="1">
              <a:off x="4151" y="2738"/>
              <a:ext cx="693" cy="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86" name="Line 39"/>
            <p:cNvSpPr/>
            <p:nvPr/>
          </p:nvSpPr>
          <p:spPr>
            <a:xfrm>
              <a:off x="4091" y="1993"/>
              <a:ext cx="787" cy="647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87" name="Rectangle 40"/>
            <p:cNvSpPr/>
            <p:nvPr/>
          </p:nvSpPr>
          <p:spPr>
            <a:xfrm>
              <a:off x="4258" y="1547"/>
              <a:ext cx="505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1600" b="1" baseline="-25000" dirty="0">
                  <a:latin typeface="Times New Roman" panose="02020603050405020304" pitchFamily="18" charset="0"/>
                </a:rPr>
                <a:t>12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/Z</a:t>
              </a:r>
              <a:r>
                <a:rPr lang="en-US" altLang="zh-CN" sz="1600" b="1" baseline="-25000" dirty="0">
                  <a:latin typeface="Times New Roman" panose="02020603050405020304" pitchFamily="18" charset="0"/>
                </a:rPr>
                <a:t>12</a:t>
              </a:r>
              <a:endParaRPr lang="en-US" altLang="zh-CN" sz="16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7188" name="Rectangle 41"/>
            <p:cNvSpPr/>
            <p:nvPr/>
          </p:nvSpPr>
          <p:spPr>
            <a:xfrm>
              <a:off x="4364" y="1932"/>
              <a:ext cx="505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1600" b="1" baseline="-25000" dirty="0">
                  <a:latin typeface="Times New Roman" panose="02020603050405020304" pitchFamily="18" charset="0"/>
                </a:rPr>
                <a:t>21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/Z</a:t>
              </a:r>
              <a:r>
                <a:rPr lang="en-US" altLang="zh-CN" sz="1600" b="1" baseline="-25000" dirty="0">
                  <a:latin typeface="Times New Roman" panose="02020603050405020304" pitchFamily="18" charset="0"/>
                </a:rPr>
                <a:t>21</a:t>
              </a:r>
              <a:endParaRPr lang="en-US" altLang="zh-CN" sz="16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7189" name="Rectangle 42"/>
            <p:cNvSpPr/>
            <p:nvPr/>
          </p:nvSpPr>
          <p:spPr>
            <a:xfrm>
              <a:off x="4528" y="2229"/>
              <a:ext cx="505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1600" b="1" baseline="-25000" dirty="0">
                  <a:latin typeface="Times New Roman" panose="02020603050405020304" pitchFamily="18" charset="0"/>
                </a:rPr>
                <a:t>13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/Z</a:t>
              </a:r>
              <a:r>
                <a:rPr lang="en-US" altLang="zh-CN" sz="1600" b="1" baseline="-25000" dirty="0">
                  <a:latin typeface="Times New Roman" panose="02020603050405020304" pitchFamily="18" charset="0"/>
                </a:rPr>
                <a:t>13</a:t>
              </a:r>
              <a:endParaRPr lang="en-US" altLang="zh-CN" sz="16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7190" name="Rectangle 43"/>
            <p:cNvSpPr/>
            <p:nvPr/>
          </p:nvSpPr>
          <p:spPr>
            <a:xfrm>
              <a:off x="4293" y="2725"/>
              <a:ext cx="505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1600" b="1" baseline="-25000" dirty="0">
                  <a:latin typeface="Times New Roman" panose="02020603050405020304" pitchFamily="18" charset="0"/>
                </a:rPr>
                <a:t>34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/Z</a:t>
              </a:r>
              <a:r>
                <a:rPr lang="en-US" altLang="zh-CN" sz="1600" b="1" baseline="-25000" dirty="0">
                  <a:latin typeface="Times New Roman" panose="02020603050405020304" pitchFamily="18" charset="0"/>
                </a:rPr>
                <a:t>34</a:t>
              </a:r>
              <a:endParaRPr lang="en-US" altLang="zh-CN" sz="16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7191" name="Rectangle 44"/>
            <p:cNvSpPr/>
            <p:nvPr/>
          </p:nvSpPr>
          <p:spPr>
            <a:xfrm>
              <a:off x="3505" y="2206"/>
              <a:ext cx="505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1600" b="1" baseline="-25000" dirty="0">
                  <a:latin typeface="Times New Roman" panose="02020603050405020304" pitchFamily="18" charset="0"/>
                </a:rPr>
                <a:t>41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/Z</a:t>
              </a:r>
              <a:r>
                <a:rPr lang="en-US" altLang="zh-CN" sz="1600" b="1" baseline="-25000" dirty="0">
                  <a:latin typeface="Times New Roman" panose="02020603050405020304" pitchFamily="18" charset="0"/>
                </a:rPr>
                <a:t>41</a:t>
              </a:r>
              <a:endParaRPr lang="en-US" altLang="zh-CN" sz="16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7192" name="Text Box 45"/>
            <p:cNvSpPr txBox="1"/>
            <p:nvPr/>
          </p:nvSpPr>
          <p:spPr>
            <a:xfrm>
              <a:off x="3988" y="3113"/>
              <a:ext cx="1010" cy="247"/>
            </a:xfrm>
            <a:prstGeom prst="rect">
              <a:avLst/>
            </a:prstGeom>
            <a:noFill/>
            <a:ln w="2540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</a:rPr>
                <a:t>米勒型状态图</a:t>
              </a:r>
              <a:endParaRPr lang="zh-CN" altLang="en-US" sz="1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173" name="Text Box 46"/>
          <p:cNvSpPr txBox="1"/>
          <p:nvPr/>
        </p:nvSpPr>
        <p:spPr>
          <a:xfrm>
            <a:off x="476250" y="4778375"/>
            <a:ext cx="5386388" cy="1762125"/>
          </a:xfrm>
          <a:prstGeom prst="rect">
            <a:avLst/>
          </a:prstGeom>
          <a:noFill/>
          <a:ln w="2540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90000" rIns="90000" bIns="90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[X]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i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—  </a:t>
            </a:r>
            <a:r>
              <a:rPr lang="zh-CN" altLang="en-US" sz="2000" b="1" dirty="0">
                <a:latin typeface="Times New Roman" panose="02020603050405020304" pitchFamily="18" charset="0"/>
              </a:rPr>
              <a:t>表示输入信号的第 </a:t>
            </a:r>
            <a:r>
              <a:rPr lang="en-US" altLang="zh-CN" sz="2000" b="1" dirty="0">
                <a:latin typeface="Times New Roman" panose="02020603050405020304" pitchFamily="18" charset="0"/>
              </a:rPr>
              <a:t>i </a:t>
            </a:r>
            <a:r>
              <a:rPr lang="zh-CN" altLang="en-US" sz="2000" b="1" dirty="0">
                <a:latin typeface="Times New Roman" panose="02020603050405020304" pitchFamily="18" charset="0"/>
              </a:rPr>
              <a:t>种取值组合；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S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sz="2000" b="1" dirty="0">
                <a:latin typeface="Times New Roman" panose="02020603050405020304" pitchFamily="18" charset="0"/>
              </a:rPr>
              <a:t>  —  </a:t>
            </a:r>
            <a:r>
              <a:rPr lang="zh-CN" altLang="en-US" sz="2000" b="1" dirty="0">
                <a:latin typeface="Times New Roman" panose="02020603050405020304" pitchFamily="18" charset="0"/>
              </a:rPr>
              <a:t>表示状态变量的第 </a:t>
            </a:r>
            <a:r>
              <a:rPr lang="en-US" altLang="zh-CN" sz="2000" b="1" dirty="0">
                <a:latin typeface="Times New Roman" panose="02020603050405020304" pitchFamily="18" charset="0"/>
              </a:rPr>
              <a:t>j </a:t>
            </a:r>
            <a:r>
              <a:rPr lang="zh-CN" altLang="en-US" sz="2000" b="1" dirty="0">
                <a:latin typeface="Times New Roman" panose="02020603050405020304" pitchFamily="18" charset="0"/>
              </a:rPr>
              <a:t>种取值组合；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S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ij   </a:t>
            </a:r>
            <a:r>
              <a:rPr lang="en-US" altLang="zh-CN" sz="2000" b="1" dirty="0">
                <a:latin typeface="Times New Roman" panose="02020603050405020304" pitchFamily="18" charset="0"/>
              </a:rPr>
              <a:t>—  </a:t>
            </a:r>
            <a:r>
              <a:rPr lang="zh-CN" altLang="en-US" sz="2000" b="1" dirty="0">
                <a:latin typeface="Times New Roman" panose="02020603050405020304" pitchFamily="18" charset="0"/>
              </a:rPr>
              <a:t>表示对应于</a:t>
            </a:r>
            <a:r>
              <a:rPr lang="en-US" altLang="zh-CN" sz="2000" b="1" dirty="0">
                <a:latin typeface="Times New Roman" panose="02020603050405020304" pitchFamily="18" charset="0"/>
              </a:rPr>
              <a:t>[X]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sz="2000" b="1" dirty="0">
                <a:latin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</a:rPr>
              <a:t>S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的次态；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Z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ij   </a:t>
            </a:r>
            <a:r>
              <a:rPr lang="en-US" altLang="zh-CN" sz="2000" b="1" dirty="0">
                <a:latin typeface="Times New Roman" panose="02020603050405020304" pitchFamily="18" charset="0"/>
              </a:rPr>
              <a:t>—  </a:t>
            </a:r>
            <a:r>
              <a:rPr lang="zh-CN" altLang="en-US" sz="2000" b="1" dirty="0">
                <a:latin typeface="Times New Roman" panose="02020603050405020304" pitchFamily="18" charset="0"/>
              </a:rPr>
              <a:t>表示对应于</a:t>
            </a:r>
            <a:r>
              <a:rPr lang="en-US" altLang="zh-CN" sz="2000" b="1" dirty="0">
                <a:latin typeface="Times New Roman" panose="02020603050405020304" pitchFamily="18" charset="0"/>
              </a:rPr>
              <a:t>[X]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sz="2000" b="1" dirty="0">
                <a:latin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</a:rPr>
              <a:t>S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的输出值。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文本框 1"/>
          <p:cNvSpPr txBox="1"/>
          <p:nvPr/>
        </p:nvSpPr>
        <p:spPr>
          <a:xfrm>
            <a:off x="762000" y="1066800"/>
            <a:ext cx="413067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</a:pPr>
            <a:r>
              <a:rPr lang="zh-CN" altLang="en-US" b="1" dirty="0"/>
              <a:t>可编程阵列逻辑</a:t>
            </a:r>
            <a:r>
              <a:rPr lang="en-US" altLang="zh-CN" b="1" dirty="0"/>
              <a:t>(PAL)</a:t>
            </a:r>
            <a:endParaRPr lang="zh-CN" altLang="en-US" b="1" dirty="0"/>
          </a:p>
        </p:txBody>
      </p:sp>
      <p:sp>
        <p:nvSpPr>
          <p:cNvPr id="62467" name="文本框 2"/>
          <p:cNvSpPr txBox="1"/>
          <p:nvPr/>
        </p:nvSpPr>
        <p:spPr>
          <a:xfrm>
            <a:off x="838200" y="2362200"/>
            <a:ext cx="434657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</a:pPr>
            <a:r>
              <a:rPr lang="zh-CN" altLang="en-US" b="1" dirty="0"/>
              <a:t>通用阵列逻辑（</a:t>
            </a:r>
            <a:r>
              <a:rPr lang="en-US" altLang="zh-CN" b="1" dirty="0"/>
              <a:t>GAL</a:t>
            </a:r>
            <a:r>
              <a:rPr lang="zh-CN" altLang="en-US" b="1" dirty="0"/>
              <a:t>）</a:t>
            </a:r>
            <a:endParaRPr lang="zh-CN" altLang="en-US" b="1" dirty="0"/>
          </a:p>
        </p:txBody>
      </p:sp>
      <p:sp>
        <p:nvSpPr>
          <p:cNvPr id="62468" name="文本框 3"/>
          <p:cNvSpPr txBox="1"/>
          <p:nvPr/>
        </p:nvSpPr>
        <p:spPr>
          <a:xfrm>
            <a:off x="811213" y="3657600"/>
            <a:ext cx="8024812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</a:pPr>
            <a:r>
              <a:rPr lang="zh-CN" altLang="en-US" b="1" dirty="0"/>
              <a:t>高密度可编程逻辑器件（</a:t>
            </a:r>
            <a:r>
              <a:rPr lang="en-US" altLang="zh-CN" b="1" dirty="0"/>
              <a:t>CPLD </a:t>
            </a:r>
            <a:r>
              <a:rPr lang="zh-CN" altLang="en-US" b="1" dirty="0"/>
              <a:t>和 </a:t>
            </a:r>
            <a:r>
              <a:rPr lang="en-US" altLang="zh-CN" b="1" dirty="0"/>
              <a:t>FPGA</a:t>
            </a:r>
            <a:r>
              <a:rPr lang="zh-CN" altLang="en-US" b="1" dirty="0"/>
              <a:t>）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/>
          <p:nvPr/>
        </p:nvGrpSpPr>
        <p:grpSpPr>
          <a:xfrm>
            <a:off x="630238" y="1268413"/>
            <a:ext cx="5130800" cy="3295650"/>
            <a:chOff x="422" y="1357"/>
            <a:chExt cx="2780" cy="1802"/>
          </a:xfrm>
        </p:grpSpPr>
        <p:sp>
          <p:nvSpPr>
            <p:cNvPr id="8217" name="Rectangle 5"/>
            <p:cNvSpPr/>
            <p:nvPr/>
          </p:nvSpPr>
          <p:spPr>
            <a:xfrm>
              <a:off x="995" y="1942"/>
              <a:ext cx="1217" cy="110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 S</a:t>
              </a:r>
              <a:r>
                <a:rPr lang="en-US" altLang="zh-CN" sz="1600" b="1" baseline="-25000" dirty="0"/>
                <a:t>11     </a:t>
              </a:r>
              <a:r>
                <a:rPr lang="en-US" altLang="zh-CN" sz="2400" b="1" dirty="0"/>
                <a:t>· · ·  </a:t>
              </a:r>
              <a:r>
                <a:rPr lang="en-US" altLang="zh-CN" sz="1600" b="1" dirty="0"/>
                <a:t>S</a:t>
              </a:r>
              <a:r>
                <a:rPr lang="en-US" altLang="zh-CN" sz="1600" b="1" baseline="-25000" dirty="0"/>
                <a:t>i1  </a:t>
              </a:r>
              <a:r>
                <a:rPr lang="en-US" altLang="zh-CN" sz="2400" b="1" dirty="0"/>
                <a:t>· · · </a:t>
              </a:r>
              <a:endParaRPr lang="en-US" altLang="zh-CN" sz="2400" b="1" dirty="0"/>
            </a:p>
            <a:p>
              <a:pPr marL="0" lvl="0" indent="0" algn="ctr" eaLnBrk="1" hangingPunct="1">
                <a:buNone/>
              </a:pPr>
              <a:endParaRPr lang="en-US" altLang="zh-CN" sz="2000" b="1" dirty="0"/>
            </a:p>
            <a:p>
              <a:pPr marL="0" lvl="0" indent="0" eaLnBrk="1" hangingPunct="1">
                <a:buNone/>
              </a:pPr>
              <a:r>
                <a:rPr lang="en-US" altLang="zh-CN" sz="1600" b="1" dirty="0"/>
                <a:t> S</a:t>
              </a:r>
              <a:r>
                <a:rPr lang="en-US" altLang="zh-CN" sz="1600" b="1" baseline="-25000" dirty="0"/>
                <a:t>1j     </a:t>
              </a:r>
              <a:r>
                <a:rPr lang="en-US" altLang="zh-CN" sz="2400" b="1" dirty="0"/>
                <a:t>· · ·  </a:t>
              </a:r>
              <a:r>
                <a:rPr lang="en-US" altLang="zh-CN" sz="1600" b="1" dirty="0"/>
                <a:t>S</a:t>
              </a:r>
              <a:r>
                <a:rPr lang="en-US" altLang="zh-CN" sz="1600" b="1" baseline="-25000" dirty="0"/>
                <a:t>ij   </a:t>
              </a:r>
              <a:r>
                <a:rPr lang="en-US" altLang="zh-CN" sz="2400" b="1" dirty="0"/>
                <a:t>· · · </a:t>
              </a:r>
              <a:endParaRPr lang="en-US" altLang="zh-CN" sz="2400" b="1" dirty="0"/>
            </a:p>
            <a:p>
              <a:pPr marL="0" lvl="0" indent="0" algn="ctr" eaLnBrk="1" hangingPunct="1">
                <a:buNone/>
              </a:pPr>
              <a:endParaRPr lang="en-US" altLang="zh-CN" sz="2000" b="1" dirty="0"/>
            </a:p>
          </p:txBody>
        </p:sp>
        <p:sp>
          <p:nvSpPr>
            <p:cNvPr id="8218" name="Rectangle 6"/>
            <p:cNvSpPr/>
            <p:nvPr/>
          </p:nvSpPr>
          <p:spPr>
            <a:xfrm>
              <a:off x="430" y="1942"/>
              <a:ext cx="565" cy="110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None/>
              </a:pPr>
              <a:endParaRPr lang="en-US" altLang="zh-CN" sz="1600" b="1" baseline="-25000" dirty="0"/>
            </a:p>
            <a:p>
              <a:pPr marL="0" lvl="0" indent="0" algn="ctr" eaLnBrk="1" hangingPunct="1">
                <a:buNone/>
              </a:pPr>
              <a:endParaRPr lang="en-US" altLang="zh-CN" sz="1600" b="1" baseline="-25000" dirty="0"/>
            </a:p>
            <a:p>
              <a:pPr marL="0" lvl="0" indent="0" algn="ctr" eaLnBrk="1" hangingPunct="1">
                <a:buNone/>
              </a:pPr>
              <a:endParaRPr lang="en-US" altLang="zh-CN" sz="1600" b="1" baseline="-25000" dirty="0"/>
            </a:p>
            <a:p>
              <a:pPr marL="0" lvl="0" indent="0" algn="ctr" eaLnBrk="1" hangingPunct="1">
                <a:buNone/>
              </a:pPr>
              <a:endParaRPr lang="en-US" altLang="zh-CN" sz="1600" b="1" dirty="0"/>
            </a:p>
            <a:p>
              <a:pPr marL="0" lvl="0" indent="0" algn="ctr" eaLnBrk="1" hangingPunct="1">
                <a:buNone/>
              </a:pPr>
              <a:endParaRPr lang="en-US" altLang="zh-CN" sz="1600" b="1" baseline="-25000" dirty="0"/>
            </a:p>
          </p:txBody>
        </p:sp>
        <p:sp>
          <p:nvSpPr>
            <p:cNvPr id="8219" name="Rectangle 7"/>
            <p:cNvSpPr/>
            <p:nvPr/>
          </p:nvSpPr>
          <p:spPr>
            <a:xfrm>
              <a:off x="995" y="1624"/>
              <a:ext cx="1265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800" b="1" dirty="0"/>
                <a:t>[X]</a:t>
              </a:r>
              <a:r>
                <a:rPr lang="en-US" altLang="zh-CN" sz="1800" b="1" baseline="-25000" dirty="0"/>
                <a:t>1</a:t>
              </a:r>
              <a:r>
                <a:rPr lang="en-US" altLang="zh-CN" sz="1600" b="1" baseline="-25000" dirty="0"/>
                <a:t>  </a:t>
              </a:r>
              <a:r>
                <a:rPr lang="en-US" altLang="zh-CN" sz="2400" b="1" dirty="0"/>
                <a:t>· · · </a:t>
              </a:r>
              <a:r>
                <a:rPr lang="en-US" altLang="zh-CN" sz="1800" b="1" dirty="0"/>
                <a:t>[X]</a:t>
              </a:r>
              <a:r>
                <a:rPr lang="en-US" altLang="zh-CN" sz="1800" b="1" baseline="-25000" dirty="0"/>
                <a:t>i   </a:t>
              </a:r>
              <a:r>
                <a:rPr lang="en-US" altLang="zh-CN" sz="2400" b="1" dirty="0"/>
                <a:t>· · ·</a:t>
              </a:r>
              <a:endParaRPr lang="en-US" altLang="zh-CN" sz="1800" b="1" dirty="0"/>
            </a:p>
          </p:txBody>
        </p:sp>
        <p:sp>
          <p:nvSpPr>
            <p:cNvPr id="8220" name="Rectangle 8"/>
            <p:cNvSpPr/>
            <p:nvPr/>
          </p:nvSpPr>
          <p:spPr>
            <a:xfrm>
              <a:off x="430" y="1624"/>
              <a:ext cx="565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8221" name="Line 9"/>
            <p:cNvSpPr/>
            <p:nvPr/>
          </p:nvSpPr>
          <p:spPr>
            <a:xfrm>
              <a:off x="430" y="1624"/>
              <a:ext cx="2700" cy="0"/>
            </a:xfrm>
            <a:prstGeom prst="line">
              <a:avLst/>
            </a:prstGeom>
            <a:ln w="25400" cap="sq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22" name="Line 10"/>
            <p:cNvSpPr/>
            <p:nvPr/>
          </p:nvSpPr>
          <p:spPr>
            <a:xfrm>
              <a:off x="430" y="1942"/>
              <a:ext cx="2700" cy="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23" name="Line 11"/>
            <p:cNvSpPr/>
            <p:nvPr/>
          </p:nvSpPr>
          <p:spPr>
            <a:xfrm>
              <a:off x="430" y="3048"/>
              <a:ext cx="2700" cy="0"/>
            </a:xfrm>
            <a:prstGeom prst="line">
              <a:avLst/>
            </a:prstGeom>
            <a:ln w="25400" cap="sq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24" name="Line 12"/>
            <p:cNvSpPr/>
            <p:nvPr/>
          </p:nvSpPr>
          <p:spPr>
            <a:xfrm>
              <a:off x="995" y="1624"/>
              <a:ext cx="0" cy="1424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25" name="Line 13"/>
            <p:cNvSpPr/>
            <p:nvPr/>
          </p:nvSpPr>
          <p:spPr>
            <a:xfrm>
              <a:off x="422" y="1614"/>
              <a:ext cx="576" cy="327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26" name="Text Box 14"/>
            <p:cNvSpPr txBox="1"/>
            <p:nvPr/>
          </p:nvSpPr>
          <p:spPr>
            <a:xfrm>
              <a:off x="775" y="1626"/>
              <a:ext cx="199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X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27" name="Text Box 15"/>
            <p:cNvSpPr txBox="1"/>
            <p:nvPr/>
          </p:nvSpPr>
          <p:spPr>
            <a:xfrm>
              <a:off x="505" y="1751"/>
              <a:ext cx="199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S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28" name="Text Box 16"/>
            <p:cNvSpPr txBox="1"/>
            <p:nvPr/>
          </p:nvSpPr>
          <p:spPr>
            <a:xfrm>
              <a:off x="658" y="2516"/>
              <a:ext cx="164" cy="1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1600" b="1" baseline="-25000" dirty="0">
                  <a:latin typeface="Times New Roman" panose="02020603050405020304" pitchFamily="18" charset="0"/>
                </a:rPr>
                <a:t>j</a:t>
              </a:r>
              <a:endParaRPr lang="en-US" altLang="zh-CN" sz="16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8229" name="Text Box 17"/>
            <p:cNvSpPr txBox="1"/>
            <p:nvPr/>
          </p:nvSpPr>
          <p:spPr>
            <a:xfrm>
              <a:off x="674" y="2248"/>
              <a:ext cx="231" cy="40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· · ·</a:t>
              </a:r>
              <a:endParaRPr lang="en-US" altLang="zh-CN" sz="24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8230" name="Text Box 18"/>
            <p:cNvSpPr txBox="1"/>
            <p:nvPr/>
          </p:nvSpPr>
          <p:spPr>
            <a:xfrm>
              <a:off x="649" y="2778"/>
              <a:ext cx="232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· · ·</a:t>
              </a:r>
              <a:endParaRPr lang="en-US" altLang="zh-CN" sz="24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8231" name="Text Box 19"/>
            <p:cNvSpPr txBox="1"/>
            <p:nvPr/>
          </p:nvSpPr>
          <p:spPr>
            <a:xfrm>
              <a:off x="1108" y="2247"/>
              <a:ext cx="233" cy="40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· · ·</a:t>
              </a:r>
              <a:endParaRPr lang="en-US" altLang="zh-CN" sz="24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8232" name="Text Box 20"/>
            <p:cNvSpPr txBox="1"/>
            <p:nvPr/>
          </p:nvSpPr>
          <p:spPr>
            <a:xfrm>
              <a:off x="1649" y="2248"/>
              <a:ext cx="233" cy="34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· · ·</a:t>
              </a:r>
              <a:endParaRPr lang="en-US" altLang="zh-CN" sz="24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8233" name="Text Box 21"/>
            <p:cNvSpPr txBox="1"/>
            <p:nvPr/>
          </p:nvSpPr>
          <p:spPr>
            <a:xfrm>
              <a:off x="1099" y="2777"/>
              <a:ext cx="232" cy="32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· · ·</a:t>
              </a:r>
              <a:endParaRPr lang="en-US" altLang="zh-CN" sz="24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8234" name="Text Box 22"/>
            <p:cNvSpPr txBox="1"/>
            <p:nvPr/>
          </p:nvSpPr>
          <p:spPr>
            <a:xfrm>
              <a:off x="1653" y="2777"/>
              <a:ext cx="231" cy="38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· · ·</a:t>
              </a:r>
              <a:endParaRPr lang="en-US" altLang="zh-CN" sz="24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8235" name="Text Box 23"/>
            <p:cNvSpPr txBox="1"/>
            <p:nvPr/>
          </p:nvSpPr>
          <p:spPr>
            <a:xfrm>
              <a:off x="599" y="1987"/>
              <a:ext cx="282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1600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16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8236" name="Text Box 24"/>
            <p:cNvSpPr txBox="1"/>
            <p:nvPr/>
          </p:nvSpPr>
          <p:spPr>
            <a:xfrm>
              <a:off x="905" y="1357"/>
              <a:ext cx="1846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摩尔型时序逻辑状态表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37" name="Rectangle 25"/>
            <p:cNvSpPr/>
            <p:nvPr/>
          </p:nvSpPr>
          <p:spPr>
            <a:xfrm>
              <a:off x="2290" y="1931"/>
              <a:ext cx="912" cy="9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Z</a:t>
              </a:r>
              <a:r>
                <a:rPr lang="en-US" altLang="zh-CN" sz="1600" b="1" baseline="-25000" dirty="0">
                  <a:latin typeface="Times New Roman" panose="02020603050405020304" pitchFamily="18" charset="0"/>
                </a:rPr>
                <a:t>11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· · · 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Z</a:t>
              </a:r>
              <a:r>
                <a:rPr lang="en-US" altLang="zh-CN" sz="1600" b="1" baseline="-25000" dirty="0">
                  <a:latin typeface="Times New Roman" panose="02020603050405020304" pitchFamily="18" charset="0"/>
                </a:rPr>
                <a:t>m1</a:t>
              </a:r>
              <a:endParaRPr lang="en-US" altLang="zh-CN" sz="1600" b="1" baseline="-25000" dirty="0"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spcBef>
                  <a:spcPct val="50000"/>
                </a:spcBef>
                <a:buNone/>
              </a:pPr>
              <a:endParaRPr lang="en-US" altLang="zh-CN" sz="2000" b="1" baseline="-25000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Z</a:t>
              </a:r>
              <a:r>
                <a:rPr lang="en-US" altLang="zh-CN" sz="1600" b="1" baseline="-25000" dirty="0">
                  <a:latin typeface="Times New Roman" panose="02020603050405020304" pitchFamily="18" charset="0"/>
                </a:rPr>
                <a:t>1j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· · · 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Z</a:t>
              </a:r>
              <a:r>
                <a:rPr lang="en-US" altLang="zh-CN" sz="1600" b="1" baseline="-25000" dirty="0">
                  <a:latin typeface="Times New Roman" panose="02020603050405020304" pitchFamily="18" charset="0"/>
                </a:rPr>
                <a:t>mj</a:t>
              </a:r>
              <a:endParaRPr lang="en-US" altLang="zh-CN" sz="1600" b="1" baseline="-25000" dirty="0"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spcBef>
                  <a:spcPct val="50000"/>
                </a:spcBef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38" name="Line 26"/>
            <p:cNvSpPr/>
            <p:nvPr/>
          </p:nvSpPr>
          <p:spPr>
            <a:xfrm>
              <a:off x="2248" y="1626"/>
              <a:ext cx="0" cy="1422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39" name="Rectangle 27"/>
            <p:cNvSpPr/>
            <p:nvPr/>
          </p:nvSpPr>
          <p:spPr>
            <a:xfrm>
              <a:off x="2270" y="1646"/>
              <a:ext cx="8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Z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1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· · ·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Z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m</a:t>
              </a:r>
              <a:endParaRPr lang="en-US" altLang="zh-CN" sz="18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8240" name="Text Box 28"/>
            <p:cNvSpPr txBox="1"/>
            <p:nvPr/>
          </p:nvSpPr>
          <p:spPr>
            <a:xfrm>
              <a:off x="2355" y="2248"/>
              <a:ext cx="232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· · ·</a:t>
              </a:r>
              <a:endParaRPr lang="en-US" altLang="zh-CN" sz="24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8241" name="Text Box 29"/>
            <p:cNvSpPr txBox="1"/>
            <p:nvPr/>
          </p:nvSpPr>
          <p:spPr>
            <a:xfrm>
              <a:off x="2836" y="2236"/>
              <a:ext cx="23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· · ·</a:t>
              </a:r>
              <a:endParaRPr lang="en-US" altLang="zh-CN" sz="24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8242" name="Text Box 30"/>
            <p:cNvSpPr txBox="1"/>
            <p:nvPr/>
          </p:nvSpPr>
          <p:spPr>
            <a:xfrm>
              <a:off x="2368" y="2744"/>
              <a:ext cx="232" cy="38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· · ·</a:t>
              </a:r>
              <a:endParaRPr lang="en-US" altLang="zh-CN" sz="24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8243" name="Text Box 31"/>
            <p:cNvSpPr txBox="1"/>
            <p:nvPr/>
          </p:nvSpPr>
          <p:spPr>
            <a:xfrm>
              <a:off x="2861" y="2755"/>
              <a:ext cx="23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· · ·</a:t>
              </a:r>
              <a:endParaRPr lang="en-US" altLang="zh-CN" sz="24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195" name="Group 32"/>
          <p:cNvGrpSpPr/>
          <p:nvPr/>
        </p:nvGrpSpPr>
        <p:grpSpPr>
          <a:xfrm>
            <a:off x="6210300" y="1717675"/>
            <a:ext cx="2443163" cy="2806700"/>
            <a:chOff x="3788" y="1117"/>
            <a:chExt cx="1539" cy="1768"/>
          </a:xfrm>
        </p:grpSpPr>
        <p:sp>
          <p:nvSpPr>
            <p:cNvPr id="8198" name="Oval 33"/>
            <p:cNvSpPr/>
            <p:nvPr/>
          </p:nvSpPr>
          <p:spPr>
            <a:xfrm>
              <a:off x="3859" y="1253"/>
              <a:ext cx="365" cy="360"/>
            </a:xfrm>
            <a:prstGeom prst="ellipse">
              <a:avLst/>
            </a:prstGeom>
            <a:solidFill>
              <a:srgbClr val="0066FF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8199" name="Text Box 34"/>
            <p:cNvSpPr txBox="1"/>
            <p:nvPr/>
          </p:nvSpPr>
          <p:spPr>
            <a:xfrm>
              <a:off x="3893" y="1352"/>
              <a:ext cx="365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1600" b="1" baseline="-25000" dirty="0">
                  <a:latin typeface="Times New Roman" panose="02020603050405020304" pitchFamily="18" charset="0"/>
                </a:rPr>
                <a:t>1 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/Z</a:t>
              </a:r>
              <a:r>
                <a:rPr lang="en-US" altLang="zh-CN" sz="1600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16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8200" name="Line 35"/>
            <p:cNvSpPr/>
            <p:nvPr/>
          </p:nvSpPr>
          <p:spPr>
            <a:xfrm>
              <a:off x="4200" y="1352"/>
              <a:ext cx="740" cy="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01" name="Line 36"/>
            <p:cNvSpPr/>
            <p:nvPr/>
          </p:nvSpPr>
          <p:spPr>
            <a:xfrm>
              <a:off x="4188" y="1538"/>
              <a:ext cx="764" cy="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8202" name="Line 37"/>
            <p:cNvSpPr/>
            <p:nvPr/>
          </p:nvSpPr>
          <p:spPr>
            <a:xfrm flipV="1">
              <a:off x="4047" y="1600"/>
              <a:ext cx="0" cy="522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03" name="Line 38"/>
            <p:cNvSpPr/>
            <p:nvPr/>
          </p:nvSpPr>
          <p:spPr>
            <a:xfrm flipH="1">
              <a:off x="4224" y="2308"/>
              <a:ext cx="693" cy="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04" name="Line 39"/>
            <p:cNvSpPr/>
            <p:nvPr/>
          </p:nvSpPr>
          <p:spPr>
            <a:xfrm>
              <a:off x="4164" y="1563"/>
              <a:ext cx="787" cy="647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05" name="Rectangle 40"/>
            <p:cNvSpPr/>
            <p:nvPr/>
          </p:nvSpPr>
          <p:spPr>
            <a:xfrm>
              <a:off x="4435" y="1117"/>
              <a:ext cx="29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1600" b="1" baseline="-25000" dirty="0">
                  <a:latin typeface="Times New Roman" panose="02020603050405020304" pitchFamily="18" charset="0"/>
                </a:rPr>
                <a:t>12</a:t>
              </a:r>
              <a:endParaRPr lang="en-US" altLang="zh-CN" sz="16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8206" name="Rectangle 41"/>
            <p:cNvSpPr/>
            <p:nvPr/>
          </p:nvSpPr>
          <p:spPr>
            <a:xfrm>
              <a:off x="4541" y="1502"/>
              <a:ext cx="29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1600" b="1" baseline="-25000" dirty="0">
                  <a:latin typeface="Times New Roman" panose="02020603050405020304" pitchFamily="18" charset="0"/>
                </a:rPr>
                <a:t>21</a:t>
              </a:r>
              <a:endParaRPr lang="en-US" altLang="zh-CN" sz="16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8207" name="Rectangle 42"/>
            <p:cNvSpPr/>
            <p:nvPr/>
          </p:nvSpPr>
          <p:spPr>
            <a:xfrm>
              <a:off x="4670" y="1811"/>
              <a:ext cx="29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1600" b="1" baseline="-25000" dirty="0">
                  <a:latin typeface="Times New Roman" panose="02020603050405020304" pitchFamily="18" charset="0"/>
                </a:rPr>
                <a:t>13</a:t>
              </a:r>
              <a:endParaRPr lang="en-US" altLang="zh-CN" sz="16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8208" name="Rectangle 43"/>
            <p:cNvSpPr/>
            <p:nvPr/>
          </p:nvSpPr>
          <p:spPr>
            <a:xfrm>
              <a:off x="4470" y="2295"/>
              <a:ext cx="29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1600" b="1" baseline="-25000" dirty="0">
                  <a:latin typeface="Times New Roman" panose="02020603050405020304" pitchFamily="18" charset="0"/>
                </a:rPr>
                <a:t>34</a:t>
              </a:r>
              <a:endParaRPr lang="en-US" altLang="zh-CN" sz="16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8209" name="Rectangle 44"/>
            <p:cNvSpPr/>
            <p:nvPr/>
          </p:nvSpPr>
          <p:spPr>
            <a:xfrm>
              <a:off x="3788" y="1788"/>
              <a:ext cx="29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1600" b="1" baseline="-25000" dirty="0">
                  <a:latin typeface="Times New Roman" panose="02020603050405020304" pitchFamily="18" charset="0"/>
                </a:rPr>
                <a:t>41</a:t>
              </a:r>
              <a:endParaRPr lang="en-US" altLang="zh-CN" sz="16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8210" name="Text Box 45"/>
            <p:cNvSpPr txBox="1"/>
            <p:nvPr/>
          </p:nvSpPr>
          <p:spPr>
            <a:xfrm>
              <a:off x="4087" y="2638"/>
              <a:ext cx="1006" cy="247"/>
            </a:xfrm>
            <a:prstGeom prst="rect">
              <a:avLst/>
            </a:prstGeom>
            <a:noFill/>
            <a:ln w="2540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</a:rPr>
                <a:t>摩尔型状态图</a:t>
              </a:r>
              <a:endParaRPr lang="zh-CN" altLang="en-US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11" name="Oval 46"/>
            <p:cNvSpPr/>
            <p:nvPr/>
          </p:nvSpPr>
          <p:spPr>
            <a:xfrm>
              <a:off x="4905" y="1266"/>
              <a:ext cx="365" cy="360"/>
            </a:xfrm>
            <a:prstGeom prst="ellipse">
              <a:avLst/>
            </a:prstGeom>
            <a:solidFill>
              <a:srgbClr val="0066FF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8212" name="Text Box 47"/>
            <p:cNvSpPr txBox="1"/>
            <p:nvPr/>
          </p:nvSpPr>
          <p:spPr>
            <a:xfrm>
              <a:off x="4939" y="1365"/>
              <a:ext cx="365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1600" b="1" baseline="-25000" dirty="0">
                  <a:latin typeface="Times New Roman" panose="02020603050405020304" pitchFamily="18" charset="0"/>
                </a:rPr>
                <a:t>2 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/Z</a:t>
              </a:r>
              <a:r>
                <a:rPr lang="en-US" altLang="zh-CN" sz="1600" b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16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8213" name="Oval 48"/>
            <p:cNvSpPr/>
            <p:nvPr/>
          </p:nvSpPr>
          <p:spPr>
            <a:xfrm>
              <a:off x="4928" y="2134"/>
              <a:ext cx="365" cy="360"/>
            </a:xfrm>
            <a:prstGeom prst="ellipse">
              <a:avLst/>
            </a:prstGeom>
            <a:solidFill>
              <a:srgbClr val="0066FF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8214" name="Text Box 49"/>
            <p:cNvSpPr txBox="1"/>
            <p:nvPr/>
          </p:nvSpPr>
          <p:spPr>
            <a:xfrm>
              <a:off x="4962" y="2233"/>
              <a:ext cx="365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1600" b="1" baseline="-25000" dirty="0">
                  <a:latin typeface="Times New Roman" panose="02020603050405020304" pitchFamily="18" charset="0"/>
                </a:rPr>
                <a:t>3 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/Z</a:t>
              </a:r>
              <a:r>
                <a:rPr lang="en-US" altLang="zh-CN" sz="1600" b="1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16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8215" name="Oval 50"/>
            <p:cNvSpPr/>
            <p:nvPr/>
          </p:nvSpPr>
          <p:spPr>
            <a:xfrm>
              <a:off x="3860" y="2134"/>
              <a:ext cx="365" cy="360"/>
            </a:xfrm>
            <a:prstGeom prst="ellipse">
              <a:avLst/>
            </a:prstGeom>
            <a:solidFill>
              <a:srgbClr val="0066FF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8216" name="Text Box 51"/>
            <p:cNvSpPr txBox="1"/>
            <p:nvPr/>
          </p:nvSpPr>
          <p:spPr>
            <a:xfrm>
              <a:off x="3894" y="2233"/>
              <a:ext cx="365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1600" b="1" baseline="-25000" dirty="0">
                  <a:latin typeface="Times New Roman" panose="02020603050405020304" pitchFamily="18" charset="0"/>
                </a:rPr>
                <a:t>4 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/Z</a:t>
              </a:r>
              <a:r>
                <a:rPr lang="en-US" altLang="zh-CN" sz="1600" b="1" baseline="-25000" dirty="0">
                  <a:latin typeface="Times New Roman" panose="02020603050405020304" pitchFamily="18" charset="0"/>
                </a:rPr>
                <a:t>4</a:t>
              </a:r>
              <a:endParaRPr lang="en-US" altLang="zh-CN" sz="1600" b="1" baseline="-25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196" name="Text Box 52"/>
          <p:cNvSpPr txBox="1"/>
          <p:nvPr/>
        </p:nvSpPr>
        <p:spPr>
          <a:xfrm>
            <a:off x="539750" y="4778375"/>
            <a:ext cx="5399088" cy="1882775"/>
          </a:xfrm>
          <a:prstGeom prst="rect">
            <a:avLst/>
          </a:prstGeom>
          <a:noFill/>
          <a:ln w="2540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90000" rIns="18000" bIns="90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[X]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i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—  </a:t>
            </a:r>
            <a:r>
              <a:rPr lang="zh-CN" altLang="en-US" sz="2000" b="1" dirty="0">
                <a:latin typeface="Times New Roman" panose="02020603050405020304" pitchFamily="18" charset="0"/>
              </a:rPr>
              <a:t>表示输入信号的第 </a:t>
            </a:r>
            <a:r>
              <a:rPr lang="en-US" altLang="zh-CN" sz="2000" b="1" dirty="0">
                <a:latin typeface="Times New Roman" panose="02020603050405020304" pitchFamily="18" charset="0"/>
              </a:rPr>
              <a:t>i </a:t>
            </a:r>
            <a:r>
              <a:rPr lang="zh-CN" altLang="en-US" sz="2000" b="1" dirty="0">
                <a:latin typeface="Times New Roman" panose="02020603050405020304" pitchFamily="18" charset="0"/>
              </a:rPr>
              <a:t>种取值组合；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S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sz="2000" b="1" dirty="0">
                <a:latin typeface="Times New Roman" panose="02020603050405020304" pitchFamily="18" charset="0"/>
              </a:rPr>
              <a:t>  —  </a:t>
            </a:r>
            <a:r>
              <a:rPr lang="zh-CN" altLang="en-US" sz="2000" b="1" dirty="0">
                <a:latin typeface="Times New Roman" panose="02020603050405020304" pitchFamily="18" charset="0"/>
              </a:rPr>
              <a:t>表示状态变量的第 </a:t>
            </a:r>
            <a:r>
              <a:rPr lang="en-US" altLang="zh-CN" sz="2000" b="1" dirty="0">
                <a:latin typeface="Times New Roman" panose="02020603050405020304" pitchFamily="18" charset="0"/>
              </a:rPr>
              <a:t>j </a:t>
            </a:r>
            <a:r>
              <a:rPr lang="zh-CN" altLang="en-US" sz="2000" b="1" dirty="0">
                <a:latin typeface="Times New Roman" panose="02020603050405020304" pitchFamily="18" charset="0"/>
              </a:rPr>
              <a:t>种取值组合；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S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ij   </a:t>
            </a:r>
            <a:r>
              <a:rPr lang="en-US" altLang="zh-CN" sz="2000" b="1" dirty="0">
                <a:latin typeface="Times New Roman" panose="02020603050405020304" pitchFamily="18" charset="0"/>
              </a:rPr>
              <a:t>—  </a:t>
            </a:r>
            <a:r>
              <a:rPr lang="zh-CN" altLang="en-US" sz="2000" b="1" dirty="0">
                <a:latin typeface="Times New Roman" panose="02020603050405020304" pitchFamily="18" charset="0"/>
              </a:rPr>
              <a:t>表示对应于</a:t>
            </a:r>
            <a:r>
              <a:rPr lang="en-US" altLang="zh-CN" sz="2000" b="1" dirty="0">
                <a:latin typeface="Times New Roman" panose="02020603050405020304" pitchFamily="18" charset="0"/>
              </a:rPr>
              <a:t>[X]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sz="2000" b="1" dirty="0">
                <a:latin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</a:rPr>
              <a:t>S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的次态值；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Z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ij   </a:t>
            </a:r>
            <a:r>
              <a:rPr lang="en-US" altLang="zh-CN" sz="2000" b="1" dirty="0">
                <a:latin typeface="Times New Roman" panose="02020603050405020304" pitchFamily="18" charset="0"/>
              </a:rPr>
              <a:t>—  </a:t>
            </a:r>
            <a:r>
              <a:rPr lang="zh-CN" altLang="en-US" sz="2000" b="1" dirty="0">
                <a:latin typeface="Times New Roman" panose="02020603050405020304" pitchFamily="18" charset="0"/>
              </a:rPr>
              <a:t>表示 </a:t>
            </a:r>
            <a:r>
              <a:rPr lang="en-US" altLang="zh-CN" sz="2000" b="1" dirty="0">
                <a:latin typeface="Times New Roman" panose="02020603050405020304" pitchFamily="18" charset="0"/>
              </a:rPr>
              <a:t>[Z]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sz="2000" b="1" dirty="0">
                <a:latin typeface="Times New Roman" panose="02020603050405020304" pitchFamily="18" charset="0"/>
              </a:rPr>
              <a:t>对应于</a:t>
            </a:r>
            <a:r>
              <a:rPr lang="en-US" altLang="zh-CN" sz="2000" b="1" dirty="0">
                <a:latin typeface="Times New Roman" panose="02020603050405020304" pitchFamily="18" charset="0"/>
              </a:rPr>
              <a:t>S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的输出值。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8245" name="Text Box 53"/>
          <p:cNvSpPr txBox="1">
            <a:spLocks noChangeArrowheads="1"/>
          </p:cNvSpPr>
          <p:nvPr/>
        </p:nvSpPr>
        <p:spPr bwMode="auto">
          <a:xfrm>
            <a:off x="466725" y="188913"/>
            <a:ext cx="8596313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8000" rIns="18000" bIns="18000">
            <a:spAutoFit/>
          </a:bodyPr>
          <a:lstStyle/>
          <a:p>
            <a:pPr marR="0" defTabSz="914400" ea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摩尔型时序逻辑电路</a:t>
            </a:r>
            <a:endParaRPr kumimoji="1" lang="zh-CN" altLang="en-US" sz="2800" b="1" kern="1200" cap="none" spc="0" normalizeH="0" baseline="0" noProof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20000"/>
              </a:lnSpc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4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2000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2000" kern="1200" cap="none" spc="0" normalizeH="0" baseline="0" noProof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输出只是电路状态变量的函数，而与当时的输入无关</a:t>
            </a:r>
            <a:r>
              <a:rPr kumimoji="1" lang="en-US" altLang="zh-CN" sz="2000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endParaRPr kumimoji="1" lang="en-US" altLang="zh-CN" sz="2000" kern="1200" cap="none" spc="0" normalizeH="0" baseline="0" noProof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/>
          <p:nvPr/>
        </p:nvSpPr>
        <p:spPr>
          <a:xfrm>
            <a:off x="2844800" y="476250"/>
            <a:ext cx="3455988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tx2"/>
                </a:solidFill>
              </a:rPr>
              <a:t>§4.2  </a:t>
            </a:r>
            <a:r>
              <a:rPr lang="zh-CN" altLang="en-US" sz="3600" b="1" dirty="0">
                <a:solidFill>
                  <a:schemeClr val="tx2"/>
                </a:solidFill>
              </a:rPr>
              <a:t>触发器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sp>
        <p:nvSpPr>
          <p:cNvPr id="9224" name="Text Box 8"/>
          <p:cNvSpPr txBox="1"/>
          <p:nvPr/>
        </p:nvSpPr>
        <p:spPr>
          <a:xfrm>
            <a:off x="1055688" y="2032953"/>
            <a:ext cx="71548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hlink"/>
                </a:solidFill>
                <a:ea typeface="黑体" panose="02010609060101010101" pitchFamily="49" charset="-122"/>
              </a:rPr>
              <a:t>触发器两个基本特点：</a:t>
            </a:r>
            <a:endParaRPr lang="zh-CN" altLang="en-US" sz="2400" dirty="0">
              <a:solidFill>
                <a:schemeClr val="hlink"/>
              </a:solidFill>
              <a:ea typeface="黑体" panose="02010609060101010101" pitchFamily="49" charset="-122"/>
            </a:endParaRPr>
          </a:p>
        </p:txBody>
      </p:sp>
      <p:sp>
        <p:nvSpPr>
          <p:cNvPr id="9225" name="Text Box 9"/>
          <p:cNvSpPr txBox="1"/>
          <p:nvPr/>
        </p:nvSpPr>
        <p:spPr>
          <a:xfrm>
            <a:off x="558800" y="2483803"/>
            <a:ext cx="833437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  ☆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具有两个能自行保持的稳定状态，用来表示逻辑状态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，或二进制数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226" name="Text Box 10"/>
          <p:cNvSpPr txBox="1"/>
          <p:nvPr/>
        </p:nvSpPr>
        <p:spPr>
          <a:xfrm>
            <a:off x="963613" y="3293428"/>
            <a:ext cx="7620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☆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根据不同的输入信号可以将触发器状态置成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或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3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3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/>
      <p:bldP spid="9225" grpId="0"/>
      <p:bldP spid="92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6" name="Group 46"/>
          <p:cNvGrpSpPr/>
          <p:nvPr/>
        </p:nvGrpSpPr>
        <p:grpSpPr>
          <a:xfrm>
            <a:off x="539750" y="360363"/>
            <a:ext cx="4200525" cy="933450"/>
            <a:chOff x="340" y="227"/>
            <a:chExt cx="2646" cy="588"/>
          </a:xfrm>
        </p:grpSpPr>
        <p:sp>
          <p:nvSpPr>
            <p:cNvPr id="10279" name="AutoShape 32"/>
            <p:cNvSpPr/>
            <p:nvPr/>
          </p:nvSpPr>
          <p:spPr>
            <a:xfrm>
              <a:off x="2440" y="310"/>
              <a:ext cx="164" cy="410"/>
            </a:xfrm>
            <a:prstGeom prst="leftBrace">
              <a:avLst>
                <a:gd name="adj1" fmla="val 20833"/>
                <a:gd name="adj2" fmla="val 51153"/>
              </a:avLst>
            </a:prstGeom>
            <a:noFill/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0280" name="Line 33"/>
            <p:cNvSpPr/>
            <p:nvPr/>
          </p:nvSpPr>
          <p:spPr>
            <a:xfrm>
              <a:off x="2703" y="578"/>
              <a:ext cx="155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81" name="Text Box 34"/>
            <p:cNvSpPr txBox="1"/>
            <p:nvPr/>
          </p:nvSpPr>
          <p:spPr>
            <a:xfrm>
              <a:off x="340" y="354"/>
              <a:ext cx="2479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1.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有两个互补的输出端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82" name="Text Box 35"/>
            <p:cNvSpPr txBox="1"/>
            <p:nvPr/>
          </p:nvSpPr>
          <p:spPr>
            <a:xfrm>
              <a:off x="2582" y="227"/>
              <a:ext cx="378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Q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83" name="Text Box 36"/>
            <p:cNvSpPr txBox="1"/>
            <p:nvPr/>
          </p:nvSpPr>
          <p:spPr>
            <a:xfrm>
              <a:off x="2608" y="527"/>
              <a:ext cx="378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Q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244" name="Group 4"/>
          <p:cNvGrpSpPr/>
          <p:nvPr/>
        </p:nvGrpSpPr>
        <p:grpSpPr>
          <a:xfrm>
            <a:off x="971550" y="2103438"/>
            <a:ext cx="3941763" cy="908050"/>
            <a:chOff x="908" y="1962"/>
            <a:chExt cx="2483" cy="572"/>
          </a:xfrm>
        </p:grpSpPr>
        <p:sp>
          <p:nvSpPr>
            <p:cNvPr id="10274" name="AutoShape 5"/>
            <p:cNvSpPr/>
            <p:nvPr/>
          </p:nvSpPr>
          <p:spPr>
            <a:xfrm>
              <a:off x="908" y="2025"/>
              <a:ext cx="110" cy="419"/>
            </a:xfrm>
            <a:prstGeom prst="leftBrace">
              <a:avLst>
                <a:gd name="adj1" fmla="val 31742"/>
                <a:gd name="adj2" fmla="val 47917"/>
              </a:avLst>
            </a:prstGeom>
            <a:noFill/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0275" name="Text Box 6"/>
            <p:cNvSpPr txBox="1"/>
            <p:nvPr/>
          </p:nvSpPr>
          <p:spPr>
            <a:xfrm>
              <a:off x="1118" y="1962"/>
              <a:ext cx="2273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“1”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状态：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Q = 1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， 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Q = 0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76" name="Text Box 7"/>
            <p:cNvSpPr txBox="1"/>
            <p:nvPr/>
          </p:nvSpPr>
          <p:spPr>
            <a:xfrm>
              <a:off x="1118" y="2304"/>
              <a:ext cx="2273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“0”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状态：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Q = 0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， 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Q = 1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77" name="Line 8"/>
            <p:cNvSpPr/>
            <p:nvPr/>
          </p:nvSpPr>
          <p:spPr>
            <a:xfrm>
              <a:off x="2668" y="1985"/>
              <a:ext cx="154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78" name="Line 9"/>
            <p:cNvSpPr/>
            <p:nvPr/>
          </p:nvSpPr>
          <p:spPr>
            <a:xfrm>
              <a:off x="2669" y="2326"/>
              <a:ext cx="154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250" name="Text Box 10"/>
          <p:cNvSpPr txBox="1"/>
          <p:nvPr/>
        </p:nvSpPr>
        <p:spPr>
          <a:xfrm>
            <a:off x="549275" y="1430338"/>
            <a:ext cx="3797300" cy="4556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</a:rPr>
              <a:t>有两个稳定状态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0251" name="Text Box 11"/>
          <p:cNvSpPr txBox="1"/>
          <p:nvPr/>
        </p:nvSpPr>
        <p:spPr>
          <a:xfrm>
            <a:off x="566738" y="3460750"/>
            <a:ext cx="7742237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3.  </a:t>
            </a:r>
            <a:r>
              <a:rPr lang="zh-CN" altLang="en-US" sz="2400" b="1" dirty="0">
                <a:latin typeface="宋体" panose="02010600030101010101" pitchFamily="2" charset="-122"/>
              </a:rPr>
              <a:t>在输入信号的作用下，</a:t>
            </a:r>
            <a:r>
              <a:rPr lang="zh-CN" altLang="en-US" sz="2400" b="1" dirty="0">
                <a:latin typeface="Times New Roman" panose="02020603050405020304" pitchFamily="18" charset="0"/>
              </a:rPr>
              <a:t>双稳态触发器可以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从一个稳定状态转换到另一个稳定状态。</a:t>
            </a:r>
            <a:r>
              <a:rPr lang="zh-CN" altLang="en-US" sz="2400" b="1" dirty="0">
                <a:latin typeface="宋体" panose="02010600030101010101" pitchFamily="2" charset="-122"/>
              </a:rPr>
              <a:t>　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10252" name="Group 12"/>
          <p:cNvGrpSpPr/>
          <p:nvPr/>
        </p:nvGrpSpPr>
        <p:grpSpPr>
          <a:xfrm>
            <a:off x="6372225" y="0"/>
            <a:ext cx="1541463" cy="2924175"/>
            <a:chOff x="4332" y="441"/>
            <a:chExt cx="971" cy="1842"/>
          </a:xfrm>
        </p:grpSpPr>
        <p:sp>
          <p:nvSpPr>
            <p:cNvPr id="10256" name="Line 13"/>
            <p:cNvSpPr/>
            <p:nvPr/>
          </p:nvSpPr>
          <p:spPr>
            <a:xfrm>
              <a:off x="4594" y="1524"/>
              <a:ext cx="0" cy="232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7" name="Text Box 14"/>
            <p:cNvSpPr txBox="1"/>
            <p:nvPr/>
          </p:nvSpPr>
          <p:spPr>
            <a:xfrm>
              <a:off x="4332" y="2052"/>
              <a:ext cx="97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</a:rPr>
                <a:t>逻辑符号</a:t>
              </a:r>
              <a:endParaRPr lang="zh-CN" altLang="en-US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58" name="Rectangle 15"/>
            <p:cNvSpPr/>
            <p:nvPr/>
          </p:nvSpPr>
          <p:spPr>
            <a:xfrm>
              <a:off x="4409" y="978"/>
              <a:ext cx="797" cy="45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dirty="0"/>
            </a:p>
          </p:txBody>
        </p:sp>
        <p:sp>
          <p:nvSpPr>
            <p:cNvPr id="10259" name="Oval 16"/>
            <p:cNvSpPr/>
            <p:nvPr/>
          </p:nvSpPr>
          <p:spPr>
            <a:xfrm>
              <a:off x="4541" y="1450"/>
              <a:ext cx="95" cy="91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60" name="Line 17"/>
            <p:cNvSpPr/>
            <p:nvPr/>
          </p:nvSpPr>
          <p:spPr>
            <a:xfrm>
              <a:off x="5013" y="1509"/>
              <a:ext cx="0" cy="232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1" name="Line 18"/>
            <p:cNvSpPr/>
            <p:nvPr/>
          </p:nvSpPr>
          <p:spPr>
            <a:xfrm>
              <a:off x="5015" y="678"/>
              <a:ext cx="0" cy="294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2" name="Line 19"/>
            <p:cNvSpPr/>
            <p:nvPr/>
          </p:nvSpPr>
          <p:spPr>
            <a:xfrm flipV="1">
              <a:off x="4594" y="668"/>
              <a:ext cx="0" cy="21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3" name="Text Box 20"/>
            <p:cNvSpPr txBox="1"/>
            <p:nvPr/>
          </p:nvSpPr>
          <p:spPr>
            <a:xfrm>
              <a:off x="4496" y="1769"/>
              <a:ext cx="203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R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64" name="Text Box 21"/>
            <p:cNvSpPr txBox="1"/>
            <p:nvPr/>
          </p:nvSpPr>
          <p:spPr>
            <a:xfrm>
              <a:off x="4926" y="1769"/>
              <a:ext cx="20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65" name="Text Box 22"/>
            <p:cNvSpPr txBox="1"/>
            <p:nvPr/>
          </p:nvSpPr>
          <p:spPr>
            <a:xfrm>
              <a:off x="4508" y="441"/>
              <a:ext cx="20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Q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66" name="Text Box 23"/>
            <p:cNvSpPr txBox="1"/>
            <p:nvPr/>
          </p:nvSpPr>
          <p:spPr>
            <a:xfrm>
              <a:off x="4921" y="459"/>
              <a:ext cx="20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Q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67" name="Line 24"/>
            <p:cNvSpPr/>
            <p:nvPr/>
          </p:nvSpPr>
          <p:spPr>
            <a:xfrm>
              <a:off x="4519" y="1778"/>
              <a:ext cx="139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8" name="Line 25"/>
            <p:cNvSpPr/>
            <p:nvPr/>
          </p:nvSpPr>
          <p:spPr>
            <a:xfrm>
              <a:off x="4945" y="1778"/>
              <a:ext cx="152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9" name="Line 26"/>
            <p:cNvSpPr/>
            <p:nvPr/>
          </p:nvSpPr>
          <p:spPr>
            <a:xfrm>
              <a:off x="4517" y="458"/>
              <a:ext cx="163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70" name="Text Box 27"/>
            <p:cNvSpPr txBox="1"/>
            <p:nvPr/>
          </p:nvSpPr>
          <p:spPr>
            <a:xfrm>
              <a:off x="4498" y="1239"/>
              <a:ext cx="202" cy="1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R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71" name="Text Box 28"/>
            <p:cNvSpPr txBox="1"/>
            <p:nvPr/>
          </p:nvSpPr>
          <p:spPr>
            <a:xfrm>
              <a:off x="4922" y="1249"/>
              <a:ext cx="201" cy="1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S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72" name="Oval 29"/>
            <p:cNvSpPr/>
            <p:nvPr/>
          </p:nvSpPr>
          <p:spPr>
            <a:xfrm>
              <a:off x="4965" y="1450"/>
              <a:ext cx="94" cy="91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73" name="Oval 30"/>
            <p:cNvSpPr/>
            <p:nvPr/>
          </p:nvSpPr>
          <p:spPr>
            <a:xfrm>
              <a:off x="4541" y="874"/>
              <a:ext cx="95" cy="91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6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AutoShape 37"/>
          <p:cNvSpPr/>
          <p:nvPr/>
        </p:nvSpPr>
        <p:spPr>
          <a:xfrm>
            <a:off x="5472113" y="2455863"/>
            <a:ext cx="857250" cy="309562"/>
          </a:xfrm>
          <a:prstGeom prst="borderCallout2">
            <a:avLst>
              <a:gd name="adj1" fmla="val 36921"/>
              <a:gd name="adj2" fmla="val 108889"/>
              <a:gd name="adj3" fmla="val 36921"/>
              <a:gd name="adj4" fmla="val 114444"/>
              <a:gd name="adj5" fmla="val -24102"/>
              <a:gd name="adj6" fmla="val 134630"/>
            </a:avLst>
          </a:prstGeom>
          <a:noFill/>
          <a:ln w="19050" cap="flat" cmpd="sng">
            <a:solidFill>
              <a:srgbClr val="FF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1800" dirty="0">
                <a:latin typeface="Times New Roman" panose="02020603050405020304" pitchFamily="18" charset="0"/>
              </a:rPr>
              <a:t>置 </a:t>
            </a:r>
            <a:r>
              <a:rPr lang="en-US" altLang="zh-CN" sz="1800" b="1" dirty="0">
                <a:latin typeface="Times New Roman" panose="02020603050405020304" pitchFamily="18" charset="0"/>
              </a:rPr>
              <a:t>0 </a:t>
            </a:r>
            <a:r>
              <a:rPr lang="zh-CN" altLang="en-US" sz="1800" dirty="0">
                <a:latin typeface="Times New Roman" panose="02020603050405020304" pitchFamily="18" charset="0"/>
              </a:rPr>
              <a:t>端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" name="AutoShape 38"/>
          <p:cNvSpPr/>
          <p:nvPr/>
        </p:nvSpPr>
        <p:spPr>
          <a:xfrm>
            <a:off x="7947025" y="2416175"/>
            <a:ext cx="857250" cy="309563"/>
          </a:xfrm>
          <a:prstGeom prst="borderCallout2">
            <a:avLst>
              <a:gd name="adj1" fmla="val 36921"/>
              <a:gd name="adj2" fmla="val -8889"/>
              <a:gd name="adj3" fmla="val 36921"/>
              <a:gd name="adj4" fmla="val -13704"/>
              <a:gd name="adj5" fmla="val 4616"/>
              <a:gd name="adj6" fmla="val -31481"/>
            </a:avLst>
          </a:prstGeom>
          <a:noFill/>
          <a:ln w="19050" cap="flat" cmpd="sng">
            <a:solidFill>
              <a:srgbClr val="FF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1800" dirty="0">
                <a:latin typeface="Times New Roman" panose="02020603050405020304" pitchFamily="18" charset="0"/>
              </a:rPr>
              <a:t>置 </a:t>
            </a:r>
            <a:r>
              <a:rPr lang="en-US" altLang="zh-CN" sz="1800" b="1" dirty="0">
                <a:latin typeface="Times New Roman" panose="02020603050405020304" pitchFamily="18" charset="0"/>
              </a:rPr>
              <a:t>1 </a:t>
            </a:r>
            <a:r>
              <a:rPr lang="zh-CN" altLang="en-US" sz="1800" dirty="0">
                <a:latin typeface="Times New Roman" panose="02020603050405020304" pitchFamily="18" charset="0"/>
              </a:rPr>
              <a:t>端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  <p:grpSp>
        <p:nvGrpSpPr>
          <p:cNvPr id="4" name="Group 39"/>
          <p:cNvGrpSpPr/>
          <p:nvPr/>
        </p:nvGrpSpPr>
        <p:grpSpPr>
          <a:xfrm>
            <a:off x="179388" y="3121025"/>
            <a:ext cx="8724900" cy="3736975"/>
            <a:chOff x="0" y="1146"/>
            <a:chExt cx="5496" cy="2354"/>
          </a:xfrm>
        </p:grpSpPr>
        <p:grpSp>
          <p:nvGrpSpPr>
            <p:cNvPr id="5" name="Group 40"/>
            <p:cNvGrpSpPr/>
            <p:nvPr/>
          </p:nvGrpSpPr>
          <p:grpSpPr>
            <a:xfrm>
              <a:off x="0" y="1146"/>
              <a:ext cx="5496" cy="2354"/>
              <a:chOff x="77" y="2863"/>
              <a:chExt cx="5683" cy="2229"/>
            </a:xfrm>
          </p:grpSpPr>
          <p:sp>
            <p:nvSpPr>
              <p:cNvPr id="10253" name="Text Box 41"/>
              <p:cNvSpPr txBox="1"/>
              <p:nvPr/>
            </p:nvSpPr>
            <p:spPr>
              <a:xfrm>
                <a:off x="77" y="2863"/>
                <a:ext cx="5683" cy="2229"/>
              </a:xfrm>
              <a:prstGeom prst="rect">
                <a:avLst/>
              </a:prstGeom>
              <a:solidFill>
                <a:schemeClr val="bg1"/>
              </a:solidFill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107763" dir="189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None/>
                </a:pPr>
                <a:r>
                  <a:rPr lang="zh-CN" altLang="en-US" sz="2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　  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通常，把在输入信号发生变化前的触发器状态称为</a:t>
                </a:r>
                <a:r>
                  <a:rPr lang="zh-CN" altLang="en-US" sz="2800" b="1" i="1" u="sng" dirty="0">
                    <a:solidFill>
                      <a:srgbClr val="FF99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现态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，用</a:t>
                </a:r>
                <a:r>
                  <a:rPr lang="zh-CN" altLang="en-US" sz="2800" b="1" dirty="0">
                    <a:solidFill>
                      <a:srgbClr val="FF99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Ｑ</a:t>
                </a:r>
                <a:r>
                  <a:rPr lang="en-US" altLang="zh-CN" sz="2800" b="1" baseline="30000" dirty="0">
                    <a:solidFill>
                      <a:srgbClr val="FF99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n 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和</a:t>
                </a:r>
                <a:r>
                  <a:rPr lang="zh-CN" altLang="en-US" sz="2800" b="1" dirty="0">
                    <a:solidFill>
                      <a:srgbClr val="FF99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Ｑ</a:t>
                </a:r>
                <a:r>
                  <a:rPr lang="en-US" altLang="zh-CN" sz="2800" b="1" baseline="30000" dirty="0">
                    <a:solidFill>
                      <a:srgbClr val="FF99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n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表示；把输入信号发生变化后的触发器状态称为</a:t>
                </a:r>
                <a:r>
                  <a:rPr lang="zh-CN" altLang="en-US" sz="2800" b="1" i="1" u="sng" dirty="0">
                    <a:solidFill>
                      <a:srgbClr val="FF99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次态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，用</a:t>
                </a:r>
                <a:r>
                  <a:rPr lang="zh-CN" altLang="en-US" sz="2800" b="1" dirty="0">
                    <a:solidFill>
                      <a:srgbClr val="FF99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Ｑ</a:t>
                </a:r>
                <a:r>
                  <a:rPr lang="en-US" altLang="zh-CN" sz="2800" b="1" baseline="30000" dirty="0">
                    <a:solidFill>
                      <a:srgbClr val="FF99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n+1 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和</a:t>
                </a:r>
                <a:r>
                  <a:rPr lang="zh-CN" altLang="en-US" sz="2800" b="1" dirty="0">
                    <a:solidFill>
                      <a:srgbClr val="FF99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Ｑ</a:t>
                </a:r>
                <a:r>
                  <a:rPr lang="en-US" altLang="zh-CN" sz="2800" b="1" baseline="30000" dirty="0">
                    <a:solidFill>
                      <a:srgbClr val="FF99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n+1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表示。用</a:t>
                </a:r>
                <a:r>
                  <a:rPr lang="en-US" altLang="zh-CN" sz="2800" b="1" dirty="0">
                    <a:solidFill>
                      <a:srgbClr val="FF99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表示输入信号的集合，则触发器的</a:t>
                </a:r>
                <a:r>
                  <a:rPr lang="zh-CN" altLang="en-US" sz="2800" b="1" i="1" u="sng" dirty="0">
                    <a:solidFill>
                      <a:srgbClr val="FF99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次态方程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为</a:t>
                </a:r>
                <a:r>
                  <a:rPr lang="zh-CN" altLang="en-US" sz="2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：</a:t>
                </a:r>
                <a:endParaRPr lang="zh-CN" altLang="en-US" b="1" dirty="0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marL="0" lvl="0" indent="0" algn="ctr" eaLnBrk="1" hangingPunct="1">
                  <a:lnSpc>
                    <a:spcPct val="120000"/>
                  </a:lnSpc>
                  <a:spcBef>
                    <a:spcPct val="50000"/>
                  </a:spcBef>
                  <a:buNone/>
                </a:pPr>
                <a:r>
                  <a:rPr lang="zh-CN" altLang="en-US" b="1" dirty="0">
                    <a:solidFill>
                      <a:srgbClr val="FF99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Ｑ</a:t>
                </a:r>
                <a:r>
                  <a:rPr lang="en-US" altLang="zh-CN" b="1" baseline="30000" dirty="0">
                    <a:solidFill>
                      <a:srgbClr val="FF99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n+1</a:t>
                </a:r>
                <a:r>
                  <a:rPr lang="en-US" altLang="zh-CN" b="1" dirty="0">
                    <a:solidFill>
                      <a:srgbClr val="FF99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lang="zh-CN" altLang="en-US" b="1" dirty="0">
                    <a:solidFill>
                      <a:srgbClr val="FF99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＝</a:t>
                </a:r>
                <a:r>
                  <a:rPr lang="en-US" altLang="zh-CN" b="1" i="1" dirty="0">
                    <a:solidFill>
                      <a:srgbClr val="FF99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f</a:t>
                </a:r>
                <a:r>
                  <a:rPr lang="zh-CN" altLang="en-US" b="1" dirty="0">
                    <a:solidFill>
                      <a:srgbClr val="FF99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（Ｑ</a:t>
                </a:r>
                <a:r>
                  <a:rPr lang="en-US" altLang="zh-CN" b="1" baseline="30000" dirty="0">
                    <a:solidFill>
                      <a:srgbClr val="FF99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n</a:t>
                </a:r>
                <a:r>
                  <a:rPr lang="en-US" altLang="zh-CN" b="1" dirty="0">
                    <a:solidFill>
                      <a:srgbClr val="FF99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lang="zh-CN" altLang="en-US" b="1" dirty="0">
                    <a:solidFill>
                      <a:srgbClr val="FF99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，</a:t>
                </a:r>
                <a:r>
                  <a:rPr lang="en-US" altLang="zh-CN" b="1" dirty="0">
                    <a:solidFill>
                      <a:srgbClr val="FF99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  <a:r>
                  <a:rPr lang="zh-CN" altLang="en-US" b="1" dirty="0">
                    <a:solidFill>
                      <a:srgbClr val="FF99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</a:t>
                </a:r>
                <a:endParaRPr lang="zh-CN" altLang="en-US" b="1" dirty="0">
                  <a:solidFill>
                    <a:srgbClr val="FF99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None/>
                </a:pPr>
                <a:r>
                  <a:rPr lang="zh-CN" altLang="en-US" sz="2800" b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　           </a:t>
                </a:r>
                <a:r>
                  <a:rPr lang="zh-CN" altLang="en-US" b="1" i="1" u="sng" dirty="0">
                    <a:solidFill>
                      <a:srgbClr val="66FF33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次态方程</a:t>
                </a:r>
                <a:r>
                  <a:rPr lang="zh-CN" altLang="en-US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又称为</a:t>
                </a:r>
                <a:r>
                  <a:rPr lang="zh-CN" altLang="en-US" b="1" i="1" u="sng" dirty="0">
                    <a:solidFill>
                      <a:srgbClr val="66FF33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状态方程</a:t>
                </a:r>
                <a:r>
                  <a:rPr lang="zh-CN" altLang="en-US" b="1" dirty="0">
                    <a:solidFill>
                      <a:srgbClr val="66FF33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、</a:t>
                </a:r>
                <a:r>
                  <a:rPr lang="zh-CN" altLang="en-US" b="1" i="1" u="sng" dirty="0">
                    <a:solidFill>
                      <a:srgbClr val="66FF33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特征方程 </a:t>
                </a:r>
                <a:r>
                  <a:rPr lang="zh-CN" altLang="en-US" b="1" dirty="0">
                    <a:solidFill>
                      <a:srgbClr val="66FF33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。</a:t>
                </a:r>
                <a:endParaRPr lang="zh-CN" altLang="en-US" b="1" dirty="0">
                  <a:solidFill>
                    <a:srgbClr val="66FF33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0254" name="Line 42"/>
              <p:cNvSpPr/>
              <p:nvPr/>
            </p:nvSpPr>
            <p:spPr>
              <a:xfrm>
                <a:off x="5210" y="2886"/>
                <a:ext cx="144" cy="1"/>
              </a:xfrm>
              <a:prstGeom prst="line">
                <a:avLst/>
              </a:prstGeom>
              <a:ln w="19050">
                <a:noFill/>
              </a:ln>
            </p:spPr>
          </p:sp>
          <p:sp>
            <p:nvSpPr>
              <p:cNvPr id="10255" name="Line 43"/>
              <p:cNvSpPr/>
              <p:nvPr/>
            </p:nvSpPr>
            <p:spPr>
              <a:xfrm>
                <a:off x="5341" y="3120"/>
                <a:ext cx="145" cy="1"/>
              </a:xfrm>
              <a:prstGeom prst="line">
                <a:avLst/>
              </a:prstGeom>
              <a:ln w="19050">
                <a:noFill/>
              </a:ln>
            </p:spPr>
          </p:sp>
        </p:grpSp>
        <p:sp>
          <p:nvSpPr>
            <p:cNvPr id="6" name="Line 44"/>
            <p:cNvSpPr/>
            <p:nvPr/>
          </p:nvSpPr>
          <p:spPr>
            <a:xfrm>
              <a:off x="1506" y="1476"/>
              <a:ext cx="191" cy="1"/>
            </a:xfrm>
            <a:prstGeom prst="line">
              <a:avLst/>
            </a:prstGeom>
            <a:ln w="1905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" name="Line 45"/>
            <p:cNvSpPr/>
            <p:nvPr/>
          </p:nvSpPr>
          <p:spPr>
            <a:xfrm>
              <a:off x="2765" y="1794"/>
              <a:ext cx="236" cy="1"/>
            </a:xfrm>
            <a:prstGeom prst="line">
              <a:avLst/>
            </a:prstGeom>
            <a:ln w="1905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2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5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" grpId="0"/>
      <p:bldP spid="10251" grpId="0"/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8797</Words>
  <Application>WPS 演示</Application>
  <PresentationFormat>全屏显示(4:3)</PresentationFormat>
  <Paragraphs>2758</Paragraphs>
  <Slides>60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41</vt:i4>
      </vt:variant>
      <vt:variant>
        <vt:lpstr>幻灯片标题</vt:lpstr>
      </vt:variant>
      <vt:variant>
        <vt:i4>60</vt:i4>
      </vt:variant>
    </vt:vector>
  </HeadingPairs>
  <TitlesOfParts>
    <vt:vector size="119" baseType="lpstr">
      <vt:lpstr>Arial</vt:lpstr>
      <vt:lpstr>宋体</vt:lpstr>
      <vt:lpstr>Wingdings</vt:lpstr>
      <vt:lpstr>隶书</vt:lpstr>
      <vt:lpstr>Times New Roman</vt:lpstr>
      <vt:lpstr>Symbol</vt:lpstr>
      <vt:lpstr>楷体_GB2312</vt:lpstr>
      <vt:lpstr>新宋体</vt:lpstr>
      <vt:lpstr>黑体</vt:lpstr>
      <vt:lpstr>幼圆</vt:lpstr>
      <vt:lpstr>微软雅黑</vt:lpstr>
      <vt:lpstr>Arial Unicode MS</vt:lpstr>
      <vt:lpstr>Calibri</vt:lpstr>
      <vt:lpstr>华文中宋</vt:lpstr>
      <vt:lpstr>华文新魏</vt:lpstr>
      <vt:lpstr>Monotype Sorts</vt:lpstr>
      <vt:lpstr>Wingdings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触发器激励表表示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第六章 采用中、大规模集成电路 的逻辑设计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whl</dc:creator>
  <cp:lastModifiedBy>SonicLuo</cp:lastModifiedBy>
  <cp:revision>141</cp:revision>
  <dcterms:created xsi:type="dcterms:W3CDTF">2006-09-23T08:28:00Z</dcterms:created>
  <dcterms:modified xsi:type="dcterms:W3CDTF">2019-12-09T09:06:44Z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