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83" r:id="rId6"/>
    <p:sldId id="309" r:id="rId7"/>
    <p:sldId id="310" r:id="rId8"/>
    <p:sldId id="256" r:id="rId9"/>
    <p:sldId id="260" r:id="rId10"/>
    <p:sldId id="274" r:id="rId11"/>
    <p:sldId id="284" r:id="rId12"/>
    <p:sldId id="286" r:id="rId13"/>
    <p:sldId id="282" r:id="rId14"/>
    <p:sldId id="307" r:id="rId15"/>
    <p:sldId id="308" r:id="rId16"/>
    <p:sldId id="269" r:id="rId17"/>
    <p:sldId id="311" r:id="rId18"/>
    <p:sldId id="291" r:id="rId19"/>
    <p:sldId id="285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65819" y="667724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18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人工智能简介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4000549" y="363960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by 2018</a:t>
            </a:r>
            <a:r>
              <a:rPr lang="zh-CN" altLang="en-US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级计科二叶劲亨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2019.02</a:t>
            </a:r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 163" descr="v2-6c42fe36568935e7255e64ab7797d41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935" y="1112520"/>
            <a:ext cx="5486400" cy="3147060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3896360" y="4785995"/>
            <a:ext cx="654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当科幻成为现实：人工智能的明天在哪里？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7396" y="1754400"/>
            <a:ext cx="6121959" cy="3611910"/>
            <a:chOff x="-888776" y="1772815"/>
            <a:chExt cx="6121959" cy="3611910"/>
          </a:xfrm>
        </p:grpSpPr>
        <p:grpSp>
          <p:nvGrpSpPr>
            <p:cNvPr id="3" name="组合 2"/>
            <p:cNvGrpSpPr/>
            <p:nvPr/>
          </p:nvGrpSpPr>
          <p:grpSpPr>
            <a:xfrm>
              <a:off x="-888776" y="1772815"/>
              <a:ext cx="6121959" cy="3611910"/>
              <a:chOff x="1660525" y="3814763"/>
              <a:chExt cx="10310812" cy="6083300"/>
            </a:xfrm>
            <a:solidFill>
              <a:schemeClr val="tx2"/>
            </a:solidFill>
          </p:grpSpPr>
          <p:sp>
            <p:nvSpPr>
              <p:cNvPr id="7" name="任意多边形: 形状 2"/>
              <p:cNvSpPr/>
              <p:nvPr/>
            </p:nvSpPr>
            <p:spPr bwMode="auto">
              <a:xfrm>
                <a:off x="2898775" y="4237038"/>
                <a:ext cx="7829550" cy="4830763"/>
              </a:xfrm>
              <a:custGeom>
                <a:avLst/>
                <a:gdLst>
                  <a:gd name="T0" fmla="*/ 0 w 4932"/>
                  <a:gd name="T1" fmla="*/ 3043 h 3043"/>
                  <a:gd name="T2" fmla="*/ 4932 w 4932"/>
                  <a:gd name="T3" fmla="*/ 3043 h 3043"/>
                  <a:gd name="T4" fmla="*/ 4932 w 4932"/>
                  <a:gd name="T5" fmla="*/ 0 h 3043"/>
                  <a:gd name="T6" fmla="*/ 0 w 4932"/>
                  <a:gd name="T7" fmla="*/ 0 h 3043"/>
                  <a:gd name="T8" fmla="*/ 0 w 4932"/>
                  <a:gd name="T9" fmla="*/ 3043 h 3043"/>
                  <a:gd name="T10" fmla="*/ 41 w 4932"/>
                  <a:gd name="T11" fmla="*/ 40 h 3043"/>
                  <a:gd name="T12" fmla="*/ 4891 w 4932"/>
                  <a:gd name="T13" fmla="*/ 40 h 3043"/>
                  <a:gd name="T14" fmla="*/ 4891 w 4932"/>
                  <a:gd name="T15" fmla="*/ 3003 h 3043"/>
                  <a:gd name="T16" fmla="*/ 41 w 4932"/>
                  <a:gd name="T17" fmla="*/ 3003 h 3043"/>
                  <a:gd name="T18" fmla="*/ 41 w 4932"/>
                  <a:gd name="T19" fmla="*/ 40 h 3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32" h="3043">
                    <a:moveTo>
                      <a:pt x="0" y="3043"/>
                    </a:moveTo>
                    <a:lnTo>
                      <a:pt x="4932" y="3043"/>
                    </a:lnTo>
                    <a:lnTo>
                      <a:pt x="4932" y="0"/>
                    </a:lnTo>
                    <a:lnTo>
                      <a:pt x="0" y="0"/>
                    </a:lnTo>
                    <a:lnTo>
                      <a:pt x="0" y="3043"/>
                    </a:lnTo>
                    <a:close/>
                    <a:moveTo>
                      <a:pt x="41" y="40"/>
                    </a:moveTo>
                    <a:lnTo>
                      <a:pt x="4891" y="40"/>
                    </a:lnTo>
                    <a:lnTo>
                      <a:pt x="4891" y="3003"/>
                    </a:lnTo>
                    <a:lnTo>
                      <a:pt x="41" y="3003"/>
                    </a:lnTo>
                    <a:lnTo>
                      <a:pt x="41" y="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6777038" y="4057651"/>
                <a:ext cx="7620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" name="任意多边形: 形状 4"/>
              <p:cNvSpPr/>
              <p:nvPr/>
            </p:nvSpPr>
            <p:spPr bwMode="auto">
              <a:xfrm>
                <a:off x="1660525" y="3814763"/>
                <a:ext cx="10310812" cy="6083300"/>
              </a:xfrm>
              <a:custGeom>
                <a:avLst/>
                <a:gdLst>
                  <a:gd name="T0" fmla="*/ 2333 w 2547"/>
                  <a:gd name="T1" fmla="*/ 1380 h 1525"/>
                  <a:gd name="T2" fmla="*/ 2333 w 2547"/>
                  <a:gd name="T3" fmla="*/ 115 h 1525"/>
                  <a:gd name="T4" fmla="*/ 2218 w 2547"/>
                  <a:gd name="T5" fmla="*/ 0 h 1525"/>
                  <a:gd name="T6" fmla="*/ 329 w 2547"/>
                  <a:gd name="T7" fmla="*/ 0 h 1525"/>
                  <a:gd name="T8" fmla="*/ 214 w 2547"/>
                  <a:gd name="T9" fmla="*/ 115 h 1525"/>
                  <a:gd name="T10" fmla="*/ 214 w 2547"/>
                  <a:gd name="T11" fmla="*/ 1380 h 1525"/>
                  <a:gd name="T12" fmla="*/ 0 w 2547"/>
                  <a:gd name="T13" fmla="*/ 1380 h 1525"/>
                  <a:gd name="T14" fmla="*/ 0 w 2547"/>
                  <a:gd name="T15" fmla="*/ 1418 h 1525"/>
                  <a:gd name="T16" fmla="*/ 107 w 2547"/>
                  <a:gd name="T17" fmla="*/ 1525 h 1525"/>
                  <a:gd name="T18" fmla="*/ 2440 w 2547"/>
                  <a:gd name="T19" fmla="*/ 1525 h 1525"/>
                  <a:gd name="T20" fmla="*/ 2547 w 2547"/>
                  <a:gd name="T21" fmla="*/ 1418 h 1525"/>
                  <a:gd name="T22" fmla="*/ 2547 w 2547"/>
                  <a:gd name="T23" fmla="*/ 1380 h 1525"/>
                  <a:gd name="T24" fmla="*/ 2333 w 2547"/>
                  <a:gd name="T25" fmla="*/ 1380 h 1525"/>
                  <a:gd name="T26" fmla="*/ 246 w 2547"/>
                  <a:gd name="T27" fmla="*/ 115 h 1525"/>
                  <a:gd name="T28" fmla="*/ 329 w 2547"/>
                  <a:gd name="T29" fmla="*/ 32 h 1525"/>
                  <a:gd name="T30" fmla="*/ 2218 w 2547"/>
                  <a:gd name="T31" fmla="*/ 32 h 1525"/>
                  <a:gd name="T32" fmla="*/ 2301 w 2547"/>
                  <a:gd name="T33" fmla="*/ 115 h 1525"/>
                  <a:gd name="T34" fmla="*/ 2301 w 2547"/>
                  <a:gd name="T35" fmla="*/ 1380 h 1525"/>
                  <a:gd name="T36" fmla="*/ 246 w 2547"/>
                  <a:gd name="T37" fmla="*/ 1380 h 1525"/>
                  <a:gd name="T38" fmla="*/ 246 w 2547"/>
                  <a:gd name="T39" fmla="*/ 115 h 1525"/>
                  <a:gd name="T40" fmla="*/ 1486 w 2547"/>
                  <a:gd name="T41" fmla="*/ 1412 h 1525"/>
                  <a:gd name="T42" fmla="*/ 1446 w 2547"/>
                  <a:gd name="T43" fmla="*/ 1448 h 1525"/>
                  <a:gd name="T44" fmla="*/ 1100 w 2547"/>
                  <a:gd name="T45" fmla="*/ 1448 h 1525"/>
                  <a:gd name="T46" fmla="*/ 1061 w 2547"/>
                  <a:gd name="T47" fmla="*/ 1412 h 1525"/>
                  <a:gd name="T48" fmla="*/ 1486 w 2547"/>
                  <a:gd name="T49" fmla="*/ 1412 h 1525"/>
                  <a:gd name="T50" fmla="*/ 2515 w 2547"/>
                  <a:gd name="T51" fmla="*/ 1418 h 1525"/>
                  <a:gd name="T52" fmla="*/ 2440 w 2547"/>
                  <a:gd name="T53" fmla="*/ 1493 h 1525"/>
                  <a:gd name="T54" fmla="*/ 107 w 2547"/>
                  <a:gd name="T55" fmla="*/ 1493 h 1525"/>
                  <a:gd name="T56" fmla="*/ 32 w 2547"/>
                  <a:gd name="T57" fmla="*/ 1418 h 1525"/>
                  <a:gd name="T58" fmla="*/ 32 w 2547"/>
                  <a:gd name="T59" fmla="*/ 1412 h 1525"/>
                  <a:gd name="T60" fmla="*/ 1045 w 2547"/>
                  <a:gd name="T61" fmla="*/ 1412 h 1525"/>
                  <a:gd name="T62" fmla="*/ 1100 w 2547"/>
                  <a:gd name="T63" fmla="*/ 1464 h 1525"/>
                  <a:gd name="T64" fmla="*/ 1446 w 2547"/>
                  <a:gd name="T65" fmla="*/ 1464 h 1525"/>
                  <a:gd name="T66" fmla="*/ 1502 w 2547"/>
                  <a:gd name="T67" fmla="*/ 1412 h 1525"/>
                  <a:gd name="T68" fmla="*/ 2515 w 2547"/>
                  <a:gd name="T69" fmla="*/ 1412 h 1525"/>
                  <a:gd name="T70" fmla="*/ 2515 w 2547"/>
                  <a:gd name="T71" fmla="*/ 1418 h 1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7" h="1525">
                    <a:moveTo>
                      <a:pt x="2333" y="1380"/>
                    </a:moveTo>
                    <a:cubicBezTo>
                      <a:pt x="2333" y="115"/>
                      <a:pt x="2333" y="115"/>
                      <a:pt x="2333" y="115"/>
                    </a:cubicBezTo>
                    <a:cubicBezTo>
                      <a:pt x="2333" y="51"/>
                      <a:pt x="2281" y="0"/>
                      <a:pt x="2218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265" y="0"/>
                      <a:pt x="214" y="51"/>
                      <a:pt x="214" y="115"/>
                    </a:cubicBezTo>
                    <a:cubicBezTo>
                      <a:pt x="214" y="1380"/>
                      <a:pt x="214" y="1380"/>
                      <a:pt x="214" y="1380"/>
                    </a:cubicBezTo>
                    <a:cubicBezTo>
                      <a:pt x="0" y="1380"/>
                      <a:pt x="0" y="1380"/>
                      <a:pt x="0" y="1380"/>
                    </a:cubicBezTo>
                    <a:cubicBezTo>
                      <a:pt x="0" y="1418"/>
                      <a:pt x="0" y="1418"/>
                      <a:pt x="0" y="1418"/>
                    </a:cubicBezTo>
                    <a:cubicBezTo>
                      <a:pt x="0" y="1477"/>
                      <a:pt x="48" y="1525"/>
                      <a:pt x="107" y="1525"/>
                    </a:cubicBezTo>
                    <a:cubicBezTo>
                      <a:pt x="2440" y="1525"/>
                      <a:pt x="2440" y="1525"/>
                      <a:pt x="2440" y="1525"/>
                    </a:cubicBezTo>
                    <a:cubicBezTo>
                      <a:pt x="2499" y="1525"/>
                      <a:pt x="2547" y="1477"/>
                      <a:pt x="2547" y="1418"/>
                    </a:cubicBezTo>
                    <a:cubicBezTo>
                      <a:pt x="2547" y="1380"/>
                      <a:pt x="2547" y="1380"/>
                      <a:pt x="2547" y="1380"/>
                    </a:cubicBezTo>
                    <a:lnTo>
                      <a:pt x="2333" y="1380"/>
                    </a:lnTo>
                    <a:close/>
                    <a:moveTo>
                      <a:pt x="246" y="115"/>
                    </a:moveTo>
                    <a:cubicBezTo>
                      <a:pt x="246" y="69"/>
                      <a:pt x="283" y="32"/>
                      <a:pt x="329" y="32"/>
                    </a:cubicBezTo>
                    <a:cubicBezTo>
                      <a:pt x="2218" y="32"/>
                      <a:pt x="2218" y="32"/>
                      <a:pt x="2218" y="32"/>
                    </a:cubicBezTo>
                    <a:cubicBezTo>
                      <a:pt x="2264" y="32"/>
                      <a:pt x="2301" y="69"/>
                      <a:pt x="2301" y="115"/>
                    </a:cubicBezTo>
                    <a:cubicBezTo>
                      <a:pt x="2301" y="1380"/>
                      <a:pt x="2301" y="1380"/>
                      <a:pt x="2301" y="1380"/>
                    </a:cubicBezTo>
                    <a:cubicBezTo>
                      <a:pt x="246" y="1380"/>
                      <a:pt x="246" y="1380"/>
                      <a:pt x="246" y="1380"/>
                    </a:cubicBezTo>
                    <a:lnTo>
                      <a:pt x="246" y="115"/>
                    </a:lnTo>
                    <a:close/>
                    <a:moveTo>
                      <a:pt x="1486" y="1412"/>
                    </a:moveTo>
                    <a:cubicBezTo>
                      <a:pt x="1485" y="1432"/>
                      <a:pt x="1467" y="1448"/>
                      <a:pt x="1446" y="1448"/>
                    </a:cubicBezTo>
                    <a:cubicBezTo>
                      <a:pt x="1100" y="1448"/>
                      <a:pt x="1100" y="1448"/>
                      <a:pt x="1100" y="1448"/>
                    </a:cubicBezTo>
                    <a:cubicBezTo>
                      <a:pt x="1080" y="1448"/>
                      <a:pt x="1062" y="1432"/>
                      <a:pt x="1061" y="1412"/>
                    </a:cubicBezTo>
                    <a:lnTo>
                      <a:pt x="1486" y="1412"/>
                    </a:lnTo>
                    <a:close/>
                    <a:moveTo>
                      <a:pt x="2515" y="1418"/>
                    </a:moveTo>
                    <a:cubicBezTo>
                      <a:pt x="2515" y="1460"/>
                      <a:pt x="2481" y="1493"/>
                      <a:pt x="2440" y="1493"/>
                    </a:cubicBezTo>
                    <a:cubicBezTo>
                      <a:pt x="107" y="1493"/>
                      <a:pt x="107" y="1493"/>
                      <a:pt x="107" y="1493"/>
                    </a:cubicBezTo>
                    <a:cubicBezTo>
                      <a:pt x="66" y="1493"/>
                      <a:pt x="32" y="1460"/>
                      <a:pt x="32" y="1418"/>
                    </a:cubicBezTo>
                    <a:cubicBezTo>
                      <a:pt x="32" y="1412"/>
                      <a:pt x="32" y="1412"/>
                      <a:pt x="32" y="1412"/>
                    </a:cubicBezTo>
                    <a:cubicBezTo>
                      <a:pt x="1045" y="1412"/>
                      <a:pt x="1045" y="1412"/>
                      <a:pt x="1045" y="1412"/>
                    </a:cubicBezTo>
                    <a:cubicBezTo>
                      <a:pt x="1046" y="1441"/>
                      <a:pt x="1071" y="1464"/>
                      <a:pt x="1100" y="1464"/>
                    </a:cubicBezTo>
                    <a:cubicBezTo>
                      <a:pt x="1446" y="1464"/>
                      <a:pt x="1446" y="1464"/>
                      <a:pt x="1446" y="1464"/>
                    </a:cubicBezTo>
                    <a:cubicBezTo>
                      <a:pt x="1476" y="1464"/>
                      <a:pt x="1501" y="1441"/>
                      <a:pt x="1502" y="1412"/>
                    </a:cubicBezTo>
                    <a:cubicBezTo>
                      <a:pt x="2515" y="1412"/>
                      <a:pt x="2515" y="1412"/>
                      <a:pt x="2515" y="1412"/>
                    </a:cubicBezTo>
                    <a:lnTo>
                      <a:pt x="2515" y="141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0" y="2092958"/>
              <a:ext cx="4419600" cy="2722880"/>
            </a:xfrm>
            <a:prstGeom prst="rect">
              <a:avLst/>
            </a:prstGeom>
            <a:blipFill dpi="0" rotWithShape="1">
              <a:blip r:embed="rId1"/>
              <a:srcRect/>
              <a:tile tx="0" ty="-3810000" sx="70000" sy="7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sp>
        <p:nvSpPr>
          <p:cNvPr id="5" name="文本框 6"/>
          <p:cNvSpPr txBox="1"/>
          <p:nvPr/>
        </p:nvSpPr>
        <p:spPr>
          <a:xfrm>
            <a:off x="5802630" y="2081530"/>
            <a:ext cx="5085080" cy="295783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自动欺诈探测系统使用机器学习可以识别出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预示着欺诈性付款行动的行为模式；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借助语音识别技术能够自动完成电话客服；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声音识别可以核实来电者的身份</a:t>
            </a:r>
            <a:endParaRPr sz="2000" dirty="0"/>
          </a:p>
        </p:txBody>
      </p:sp>
      <p:sp>
        <p:nvSpPr>
          <p:cNvPr id="10" name="标题 1"/>
          <p:cNvSpPr txBox="1"/>
          <p:nvPr/>
        </p:nvSpPr>
        <p:spPr>
          <a:xfrm>
            <a:off x="6211232" y="874741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300" b="1" spc="600" dirty="0" smtClean="0">
                <a:latin typeface="+mn-lt"/>
                <a:ea typeface="+mn-ea"/>
                <a:cs typeface="+mn-ea"/>
                <a:sym typeface="+mn-lt"/>
              </a:rPr>
              <a:t>银行业</a:t>
            </a:r>
            <a:endParaRPr lang="zh-CN" altLang="en-US" sz="4300" b="1" spc="6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5756910" y="2071370"/>
            <a:ext cx="5085080" cy="2957830"/>
          </a:xfrm>
          <a:prstGeom prst="rect">
            <a:avLst/>
          </a:prstGeom>
        </p:spPr>
        <p:txBody>
          <a:bodyPr wrap="none">
            <a:normAutofit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美国有一半的医院采用自动语音识别来帮助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医生自动完成医嘱抄录，而且使用率还在迅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速增长；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IBM 的Watson借助自然语言处理技术来阅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读和理解大量医学文献，通过假设自动生成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来完成自动诊断，借助机器学习可以提高准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确率。</a:t>
            </a:r>
            <a:endParaRPr sz="2000" dirty="0"/>
          </a:p>
        </p:txBody>
      </p:sp>
      <p:sp>
        <p:nvSpPr>
          <p:cNvPr id="10" name="标题 1"/>
          <p:cNvSpPr txBox="1"/>
          <p:nvPr/>
        </p:nvSpPr>
        <p:spPr>
          <a:xfrm>
            <a:off x="6027420" y="875030"/>
            <a:ext cx="3953510" cy="5111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300" b="1" spc="600" dirty="0" smtClean="0">
                <a:latin typeface="+mn-lt"/>
                <a:ea typeface="+mn-ea"/>
                <a:cs typeface="+mn-ea"/>
                <a:sym typeface="+mn-lt"/>
              </a:rPr>
              <a:t>医疗健康领域</a:t>
            </a:r>
            <a:endParaRPr lang="zh-CN" altLang="en-US" sz="4300" b="1" spc="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6"/>
          <a:stretch>
            <a:fillRect/>
          </a:stretch>
        </p:blipFill>
        <p:spPr>
          <a:xfrm>
            <a:off x="-2" y="0"/>
            <a:ext cx="481121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5729605" y="2222500"/>
            <a:ext cx="5085080" cy="295783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机器学习系统被用来预测生物数据和化合物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活动的因果关系，从而帮助制药公司识别出</a:t>
            </a:r>
            <a:endParaRPr sz="2000" dirty="0"/>
          </a:p>
          <a:p>
            <a:pPr marL="0" indent="0" algn="l">
              <a:lnSpc>
                <a:spcPct val="150000"/>
              </a:lnSpc>
              <a:buNone/>
            </a:pPr>
            <a:r>
              <a:rPr sz="2000" dirty="0"/>
              <a:t>最有前景的药物。</a:t>
            </a:r>
            <a:endParaRPr sz="2000" dirty="0"/>
          </a:p>
        </p:txBody>
      </p:sp>
      <p:sp>
        <p:nvSpPr>
          <p:cNvPr id="10" name="标题 1"/>
          <p:cNvSpPr txBox="1"/>
          <p:nvPr/>
        </p:nvSpPr>
        <p:spPr>
          <a:xfrm>
            <a:off x="6027420" y="875030"/>
            <a:ext cx="4045585" cy="5111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300" b="1" spc="600" dirty="0" smtClean="0">
                <a:latin typeface="+mn-lt"/>
                <a:ea typeface="+mn-ea"/>
                <a:cs typeface="+mn-ea"/>
                <a:sym typeface="+mn-lt"/>
              </a:rPr>
              <a:t>生命科学领域</a:t>
            </a:r>
            <a:endParaRPr lang="zh-CN" altLang="en-US" sz="4300" b="1" spc="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7" name="图片 36" descr="v2-420a599461188440ed6ceee6691555d4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875030"/>
            <a:ext cx="5486400" cy="462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4bc9aed-4841-4090-8d57-9c76c0c2ef25"/>
          <p:cNvGrpSpPr>
            <a:grpSpLocks noChangeAspect="1"/>
          </p:cNvGrpSpPr>
          <p:nvPr/>
        </p:nvGrpSpPr>
        <p:grpSpPr>
          <a:xfrm>
            <a:off x="542048" y="1962052"/>
            <a:ext cx="11352502" cy="3457267"/>
            <a:chOff x="1095376" y="1700809"/>
            <a:chExt cx="10221476" cy="3112826"/>
          </a:xfrm>
        </p:grpSpPr>
        <p:grpSp>
          <p:nvGrpSpPr>
            <p:cNvPr id="4" name="组合 3"/>
            <p:cNvGrpSpPr/>
            <p:nvPr/>
          </p:nvGrpSpPr>
          <p:grpSpPr>
            <a:xfrm>
              <a:off x="1095376" y="1700809"/>
              <a:ext cx="10221476" cy="2377332"/>
              <a:chOff x="1095376" y="1700809"/>
              <a:chExt cx="10221476" cy="237733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95376" y="1700809"/>
                <a:ext cx="10221476" cy="2377332"/>
                <a:chOff x="588348" y="1686422"/>
                <a:chExt cx="11235532" cy="2613181"/>
              </a:xfrm>
            </p:grpSpPr>
            <p:grpSp>
              <p:nvGrpSpPr>
                <p:cNvPr id="27" name="组合 26"/>
                <p:cNvGrpSpPr>
                  <a:grpSpLocks noChangeAspect="1"/>
                </p:cNvGrpSpPr>
                <p:nvPr/>
              </p:nvGrpSpPr>
              <p:grpSpPr>
                <a:xfrm>
                  <a:off x="588348" y="1700810"/>
                  <a:ext cx="2503215" cy="2520001"/>
                  <a:chOff x="1983909" y="2663640"/>
                  <a:chExt cx="1657350" cy="1668463"/>
                </a:xfrm>
                <a:solidFill>
                  <a:schemeClr val="accent1"/>
                </a:solidFill>
              </p:grpSpPr>
              <p:sp>
                <p:nvSpPr>
                  <p:cNvPr id="43" name="任意多边形: 形状 2"/>
                  <p:cNvSpPr/>
                  <p:nvPr/>
                </p:nvSpPr>
                <p:spPr bwMode="auto">
                  <a:xfrm>
                    <a:off x="1983909" y="3062103"/>
                    <a:ext cx="1216025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4" name="任意多边形: 形状 3"/>
                  <p:cNvSpPr/>
                  <p:nvPr/>
                </p:nvSpPr>
                <p:spPr bwMode="auto">
                  <a:xfrm>
                    <a:off x="2433171" y="2674753"/>
                    <a:ext cx="1208088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5" name="任意多边形: 形状 4"/>
                  <p:cNvSpPr/>
                  <p:nvPr/>
                </p:nvSpPr>
                <p:spPr bwMode="auto">
                  <a:xfrm>
                    <a:off x="3277721" y="4006665"/>
                    <a:ext cx="358775" cy="315913"/>
                  </a:xfrm>
                  <a:custGeom>
                    <a:avLst/>
                    <a:gdLst>
                      <a:gd name="T0" fmla="*/ 43 w 159"/>
                      <a:gd name="T1" fmla="*/ 69 h 140"/>
                      <a:gd name="T2" fmla="*/ 34 w 159"/>
                      <a:gd name="T3" fmla="*/ 61 h 140"/>
                      <a:gd name="T4" fmla="*/ 24 w 159"/>
                      <a:gd name="T5" fmla="*/ 61 h 140"/>
                      <a:gd name="T6" fmla="*/ 7 w 159"/>
                      <a:gd name="T7" fmla="*/ 52 h 140"/>
                      <a:gd name="T8" fmla="*/ 0 w 159"/>
                      <a:gd name="T9" fmla="*/ 32 h 140"/>
                      <a:gd name="T10" fmla="*/ 10 w 159"/>
                      <a:gd name="T11" fmla="*/ 9 h 140"/>
                      <a:gd name="T12" fmla="*/ 34 w 159"/>
                      <a:gd name="T13" fmla="*/ 0 h 140"/>
                      <a:gd name="T14" fmla="*/ 61 w 159"/>
                      <a:gd name="T15" fmla="*/ 13 h 140"/>
                      <a:gd name="T16" fmla="*/ 72 w 159"/>
                      <a:gd name="T17" fmla="*/ 47 h 140"/>
                      <a:gd name="T18" fmla="*/ 42 w 159"/>
                      <a:gd name="T19" fmla="*/ 126 h 140"/>
                      <a:gd name="T20" fmla="*/ 23 w 159"/>
                      <a:gd name="T21" fmla="*/ 140 h 140"/>
                      <a:gd name="T22" fmla="*/ 13 w 159"/>
                      <a:gd name="T23" fmla="*/ 131 h 140"/>
                      <a:gd name="T24" fmla="*/ 18 w 159"/>
                      <a:gd name="T25" fmla="*/ 120 h 140"/>
                      <a:gd name="T26" fmla="*/ 36 w 159"/>
                      <a:gd name="T27" fmla="*/ 92 h 140"/>
                      <a:gd name="T28" fmla="*/ 43 w 159"/>
                      <a:gd name="T29" fmla="*/ 69 h 140"/>
                      <a:gd name="T30" fmla="*/ 130 w 159"/>
                      <a:gd name="T31" fmla="*/ 69 h 140"/>
                      <a:gd name="T32" fmla="*/ 121 w 159"/>
                      <a:gd name="T33" fmla="*/ 61 h 140"/>
                      <a:gd name="T34" fmla="*/ 112 w 159"/>
                      <a:gd name="T35" fmla="*/ 61 h 140"/>
                      <a:gd name="T36" fmla="*/ 94 w 159"/>
                      <a:gd name="T37" fmla="*/ 52 h 140"/>
                      <a:gd name="T38" fmla="*/ 87 w 159"/>
                      <a:gd name="T39" fmla="*/ 32 h 140"/>
                      <a:gd name="T40" fmla="*/ 96 w 159"/>
                      <a:gd name="T41" fmla="*/ 9 h 140"/>
                      <a:gd name="T42" fmla="*/ 120 w 159"/>
                      <a:gd name="T43" fmla="*/ 0 h 140"/>
                      <a:gd name="T44" fmla="*/ 148 w 159"/>
                      <a:gd name="T45" fmla="*/ 13 h 140"/>
                      <a:gd name="T46" fmla="*/ 159 w 159"/>
                      <a:gd name="T47" fmla="*/ 47 h 140"/>
                      <a:gd name="T48" fmla="*/ 129 w 159"/>
                      <a:gd name="T49" fmla="*/ 126 h 140"/>
                      <a:gd name="T50" fmla="*/ 109 w 159"/>
                      <a:gd name="T51" fmla="*/ 140 h 140"/>
                      <a:gd name="T52" fmla="*/ 100 w 159"/>
                      <a:gd name="T53" fmla="*/ 131 h 140"/>
                      <a:gd name="T54" fmla="*/ 106 w 159"/>
                      <a:gd name="T55" fmla="*/ 120 h 140"/>
                      <a:gd name="T56" fmla="*/ 122 w 159"/>
                      <a:gd name="T57" fmla="*/ 92 h 140"/>
                      <a:gd name="T58" fmla="*/ 130 w 159"/>
                      <a:gd name="T59" fmla="*/ 69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9" h="140">
                        <a:moveTo>
                          <a:pt x="43" y="69"/>
                        </a:moveTo>
                        <a:cubicBezTo>
                          <a:pt x="43" y="64"/>
                          <a:pt x="40" y="61"/>
                          <a:pt x="34" y="61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18" y="60"/>
                          <a:pt x="12" y="57"/>
                          <a:pt x="7" y="52"/>
                        </a:cubicBezTo>
                        <a:cubicBezTo>
                          <a:pt x="2" y="46"/>
                          <a:pt x="0" y="40"/>
                          <a:pt x="0" y="32"/>
                        </a:cubicBezTo>
                        <a:cubicBezTo>
                          <a:pt x="0" y="23"/>
                          <a:pt x="3" y="15"/>
                          <a:pt x="10" y="9"/>
                        </a:cubicBezTo>
                        <a:cubicBezTo>
                          <a:pt x="16" y="3"/>
                          <a:pt x="24" y="0"/>
                          <a:pt x="34" y="0"/>
                        </a:cubicBezTo>
                        <a:cubicBezTo>
                          <a:pt x="44" y="0"/>
                          <a:pt x="54" y="4"/>
                          <a:pt x="61" y="13"/>
                        </a:cubicBezTo>
                        <a:cubicBezTo>
                          <a:pt x="68" y="22"/>
                          <a:pt x="72" y="33"/>
                          <a:pt x="72" y="47"/>
                        </a:cubicBezTo>
                        <a:cubicBezTo>
                          <a:pt x="72" y="73"/>
                          <a:pt x="62" y="99"/>
                          <a:pt x="42" y="126"/>
                        </a:cubicBezTo>
                        <a:cubicBezTo>
                          <a:pt x="34" y="136"/>
                          <a:pt x="28" y="140"/>
                          <a:pt x="23" y="140"/>
                        </a:cubicBezTo>
                        <a:cubicBezTo>
                          <a:pt x="16" y="140"/>
                          <a:pt x="13" y="137"/>
                          <a:pt x="13" y="131"/>
                        </a:cubicBezTo>
                        <a:cubicBezTo>
                          <a:pt x="13" y="128"/>
                          <a:pt x="15" y="125"/>
                          <a:pt x="18" y="120"/>
                        </a:cubicBezTo>
                        <a:cubicBezTo>
                          <a:pt x="25" y="112"/>
                          <a:pt x="30" y="103"/>
                          <a:pt x="36" y="92"/>
                        </a:cubicBezTo>
                        <a:cubicBezTo>
                          <a:pt x="41" y="82"/>
                          <a:pt x="43" y="74"/>
                          <a:pt x="43" y="69"/>
                        </a:cubicBezTo>
                        <a:close/>
                        <a:moveTo>
                          <a:pt x="130" y="69"/>
                        </a:moveTo>
                        <a:cubicBezTo>
                          <a:pt x="130" y="64"/>
                          <a:pt x="127" y="61"/>
                          <a:pt x="121" y="61"/>
                        </a:cubicBezTo>
                        <a:cubicBezTo>
                          <a:pt x="112" y="61"/>
                          <a:pt x="112" y="61"/>
                          <a:pt x="112" y="61"/>
                        </a:cubicBezTo>
                        <a:cubicBezTo>
                          <a:pt x="105" y="60"/>
                          <a:pt x="99" y="57"/>
                          <a:pt x="94" y="52"/>
                        </a:cubicBezTo>
                        <a:cubicBezTo>
                          <a:pt x="89" y="46"/>
                          <a:pt x="87" y="40"/>
                          <a:pt x="87" y="32"/>
                        </a:cubicBezTo>
                        <a:cubicBezTo>
                          <a:pt x="87" y="23"/>
                          <a:pt x="90" y="15"/>
                          <a:pt x="96" y="9"/>
                        </a:cubicBezTo>
                        <a:cubicBezTo>
                          <a:pt x="103" y="3"/>
                          <a:pt x="111" y="0"/>
                          <a:pt x="120" y="0"/>
                        </a:cubicBezTo>
                        <a:cubicBezTo>
                          <a:pt x="132" y="0"/>
                          <a:pt x="141" y="4"/>
                          <a:pt x="148" y="13"/>
                        </a:cubicBezTo>
                        <a:cubicBezTo>
                          <a:pt x="155" y="22"/>
                          <a:pt x="159" y="33"/>
                          <a:pt x="159" y="47"/>
                        </a:cubicBezTo>
                        <a:cubicBezTo>
                          <a:pt x="159" y="73"/>
                          <a:pt x="149" y="99"/>
                          <a:pt x="129" y="126"/>
                        </a:cubicBezTo>
                        <a:cubicBezTo>
                          <a:pt x="121" y="136"/>
                          <a:pt x="115" y="140"/>
                          <a:pt x="109" y="140"/>
                        </a:cubicBezTo>
                        <a:cubicBezTo>
                          <a:pt x="103" y="140"/>
                          <a:pt x="100" y="137"/>
                          <a:pt x="100" y="131"/>
                        </a:cubicBezTo>
                        <a:cubicBezTo>
                          <a:pt x="100" y="128"/>
                          <a:pt x="102" y="125"/>
                          <a:pt x="106" y="120"/>
                        </a:cubicBezTo>
                        <a:cubicBezTo>
                          <a:pt x="112" y="112"/>
                          <a:pt x="117" y="103"/>
                          <a:pt x="122" y="92"/>
                        </a:cubicBezTo>
                        <a:cubicBezTo>
                          <a:pt x="127" y="82"/>
                          <a:pt x="130" y="74"/>
                          <a:pt x="130" y="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6" name="任意多边形: 形状 5"/>
                  <p:cNvSpPr/>
                  <p:nvPr/>
                </p:nvSpPr>
                <p:spPr bwMode="auto">
                  <a:xfrm>
                    <a:off x="1983909" y="2663640"/>
                    <a:ext cx="355600" cy="317500"/>
                  </a:xfrm>
                  <a:custGeom>
                    <a:avLst/>
                    <a:gdLst>
                      <a:gd name="T0" fmla="*/ 115 w 158"/>
                      <a:gd name="T1" fmla="*/ 72 h 141"/>
                      <a:gd name="T2" fmla="*/ 124 w 158"/>
                      <a:gd name="T3" fmla="*/ 80 h 141"/>
                      <a:gd name="T4" fmla="*/ 134 w 158"/>
                      <a:gd name="T5" fmla="*/ 80 h 141"/>
                      <a:gd name="T6" fmla="*/ 151 w 158"/>
                      <a:gd name="T7" fmla="*/ 89 h 141"/>
                      <a:gd name="T8" fmla="*/ 158 w 158"/>
                      <a:gd name="T9" fmla="*/ 109 h 141"/>
                      <a:gd name="T10" fmla="*/ 149 w 158"/>
                      <a:gd name="T11" fmla="*/ 132 h 141"/>
                      <a:gd name="T12" fmla="*/ 125 w 158"/>
                      <a:gd name="T13" fmla="*/ 141 h 141"/>
                      <a:gd name="T14" fmla="*/ 98 w 158"/>
                      <a:gd name="T15" fmla="*/ 128 h 141"/>
                      <a:gd name="T16" fmla="*/ 87 w 158"/>
                      <a:gd name="T17" fmla="*/ 94 h 141"/>
                      <a:gd name="T18" fmla="*/ 117 w 158"/>
                      <a:gd name="T19" fmla="*/ 15 h 141"/>
                      <a:gd name="T20" fmla="*/ 136 w 158"/>
                      <a:gd name="T21" fmla="*/ 0 h 141"/>
                      <a:gd name="T22" fmla="*/ 145 w 158"/>
                      <a:gd name="T23" fmla="*/ 10 h 141"/>
                      <a:gd name="T24" fmla="*/ 140 w 158"/>
                      <a:gd name="T25" fmla="*/ 21 h 141"/>
                      <a:gd name="T26" fmla="*/ 123 w 158"/>
                      <a:gd name="T27" fmla="*/ 48 h 141"/>
                      <a:gd name="T28" fmla="*/ 115 w 158"/>
                      <a:gd name="T29" fmla="*/ 72 h 141"/>
                      <a:gd name="T30" fmla="*/ 28 w 158"/>
                      <a:gd name="T31" fmla="*/ 72 h 141"/>
                      <a:gd name="T32" fmla="*/ 37 w 158"/>
                      <a:gd name="T33" fmla="*/ 80 h 141"/>
                      <a:gd name="T34" fmla="*/ 47 w 158"/>
                      <a:gd name="T35" fmla="*/ 80 h 141"/>
                      <a:gd name="T36" fmla="*/ 64 w 158"/>
                      <a:gd name="T37" fmla="*/ 89 h 141"/>
                      <a:gd name="T38" fmla="*/ 72 w 158"/>
                      <a:gd name="T39" fmla="*/ 109 h 141"/>
                      <a:gd name="T40" fmla="*/ 62 w 158"/>
                      <a:gd name="T41" fmla="*/ 132 h 141"/>
                      <a:gd name="T42" fmla="*/ 38 w 158"/>
                      <a:gd name="T43" fmla="*/ 141 h 141"/>
                      <a:gd name="T44" fmla="*/ 10 w 158"/>
                      <a:gd name="T45" fmla="*/ 128 h 141"/>
                      <a:gd name="T46" fmla="*/ 0 w 158"/>
                      <a:gd name="T47" fmla="*/ 94 h 141"/>
                      <a:gd name="T48" fmla="*/ 30 w 158"/>
                      <a:gd name="T49" fmla="*/ 15 h 141"/>
                      <a:gd name="T50" fmla="*/ 49 w 158"/>
                      <a:gd name="T51" fmla="*/ 0 h 141"/>
                      <a:gd name="T52" fmla="*/ 58 w 158"/>
                      <a:gd name="T53" fmla="*/ 10 h 141"/>
                      <a:gd name="T54" fmla="*/ 53 w 158"/>
                      <a:gd name="T55" fmla="*/ 21 h 141"/>
                      <a:gd name="T56" fmla="*/ 36 w 158"/>
                      <a:gd name="T57" fmla="*/ 48 h 141"/>
                      <a:gd name="T58" fmla="*/ 28 w 158"/>
                      <a:gd name="T59" fmla="*/ 72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8" h="141">
                        <a:moveTo>
                          <a:pt x="115" y="72"/>
                        </a:moveTo>
                        <a:cubicBezTo>
                          <a:pt x="115" y="77"/>
                          <a:pt x="118" y="80"/>
                          <a:pt x="124" y="80"/>
                        </a:cubicBezTo>
                        <a:cubicBezTo>
                          <a:pt x="134" y="80"/>
                          <a:pt x="134" y="80"/>
                          <a:pt x="134" y="80"/>
                        </a:cubicBezTo>
                        <a:cubicBezTo>
                          <a:pt x="140" y="80"/>
                          <a:pt x="146" y="83"/>
                          <a:pt x="151" y="89"/>
                        </a:cubicBezTo>
                        <a:cubicBezTo>
                          <a:pt x="156" y="95"/>
                          <a:pt x="158" y="101"/>
                          <a:pt x="158" y="109"/>
                        </a:cubicBezTo>
                        <a:cubicBezTo>
                          <a:pt x="158" y="118"/>
                          <a:pt x="155" y="126"/>
                          <a:pt x="149" y="132"/>
                        </a:cubicBezTo>
                        <a:cubicBezTo>
                          <a:pt x="142" y="138"/>
                          <a:pt x="134" y="141"/>
                          <a:pt x="125" y="141"/>
                        </a:cubicBezTo>
                        <a:cubicBezTo>
                          <a:pt x="114" y="141"/>
                          <a:pt x="105" y="137"/>
                          <a:pt x="98" y="128"/>
                        </a:cubicBezTo>
                        <a:cubicBezTo>
                          <a:pt x="90" y="119"/>
                          <a:pt x="87" y="108"/>
                          <a:pt x="87" y="94"/>
                        </a:cubicBezTo>
                        <a:cubicBezTo>
                          <a:pt x="87" y="68"/>
                          <a:pt x="97" y="42"/>
                          <a:pt x="117" y="15"/>
                        </a:cubicBezTo>
                        <a:cubicBezTo>
                          <a:pt x="124" y="5"/>
                          <a:pt x="130" y="0"/>
                          <a:pt x="136" y="0"/>
                        </a:cubicBezTo>
                        <a:cubicBezTo>
                          <a:pt x="142" y="0"/>
                          <a:pt x="145" y="4"/>
                          <a:pt x="145" y="10"/>
                        </a:cubicBezTo>
                        <a:cubicBezTo>
                          <a:pt x="145" y="13"/>
                          <a:pt x="144" y="16"/>
                          <a:pt x="140" y="21"/>
                        </a:cubicBezTo>
                        <a:cubicBezTo>
                          <a:pt x="134" y="29"/>
                          <a:pt x="128" y="38"/>
                          <a:pt x="123" y="48"/>
                        </a:cubicBezTo>
                        <a:cubicBezTo>
                          <a:pt x="118" y="59"/>
                          <a:pt x="115" y="67"/>
                          <a:pt x="115" y="72"/>
                        </a:cubicBezTo>
                        <a:close/>
                        <a:moveTo>
                          <a:pt x="28" y="72"/>
                        </a:moveTo>
                        <a:cubicBezTo>
                          <a:pt x="28" y="77"/>
                          <a:pt x="31" y="80"/>
                          <a:pt x="37" y="80"/>
                        </a:cubicBezTo>
                        <a:cubicBezTo>
                          <a:pt x="47" y="80"/>
                          <a:pt x="47" y="80"/>
                          <a:pt x="47" y="80"/>
                        </a:cubicBezTo>
                        <a:cubicBezTo>
                          <a:pt x="53" y="80"/>
                          <a:pt x="59" y="83"/>
                          <a:pt x="64" y="89"/>
                        </a:cubicBezTo>
                        <a:cubicBezTo>
                          <a:pt x="69" y="95"/>
                          <a:pt x="72" y="101"/>
                          <a:pt x="72" y="109"/>
                        </a:cubicBezTo>
                        <a:cubicBezTo>
                          <a:pt x="72" y="118"/>
                          <a:pt x="68" y="126"/>
                          <a:pt x="62" y="132"/>
                        </a:cubicBezTo>
                        <a:cubicBezTo>
                          <a:pt x="56" y="138"/>
                          <a:pt x="48" y="141"/>
                          <a:pt x="38" y="141"/>
                        </a:cubicBezTo>
                        <a:cubicBezTo>
                          <a:pt x="27" y="141"/>
                          <a:pt x="18" y="137"/>
                          <a:pt x="10" y="128"/>
                        </a:cubicBezTo>
                        <a:cubicBezTo>
                          <a:pt x="3" y="119"/>
                          <a:pt x="0" y="108"/>
                          <a:pt x="0" y="94"/>
                        </a:cubicBezTo>
                        <a:cubicBezTo>
                          <a:pt x="0" y="68"/>
                          <a:pt x="10" y="42"/>
                          <a:pt x="30" y="15"/>
                        </a:cubicBezTo>
                        <a:cubicBezTo>
                          <a:pt x="37" y="5"/>
                          <a:pt x="44" y="0"/>
                          <a:pt x="49" y="0"/>
                        </a:cubicBezTo>
                        <a:cubicBezTo>
                          <a:pt x="55" y="0"/>
                          <a:pt x="58" y="4"/>
                          <a:pt x="58" y="10"/>
                        </a:cubicBezTo>
                        <a:cubicBezTo>
                          <a:pt x="58" y="13"/>
                          <a:pt x="56" y="16"/>
                          <a:pt x="53" y="21"/>
                        </a:cubicBezTo>
                        <a:cubicBezTo>
                          <a:pt x="47" y="29"/>
                          <a:pt x="41" y="38"/>
                          <a:pt x="36" y="48"/>
                        </a:cubicBezTo>
                        <a:cubicBezTo>
                          <a:pt x="31" y="59"/>
                          <a:pt x="28" y="67"/>
                          <a:pt x="28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8" name="组合 27"/>
                <p:cNvGrpSpPr>
                  <a:grpSpLocks noChangeAspect="1"/>
                </p:cNvGrpSpPr>
                <p:nvPr/>
              </p:nvGrpSpPr>
              <p:grpSpPr>
                <a:xfrm>
                  <a:off x="3390079" y="1686422"/>
                  <a:ext cx="2515318" cy="2520000"/>
                  <a:chOff x="4052421" y="2654115"/>
                  <a:chExt cx="1704976" cy="1708150"/>
                </a:xfrm>
                <a:solidFill>
                  <a:schemeClr val="accent2"/>
                </a:solidFill>
              </p:grpSpPr>
              <p:sp>
                <p:nvSpPr>
                  <p:cNvPr id="39" name="任意多边形: 形状 8"/>
                  <p:cNvSpPr/>
                  <p:nvPr/>
                </p:nvSpPr>
                <p:spPr bwMode="auto">
                  <a:xfrm>
                    <a:off x="4052421" y="2735078"/>
                    <a:ext cx="471488" cy="1528763"/>
                  </a:xfrm>
                  <a:custGeom>
                    <a:avLst/>
                    <a:gdLst>
                      <a:gd name="T0" fmla="*/ 25 w 209"/>
                      <a:gd name="T1" fmla="*/ 340 h 679"/>
                      <a:gd name="T2" fmla="*/ 209 w 209"/>
                      <a:gd name="T3" fmla="*/ 29 h 679"/>
                      <a:gd name="T4" fmla="*/ 209 w 209"/>
                      <a:gd name="T5" fmla="*/ 0 h 679"/>
                      <a:gd name="T6" fmla="*/ 0 w 209"/>
                      <a:gd name="T7" fmla="*/ 340 h 679"/>
                      <a:gd name="T8" fmla="*/ 209 w 209"/>
                      <a:gd name="T9" fmla="*/ 679 h 679"/>
                      <a:gd name="T10" fmla="*/ 209 w 209"/>
                      <a:gd name="T11" fmla="*/ 651 h 679"/>
                      <a:gd name="T12" fmla="*/ 25 w 209"/>
                      <a:gd name="T13" fmla="*/ 340 h 6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9" h="679">
                        <a:moveTo>
                          <a:pt x="25" y="340"/>
                        </a:moveTo>
                        <a:cubicBezTo>
                          <a:pt x="25" y="206"/>
                          <a:pt x="97" y="89"/>
                          <a:pt x="209" y="2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85" y="63"/>
                          <a:pt x="0" y="192"/>
                          <a:pt x="0" y="340"/>
                        </a:cubicBezTo>
                        <a:cubicBezTo>
                          <a:pt x="0" y="488"/>
                          <a:pt x="85" y="617"/>
                          <a:pt x="209" y="679"/>
                        </a:cubicBezTo>
                        <a:cubicBezTo>
                          <a:pt x="209" y="651"/>
                          <a:pt x="209" y="651"/>
                          <a:pt x="209" y="651"/>
                        </a:cubicBezTo>
                        <a:cubicBezTo>
                          <a:pt x="97" y="590"/>
                          <a:pt x="25" y="474"/>
                          <a:pt x="25" y="3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0" name="任意多边形: 形状 9"/>
                  <p:cNvSpPr/>
                  <p:nvPr/>
                </p:nvSpPr>
                <p:spPr bwMode="auto">
                  <a:xfrm>
                    <a:off x="5270034" y="2728728"/>
                    <a:ext cx="487363" cy="1544638"/>
                  </a:xfrm>
                  <a:custGeom>
                    <a:avLst/>
                    <a:gdLst>
                      <a:gd name="T0" fmla="*/ 216 w 216"/>
                      <a:gd name="T1" fmla="*/ 343 h 686"/>
                      <a:gd name="T2" fmla="*/ 0 w 216"/>
                      <a:gd name="T3" fmla="*/ 0 h 686"/>
                      <a:gd name="T4" fmla="*/ 0 w 216"/>
                      <a:gd name="T5" fmla="*/ 28 h 686"/>
                      <a:gd name="T6" fmla="*/ 191 w 216"/>
                      <a:gd name="T7" fmla="*/ 343 h 686"/>
                      <a:gd name="T8" fmla="*/ 0 w 216"/>
                      <a:gd name="T9" fmla="*/ 657 h 686"/>
                      <a:gd name="T10" fmla="*/ 0 w 216"/>
                      <a:gd name="T11" fmla="*/ 686 h 686"/>
                      <a:gd name="T12" fmla="*/ 216 w 216"/>
                      <a:gd name="T13" fmla="*/ 343 h 6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" h="686">
                        <a:moveTo>
                          <a:pt x="216" y="343"/>
                        </a:moveTo>
                        <a:cubicBezTo>
                          <a:pt x="216" y="192"/>
                          <a:pt x="128" y="62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16" y="88"/>
                          <a:pt x="191" y="206"/>
                          <a:pt x="191" y="343"/>
                        </a:cubicBezTo>
                        <a:cubicBezTo>
                          <a:pt x="191" y="479"/>
                          <a:pt x="116" y="598"/>
                          <a:pt x="0" y="657"/>
                        </a:cubicBezTo>
                        <a:cubicBezTo>
                          <a:pt x="0" y="686"/>
                          <a:pt x="0" y="686"/>
                          <a:pt x="0" y="686"/>
                        </a:cubicBezTo>
                        <a:cubicBezTo>
                          <a:pt x="128" y="624"/>
                          <a:pt x="216" y="494"/>
                          <a:pt x="216" y="3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1" name="任意多边形: 形状 10"/>
                  <p:cNvSpPr/>
                  <p:nvPr/>
                </p:nvSpPr>
                <p:spPr bwMode="auto">
                  <a:xfrm>
                    <a:off x="4665196" y="4057465"/>
                    <a:ext cx="463550" cy="304800"/>
                  </a:xfrm>
                  <a:custGeom>
                    <a:avLst/>
                    <a:gdLst>
                      <a:gd name="T0" fmla="*/ 0 w 206"/>
                      <a:gd name="T1" fmla="*/ 43 h 136"/>
                      <a:gd name="T2" fmla="*/ 43 w 206"/>
                      <a:gd name="T3" fmla="*/ 0 h 136"/>
                      <a:gd name="T4" fmla="*/ 88 w 206"/>
                      <a:gd name="T5" fmla="*/ 49 h 136"/>
                      <a:gd name="T6" fmla="*/ 21 w 206"/>
                      <a:gd name="T7" fmla="*/ 136 h 136"/>
                      <a:gd name="T8" fmla="*/ 16 w 206"/>
                      <a:gd name="T9" fmla="*/ 128 h 136"/>
                      <a:gd name="T10" fmla="*/ 65 w 206"/>
                      <a:gd name="T11" fmla="*/ 78 h 136"/>
                      <a:gd name="T12" fmla="*/ 40 w 206"/>
                      <a:gd name="T13" fmla="*/ 87 h 136"/>
                      <a:gd name="T14" fmla="*/ 0 w 206"/>
                      <a:gd name="T15" fmla="*/ 43 h 136"/>
                      <a:gd name="T16" fmla="*/ 118 w 206"/>
                      <a:gd name="T17" fmla="*/ 43 h 136"/>
                      <a:gd name="T18" fmla="*/ 161 w 206"/>
                      <a:gd name="T19" fmla="*/ 0 h 136"/>
                      <a:gd name="T20" fmla="*/ 206 w 206"/>
                      <a:gd name="T21" fmla="*/ 49 h 136"/>
                      <a:gd name="T22" fmla="*/ 140 w 206"/>
                      <a:gd name="T23" fmla="*/ 136 h 136"/>
                      <a:gd name="T24" fmla="*/ 135 w 206"/>
                      <a:gd name="T25" fmla="*/ 128 h 136"/>
                      <a:gd name="T26" fmla="*/ 183 w 206"/>
                      <a:gd name="T27" fmla="*/ 78 h 136"/>
                      <a:gd name="T28" fmla="*/ 158 w 206"/>
                      <a:gd name="T29" fmla="*/ 87 h 136"/>
                      <a:gd name="T30" fmla="*/ 118 w 206"/>
                      <a:gd name="T31" fmla="*/ 4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6">
                        <a:moveTo>
                          <a:pt x="0" y="43"/>
                        </a:moveTo>
                        <a:cubicBezTo>
                          <a:pt x="0" y="15"/>
                          <a:pt x="25" y="0"/>
                          <a:pt x="43" y="0"/>
                        </a:cubicBezTo>
                        <a:cubicBezTo>
                          <a:pt x="61" y="0"/>
                          <a:pt x="88" y="17"/>
                          <a:pt x="88" y="49"/>
                        </a:cubicBezTo>
                        <a:cubicBezTo>
                          <a:pt x="88" y="98"/>
                          <a:pt x="49" y="133"/>
                          <a:pt x="21" y="136"/>
                        </a:cubicBezTo>
                        <a:cubicBezTo>
                          <a:pt x="19" y="133"/>
                          <a:pt x="16" y="128"/>
                          <a:pt x="16" y="128"/>
                        </a:cubicBezTo>
                        <a:cubicBezTo>
                          <a:pt x="29" y="123"/>
                          <a:pt x="63" y="99"/>
                          <a:pt x="65" y="78"/>
                        </a:cubicBezTo>
                        <a:cubicBezTo>
                          <a:pt x="55" y="84"/>
                          <a:pt x="51" y="87"/>
                          <a:pt x="40" y="87"/>
                        </a:cubicBezTo>
                        <a:cubicBezTo>
                          <a:pt x="16" y="87"/>
                          <a:pt x="0" y="65"/>
                          <a:pt x="0" y="43"/>
                        </a:cubicBezTo>
                        <a:close/>
                        <a:moveTo>
                          <a:pt x="118" y="43"/>
                        </a:moveTo>
                        <a:cubicBezTo>
                          <a:pt x="118" y="15"/>
                          <a:pt x="144" y="0"/>
                          <a:pt x="161" y="0"/>
                        </a:cubicBezTo>
                        <a:cubicBezTo>
                          <a:pt x="179" y="0"/>
                          <a:pt x="206" y="17"/>
                          <a:pt x="206" y="49"/>
                        </a:cubicBezTo>
                        <a:cubicBezTo>
                          <a:pt x="206" y="98"/>
                          <a:pt x="167" y="133"/>
                          <a:pt x="140" y="136"/>
                        </a:cubicBezTo>
                        <a:cubicBezTo>
                          <a:pt x="138" y="133"/>
                          <a:pt x="135" y="128"/>
                          <a:pt x="135" y="128"/>
                        </a:cubicBezTo>
                        <a:cubicBezTo>
                          <a:pt x="147" y="123"/>
                          <a:pt x="181" y="99"/>
                          <a:pt x="183" y="78"/>
                        </a:cubicBezTo>
                        <a:cubicBezTo>
                          <a:pt x="174" y="84"/>
                          <a:pt x="170" y="87"/>
                          <a:pt x="158" y="87"/>
                        </a:cubicBezTo>
                        <a:cubicBezTo>
                          <a:pt x="135" y="87"/>
                          <a:pt x="118" y="65"/>
                          <a:pt x="118" y="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2" name="任意多边形: 形状 11"/>
                  <p:cNvSpPr/>
                  <p:nvPr/>
                </p:nvSpPr>
                <p:spPr bwMode="auto">
                  <a:xfrm>
                    <a:off x="4665196" y="2654115"/>
                    <a:ext cx="463550" cy="307975"/>
                  </a:xfrm>
                  <a:custGeom>
                    <a:avLst/>
                    <a:gdLst>
                      <a:gd name="T0" fmla="*/ 206 w 206"/>
                      <a:gd name="T1" fmla="*/ 94 h 137"/>
                      <a:gd name="T2" fmla="*/ 163 w 206"/>
                      <a:gd name="T3" fmla="*/ 137 h 137"/>
                      <a:gd name="T4" fmla="*/ 118 w 206"/>
                      <a:gd name="T5" fmla="*/ 88 h 137"/>
                      <a:gd name="T6" fmla="*/ 185 w 206"/>
                      <a:gd name="T7" fmla="*/ 0 h 137"/>
                      <a:gd name="T8" fmla="*/ 190 w 206"/>
                      <a:gd name="T9" fmla="*/ 9 h 137"/>
                      <a:gd name="T10" fmla="*/ 141 w 206"/>
                      <a:gd name="T11" fmla="*/ 59 h 137"/>
                      <a:gd name="T12" fmla="*/ 166 w 206"/>
                      <a:gd name="T13" fmla="*/ 50 h 137"/>
                      <a:gd name="T14" fmla="*/ 206 w 206"/>
                      <a:gd name="T15" fmla="*/ 94 h 137"/>
                      <a:gd name="T16" fmla="*/ 88 w 206"/>
                      <a:gd name="T17" fmla="*/ 94 h 137"/>
                      <a:gd name="T18" fmla="*/ 45 w 206"/>
                      <a:gd name="T19" fmla="*/ 137 h 137"/>
                      <a:gd name="T20" fmla="*/ 0 w 206"/>
                      <a:gd name="T21" fmla="*/ 88 h 137"/>
                      <a:gd name="T22" fmla="*/ 67 w 206"/>
                      <a:gd name="T23" fmla="*/ 0 h 137"/>
                      <a:gd name="T24" fmla="*/ 71 w 206"/>
                      <a:gd name="T25" fmla="*/ 9 h 137"/>
                      <a:gd name="T26" fmla="*/ 23 w 206"/>
                      <a:gd name="T27" fmla="*/ 59 h 137"/>
                      <a:gd name="T28" fmla="*/ 48 w 206"/>
                      <a:gd name="T29" fmla="*/ 50 h 137"/>
                      <a:gd name="T30" fmla="*/ 88 w 206"/>
                      <a:gd name="T31" fmla="*/ 94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7">
                        <a:moveTo>
                          <a:pt x="206" y="94"/>
                        </a:moveTo>
                        <a:cubicBezTo>
                          <a:pt x="206" y="122"/>
                          <a:pt x="181" y="137"/>
                          <a:pt x="163" y="137"/>
                        </a:cubicBezTo>
                        <a:cubicBezTo>
                          <a:pt x="145" y="137"/>
                          <a:pt x="118" y="119"/>
                          <a:pt x="118" y="88"/>
                        </a:cubicBezTo>
                        <a:cubicBezTo>
                          <a:pt x="118" y="39"/>
                          <a:pt x="157" y="4"/>
                          <a:pt x="185" y="0"/>
                        </a:cubicBezTo>
                        <a:cubicBezTo>
                          <a:pt x="187" y="4"/>
                          <a:pt x="190" y="9"/>
                          <a:pt x="190" y="9"/>
                        </a:cubicBezTo>
                        <a:cubicBezTo>
                          <a:pt x="177" y="14"/>
                          <a:pt x="143" y="38"/>
                          <a:pt x="141" y="59"/>
                        </a:cubicBezTo>
                        <a:cubicBezTo>
                          <a:pt x="151" y="53"/>
                          <a:pt x="155" y="50"/>
                          <a:pt x="166" y="50"/>
                        </a:cubicBezTo>
                        <a:cubicBezTo>
                          <a:pt x="190" y="50"/>
                          <a:pt x="206" y="72"/>
                          <a:pt x="206" y="94"/>
                        </a:cubicBezTo>
                        <a:close/>
                        <a:moveTo>
                          <a:pt x="88" y="94"/>
                        </a:moveTo>
                        <a:cubicBezTo>
                          <a:pt x="88" y="122"/>
                          <a:pt x="62" y="137"/>
                          <a:pt x="45" y="137"/>
                        </a:cubicBezTo>
                        <a:cubicBezTo>
                          <a:pt x="27" y="137"/>
                          <a:pt x="0" y="119"/>
                          <a:pt x="0" y="88"/>
                        </a:cubicBezTo>
                        <a:cubicBezTo>
                          <a:pt x="0" y="39"/>
                          <a:pt x="39" y="4"/>
                          <a:pt x="67" y="0"/>
                        </a:cubicBezTo>
                        <a:cubicBezTo>
                          <a:pt x="69" y="4"/>
                          <a:pt x="71" y="9"/>
                          <a:pt x="71" y="9"/>
                        </a:cubicBezTo>
                        <a:cubicBezTo>
                          <a:pt x="59" y="14"/>
                          <a:pt x="25" y="38"/>
                          <a:pt x="23" y="59"/>
                        </a:cubicBezTo>
                        <a:cubicBezTo>
                          <a:pt x="32" y="53"/>
                          <a:pt x="36" y="50"/>
                          <a:pt x="48" y="50"/>
                        </a:cubicBezTo>
                        <a:cubicBezTo>
                          <a:pt x="71" y="50"/>
                          <a:pt x="88" y="72"/>
                          <a:pt x="88" y="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9" name="组合 28"/>
                <p:cNvGrpSpPr>
                  <a:grpSpLocks noChangeAspect="1"/>
                </p:cNvGrpSpPr>
                <p:nvPr/>
              </p:nvGrpSpPr>
              <p:grpSpPr>
                <a:xfrm>
                  <a:off x="6311765" y="1717593"/>
                  <a:ext cx="2529257" cy="2520000"/>
                  <a:chOff x="6281271" y="2603315"/>
                  <a:chExt cx="1735138" cy="1728788"/>
                </a:xfrm>
                <a:solidFill>
                  <a:schemeClr val="accent3"/>
                </a:solidFill>
              </p:grpSpPr>
              <p:sp>
                <p:nvSpPr>
                  <p:cNvPr id="35" name="任意多边形: 形状 14"/>
                  <p:cNvSpPr/>
                  <p:nvPr/>
                </p:nvSpPr>
                <p:spPr bwMode="auto">
                  <a:xfrm>
                    <a:off x="6306671" y="3062103"/>
                    <a:ext cx="1214438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6" name="任意多边形: 形状 15"/>
                  <p:cNvSpPr/>
                  <p:nvPr/>
                </p:nvSpPr>
                <p:spPr bwMode="auto">
                  <a:xfrm>
                    <a:off x="6755934" y="2674753"/>
                    <a:ext cx="1206500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7" name="任意多边形: 形状 16"/>
                  <p:cNvSpPr/>
                  <p:nvPr/>
                </p:nvSpPr>
                <p:spPr bwMode="auto">
                  <a:xfrm>
                    <a:off x="6281271" y="2603315"/>
                    <a:ext cx="315913" cy="265113"/>
                  </a:xfrm>
                  <a:custGeom>
                    <a:avLst/>
                    <a:gdLst>
                      <a:gd name="T0" fmla="*/ 68 w 140"/>
                      <a:gd name="T1" fmla="*/ 4 h 118"/>
                      <a:gd name="T2" fmla="*/ 80 w 140"/>
                      <a:gd name="T3" fmla="*/ 0 h 118"/>
                      <a:gd name="T4" fmla="*/ 95 w 140"/>
                      <a:gd name="T5" fmla="*/ 7 h 118"/>
                      <a:gd name="T6" fmla="*/ 107 w 140"/>
                      <a:gd name="T7" fmla="*/ 20 h 118"/>
                      <a:gd name="T8" fmla="*/ 127 w 140"/>
                      <a:gd name="T9" fmla="*/ 62 h 118"/>
                      <a:gd name="T10" fmla="*/ 140 w 140"/>
                      <a:gd name="T11" fmla="*/ 106 h 118"/>
                      <a:gd name="T12" fmla="*/ 132 w 140"/>
                      <a:gd name="T13" fmla="*/ 113 h 118"/>
                      <a:gd name="T14" fmla="*/ 125 w 140"/>
                      <a:gd name="T15" fmla="*/ 118 h 118"/>
                      <a:gd name="T16" fmla="*/ 123 w 140"/>
                      <a:gd name="T17" fmla="*/ 118 h 118"/>
                      <a:gd name="T18" fmla="*/ 121 w 140"/>
                      <a:gd name="T19" fmla="*/ 118 h 118"/>
                      <a:gd name="T20" fmla="*/ 85 w 140"/>
                      <a:gd name="T21" fmla="*/ 63 h 118"/>
                      <a:gd name="T22" fmla="*/ 78 w 140"/>
                      <a:gd name="T23" fmla="*/ 53 h 118"/>
                      <a:gd name="T24" fmla="*/ 72 w 140"/>
                      <a:gd name="T25" fmla="*/ 43 h 118"/>
                      <a:gd name="T26" fmla="*/ 63 w 140"/>
                      <a:gd name="T27" fmla="*/ 16 h 118"/>
                      <a:gd name="T28" fmla="*/ 68 w 140"/>
                      <a:gd name="T29" fmla="*/ 4 h 118"/>
                      <a:gd name="T30" fmla="*/ 5 w 140"/>
                      <a:gd name="T31" fmla="*/ 4 h 118"/>
                      <a:gd name="T32" fmla="*/ 17 w 140"/>
                      <a:gd name="T33" fmla="*/ 0 h 118"/>
                      <a:gd name="T34" fmla="*/ 32 w 140"/>
                      <a:gd name="T35" fmla="*/ 7 h 118"/>
                      <a:gd name="T36" fmla="*/ 45 w 140"/>
                      <a:gd name="T37" fmla="*/ 20 h 118"/>
                      <a:gd name="T38" fmla="*/ 64 w 140"/>
                      <a:gd name="T39" fmla="*/ 62 h 118"/>
                      <a:gd name="T40" fmla="*/ 77 w 140"/>
                      <a:gd name="T41" fmla="*/ 106 h 118"/>
                      <a:gd name="T42" fmla="*/ 69 w 140"/>
                      <a:gd name="T43" fmla="*/ 113 h 118"/>
                      <a:gd name="T44" fmla="*/ 61 w 140"/>
                      <a:gd name="T45" fmla="*/ 118 h 118"/>
                      <a:gd name="T46" fmla="*/ 59 w 140"/>
                      <a:gd name="T47" fmla="*/ 118 h 118"/>
                      <a:gd name="T48" fmla="*/ 57 w 140"/>
                      <a:gd name="T49" fmla="*/ 118 h 118"/>
                      <a:gd name="T50" fmla="*/ 22 w 140"/>
                      <a:gd name="T51" fmla="*/ 63 h 118"/>
                      <a:gd name="T52" fmla="*/ 15 w 140"/>
                      <a:gd name="T53" fmla="*/ 53 h 118"/>
                      <a:gd name="T54" fmla="*/ 8 w 140"/>
                      <a:gd name="T55" fmla="*/ 43 h 118"/>
                      <a:gd name="T56" fmla="*/ 0 w 140"/>
                      <a:gd name="T57" fmla="*/ 16 h 118"/>
                      <a:gd name="T58" fmla="*/ 5 w 140"/>
                      <a:gd name="T59" fmla="*/ 4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8">
                        <a:moveTo>
                          <a:pt x="68" y="4"/>
                        </a:moveTo>
                        <a:cubicBezTo>
                          <a:pt x="72" y="1"/>
                          <a:pt x="76" y="0"/>
                          <a:pt x="80" y="0"/>
                        </a:cubicBezTo>
                        <a:cubicBezTo>
                          <a:pt x="84" y="0"/>
                          <a:pt x="89" y="2"/>
                          <a:pt x="95" y="7"/>
                        </a:cubicBezTo>
                        <a:cubicBezTo>
                          <a:pt x="101" y="12"/>
                          <a:pt x="105" y="16"/>
                          <a:pt x="107" y="20"/>
                        </a:cubicBezTo>
                        <a:cubicBezTo>
                          <a:pt x="115" y="32"/>
                          <a:pt x="121" y="45"/>
                          <a:pt x="127" y="62"/>
                        </a:cubicBezTo>
                        <a:cubicBezTo>
                          <a:pt x="133" y="78"/>
                          <a:pt x="137" y="93"/>
                          <a:pt x="140" y="106"/>
                        </a:cubicBezTo>
                        <a:cubicBezTo>
                          <a:pt x="139" y="107"/>
                          <a:pt x="136" y="109"/>
                          <a:pt x="132" y="113"/>
                        </a:cubicBezTo>
                        <a:cubicBezTo>
                          <a:pt x="128" y="117"/>
                          <a:pt x="126" y="118"/>
                          <a:pt x="125" y="118"/>
                        </a:cubicBezTo>
                        <a:cubicBezTo>
                          <a:pt x="124" y="118"/>
                          <a:pt x="123" y="118"/>
                          <a:pt x="123" y="118"/>
                        </a:cubicBezTo>
                        <a:cubicBezTo>
                          <a:pt x="122" y="118"/>
                          <a:pt x="121" y="118"/>
                          <a:pt x="121" y="118"/>
                        </a:cubicBezTo>
                        <a:cubicBezTo>
                          <a:pt x="108" y="101"/>
                          <a:pt x="96" y="83"/>
                          <a:pt x="85" y="63"/>
                        </a:cubicBezTo>
                        <a:cubicBezTo>
                          <a:pt x="83" y="60"/>
                          <a:pt x="81" y="56"/>
                          <a:pt x="78" y="53"/>
                        </a:cubicBezTo>
                        <a:cubicBezTo>
                          <a:pt x="76" y="50"/>
                          <a:pt x="74" y="46"/>
                          <a:pt x="72" y="43"/>
                        </a:cubicBezTo>
                        <a:cubicBezTo>
                          <a:pt x="66" y="35"/>
                          <a:pt x="63" y="25"/>
                          <a:pt x="63" y="16"/>
                        </a:cubicBezTo>
                        <a:cubicBezTo>
                          <a:pt x="63" y="11"/>
                          <a:pt x="65" y="7"/>
                          <a:pt x="68" y="4"/>
                        </a:cubicBezTo>
                        <a:close/>
                        <a:moveTo>
                          <a:pt x="5" y="4"/>
                        </a:moveTo>
                        <a:cubicBezTo>
                          <a:pt x="8" y="1"/>
                          <a:pt x="12" y="0"/>
                          <a:pt x="17" y="0"/>
                        </a:cubicBezTo>
                        <a:cubicBezTo>
                          <a:pt x="22" y="0"/>
                          <a:pt x="27" y="2"/>
                          <a:pt x="32" y="7"/>
                        </a:cubicBezTo>
                        <a:cubicBezTo>
                          <a:pt x="38" y="12"/>
                          <a:pt x="42" y="16"/>
                          <a:pt x="45" y="20"/>
                        </a:cubicBezTo>
                        <a:cubicBezTo>
                          <a:pt x="52" y="32"/>
                          <a:pt x="58" y="45"/>
                          <a:pt x="64" y="62"/>
                        </a:cubicBezTo>
                        <a:cubicBezTo>
                          <a:pt x="70" y="78"/>
                          <a:pt x="74" y="93"/>
                          <a:pt x="77" y="106"/>
                        </a:cubicBezTo>
                        <a:cubicBezTo>
                          <a:pt x="76" y="107"/>
                          <a:pt x="73" y="109"/>
                          <a:pt x="69" y="113"/>
                        </a:cubicBezTo>
                        <a:cubicBezTo>
                          <a:pt x="65" y="117"/>
                          <a:pt x="63" y="118"/>
                          <a:pt x="61" y="118"/>
                        </a:cubicBezTo>
                        <a:cubicBezTo>
                          <a:pt x="61" y="118"/>
                          <a:pt x="60" y="118"/>
                          <a:pt x="59" y="118"/>
                        </a:cubicBezTo>
                        <a:cubicBezTo>
                          <a:pt x="58" y="118"/>
                          <a:pt x="58" y="118"/>
                          <a:pt x="57" y="118"/>
                        </a:cubicBezTo>
                        <a:cubicBezTo>
                          <a:pt x="44" y="101"/>
                          <a:pt x="32" y="83"/>
                          <a:pt x="22" y="63"/>
                        </a:cubicBezTo>
                        <a:cubicBezTo>
                          <a:pt x="20" y="60"/>
                          <a:pt x="17" y="56"/>
                          <a:pt x="15" y="53"/>
                        </a:cubicBezTo>
                        <a:cubicBezTo>
                          <a:pt x="13" y="50"/>
                          <a:pt x="11" y="46"/>
                          <a:pt x="8" y="43"/>
                        </a:cubicBezTo>
                        <a:cubicBezTo>
                          <a:pt x="3" y="35"/>
                          <a:pt x="0" y="25"/>
                          <a:pt x="0" y="16"/>
                        </a:cubicBezTo>
                        <a:cubicBezTo>
                          <a:pt x="0" y="11"/>
                          <a:pt x="2" y="7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8" name="任意多边形: 形状 17"/>
                  <p:cNvSpPr/>
                  <p:nvPr/>
                </p:nvSpPr>
                <p:spPr bwMode="auto">
                  <a:xfrm>
                    <a:off x="7702084" y="4057465"/>
                    <a:ext cx="314325" cy="266700"/>
                  </a:xfrm>
                  <a:custGeom>
                    <a:avLst/>
                    <a:gdLst>
                      <a:gd name="T0" fmla="*/ 72 w 140"/>
                      <a:gd name="T1" fmla="*/ 114 h 119"/>
                      <a:gd name="T2" fmla="*/ 60 w 140"/>
                      <a:gd name="T3" fmla="*/ 119 h 119"/>
                      <a:gd name="T4" fmla="*/ 45 w 140"/>
                      <a:gd name="T5" fmla="*/ 112 h 119"/>
                      <a:gd name="T6" fmla="*/ 32 w 140"/>
                      <a:gd name="T7" fmla="*/ 99 h 119"/>
                      <a:gd name="T8" fmla="*/ 13 w 140"/>
                      <a:gd name="T9" fmla="*/ 57 h 119"/>
                      <a:gd name="T10" fmla="*/ 0 w 140"/>
                      <a:gd name="T11" fmla="*/ 13 h 119"/>
                      <a:gd name="T12" fmla="*/ 8 w 140"/>
                      <a:gd name="T13" fmla="*/ 6 h 119"/>
                      <a:gd name="T14" fmla="*/ 15 w 140"/>
                      <a:gd name="T15" fmla="*/ 0 h 119"/>
                      <a:gd name="T16" fmla="*/ 17 w 140"/>
                      <a:gd name="T17" fmla="*/ 1 h 119"/>
                      <a:gd name="T18" fmla="*/ 19 w 140"/>
                      <a:gd name="T19" fmla="*/ 1 h 119"/>
                      <a:gd name="T20" fmla="*/ 55 w 140"/>
                      <a:gd name="T21" fmla="*/ 55 h 119"/>
                      <a:gd name="T22" fmla="*/ 61 w 140"/>
                      <a:gd name="T23" fmla="*/ 66 h 119"/>
                      <a:gd name="T24" fmla="*/ 68 w 140"/>
                      <a:gd name="T25" fmla="*/ 75 h 119"/>
                      <a:gd name="T26" fmla="*/ 77 w 140"/>
                      <a:gd name="T27" fmla="*/ 103 h 119"/>
                      <a:gd name="T28" fmla="*/ 72 w 140"/>
                      <a:gd name="T29" fmla="*/ 114 h 119"/>
                      <a:gd name="T30" fmla="*/ 135 w 140"/>
                      <a:gd name="T31" fmla="*/ 114 h 119"/>
                      <a:gd name="T32" fmla="*/ 123 w 140"/>
                      <a:gd name="T33" fmla="*/ 119 h 119"/>
                      <a:gd name="T34" fmla="*/ 108 w 140"/>
                      <a:gd name="T35" fmla="*/ 112 h 119"/>
                      <a:gd name="T36" fmla="*/ 95 w 140"/>
                      <a:gd name="T37" fmla="*/ 99 h 119"/>
                      <a:gd name="T38" fmla="*/ 76 w 140"/>
                      <a:gd name="T39" fmla="*/ 57 h 119"/>
                      <a:gd name="T40" fmla="*/ 63 w 140"/>
                      <a:gd name="T41" fmla="*/ 13 h 119"/>
                      <a:gd name="T42" fmla="*/ 71 w 140"/>
                      <a:gd name="T43" fmla="*/ 6 h 119"/>
                      <a:gd name="T44" fmla="*/ 79 w 140"/>
                      <a:gd name="T45" fmla="*/ 0 h 119"/>
                      <a:gd name="T46" fmla="*/ 81 w 140"/>
                      <a:gd name="T47" fmla="*/ 1 h 119"/>
                      <a:gd name="T48" fmla="*/ 83 w 140"/>
                      <a:gd name="T49" fmla="*/ 1 h 119"/>
                      <a:gd name="T50" fmla="*/ 118 w 140"/>
                      <a:gd name="T51" fmla="*/ 55 h 119"/>
                      <a:gd name="T52" fmla="*/ 125 w 140"/>
                      <a:gd name="T53" fmla="*/ 66 h 119"/>
                      <a:gd name="T54" fmla="*/ 132 w 140"/>
                      <a:gd name="T55" fmla="*/ 75 h 119"/>
                      <a:gd name="T56" fmla="*/ 140 w 140"/>
                      <a:gd name="T57" fmla="*/ 103 h 119"/>
                      <a:gd name="T58" fmla="*/ 135 w 140"/>
                      <a:gd name="T59" fmla="*/ 114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9">
                        <a:moveTo>
                          <a:pt x="72" y="114"/>
                        </a:moveTo>
                        <a:cubicBezTo>
                          <a:pt x="68" y="117"/>
                          <a:pt x="64" y="119"/>
                          <a:pt x="60" y="119"/>
                        </a:cubicBezTo>
                        <a:cubicBezTo>
                          <a:pt x="56" y="119"/>
                          <a:pt x="51" y="116"/>
                          <a:pt x="45" y="112"/>
                        </a:cubicBezTo>
                        <a:cubicBezTo>
                          <a:pt x="39" y="107"/>
                          <a:pt x="35" y="103"/>
                          <a:pt x="32" y="99"/>
                        </a:cubicBezTo>
                        <a:cubicBezTo>
                          <a:pt x="25" y="87"/>
                          <a:pt x="19" y="73"/>
                          <a:pt x="13" y="57"/>
                        </a:cubicBezTo>
                        <a:cubicBezTo>
                          <a:pt x="7" y="41"/>
                          <a:pt x="3" y="26"/>
                          <a:pt x="0" y="13"/>
                        </a:cubicBezTo>
                        <a:cubicBezTo>
                          <a:pt x="1" y="12"/>
                          <a:pt x="4" y="9"/>
                          <a:pt x="8" y="6"/>
                        </a:cubicBezTo>
                        <a:cubicBezTo>
                          <a:pt x="12" y="2"/>
                          <a:pt x="14" y="0"/>
                          <a:pt x="15" y="0"/>
                        </a:cubicBezTo>
                        <a:cubicBezTo>
                          <a:pt x="16" y="0"/>
                          <a:pt x="17" y="0"/>
                          <a:pt x="17" y="1"/>
                        </a:cubicBezTo>
                        <a:cubicBezTo>
                          <a:pt x="18" y="1"/>
                          <a:pt x="19" y="1"/>
                          <a:pt x="19" y="1"/>
                        </a:cubicBezTo>
                        <a:cubicBezTo>
                          <a:pt x="32" y="18"/>
                          <a:pt x="44" y="36"/>
                          <a:pt x="55" y="55"/>
                        </a:cubicBezTo>
                        <a:cubicBezTo>
                          <a:pt x="57" y="59"/>
                          <a:pt x="59" y="62"/>
                          <a:pt x="61" y="66"/>
                        </a:cubicBezTo>
                        <a:cubicBezTo>
                          <a:pt x="64" y="69"/>
                          <a:pt x="66" y="72"/>
                          <a:pt x="68" y="75"/>
                        </a:cubicBezTo>
                        <a:cubicBezTo>
                          <a:pt x="74" y="84"/>
                          <a:pt x="77" y="93"/>
                          <a:pt x="77" y="103"/>
                        </a:cubicBezTo>
                        <a:cubicBezTo>
                          <a:pt x="77" y="108"/>
                          <a:pt x="75" y="112"/>
                          <a:pt x="72" y="114"/>
                        </a:cubicBezTo>
                        <a:close/>
                        <a:moveTo>
                          <a:pt x="135" y="114"/>
                        </a:moveTo>
                        <a:cubicBezTo>
                          <a:pt x="132" y="117"/>
                          <a:pt x="128" y="119"/>
                          <a:pt x="123" y="119"/>
                        </a:cubicBezTo>
                        <a:cubicBezTo>
                          <a:pt x="118" y="119"/>
                          <a:pt x="113" y="116"/>
                          <a:pt x="108" y="112"/>
                        </a:cubicBezTo>
                        <a:cubicBezTo>
                          <a:pt x="102" y="107"/>
                          <a:pt x="98" y="103"/>
                          <a:pt x="95" y="99"/>
                        </a:cubicBezTo>
                        <a:cubicBezTo>
                          <a:pt x="88" y="87"/>
                          <a:pt x="82" y="73"/>
                          <a:pt x="76" y="57"/>
                        </a:cubicBezTo>
                        <a:cubicBezTo>
                          <a:pt x="70" y="41"/>
                          <a:pt x="66" y="26"/>
                          <a:pt x="63" y="13"/>
                        </a:cubicBezTo>
                        <a:cubicBezTo>
                          <a:pt x="64" y="12"/>
                          <a:pt x="67" y="9"/>
                          <a:pt x="71" y="6"/>
                        </a:cubicBezTo>
                        <a:cubicBezTo>
                          <a:pt x="75" y="2"/>
                          <a:pt x="77" y="0"/>
                          <a:pt x="79" y="0"/>
                        </a:cubicBezTo>
                        <a:cubicBezTo>
                          <a:pt x="79" y="0"/>
                          <a:pt x="80" y="0"/>
                          <a:pt x="81" y="1"/>
                        </a:cubicBezTo>
                        <a:cubicBezTo>
                          <a:pt x="82" y="1"/>
                          <a:pt x="82" y="1"/>
                          <a:pt x="83" y="1"/>
                        </a:cubicBezTo>
                        <a:cubicBezTo>
                          <a:pt x="96" y="18"/>
                          <a:pt x="108" y="36"/>
                          <a:pt x="118" y="55"/>
                        </a:cubicBezTo>
                        <a:cubicBezTo>
                          <a:pt x="120" y="59"/>
                          <a:pt x="123" y="62"/>
                          <a:pt x="125" y="66"/>
                        </a:cubicBezTo>
                        <a:cubicBezTo>
                          <a:pt x="127" y="69"/>
                          <a:pt x="129" y="72"/>
                          <a:pt x="132" y="75"/>
                        </a:cubicBezTo>
                        <a:cubicBezTo>
                          <a:pt x="137" y="84"/>
                          <a:pt x="140" y="93"/>
                          <a:pt x="140" y="103"/>
                        </a:cubicBezTo>
                        <a:cubicBezTo>
                          <a:pt x="140" y="108"/>
                          <a:pt x="138" y="112"/>
                          <a:pt x="135" y="1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>
                <a:xfrm>
                  <a:off x="9217299" y="1779604"/>
                  <a:ext cx="2606581" cy="2519999"/>
                  <a:chOff x="7437438" y="2481264"/>
                  <a:chExt cx="1816100" cy="1755775"/>
                </a:xfrm>
                <a:solidFill>
                  <a:schemeClr val="accent4"/>
                </a:solidFill>
              </p:grpSpPr>
              <p:sp>
                <p:nvSpPr>
                  <p:cNvPr id="31" name="任意多边形: 形状 20"/>
                  <p:cNvSpPr/>
                  <p:nvPr/>
                </p:nvSpPr>
                <p:spPr bwMode="auto">
                  <a:xfrm>
                    <a:off x="7489825" y="2525714"/>
                    <a:ext cx="1160463" cy="1252538"/>
                  </a:xfrm>
                  <a:custGeom>
                    <a:avLst/>
                    <a:gdLst>
                      <a:gd name="T0" fmla="*/ 24 w 516"/>
                      <a:gd name="T1" fmla="*/ 536 h 556"/>
                      <a:gd name="T2" fmla="*/ 24 w 516"/>
                      <a:gd name="T3" fmla="*/ 223 h 556"/>
                      <a:gd name="T4" fmla="*/ 222 w 516"/>
                      <a:gd name="T5" fmla="*/ 24 h 556"/>
                      <a:gd name="T6" fmla="*/ 516 w 516"/>
                      <a:gd name="T7" fmla="*/ 24 h 556"/>
                      <a:gd name="T8" fmla="*/ 516 w 516"/>
                      <a:gd name="T9" fmla="*/ 0 h 556"/>
                      <a:gd name="T10" fmla="*/ 222 w 516"/>
                      <a:gd name="T11" fmla="*/ 0 h 556"/>
                      <a:gd name="T12" fmla="*/ 0 w 516"/>
                      <a:gd name="T13" fmla="*/ 223 h 556"/>
                      <a:gd name="T14" fmla="*/ 0 w 516"/>
                      <a:gd name="T15" fmla="*/ 536 h 556"/>
                      <a:gd name="T16" fmla="*/ 0 w 516"/>
                      <a:gd name="T17" fmla="*/ 556 h 556"/>
                      <a:gd name="T18" fmla="*/ 25 w 516"/>
                      <a:gd name="T19" fmla="*/ 556 h 556"/>
                      <a:gd name="T20" fmla="*/ 24 w 516"/>
                      <a:gd name="T21" fmla="*/ 536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6" h="556">
                        <a:moveTo>
                          <a:pt x="24" y="536"/>
                        </a:moveTo>
                        <a:cubicBezTo>
                          <a:pt x="24" y="223"/>
                          <a:pt x="24" y="223"/>
                          <a:pt x="24" y="223"/>
                        </a:cubicBezTo>
                        <a:cubicBezTo>
                          <a:pt x="24" y="114"/>
                          <a:pt x="113" y="24"/>
                          <a:pt x="222" y="24"/>
                        </a:cubicBezTo>
                        <a:cubicBezTo>
                          <a:pt x="516" y="24"/>
                          <a:pt x="516" y="24"/>
                          <a:pt x="516" y="24"/>
                        </a:cubicBezTo>
                        <a:cubicBezTo>
                          <a:pt x="516" y="0"/>
                          <a:pt x="516" y="0"/>
                          <a:pt x="516" y="0"/>
                        </a:cubicBez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99" y="0"/>
                          <a:pt x="0" y="100"/>
                          <a:pt x="0" y="223"/>
                        </a:cubicBezTo>
                        <a:cubicBezTo>
                          <a:pt x="0" y="536"/>
                          <a:pt x="0" y="536"/>
                          <a:pt x="0" y="536"/>
                        </a:cubicBezTo>
                        <a:cubicBezTo>
                          <a:pt x="0" y="542"/>
                          <a:pt x="0" y="548"/>
                          <a:pt x="0" y="556"/>
                        </a:cubicBezTo>
                        <a:cubicBezTo>
                          <a:pt x="25" y="556"/>
                          <a:pt x="25" y="556"/>
                          <a:pt x="25" y="556"/>
                        </a:cubicBezTo>
                        <a:cubicBezTo>
                          <a:pt x="25" y="548"/>
                          <a:pt x="24" y="542"/>
                          <a:pt x="24" y="5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2" name="任意多边形: 形状 21"/>
                  <p:cNvSpPr/>
                  <p:nvPr/>
                </p:nvSpPr>
                <p:spPr bwMode="auto">
                  <a:xfrm>
                    <a:off x="8056563" y="2986089"/>
                    <a:ext cx="1143000" cy="1250950"/>
                  </a:xfrm>
                  <a:custGeom>
                    <a:avLst/>
                    <a:gdLst>
                      <a:gd name="T0" fmla="*/ 484 w 508"/>
                      <a:gd name="T1" fmla="*/ 19 h 556"/>
                      <a:gd name="T2" fmla="*/ 484 w 508"/>
                      <a:gd name="T3" fmla="*/ 332 h 556"/>
                      <a:gd name="T4" fmla="*/ 284 w 508"/>
                      <a:gd name="T5" fmla="*/ 532 h 556"/>
                      <a:gd name="T6" fmla="*/ 0 w 508"/>
                      <a:gd name="T7" fmla="*/ 532 h 556"/>
                      <a:gd name="T8" fmla="*/ 0 w 508"/>
                      <a:gd name="T9" fmla="*/ 556 h 556"/>
                      <a:gd name="T10" fmla="*/ 284 w 508"/>
                      <a:gd name="T11" fmla="*/ 556 h 556"/>
                      <a:gd name="T12" fmla="*/ 508 w 508"/>
                      <a:gd name="T13" fmla="*/ 332 h 556"/>
                      <a:gd name="T14" fmla="*/ 508 w 508"/>
                      <a:gd name="T15" fmla="*/ 19 h 556"/>
                      <a:gd name="T16" fmla="*/ 506 w 508"/>
                      <a:gd name="T17" fmla="*/ 0 h 556"/>
                      <a:gd name="T18" fmla="*/ 481 w 508"/>
                      <a:gd name="T19" fmla="*/ 0 h 556"/>
                      <a:gd name="T20" fmla="*/ 484 w 508"/>
                      <a:gd name="T21" fmla="*/ 19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8" h="556">
                        <a:moveTo>
                          <a:pt x="484" y="19"/>
                        </a:moveTo>
                        <a:cubicBezTo>
                          <a:pt x="484" y="332"/>
                          <a:pt x="484" y="332"/>
                          <a:pt x="484" y="332"/>
                        </a:cubicBezTo>
                        <a:cubicBezTo>
                          <a:pt x="484" y="441"/>
                          <a:pt x="393" y="532"/>
                          <a:pt x="284" y="532"/>
                        </a:cubicBezTo>
                        <a:cubicBezTo>
                          <a:pt x="0" y="532"/>
                          <a:pt x="0" y="532"/>
                          <a:pt x="0" y="532"/>
                        </a:cubicBezTo>
                        <a:cubicBezTo>
                          <a:pt x="0" y="556"/>
                          <a:pt x="0" y="556"/>
                          <a:pt x="0" y="556"/>
                        </a:cubicBezTo>
                        <a:cubicBezTo>
                          <a:pt x="284" y="556"/>
                          <a:pt x="284" y="556"/>
                          <a:pt x="284" y="556"/>
                        </a:cubicBezTo>
                        <a:cubicBezTo>
                          <a:pt x="407" y="556"/>
                          <a:pt x="508" y="455"/>
                          <a:pt x="508" y="332"/>
                        </a:cubicBezTo>
                        <a:cubicBezTo>
                          <a:pt x="508" y="19"/>
                          <a:pt x="508" y="19"/>
                          <a:pt x="508" y="19"/>
                        </a:cubicBezTo>
                        <a:cubicBezTo>
                          <a:pt x="508" y="12"/>
                          <a:pt x="507" y="8"/>
                          <a:pt x="506" y="0"/>
                        </a:cubicBezTo>
                        <a:cubicBezTo>
                          <a:pt x="481" y="0"/>
                          <a:pt x="481" y="0"/>
                          <a:pt x="481" y="0"/>
                        </a:cubicBezTo>
                        <a:cubicBezTo>
                          <a:pt x="481" y="8"/>
                          <a:pt x="484" y="12"/>
                          <a:pt x="484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3" name="任意多边形: 形状 22"/>
                  <p:cNvSpPr/>
                  <p:nvPr/>
                </p:nvSpPr>
                <p:spPr bwMode="auto">
                  <a:xfrm>
                    <a:off x="8778875" y="2481264"/>
                    <a:ext cx="474663" cy="360363"/>
                  </a:xfrm>
                  <a:custGeom>
                    <a:avLst/>
                    <a:gdLst>
                      <a:gd name="T0" fmla="*/ 98 w 211"/>
                      <a:gd name="T1" fmla="*/ 38 h 160"/>
                      <a:gd name="T2" fmla="*/ 62 w 211"/>
                      <a:gd name="T3" fmla="*/ 122 h 160"/>
                      <a:gd name="T4" fmla="*/ 9 w 211"/>
                      <a:gd name="T5" fmla="*/ 160 h 160"/>
                      <a:gd name="T6" fmla="*/ 0 w 211"/>
                      <a:gd name="T7" fmla="*/ 156 h 160"/>
                      <a:gd name="T8" fmla="*/ 12 w 211"/>
                      <a:gd name="T9" fmla="*/ 143 h 160"/>
                      <a:gd name="T10" fmla="*/ 26 w 211"/>
                      <a:gd name="T11" fmla="*/ 127 h 160"/>
                      <a:gd name="T12" fmla="*/ 49 w 211"/>
                      <a:gd name="T13" fmla="*/ 84 h 160"/>
                      <a:gd name="T14" fmla="*/ 34 w 211"/>
                      <a:gd name="T15" fmla="*/ 53 h 160"/>
                      <a:gd name="T16" fmla="*/ 19 w 211"/>
                      <a:gd name="T17" fmla="*/ 33 h 160"/>
                      <a:gd name="T18" fmla="*/ 51 w 211"/>
                      <a:gd name="T19" fmla="*/ 0 h 160"/>
                      <a:gd name="T20" fmla="*/ 83 w 211"/>
                      <a:gd name="T21" fmla="*/ 11 h 160"/>
                      <a:gd name="T22" fmla="*/ 98 w 211"/>
                      <a:gd name="T23" fmla="*/ 38 h 160"/>
                      <a:gd name="T24" fmla="*/ 211 w 211"/>
                      <a:gd name="T25" fmla="*/ 38 h 160"/>
                      <a:gd name="T26" fmla="*/ 175 w 211"/>
                      <a:gd name="T27" fmla="*/ 122 h 160"/>
                      <a:gd name="T28" fmla="*/ 127 w 211"/>
                      <a:gd name="T29" fmla="*/ 160 h 160"/>
                      <a:gd name="T30" fmla="*/ 114 w 211"/>
                      <a:gd name="T31" fmla="*/ 157 h 160"/>
                      <a:gd name="T32" fmla="*/ 138 w 211"/>
                      <a:gd name="T33" fmla="*/ 127 h 160"/>
                      <a:gd name="T34" fmla="*/ 162 w 211"/>
                      <a:gd name="T35" fmla="*/ 83 h 160"/>
                      <a:gd name="T36" fmla="*/ 147 w 211"/>
                      <a:gd name="T37" fmla="*/ 53 h 160"/>
                      <a:gd name="T38" fmla="*/ 132 w 211"/>
                      <a:gd name="T39" fmla="*/ 33 h 160"/>
                      <a:gd name="T40" fmla="*/ 165 w 211"/>
                      <a:gd name="T41" fmla="*/ 0 h 160"/>
                      <a:gd name="T42" fmla="*/ 197 w 211"/>
                      <a:gd name="T43" fmla="*/ 11 h 160"/>
                      <a:gd name="T44" fmla="*/ 211 w 211"/>
                      <a:gd name="T45" fmla="*/ 3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1" h="160">
                        <a:moveTo>
                          <a:pt x="98" y="38"/>
                        </a:moveTo>
                        <a:cubicBezTo>
                          <a:pt x="98" y="69"/>
                          <a:pt x="86" y="97"/>
                          <a:pt x="62" y="122"/>
                        </a:cubicBezTo>
                        <a:cubicBezTo>
                          <a:pt x="38" y="147"/>
                          <a:pt x="20" y="160"/>
                          <a:pt x="9" y="160"/>
                        </a:cubicBezTo>
                        <a:cubicBezTo>
                          <a:pt x="3" y="160"/>
                          <a:pt x="0" y="158"/>
                          <a:pt x="0" y="156"/>
                        </a:cubicBezTo>
                        <a:cubicBezTo>
                          <a:pt x="3" y="153"/>
                          <a:pt x="7" y="148"/>
                          <a:pt x="12" y="143"/>
                        </a:cubicBezTo>
                        <a:cubicBezTo>
                          <a:pt x="16" y="138"/>
                          <a:pt x="21" y="132"/>
                          <a:pt x="26" y="127"/>
                        </a:cubicBezTo>
                        <a:cubicBezTo>
                          <a:pt x="41" y="110"/>
                          <a:pt x="49" y="96"/>
                          <a:pt x="49" y="84"/>
                        </a:cubicBezTo>
                        <a:cubicBezTo>
                          <a:pt x="49" y="73"/>
                          <a:pt x="44" y="62"/>
                          <a:pt x="34" y="53"/>
                        </a:cubicBezTo>
                        <a:cubicBezTo>
                          <a:pt x="24" y="44"/>
                          <a:pt x="19" y="38"/>
                          <a:pt x="19" y="33"/>
                        </a:cubicBezTo>
                        <a:cubicBezTo>
                          <a:pt x="19" y="11"/>
                          <a:pt x="30" y="0"/>
                          <a:pt x="51" y="0"/>
                        </a:cubicBezTo>
                        <a:cubicBezTo>
                          <a:pt x="62" y="0"/>
                          <a:pt x="73" y="4"/>
                          <a:pt x="83" y="11"/>
                        </a:cubicBezTo>
                        <a:cubicBezTo>
                          <a:pt x="93" y="18"/>
                          <a:pt x="98" y="27"/>
                          <a:pt x="98" y="38"/>
                        </a:cubicBezTo>
                        <a:close/>
                        <a:moveTo>
                          <a:pt x="211" y="38"/>
                        </a:moveTo>
                        <a:cubicBezTo>
                          <a:pt x="211" y="69"/>
                          <a:pt x="199" y="97"/>
                          <a:pt x="175" y="122"/>
                        </a:cubicBezTo>
                        <a:cubicBezTo>
                          <a:pt x="151" y="147"/>
                          <a:pt x="135" y="160"/>
                          <a:pt x="127" y="160"/>
                        </a:cubicBezTo>
                        <a:cubicBezTo>
                          <a:pt x="118" y="160"/>
                          <a:pt x="114" y="159"/>
                          <a:pt x="114" y="157"/>
                        </a:cubicBezTo>
                        <a:cubicBezTo>
                          <a:pt x="114" y="155"/>
                          <a:pt x="122" y="145"/>
                          <a:pt x="138" y="127"/>
                        </a:cubicBezTo>
                        <a:cubicBezTo>
                          <a:pt x="154" y="108"/>
                          <a:pt x="162" y="94"/>
                          <a:pt x="162" y="83"/>
                        </a:cubicBezTo>
                        <a:cubicBezTo>
                          <a:pt x="162" y="72"/>
                          <a:pt x="157" y="62"/>
                          <a:pt x="147" y="53"/>
                        </a:cubicBezTo>
                        <a:cubicBezTo>
                          <a:pt x="137" y="44"/>
                          <a:pt x="132" y="38"/>
                          <a:pt x="132" y="33"/>
                        </a:cubicBezTo>
                        <a:cubicBezTo>
                          <a:pt x="132" y="11"/>
                          <a:pt x="143" y="0"/>
                          <a:pt x="165" y="0"/>
                        </a:cubicBezTo>
                        <a:cubicBezTo>
                          <a:pt x="176" y="0"/>
                          <a:pt x="187" y="4"/>
                          <a:pt x="197" y="11"/>
                        </a:cubicBezTo>
                        <a:cubicBezTo>
                          <a:pt x="206" y="18"/>
                          <a:pt x="211" y="27"/>
                          <a:pt x="211" y="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4" name="任意多边形: 形状 23"/>
                  <p:cNvSpPr/>
                  <p:nvPr/>
                </p:nvSpPr>
                <p:spPr bwMode="auto">
                  <a:xfrm>
                    <a:off x="7437438" y="3859214"/>
                    <a:ext cx="477838" cy="360363"/>
                  </a:xfrm>
                  <a:custGeom>
                    <a:avLst/>
                    <a:gdLst>
                      <a:gd name="T0" fmla="*/ 113 w 212"/>
                      <a:gd name="T1" fmla="*/ 122 h 160"/>
                      <a:gd name="T2" fmla="*/ 150 w 212"/>
                      <a:gd name="T3" fmla="*/ 38 h 160"/>
                      <a:gd name="T4" fmla="*/ 203 w 212"/>
                      <a:gd name="T5" fmla="*/ 0 h 160"/>
                      <a:gd name="T6" fmla="*/ 212 w 212"/>
                      <a:gd name="T7" fmla="*/ 4 h 160"/>
                      <a:gd name="T8" fmla="*/ 200 w 212"/>
                      <a:gd name="T9" fmla="*/ 17 h 160"/>
                      <a:gd name="T10" fmla="*/ 186 w 212"/>
                      <a:gd name="T11" fmla="*/ 33 h 160"/>
                      <a:gd name="T12" fmla="*/ 162 w 212"/>
                      <a:gd name="T13" fmla="*/ 76 h 160"/>
                      <a:gd name="T14" fmla="*/ 177 w 212"/>
                      <a:gd name="T15" fmla="*/ 107 h 160"/>
                      <a:gd name="T16" fmla="*/ 193 w 212"/>
                      <a:gd name="T17" fmla="*/ 127 h 160"/>
                      <a:gd name="T18" fmla="*/ 160 w 212"/>
                      <a:gd name="T19" fmla="*/ 160 h 160"/>
                      <a:gd name="T20" fmla="*/ 128 w 212"/>
                      <a:gd name="T21" fmla="*/ 149 h 160"/>
                      <a:gd name="T22" fmla="*/ 113 w 212"/>
                      <a:gd name="T23" fmla="*/ 122 h 160"/>
                      <a:gd name="T24" fmla="*/ 0 w 212"/>
                      <a:gd name="T25" fmla="*/ 122 h 160"/>
                      <a:gd name="T26" fmla="*/ 36 w 212"/>
                      <a:gd name="T27" fmla="*/ 38 h 160"/>
                      <a:gd name="T28" fmla="*/ 85 w 212"/>
                      <a:gd name="T29" fmla="*/ 0 h 160"/>
                      <a:gd name="T30" fmla="*/ 98 w 212"/>
                      <a:gd name="T31" fmla="*/ 3 h 160"/>
                      <a:gd name="T32" fmla="*/ 74 w 212"/>
                      <a:gd name="T33" fmla="*/ 33 h 160"/>
                      <a:gd name="T34" fmla="*/ 50 w 212"/>
                      <a:gd name="T35" fmla="*/ 77 h 160"/>
                      <a:gd name="T36" fmla="*/ 65 w 212"/>
                      <a:gd name="T37" fmla="*/ 107 h 160"/>
                      <a:gd name="T38" fmla="*/ 80 w 212"/>
                      <a:gd name="T39" fmla="*/ 127 h 160"/>
                      <a:gd name="T40" fmla="*/ 46 w 212"/>
                      <a:gd name="T41" fmla="*/ 160 h 160"/>
                      <a:gd name="T42" fmla="*/ 15 w 212"/>
                      <a:gd name="T43" fmla="*/ 149 h 160"/>
                      <a:gd name="T44" fmla="*/ 0 w 212"/>
                      <a:gd name="T45" fmla="*/ 122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2" h="160">
                        <a:moveTo>
                          <a:pt x="113" y="122"/>
                        </a:moveTo>
                        <a:cubicBezTo>
                          <a:pt x="113" y="91"/>
                          <a:pt x="125" y="63"/>
                          <a:pt x="150" y="38"/>
                        </a:cubicBezTo>
                        <a:cubicBezTo>
                          <a:pt x="174" y="13"/>
                          <a:pt x="191" y="0"/>
                          <a:pt x="203" y="0"/>
                        </a:cubicBezTo>
                        <a:cubicBezTo>
                          <a:pt x="209" y="0"/>
                          <a:pt x="212" y="2"/>
                          <a:pt x="212" y="4"/>
                        </a:cubicBezTo>
                        <a:cubicBezTo>
                          <a:pt x="209" y="7"/>
                          <a:pt x="205" y="12"/>
                          <a:pt x="200" y="17"/>
                        </a:cubicBezTo>
                        <a:cubicBezTo>
                          <a:pt x="195" y="22"/>
                          <a:pt x="190" y="28"/>
                          <a:pt x="186" y="33"/>
                        </a:cubicBezTo>
                        <a:cubicBezTo>
                          <a:pt x="170" y="50"/>
                          <a:pt x="162" y="64"/>
                          <a:pt x="162" y="76"/>
                        </a:cubicBezTo>
                        <a:cubicBezTo>
                          <a:pt x="162" y="87"/>
                          <a:pt x="167" y="98"/>
                          <a:pt x="177" y="107"/>
                        </a:cubicBezTo>
                        <a:cubicBezTo>
                          <a:pt x="188" y="115"/>
                          <a:pt x="193" y="122"/>
                          <a:pt x="193" y="127"/>
                        </a:cubicBezTo>
                        <a:cubicBezTo>
                          <a:pt x="193" y="149"/>
                          <a:pt x="182" y="160"/>
                          <a:pt x="160" y="160"/>
                        </a:cubicBezTo>
                        <a:cubicBezTo>
                          <a:pt x="149" y="160"/>
                          <a:pt x="138" y="156"/>
                          <a:pt x="128" y="149"/>
                        </a:cubicBezTo>
                        <a:cubicBezTo>
                          <a:pt x="118" y="142"/>
                          <a:pt x="113" y="133"/>
                          <a:pt x="113" y="122"/>
                        </a:cubicBezTo>
                        <a:close/>
                        <a:moveTo>
                          <a:pt x="0" y="122"/>
                        </a:moveTo>
                        <a:cubicBezTo>
                          <a:pt x="0" y="91"/>
                          <a:pt x="12" y="63"/>
                          <a:pt x="36" y="38"/>
                        </a:cubicBezTo>
                        <a:cubicBezTo>
                          <a:pt x="60" y="13"/>
                          <a:pt x="76" y="0"/>
                          <a:pt x="85" y="0"/>
                        </a:cubicBezTo>
                        <a:cubicBezTo>
                          <a:pt x="93" y="0"/>
                          <a:pt x="98" y="1"/>
                          <a:pt x="98" y="3"/>
                        </a:cubicBezTo>
                        <a:cubicBezTo>
                          <a:pt x="98" y="5"/>
                          <a:pt x="90" y="15"/>
                          <a:pt x="74" y="33"/>
                        </a:cubicBezTo>
                        <a:cubicBezTo>
                          <a:pt x="58" y="52"/>
                          <a:pt x="50" y="66"/>
                          <a:pt x="50" y="77"/>
                        </a:cubicBezTo>
                        <a:cubicBezTo>
                          <a:pt x="50" y="88"/>
                          <a:pt x="55" y="98"/>
                          <a:pt x="65" y="107"/>
                        </a:cubicBezTo>
                        <a:cubicBezTo>
                          <a:pt x="75" y="115"/>
                          <a:pt x="80" y="122"/>
                          <a:pt x="80" y="127"/>
                        </a:cubicBezTo>
                        <a:cubicBezTo>
                          <a:pt x="80" y="149"/>
                          <a:pt x="69" y="160"/>
                          <a:pt x="46" y="160"/>
                        </a:cubicBezTo>
                        <a:cubicBezTo>
                          <a:pt x="35" y="160"/>
                          <a:pt x="25" y="156"/>
                          <a:pt x="15" y="149"/>
                        </a:cubicBezTo>
                        <a:cubicBezTo>
                          <a:pt x="5" y="142"/>
                          <a:pt x="0" y="133"/>
                          <a:pt x="0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19" name="矩形 18"/>
              <p:cNvSpPr/>
              <p:nvPr/>
            </p:nvSpPr>
            <p:spPr>
              <a:xfrm>
                <a:off x="1584235" y="2338038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2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>
                    <a:solidFill>
                      <a:schemeClr val="accent1">
                        <a:lumMod val="100000"/>
                      </a:schemeClr>
                    </a:solidFill>
                  </a:rPr>
                  <a:t>更快的行动与决策</a:t>
                </a:r>
                <a:endParaRPr lang="zh-CN" altLang="en-US" sz="1400" b="1" spc="30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3904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2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2">
                        <a:lumMod val="100000"/>
                      </a:schemeClr>
                    </a:solidFill>
                  </a:rPr>
                  <a:t>更好的结果</a:t>
                </a:r>
                <a:endParaRPr lang="zh-CN" altLang="en-US" sz="1400" b="1" spc="3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21412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2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3">
                        <a:lumMod val="100000"/>
                      </a:schemeClr>
                    </a:solidFill>
                  </a:rPr>
                  <a:t>更高的效率</a:t>
                </a:r>
                <a:endParaRPr lang="zh-CN" altLang="en-US" sz="1400" b="1" spc="3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42011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2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4">
                        <a:lumMod val="100000"/>
                      </a:schemeClr>
                    </a:solidFill>
                  </a:rPr>
                  <a:t>更低的成本</a:t>
                </a:r>
                <a:endParaRPr lang="zh-CN" altLang="en-US" sz="1400" b="1" spc="3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01147" y="2425770"/>
                <a:ext cx="2041670" cy="113318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spc="30"/>
                  <a:t>比如，自动欺诈检测，计划和调度</a:t>
                </a:r>
                <a:endParaRPr lang="zh-CN" altLang="en-US" sz="1600" spc="3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75958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spc="30"/>
                  <a:t>比如，医学诊断、石油探测、需求预测</a:t>
                </a:r>
                <a:endParaRPr lang="zh-CN" altLang="en-US" sz="1600" spc="3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441951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spc="30"/>
                  <a:t>亦即，更好的利用高技能人才和昂贵设备</a:t>
                </a:r>
                <a:endParaRPr lang="zh-CN" altLang="en-US" sz="1600" spc="3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04065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600" spc="30"/>
                  <a:t>比如，自动电话客</a:t>
                </a:r>
                <a:endParaRPr lang="zh-CN" altLang="en-US" sz="1600" spc="3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600" spc="30"/>
                  <a:t>服减少了劳动成本</a:t>
                </a:r>
                <a:endParaRPr lang="zh-CN" altLang="en-US" sz="1600" spc="3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201510" y="4473116"/>
              <a:ext cx="9788976" cy="340519"/>
              <a:chOff x="1486040" y="2960948"/>
              <a:chExt cx="8202455" cy="340519"/>
            </a:xfrm>
          </p:grpSpPr>
          <p:sp>
            <p:nvSpPr>
              <p:cNvPr id="16" name="文本框 59"/>
              <p:cNvSpPr txBox="1"/>
              <p:nvPr/>
            </p:nvSpPr>
            <p:spPr>
              <a:xfrm>
                <a:off x="1486040" y="2960948"/>
                <a:ext cx="1530800" cy="340519"/>
              </a:xfrm>
              <a:prstGeom prst="roundRect">
                <a:avLst/>
              </a:prstGeom>
              <a:solidFill>
                <a:schemeClr val="accent1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2">
                        <a:lumMod val="10000"/>
                      </a:schemeClr>
                    </a:solidFill>
                  </a:rPr>
                  <a:t>01</a:t>
                </a:r>
                <a:endParaRPr lang="en-US" altLang="zh-CN" sz="14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4" name="文本框 57"/>
              <p:cNvSpPr txBox="1"/>
              <p:nvPr/>
            </p:nvSpPr>
            <p:spPr>
              <a:xfrm>
                <a:off x="3709925" y="2960948"/>
                <a:ext cx="1530800" cy="340519"/>
              </a:xfrm>
              <a:prstGeom prst="roundRect">
                <a:avLst/>
              </a:prstGeom>
              <a:solidFill>
                <a:schemeClr val="accent2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02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文本框 55"/>
              <p:cNvSpPr txBox="1"/>
              <p:nvPr/>
            </p:nvSpPr>
            <p:spPr>
              <a:xfrm>
                <a:off x="5933810" y="2960948"/>
                <a:ext cx="1530800" cy="340519"/>
              </a:xfrm>
              <a:prstGeom prst="roundRect">
                <a:avLst/>
              </a:prstGeom>
              <a:solidFill>
                <a:schemeClr val="accent3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03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" name="文本框 53"/>
              <p:cNvSpPr txBox="1"/>
              <p:nvPr/>
            </p:nvSpPr>
            <p:spPr>
              <a:xfrm>
                <a:off x="8157695" y="2960948"/>
                <a:ext cx="1530800" cy="340519"/>
              </a:xfrm>
              <a:prstGeom prst="roundRect">
                <a:avLst/>
              </a:prstGeom>
              <a:solidFill>
                <a:schemeClr val="accent4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bg2">
                        <a:lumMod val="10000"/>
                      </a:schemeClr>
                    </a:solidFill>
                  </a:rPr>
                  <a:t>04</a:t>
                </a:r>
                <a:endParaRPr lang="en-US" altLang="zh-CN" sz="14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47" name="文本框 23"/>
          <p:cNvSpPr txBox="1"/>
          <p:nvPr/>
        </p:nvSpPr>
        <p:spPr>
          <a:xfrm>
            <a:off x="4638475" y="50895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科技公司</a:t>
            </a:r>
            <a:endParaRPr lang="zh-CN" altLang="en-US" sz="36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2-ebef2c5e0414cee3d095dab135f55cf9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310" y="855980"/>
            <a:ext cx="5200015" cy="4159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44140" y="5234940"/>
            <a:ext cx="657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</a:t>
            </a:r>
            <a:r>
              <a:rPr lang="zh-CN" altLang="en-US"/>
              <a:t>人类将会面临一场人机职能交接的时代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发展阶段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/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Freeform: Shape 145"/>
              <p:cNvSpPr/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Straight Connector 146"/>
              <p:cNvSpPr/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Freeform: Shape 147"/>
              <p:cNvSpPr/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Freeform: Shape 148"/>
              <p:cNvSpPr/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Freeform: Shape 149"/>
              <p:cNvSpPr/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Freeform: Shape 150"/>
              <p:cNvSpPr/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Freeform: Shape 151"/>
              <p:cNvSpPr/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Freeform: Shape 152"/>
              <p:cNvSpPr/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Freeform: Shape 153"/>
              <p:cNvSpPr/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Freeform: Shape 154"/>
              <p:cNvSpPr/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Freeform: Shape 155"/>
              <p:cNvSpPr/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Straight Connector 156"/>
              <p:cNvSpPr/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Straight Connector 157"/>
              <p:cNvSpPr/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Freeform: Shape 158"/>
              <p:cNvSpPr/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Straight Connector 159"/>
              <p:cNvSpPr/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Straight Connector 160"/>
              <p:cNvSpPr/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Straight Connector 161"/>
              <p:cNvSpPr/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Straight Connector 162"/>
              <p:cNvSpPr/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Straight Connector 163"/>
              <p:cNvSpPr/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Oval 51"/>
            <p:cNvSpPr/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Oval 52"/>
            <p:cNvSpPr/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65"/>
            <p:cNvSpPr/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66"/>
            <p:cNvSpPr/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Oval 67"/>
            <p:cNvSpPr/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68"/>
            <p:cNvSpPr/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Oval 69"/>
            <p:cNvSpPr/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Oval 70"/>
            <p:cNvSpPr/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Oval 71"/>
            <p:cNvSpPr/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Oval 72"/>
            <p:cNvSpPr/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Oval 73"/>
            <p:cNvSpPr/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Oval 74"/>
            <p:cNvSpPr/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/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326102" y="1412776"/>
            <a:ext cx="4271739" cy="4491962"/>
            <a:chOff x="6326102" y="1412776"/>
            <a:chExt cx="4271739" cy="4491962"/>
          </a:xfrm>
        </p:grpSpPr>
        <p:sp>
          <p:nvSpPr>
            <p:cNvPr id="4" name="Oval 20"/>
            <p:cNvSpPr/>
            <p:nvPr/>
          </p:nvSpPr>
          <p:spPr>
            <a:xfrm>
              <a:off x="6326102" y="1445112"/>
              <a:ext cx="801464" cy="80146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Oval 22"/>
            <p:cNvSpPr/>
            <p:nvPr/>
          </p:nvSpPr>
          <p:spPr>
            <a:xfrm>
              <a:off x="7586007" y="3109039"/>
              <a:ext cx="801464" cy="80146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Oval 26"/>
            <p:cNvSpPr/>
            <p:nvPr/>
          </p:nvSpPr>
          <p:spPr>
            <a:xfrm>
              <a:off x="6326102" y="5103274"/>
              <a:ext cx="801464" cy="80146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7" name="Group 53"/>
            <p:cNvGrpSpPr/>
            <p:nvPr/>
          </p:nvGrpSpPr>
          <p:grpSpPr>
            <a:xfrm>
              <a:off x="7127566" y="1412776"/>
              <a:ext cx="3470275" cy="866140"/>
              <a:chOff x="9097762" y="3444655"/>
              <a:chExt cx="3470275" cy="866140"/>
            </a:xfrm>
          </p:grpSpPr>
          <p:sp>
            <p:nvSpPr>
              <p:cNvPr id="120" name="TextBox 54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0000"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阶段一</a:t>
                </a:r>
                <a:endPara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21" name="TextBox 55"/>
              <p:cNvSpPr txBox="1"/>
              <p:nvPr/>
            </p:nvSpPr>
            <p:spPr bwMode="auto">
              <a:xfrm>
                <a:off x="9097762" y="3754535"/>
                <a:ext cx="3470275" cy="55626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AI取代重复性工作岗位</a:t>
                </a:r>
                <a:endParaRPr lang="zh-CN" alt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8450971" y="3087706"/>
              <a:ext cx="2146809" cy="826131"/>
              <a:chOff x="9134592" y="3863120"/>
              <a:chExt cx="2146809" cy="826131"/>
            </a:xfrm>
          </p:grpSpPr>
          <p:sp>
            <p:nvSpPr>
              <p:cNvPr id="118" name="TextBox 57"/>
              <p:cNvSpPr txBox="1"/>
              <p:nvPr/>
            </p:nvSpPr>
            <p:spPr bwMode="auto">
              <a:xfrm>
                <a:off x="9134592" y="3863120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0000"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阶段二</a:t>
                </a:r>
                <a:endPara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9" name="TextBox 58"/>
              <p:cNvSpPr txBox="1"/>
              <p:nvPr/>
            </p:nvSpPr>
            <p:spPr bwMode="auto">
              <a:xfrm>
                <a:off x="9134592" y="4133073"/>
                <a:ext cx="2146809" cy="5561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AI管理社会</a:t>
                </a:r>
                <a:endParaRPr lang="zh-CN" alt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0" name="Group 62"/>
            <p:cNvGrpSpPr/>
            <p:nvPr/>
          </p:nvGrpSpPr>
          <p:grpSpPr>
            <a:xfrm>
              <a:off x="7127566" y="5024377"/>
              <a:ext cx="3470275" cy="866140"/>
              <a:chOff x="9097762" y="3444655"/>
              <a:chExt cx="3470275" cy="866140"/>
            </a:xfrm>
          </p:grpSpPr>
          <p:sp>
            <p:nvSpPr>
              <p:cNvPr id="114" name="TextBox 63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0000"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</a:rPr>
                  <a:t>阶段三</a:t>
                </a:r>
                <a:endParaRPr lang="zh-CN" altLang="en-US" sz="140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115" name="TextBox 64"/>
              <p:cNvSpPr txBox="1"/>
              <p:nvPr/>
            </p:nvSpPr>
            <p:spPr bwMode="auto">
              <a:xfrm>
                <a:off x="9097762" y="3754535"/>
                <a:ext cx="3470275" cy="55626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sym typeface="+mn-ea"/>
                  </a:rPr>
                  <a:t>超级定制化人工智能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sym typeface="+mn-ea"/>
                </a:endParaRPr>
              </a:p>
            </p:txBody>
          </p:sp>
        </p:grpSp>
        <p:sp>
          <p:nvSpPr>
            <p:cNvPr id="123" name="Freeform: Shape 11"/>
            <p:cNvSpPr>
              <a:spLocks noChangeAspect="1"/>
            </p:cNvSpPr>
            <p:nvPr/>
          </p:nvSpPr>
          <p:spPr bwMode="auto">
            <a:xfrm>
              <a:off x="7824888" y="3356413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Freeform: Shape 12"/>
            <p:cNvSpPr>
              <a:spLocks noChangeAspect="1"/>
            </p:cNvSpPr>
            <p:nvPr/>
          </p:nvSpPr>
          <p:spPr bwMode="auto">
            <a:xfrm>
              <a:off x="6569717" y="1661412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任意多边形: 形状 86"/>
            <p:cNvSpPr/>
            <p:nvPr/>
          </p:nvSpPr>
          <p:spPr bwMode="auto">
            <a:xfrm>
              <a:off x="6527769" y="5364425"/>
              <a:ext cx="367615" cy="31066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26" name="文本框 23"/>
          <p:cNvSpPr txBox="1"/>
          <p:nvPr/>
        </p:nvSpPr>
        <p:spPr>
          <a:xfrm>
            <a:off x="4309745" y="539115"/>
            <a:ext cx="5500370" cy="734060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/>
              <a:t>发展阶段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 smtClean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3395394" y="373231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by 2018</a:t>
            </a:r>
            <a:r>
              <a:rPr lang="zh-CN" altLang="en-US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级计科二叶劲亨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3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/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/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/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/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7" name="TextBox 17"/>
            <p:cNvSpPr txBox="1"/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1"/>
                  </a:solidFill>
                </a:rPr>
                <a:t>概述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20"/>
            <p:cNvSpPr txBox="1"/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2"/>
                  </a:solidFill>
                </a:rPr>
                <a:t>影响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3" name="TextBox 23"/>
            <p:cNvSpPr txBox="1"/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3"/>
                  </a:solidFill>
                </a:rPr>
                <a:t>发展阶段</a:t>
              </a:r>
              <a:endParaRPr lang="zh-CN" altLang="en-US" sz="1400" b="1">
                <a:solidFill>
                  <a:schemeClr val="accent3"/>
                </a:solidFill>
              </a:endParaRPr>
            </a:p>
          </p:txBody>
        </p:sp>
        <p:sp>
          <p:nvSpPr>
            <p:cNvPr id="11" name="TextBox 26"/>
            <p:cNvSpPr txBox="1"/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4"/>
                  </a:solidFill>
                </a:rPr>
                <a:t>未来设想</a:t>
              </a:r>
              <a:endParaRPr lang="zh-CN" altLang="en-US" sz="1400" b="1">
                <a:solidFill>
                  <a:schemeClr val="accent4"/>
                </a:solidFill>
              </a:endParaRPr>
            </a:p>
          </p:txBody>
        </p:sp>
      </p:grpSp>
      <p:sp>
        <p:nvSpPr>
          <p:cNvPr id="27" name="标题 1"/>
          <p:cNvSpPr txBox="1"/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概述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PART1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pic>
        <p:nvPicPr>
          <p:cNvPr id="8" name="图片 7" descr="v2-780ffb88745b1ab43daadaccde3e8fa2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45" y="46990"/>
            <a:ext cx="7916545" cy="6764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0245" y="1470025"/>
            <a:ext cx="5416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概念图</a:t>
            </a:r>
            <a:endParaRPr lang="zh-CN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pic>
        <p:nvPicPr>
          <p:cNvPr id="2" name="图片 1" descr="ef094f260cdfe7f6a5dd0003bcc9b9b2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35" y="486410"/>
            <a:ext cx="6906895" cy="5796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5340" y="1630045"/>
            <a:ext cx="313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实现图</a:t>
            </a:r>
            <a:endParaRPr lang="zh-CN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09235" y="1035536"/>
            <a:ext cx="5358765" cy="4885690"/>
            <a:chOff x="8586317" y="1772815"/>
            <a:chExt cx="4348186" cy="4653771"/>
          </a:xfrm>
        </p:grpSpPr>
        <p:sp>
          <p:nvSpPr>
            <p:cNvPr id="17" name="文本框 128"/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r>
                <a:rPr lang="en-US" sz="4800"/>
                <a:t>“</a:t>
              </a:r>
              <a:endParaRPr 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/>
                <a:t>IBM承诺拨出10亿美元来使他们的认知计算平台Watson商业化。</a:t>
              </a:r>
              <a:endParaRPr lang="zh-CN" altLang="en-US" sz="16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586317" y="3250481"/>
              <a:ext cx="4348186" cy="3176105"/>
            </a:xfrm>
            <a:prstGeom prst="rect">
              <a:avLst/>
            </a:prstGeom>
          </p:spPr>
          <p:txBody>
            <a:bodyPr wrap="square" lIns="117208" tIns="58604" rIns="117208" bIns="58604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/>
                <a:t>谷歌在最近几年里的投资主要集中在人工智能领域，比如收购了8个机器人公司和1个机器学习公司。</a:t>
              </a:r>
              <a:endParaRPr lang="zh-CN" altLang="en-US" sz="1600"/>
            </a:p>
            <a:p>
              <a:pPr>
                <a:lnSpc>
                  <a:spcPct val="120000"/>
                </a:lnSpc>
              </a:pPr>
              <a:endParaRPr lang="zh-CN" altLang="en-US" sz="1600"/>
            </a:p>
            <a:p>
              <a:pPr>
                <a:lnSpc>
                  <a:spcPct val="120000"/>
                </a:lnSpc>
              </a:pPr>
              <a:r>
                <a:rPr lang="zh-CN" altLang="en-US" sz="1600"/>
                <a:t>Facebook聘用了人工智能学界泰斗Yann LeCun 来创建自己的人工智能实验室，期望在该领域获得重大突破。</a:t>
              </a:r>
              <a:endParaRPr lang="zh-CN" altLang="en-US" sz="1600"/>
            </a:p>
            <a:p>
              <a:pPr>
                <a:lnSpc>
                  <a:spcPct val="120000"/>
                </a:lnSpc>
              </a:pPr>
              <a:endParaRPr lang="zh-CN" altLang="en-US" sz="1600"/>
            </a:p>
            <a:p>
              <a:pPr>
                <a:lnSpc>
                  <a:spcPct val="120000"/>
                </a:lnSpc>
              </a:pPr>
              <a:r>
                <a:rPr lang="zh-CN" altLang="en-US" sz="1600"/>
                <a:t>牛津大学的研究人员发表了一篇报告表明，美国大约47%的工作因为机器认知技术自动化而变得岌岌可危。</a:t>
              </a:r>
              <a:endParaRPr lang="zh-CN" altLang="en-US" sz="1600"/>
            </a:p>
          </p:txBody>
        </p:sp>
      </p:grpSp>
      <p:sp>
        <p:nvSpPr>
          <p:cNvPr id="26" name="标题 1"/>
          <p:cNvSpPr txBox="1"/>
          <p:nvPr/>
        </p:nvSpPr>
        <p:spPr>
          <a:xfrm>
            <a:off x="1141095" y="979170"/>
            <a:ext cx="5492750" cy="79438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 smtClean="0">
                <a:latin typeface="+mn-lt"/>
                <a:ea typeface="+mn-ea"/>
                <a:cs typeface="+mn-ea"/>
                <a:sym typeface="+mn-lt"/>
              </a:rPr>
              <a:t>人工智能行业火热</a:t>
            </a:r>
            <a:endParaRPr lang="zh-CN" altLang="en-US" b="1" spc="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v2-420a599461188440ed6ceee6691555d4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1270" y="1689100"/>
            <a:ext cx="5486400" cy="389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548392"/>
            <a:ext cx="4407276" cy="2208222"/>
            <a:chOff x="2178149" y="2548392"/>
            <a:chExt cx="4407276" cy="2208222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/>
                <a:t>上世纪的人工智能</a:t>
              </a:r>
              <a:endParaRPr lang="zh-CN" altLang="en-US" sz="40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400" dirty="0"/>
                <a:t>人工智能的诞生与发展</a:t>
              </a:r>
              <a:endParaRPr lang="zh-CN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16233" y="1364157"/>
            <a:ext cx="4798695" cy="4188088"/>
            <a:chOff x="7019128" y="1392097"/>
            <a:chExt cx="4798695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7039601" y="3449464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20000"/>
            </a:bodyPr>
            <a:lstStyle/>
            <a:p>
              <a:pPr algn="ctr"/>
              <a:r>
                <a:rPr lang="en-US" sz="1450" b="1"/>
                <a:t>1980s</a:t>
              </a:r>
              <a:endParaRPr lang="en-US" sz="1450" b="1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3043" y="3383457"/>
              <a:ext cx="2437130" cy="38544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/>
                <a:t>出现了人工智能技术产品的商业供应商</a:t>
              </a:r>
              <a:endParaRPr lang="zh-CN" altLang="en-US" sz="160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2" name="任意多边形: 形状 5"/>
            <p:cNvSpPr/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7019128" y="4805784"/>
              <a:ext cx="453301" cy="23086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2500"/>
            </a:bodyPr>
            <a:lstStyle/>
            <a:p>
              <a:pPr algn="ctr"/>
              <a:r>
                <a:rPr lang="en-US" sz="1450" b="1"/>
                <a:t>1990s</a:t>
              </a:r>
              <a:endParaRPr lang="en-US" sz="1450" b="1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6" name="文本框 10"/>
            <p:cNvSpPr txBox="1"/>
            <p:nvPr/>
          </p:nvSpPr>
          <p:spPr>
            <a:xfrm>
              <a:off x="7039601" y="2044583"/>
              <a:ext cx="431222" cy="23086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20000"/>
            </a:bodyPr>
            <a:lstStyle/>
            <a:p>
              <a:pPr algn="ctr"/>
              <a:r>
                <a:rPr lang="en-US" sz="1450" b="1"/>
                <a:t>1950s</a:t>
              </a:r>
              <a:endParaRPr lang="en-US" sz="1450" b="1"/>
            </a:p>
          </p:txBody>
        </p:sp>
        <p:sp>
          <p:nvSpPr>
            <p:cNvPr id="37" name="任意多边形: 形状 11"/>
            <p:cNvSpPr/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任意多边形: 形状 14"/>
              <p:cNvSpPr/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9" name="任意多边形: 形状 15"/>
            <p:cNvSpPr/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3043" y="1934387"/>
              <a:ext cx="2363470" cy="36258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/>
                <a:t>明确了人工智能要模拟人类智慧这一大胆目标</a:t>
              </a:r>
              <a:endParaRPr lang="zh-CN" altLang="en-US" sz="1600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2" name="任意多边形: 形状 18"/>
            <p:cNvSpPr/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3043" y="4687747"/>
              <a:ext cx="2684780" cy="362585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/>
                <a:t>神经网络、遗传算法等科技得到了新的关注起来更加高效。</a:t>
              </a:r>
              <a:endParaRPr lang="zh-CN" altLang="en-US" sz="1600"/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241980"/>
            <a:ext cx="12192000" cy="405055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59961" y="1597006"/>
            <a:ext cx="7715474" cy="3203979"/>
            <a:chOff x="765352" y="1475320"/>
            <a:chExt cx="10707245" cy="4446352"/>
          </a:xfrm>
          <a:solidFill>
            <a:schemeClr val="tx1">
              <a:alpha val="80000"/>
            </a:schemeClr>
          </a:solidFill>
        </p:grpSpPr>
        <p:cxnSp>
          <p:nvCxnSpPr>
            <p:cNvPr id="4" name="Straight Connector 23"/>
            <p:cNvCxnSpPr/>
            <p:nvPr/>
          </p:nvCxnSpPr>
          <p:spPr>
            <a:xfrm flipH="1" flipV="1">
              <a:off x="4940551" y="2121648"/>
              <a:ext cx="451747" cy="4813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6"/>
            <p:cNvCxnSpPr/>
            <p:nvPr/>
          </p:nvCxnSpPr>
          <p:spPr>
            <a:xfrm flipH="1">
              <a:off x="4473814" y="4266816"/>
              <a:ext cx="845245" cy="63860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 flipH="1">
              <a:off x="4367808" y="3565816"/>
              <a:ext cx="729739" cy="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2"/>
            <p:cNvCxnSpPr/>
            <p:nvPr/>
          </p:nvCxnSpPr>
          <p:spPr>
            <a:xfrm flipH="1" flipV="1">
              <a:off x="3974354" y="2503755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4"/>
            <p:cNvCxnSpPr/>
            <p:nvPr/>
          </p:nvCxnSpPr>
          <p:spPr>
            <a:xfrm flipH="1">
              <a:off x="2644280" y="2640273"/>
              <a:ext cx="499641" cy="55087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6"/>
            <p:cNvCxnSpPr/>
            <p:nvPr/>
          </p:nvCxnSpPr>
          <p:spPr>
            <a:xfrm flipH="1" flipV="1">
              <a:off x="2748592" y="4047959"/>
              <a:ext cx="1076349" cy="92607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9"/>
            <p:cNvCxnSpPr/>
            <p:nvPr/>
          </p:nvCxnSpPr>
          <p:spPr>
            <a:xfrm flipH="1">
              <a:off x="1723216" y="4039512"/>
              <a:ext cx="532357" cy="91459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1"/>
            <p:cNvCxnSpPr/>
            <p:nvPr/>
          </p:nvCxnSpPr>
          <p:spPr>
            <a:xfrm flipV="1">
              <a:off x="1679518" y="5150869"/>
              <a:ext cx="2081972" cy="27631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4"/>
            <p:cNvCxnSpPr/>
            <p:nvPr/>
          </p:nvCxnSpPr>
          <p:spPr>
            <a:xfrm flipH="1" flipV="1">
              <a:off x="1279792" y="2503756"/>
              <a:ext cx="622949" cy="63489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6"/>
            <p:cNvCxnSpPr/>
            <p:nvPr/>
          </p:nvCxnSpPr>
          <p:spPr>
            <a:xfrm flipV="1">
              <a:off x="1432143" y="2223479"/>
              <a:ext cx="1599292" cy="1743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50"/>
            <p:cNvCxnSpPr/>
            <p:nvPr/>
          </p:nvCxnSpPr>
          <p:spPr>
            <a:xfrm flipH="1" flipV="1">
              <a:off x="1199458" y="2640274"/>
              <a:ext cx="314581" cy="2323799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7"/>
            <p:cNvSpPr/>
            <p:nvPr/>
          </p:nvSpPr>
          <p:spPr>
            <a:xfrm>
              <a:off x="1591267" y="2893711"/>
              <a:ext cx="1440160" cy="144016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互联网</a:t>
              </a:r>
              <a:endParaRPr lang="zh-CN" altLang="en-US" sz="1400" kern="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55"/>
            <p:cNvCxnSpPr/>
            <p:nvPr/>
          </p:nvCxnSpPr>
          <p:spPr>
            <a:xfrm flipH="1" flipV="1">
              <a:off x="3676013" y="2701237"/>
              <a:ext cx="470876" cy="69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8"/>
            <p:cNvSpPr/>
            <p:nvPr/>
          </p:nvSpPr>
          <p:spPr>
            <a:xfrm>
              <a:off x="2767229" y="1595016"/>
              <a:ext cx="1323473" cy="132347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摩尔定律</a:t>
              </a:r>
              <a:endParaRPr lang="zh-CN" altLang="en-US" sz="14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Straight Connector 57"/>
            <p:cNvCxnSpPr/>
            <p:nvPr/>
          </p:nvCxnSpPr>
          <p:spPr>
            <a:xfrm flipV="1">
              <a:off x="4238385" y="3699305"/>
              <a:ext cx="1" cy="113502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6"/>
            <p:cNvSpPr/>
            <p:nvPr/>
          </p:nvSpPr>
          <p:spPr>
            <a:xfrm>
              <a:off x="3503714" y="4496559"/>
              <a:ext cx="1267860" cy="126786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云计算</a:t>
              </a:r>
              <a:endParaRPr lang="zh-CN" altLang="en-US" sz="1400" kern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61"/>
            <p:cNvCxnSpPr/>
            <p:nvPr/>
          </p:nvCxnSpPr>
          <p:spPr>
            <a:xfrm flipH="1">
              <a:off x="7248137" y="2364303"/>
              <a:ext cx="421676" cy="357096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64"/>
            <p:cNvCxnSpPr/>
            <p:nvPr/>
          </p:nvCxnSpPr>
          <p:spPr>
            <a:xfrm flipH="1" flipV="1">
              <a:off x="7103147" y="4416899"/>
              <a:ext cx="882163" cy="111426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7"/>
            <p:cNvCxnSpPr/>
            <p:nvPr/>
          </p:nvCxnSpPr>
          <p:spPr>
            <a:xfrm flipH="1" flipV="1">
              <a:off x="8074592" y="2324880"/>
              <a:ext cx="805717" cy="17887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9"/>
            <p:cNvCxnSpPr/>
            <p:nvPr/>
          </p:nvCxnSpPr>
          <p:spPr>
            <a:xfrm flipH="1" flipV="1">
              <a:off x="7820758" y="2461391"/>
              <a:ext cx="675509" cy="1496904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1"/>
            <p:cNvCxnSpPr/>
            <p:nvPr/>
          </p:nvCxnSpPr>
          <p:spPr>
            <a:xfrm flipH="1" flipV="1">
              <a:off x="7476874" y="3732721"/>
              <a:ext cx="827371" cy="37952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3"/>
            <p:cNvCxnSpPr/>
            <p:nvPr/>
          </p:nvCxnSpPr>
          <p:spPr>
            <a:xfrm flipH="1">
              <a:off x="8207225" y="4905423"/>
              <a:ext cx="410157" cy="7524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75"/>
            <p:cNvCxnSpPr/>
            <p:nvPr/>
          </p:nvCxnSpPr>
          <p:spPr>
            <a:xfrm flipH="1">
              <a:off x="9360363" y="3627514"/>
              <a:ext cx="1106424" cy="330785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7"/>
            <p:cNvCxnSpPr/>
            <p:nvPr/>
          </p:nvCxnSpPr>
          <p:spPr>
            <a:xfrm flipH="1" flipV="1">
              <a:off x="9298600" y="4496559"/>
              <a:ext cx="1168187" cy="22574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9"/>
            <p:cNvCxnSpPr/>
            <p:nvPr/>
          </p:nvCxnSpPr>
          <p:spPr>
            <a:xfrm flipH="1">
              <a:off x="8941760" y="2819743"/>
              <a:ext cx="186555" cy="89920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1"/>
            <p:cNvCxnSpPr/>
            <p:nvPr/>
          </p:nvCxnSpPr>
          <p:spPr>
            <a:xfrm flipH="1">
              <a:off x="9552390" y="2230673"/>
              <a:ext cx="976164" cy="227433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83"/>
            <p:cNvCxnSpPr/>
            <p:nvPr/>
          </p:nvCxnSpPr>
          <p:spPr>
            <a:xfrm flipH="1" flipV="1">
              <a:off x="10528560" y="2229288"/>
              <a:ext cx="383649" cy="1008457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85"/>
            <p:cNvCxnSpPr/>
            <p:nvPr/>
          </p:nvCxnSpPr>
          <p:spPr>
            <a:xfrm flipH="1" flipV="1">
              <a:off x="9515630" y="2765639"/>
              <a:ext cx="1191869" cy="523768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 flipV="1">
              <a:off x="10772431" y="3604761"/>
              <a:ext cx="167013" cy="1196200"/>
            </a:xfrm>
            <a:prstGeom prst="line">
              <a:avLst/>
            </a:prstGeom>
            <a:grpFill/>
            <a:ln w="12700" cmpd="sng">
              <a:solidFill>
                <a:srgbClr val="A6A6A6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/>
            <p:cNvSpPr/>
            <p:nvPr/>
          </p:nvSpPr>
          <p:spPr>
            <a:xfrm>
              <a:off x="8112224" y="3599720"/>
              <a:ext cx="1440160" cy="144016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>
                  <a:solidFill>
                    <a:prstClr val="black"/>
                  </a:solidFill>
                </a:rPr>
                <a:t>计算机视觉</a:t>
              </a:r>
              <a:endParaRPr lang="zh-CN" altLang="en-US" sz="1400" kern="0">
                <a:solidFill>
                  <a:prstClr val="black"/>
                </a:solidFill>
              </a:endParaRPr>
            </a:p>
          </p:txBody>
        </p:sp>
        <p:sp>
          <p:nvSpPr>
            <p:cNvPr id="34" name="Oval 11"/>
            <p:cNvSpPr/>
            <p:nvPr/>
          </p:nvSpPr>
          <p:spPr>
            <a:xfrm>
              <a:off x="10416480" y="3049108"/>
              <a:ext cx="1056117" cy="105611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机器学习</a:t>
              </a:r>
              <a:endParaRPr lang="zh-CN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5" name="Oval 10"/>
            <p:cNvSpPr/>
            <p:nvPr/>
          </p:nvSpPr>
          <p:spPr>
            <a:xfrm>
              <a:off x="8617384" y="2014608"/>
              <a:ext cx="1219427" cy="121942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 anchorCtr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kern="0" dirty="0">
                  <a:solidFill>
                    <a:prstClr val="black"/>
                  </a:solidFill>
                </a:rPr>
                <a:t>新算法</a:t>
              </a:r>
              <a:endParaRPr lang="zh-CN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6" name="Oval 16"/>
            <p:cNvSpPr/>
            <p:nvPr/>
          </p:nvSpPr>
          <p:spPr>
            <a:xfrm>
              <a:off x="7486362" y="1909436"/>
              <a:ext cx="692409" cy="69240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grpSp>
          <p:nvGrpSpPr>
            <p:cNvPr id="37" name="Group 2"/>
            <p:cNvGrpSpPr/>
            <p:nvPr/>
          </p:nvGrpSpPr>
          <p:grpSpPr>
            <a:xfrm>
              <a:off x="765352" y="1475320"/>
              <a:ext cx="10657569" cy="4382832"/>
              <a:chOff x="574014" y="1106491"/>
              <a:chExt cx="7993183" cy="3287126"/>
            </a:xfrm>
            <a:grpFill/>
          </p:grpSpPr>
          <p:sp>
            <p:nvSpPr>
              <p:cNvPr id="54" name="Oval 93"/>
              <p:cNvSpPr/>
              <p:nvPr/>
            </p:nvSpPr>
            <p:spPr>
              <a:xfrm>
                <a:off x="2499273" y="2774478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5" name="Oval 94"/>
              <p:cNvSpPr/>
              <p:nvPr/>
            </p:nvSpPr>
            <p:spPr>
              <a:xfrm>
                <a:off x="8241612" y="1635548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6" name="Oval 95"/>
              <p:cNvSpPr/>
              <p:nvPr/>
            </p:nvSpPr>
            <p:spPr>
              <a:xfrm>
                <a:off x="574014" y="3078922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7" name="Oval 96"/>
              <p:cNvSpPr/>
              <p:nvPr/>
            </p:nvSpPr>
            <p:spPr>
              <a:xfrm>
                <a:off x="1259638" y="1203601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8" name="Oval 97"/>
              <p:cNvSpPr/>
              <p:nvPr/>
            </p:nvSpPr>
            <p:spPr>
              <a:xfrm>
                <a:off x="4553676" y="1106491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59" name="Oval 98"/>
              <p:cNvSpPr/>
              <p:nvPr/>
            </p:nvSpPr>
            <p:spPr>
              <a:xfrm>
                <a:off x="4139958" y="3863151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0" name="Oval 99"/>
              <p:cNvSpPr/>
              <p:nvPr/>
            </p:nvSpPr>
            <p:spPr>
              <a:xfrm>
                <a:off x="1691681" y="3966807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1" name="Oval 100"/>
              <p:cNvSpPr/>
              <p:nvPr/>
            </p:nvSpPr>
            <p:spPr>
              <a:xfrm>
                <a:off x="7164295" y="4068032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2" name="Oval 101"/>
              <p:cNvSpPr/>
              <p:nvPr/>
            </p:nvSpPr>
            <p:spPr>
              <a:xfrm>
                <a:off x="5638616" y="3200504"/>
                <a:ext cx="214503" cy="21450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3" name="Oval 102"/>
              <p:cNvSpPr/>
              <p:nvPr/>
            </p:nvSpPr>
            <p:spPr>
              <a:xfrm>
                <a:off x="6292924" y="1324823"/>
                <a:ext cx="214503" cy="21450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4" name="Oval 103"/>
              <p:cNvSpPr/>
              <p:nvPr/>
            </p:nvSpPr>
            <p:spPr>
              <a:xfrm>
                <a:off x="2089640" y="3380981"/>
                <a:ext cx="214503" cy="214503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5" name="Oval 104"/>
              <p:cNvSpPr/>
              <p:nvPr/>
            </p:nvSpPr>
            <p:spPr>
              <a:xfrm>
                <a:off x="5196995" y="4060166"/>
                <a:ext cx="131265" cy="13126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  <p:sp>
            <p:nvSpPr>
              <p:cNvPr id="66" name="Oval 105"/>
              <p:cNvSpPr/>
              <p:nvPr/>
            </p:nvSpPr>
            <p:spPr>
              <a:xfrm>
                <a:off x="7136722" y="2395050"/>
                <a:ext cx="325585" cy="32558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500" dirty="0"/>
              </a:p>
            </p:txBody>
          </p:sp>
        </p:grpSp>
        <p:sp>
          <p:nvSpPr>
            <p:cNvPr id="38" name="Oval 14"/>
            <p:cNvSpPr/>
            <p:nvPr/>
          </p:nvSpPr>
          <p:spPr>
            <a:xfrm>
              <a:off x="835900" y="2084852"/>
              <a:ext cx="768084" cy="76808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3887762" y="3269347"/>
              <a:ext cx="688949" cy="6889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0" name="Oval 13"/>
            <p:cNvSpPr/>
            <p:nvPr/>
          </p:nvSpPr>
          <p:spPr>
            <a:xfrm>
              <a:off x="1219943" y="4766824"/>
              <a:ext cx="768084" cy="768086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1" name="Oval 15"/>
            <p:cNvSpPr/>
            <p:nvPr/>
          </p:nvSpPr>
          <p:spPr>
            <a:xfrm>
              <a:off x="4473822" y="1632471"/>
              <a:ext cx="692408" cy="69241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2" name="Oval 18"/>
            <p:cNvSpPr/>
            <p:nvPr/>
          </p:nvSpPr>
          <p:spPr>
            <a:xfrm>
              <a:off x="7804159" y="5206993"/>
              <a:ext cx="714679" cy="71467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3" name="Oval 17"/>
            <p:cNvSpPr/>
            <p:nvPr/>
          </p:nvSpPr>
          <p:spPr>
            <a:xfrm>
              <a:off x="10224459" y="1775520"/>
              <a:ext cx="687741" cy="687741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4" name="Oval 19"/>
            <p:cNvSpPr/>
            <p:nvPr/>
          </p:nvSpPr>
          <p:spPr>
            <a:xfrm>
              <a:off x="10351323" y="4463820"/>
              <a:ext cx="714679" cy="71467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500" dirty="0"/>
            </a:p>
          </p:txBody>
        </p:sp>
        <p:sp>
          <p:nvSpPr>
            <p:cNvPr id="45" name="Oval 5"/>
            <p:cNvSpPr/>
            <p:nvPr/>
          </p:nvSpPr>
          <p:spPr>
            <a:xfrm>
              <a:off x="5179994" y="2397784"/>
              <a:ext cx="2224119" cy="222412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0">
                  <a:solidFill>
                    <a:prstClr val="black"/>
                  </a:solidFill>
                </a:rPr>
                <a:t>大数据</a:t>
              </a:r>
              <a:endParaRPr lang="zh-CN" altLang="en-US" sz="2000" b="1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40370" y="5289113"/>
            <a:ext cx="10511260" cy="1018529"/>
            <a:chOff x="961603" y="4769218"/>
            <a:chExt cx="10940525" cy="1018529"/>
          </a:xfrm>
        </p:grpSpPr>
        <p:grpSp>
          <p:nvGrpSpPr>
            <p:cNvPr id="68" name="组合 67"/>
            <p:cNvGrpSpPr/>
            <p:nvPr/>
          </p:nvGrpSpPr>
          <p:grpSpPr>
            <a:xfrm>
              <a:off x="961603" y="4769218"/>
              <a:ext cx="2300630" cy="1018529"/>
              <a:chOff x="1356145" y="4769218"/>
              <a:chExt cx="2300630" cy="1018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 dirty="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  <a:endParaRPr lang="zh-CN" altLang="en-US" sz="1100" kern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841568" y="4769218"/>
              <a:ext cx="2300630" cy="1018529"/>
              <a:chOff x="1356145" y="4769218"/>
              <a:chExt cx="2300630" cy="101852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/>
                  <a:t>此部分内容作为文字排版占位显示</a:t>
                </a:r>
                <a:endParaRPr lang="zh-CN" altLang="en-US" sz="1100" kern="0" dirty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 dirty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721533" y="4769218"/>
              <a:ext cx="2300630" cy="1018529"/>
              <a:chOff x="1356145" y="4769218"/>
              <a:chExt cx="2300630" cy="1018529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  <a:endParaRPr lang="zh-CN" altLang="en-US" sz="1100" kern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9601498" y="4769218"/>
              <a:ext cx="2300630" cy="1018529"/>
              <a:chOff x="1356145" y="4769218"/>
              <a:chExt cx="2300630" cy="101852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809708" y="4769218"/>
                <a:ext cx="1393504" cy="338554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1600" b="1" kern="0" spc="-100"/>
                  <a:t>标题文本预设</a:t>
                </a:r>
                <a:endParaRPr lang="en-US" altLang="zh-CN" sz="1600" b="1" kern="0" spc="-100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56145" y="5217783"/>
                <a:ext cx="2300630" cy="569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此部分内容作为文字排版占位显示</a:t>
                </a:r>
                <a:endParaRPr lang="zh-CN" altLang="en-US" sz="1100" kern="0"/>
              </a:p>
              <a:p>
                <a:pPr marL="225425" lvl="0" indent="-225425" algn="ctr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100" kern="0"/>
                  <a:t>（建议使用主题字体）</a:t>
                </a:r>
                <a:endParaRPr lang="en-US" altLang="zh-CN" sz="1100" kern="0" dirty="0"/>
              </a:p>
            </p:txBody>
          </p:sp>
        </p:grpSp>
      </p:grpSp>
      <p:sp>
        <p:nvSpPr>
          <p:cNvPr id="80" name="文本框 79"/>
          <p:cNvSpPr txBox="1"/>
          <p:nvPr/>
        </p:nvSpPr>
        <p:spPr>
          <a:xfrm>
            <a:off x="2110105" y="449580"/>
            <a:ext cx="4407535" cy="1210310"/>
          </a:xfrm>
          <a:prstGeom prst="rect">
            <a:avLst/>
          </a:prstGeom>
          <a:noFill/>
        </p:spPr>
        <p:txBody>
          <a:bodyPr wrap="square">
            <a:normAutofit fontScale="80000"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 smtClean="0"/>
              <a:t>人工智能进步的催化剂</a:t>
            </a:r>
            <a:endParaRPr lang="zh-CN" altLang="en-US" sz="40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影响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宽屏</PresentationFormat>
  <Paragraphs>162</Paragraphs>
  <Slides>18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Impact</vt:lpstr>
      <vt:lpstr>Meiryo</vt:lpstr>
      <vt:lpstr>Arial Narrow</vt:lpstr>
      <vt:lpstr>Yu Gothic UI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一叶页</cp:lastModifiedBy>
  <cp:revision>26</cp:revision>
  <dcterms:created xsi:type="dcterms:W3CDTF">2017-07-12T22:57:00Z</dcterms:created>
  <dcterms:modified xsi:type="dcterms:W3CDTF">2019-02-19T13:46:46Z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