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  <p:sldMasterId id="2147484067" r:id="rId2"/>
    <p:sldMasterId id="2147484091" r:id="rId3"/>
    <p:sldMasterId id="2147484115" r:id="rId4"/>
    <p:sldMasterId id="2147484139" r:id="rId5"/>
  </p:sldMasterIdLst>
  <p:notesMasterIdLst>
    <p:notesMasterId r:id="rId46"/>
  </p:notesMasterIdLst>
  <p:handoutMasterIdLst>
    <p:handoutMasterId r:id="rId47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302" r:id="rId13"/>
    <p:sldId id="263" r:id="rId14"/>
    <p:sldId id="303" r:id="rId15"/>
    <p:sldId id="266" r:id="rId16"/>
    <p:sldId id="267" r:id="rId17"/>
    <p:sldId id="268" r:id="rId18"/>
    <p:sldId id="304" r:id="rId19"/>
    <p:sldId id="269" r:id="rId20"/>
    <p:sldId id="270" r:id="rId21"/>
    <p:sldId id="271" r:id="rId22"/>
    <p:sldId id="272" r:id="rId23"/>
    <p:sldId id="273" r:id="rId24"/>
    <p:sldId id="274" r:id="rId25"/>
    <p:sldId id="305" r:id="rId26"/>
    <p:sldId id="311" r:id="rId27"/>
    <p:sldId id="277" r:id="rId28"/>
    <p:sldId id="306" r:id="rId29"/>
    <p:sldId id="307" r:id="rId30"/>
    <p:sldId id="279" r:id="rId31"/>
    <p:sldId id="280" r:id="rId32"/>
    <p:sldId id="308" r:id="rId33"/>
    <p:sldId id="309" r:id="rId34"/>
    <p:sldId id="282" r:id="rId35"/>
    <p:sldId id="283" r:id="rId36"/>
    <p:sldId id="310" r:id="rId37"/>
    <p:sldId id="284" r:id="rId38"/>
    <p:sldId id="285" r:id="rId39"/>
    <p:sldId id="286" r:id="rId40"/>
    <p:sldId id="287" r:id="rId41"/>
    <p:sldId id="300" r:id="rId42"/>
    <p:sldId id="289" r:id="rId43"/>
    <p:sldId id="290" r:id="rId44"/>
    <p:sldId id="29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D2DB3"/>
    <a:srgbClr val="0206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66" autoAdjust="0"/>
    <p:restoredTop sz="93739" autoAdjust="0"/>
  </p:normalViewPr>
  <p:slideViewPr>
    <p:cSldViewPr>
      <p:cViewPr>
        <p:scale>
          <a:sx n="70" d="100"/>
          <a:sy n="70" d="100"/>
        </p:scale>
        <p:origin x="-2982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e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12" Type="http://schemas.openxmlformats.org/officeDocument/2006/relationships/image" Target="../media/image164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11" Type="http://schemas.openxmlformats.org/officeDocument/2006/relationships/image" Target="../media/image163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4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2" Type="http://schemas.openxmlformats.org/officeDocument/2006/relationships/image" Target="../media/image183.wmf"/><Relationship Id="rId16" Type="http://schemas.openxmlformats.org/officeDocument/2006/relationships/image" Target="../media/image197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5" Type="http://schemas.openxmlformats.org/officeDocument/2006/relationships/image" Target="../media/image196.wmf"/><Relationship Id="rId10" Type="http://schemas.openxmlformats.org/officeDocument/2006/relationships/image" Target="../media/image191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Relationship Id="rId14" Type="http://schemas.openxmlformats.org/officeDocument/2006/relationships/image" Target="../media/image19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e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image" Target="../media/image216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12" Type="http://schemas.openxmlformats.org/officeDocument/2006/relationships/image" Target="../media/image215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5" Type="http://schemas.openxmlformats.org/officeDocument/2006/relationships/image" Target="../media/image208.wmf"/><Relationship Id="rId10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Relationship Id="rId14" Type="http://schemas.openxmlformats.org/officeDocument/2006/relationships/image" Target="../media/image21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4" Type="http://schemas.openxmlformats.org/officeDocument/2006/relationships/image" Target="../media/image23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image" Target="../media/image248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12" Type="http://schemas.openxmlformats.org/officeDocument/2006/relationships/image" Target="../media/image247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11" Type="http://schemas.openxmlformats.org/officeDocument/2006/relationships/image" Target="../media/image246.wmf"/><Relationship Id="rId5" Type="http://schemas.openxmlformats.org/officeDocument/2006/relationships/image" Target="../media/image240.wmf"/><Relationship Id="rId10" Type="http://schemas.openxmlformats.org/officeDocument/2006/relationships/image" Target="../media/image245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Relationship Id="rId14" Type="http://schemas.openxmlformats.org/officeDocument/2006/relationships/image" Target="../media/image24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image" Target="../media/image260.wmf"/><Relationship Id="rId7" Type="http://schemas.openxmlformats.org/officeDocument/2006/relationships/image" Target="../media/image264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5" Type="http://schemas.openxmlformats.org/officeDocument/2006/relationships/image" Target="../media/image262.wmf"/><Relationship Id="rId10" Type="http://schemas.openxmlformats.org/officeDocument/2006/relationships/image" Target="../media/image267.wmf"/><Relationship Id="rId4" Type="http://schemas.openxmlformats.org/officeDocument/2006/relationships/image" Target="../media/image261.wmf"/><Relationship Id="rId9" Type="http://schemas.openxmlformats.org/officeDocument/2006/relationships/image" Target="../media/image2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1AA82-D9F9-4FA6-A23D-B2847C4B5E8D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9AD7-B740-4075-AF73-7228E485B7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3BE5E-77D1-4950-98D7-2325D7C6D6CC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FA9E-1827-46CF-ABEB-2EAA58F687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153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B3BB49-FF3A-4497-A266-B0F43150F8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432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4444E-114C-44CE-9725-BCD2C26925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26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B89F7-7067-478A-8F83-716EDB74AE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400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B25C-AAFD-4FA7-8CF9-B916EA3F6F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870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151E8-5605-4211-AD78-19387C0C220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622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7A297-2611-4922-AC0C-62552F6A38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5789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0C07-02DB-4B9C-935D-A96BC99D7E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058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75B7B-B452-450F-9A52-10E144C07B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760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4FF83-C10F-45D8-88A8-7D64A1E7B5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587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676DB-6B3F-427B-8950-70C2365EE76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4884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BD82-2D59-40B2-B7A6-9DE756C751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0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6A7F-CB57-4474-81E8-CEC0D44966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176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9343B-9FA5-4090-A60C-63FA2E4605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633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42E87-2516-47EB-80C4-48652EA0F5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011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602F-E45A-4F89-A5AD-4156149FC3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8745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9202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0718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664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8139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99678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7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960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054B-6B57-442A-9FD7-623F8CB810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055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5399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621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275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45308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3256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8108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343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12793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2662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11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88F1B-D46E-4F23-AC05-A712A4C5BE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55029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79578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5211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4884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2860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034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3BB49-FF3A-4497-A266-B0F43150F8A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D6A7F-CB57-4474-81E8-CEC0D44966E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7054B-6B57-442A-9FD7-623F8CB810C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88F1B-D46E-4F23-AC05-A712A4C5BE7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47E31-03FE-4B65-AE6D-1945B85AABB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7E31-03FE-4B65-AE6D-1945B85AAB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60874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1417-74F9-4F6F-A05C-BC97444BDC6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8B569-2A03-43F4-98D7-B7E73BCAC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90E10-E607-442B-8CFE-F40B2F5DA09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4444E-114C-44CE-9725-BCD2C269251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89F7-7067-478A-8F83-716EDB74AED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11417-74F9-4F6F-A05C-BC97444BDC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18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D13C1-58AC-4CFA-BFBC-5B2EC5B624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907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8B569-2A03-43F4-98D7-B7E73BCAC4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13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90E10-E607-442B-8CFE-F40B2F5DA0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10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C8B3E-008F-46E0-BFDB-07E02B83D5B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629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890D7-BC28-4712-BF23-E49CCD82568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8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86B275-5B50-479F-A87B-FC50EB25C40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008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BDC428-EA02-4348-B738-52BF46F12F8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90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C8B3E-008F-46E0-BFDB-07E02B83D5B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3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1.bin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3.bin"/><Relationship Id="rId14" Type="http://schemas.openxmlformats.org/officeDocument/2006/relationships/oleObject" Target="../embeddings/oleObject16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81.bin"/><Relationship Id="rId12" Type="http://schemas.openxmlformats.org/officeDocument/2006/relationships/oleObject" Target="../embeddings/oleObject18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0.bin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79.bin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78.bin"/><Relationship Id="rId9" Type="http://schemas.openxmlformats.org/officeDocument/2006/relationships/oleObject" Target="../embeddings/oleObject18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oleObject" Target="../embeddings/oleObject197.bin"/><Relationship Id="rId18" Type="http://schemas.openxmlformats.org/officeDocument/2006/relationships/oleObject" Target="../embeddings/oleObject20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91.bin"/><Relationship Id="rId12" Type="http://schemas.openxmlformats.org/officeDocument/2006/relationships/oleObject" Target="../embeddings/oleObject196.bin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00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0.bin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9.bin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88.bin"/><Relationship Id="rId9" Type="http://schemas.openxmlformats.org/officeDocument/2006/relationships/oleObject" Target="../embeddings/oleObject193.bin"/><Relationship Id="rId14" Type="http://schemas.openxmlformats.org/officeDocument/2006/relationships/oleObject" Target="../embeddings/oleObject19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06.bin"/><Relationship Id="rId5" Type="http://schemas.openxmlformats.org/officeDocument/2006/relationships/oleObject" Target="../embeddings/oleObject205.bin"/><Relationship Id="rId4" Type="http://schemas.openxmlformats.org/officeDocument/2006/relationships/oleObject" Target="../embeddings/oleObject20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3.bin"/><Relationship Id="rId12" Type="http://schemas.openxmlformats.org/officeDocument/2006/relationships/oleObject" Target="../embeddings/oleObject218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22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2.bin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21.bin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0.bin"/><Relationship Id="rId9" Type="http://schemas.openxmlformats.org/officeDocument/2006/relationships/oleObject" Target="../embeddings/oleObject215.bin"/><Relationship Id="rId14" Type="http://schemas.openxmlformats.org/officeDocument/2006/relationships/oleObject" Target="../embeddings/oleObject22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26.bin"/><Relationship Id="rId5" Type="http://schemas.openxmlformats.org/officeDocument/2006/relationships/oleObject" Target="../embeddings/oleObject225.bin"/><Relationship Id="rId4" Type="http://schemas.openxmlformats.org/officeDocument/2006/relationships/oleObject" Target="../embeddings/oleObject224.bin"/><Relationship Id="rId9" Type="http://schemas.openxmlformats.org/officeDocument/2006/relationships/oleObject" Target="../embeddings/oleObject22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23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235.bin"/><Relationship Id="rId4" Type="http://schemas.openxmlformats.org/officeDocument/2006/relationships/oleObject" Target="../embeddings/oleObject23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39.bin"/><Relationship Id="rId5" Type="http://schemas.openxmlformats.org/officeDocument/2006/relationships/oleObject" Target="../embeddings/oleObject238.bin"/><Relationship Id="rId4" Type="http://schemas.openxmlformats.org/officeDocument/2006/relationships/oleObject" Target="../embeddings/oleObject23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24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13" Type="http://schemas.openxmlformats.org/officeDocument/2006/relationships/oleObject" Target="../embeddings/oleObject252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6.bin"/><Relationship Id="rId12" Type="http://schemas.openxmlformats.org/officeDocument/2006/relationships/oleObject" Target="../embeddings/oleObject251.bin"/><Relationship Id="rId17" Type="http://schemas.openxmlformats.org/officeDocument/2006/relationships/oleObject" Target="../embeddings/oleObject256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55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45.bin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54.bin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3.bin"/><Relationship Id="rId9" Type="http://schemas.openxmlformats.org/officeDocument/2006/relationships/oleObject" Target="../embeddings/oleObject248.bin"/><Relationship Id="rId14" Type="http://schemas.openxmlformats.org/officeDocument/2006/relationships/oleObject" Target="../embeddings/oleObject25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60.bin"/><Relationship Id="rId5" Type="http://schemas.openxmlformats.org/officeDocument/2006/relationships/oleObject" Target="../embeddings/oleObject259.bin"/><Relationship Id="rId10" Type="http://schemas.openxmlformats.org/officeDocument/2006/relationships/oleObject" Target="../embeddings/oleObject264.bin"/><Relationship Id="rId4" Type="http://schemas.openxmlformats.org/officeDocument/2006/relationships/oleObject" Target="../embeddings/oleObject258.bin"/><Relationship Id="rId9" Type="http://schemas.openxmlformats.org/officeDocument/2006/relationships/oleObject" Target="../embeddings/oleObject26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9.bin"/><Relationship Id="rId12" Type="http://schemas.openxmlformats.org/officeDocument/2006/relationships/oleObject" Target="../embeddings/oleObject27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68.bin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67.bin"/><Relationship Id="rId10" Type="http://schemas.openxmlformats.org/officeDocument/2006/relationships/oleObject" Target="../embeddings/oleObject272.bin"/><Relationship Id="rId4" Type="http://schemas.openxmlformats.org/officeDocument/2006/relationships/oleObject" Target="../embeddings/oleObject266.bin"/><Relationship Id="rId9" Type="http://schemas.openxmlformats.org/officeDocument/2006/relationships/oleObject" Target="../embeddings/oleObject27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334963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a typeface="黑体" pitchFamily="2" charset="-122"/>
              </a:rPr>
              <a:t>第六章  </a:t>
            </a:r>
            <a:r>
              <a:rPr lang="zh-CN" altLang="en-US" sz="3200" b="1" dirty="0">
                <a:solidFill>
                  <a:schemeClr val="bg1"/>
                </a:solidFill>
                <a:ea typeface="黑体" pitchFamily="2" charset="-122"/>
              </a:rPr>
              <a:t>二次型与二次曲面</a:t>
            </a:r>
            <a:endParaRPr lang="zh-CN" altLang="en-US" sz="3200" b="1" dirty="0">
              <a:solidFill>
                <a:schemeClr val="bg1"/>
              </a:solidFill>
            </a:endParaRPr>
          </a:p>
          <a:p>
            <a:pPr eaLnBrk="0" hangingPunct="0"/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3200" b="1" dirty="0">
                <a:solidFill>
                  <a:srgbClr val="0D2DB3"/>
                </a:solidFill>
                <a:latin typeface="华文新魏" pitchFamily="2" charset="-122"/>
                <a:ea typeface="华文新魏" pitchFamily="2" charset="-122"/>
              </a:rPr>
              <a:t>二次型讨论的对象是多元二次齐次函数，这种函数在物理、统计、规划、极值等问题中有广泛的应用． 例如在三维空间的几何问题中，一般二次曲面在直角坐标系下表示为三元二次函数，通过对二次型的讨论，可以研究二次曲面的分类</a:t>
            </a:r>
            <a:r>
              <a:rPr lang="en-US" altLang="zh-CN" sz="3200" b="1" dirty="0" smtClean="0">
                <a:solidFill>
                  <a:srgbClr val="0D2DB3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 algn="just"/>
            <a:endParaRPr lang="en-US" altLang="zh-CN" sz="2800" b="1" dirty="0">
              <a:solidFill>
                <a:srgbClr val="0D2DB3"/>
              </a:solidFill>
              <a:latin typeface="幼圆" pitchFamily="49" charset="-122"/>
              <a:ea typeface="幼圆" pitchFamily="49" charset="-122"/>
            </a:endParaRPr>
          </a:p>
          <a:p>
            <a:pPr algn="just" eaLnBrk="0" hangingPunct="0"/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本章主要讨论：</a:t>
            </a:r>
            <a:endParaRPr lang="zh-CN" altLang="en-US" sz="28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eaLnBrk="0" hangingPunct="0"/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5536" y="4484704"/>
            <a:ext cx="9144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228600" algn="just">
              <a:tabLst>
                <a:tab pos="495300" algn="l"/>
              </a:tabLst>
            </a:pP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．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 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二次型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的理论；</a:t>
            </a:r>
          </a:p>
          <a:p>
            <a:pPr indent="-228600" algn="just" eaLnBrk="0" hangingPunct="0">
              <a:tabLst>
                <a:tab pos="495300" algn="l"/>
              </a:tabLst>
            </a:pP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．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 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空间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曲面与曲线；</a:t>
            </a:r>
          </a:p>
          <a:p>
            <a:pPr indent="-228600" eaLnBrk="0" hangingPunct="0">
              <a:tabLst>
                <a:tab pos="495300" algn="l"/>
              </a:tabLst>
            </a:pP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3.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二次曲面的分类．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13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32" y="285728"/>
            <a:ext cx="9144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32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.2  </a:t>
            </a:r>
            <a:r>
              <a:rPr lang="zh-CN" altLang="en-US" sz="3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化实二次型为</a:t>
            </a:r>
            <a:r>
              <a:rPr lang="zh-CN" altLang="en-US" sz="32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标准形</a:t>
            </a:r>
            <a:endParaRPr lang="en-US" altLang="zh-CN" sz="32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algn="just"/>
            <a:endParaRPr lang="zh-CN" altLang="en-US" sz="3200" b="1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0" hangingPunct="0"/>
            <a:r>
              <a:rPr lang="zh-CN" altLang="en-US" sz="2800" b="1" dirty="0">
                <a:solidFill>
                  <a:schemeClr val="bg1"/>
                </a:solidFill>
              </a:rPr>
              <a:t>  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．标准二次型：只含有平方项的二次型           </a:t>
            </a:r>
          </a:p>
          <a:p>
            <a:pPr algn="just" eaLnBrk="0" hangingPunct="0"/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称为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元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二次型的一个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标准形</a:t>
            </a:r>
            <a:r>
              <a:rPr lang="en-US" altLang="zh-CN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标准形不惟一</a:t>
            </a:r>
            <a:r>
              <a:rPr lang="en-US" altLang="zh-CN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</a:p>
          <a:p>
            <a:pPr algn="just" eaLnBrk="0" hangingPunct="0"/>
            <a:endParaRPr lang="en-US" altLang="zh-CN" sz="28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just" eaLnBrk="0" hangingPunct="0"/>
            <a:endParaRPr lang="en-US" altLang="zh-CN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just" eaLnBrk="0" hangingPunct="0"/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设线性变换为                          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(1)</a:t>
            </a:r>
          </a:p>
          <a:p>
            <a:pPr algn="just"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                                           </a:t>
            </a:r>
            <a:endParaRPr lang="zh-CN" altLang="en-US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eaLnBrk="0" hangingPunct="0"/>
            <a:endParaRPr lang="en-US" altLang="zh-CN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661181" y="1206488"/>
          <a:ext cx="2339975" cy="579438"/>
        </p:xfrm>
        <a:graphic>
          <a:graphicData uri="http://schemas.openxmlformats.org/presentationml/2006/ole">
            <p:oleObj spid="_x0000_s519170" name="Equation" r:id="rId3" imgW="1422400" imgH="241300" progId="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035027" y="1785926"/>
          <a:ext cx="322263" cy="350838"/>
        </p:xfrm>
        <a:graphic>
          <a:graphicData uri="http://schemas.openxmlformats.org/presentationml/2006/ole">
            <p:oleObj spid="_x0000_s519171" name="Equation" r:id="rId4" imgW="126835" imgH="139518" progId="">
              <p:embed/>
            </p:oleObj>
          </a:graphicData>
        </a:graphic>
      </p:graphicFrame>
      <p:graphicFrame>
        <p:nvGraphicFramePr>
          <p:cNvPr id="519172" name="Object 4"/>
          <p:cNvGraphicFramePr>
            <a:graphicFrameLocks noChangeAspect="1"/>
          </p:cNvGraphicFramePr>
          <p:nvPr/>
        </p:nvGraphicFramePr>
        <p:xfrm>
          <a:off x="2622569" y="2343155"/>
          <a:ext cx="4592637" cy="1800225"/>
        </p:xfrm>
        <a:graphic>
          <a:graphicData uri="http://schemas.openxmlformats.org/presentationml/2006/ole">
            <p:oleObj spid="_x0000_s519172" name="Equation" r:id="rId5" imgW="1854200" imgH="939800" progId="">
              <p:embed/>
            </p:oleObj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3608864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altLang="zh-CN" sz="2800" dirty="0">
                <a:solidFill>
                  <a:schemeClr val="bg1"/>
                </a:solidFill>
              </a:rPr>
              <a:t>  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altLang="zh-CN" sz="2800" dirty="0" smtClean="0">
                <a:solidFill>
                  <a:schemeClr val="bg1"/>
                </a:solidFill>
              </a:rPr>
              <a:t>     </a:t>
            </a:r>
          </a:p>
          <a:p>
            <a:pPr algn="just"/>
            <a:r>
              <a:rPr lang="en-US" altLang="zh-CN" sz="2800" dirty="0" smtClean="0">
                <a:solidFill>
                  <a:schemeClr val="bg1"/>
                </a:solidFill>
              </a:rPr>
              <a:t>   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令                                   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                                                   </a:t>
            </a:r>
            <a:endParaRPr lang="zh-CN" altLang="en-US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just"/>
            <a:endParaRPr lang="zh-CN" altLang="en-US" sz="2800" b="1" dirty="0">
              <a:solidFill>
                <a:schemeClr val="bg1"/>
              </a:solidFill>
            </a:endParaRPr>
          </a:p>
          <a:p>
            <a:pPr algn="just" eaLnBrk="0" hangingPunct="0"/>
            <a:r>
              <a:rPr lang="zh-CN" altLang="en-US" sz="2800" b="1" dirty="0">
                <a:solidFill>
                  <a:schemeClr val="bg1"/>
                </a:solidFill>
              </a:rPr>
              <a:t>    </a:t>
            </a:r>
          </a:p>
        </p:txBody>
      </p:sp>
      <p:graphicFrame>
        <p:nvGraphicFramePr>
          <p:cNvPr id="519173" name="Object 5"/>
          <p:cNvGraphicFramePr>
            <a:graphicFrameLocks noChangeAspect="1"/>
          </p:cNvGraphicFramePr>
          <p:nvPr/>
        </p:nvGraphicFramePr>
        <p:xfrm>
          <a:off x="1187450" y="4414857"/>
          <a:ext cx="5680075" cy="1728787"/>
        </p:xfrm>
        <a:graphic>
          <a:graphicData uri="http://schemas.openxmlformats.org/presentationml/2006/ole">
            <p:oleObj spid="_x0000_s519173" name="Equation" r:id="rId6" imgW="2921000" imgH="939800" progId="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543807"/>
            <a:ext cx="9144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则（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可写为       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但   不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惟一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                      </a:t>
            </a:r>
            <a:endParaRPr lang="zh-CN" altLang="en-US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just" eaLnBrk="0" hangingPunct="0"/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当 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可逆阵时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）式是可逆线性变换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 </a:t>
            </a:r>
          </a:p>
          <a:p>
            <a:pPr algn="just" eaLnBrk="0" hangingPunct="0"/>
            <a:r>
              <a:rPr lang="en-US" altLang="zh-CN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341024" y="642918"/>
          <a:ext cx="1088100" cy="428628"/>
        </p:xfrm>
        <a:graphic>
          <a:graphicData uri="http://schemas.openxmlformats.org/presentationml/2006/ole">
            <p:oleObj spid="_x0000_s420936" name="Equation" r:id="rId3" imgW="545626" imgH="177646" progId="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285852" y="1057262"/>
          <a:ext cx="412750" cy="442912"/>
        </p:xfrm>
        <a:graphic>
          <a:graphicData uri="http://schemas.openxmlformats.org/presentationml/2006/ole">
            <p:oleObj spid="_x0000_s420937" name="Equation" r:id="rId4" imgW="164814" imgH="177492" progId="">
              <p:embed/>
            </p:oleObj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420938" name="Object 74"/>
          <p:cNvGraphicFramePr>
            <a:graphicFrameLocks noChangeAspect="1"/>
          </p:cNvGraphicFramePr>
          <p:nvPr/>
        </p:nvGraphicFramePr>
        <p:xfrm>
          <a:off x="5429256" y="628634"/>
          <a:ext cx="412750" cy="442912"/>
        </p:xfrm>
        <a:graphic>
          <a:graphicData uri="http://schemas.openxmlformats.org/presentationml/2006/ole">
            <p:oleObj spid="_x0000_s420938" name="Equation" r:id="rId5" imgW="164814" imgH="177492" progId="">
              <p:embed/>
            </p:oleObj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-76200" y="1825173"/>
            <a:ext cx="9220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1º                     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秩  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标准形中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系数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不为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的平方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项的个数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</a:p>
          <a:p>
            <a:pPr algn="just" eaLnBrk="0" hangingPunct="0"/>
            <a:endParaRPr lang="en-US" altLang="zh-CN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just"/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2º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任一个实二次型都可通过可逆线性变换化为标准形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元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二次型的标准形不惟一，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有两种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方法化标准形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 </a:t>
            </a:r>
          </a:p>
          <a:p>
            <a:pPr eaLnBrk="0" hangingPunct="0"/>
            <a:endParaRPr lang="en-US" altLang="zh-C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20941" name="Object 77"/>
          <p:cNvGraphicFramePr>
            <a:graphicFrameLocks noChangeAspect="1"/>
          </p:cNvGraphicFramePr>
          <p:nvPr/>
        </p:nvGraphicFramePr>
        <p:xfrm>
          <a:off x="534962" y="3643314"/>
          <a:ext cx="322262" cy="350838"/>
        </p:xfrm>
        <a:graphic>
          <a:graphicData uri="http://schemas.openxmlformats.org/presentationml/2006/ole">
            <p:oleObj spid="_x0000_s420941" name="Equation" r:id="rId6" imgW="126835" imgH="139518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11308" y="1857375"/>
          <a:ext cx="4203700" cy="500063"/>
        </p:xfrm>
        <a:graphic>
          <a:graphicData uri="http://schemas.openxmlformats.org/presentationml/2006/ole">
            <p:oleObj spid="_x0000_s420942" name="公式" r:id="rId7" imgW="1765080" imgH="228600" progId="Equation.3">
              <p:embed/>
            </p:oleObj>
          </a:graphicData>
        </a:graphic>
      </p:graphicFrame>
      <p:graphicFrame>
        <p:nvGraphicFramePr>
          <p:cNvPr id="420943" name="Object 79"/>
          <p:cNvGraphicFramePr>
            <a:graphicFrameLocks noChangeAspect="1"/>
          </p:cNvGraphicFramePr>
          <p:nvPr/>
        </p:nvGraphicFramePr>
        <p:xfrm>
          <a:off x="6519881" y="1928802"/>
          <a:ext cx="695325" cy="444500"/>
        </p:xfrm>
        <a:graphic>
          <a:graphicData uri="http://schemas.openxmlformats.org/presentationml/2006/ole">
            <p:oleObj spid="_x0000_s420943" name="公式" r:id="rId8" imgW="291960" imgH="2030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075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1" name="Group 19"/>
          <p:cNvGrpSpPr>
            <a:grpSpLocks/>
          </p:cNvGrpSpPr>
          <p:nvPr/>
        </p:nvGrpSpPr>
        <p:grpSpPr bwMode="auto">
          <a:xfrm>
            <a:off x="0" y="357166"/>
            <a:ext cx="9144000" cy="3232151"/>
            <a:chOff x="0" y="882"/>
            <a:chExt cx="5760" cy="2036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0" y="882"/>
              <a:ext cx="5760" cy="2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32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6.2.1  </a:t>
              </a:r>
              <a:r>
                <a:rPr lang="zh-CN" altLang="en-US" sz="3200" b="1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用正交变换化实二次型为标准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形</a:t>
              </a:r>
              <a:endParaRPr lang="en-US" altLang="zh-CN" sz="32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zh-CN" altLang="en-US" sz="3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对于实二次型，最实用的方法是正交变换法，即所作的可逆线性变换中可逆矩阵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不只是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可逆，还是正交矩阵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这个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正交矩阵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的存在是由实对称矩阵的性质决定的，值得注意的是这种方法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仅限于实二次型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3316" name="Object 4"/>
            <p:cNvGraphicFramePr>
              <a:graphicFrameLocks noChangeAspect="1"/>
            </p:cNvGraphicFramePr>
            <p:nvPr/>
          </p:nvGraphicFramePr>
          <p:xfrm>
            <a:off x="2890" y="1818"/>
            <a:ext cx="260" cy="279"/>
          </p:xfrm>
          <a:graphic>
            <a:graphicData uri="http://schemas.openxmlformats.org/presentationml/2006/ole">
              <p:oleObj spid="_x0000_s422019" name="Equation" r:id="rId3" imgW="164814" imgH="177492" progId="">
                <p:embed/>
              </p:oleObj>
            </a:graphicData>
          </a:graphic>
        </p:graphicFrame>
      </p:grpSp>
      <p:grpSp>
        <p:nvGrpSpPr>
          <p:cNvPr id="13332" name="Group 20"/>
          <p:cNvGrpSpPr>
            <a:grpSpLocks/>
          </p:cNvGrpSpPr>
          <p:nvPr/>
        </p:nvGrpSpPr>
        <p:grpSpPr bwMode="auto">
          <a:xfrm>
            <a:off x="0" y="3500439"/>
            <a:ext cx="9144000" cy="2246313"/>
            <a:chOff x="0" y="2370"/>
            <a:chExt cx="5760" cy="1415"/>
          </a:xfrm>
        </p:grpSpPr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0" y="2370"/>
              <a:ext cx="5760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定理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6.1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对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元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实二次型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，存在正交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线性变换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：      （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不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惟一），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使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二次型  化为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标准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形：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是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个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特征值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1799" y="2389"/>
            <a:ext cx="361" cy="279"/>
          </p:xfrm>
          <a:graphic>
            <a:graphicData uri="http://schemas.openxmlformats.org/presentationml/2006/ole">
              <p:oleObj spid="_x0000_s422020" name="Equation" r:id="rId4" imgW="228402" imgH="177646" progId="">
                <p:embed/>
              </p:oleObj>
            </a:graphicData>
          </a:graphic>
        </p:graphicFrame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3383" y="2370"/>
            <a:ext cx="1072" cy="331"/>
          </p:xfrm>
          <a:graphic>
            <a:graphicData uri="http://schemas.openxmlformats.org/presentationml/2006/ole">
              <p:oleObj spid="_x0000_s422021" name="Equation" r:id="rId5" imgW="749300" imgH="228600" progId="">
                <p:embed/>
              </p:oleObj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1103" y="2674"/>
            <a:ext cx="832" cy="260"/>
          </p:xfrm>
          <a:graphic>
            <a:graphicData uri="http://schemas.openxmlformats.org/presentationml/2006/ole">
              <p:oleObj spid="_x0000_s422023" name="Equation" r:id="rId6" imgW="545626" imgH="164957" progId="">
                <p:embed/>
              </p:oleObj>
            </a:graphicData>
          </a:graphic>
        </p:graphicFrame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4140" y="2640"/>
            <a:ext cx="235" cy="307"/>
          </p:xfrm>
          <a:graphic>
            <a:graphicData uri="http://schemas.openxmlformats.org/presentationml/2006/ole">
              <p:oleObj spid="_x0000_s422024" name="Equation" r:id="rId7" imgW="152268" imgH="203024" progId="">
                <p:embed/>
              </p:oleObj>
            </a:graphicData>
          </a:graphic>
        </p:graphicFrame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180" y="3180"/>
            <a:ext cx="2956" cy="345"/>
          </p:xfrm>
          <a:graphic>
            <a:graphicData uri="http://schemas.openxmlformats.org/presentationml/2006/ole">
              <p:oleObj spid="_x0000_s422025" name="Equation" r:id="rId8" imgW="2489200" imgH="241300" progId="">
                <p:embed/>
              </p:oleObj>
            </a:graphicData>
          </a:graphic>
        </p:graphicFrame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3430" y="3235"/>
            <a:ext cx="260" cy="260"/>
          </p:xfrm>
          <a:graphic>
            <a:graphicData uri="http://schemas.openxmlformats.org/presentationml/2006/ole">
              <p:oleObj spid="_x0000_s422026" name="Equation" r:id="rId9" imgW="164885" imgH="164885" progId="">
                <p:embed/>
              </p:oleObj>
            </a:graphicData>
          </a:graphic>
        </p:graphicFrame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3937" y="3274"/>
            <a:ext cx="203" cy="221"/>
          </p:xfrm>
          <a:graphic>
            <a:graphicData uri="http://schemas.openxmlformats.org/presentationml/2006/ole">
              <p:oleObj spid="_x0000_s422027" name="Equation" r:id="rId10" imgW="126835" imgH="139518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1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0" y="152400"/>
            <a:ext cx="9144000" cy="3562356"/>
            <a:chOff x="0" y="96"/>
            <a:chExt cx="5760" cy="224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0" y="96"/>
              <a:ext cx="5760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r>
                <a:rPr lang="en-US" altLang="zh-CN" sz="2800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用正交线性变换化实二次型为标准形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解：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）二次型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矩阵为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714" y="510"/>
            <a:ext cx="3541" cy="345"/>
          </p:xfrm>
          <a:graphic>
            <a:graphicData uri="http://schemas.openxmlformats.org/presentationml/2006/ole">
              <p:oleObj spid="_x0000_s423013" name="Equation" r:id="rId3" imgW="2578100" imgH="241300" progId="">
                <p:embed/>
              </p:oleObj>
            </a:graphicData>
          </a:graphic>
        </p:graphicFrame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1935" y="953"/>
            <a:ext cx="236" cy="307"/>
          </p:xfrm>
          <a:graphic>
            <a:graphicData uri="http://schemas.openxmlformats.org/presentationml/2006/ole">
              <p:oleObj spid="_x0000_s423014" name="Equation" r:id="rId4" imgW="152268" imgH="203024" progId="">
                <p:embed/>
              </p:oleObj>
            </a:graphicData>
          </a:graphic>
        </p:graphicFrame>
        <p:graphicFrame>
          <p:nvGraphicFramePr>
            <p:cNvPr id="14338" name="Object 2"/>
            <p:cNvGraphicFramePr>
              <a:graphicFrameLocks noChangeAspect="1"/>
            </p:cNvGraphicFramePr>
            <p:nvPr/>
          </p:nvGraphicFramePr>
          <p:xfrm>
            <a:off x="1617" y="1318"/>
            <a:ext cx="1862" cy="1022"/>
          </p:xfrm>
          <a:graphic>
            <a:graphicData uri="http://schemas.openxmlformats.org/presentationml/2006/ole">
              <p:oleObj spid="_x0000_s423015" name="Equation" r:id="rId5" imgW="1218671" imgH="710891" progId="">
                <p:embed/>
              </p:oleObj>
            </a:graphicData>
          </a:graphic>
        </p:graphicFrame>
      </p:grpSp>
      <p:grpSp>
        <p:nvGrpSpPr>
          <p:cNvPr id="14353" name="Group 17"/>
          <p:cNvGrpSpPr>
            <a:grpSpLocks/>
          </p:cNvGrpSpPr>
          <p:nvPr/>
        </p:nvGrpSpPr>
        <p:grpSpPr bwMode="auto">
          <a:xfrm>
            <a:off x="71470" y="3857655"/>
            <a:ext cx="9144000" cy="2703518"/>
            <a:chOff x="0" y="1890"/>
            <a:chExt cx="5760" cy="1703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2178"/>
              <a:ext cx="5760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由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                                                 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得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的特征值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为                  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846" y="1890"/>
            <a:ext cx="4644" cy="953"/>
          </p:xfrm>
          <a:graphic>
            <a:graphicData uri="http://schemas.openxmlformats.org/presentationml/2006/ole">
              <p:oleObj spid="_x0000_s423016" name="Equation" r:id="rId6" imgW="3251200" imgH="711200" progId="">
                <p:embed/>
              </p:oleObj>
            </a:graphicData>
          </a:graphic>
        </p:graphicFrame>
        <p:graphicFrame>
          <p:nvGraphicFramePr>
            <p:cNvPr id="14343" name="Object 7"/>
            <p:cNvGraphicFramePr>
              <a:graphicFrameLocks noChangeAspect="1"/>
            </p:cNvGraphicFramePr>
            <p:nvPr/>
          </p:nvGraphicFramePr>
          <p:xfrm>
            <a:off x="730" y="3025"/>
            <a:ext cx="260" cy="260"/>
          </p:xfrm>
          <a:graphic>
            <a:graphicData uri="http://schemas.openxmlformats.org/presentationml/2006/ole">
              <p:oleObj spid="_x0000_s423017" name="Equation" r:id="rId7" imgW="164885" imgH="164885" progId="">
                <p:embed/>
              </p:oleObj>
            </a:graphicData>
          </a:graphic>
        </p:graphicFrame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2127" y="3015"/>
            <a:ext cx="1923" cy="331"/>
          </p:xfrm>
          <a:graphic>
            <a:graphicData uri="http://schemas.openxmlformats.org/presentationml/2006/ole">
              <p:oleObj spid="_x0000_s423018" name="Equation" r:id="rId8" imgW="1358900" imgH="2286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0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1470" y="357166"/>
            <a:ext cx="9144000" cy="1939933"/>
            <a:chOff x="0" y="3520"/>
            <a:chExt cx="5760" cy="122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0" y="3520"/>
              <a:ext cx="5760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276225" algn="just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）对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时，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indent="276225"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indent="276225"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即          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indent="276225" eaLnBrk="0" hangingPunct="0"/>
              <a:endParaRPr lang="en-US" altLang="zh-CN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1030" y="3520"/>
            <a:ext cx="995" cy="356"/>
          </p:xfrm>
          <a:graphic>
            <a:graphicData uri="http://schemas.openxmlformats.org/presentationml/2006/ole">
              <p:oleObj spid="_x0000_s520197" name="Equation" r:id="rId3" imgW="660400" imgH="228600" progId="">
                <p:embed/>
              </p:oleObj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2690" y="3520"/>
            <a:ext cx="1630" cy="338"/>
          </p:xfrm>
          <a:graphic>
            <a:graphicData uri="http://schemas.openxmlformats.org/presentationml/2006/ole">
              <p:oleObj spid="_x0000_s520198" name="Equation" r:id="rId4" imgW="1002865" imgH="203112" progId="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833" y="3880"/>
            <a:ext cx="2722" cy="862"/>
          </p:xfrm>
          <a:graphic>
            <a:graphicData uri="http://schemas.openxmlformats.org/presentationml/2006/ole">
              <p:oleObj spid="_x0000_s520199" name="Equation" r:id="rId5" imgW="1917700" imgH="711200" progId="">
                <p:embed/>
              </p:oleObj>
            </a:graphicData>
          </a:graphic>
        </p:graphicFrame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6966" y="2500332"/>
            <a:ext cx="8358214" cy="4430715"/>
            <a:chOff x="246" y="-151"/>
            <a:chExt cx="5760" cy="2791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46" y="139"/>
              <a:ext cx="5760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276225" algn="just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所以得同解方程组为  </a:t>
              </a:r>
            </a:p>
            <a:p>
              <a:pPr indent="276225" algn="just"/>
              <a:r>
                <a:rPr lang="zh-CN" altLang="en-US" sz="2800" b="1" dirty="0">
                  <a:solidFill>
                    <a:schemeClr val="bg1"/>
                  </a:solidFill>
                </a:rPr>
                <a:t>   </a:t>
              </a:r>
            </a:p>
            <a:p>
              <a:pPr indent="276225" algn="just" eaLnBrk="0" hangingPunct="0"/>
              <a:endParaRPr lang="zh-CN" altLang="en-US" sz="2800" b="1" dirty="0">
                <a:solidFill>
                  <a:schemeClr val="bg1"/>
                </a:solidFill>
              </a:endParaRPr>
            </a:p>
            <a:p>
              <a:pPr indent="276225" algn="just" eaLnBrk="0" hangingPunct="0"/>
              <a:endParaRPr lang="en-US" altLang="zh-CN" sz="2800" b="1" dirty="0" smtClean="0">
                <a:solidFill>
                  <a:schemeClr val="bg1"/>
                </a:solidFill>
              </a:endParaRPr>
            </a:p>
            <a:p>
              <a:pPr indent="276225" algn="just" eaLnBrk="0" hangingPunct="0"/>
              <a:endParaRPr lang="en-US" altLang="zh-CN" sz="2800" b="1" dirty="0" smtClean="0">
                <a:solidFill>
                  <a:schemeClr val="bg1"/>
                </a:solidFill>
              </a:endParaRPr>
            </a:p>
            <a:p>
              <a:pPr indent="276225"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得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基础解系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为      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indent="276225"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              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indent="276225" algn="just" eaLnBrk="0" hangingPunct="0"/>
              <a:endParaRPr lang="en-US" altLang="zh-CN" sz="2800" b="1" dirty="0">
                <a:solidFill>
                  <a:schemeClr val="bg1"/>
                </a:solidFill>
              </a:endParaRPr>
            </a:p>
            <a:p>
              <a:pPr indent="276225"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2828" y="-151"/>
            <a:ext cx="1603" cy="963"/>
          </p:xfrm>
          <a:graphic>
            <a:graphicData uri="http://schemas.openxmlformats.org/presentationml/2006/ole">
              <p:oleObj spid="_x0000_s520200" name="Equation" r:id="rId6" imgW="1040948" imgH="710891" progId="">
                <p:embed/>
              </p:oleObj>
            </a:graphicData>
          </a:graphic>
        </p:graphicFrame>
        <p:graphicFrame>
          <p:nvGraphicFramePr>
            <p:cNvPr id="15" name="Object 3"/>
            <p:cNvGraphicFramePr>
              <a:graphicFrameLocks noChangeAspect="1"/>
            </p:cNvGraphicFramePr>
            <p:nvPr/>
          </p:nvGraphicFramePr>
          <p:xfrm>
            <a:off x="2103" y="1193"/>
            <a:ext cx="2254" cy="951"/>
          </p:xfrm>
          <a:graphic>
            <a:graphicData uri="http://schemas.openxmlformats.org/presentationml/2006/ole">
              <p:oleObj spid="_x0000_s520201" name="Equation" r:id="rId7" imgW="1269449" imgH="710891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0" y="285750"/>
            <a:ext cx="9144000" cy="1731963"/>
            <a:chOff x="0" y="180"/>
            <a:chExt cx="5760" cy="1091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0" y="277"/>
              <a:ext cx="576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276225" algn="just" eaLnBrk="0" hangingPunct="0"/>
              <a:endParaRPr lang="en-US" altLang="zh-CN" sz="2800" b="1" dirty="0">
                <a:solidFill>
                  <a:schemeClr val="bg1"/>
                </a:solidFill>
              </a:endParaRPr>
            </a:p>
            <a:p>
              <a:pPr indent="276225" algn="just" eaLnBrk="0" hangingPunct="0"/>
              <a:r>
                <a:rPr lang="en-US" altLang="zh-CN" sz="2800" b="1" dirty="0">
                  <a:solidFill>
                    <a:schemeClr val="bg1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正交化：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         </a:t>
              </a:r>
            </a:p>
            <a:p>
              <a:pPr indent="276225"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1530" y="180"/>
            <a:ext cx="1394" cy="1091"/>
          </p:xfrm>
          <a:graphic>
            <a:graphicData uri="http://schemas.openxmlformats.org/presentationml/2006/ole">
              <p:oleObj spid="_x0000_s423995" name="Equation" r:id="rId3" imgW="914400" imgH="711200" progId="">
                <p:embed/>
              </p:oleObj>
            </a:graphicData>
          </a:graphic>
        </p:graphicFrame>
      </p:grpSp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866785" y="2000240"/>
            <a:ext cx="5562603" cy="2500330"/>
            <a:chOff x="1182" y="2710"/>
            <a:chExt cx="3324" cy="1406"/>
          </a:xfrm>
        </p:grpSpPr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3456" y="3312"/>
              <a:ext cx="72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>
                  <a:solidFill>
                    <a:schemeClr val="bg1"/>
                  </a:solidFill>
                </a:rPr>
                <a:t>     </a:t>
              </a:r>
              <a:r>
                <a:rPr lang="en-US" altLang="zh-CN" sz="2800">
                  <a:solidFill>
                    <a:schemeClr val="bg1"/>
                  </a:solidFill>
                  <a:latin typeface="宋体" charset="-122"/>
                </a:rPr>
                <a:t>∥ </a:t>
              </a:r>
              <a:endParaRPr lang="en-US" altLang="zh-CN" sz="280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2800">
                <a:solidFill>
                  <a:schemeClr val="bg1"/>
                </a:solidFill>
              </a:endParaRPr>
            </a:p>
          </p:txBody>
        </p: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1182" y="2710"/>
            <a:ext cx="2618" cy="1406"/>
          </p:xfrm>
          <a:graphic>
            <a:graphicData uri="http://schemas.openxmlformats.org/presentationml/2006/ole">
              <p:oleObj spid="_x0000_s423996" name="Equation" r:id="rId4" imgW="2667000" imgH="1244600" progId="">
                <p:embed/>
              </p:oleObj>
            </a:graphicData>
          </a:graphic>
        </p:graphicFrame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4085" y="2847"/>
            <a:ext cx="421" cy="1092"/>
          </p:xfrm>
          <a:graphic>
            <a:graphicData uri="http://schemas.openxmlformats.org/presentationml/2006/ole">
              <p:oleObj spid="_x0000_s423997" name="Equation" r:id="rId5" imgW="266584" imgH="710891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51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0" y="39688"/>
            <a:ext cx="9144000" cy="6011863"/>
            <a:chOff x="0" y="25"/>
            <a:chExt cx="5760" cy="3787"/>
          </a:xfrm>
        </p:grpSpPr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0" y="144"/>
              <a:ext cx="576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单位化：</a:t>
              </a: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     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1066" y="25"/>
            <a:ext cx="2223" cy="1460"/>
          </p:xfrm>
          <a:graphic>
            <a:graphicData uri="http://schemas.openxmlformats.org/presentationml/2006/ole">
              <p:oleObj spid="_x0000_s425006" name="Equation" r:id="rId3" imgW="1892300" imgH="1295400" progId="">
                <p:embed/>
              </p:oleObj>
            </a:graphicData>
          </a:graphic>
        </p:graphicFrame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1057" y="1488"/>
            <a:ext cx="2318" cy="1617"/>
          </p:xfrm>
          <a:graphic>
            <a:graphicData uri="http://schemas.openxmlformats.org/presentationml/2006/ole">
              <p:oleObj spid="_x0000_s425007" name="Equation" r:id="rId4" imgW="1892300" imgH="1320800" progId="">
                <p:embed/>
              </p:oleObj>
            </a:graphicData>
          </a:graphic>
        </p:graphicFrame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45" y="3216"/>
              <a:ext cx="55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当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时，由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方程组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537" y="3231"/>
            <a:ext cx="678" cy="331"/>
          </p:xfrm>
          <a:graphic>
            <a:graphicData uri="http://schemas.openxmlformats.org/presentationml/2006/ole">
              <p:oleObj spid="_x0000_s425008" name="Equation" r:id="rId5" imgW="469900" imgH="228600" progId="">
                <p:embed/>
              </p:oleObj>
            </a:graphicData>
          </a:graphic>
        </p:graphicFrame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2717" y="3249"/>
            <a:ext cx="1513" cy="307"/>
          </p:xfrm>
          <a:graphic>
            <a:graphicData uri="http://schemas.openxmlformats.org/presentationml/2006/ole">
              <p:oleObj spid="_x0000_s425009" name="Equation" r:id="rId6" imgW="1016000" imgH="2032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50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0" y="142875"/>
            <a:ext cx="9144000" cy="6643692"/>
            <a:chOff x="0" y="90"/>
            <a:chExt cx="5760" cy="4185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574"/>
              <a:ext cx="576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即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567" y="90"/>
            <a:ext cx="5023" cy="1361"/>
          </p:xfrm>
          <a:graphic>
            <a:graphicData uri="http://schemas.openxmlformats.org/presentationml/2006/ole">
              <p:oleObj spid="_x0000_s426030" name="Equation" r:id="rId3" imgW="3937000" imgH="1066800" progId="">
                <p:embed/>
              </p:oleObj>
            </a:graphicData>
          </a:graphic>
        </p:graphicFrame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0" y="1248"/>
              <a:ext cx="5760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                   </a:t>
              </a:r>
            </a:p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                        </a:t>
              </a:r>
            </a:p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</a:rPr>
                <a:t>                   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得基础解系为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单位化为</a:t>
              </a:r>
            </a:p>
            <a:p>
              <a:pPr algn="just"/>
              <a:endParaRPr lang="zh-CN" altLang="en-US" sz="2800" dirty="0">
                <a:solidFill>
                  <a:schemeClr val="bg1"/>
                </a:solidFill>
              </a:endParaRPr>
            </a:p>
            <a:p>
              <a:pPr algn="just"/>
              <a:endParaRPr lang="zh-CN" altLang="en-US" sz="2800" dirty="0">
                <a:solidFill>
                  <a:schemeClr val="bg1"/>
                </a:solidFill>
              </a:endParaRPr>
            </a:p>
            <a:p>
              <a:pPr algn="just"/>
              <a:endParaRPr lang="zh-CN" altLang="en-US" sz="2800" dirty="0">
                <a:solidFill>
                  <a:schemeClr val="bg1"/>
                </a:solidFill>
              </a:endParaRPr>
            </a:p>
            <a:p>
              <a:pPr algn="just"/>
              <a:r>
                <a:rPr lang="zh-CN" altLang="en-US" sz="2800" dirty="0">
                  <a:solidFill>
                    <a:schemeClr val="bg1"/>
                  </a:solidFill>
                </a:rPr>
                <a:t>                                                       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471" y="1374"/>
            <a:ext cx="1194" cy="1371"/>
          </p:xfrm>
          <a:graphic>
            <a:graphicData uri="http://schemas.openxmlformats.org/presentationml/2006/ole">
              <p:oleObj spid="_x0000_s426031" name="Equation" r:id="rId4" imgW="927100" imgH="1066800" progId="">
                <p:embed/>
              </p:oleObj>
            </a:graphicData>
          </a:graphic>
        </p:graphicFrame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3150" y="1434"/>
            <a:ext cx="758" cy="1121"/>
          </p:xfrm>
          <a:graphic>
            <a:graphicData uri="http://schemas.openxmlformats.org/presentationml/2006/ole">
              <p:oleObj spid="_x0000_s426032" name="Equation" r:id="rId5" imgW="634725" imgH="710891" progId="">
                <p:embed/>
              </p:oleObj>
            </a:graphicData>
          </a:graphic>
        </p:graphicFrame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1538" y="2373"/>
            <a:ext cx="1668" cy="1902"/>
          </p:xfrm>
          <a:graphic>
            <a:graphicData uri="http://schemas.openxmlformats.org/presentationml/2006/ole">
              <p:oleObj spid="_x0000_s426033" name="Equation" r:id="rId6" imgW="1092200" imgH="12446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0" y="0"/>
            <a:ext cx="9144000" cy="6715132"/>
            <a:chOff x="0" y="0"/>
            <a:chExt cx="5760" cy="4230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0" y="666"/>
              <a:ext cx="57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得正交阵                    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1156" y="0"/>
            <a:ext cx="2025" cy="1726"/>
          </p:xfrm>
          <a:graphic>
            <a:graphicData uri="http://schemas.openxmlformats.org/presentationml/2006/ole">
              <p:oleObj spid="_x0000_s427032" name="Equation" r:id="rId3" imgW="1548728" imgH="1320227" progId="">
                <p:embed/>
              </p:oleObj>
            </a:graphicData>
          </a:graphic>
        </p:graphicFrame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3086"/>
              <a:ext cx="5760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800" dirty="0" smtClean="0">
                  <a:solidFill>
                    <a:schemeClr val="bg1"/>
                  </a:solidFill>
                </a:rPr>
                <a:t>        </a:t>
              </a:r>
              <a:endParaRPr lang="zh-CN" altLang="en-US" sz="2800" dirty="0">
                <a:solidFill>
                  <a:schemeClr val="bg1"/>
                </a:solidFill>
              </a:endParaRPr>
            </a:p>
            <a:p>
              <a:pPr algn="just"/>
              <a:r>
                <a:rPr lang="zh-CN" altLang="en-US" sz="2800" dirty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sz="2800" b="1" dirty="0">
                  <a:solidFill>
                    <a:srgbClr val="C00000"/>
                  </a:solidFill>
                </a:rPr>
                <a:t>注：正交变换不惟一，但正交变换得到的标准形是惟一的</a:t>
              </a:r>
              <a:r>
                <a:rPr lang="en-US" altLang="zh-CN" sz="2800" b="1" dirty="0">
                  <a:solidFill>
                    <a:srgbClr val="C00000"/>
                  </a:solidFill>
                </a:rPr>
                <a:t>.</a:t>
              </a:r>
              <a:r>
                <a:rPr lang="zh-CN" altLang="en-US" sz="2800" b="1" dirty="0">
                  <a:solidFill>
                    <a:srgbClr val="C00000"/>
                  </a:solidFill>
                </a:rPr>
                <a:t>（不考虑对角元的次序时）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360" y="1743"/>
            <a:ext cx="2852" cy="1092"/>
          </p:xfrm>
          <a:graphic>
            <a:graphicData uri="http://schemas.openxmlformats.org/presentationml/2006/ole">
              <p:oleObj spid="_x0000_s427033" name="Equation" r:id="rId4" imgW="1879600" imgH="7112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427034" name="Object 26"/>
          <p:cNvGraphicFramePr>
            <a:graphicFrameLocks noChangeAspect="1"/>
          </p:cNvGraphicFramePr>
          <p:nvPr/>
        </p:nvGraphicFramePr>
        <p:xfrm>
          <a:off x="214327" y="4572000"/>
          <a:ext cx="6429375" cy="627063"/>
        </p:xfrm>
        <a:graphic>
          <a:graphicData uri="http://schemas.openxmlformats.org/presentationml/2006/ole">
            <p:oleObj spid="_x0000_s427034" name="公式" r:id="rId5" imgW="2603160" imgH="253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4918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0" y="71436"/>
            <a:ext cx="9144000" cy="2370138"/>
            <a:chOff x="0" y="45"/>
            <a:chExt cx="5760" cy="1493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45"/>
              <a:ext cx="5760" cy="1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32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6.2.2  </a:t>
              </a:r>
              <a:r>
                <a:rPr lang="zh-CN" altLang="en-US" sz="3200" b="1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用配方法化二次型为标准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形</a:t>
              </a:r>
              <a:endParaRPr lang="en-US" altLang="zh-CN" sz="32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zh-CN" altLang="en-US" sz="3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如果不考虑正交变换，可以用可逆线性变换把二次型</a:t>
              </a: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化为标准形，得到标准形不是惟一的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5458" y="654"/>
            <a:ext cx="257" cy="336"/>
          </p:xfrm>
          <a:graphic>
            <a:graphicData uri="http://schemas.openxmlformats.org/presentationml/2006/ole">
              <p:oleObj spid="_x0000_s428111" r:id="rId3" imgW="152268" imgH="203024" progId="">
                <p:embed/>
              </p:oleObj>
            </a:graphicData>
          </a:graphic>
        </p:graphicFrame>
      </p:grp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357190" y="2071678"/>
            <a:ext cx="8786842" cy="4637015"/>
            <a:chOff x="0" y="1235"/>
            <a:chExt cx="5760" cy="3067"/>
          </a:xfrm>
        </p:grpSpPr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0" y="1235"/>
              <a:ext cx="5760" cy="2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6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用配方法将二次型化为标准形</a:t>
              </a:r>
            </a:p>
            <a:p>
              <a:pPr algn="just"/>
              <a:endParaRPr lang="zh-CN" altLang="en-US" sz="2800" dirty="0">
                <a:solidFill>
                  <a:schemeClr val="bg1"/>
                </a:solidFill>
              </a:endParaRP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  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ea typeface="黑体" pitchFamily="2" charset="-122"/>
                </a:rPr>
                <a:t>分析</a:t>
              </a:r>
              <a:r>
                <a:rPr lang="zh-CN" altLang="en-US" sz="2800" b="1" dirty="0">
                  <a:solidFill>
                    <a:schemeClr val="bg1"/>
                  </a:solidFill>
                  <a:ea typeface="黑体" pitchFamily="2" charset="-122"/>
                </a:rPr>
                <a:t>：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这是只有交叉项没有平方项的二次型，先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对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用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平方差公式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</a:t>
              </a:r>
            </a:p>
            <a:p>
              <a:pPr algn="just" eaLnBrk="0" hangingPunct="0"/>
              <a:r>
                <a:rPr lang="en-US" altLang="zh-CN" sz="2800" b="1" dirty="0">
                  <a:solidFill>
                    <a:srgbClr val="0D2DB3"/>
                  </a:solidFill>
                </a:rPr>
                <a:t>    </a:t>
              </a:r>
              <a:endParaRPr lang="en-US" altLang="zh-CN" sz="2800" b="1" dirty="0" smtClean="0">
                <a:solidFill>
                  <a:srgbClr val="0D2DB3"/>
                </a:solidFill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rgbClr val="0D2DB3"/>
                  </a:solidFill>
                  <a:ea typeface="黑体" pitchFamily="2" charset="-122"/>
                </a:rPr>
                <a:t>解：</a:t>
              </a:r>
              <a:r>
                <a:rPr lang="en-US" altLang="zh-CN" sz="2800" b="1" dirty="0" smtClean="0">
                  <a:solidFill>
                    <a:srgbClr val="0D2DB3"/>
                  </a:solidFill>
                  <a:ea typeface="黑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令               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(1)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                       </a:t>
              </a:r>
              <a:endParaRPr lang="en-US" altLang="zh-CN" sz="2800" dirty="0" smtClean="0">
                <a:solidFill>
                  <a:schemeClr val="bg1"/>
                </a:solidFill>
              </a:endParaRPr>
            </a:p>
            <a:p>
              <a:pPr algn="just" eaLnBrk="0" hangingPunct="0"/>
              <a:r>
                <a:rPr lang="en-US" altLang="zh-CN" sz="2800" dirty="0" smtClean="0">
                  <a:solidFill>
                    <a:schemeClr val="bg1"/>
                  </a:solidFill>
                </a:rPr>
                <a:t>                                                        </a:t>
              </a:r>
              <a:endParaRPr lang="zh-CN" altLang="en-US" sz="2800" dirty="0" smtClean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806" y="1649"/>
            <a:ext cx="3005" cy="331"/>
          </p:xfrm>
          <a:graphic>
            <a:graphicData uri="http://schemas.openxmlformats.org/presentationml/2006/ole">
              <p:oleObj spid="_x0000_s428112" name="Equation" r:id="rId4" imgW="2120900" imgH="228600" progId="">
                <p:embed/>
              </p:oleObj>
            </a:graphicData>
          </a:graphic>
        </p:graphicFrame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450" y="2369"/>
            <a:ext cx="520" cy="345"/>
          </p:xfrm>
          <a:graphic>
            <a:graphicData uri="http://schemas.openxmlformats.org/presentationml/2006/ole">
              <p:oleObj spid="_x0000_s428113" name="Equation" r:id="rId5" imgW="342751" imgH="228501" progId="">
                <p:embed/>
              </p:oleObj>
            </a:graphicData>
          </a:graphic>
        </p:graphicFrame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945" y="2598"/>
            <a:ext cx="1246" cy="1092"/>
          </p:xfrm>
          <a:graphic>
            <a:graphicData uri="http://schemas.openxmlformats.org/presentationml/2006/ole">
              <p:oleObj spid="_x0000_s428114" name="Equation" r:id="rId6" imgW="812447" imgH="710891" progId="">
                <p:embed/>
              </p:oleObj>
            </a:graphicData>
          </a:graphic>
        </p:graphicFrame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2446" y="2610"/>
            <a:ext cx="1649" cy="1092"/>
          </p:xfrm>
          <a:graphic>
            <a:graphicData uri="http://schemas.openxmlformats.org/presentationml/2006/ole">
              <p:oleObj spid="_x0000_s428115" name="Equation" r:id="rId7" imgW="1079032" imgH="710891" progId="">
                <p:embed/>
              </p:oleObj>
            </a:graphicData>
          </a:graphic>
        </p:graphicFrame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0" y="3671"/>
              <a:ext cx="5760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则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        </a:t>
              </a:r>
              <a:endParaRPr lang="zh-CN" altLang="en-US" sz="2800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9466" name="Object 10"/>
            <p:cNvGraphicFramePr>
              <a:graphicFrameLocks noChangeAspect="1"/>
            </p:cNvGraphicFramePr>
            <p:nvPr/>
          </p:nvGraphicFramePr>
          <p:xfrm>
            <a:off x="407" y="3671"/>
            <a:ext cx="3823" cy="344"/>
          </p:xfrm>
          <a:graphic>
            <a:graphicData uri="http://schemas.openxmlformats.org/presentationml/2006/ole">
              <p:oleObj spid="_x0000_s428116" name="Equation" r:id="rId8" imgW="2781300" imgH="2413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3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28600" y="244475"/>
            <a:ext cx="9144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rgbClr val="FF0000"/>
                </a:solidFill>
                <a:ea typeface="黑体" pitchFamily="2" charset="-122"/>
              </a:rPr>
              <a:t>6.1  </a:t>
            </a:r>
            <a:r>
              <a:rPr lang="zh-CN" altLang="en-US" sz="3200" b="1" dirty="0">
                <a:solidFill>
                  <a:srgbClr val="FF0000"/>
                </a:solidFill>
              </a:rPr>
              <a:t>实二次型</a:t>
            </a:r>
          </a:p>
          <a:p>
            <a:pPr algn="just" eaLnBrk="0" hangingPunct="0"/>
            <a:r>
              <a:rPr lang="en-US" altLang="zh-CN" sz="2800" dirty="0" smtClean="0">
                <a:solidFill>
                  <a:schemeClr val="bg1"/>
                </a:solidFill>
                <a:ea typeface="黑体" pitchFamily="2" charset="-122"/>
              </a:rPr>
              <a:t>6.1.1  </a:t>
            </a:r>
            <a:r>
              <a:rPr lang="zh-CN" altLang="en-US" sz="2800" dirty="0">
                <a:solidFill>
                  <a:schemeClr val="bg1"/>
                </a:solidFill>
                <a:ea typeface="黑体" pitchFamily="2" charset="-122"/>
              </a:rPr>
              <a:t>二次型的定义及矩阵表示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eaLnBrk="0" hangingPunct="0"/>
            <a:endParaRPr lang="en-US" altLang="zh-CN" sz="2800" dirty="0">
              <a:solidFill>
                <a:schemeClr val="bg1"/>
              </a:solidFill>
            </a:endParaRPr>
          </a:p>
        </p:txBody>
      </p: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0" y="1219200"/>
            <a:ext cx="9144000" cy="4832350"/>
            <a:chOff x="0" y="816"/>
            <a:chExt cx="5760" cy="3044"/>
          </a:xfrm>
        </p:grpSpPr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0" y="816"/>
              <a:ext cx="5760" cy="3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定义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6.1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变量 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二次齐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次函数</a:t>
              </a:r>
              <a:endParaRPr lang="zh-CN" altLang="en-US" sz="2800" b="1" dirty="0">
                <a:solidFill>
                  <a:srgbClr val="0206BE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</a:t>
              </a: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              </a:t>
              </a: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               </a:t>
              </a: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               </a:t>
              </a: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             </a:t>
              </a: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               </a:t>
              </a:r>
            </a:p>
            <a:p>
              <a:pPr algn="just" eaLnBrk="0" hangingPunct="0"/>
              <a:endParaRPr lang="zh-CN" altLang="en-US" sz="2800" dirty="0">
                <a:solidFill>
                  <a:schemeClr val="bg1"/>
                </a:solidFill>
              </a:endParaRPr>
            </a:p>
            <a:p>
              <a:pPr algn="just" eaLnBrk="0" hangingPunct="0"/>
              <a:endParaRPr lang="zh-CN" altLang="en-US" sz="2800" dirty="0">
                <a:solidFill>
                  <a:schemeClr val="bg1"/>
                </a:solidFill>
              </a:endParaRP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称为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元二次型，简称二次型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084" name="Object 12"/>
            <p:cNvGraphicFramePr>
              <a:graphicFrameLocks noChangeAspect="1"/>
            </p:cNvGraphicFramePr>
            <p:nvPr/>
          </p:nvGraphicFramePr>
          <p:xfrm>
            <a:off x="652" y="3288"/>
            <a:ext cx="203" cy="222"/>
          </p:xfrm>
          <a:graphic>
            <a:graphicData uri="http://schemas.openxmlformats.org/presentationml/2006/ole">
              <p:oleObj spid="_x0000_s411804" name="Equation" r:id="rId3" imgW="126835" imgH="139518" progId="">
                <p:embed/>
              </p:oleObj>
            </a:graphicData>
          </a:graphic>
        </p:graphicFrame>
        <p:graphicFrame>
          <p:nvGraphicFramePr>
            <p:cNvPr id="3083" name="Object 11"/>
            <p:cNvGraphicFramePr>
              <a:graphicFrameLocks noChangeAspect="1"/>
            </p:cNvGraphicFramePr>
            <p:nvPr/>
          </p:nvGraphicFramePr>
          <p:xfrm>
            <a:off x="2295" y="831"/>
            <a:ext cx="1053" cy="330"/>
          </p:xfrm>
          <a:graphic>
            <a:graphicData uri="http://schemas.openxmlformats.org/presentationml/2006/ole">
              <p:oleObj spid="_x0000_s411805" name="Equation" r:id="rId4" imgW="736600" imgH="228600" progId="">
                <p:embed/>
              </p:oleObj>
            </a:graphicData>
          </a:graphic>
        </p:graphicFrame>
        <p:graphicFrame>
          <p:nvGraphicFramePr>
            <p:cNvPr id="3082" name="Object 10"/>
            <p:cNvGraphicFramePr>
              <a:graphicFrameLocks noChangeAspect="1"/>
            </p:cNvGraphicFramePr>
            <p:nvPr/>
          </p:nvGraphicFramePr>
          <p:xfrm>
            <a:off x="149" y="1004"/>
            <a:ext cx="2823" cy="688"/>
          </p:xfrm>
          <a:graphic>
            <a:graphicData uri="http://schemas.openxmlformats.org/presentationml/2006/ole">
              <p:oleObj spid="_x0000_s411806" name="Equation" r:id="rId5" imgW="1854200" imgH="444500" progId="">
                <p:embed/>
              </p:oleObj>
            </a:graphicData>
          </a:graphic>
        </p:graphicFrame>
        <p:graphicFrame>
          <p:nvGraphicFramePr>
            <p:cNvPr id="3081" name="Object 9"/>
            <p:cNvGraphicFramePr>
              <a:graphicFrameLocks noChangeAspect="1"/>
            </p:cNvGraphicFramePr>
            <p:nvPr/>
          </p:nvGraphicFramePr>
          <p:xfrm>
            <a:off x="1371" y="1574"/>
            <a:ext cx="2691" cy="364"/>
          </p:xfrm>
          <a:graphic>
            <a:graphicData uri="http://schemas.openxmlformats.org/presentationml/2006/ole">
              <p:oleObj spid="_x0000_s411807" name="Equation" r:id="rId6" imgW="1803400" imgH="241300" progId="">
                <p:embed/>
              </p:oleObj>
            </a:graphicData>
          </a:graphic>
        </p:graphicFrame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1531" y="1882"/>
            <a:ext cx="2723" cy="365"/>
          </p:xfrm>
          <a:graphic>
            <a:graphicData uri="http://schemas.openxmlformats.org/presentationml/2006/ole">
              <p:oleObj spid="_x0000_s411808" name="Equation" r:id="rId7" imgW="1828800" imgH="241300" progId="">
                <p:embed/>
              </p:oleObj>
            </a:graphicData>
          </a:graphic>
        </p:graphicFrame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3984" y="2016"/>
            <a:ext cx="349" cy="180"/>
          </p:xfrm>
          <a:graphic>
            <a:graphicData uri="http://schemas.openxmlformats.org/presentationml/2006/ole">
              <p:oleObj spid="_x0000_s411809" r:id="rId8" imgW="222840" imgH="111600" progId="">
                <p:embed/>
              </p:oleObj>
            </a:graphicData>
          </a:graphic>
        </p:graphicFrame>
        <p:graphicFrame>
          <p:nvGraphicFramePr>
            <p:cNvPr id="3078" name="Object 6"/>
            <p:cNvGraphicFramePr>
              <a:graphicFrameLocks noChangeAspect="1"/>
            </p:cNvGraphicFramePr>
            <p:nvPr/>
          </p:nvGraphicFramePr>
          <p:xfrm>
            <a:off x="1531" y="2210"/>
            <a:ext cx="2723" cy="364"/>
          </p:xfrm>
          <a:graphic>
            <a:graphicData uri="http://schemas.openxmlformats.org/presentationml/2006/ole">
              <p:oleObj spid="_x0000_s411810" name="Equation" r:id="rId9" imgW="1828800" imgH="241300" progId="">
                <p:embed/>
              </p:oleObj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1401" y="2505"/>
            <a:ext cx="2919" cy="375"/>
          </p:xfrm>
          <a:graphic>
            <a:graphicData uri="http://schemas.openxmlformats.org/presentationml/2006/ole">
              <p:oleObj spid="_x0000_s411811" name="Equation" r:id="rId10" imgW="1955800" imgH="241300" progId="">
                <p:embed/>
              </p:oleObj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1440" y="2841"/>
            <a:ext cx="4025" cy="375"/>
          </p:xfrm>
          <a:graphic>
            <a:graphicData uri="http://schemas.openxmlformats.org/presentationml/2006/ole">
              <p:oleObj spid="_x0000_s411812" name="Equation" r:id="rId11" imgW="2705100" imgH="241300" progId="">
                <p:embed/>
              </p:oleObj>
            </a:graphicData>
          </a:graphic>
        </p:graphicFrame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1373" y="890"/>
            <a:ext cx="202" cy="221"/>
          </p:xfrm>
          <a:graphic>
            <a:graphicData uri="http://schemas.openxmlformats.org/presentationml/2006/ole">
              <p:oleObj spid="_x0000_s411813" name="Equation" r:id="rId12" imgW="126835" imgH="139518" progId="">
                <p:embed/>
              </p:oleObj>
            </a:graphicData>
          </a:graphic>
        </p:graphicFrame>
      </p:grp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71406" y="5445124"/>
            <a:ext cx="9144000" cy="1412874"/>
            <a:chOff x="0" y="3623"/>
            <a:chExt cx="5760" cy="890"/>
          </a:xfrm>
        </p:grpSpPr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0" y="3648"/>
              <a:ext cx="576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当   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为实数时，称  为实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二次型</a:t>
              </a:r>
              <a:r>
                <a:rPr lang="en-US" altLang="zh-CN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;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   为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复数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时</a:t>
              </a:r>
              <a:r>
                <a:rPr lang="en-US" altLang="zh-CN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为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复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二次型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，本书只讨论实二次型．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090" name="Object 18"/>
            <p:cNvGraphicFramePr>
              <a:graphicFrameLocks noChangeAspect="1"/>
            </p:cNvGraphicFramePr>
            <p:nvPr/>
          </p:nvGraphicFramePr>
          <p:xfrm>
            <a:off x="315" y="3623"/>
            <a:ext cx="269" cy="365"/>
          </p:xfrm>
          <a:graphic>
            <a:graphicData uri="http://schemas.openxmlformats.org/presentationml/2006/ole">
              <p:oleObj spid="_x0000_s411814" name="Equation" r:id="rId13" imgW="177646" imgH="241091" progId="">
                <p:embed/>
              </p:oleObj>
            </a:graphicData>
          </a:graphic>
        </p:graphicFrame>
        <p:graphicFrame>
          <p:nvGraphicFramePr>
            <p:cNvPr id="3089" name="Object 17"/>
            <p:cNvGraphicFramePr>
              <a:graphicFrameLocks noChangeAspect="1"/>
            </p:cNvGraphicFramePr>
            <p:nvPr/>
          </p:nvGraphicFramePr>
          <p:xfrm>
            <a:off x="2015" y="3668"/>
            <a:ext cx="235" cy="307"/>
          </p:xfrm>
          <a:graphic>
            <a:graphicData uri="http://schemas.openxmlformats.org/presentationml/2006/ole">
              <p:oleObj spid="_x0000_s411815" name="Equation" r:id="rId14" imgW="152268" imgH="203024" progId="">
                <p:embed/>
              </p:oleObj>
            </a:graphicData>
          </a:graphic>
        </p:graphicFrame>
        <p:graphicFrame>
          <p:nvGraphicFramePr>
            <p:cNvPr id="3088" name="Object 16"/>
            <p:cNvGraphicFramePr>
              <a:graphicFrameLocks noChangeAspect="1"/>
            </p:cNvGraphicFramePr>
            <p:nvPr/>
          </p:nvGraphicFramePr>
          <p:xfrm>
            <a:off x="3557" y="3623"/>
            <a:ext cx="268" cy="365"/>
          </p:xfrm>
          <a:graphic>
            <a:graphicData uri="http://schemas.openxmlformats.org/presentationml/2006/ole">
              <p:oleObj spid="_x0000_s411816" name="Equation" r:id="rId15" imgW="177646" imgH="241091" progId="">
                <p:embed/>
              </p:oleObj>
            </a:graphicData>
          </a:graphic>
        </p:graphicFrame>
        <p:graphicFrame>
          <p:nvGraphicFramePr>
            <p:cNvPr id="3087" name="Object 15"/>
            <p:cNvGraphicFramePr>
              <a:graphicFrameLocks noChangeAspect="1"/>
            </p:cNvGraphicFramePr>
            <p:nvPr/>
          </p:nvGraphicFramePr>
          <p:xfrm>
            <a:off x="4815" y="3668"/>
            <a:ext cx="236" cy="307"/>
          </p:xfrm>
          <a:graphic>
            <a:graphicData uri="http://schemas.openxmlformats.org/presentationml/2006/ole">
              <p:oleObj spid="_x0000_s411817" name="Equation" r:id="rId16" imgW="152268" imgH="203024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643702" y="3038463"/>
          <a:ext cx="642942" cy="319099"/>
        </p:xfrm>
        <a:graphic>
          <a:graphicData uri="http://schemas.openxmlformats.org/presentationml/2006/ole">
            <p:oleObj spid="_x0000_s411818" name="公式" r:id="rId17" imgW="291960" imgH="1396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042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0" y="428604"/>
            <a:ext cx="9286876" cy="4657294"/>
            <a:chOff x="0" y="119"/>
            <a:chExt cx="5850" cy="2809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0" y="1912"/>
              <a:ext cx="576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1000">
                  <a:solidFill>
                    <a:schemeClr val="bg1"/>
                  </a:solidFill>
                </a:rPr>
                <a:t> </a:t>
              </a:r>
            </a:p>
            <a:p>
              <a:pPr algn="just" eaLnBrk="0" hangingPunct="0"/>
              <a:r>
                <a:rPr lang="en-US" altLang="zh-CN" sz="1000">
                  <a:solidFill>
                    <a:schemeClr val="bg1"/>
                  </a:solidFill>
                </a:rPr>
                <a:t>        </a:t>
              </a:r>
            </a:p>
            <a:p>
              <a:pPr eaLnBrk="0" hangingPunct="0"/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20483" name="Object 3"/>
            <p:cNvGraphicFramePr>
              <a:graphicFrameLocks noChangeAspect="1"/>
            </p:cNvGraphicFramePr>
            <p:nvPr/>
          </p:nvGraphicFramePr>
          <p:xfrm>
            <a:off x="295" y="119"/>
            <a:ext cx="5307" cy="478"/>
          </p:xfrm>
          <a:graphic>
            <a:graphicData uri="http://schemas.openxmlformats.org/presentationml/2006/ole">
              <p:oleObj spid="_x0000_s429124" name="Equation" r:id="rId3" imgW="4368800" imgH="393700" progId="">
                <p:embed/>
              </p:oleObj>
            </a:graphicData>
          </a:graphic>
        </p:graphicFrame>
        <p:graphicFrame>
          <p:nvGraphicFramePr>
            <p:cNvPr id="20482" name="Object 2"/>
            <p:cNvGraphicFramePr>
              <a:graphicFrameLocks noChangeAspect="1"/>
            </p:cNvGraphicFramePr>
            <p:nvPr/>
          </p:nvGraphicFramePr>
          <p:xfrm>
            <a:off x="274" y="527"/>
            <a:ext cx="3044" cy="478"/>
          </p:xfrm>
          <a:graphic>
            <a:graphicData uri="http://schemas.openxmlformats.org/presentationml/2006/ole">
              <p:oleObj spid="_x0000_s429125" name="Equation" r:id="rId4" imgW="2197100" imgH="393700" progId="">
                <p:embed/>
              </p:oleObj>
            </a:graphicData>
          </a:graphic>
        </p:graphicFrame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90" y="1781"/>
              <a:ext cx="5760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再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令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  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>
                  <a:solidFill>
                    <a:schemeClr val="bg1"/>
                  </a:solidFill>
                </a:rPr>
                <a:t>）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1083" y="1026"/>
            <a:ext cx="1437" cy="1902"/>
          </p:xfrm>
          <a:graphic>
            <a:graphicData uri="http://schemas.openxmlformats.org/presentationml/2006/ole">
              <p:oleObj spid="_x0000_s429126" name="Equation" r:id="rId5" imgW="939800" imgH="1244600" progId="">
                <p:embed/>
              </p:oleObj>
            </a:graphicData>
          </a:graphic>
        </p:graphicFrame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0" y="4929198"/>
            <a:ext cx="9144000" cy="1143008"/>
            <a:chOff x="0" y="3024"/>
            <a:chExt cx="5760" cy="601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0" y="3237"/>
              <a:ext cx="5760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 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则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 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0" y="3024"/>
              <a:ext cx="57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</a:rPr>
                <a:t>    </a:t>
              </a:r>
              <a:endParaRPr lang="zh-CN" altLang="en-US" sz="2800" b="1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52889" y="5302264"/>
          <a:ext cx="3354804" cy="627066"/>
        </p:xfrm>
        <a:graphic>
          <a:graphicData uri="http://schemas.openxmlformats.org/presentationml/2006/ole">
            <p:oleObj spid="_x0000_s429130" name="公式" r:id="rId6" imgW="1358640" imgH="253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7080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0" y="71415"/>
            <a:ext cx="9144000" cy="4251326"/>
            <a:chOff x="0" y="2196"/>
            <a:chExt cx="5760" cy="2678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0" y="2916"/>
              <a:ext cx="5760" cy="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所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作可逆线性变换为                         </a:t>
              </a:r>
            </a:p>
            <a:p>
              <a:pPr algn="just"/>
              <a:endParaRPr lang="zh-CN" altLang="en-US" sz="2800" dirty="0">
                <a:solidFill>
                  <a:schemeClr val="bg1"/>
                </a:solidFill>
              </a:endParaRPr>
            </a:p>
            <a:p>
              <a:pPr algn="just"/>
              <a:endParaRPr lang="zh-CN" altLang="en-US" sz="2800" dirty="0">
                <a:solidFill>
                  <a:schemeClr val="bg1"/>
                </a:solidFill>
              </a:endParaRPr>
            </a:p>
            <a:p>
              <a:pPr algn="just"/>
              <a:endParaRPr lang="en-US" altLang="zh-CN" sz="2800" b="1" dirty="0" smtClean="0">
                <a:solidFill>
                  <a:schemeClr val="bg1"/>
                </a:solidFill>
              </a:endParaRPr>
            </a:p>
            <a:p>
              <a:pPr algn="just"/>
              <a:endParaRPr lang="en-US" altLang="zh-CN" sz="2800" b="1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）代入（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）得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2251" y="2196"/>
            <a:ext cx="1418" cy="1902"/>
          </p:xfrm>
          <a:graphic>
            <a:graphicData uri="http://schemas.openxmlformats.org/presentationml/2006/ole">
              <p:oleObj spid="_x0000_s521221" name="Equation" r:id="rId3" imgW="927100" imgH="1244600" progId="">
                <p:embed/>
              </p:oleObj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3783" y="2196"/>
            <a:ext cx="1770" cy="1902"/>
          </p:xfrm>
          <a:graphic>
            <a:graphicData uri="http://schemas.openxmlformats.org/presentationml/2006/ole">
              <p:oleObj spid="_x0000_s521222" name="Equation" r:id="rId4" imgW="1155700" imgH="1244600" progId="">
                <p:embed/>
              </p:oleObj>
            </a:graphicData>
          </a:graphic>
        </p:graphicFrame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0" y="3929086"/>
            <a:ext cx="9144000" cy="2928938"/>
            <a:chOff x="0" y="-29"/>
            <a:chExt cx="5760" cy="1845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0" y="144"/>
              <a:ext cx="5760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                                                 </a:t>
              </a:r>
            </a:p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                                                                     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</a:t>
              </a:r>
              <a:r>
                <a:rPr lang="en-US" altLang="zh-CN" sz="28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/>
              <a:endParaRPr lang="en-US" altLang="zh-CN" sz="2800" dirty="0">
                <a:solidFill>
                  <a:schemeClr val="bg1"/>
                </a:solidFill>
              </a:endParaRPr>
            </a:p>
            <a:p>
              <a:pPr algn="just"/>
              <a:endParaRPr lang="en-US" altLang="zh-CN" sz="2800" dirty="0">
                <a:solidFill>
                  <a:schemeClr val="bg1"/>
                </a:solidFill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</a:rPr>
                <a:t>                       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为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可逆线性变换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400" y="-29"/>
            <a:ext cx="1480" cy="1293"/>
          </p:xfrm>
          <a:graphic>
            <a:graphicData uri="http://schemas.openxmlformats.org/presentationml/2006/ole">
              <p:oleObj spid="_x0000_s521223" name="Equation" r:id="rId5" imgW="1155700" imgH="1066800" progId="">
                <p:embed/>
              </p:oleObj>
            </a:graphicData>
          </a:graphic>
        </p:graphicFrame>
        <p:graphicFrame>
          <p:nvGraphicFramePr>
            <p:cNvPr id="1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88191770"/>
                </p:ext>
              </p:extLst>
            </p:nvPr>
          </p:nvGraphicFramePr>
          <p:xfrm>
            <a:off x="1880" y="-29"/>
            <a:ext cx="2769" cy="1245"/>
          </p:xfrm>
          <a:graphic>
            <a:graphicData uri="http://schemas.openxmlformats.org/presentationml/2006/ole">
              <p:oleObj spid="_x0000_s521224" name="Equation" r:id="rId6" imgW="2171700" imgH="1066800" progId="">
                <p:embed/>
              </p:oleObj>
            </a:graphicData>
          </a:graphic>
        </p:graphicFrame>
        <p:graphicFrame>
          <p:nvGraphicFramePr>
            <p:cNvPr id="1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93765492"/>
                </p:ext>
              </p:extLst>
            </p:nvPr>
          </p:nvGraphicFramePr>
          <p:xfrm>
            <a:off x="4797" y="436"/>
            <a:ext cx="260" cy="279"/>
          </p:xfrm>
          <a:graphic>
            <a:graphicData uri="http://schemas.openxmlformats.org/presentationml/2006/ole">
              <p:oleObj spid="_x0000_s521225" name="Equation" r:id="rId7" imgW="164814" imgH="177492" progId="">
                <p:embed/>
              </p:oleObj>
            </a:graphicData>
          </a:graphic>
        </p:graphicFrame>
      </p:grpSp>
      <p:graphicFrame>
        <p:nvGraphicFramePr>
          <p:cNvPr id="521226" name="Object 10"/>
          <p:cNvGraphicFramePr>
            <a:graphicFrameLocks noChangeAspect="1"/>
          </p:cNvGraphicFramePr>
          <p:nvPr/>
        </p:nvGraphicFramePr>
        <p:xfrm>
          <a:off x="571472" y="5964259"/>
          <a:ext cx="3803650" cy="465137"/>
        </p:xfrm>
        <a:graphic>
          <a:graphicData uri="http://schemas.openxmlformats.org/presentationml/2006/ole">
            <p:oleObj spid="_x0000_s521226" name="公式" r:id="rId8" imgW="17650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214291"/>
            <a:ext cx="51435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6.2.3  </a:t>
            </a:r>
            <a:r>
              <a:rPr lang="zh-CN" altLang="en-US" sz="32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实二次型的规范形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  </a:t>
            </a:r>
            <a:endParaRPr lang="en-US" altLang="zh-CN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3608864"/>
            <a:ext cx="9144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altLang="zh-CN" sz="2800" dirty="0">
                <a:solidFill>
                  <a:schemeClr val="bg1"/>
                </a:solidFill>
              </a:rPr>
              <a:t>  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altLang="zh-CN" sz="2800" dirty="0" smtClean="0">
                <a:solidFill>
                  <a:schemeClr val="bg1"/>
                </a:solidFill>
              </a:rPr>
              <a:t>     </a:t>
            </a:r>
          </a:p>
          <a:p>
            <a:pPr algn="just" eaLnBrk="0" hangingPunct="0"/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4185" y="928670"/>
          <a:ext cx="7645401" cy="1054100"/>
        </p:xfrm>
        <a:graphic>
          <a:graphicData uri="http://schemas.openxmlformats.org/presentationml/2006/ole">
            <p:oleObj spid="_x0000_s573447" name="公式" r:id="rId3" imgW="3454200" imgH="495000" progId="Equation.3">
              <p:embed/>
            </p:oleObj>
          </a:graphicData>
        </a:graphic>
      </p:graphicFrame>
      <p:graphicFrame>
        <p:nvGraphicFramePr>
          <p:cNvPr id="573448" name="Object 8"/>
          <p:cNvGraphicFramePr>
            <a:graphicFrameLocks noChangeAspect="1"/>
          </p:cNvGraphicFramePr>
          <p:nvPr/>
        </p:nvGraphicFramePr>
        <p:xfrm>
          <a:off x="358788" y="2071678"/>
          <a:ext cx="6070600" cy="1973262"/>
        </p:xfrm>
        <a:graphic>
          <a:graphicData uri="http://schemas.openxmlformats.org/presentationml/2006/ole">
            <p:oleObj spid="_x0000_s573448" name="公式" r:id="rId4" imgW="2743200" imgH="927000" progId="Equation.3">
              <p:embed/>
            </p:oleObj>
          </a:graphicData>
        </a:graphic>
      </p:graphicFrame>
      <p:graphicFrame>
        <p:nvGraphicFramePr>
          <p:cNvPr id="573449" name="Object 9"/>
          <p:cNvGraphicFramePr>
            <a:graphicFrameLocks noChangeAspect="1"/>
          </p:cNvGraphicFramePr>
          <p:nvPr/>
        </p:nvGraphicFramePr>
        <p:xfrm>
          <a:off x="357158" y="4286256"/>
          <a:ext cx="6465888" cy="541337"/>
        </p:xfrm>
        <a:graphic>
          <a:graphicData uri="http://schemas.openxmlformats.org/presentationml/2006/ole">
            <p:oleObj spid="_x0000_s573449" name="公式" r:id="rId5" imgW="2920680" imgH="253800" progId="Equation.3">
              <p:embed/>
            </p:oleObj>
          </a:graphicData>
        </a:graphic>
      </p:graphicFrame>
      <p:graphicFrame>
        <p:nvGraphicFramePr>
          <p:cNvPr id="573450" name="Object 10"/>
          <p:cNvGraphicFramePr>
            <a:graphicFrameLocks noChangeAspect="1"/>
          </p:cNvGraphicFramePr>
          <p:nvPr/>
        </p:nvGraphicFramePr>
        <p:xfrm>
          <a:off x="312768" y="5072074"/>
          <a:ext cx="8545512" cy="974725"/>
        </p:xfrm>
        <a:graphic>
          <a:graphicData uri="http://schemas.openxmlformats.org/presentationml/2006/ole">
            <p:oleObj spid="_x0000_s573450" name="公式" r:id="rId6" imgW="386064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65" name="Group 13"/>
          <p:cNvGrpSpPr>
            <a:grpSpLocks/>
          </p:cNvGrpSpPr>
          <p:nvPr/>
        </p:nvGrpSpPr>
        <p:grpSpPr bwMode="auto">
          <a:xfrm>
            <a:off x="0" y="214290"/>
            <a:ext cx="9144000" cy="5715549"/>
            <a:chOff x="0" y="931"/>
            <a:chExt cx="5760" cy="2946"/>
          </a:xfrm>
        </p:grpSpPr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0" y="931"/>
              <a:ext cx="5760" cy="1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32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6.3  </a:t>
              </a:r>
              <a:r>
                <a:rPr lang="zh-CN" altLang="en-US" sz="3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正定实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二次型</a:t>
              </a:r>
              <a:endParaRPr lang="en-US" altLang="zh-CN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6.3.1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实二次型的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惯性定律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我们知道   元二次型都可以通过一个可逆线性变换化为标准形，标准形不唯一，因为用不同的可逆线性变换把同一个实二次型  化为标准形时，这些标准形中的系数一般说是不同的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440" y="1830"/>
            <a:ext cx="360" cy="279"/>
          </p:xfrm>
          <a:graphic>
            <a:graphicData uri="http://schemas.openxmlformats.org/presentationml/2006/ole">
              <p:oleObj spid="_x0000_s432179" name="Equation" r:id="rId3" imgW="228402" imgH="177646" progId="">
                <p:embed/>
              </p:oleObj>
            </a:graphicData>
          </a:graphic>
        </p:graphicFrame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1859" y="2287"/>
            <a:ext cx="256" cy="338"/>
          </p:xfrm>
          <a:graphic>
            <a:graphicData uri="http://schemas.openxmlformats.org/presentationml/2006/ole">
              <p:oleObj spid="_x0000_s432180" name="Equation" r:id="rId4" imgW="152268" imgH="203024" progId="">
                <p:embed/>
              </p:oleObj>
            </a:graphicData>
          </a:graphic>
        </p:graphicFrame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0" y="2941"/>
              <a:ext cx="5760" cy="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rgbClr val="0206BE"/>
                  </a:solidFill>
                </a:rPr>
                <a:t>   </a:t>
              </a:r>
              <a:r>
                <a:rPr lang="zh-CN" altLang="en-US" sz="2800" b="1" dirty="0">
                  <a:solidFill>
                    <a:srgbClr val="0206BE"/>
                  </a:solidFill>
                </a:rPr>
                <a:t>但在实可逆线性变换下，同一个实二次型的标准形中的正系数、负系数及零系数的个数是不变的，（实可逆线性变换可以不同），这就是实二次型的惯性定律</a:t>
              </a:r>
              <a:r>
                <a:rPr lang="en-US" altLang="zh-CN" sz="2800" b="1" dirty="0">
                  <a:solidFill>
                    <a:srgbClr val="0206BE"/>
                  </a:solidFill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8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0" y="790587"/>
            <a:ext cx="9144000" cy="4995867"/>
            <a:chOff x="0" y="96"/>
            <a:chExt cx="5760" cy="3147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0" y="96"/>
              <a:ext cx="576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定理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6.2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设  元实二次型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经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实可逆线性变换</a:t>
              </a:r>
            </a:p>
            <a:p>
              <a:pPr algn="just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分别化成标准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形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1417" y="164"/>
            <a:ext cx="203" cy="222"/>
          </p:xfrm>
          <a:graphic>
            <a:graphicData uri="http://schemas.openxmlformats.org/presentationml/2006/ole">
              <p:oleObj spid="_x0000_s546818" name="Equation" r:id="rId3" imgW="126835" imgH="139518" progId="">
                <p:embed/>
              </p:oleObj>
            </a:graphicData>
          </a:graphic>
        </p:graphicFrame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2790" y="111"/>
            <a:ext cx="900" cy="325"/>
          </p:xfrm>
          <a:graphic>
            <a:graphicData uri="http://schemas.openxmlformats.org/presentationml/2006/ole">
              <p:oleObj spid="_x0000_s546819" name="Equation" r:id="rId4" imgW="749300" imgH="228600" progId="">
                <p:embed/>
              </p:oleObj>
            </a:graphicData>
          </a:graphic>
        </p:graphicFrame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0" y="951"/>
              <a:ext cx="576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及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                   </a:t>
              </a:r>
              <a:endParaRPr lang="zh-CN" altLang="en-US" sz="2800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4583" name="Object 7"/>
            <p:cNvGraphicFramePr>
              <a:graphicFrameLocks noChangeAspect="1"/>
            </p:cNvGraphicFramePr>
            <p:nvPr/>
          </p:nvGraphicFramePr>
          <p:xfrm>
            <a:off x="1193" y="732"/>
            <a:ext cx="2254" cy="344"/>
          </p:xfrm>
          <a:graphic>
            <a:graphicData uri="http://schemas.openxmlformats.org/presentationml/2006/ole">
              <p:oleObj spid="_x0000_s546820" name="Equation" r:id="rId5" imgW="1638300" imgH="241300" progId="">
                <p:embed/>
              </p:oleObj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1215" y="1221"/>
            <a:ext cx="2067" cy="345"/>
          </p:xfrm>
          <a:graphic>
            <a:graphicData uri="http://schemas.openxmlformats.org/presentationml/2006/ole">
              <p:oleObj spid="_x0000_s546821" name="Equation" r:id="rId6" imgW="1497950" imgH="241195" progId="">
                <p:embed/>
              </p:oleObj>
            </a:graphicData>
          </a:graphic>
        </p:graphicFrame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0" y="1828"/>
              <a:ext cx="5760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则 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中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正数的个数，负数的个数及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的个数都与</a:t>
              </a:r>
            </a:p>
            <a:p>
              <a:pPr algn="just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中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正数的个数，负数的个数及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的个数相同，</a:t>
              </a:r>
              <a:r>
                <a:rPr lang="zh-CN" altLang="en-US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正数的个数称为  的正惯性指数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，记为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；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负数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的个数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称为   的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负惯性指数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，记为 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405" y="1851"/>
            <a:ext cx="1029" cy="331"/>
          </p:xfrm>
          <a:graphic>
            <a:graphicData uri="http://schemas.openxmlformats.org/presentationml/2006/ole">
              <p:oleObj spid="_x0000_s546822" name="Equation" r:id="rId7" imgW="723586" imgH="228501" progId="">
                <p:embed/>
              </p:oleObj>
            </a:graphicData>
          </a:graphic>
        </p:graphicFrame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146" y="2151"/>
            <a:ext cx="889" cy="330"/>
          </p:xfrm>
          <a:graphic>
            <a:graphicData uri="http://schemas.openxmlformats.org/presentationml/2006/ole">
              <p:oleObj spid="_x0000_s546823" name="Equation" r:id="rId8" imgW="622030" imgH="228501" progId="">
                <p:embed/>
              </p:oleObj>
            </a:graphicData>
          </a:graphic>
        </p:graphicFrame>
        <p:graphicFrame>
          <p:nvGraphicFramePr>
            <p:cNvPr id="24588" name="Object 12"/>
            <p:cNvGraphicFramePr>
              <a:graphicFrameLocks noChangeAspect="1"/>
            </p:cNvGraphicFramePr>
            <p:nvPr/>
          </p:nvGraphicFramePr>
          <p:xfrm>
            <a:off x="315" y="2661"/>
            <a:ext cx="276" cy="360"/>
          </p:xfrm>
          <a:graphic>
            <a:graphicData uri="http://schemas.openxmlformats.org/presentationml/2006/ole">
              <p:oleObj spid="_x0000_s546824" name="Equation" r:id="rId9" imgW="152268" imgH="203024" progId="">
                <p:embed/>
              </p:oleObj>
            </a:graphicData>
          </a:graphic>
        </p:graphicFrame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3815" y="2436"/>
            <a:ext cx="235" cy="260"/>
          </p:xfrm>
          <a:graphic>
            <a:graphicData uri="http://schemas.openxmlformats.org/presentationml/2006/ole">
              <p:oleObj spid="_x0000_s546825" name="Equation" r:id="rId10" imgW="152268" imgH="164957" progId="">
                <p:embed/>
              </p:oleObj>
            </a:graphicData>
          </a:graphic>
        </p:graphicFrame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1440" y="2391"/>
            <a:ext cx="235" cy="307"/>
          </p:xfrm>
          <a:graphic>
            <a:graphicData uri="http://schemas.openxmlformats.org/presentationml/2006/ole">
              <p:oleObj spid="_x0000_s546826" name="Equation" r:id="rId11" imgW="152268" imgH="203024" progId="">
                <p:embed/>
              </p:oleObj>
            </a:graphicData>
          </a:graphic>
        </p:graphicFrame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2787" y="2706"/>
            <a:ext cx="1398" cy="331"/>
          </p:xfrm>
          <a:graphic>
            <a:graphicData uri="http://schemas.openxmlformats.org/presentationml/2006/ole">
              <p:oleObj spid="_x0000_s546827" name="Equation" r:id="rId12" imgW="977900" imgH="2286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14282" y="1285860"/>
          <a:ext cx="2823902" cy="500066"/>
        </p:xfrm>
        <a:graphic>
          <a:graphicData uri="http://schemas.openxmlformats.org/presentationml/2006/ole">
            <p:oleObj spid="_x0000_s546835" name="公式" r:id="rId13" imgW="1218960" imgH="2156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657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357170"/>
            <a:ext cx="9144000" cy="3970343"/>
            <a:chOff x="0" y="2640"/>
            <a:chExt cx="5760" cy="2501"/>
          </a:xfrm>
        </p:grpSpPr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0" y="2640"/>
              <a:ext cx="5760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6.3.2  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正定二次型    </a:t>
              </a:r>
              <a:endParaRPr lang="en-US" altLang="zh-CN" sz="28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定义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6.3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设有   元实二次型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，如果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对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且      ，都有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则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称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为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正定（负定、半正定、半负定）二次型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矩阵称为正定（负定、半正定、半负定）矩阵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4598" name="Object 22"/>
            <p:cNvGraphicFramePr>
              <a:graphicFrameLocks noChangeAspect="1"/>
            </p:cNvGraphicFramePr>
            <p:nvPr/>
          </p:nvGraphicFramePr>
          <p:xfrm>
            <a:off x="1935" y="3270"/>
            <a:ext cx="203" cy="222"/>
          </p:xfrm>
          <a:graphic>
            <a:graphicData uri="http://schemas.openxmlformats.org/presentationml/2006/ole">
              <p:oleObj spid="_x0000_s547852" name="Equation" r:id="rId3" imgW="126835" imgH="139518" progId="">
                <p:embed/>
              </p:oleObj>
            </a:graphicData>
          </a:graphic>
        </p:graphicFrame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3375" y="3180"/>
            <a:ext cx="1072" cy="331"/>
          </p:xfrm>
          <a:graphic>
            <a:graphicData uri="http://schemas.openxmlformats.org/presentationml/2006/ole">
              <p:oleObj spid="_x0000_s547853" name="Equation" r:id="rId4" imgW="749300" imgH="228600" progId="">
                <p:embed/>
              </p:oleObj>
            </a:graphicData>
          </a:graphic>
        </p:graphicFrame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135" y="3495"/>
            <a:ext cx="630" cy="263"/>
          </p:xfrm>
          <a:graphic>
            <a:graphicData uri="http://schemas.openxmlformats.org/presentationml/2006/ole">
              <p:oleObj spid="_x0000_s547854" name="Equation" r:id="rId5" imgW="507780" imgH="177723" progId="">
                <p:embed/>
              </p:oleObj>
            </a:graphicData>
          </a:graphic>
        </p:graphicFrame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1080" y="3450"/>
            <a:ext cx="697" cy="283"/>
          </p:xfrm>
          <a:graphic>
            <a:graphicData uri="http://schemas.openxmlformats.org/presentationml/2006/ole">
              <p:oleObj spid="_x0000_s547855" name="Equation" r:id="rId6" imgW="482391" imgH="190417" progId="">
                <p:embed/>
              </p:oleObj>
            </a:graphicData>
          </a:graphic>
        </p:graphicFrame>
        <p:graphicFrame>
          <p:nvGraphicFramePr>
            <p:cNvPr id="24594" name="Object 18"/>
            <p:cNvGraphicFramePr>
              <a:graphicFrameLocks noChangeAspect="1"/>
            </p:cNvGraphicFramePr>
            <p:nvPr/>
          </p:nvGraphicFramePr>
          <p:xfrm>
            <a:off x="1080" y="3840"/>
            <a:ext cx="2449" cy="330"/>
          </p:xfrm>
          <a:graphic>
            <a:graphicData uri="http://schemas.openxmlformats.org/presentationml/2006/ole">
              <p:oleObj spid="_x0000_s547856" name="Equation" r:id="rId7" imgW="1765300" imgH="228600" progId="">
                <p:embed/>
              </p:oleObj>
            </a:graphicData>
          </a:graphic>
        </p:graphicFrame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5029" y="4260"/>
            <a:ext cx="236" cy="307"/>
          </p:xfrm>
          <a:graphic>
            <a:graphicData uri="http://schemas.openxmlformats.org/presentationml/2006/ole">
              <p:oleObj spid="_x0000_s547857" name="Equation" r:id="rId8" imgW="152268" imgH="203024" progId="">
                <p:embed/>
              </p:oleObj>
            </a:graphicData>
          </a:graphic>
        </p:graphicFrame>
        <p:graphicFrame>
          <p:nvGraphicFramePr>
            <p:cNvPr id="24592" name="Object 16"/>
            <p:cNvGraphicFramePr>
              <a:graphicFrameLocks noChangeAspect="1"/>
            </p:cNvGraphicFramePr>
            <p:nvPr/>
          </p:nvGraphicFramePr>
          <p:xfrm>
            <a:off x="585" y="4260"/>
            <a:ext cx="236" cy="307"/>
          </p:xfrm>
          <a:graphic>
            <a:graphicData uri="http://schemas.openxmlformats.org/presentationml/2006/ole">
              <p:oleObj spid="_x0000_s547858" name="Equation" r:id="rId9" imgW="152268" imgH="203024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-71406" y="4398980"/>
            <a:ext cx="9144000" cy="1816594"/>
            <a:chOff x="0" y="144"/>
            <a:chExt cx="5760" cy="981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0" y="144"/>
              <a:ext cx="5760" cy="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．正定阵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对称阵，但反之不一定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．二次型正定的充要条件：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0" name="Object 2"/>
            <p:cNvGraphicFramePr>
              <a:graphicFrameLocks noChangeAspect="1"/>
            </p:cNvGraphicFramePr>
            <p:nvPr/>
          </p:nvGraphicFramePr>
          <p:xfrm>
            <a:off x="1260" y="218"/>
            <a:ext cx="303" cy="221"/>
          </p:xfrm>
          <a:graphic>
            <a:graphicData uri="http://schemas.openxmlformats.org/presentationml/2006/ole">
              <p:oleObj spid="_x0000_s547860" name="Equation" r:id="rId10" imgW="190417" imgH="139639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6657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23" name="Group 23"/>
          <p:cNvGrpSpPr>
            <a:grpSpLocks/>
          </p:cNvGrpSpPr>
          <p:nvPr/>
        </p:nvGrpSpPr>
        <p:grpSpPr bwMode="auto">
          <a:xfrm>
            <a:off x="0" y="142846"/>
            <a:ext cx="9144000" cy="6429381"/>
            <a:chOff x="0" y="678"/>
            <a:chExt cx="5760" cy="4050"/>
          </a:xfrm>
        </p:grpSpPr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0" y="678"/>
              <a:ext cx="5760" cy="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定理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6.3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实二次型   正定    正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惯性指数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标准形中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系数全为正）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证明：  设         ，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经实可逆性变换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化为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      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反证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：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若存在某个</a:t>
              </a:r>
              <a:endParaRPr lang="en-US" altLang="zh-CN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2104" y="723"/>
            <a:ext cx="236" cy="308"/>
          </p:xfrm>
          <a:graphic>
            <a:graphicData uri="http://schemas.openxmlformats.org/presentationml/2006/ole">
              <p:oleObj spid="_x0000_s434333" name="Equation" r:id="rId3" imgW="152268" imgH="203024" progId="">
                <p:embed/>
              </p:oleObj>
            </a:graphicData>
          </a:graphic>
        </p:graphicFrame>
        <p:graphicFrame>
          <p:nvGraphicFramePr>
            <p:cNvPr id="25612" name="Object 12"/>
            <p:cNvGraphicFramePr>
              <a:graphicFrameLocks noChangeAspect="1"/>
            </p:cNvGraphicFramePr>
            <p:nvPr/>
          </p:nvGraphicFramePr>
          <p:xfrm>
            <a:off x="2879" y="768"/>
            <a:ext cx="316" cy="225"/>
          </p:xfrm>
          <a:graphic>
            <a:graphicData uri="http://schemas.openxmlformats.org/presentationml/2006/ole">
              <p:oleObj spid="_x0000_s434334" name="Equation" r:id="rId4" imgW="215713" imgH="152268" progId="">
                <p:embed/>
              </p:oleObj>
            </a:graphicData>
          </a:graphic>
        </p:graphicFrame>
        <p:graphicFrame>
          <p:nvGraphicFramePr>
            <p:cNvPr id="25611" name="Object 11"/>
            <p:cNvGraphicFramePr>
              <a:graphicFrameLocks noChangeAspect="1"/>
            </p:cNvGraphicFramePr>
            <p:nvPr/>
          </p:nvGraphicFramePr>
          <p:xfrm>
            <a:off x="4480" y="731"/>
            <a:ext cx="1235" cy="307"/>
          </p:xfrm>
          <a:graphic>
            <a:graphicData uri="http://schemas.openxmlformats.org/presentationml/2006/ole">
              <p:oleObj spid="_x0000_s434335" name="Equation" r:id="rId5" imgW="825500" imgH="203200" progId="">
                <p:embed/>
              </p:oleObj>
            </a:graphicData>
          </a:graphic>
        </p:graphicFrame>
        <p:graphicFrame>
          <p:nvGraphicFramePr>
            <p:cNvPr id="25610" name="Object 10"/>
            <p:cNvGraphicFramePr>
              <a:graphicFrameLocks noChangeAspect="1"/>
            </p:cNvGraphicFramePr>
            <p:nvPr/>
          </p:nvGraphicFramePr>
          <p:xfrm>
            <a:off x="1280" y="1038"/>
            <a:ext cx="205" cy="224"/>
          </p:xfrm>
          <a:graphic>
            <a:graphicData uri="http://schemas.openxmlformats.org/presentationml/2006/ole">
              <p:oleObj spid="_x0000_s434336" name="Equation" r:id="rId6" imgW="126835" imgH="139518" progId="">
                <p:embed/>
              </p:oleObj>
            </a:graphicData>
          </a:graphic>
        </p:graphicFrame>
        <p:graphicFrame>
          <p:nvGraphicFramePr>
            <p:cNvPr id="25609" name="Object 9"/>
            <p:cNvGraphicFramePr>
              <a:graphicFrameLocks noChangeAspect="1"/>
            </p:cNvGraphicFramePr>
            <p:nvPr/>
          </p:nvGraphicFramePr>
          <p:xfrm>
            <a:off x="1288" y="1488"/>
            <a:ext cx="1052" cy="330"/>
          </p:xfrm>
          <a:graphic>
            <a:graphicData uri="http://schemas.openxmlformats.org/presentationml/2006/ole">
              <p:oleObj spid="_x0000_s434337" name="Equation" r:id="rId7" imgW="736600" imgH="228600" progId="">
                <p:embed/>
              </p:oleObj>
            </a:graphicData>
          </a:graphic>
        </p:graphicFrame>
        <p:graphicFrame>
          <p:nvGraphicFramePr>
            <p:cNvPr id="25608" name="Object 8"/>
            <p:cNvGraphicFramePr>
              <a:graphicFrameLocks noChangeAspect="1"/>
            </p:cNvGraphicFramePr>
            <p:nvPr/>
          </p:nvGraphicFramePr>
          <p:xfrm>
            <a:off x="4185" y="1533"/>
            <a:ext cx="833" cy="279"/>
          </p:xfrm>
          <a:graphic>
            <a:graphicData uri="http://schemas.openxmlformats.org/presentationml/2006/ole">
              <p:oleObj spid="_x0000_s434338" name="Equation" r:id="rId8" imgW="545626" imgH="177646" progId="">
                <p:embed/>
              </p:oleObj>
            </a:graphicData>
          </a:graphic>
        </p:graphicFrame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1170" y="1863"/>
            <a:ext cx="2254" cy="345"/>
          </p:xfrm>
          <a:graphic>
            <a:graphicData uri="http://schemas.openxmlformats.org/presentationml/2006/ole">
              <p:oleObj spid="_x0000_s434339" name="Equation" r:id="rId9" imgW="1638300" imgH="241300" progId="">
                <p:embed/>
              </p:oleObj>
            </a:graphicData>
          </a:graphic>
        </p:graphicFrame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 flipV="1">
            <a:off x="746" y="1533"/>
            <a:ext cx="334" cy="225"/>
          </p:xfrm>
          <a:graphic>
            <a:graphicData uri="http://schemas.openxmlformats.org/presentationml/2006/ole">
              <p:oleObj spid="_x0000_s434340" name="Equation" r:id="rId10" imgW="190417" imgH="152334" progId="">
                <p:embed/>
              </p:oleObj>
            </a:graphicData>
          </a:graphic>
        </p:graphicFrame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2147" y="2343"/>
            <a:ext cx="1318" cy="291"/>
          </p:xfrm>
          <a:graphic>
            <a:graphicData uri="http://schemas.openxmlformats.org/presentationml/2006/ole">
              <p:oleObj spid="_x0000_s434342" name="Equation" r:id="rId11" imgW="1054100" imgH="228600" progId="">
                <p:embed/>
              </p:oleObj>
            </a:graphicData>
          </a:graphic>
        </p:graphicFrame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0" y="3142"/>
              <a:ext cx="576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取        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，而 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5616" name="Object 16"/>
            <p:cNvGraphicFramePr>
              <a:graphicFrameLocks noChangeAspect="1"/>
            </p:cNvGraphicFramePr>
            <p:nvPr/>
          </p:nvGraphicFramePr>
          <p:xfrm>
            <a:off x="2970" y="2568"/>
            <a:ext cx="784" cy="1542"/>
          </p:xfrm>
          <a:graphic>
            <a:graphicData uri="http://schemas.openxmlformats.org/presentationml/2006/ole">
              <p:oleObj spid="_x0000_s434343" name="Equation" r:id="rId12" imgW="558800" imgH="1371600" progId="">
                <p:embed/>
              </p:oleObj>
            </a:graphicData>
          </a:graphic>
        </p:graphicFrame>
        <p:graphicFrame>
          <p:nvGraphicFramePr>
            <p:cNvPr id="25615" name="Object 15"/>
            <p:cNvGraphicFramePr>
              <a:graphicFrameLocks noChangeAspect="1"/>
            </p:cNvGraphicFramePr>
            <p:nvPr/>
          </p:nvGraphicFramePr>
          <p:xfrm>
            <a:off x="585" y="2611"/>
            <a:ext cx="1909" cy="1487"/>
          </p:xfrm>
          <a:graphic>
            <a:graphicData uri="http://schemas.openxmlformats.org/presentationml/2006/ole">
              <p:oleObj spid="_x0000_s434344" name="Equation" r:id="rId13" imgW="1371600" imgH="1371600" progId="">
                <p:embed/>
              </p:oleObj>
            </a:graphicData>
          </a:graphic>
        </p:graphicFrame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0" y="4132"/>
              <a:ext cx="576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而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     </a:t>
              </a:r>
              <a:endParaRPr lang="zh-CN" altLang="en-US" sz="2800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5618" name="Object 18"/>
            <p:cNvGraphicFramePr>
              <a:graphicFrameLocks noChangeAspect="1"/>
            </p:cNvGraphicFramePr>
            <p:nvPr/>
          </p:nvGraphicFramePr>
          <p:xfrm>
            <a:off x="485" y="4158"/>
            <a:ext cx="5005" cy="345"/>
          </p:xfrm>
          <a:graphic>
            <a:graphicData uri="http://schemas.openxmlformats.org/presentationml/2006/ole">
              <p:oleObj spid="_x0000_s434345" name="Equation" r:id="rId14" imgW="4076700" imgH="2413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99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0" y="484188"/>
            <a:ext cx="9144000" cy="4832349"/>
            <a:chOff x="0" y="305"/>
            <a:chExt cx="5760" cy="3044"/>
          </a:xfrm>
        </p:grpSpPr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0" y="305"/>
              <a:ext cx="5760" cy="3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与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矛盾，正惯性指数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>
                <a:solidFill>
                  <a:schemeClr val="bg1"/>
                </a:solidFill>
              </a:endParaRPr>
            </a:p>
            <a:p>
              <a:pPr algn="just"/>
              <a:endParaRPr lang="en-US" altLang="zh-CN" sz="2800" b="1" dirty="0">
                <a:solidFill>
                  <a:schemeClr val="bg1"/>
                </a:solidFill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</a:rPr>
                <a:t>  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维实向量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，由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知</a:t>
              </a: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</a:p>
            <a:p>
              <a:pPr algn="just" eaLnBrk="0" hangingPunct="0"/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故  为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正定二次型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263" y="2753"/>
            <a:ext cx="235" cy="307"/>
          </p:xfrm>
          <a:graphic>
            <a:graphicData uri="http://schemas.openxmlformats.org/presentationml/2006/ole">
              <p:oleObj spid="_x0000_s435290" name="Equation" r:id="rId3" imgW="152268" imgH="203024" progId="">
                <p:embed/>
              </p:oleObj>
            </a:graphicData>
          </a:graphic>
        </p:graphicFrame>
        <p:graphicFrame>
          <p:nvGraphicFramePr>
            <p:cNvPr id="26632" name="Object 8"/>
            <p:cNvGraphicFramePr>
              <a:graphicFrameLocks noChangeAspect="1"/>
            </p:cNvGraphicFramePr>
            <p:nvPr/>
          </p:nvGraphicFramePr>
          <p:xfrm>
            <a:off x="2964" y="346"/>
            <a:ext cx="591" cy="279"/>
          </p:xfrm>
          <a:graphic>
            <a:graphicData uri="http://schemas.openxmlformats.org/presentationml/2006/ole">
              <p:oleObj spid="_x0000_s435291" name="Equation" r:id="rId4" imgW="380670" imgH="177646" progId="">
                <p:embed/>
              </p:oleObj>
            </a:graphicData>
          </a:graphic>
        </p:graphicFrame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90" y="1141"/>
            <a:ext cx="621" cy="278"/>
          </p:xfrm>
          <a:graphic>
            <a:graphicData uri="http://schemas.openxmlformats.org/presentationml/2006/ole">
              <p:oleObj spid="_x0000_s435292" name="Equation" r:id="rId5" imgW="405872" imgH="177569" progId="">
                <p:embed/>
              </p:oleObj>
            </a:graphicData>
          </a:graphic>
        </p:graphicFrame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1655" y="708"/>
            <a:ext cx="1133" cy="1245"/>
          </p:xfrm>
          <a:graphic>
            <a:graphicData uri="http://schemas.openxmlformats.org/presentationml/2006/ole">
              <p:oleObj spid="_x0000_s435293" name="Equation" r:id="rId6" imgW="850531" imgH="939392" progId="">
                <p:embed/>
              </p:oleObj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3195" y="1170"/>
            <a:ext cx="260" cy="278"/>
          </p:xfrm>
          <a:graphic>
            <a:graphicData uri="http://schemas.openxmlformats.org/presentationml/2006/ole">
              <p:oleObj spid="_x0000_s435294" name="Equation" r:id="rId7" imgW="164814" imgH="177492" progId="">
                <p:embed/>
              </p:oleObj>
            </a:graphicData>
          </a:graphic>
        </p:graphicFrame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4195" y="722"/>
            <a:ext cx="1462" cy="1168"/>
          </p:xfrm>
          <a:graphic>
            <a:graphicData uri="http://schemas.openxmlformats.org/presentationml/2006/ole">
              <p:oleObj spid="_x0000_s435295" name="Equation" r:id="rId8" imgW="1320227" imgH="939392" progId="">
                <p:embed/>
              </p:oleObj>
            </a:graphicData>
          </a:graphic>
        </p:graphicFrame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340" y="2130"/>
            <a:ext cx="5032" cy="345"/>
          </p:xfrm>
          <a:graphic>
            <a:graphicData uri="http://schemas.openxmlformats.org/presentationml/2006/ole">
              <p:oleObj spid="_x0000_s435296" name="Equation" r:id="rId9" imgW="3962400" imgH="241300" progId="">
                <p:embed/>
              </p:oleObj>
            </a:graphicData>
          </a:graphic>
        </p:graphicFrame>
        <p:graphicFrame>
          <p:nvGraphicFramePr>
            <p:cNvPr id="26626" name="Object 2"/>
            <p:cNvGraphicFramePr>
              <a:graphicFrameLocks noChangeAspect="1"/>
            </p:cNvGraphicFramePr>
            <p:nvPr/>
          </p:nvGraphicFramePr>
          <p:xfrm>
            <a:off x="350" y="319"/>
            <a:ext cx="235" cy="307"/>
          </p:xfrm>
          <a:graphic>
            <a:graphicData uri="http://schemas.openxmlformats.org/presentationml/2006/ole">
              <p:oleObj spid="_x0000_s435297" name="Equation" r:id="rId10" imgW="152268" imgH="203024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7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0" y="228600"/>
            <a:ext cx="9144000" cy="3945514"/>
            <a:chOff x="0" y="144"/>
            <a:chExt cx="5760" cy="2111"/>
          </a:xfrm>
        </p:grpSpPr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0" y="144"/>
              <a:ext cx="5760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推论 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6.1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实二次型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     的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矩阵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特征值全</a:t>
              </a:r>
              <a:endParaRPr lang="en-US" altLang="zh-CN" sz="28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en-US" sz="28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    大于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2070" y="159"/>
            <a:ext cx="235" cy="307"/>
          </p:xfrm>
          <a:graphic>
            <a:graphicData uri="http://schemas.openxmlformats.org/presentationml/2006/ole">
              <p:oleObj spid="_x0000_s561154" name="Equation" r:id="rId3" imgW="152268" imgH="203024" progId="">
                <p:embed/>
              </p:oleObj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796" y="164"/>
            <a:ext cx="534" cy="317"/>
          </p:xfrm>
          <a:graphic>
            <a:graphicData uri="http://schemas.openxmlformats.org/presentationml/2006/ole">
              <p:oleObj spid="_x0000_s561155" name="Equation" r:id="rId4" imgW="355292" imgH="203024" progId="">
                <p:embed/>
              </p:oleObj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4015" y="164"/>
            <a:ext cx="260" cy="260"/>
          </p:xfrm>
          <a:graphic>
            <a:graphicData uri="http://schemas.openxmlformats.org/presentationml/2006/ole">
              <p:oleObj spid="_x0000_s561156" name="Equation" r:id="rId5" imgW="164885" imgH="164885" progId="">
                <p:embed/>
              </p:oleObj>
            </a:graphicData>
          </a:graphic>
        </p:graphicFrame>
        <p:graphicFrame>
          <p:nvGraphicFramePr>
            <p:cNvPr id="27650" name="Object 2"/>
            <p:cNvGraphicFramePr>
              <a:graphicFrameLocks noChangeAspect="1"/>
            </p:cNvGraphicFramePr>
            <p:nvPr/>
          </p:nvGraphicFramePr>
          <p:xfrm>
            <a:off x="976" y="608"/>
            <a:ext cx="1814" cy="331"/>
          </p:xfrm>
          <a:graphic>
            <a:graphicData uri="http://schemas.openxmlformats.org/presentationml/2006/ole">
              <p:oleObj spid="_x0000_s561157" name="Equation" r:id="rId6" imgW="1409700" imgH="228600" progId="">
                <p:embed/>
              </p:oleObj>
            </a:graphicData>
          </a:graphic>
        </p:graphicFrame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0" y="1053"/>
              <a:ext cx="5760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证明：  是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实二次型，由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定理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6.1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知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正交变换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使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由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定理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6.3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知，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     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7659" name="Object 11"/>
            <p:cNvGraphicFramePr>
              <a:graphicFrameLocks noChangeAspect="1"/>
            </p:cNvGraphicFramePr>
            <p:nvPr/>
          </p:nvGraphicFramePr>
          <p:xfrm>
            <a:off x="3555" y="1095"/>
            <a:ext cx="192" cy="226"/>
          </p:xfrm>
          <a:graphic>
            <a:graphicData uri="http://schemas.openxmlformats.org/presentationml/2006/ole">
              <p:oleObj spid="_x0000_s561158" name="Equation" r:id="rId7" imgW="126835" imgH="152202" progId="">
                <p:embed/>
              </p:oleObj>
            </a:graphicData>
          </a:graphic>
        </p:graphicFrame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4680" y="1082"/>
            <a:ext cx="810" cy="239"/>
          </p:xfrm>
          <a:graphic>
            <a:graphicData uri="http://schemas.openxmlformats.org/presentationml/2006/ole">
              <p:oleObj spid="_x0000_s561159" name="Equation" r:id="rId8" imgW="545626" imgH="164957" progId="">
                <p:embed/>
              </p:oleObj>
            </a:graphicData>
          </a:graphic>
        </p:graphicFrame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1440" y="1485"/>
            <a:ext cx="2289" cy="344"/>
          </p:xfrm>
          <a:graphic>
            <a:graphicData uri="http://schemas.openxmlformats.org/presentationml/2006/ole">
              <p:oleObj spid="_x0000_s561160" name="Equation" r:id="rId9" imgW="1663700" imgH="241300" progId="">
                <p:embed/>
              </p:oleObj>
            </a:graphicData>
          </a:graphic>
        </p:graphicFrame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755" y="1052"/>
            <a:ext cx="235" cy="307"/>
          </p:xfrm>
          <a:graphic>
            <a:graphicData uri="http://schemas.openxmlformats.org/presentationml/2006/ole">
              <p:oleObj spid="_x0000_s561161" name="Equation" r:id="rId10" imgW="152268" imgH="203024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29520" y="5357826"/>
            <a:ext cx="2133600" cy="365125"/>
          </a:xfrm>
        </p:spPr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3055929" y="3714752"/>
          <a:ext cx="373063" cy="487363"/>
        </p:xfrm>
        <a:graphic>
          <a:graphicData uri="http://schemas.openxmlformats.org/presentationml/2006/ole">
            <p:oleObj spid="_x0000_s561177" name="Equation" r:id="rId11" imgW="152268" imgH="203024" progId="">
              <p:embed/>
            </p:oleObj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4206872" y="3643314"/>
          <a:ext cx="3365524" cy="571504"/>
        </p:xfrm>
        <a:graphic>
          <a:graphicData uri="http://schemas.openxmlformats.org/presentationml/2006/ole">
            <p:oleObj spid="_x0000_s561178" name="公式" r:id="rId12" imgW="134604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8724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0" y="142852"/>
            <a:ext cx="9144000" cy="5032383"/>
            <a:chOff x="0" y="1824"/>
            <a:chExt cx="5760" cy="3170"/>
          </a:xfrm>
        </p:grpSpPr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0" y="1824"/>
              <a:ext cx="5760" cy="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推论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6.2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实二次型   正定     实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阵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使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.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证明：     维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实向量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所以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是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正定二次型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7670" name="Object 22"/>
            <p:cNvGraphicFramePr>
              <a:graphicFrameLocks noChangeAspect="1"/>
            </p:cNvGraphicFramePr>
            <p:nvPr/>
          </p:nvGraphicFramePr>
          <p:xfrm>
            <a:off x="1935" y="1839"/>
            <a:ext cx="235" cy="307"/>
          </p:xfrm>
          <a:graphic>
            <a:graphicData uri="http://schemas.openxmlformats.org/presentationml/2006/ole">
              <p:oleObj spid="_x0000_s562186" name="Equation" r:id="rId3" imgW="152268" imgH="203024" progId="">
                <p:embed/>
              </p:oleObj>
            </a:graphicData>
          </a:graphic>
        </p:graphicFrame>
        <p:graphicFrame>
          <p:nvGraphicFramePr>
            <p:cNvPr id="27669" name="Object 21"/>
            <p:cNvGraphicFramePr>
              <a:graphicFrameLocks noChangeAspect="1"/>
            </p:cNvGraphicFramePr>
            <p:nvPr/>
          </p:nvGraphicFramePr>
          <p:xfrm>
            <a:off x="2700" y="1888"/>
            <a:ext cx="490" cy="260"/>
          </p:xfrm>
          <a:graphic>
            <a:graphicData uri="http://schemas.openxmlformats.org/presentationml/2006/ole">
              <p:oleObj spid="_x0000_s562187" name="Equation" r:id="rId4" imgW="317087" imgH="164885" progId="">
                <p:embed/>
              </p:oleObj>
            </a:graphicData>
          </a:graphic>
        </p:graphicFrame>
        <p:graphicFrame>
          <p:nvGraphicFramePr>
            <p:cNvPr id="27668" name="Object 20"/>
            <p:cNvGraphicFramePr>
              <a:graphicFrameLocks noChangeAspect="1"/>
            </p:cNvGraphicFramePr>
            <p:nvPr/>
          </p:nvGraphicFramePr>
          <p:xfrm>
            <a:off x="4185" y="1842"/>
            <a:ext cx="250" cy="307"/>
          </p:xfrm>
          <a:graphic>
            <a:graphicData uri="http://schemas.openxmlformats.org/presentationml/2006/ole">
              <p:oleObj spid="_x0000_s562188" name="Equation" r:id="rId5" imgW="164957" imgH="203024" progId="">
                <p:embed/>
              </p:oleObj>
            </a:graphicData>
          </a:graphic>
        </p:graphicFrame>
        <p:graphicFrame>
          <p:nvGraphicFramePr>
            <p:cNvPr id="27667" name="Object 19"/>
            <p:cNvGraphicFramePr>
              <a:graphicFrameLocks noChangeAspect="1"/>
            </p:cNvGraphicFramePr>
            <p:nvPr/>
          </p:nvGraphicFramePr>
          <p:xfrm>
            <a:off x="4785" y="1842"/>
            <a:ext cx="726" cy="331"/>
          </p:xfrm>
          <a:graphic>
            <a:graphicData uri="http://schemas.openxmlformats.org/presentationml/2006/ole">
              <p:oleObj spid="_x0000_s562189" name="Equation" r:id="rId6" imgW="596900" imgH="228600" progId="">
                <p:embed/>
              </p:oleObj>
            </a:graphicData>
          </a:graphic>
        </p:graphicFrame>
        <p:graphicFrame>
          <p:nvGraphicFramePr>
            <p:cNvPr id="27666" name="Object 18"/>
            <p:cNvGraphicFramePr>
              <a:graphicFrameLocks noChangeAspect="1"/>
            </p:cNvGraphicFramePr>
            <p:nvPr/>
          </p:nvGraphicFramePr>
          <p:xfrm>
            <a:off x="719" y="2400"/>
            <a:ext cx="496" cy="279"/>
          </p:xfrm>
          <a:graphic>
            <a:graphicData uri="http://schemas.openxmlformats.org/presentationml/2006/ole">
              <p:oleObj spid="_x0000_s562190" name="Equation" r:id="rId7" imgW="405872" imgH="177569" progId="">
                <p:embed/>
              </p:oleObj>
            </a:graphicData>
          </a:graphic>
        </p:graphicFrame>
        <p:graphicFrame>
          <p:nvGraphicFramePr>
            <p:cNvPr id="27665" name="Object 17"/>
            <p:cNvGraphicFramePr>
              <a:graphicFrameLocks noChangeAspect="1"/>
            </p:cNvGraphicFramePr>
            <p:nvPr/>
          </p:nvGraphicFramePr>
          <p:xfrm>
            <a:off x="2303" y="2394"/>
            <a:ext cx="712" cy="330"/>
          </p:xfrm>
          <a:graphic>
            <a:graphicData uri="http://schemas.openxmlformats.org/presentationml/2006/ole">
              <p:oleObj spid="_x0000_s562191" name="Equation" r:id="rId8" imgW="634725" imgH="228501" progId="">
                <p:embed/>
              </p:oleObj>
            </a:graphicData>
          </a:graphic>
        </p:graphicFrame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3770" y="2417"/>
            <a:ext cx="640" cy="307"/>
          </p:xfrm>
          <a:graphic>
            <a:graphicData uri="http://schemas.openxmlformats.org/presentationml/2006/ole">
              <p:oleObj spid="_x0000_s562192" name="Equation" r:id="rId9" imgW="507780" imgH="203112" progId="">
                <p:embed/>
              </p:oleObj>
            </a:graphicData>
          </a:graphic>
        </p:graphicFrame>
        <p:graphicFrame>
          <p:nvGraphicFramePr>
            <p:cNvPr id="27663" name="Object 15"/>
            <p:cNvGraphicFramePr>
              <a:graphicFrameLocks noChangeAspect="1"/>
            </p:cNvGraphicFramePr>
            <p:nvPr/>
          </p:nvGraphicFramePr>
          <p:xfrm>
            <a:off x="573" y="2753"/>
            <a:ext cx="4054" cy="331"/>
          </p:xfrm>
          <a:graphic>
            <a:graphicData uri="http://schemas.openxmlformats.org/presentationml/2006/ole">
              <p:oleObj spid="_x0000_s562193" name="Equation" r:id="rId10" imgW="2857500" imgH="228600" progId="">
                <p:embed/>
              </p:oleObj>
            </a:graphicData>
          </a:graphic>
        </p:graphicFrame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799" y="3227"/>
            <a:ext cx="236" cy="307"/>
          </p:xfrm>
          <a:graphic>
            <a:graphicData uri="http://schemas.openxmlformats.org/presentationml/2006/ole">
              <p:oleObj spid="_x0000_s562194" name="Equation" r:id="rId11" imgW="152268" imgH="203024" progId="">
                <p:embed/>
              </p:oleObj>
            </a:graphicData>
          </a:graphic>
        </p:graphicFrame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0" y="3579"/>
              <a:ext cx="5760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已知   是正定二次型，由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推论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6.1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知，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正交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阵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使  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其中   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800" dirty="0">
                  <a:solidFill>
                    <a:schemeClr val="bg1"/>
                  </a:solidFill>
                  <a:latin typeface="宋体" charset="-122"/>
                </a:rPr>
                <a:t>          </a:t>
              </a:r>
            </a:p>
            <a:p>
              <a:r>
                <a:rPr lang="zh-CN" altLang="en-US" sz="2800" dirty="0">
                  <a:solidFill>
                    <a:schemeClr val="bg1"/>
                  </a:solidFill>
                  <a:latin typeface="宋体" charset="-122"/>
                </a:rPr>
                <a:t>                   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 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7676" name="Object 28"/>
            <p:cNvGraphicFramePr>
              <a:graphicFrameLocks noChangeAspect="1"/>
            </p:cNvGraphicFramePr>
            <p:nvPr/>
          </p:nvGraphicFramePr>
          <p:xfrm>
            <a:off x="123" y="3669"/>
            <a:ext cx="283" cy="226"/>
          </p:xfrm>
          <a:graphic>
            <a:graphicData uri="http://schemas.openxmlformats.org/presentationml/2006/ole">
              <p:oleObj spid="_x0000_s562195" name="Equation" r:id="rId12" imgW="190417" imgH="152334" progId="">
                <p:embed/>
              </p:oleObj>
            </a:graphicData>
          </a:graphic>
        </p:graphicFrame>
        <p:graphicFrame>
          <p:nvGraphicFramePr>
            <p:cNvPr id="27675" name="Object 27"/>
            <p:cNvGraphicFramePr>
              <a:graphicFrameLocks noChangeAspect="1"/>
            </p:cNvGraphicFramePr>
            <p:nvPr/>
          </p:nvGraphicFramePr>
          <p:xfrm>
            <a:off x="1125" y="3624"/>
            <a:ext cx="236" cy="307"/>
          </p:xfrm>
          <a:graphic>
            <a:graphicData uri="http://schemas.openxmlformats.org/presentationml/2006/ole">
              <p:oleObj spid="_x0000_s562196" name="Equation" r:id="rId13" imgW="152268" imgH="203024" progId="">
                <p:embed/>
              </p:oleObj>
            </a:graphicData>
          </a:graphic>
        </p:graphicFrame>
        <p:graphicFrame>
          <p:nvGraphicFramePr>
            <p:cNvPr id="27674" name="Object 26"/>
            <p:cNvGraphicFramePr>
              <a:graphicFrameLocks noChangeAspect="1"/>
            </p:cNvGraphicFramePr>
            <p:nvPr/>
          </p:nvGraphicFramePr>
          <p:xfrm>
            <a:off x="4365" y="3669"/>
            <a:ext cx="192" cy="225"/>
          </p:xfrm>
          <a:graphic>
            <a:graphicData uri="http://schemas.openxmlformats.org/presentationml/2006/ole">
              <p:oleObj spid="_x0000_s562197" name="Equation" r:id="rId14" imgW="126835" imgH="152202" progId="">
                <p:embed/>
              </p:oleObj>
            </a:graphicData>
          </a:graphic>
        </p:graphicFrame>
        <p:graphicFrame>
          <p:nvGraphicFramePr>
            <p:cNvPr id="27673" name="Object 25"/>
            <p:cNvGraphicFramePr>
              <a:graphicFrameLocks noChangeAspect="1"/>
            </p:cNvGraphicFramePr>
            <p:nvPr/>
          </p:nvGraphicFramePr>
          <p:xfrm>
            <a:off x="5230" y="3624"/>
            <a:ext cx="260" cy="260"/>
          </p:xfrm>
          <a:graphic>
            <a:graphicData uri="http://schemas.openxmlformats.org/presentationml/2006/ole">
              <p:oleObj spid="_x0000_s562198" name="Equation" r:id="rId15" imgW="164885" imgH="164885" progId="">
                <p:embed/>
              </p:oleObj>
            </a:graphicData>
          </a:graphic>
        </p:graphicFrame>
        <p:graphicFrame>
          <p:nvGraphicFramePr>
            <p:cNvPr id="27672" name="Object 24"/>
            <p:cNvGraphicFramePr>
              <a:graphicFrameLocks noChangeAspect="1"/>
            </p:cNvGraphicFramePr>
            <p:nvPr/>
          </p:nvGraphicFramePr>
          <p:xfrm>
            <a:off x="540" y="3894"/>
            <a:ext cx="1768" cy="969"/>
          </p:xfrm>
          <a:graphic>
            <a:graphicData uri="http://schemas.openxmlformats.org/presentationml/2006/ole">
              <p:oleObj spid="_x0000_s562199" name="Equation" r:id="rId16" imgW="1714500" imgH="939800" progId="">
                <p:embed/>
              </p:oleObj>
            </a:graphicData>
          </a:graphic>
        </p:graphicFrame>
        <p:graphicFrame>
          <p:nvGraphicFramePr>
            <p:cNvPr id="27678" name="Object 30"/>
            <p:cNvGraphicFramePr>
              <a:graphicFrameLocks noChangeAspect="1"/>
            </p:cNvGraphicFramePr>
            <p:nvPr/>
          </p:nvGraphicFramePr>
          <p:xfrm>
            <a:off x="2970" y="4148"/>
            <a:ext cx="1656" cy="331"/>
          </p:xfrm>
          <a:graphic>
            <a:graphicData uri="http://schemas.openxmlformats.org/presentationml/2006/ole">
              <p:oleObj spid="_x0000_s562200" name="Equation" r:id="rId17" imgW="1270000" imgH="2286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58016" y="6278585"/>
            <a:ext cx="2133600" cy="365125"/>
          </a:xfrm>
        </p:spPr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/>
        </p:nvGraphicFramePr>
        <p:xfrm>
          <a:off x="582638" y="4786322"/>
          <a:ext cx="7704138" cy="1943101"/>
        </p:xfrm>
        <a:graphic>
          <a:graphicData uri="http://schemas.openxmlformats.org/presentationml/2006/ole">
            <p:oleObj spid="_x0000_s562203" name="Equation" r:id="rId18" imgW="5232400" imgH="1041400" progId="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14282" y="542926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则</a:t>
            </a:r>
            <a:endParaRPr lang="zh-CN" altLang="en-US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724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-11113" y="152400"/>
            <a:ext cx="9155113" cy="4051301"/>
            <a:chOff x="-7" y="96"/>
            <a:chExt cx="5767" cy="255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96"/>
              <a:ext cx="576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．矩阵形式：</a:t>
              </a:r>
            </a:p>
            <a:p>
              <a:pPr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</a:t>
              </a:r>
            </a:p>
          </p:txBody>
        </p:sp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112" y="361"/>
            <a:ext cx="4400" cy="1415"/>
          </p:xfrm>
          <a:graphic>
            <a:graphicData uri="http://schemas.openxmlformats.org/presentationml/2006/ole">
              <p:oleObj spid="_x0000_s412751" name="Equation" r:id="rId3" imgW="2933700" imgH="939800" progId="">
                <p:embed/>
              </p:oleObj>
            </a:graphicData>
          </a:graphic>
        </p:graphicFrame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1776"/>
              <a:ext cx="576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则二次型的矩阵形式为</a:t>
              </a:r>
            </a:p>
            <a:p>
              <a:pPr algn="just"/>
              <a:r>
                <a:rPr lang="zh-CN" altLang="en-US" sz="2800" b="1" dirty="0">
                  <a:solidFill>
                    <a:schemeClr val="bg1"/>
                  </a:solidFill>
                </a:rPr>
                <a:t>                                      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为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二次型  的矩阵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为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二次型</a:t>
              </a:r>
            </a:p>
            <a:p>
              <a:pPr algn="just"/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的秩． </a:t>
              </a:r>
            </a:p>
          </p:txBody>
        </p:sp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-7" y="2070"/>
            <a:ext cx="2437" cy="330"/>
          </p:xfrm>
          <a:graphic>
            <a:graphicData uri="http://schemas.openxmlformats.org/presentationml/2006/ole">
              <p:oleObj spid="_x0000_s412752" name="Equation" r:id="rId4" imgW="1714500" imgH="228600" progId="">
                <p:embed/>
              </p:oleObj>
            </a:graphicData>
          </a:graphic>
        </p:graphicFrame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3319" y="2069"/>
            <a:ext cx="236" cy="307"/>
          </p:xfrm>
          <a:graphic>
            <a:graphicData uri="http://schemas.openxmlformats.org/presentationml/2006/ole">
              <p:oleObj spid="_x0000_s412753" name="Equation" r:id="rId5" imgW="152268" imgH="203024" progId="">
                <p:embed/>
              </p:oleObj>
            </a:graphicData>
          </a:graphic>
        </p:graphicFrame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4241" y="2069"/>
            <a:ext cx="497" cy="317"/>
          </p:xfrm>
          <a:graphic>
            <a:graphicData uri="http://schemas.openxmlformats.org/presentationml/2006/ole">
              <p:oleObj spid="_x0000_s412754" name="Equation" r:id="rId6" imgW="330057" imgH="203112" progId="">
                <p:embed/>
              </p:oleObj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5428" y="2106"/>
            <a:ext cx="188" cy="246"/>
          </p:xfrm>
          <a:graphic>
            <a:graphicData uri="http://schemas.openxmlformats.org/presentationml/2006/ole">
              <p:oleObj spid="_x0000_s412755" r:id="rId7" imgW="119520" imgH="159480" progId="">
                <p:embed/>
              </p:oleObj>
            </a:graphicData>
          </a:graphic>
        </p:graphicFrame>
      </p:grpSp>
      <p:grpSp>
        <p:nvGrpSpPr>
          <p:cNvPr id="4112" name="Group 16"/>
          <p:cNvGrpSpPr>
            <a:grpSpLocks/>
          </p:cNvGrpSpPr>
          <p:nvPr/>
        </p:nvGrpSpPr>
        <p:grpSpPr bwMode="auto">
          <a:xfrm>
            <a:off x="0" y="4135438"/>
            <a:ext cx="9144000" cy="2709863"/>
            <a:chOff x="0" y="2605"/>
            <a:chExt cx="5760" cy="1707"/>
          </a:xfrm>
        </p:grpSpPr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0" y="2640"/>
              <a:ext cx="5760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．二次型  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对称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阵</a:t>
              </a: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注：讨论二次型问题，首要的问题是给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定二次型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能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准确地写出二次型的矩阵，反之，给定一个对称阵，会写出以它为矩阵的二次型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这里的关键概念是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二次型的矩阵是一个对称矩阵</a:t>
              </a:r>
              <a:r>
                <a:rPr lang="en-US" altLang="zh-CN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106" name="Object 10"/>
            <p:cNvGraphicFramePr>
              <a:graphicFrameLocks noChangeAspect="1"/>
            </p:cNvGraphicFramePr>
            <p:nvPr/>
          </p:nvGraphicFramePr>
          <p:xfrm>
            <a:off x="1344" y="2605"/>
            <a:ext cx="996" cy="391"/>
          </p:xfrm>
          <a:graphic>
            <a:graphicData uri="http://schemas.openxmlformats.org/presentationml/2006/ole">
              <p:oleObj spid="_x0000_s412756" name="Equation" r:id="rId8" imgW="660113" imgH="253890" progId="">
                <p:embed/>
              </p:oleObj>
            </a:graphicData>
          </a:graphic>
        </p:graphicFrame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2284" y="2658"/>
            <a:ext cx="236" cy="260"/>
          </p:xfrm>
          <a:graphic>
            <a:graphicData uri="http://schemas.openxmlformats.org/presentationml/2006/ole">
              <p:oleObj spid="_x0000_s412757" name="Equation" r:id="rId9" imgW="152268" imgH="164957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21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0" y="500043"/>
            <a:ext cx="9144000" cy="1865313"/>
            <a:chOff x="0" y="1299"/>
            <a:chExt cx="5760" cy="1175"/>
          </a:xfrm>
        </p:grpSpPr>
        <p:sp>
          <p:nvSpPr>
            <p:cNvPr id="28675" name="Rectangle 3"/>
            <p:cNvSpPr>
              <a:spLocks noChangeArrowheads="1"/>
            </p:cNvSpPr>
            <p:nvPr/>
          </p:nvSpPr>
          <p:spPr bwMode="auto">
            <a:xfrm>
              <a:off x="0" y="1836"/>
              <a:ext cx="57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   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0" y="1693"/>
              <a:ext cx="576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令         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则  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431" y="1344"/>
            <a:ext cx="1905" cy="1130"/>
          </p:xfrm>
          <a:graphic>
            <a:graphicData uri="http://schemas.openxmlformats.org/presentationml/2006/ole">
              <p:oleObj spid="_x0000_s437328" name="Equation" r:id="rId3" imgW="1955800" imgH="1041400" progId="">
                <p:embed/>
              </p:oleObj>
            </a:graphicData>
          </a:graphic>
        </p:graphicFrame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3107" y="1299"/>
            <a:ext cx="1933" cy="1149"/>
          </p:xfrm>
          <a:graphic>
            <a:graphicData uri="http://schemas.openxmlformats.org/presentationml/2006/ole">
              <p:oleObj spid="_x0000_s437329" name="Equation" r:id="rId4" imgW="1981200" imgH="1041400" progId="">
                <p:embed/>
              </p:oleObj>
            </a:graphicData>
          </a:graphic>
        </p:graphicFrame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0" y="2857500"/>
            <a:ext cx="9144000" cy="2428877"/>
            <a:chOff x="0" y="2400"/>
            <a:chExt cx="5760" cy="1530"/>
          </a:xfrm>
        </p:grpSpPr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0" y="2400"/>
              <a:ext cx="5760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所以</a:t>
              </a:r>
              <a:r>
                <a:rPr lang="zh-CN" altLang="en-US" sz="28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</a:t>
              </a:r>
              <a:endParaRPr lang="zh-CN" altLang="en-US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zh-CN" altLang="en-US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由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可逆及  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，知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8682" name="Object 10"/>
            <p:cNvGraphicFramePr>
              <a:graphicFrameLocks noChangeAspect="1"/>
            </p:cNvGraphicFramePr>
            <p:nvPr/>
          </p:nvGraphicFramePr>
          <p:xfrm>
            <a:off x="585" y="2400"/>
            <a:ext cx="851" cy="331"/>
          </p:xfrm>
          <a:graphic>
            <a:graphicData uri="http://schemas.openxmlformats.org/presentationml/2006/ole">
              <p:oleObj spid="_x0000_s437330" name="Equation" r:id="rId5" imgW="596900" imgH="228600" progId="">
                <p:embed/>
              </p:oleObj>
            </a:graphicData>
          </a:graphic>
        </p:graphicFrame>
        <p:graphicFrame>
          <p:nvGraphicFramePr>
            <p:cNvPr id="28681" name="Object 9"/>
            <p:cNvGraphicFramePr>
              <a:graphicFrameLocks noChangeAspect="1"/>
            </p:cNvGraphicFramePr>
            <p:nvPr/>
          </p:nvGraphicFramePr>
          <p:xfrm>
            <a:off x="325" y="3265"/>
            <a:ext cx="260" cy="260"/>
          </p:xfrm>
          <a:graphic>
            <a:graphicData uri="http://schemas.openxmlformats.org/presentationml/2006/ole">
              <p:oleObj spid="_x0000_s437331" name="Equation" r:id="rId6" imgW="164885" imgH="164885" progId="">
                <p:embed/>
              </p:oleObj>
            </a:graphicData>
          </a:graphic>
        </p:graphicFrame>
        <p:graphicFrame>
          <p:nvGraphicFramePr>
            <p:cNvPr id="28680" name="Object 8"/>
            <p:cNvGraphicFramePr>
              <a:graphicFrameLocks noChangeAspect="1"/>
            </p:cNvGraphicFramePr>
            <p:nvPr/>
          </p:nvGraphicFramePr>
          <p:xfrm>
            <a:off x="1350" y="3028"/>
            <a:ext cx="1266" cy="902"/>
          </p:xfrm>
          <a:graphic>
            <a:graphicData uri="http://schemas.openxmlformats.org/presentationml/2006/ole">
              <p:oleObj spid="_x0000_s437332" name="Equation" r:id="rId7" imgW="1104900" imgH="787400" progId="">
                <p:embed/>
              </p:oleObj>
            </a:graphicData>
          </a:graphic>
        </p:graphicFrame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3620" y="3263"/>
            <a:ext cx="250" cy="307"/>
          </p:xfrm>
          <a:graphic>
            <a:graphicData uri="http://schemas.openxmlformats.org/presentationml/2006/ole">
              <p:oleObj spid="_x0000_s437333" name="Equation" r:id="rId8" imgW="164957" imgH="203024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21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29" name="Group 33"/>
          <p:cNvGrpSpPr>
            <a:grpSpLocks/>
          </p:cNvGrpSpPr>
          <p:nvPr/>
        </p:nvGrpSpPr>
        <p:grpSpPr bwMode="auto">
          <a:xfrm>
            <a:off x="0" y="214290"/>
            <a:ext cx="9144000" cy="2355851"/>
            <a:chOff x="0" y="144"/>
            <a:chExt cx="5760" cy="1484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44"/>
              <a:ext cx="5760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定理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6.4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实对称阵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为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正定的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各阶顺序主子式都大于零</a:t>
              </a:r>
              <a:r>
                <a:rPr lang="en-US" altLang="zh-CN" sz="2800" b="1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即      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1980" y="194"/>
            <a:ext cx="260" cy="260"/>
          </p:xfrm>
          <a:graphic>
            <a:graphicData uri="http://schemas.openxmlformats.org/presentationml/2006/ole">
              <p:oleObj spid="_x0000_s438527" name="Equation" r:id="rId3" imgW="164885" imgH="164885" progId="">
                <p:embed/>
              </p:oleObj>
            </a:graphicData>
          </a:graphic>
        </p:graphicFrame>
        <p:graphicFrame>
          <p:nvGraphicFramePr>
            <p:cNvPr id="29699" name="Object 3"/>
            <p:cNvGraphicFramePr>
              <a:graphicFrameLocks noChangeAspect="1"/>
            </p:cNvGraphicFramePr>
            <p:nvPr/>
          </p:nvGraphicFramePr>
          <p:xfrm>
            <a:off x="3105" y="165"/>
            <a:ext cx="545" cy="279"/>
          </p:xfrm>
          <a:graphic>
            <a:graphicData uri="http://schemas.openxmlformats.org/presentationml/2006/ole">
              <p:oleObj spid="_x0000_s438528" name="Equation" r:id="rId4" imgW="355138" imgH="177569" progId="">
                <p:embed/>
              </p:oleObj>
            </a:graphicData>
          </a:graphic>
        </p:graphicFrame>
        <p:graphicFrame>
          <p:nvGraphicFramePr>
            <p:cNvPr id="29698" name="Object 2"/>
            <p:cNvGraphicFramePr>
              <a:graphicFrameLocks noChangeAspect="1"/>
            </p:cNvGraphicFramePr>
            <p:nvPr/>
          </p:nvGraphicFramePr>
          <p:xfrm>
            <a:off x="642" y="630"/>
            <a:ext cx="4173" cy="998"/>
          </p:xfrm>
          <a:graphic>
            <a:graphicData uri="http://schemas.openxmlformats.org/presentationml/2006/ole">
              <p:oleObj spid="_x0000_s438529" name="Equation" r:id="rId5" imgW="3263900" imgH="939800" progId="">
                <p:embed/>
              </p:oleObj>
            </a:graphicData>
          </a:graphic>
        </p:graphicFrame>
      </p:grpSp>
      <p:grpSp>
        <p:nvGrpSpPr>
          <p:cNvPr id="29730" name="Group 34"/>
          <p:cNvGrpSpPr>
            <a:grpSpLocks/>
          </p:cNvGrpSpPr>
          <p:nvPr/>
        </p:nvGrpSpPr>
        <p:grpSpPr bwMode="auto">
          <a:xfrm>
            <a:off x="-15910" y="2642696"/>
            <a:ext cx="9144000" cy="3609980"/>
            <a:chOff x="0" y="1605"/>
            <a:chExt cx="5760" cy="2274"/>
          </a:xfrm>
        </p:grpSpPr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0" y="1605"/>
              <a:ext cx="5760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总结</a:t>
              </a:r>
              <a:r>
                <a:rPr lang="zh-CN" altLang="en-US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：二次型正定的</a:t>
              </a:r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充要条件</a:t>
              </a:r>
              <a:endParaRPr lang="en-US" altLang="zh-CN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     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</a:t>
              </a:r>
            </a:p>
            <a:p>
              <a:pPr algn="just" eaLnBrk="0" hangingPunct="0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1791" y="2032"/>
            <a:ext cx="535" cy="317"/>
          </p:xfrm>
          <a:graphic>
            <a:graphicData uri="http://schemas.openxmlformats.org/presentationml/2006/ole">
              <p:oleObj spid="_x0000_s438531" name="Equation" r:id="rId6" imgW="355292" imgH="203024" progId="">
                <p:embed/>
              </p:oleObj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1800" y="3150"/>
            <a:ext cx="544" cy="279"/>
          </p:xfrm>
          <a:graphic>
            <a:graphicData uri="http://schemas.openxmlformats.org/presentationml/2006/ole">
              <p:oleObj spid="_x0000_s438533" name="Equation" r:id="rId7" imgW="355138" imgH="177569" progId="">
                <p:embed/>
              </p:oleObj>
            </a:graphicData>
          </a:graphic>
        </p:graphicFrame>
        <p:graphicFrame>
          <p:nvGraphicFramePr>
            <p:cNvPr id="29710" name="Object 14"/>
            <p:cNvGraphicFramePr>
              <a:graphicFrameLocks noChangeAspect="1"/>
            </p:cNvGraphicFramePr>
            <p:nvPr/>
          </p:nvGraphicFramePr>
          <p:xfrm>
            <a:off x="3969" y="2379"/>
            <a:ext cx="1588" cy="330"/>
          </p:xfrm>
          <a:graphic>
            <a:graphicData uri="http://schemas.openxmlformats.org/presentationml/2006/ole">
              <p:oleObj spid="_x0000_s438534" name="Equation" r:id="rId8" imgW="1460500" imgH="228600" progId="">
                <p:embed/>
              </p:oleObj>
            </a:graphicData>
          </a:graphic>
        </p:graphicFrame>
        <p:graphicFrame>
          <p:nvGraphicFramePr>
            <p:cNvPr id="29709" name="Object 13"/>
            <p:cNvGraphicFramePr>
              <a:graphicFrameLocks noChangeAspect="1"/>
            </p:cNvGraphicFramePr>
            <p:nvPr/>
          </p:nvGraphicFramePr>
          <p:xfrm>
            <a:off x="1805" y="2764"/>
            <a:ext cx="490" cy="260"/>
          </p:xfrm>
          <a:graphic>
            <a:graphicData uri="http://schemas.openxmlformats.org/presentationml/2006/ole">
              <p:oleObj spid="_x0000_s438535" name="Equation" r:id="rId9" imgW="317087" imgH="164885" progId="">
                <p:embed/>
              </p:oleObj>
            </a:graphicData>
          </a:graphic>
        </p:graphicFrame>
        <p:graphicFrame>
          <p:nvGraphicFramePr>
            <p:cNvPr id="29708" name="Object 12"/>
            <p:cNvGraphicFramePr>
              <a:graphicFrameLocks noChangeAspect="1"/>
            </p:cNvGraphicFramePr>
            <p:nvPr/>
          </p:nvGraphicFramePr>
          <p:xfrm>
            <a:off x="3645" y="2716"/>
            <a:ext cx="249" cy="308"/>
          </p:xfrm>
          <a:graphic>
            <a:graphicData uri="http://schemas.openxmlformats.org/presentationml/2006/ole">
              <p:oleObj spid="_x0000_s438536" name="Equation" r:id="rId10" imgW="164957" imgH="203024" progId="">
                <p:embed/>
              </p:oleObj>
            </a:graphicData>
          </a:graphic>
        </p:graphicFrame>
        <p:graphicFrame>
          <p:nvGraphicFramePr>
            <p:cNvPr id="29707" name="Object 11"/>
            <p:cNvGraphicFramePr>
              <a:graphicFrameLocks noChangeAspect="1"/>
            </p:cNvGraphicFramePr>
            <p:nvPr/>
          </p:nvGraphicFramePr>
          <p:xfrm>
            <a:off x="4680" y="2720"/>
            <a:ext cx="851" cy="349"/>
          </p:xfrm>
          <a:graphic>
            <a:graphicData uri="http://schemas.openxmlformats.org/presentationml/2006/ole">
              <p:oleObj spid="_x0000_s438537" name="Equation" r:id="rId11" imgW="596900" imgH="241300" progId="">
                <p:embed/>
              </p:oleObj>
            </a:graphicData>
          </a:graphic>
        </p:graphicFrame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1800" y="2385"/>
            <a:ext cx="544" cy="279"/>
          </p:xfrm>
          <a:graphic>
            <a:graphicData uri="http://schemas.openxmlformats.org/presentationml/2006/ole">
              <p:oleObj spid="_x0000_s438538" name="Equation" r:id="rId12" imgW="355138" imgH="177569" progId="">
                <p:embed/>
              </p:oleObj>
            </a:graphicData>
          </a:graphic>
        </p:graphicFrame>
        <p:graphicFrame>
          <p:nvGraphicFramePr>
            <p:cNvPr id="29705" name="Object 9"/>
            <p:cNvGraphicFramePr>
              <a:graphicFrameLocks noChangeAspect="1"/>
            </p:cNvGraphicFramePr>
            <p:nvPr/>
          </p:nvGraphicFramePr>
          <p:xfrm>
            <a:off x="4545" y="3150"/>
            <a:ext cx="375" cy="279"/>
          </p:xfrm>
          <a:graphic>
            <a:graphicData uri="http://schemas.openxmlformats.org/presentationml/2006/ole">
              <p:oleObj spid="_x0000_s438539" name="Equation" r:id="rId13" imgW="241091" imgH="177646" progId="">
                <p:embed/>
              </p:oleObj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1806" y="3600"/>
            <a:ext cx="544" cy="279"/>
          </p:xfrm>
          <a:graphic>
            <a:graphicData uri="http://schemas.openxmlformats.org/presentationml/2006/ole">
              <p:oleObj spid="_x0000_s438540" name="Equation" r:id="rId14" imgW="355138" imgH="177569" progId="">
                <p:embed/>
              </p:oleObj>
            </a:graphicData>
          </a:graphic>
        </p:graphicFrame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3295" y="3548"/>
            <a:ext cx="1784" cy="331"/>
          </p:xfrm>
          <a:graphic>
            <a:graphicData uri="http://schemas.openxmlformats.org/presentationml/2006/ole">
              <p:oleObj spid="_x0000_s438542" name="Equation" r:id="rId15" imgW="1257300" imgH="2286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972206" y="3320568"/>
          <a:ext cx="2957512" cy="503237"/>
        </p:xfrm>
        <a:graphic>
          <a:graphicData uri="http://schemas.openxmlformats.org/presentationml/2006/ole">
            <p:oleObj spid="_x0000_s438550" name="公式" r:id="rId16" imgW="1193760" imgH="203040" progId="Equation.3">
              <p:embed/>
            </p:oleObj>
          </a:graphicData>
        </a:graphic>
      </p:graphicFrame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492" y="3823805"/>
            <a:ext cx="91440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          的特征值全大于</a:t>
            </a:r>
            <a:endParaRPr lang="en-US" altLang="zh-CN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71406" y="4395309"/>
            <a:ext cx="91440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          实可逆矩阵    ，使得       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42844" y="5015097"/>
            <a:ext cx="91440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          的各阶顺序主子式全</a:t>
            </a:r>
            <a:endParaRPr lang="en-US" altLang="zh-CN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161892" y="5752631"/>
            <a:ext cx="91440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        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800" b="1" i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合同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-32" y="3252301"/>
            <a:ext cx="91440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实二次型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正定      的正惯性指数</a:t>
            </a:r>
            <a:endParaRPr lang="en-US" altLang="zh-CN" sz="28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98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-15910" y="258055"/>
            <a:ext cx="91440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注：</a:t>
            </a:r>
            <a:r>
              <a:rPr lang="en-US" altLang="zh-CN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sz="2800" b="1" i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正定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时，可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证                       正定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/>
        </p:nvGraphicFramePr>
        <p:xfrm>
          <a:off x="3968773" y="285728"/>
          <a:ext cx="4103689" cy="554038"/>
        </p:xfrm>
        <a:graphic>
          <a:graphicData uri="http://schemas.openxmlformats.org/presentationml/2006/ole">
            <p:oleObj spid="_x0000_s563202" name="Equation" r:id="rId3" imgW="2082800" imgH="241300" progId="">
              <p:embed/>
            </p:oleObj>
          </a:graphicData>
        </a:graphic>
      </p:graphicFrame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71406" y="1071546"/>
            <a:ext cx="8643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bg1"/>
                </a:solidFill>
              </a:rPr>
              <a:t>  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2.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负定    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正定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571504" y="1643050"/>
            <a:ext cx="87868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奇数阶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主子式   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偶数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阶主子式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</a:p>
          <a:p>
            <a:pPr eaLnBrk="0" hangingPunct="0"/>
            <a:endParaRPr lang="en-US" altLang="zh-CN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/>
        </p:nvGraphicFramePr>
        <p:xfrm>
          <a:off x="5000628" y="1700203"/>
          <a:ext cx="595313" cy="442913"/>
        </p:xfrm>
        <a:graphic>
          <a:graphicData uri="http://schemas.openxmlformats.org/presentationml/2006/ole">
            <p:oleObj spid="_x0000_s563204" name="Equation" r:id="rId4" imgW="241091" imgH="177646" progId="">
              <p:embed/>
            </p:oleObj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8240741" y="1728517"/>
          <a:ext cx="546101" cy="414599"/>
        </p:xfrm>
        <a:graphic>
          <a:graphicData uri="http://schemas.openxmlformats.org/presentationml/2006/ole">
            <p:oleObj spid="_x0000_s563205" name="Equation" r:id="rId5" imgW="241091" imgH="177646" progId="">
              <p:embed/>
            </p:oleObj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/>
        </p:nvGraphicFramePr>
        <p:xfrm>
          <a:off x="2428860" y="1071546"/>
          <a:ext cx="1062038" cy="488950"/>
        </p:xfrm>
        <a:graphic>
          <a:graphicData uri="http://schemas.openxmlformats.org/presentationml/2006/ole">
            <p:oleObj spid="_x0000_s563207" name="Equation" r:id="rId6" imgW="444307" imgH="203112" progId="">
              <p:embed/>
            </p:oleObj>
          </a:graphicData>
        </a:graphic>
      </p:graphicFrame>
      <p:graphicFrame>
        <p:nvGraphicFramePr>
          <p:cNvPr id="563208" name="Object 8"/>
          <p:cNvGraphicFramePr>
            <a:graphicFrameLocks noChangeAspect="1"/>
          </p:cNvGraphicFramePr>
          <p:nvPr/>
        </p:nvGraphicFramePr>
        <p:xfrm>
          <a:off x="1571604" y="1700203"/>
          <a:ext cx="863600" cy="442913"/>
        </p:xfrm>
        <a:graphic>
          <a:graphicData uri="http://schemas.openxmlformats.org/presentationml/2006/ole">
            <p:oleObj spid="_x0000_s563208" name="Equation" r:id="rId7" imgW="355138" imgH="177569" progId="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71406" y="2318462"/>
            <a:ext cx="8858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dirty="0" smtClean="0">
                <a:solidFill>
                  <a:srgbClr val="0D2DB3"/>
                </a:solidFill>
              </a:rPr>
              <a:t> </a:t>
            </a:r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重点与难点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：在实二次型（或实对称阵）中，合同是一种分类的办法，正定性是另一种分类的方法，重点是正定二次型（或正定矩阵）</a:t>
            </a:r>
            <a:r>
              <a:rPr lang="en-US" altLang="zh-CN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.</a:t>
            </a:r>
          </a:p>
          <a:p>
            <a:pPr lvl="0" algn="just"/>
            <a:endParaRPr lang="en-US" altLang="zh-CN" sz="2800" b="1" dirty="0" smtClean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  <a:p>
            <a:pPr lvl="0" algn="just" eaLnBrk="0" hangingPunct="0"/>
            <a:r>
              <a:rPr lang="en-US" altLang="zh-CN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注：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说 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是正定的，已经包涵了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实对称；</a:t>
            </a:r>
            <a:endParaRPr lang="en-US" altLang="zh-CN" sz="2800" b="1" dirty="0" smtClean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  <a:p>
            <a:pPr lvl="0" algn="just" eaLnBrk="0" hangingPunct="0"/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可逆；</a:t>
            </a:r>
            <a:endParaRPr lang="en-US" altLang="zh-CN" sz="2800" b="1" dirty="0" smtClean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6054" y="4429132"/>
          <a:ext cx="1296988" cy="542925"/>
        </p:xfrm>
        <a:graphic>
          <a:graphicData uri="http://schemas.openxmlformats.org/presentationml/2006/ole">
            <p:oleObj spid="_x0000_s563209" name="公式" r:id="rId8" imgW="545760" imgH="228600" progId="Equation.3">
              <p:embed/>
            </p:oleObj>
          </a:graphicData>
        </a:graphic>
      </p:graphicFrame>
      <p:graphicFrame>
        <p:nvGraphicFramePr>
          <p:cNvPr id="563210" name="Object 10"/>
          <p:cNvGraphicFramePr>
            <a:graphicFrameLocks noChangeAspect="1"/>
          </p:cNvGraphicFramePr>
          <p:nvPr/>
        </p:nvGraphicFramePr>
        <p:xfrm>
          <a:off x="3143240" y="4427549"/>
          <a:ext cx="2382837" cy="573087"/>
        </p:xfrm>
        <a:graphic>
          <a:graphicData uri="http://schemas.openxmlformats.org/presentationml/2006/ole">
            <p:oleObj spid="_x0000_s563210" name="公式" r:id="rId9" imgW="1002960" imgH="241200" progId="Equation.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142844" y="5118099"/>
            <a:ext cx="8715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  利用 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的正定性，来证明其他的问题，则是一个难点，要具体问题具体分析</a:t>
            </a:r>
            <a:r>
              <a:rPr lang="en-US" altLang="zh-CN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zh-CN" altLang="en-US" dirty="0">
              <a:solidFill>
                <a:prstClr val="white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228600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．正定阵（正定二次型的判断）</a:t>
            </a:r>
          </a:p>
          <a:p>
            <a:pPr eaLnBrk="0" hangingPunct="0"/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32" y="785939"/>
            <a:ext cx="9144000" cy="928693"/>
            <a:chOff x="0" y="2258"/>
            <a:chExt cx="5760" cy="495"/>
          </a:xfrm>
        </p:grpSpPr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0" y="2352"/>
              <a:ext cx="57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8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判断二次型                          的正定性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1800" y="2258"/>
            <a:ext cx="2881" cy="495"/>
          </p:xfrm>
          <a:graphic>
            <a:graphicData uri="http://schemas.openxmlformats.org/presentationml/2006/ole">
              <p:oleObj spid="_x0000_s439405" name="Equation" r:id="rId3" imgW="2057400" imgH="4318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45" y="1857364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二次型的对应矩阵为</a:t>
            </a:r>
            <a:r>
              <a:rPr lang="en-US" altLang="zh-CN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:</a:t>
            </a:r>
            <a:endParaRPr lang="zh-CN" altLang="en-US" dirty="0"/>
          </a:p>
        </p:txBody>
      </p:sp>
      <p:graphicFrame>
        <p:nvGraphicFramePr>
          <p:cNvPr id="439406" name="Object 110"/>
          <p:cNvGraphicFramePr>
            <a:graphicFrameLocks noChangeAspect="1"/>
          </p:cNvGraphicFramePr>
          <p:nvPr/>
        </p:nvGraphicFramePr>
        <p:xfrm>
          <a:off x="642938" y="2413022"/>
          <a:ext cx="7643812" cy="4159250"/>
        </p:xfrm>
        <a:graphic>
          <a:graphicData uri="http://schemas.openxmlformats.org/presentationml/2006/ole">
            <p:oleObj spid="_x0000_s439406" name="公式" r:id="rId4" imgW="3733560" imgH="20318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050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4343401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bg1"/>
                </a:solidFill>
              </a:rPr>
              <a:t> 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和 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具有</a:t>
            </a:r>
            <a:r>
              <a:rPr lang="zh-CN" altLang="en-US" sz="2800" b="1" dirty="0">
                <a:solidFill>
                  <a:schemeClr val="bg1"/>
                </a:solidFill>
              </a:rPr>
              <a:t>相同的正定性，故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判定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</a:rPr>
              <a:t>的正定性即可（将分数运算化成参数运算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）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.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42910" y="214290"/>
          <a:ext cx="7643866" cy="4159927"/>
        </p:xfrm>
        <a:graphic>
          <a:graphicData uri="http://schemas.openxmlformats.org/presentationml/2006/ole">
            <p:oleObj spid="_x0000_s440382" name="公式" r:id="rId3" imgW="3733560" imgH="20318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84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0" y="928670"/>
            <a:ext cx="9144000" cy="5214939"/>
            <a:chOff x="0" y="255"/>
            <a:chExt cx="5760" cy="3285"/>
          </a:xfrm>
        </p:grpSpPr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0" y="1420"/>
              <a:ext cx="57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1000">
                  <a:solidFill>
                    <a:schemeClr val="bg1"/>
                  </a:solidFill>
                </a:rPr>
                <a:t>      </a:t>
              </a:r>
            </a:p>
            <a:p>
              <a:pPr eaLnBrk="0" hangingPunct="0"/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32770" name="Object 2"/>
            <p:cNvGraphicFramePr>
              <a:graphicFrameLocks noChangeAspect="1"/>
            </p:cNvGraphicFramePr>
            <p:nvPr/>
          </p:nvGraphicFramePr>
          <p:xfrm>
            <a:off x="431" y="255"/>
            <a:ext cx="4899" cy="2486"/>
          </p:xfrm>
          <a:graphic>
            <a:graphicData uri="http://schemas.openxmlformats.org/presentationml/2006/ole">
              <p:oleObj spid="_x0000_s441412" name="Equation" r:id="rId3" imgW="4102100" imgH="2108200" progId="">
                <p:embed/>
              </p:oleObj>
            </a:graphicData>
          </a:graphic>
        </p:graphicFrame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0" y="1968"/>
              <a:ext cx="57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1000">
                  <a:solidFill>
                    <a:schemeClr val="bg1"/>
                  </a:solidFill>
                </a:rPr>
                <a:t>  </a:t>
              </a:r>
            </a:p>
            <a:p>
              <a:pPr eaLnBrk="0" hangingPunct="0"/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612" y="2341"/>
            <a:ext cx="2250" cy="311"/>
          </p:xfrm>
          <a:graphic>
            <a:graphicData uri="http://schemas.openxmlformats.org/presentationml/2006/ole">
              <p:oleObj spid="_x0000_s441413" name="Equation" r:id="rId4" imgW="1511300" imgH="228600" progId="">
                <p:embed/>
              </p:oleObj>
            </a:graphicData>
          </a:graphic>
        </p:graphicFrame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0" y="1939"/>
              <a:ext cx="57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1000">
                  <a:solidFill>
                    <a:schemeClr val="bg1"/>
                  </a:solidFill>
                </a:rPr>
                <a:t>     </a:t>
              </a:r>
            </a:p>
            <a:p>
              <a:pPr eaLnBrk="0" hangingPunct="0"/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612" y="2659"/>
            <a:ext cx="3044" cy="507"/>
          </p:xfrm>
          <a:graphic>
            <a:graphicData uri="http://schemas.openxmlformats.org/presentationml/2006/ole">
              <p:oleObj spid="_x0000_s441414" name="Equation" r:id="rId5" imgW="2044700" imgH="457200" progId="">
                <p:embed/>
              </p:oleObj>
            </a:graphicData>
          </a:graphic>
        </p:graphicFrame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0" y="3210"/>
              <a:ext cx="57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 smtClean="0">
                  <a:solidFill>
                    <a:srgbClr val="0D2DB3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2</a:t>
              </a:r>
              <a:r>
                <a:rPr lang="en-US" altLang="zh-CN" sz="2800" b="1" i="1" dirty="0" smtClean="0">
                  <a:solidFill>
                    <a:srgbClr val="0D2DB3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全部顺序主子式都大于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0,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所以 </a:t>
              </a:r>
              <a:r>
                <a:rPr lang="en-US" altLang="zh-CN" sz="2800" b="1" i="1" dirty="0" smtClean="0">
                  <a:solidFill>
                    <a:srgbClr val="0D2DB3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正定，</a:t>
              </a:r>
              <a:r>
                <a:rPr lang="en-US" altLang="zh-CN" sz="2800" b="1" i="1" dirty="0" smtClean="0">
                  <a:solidFill>
                    <a:srgbClr val="0D2DB3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188877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bg1"/>
                </a:solidFill>
              </a:rPr>
              <a:t>  </a:t>
            </a:r>
            <a:r>
              <a:rPr lang="en-US" altLang="zh-CN" sz="2800" b="1" i="1" dirty="0" smtClean="0">
                <a:solidFill>
                  <a:srgbClr val="0D2DB3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800" b="1" dirty="0" smtClean="0">
                <a:solidFill>
                  <a:srgbClr val="0D2DB3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solidFill>
                  <a:srgbClr val="0D2DB3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具有</a:t>
            </a:r>
            <a:r>
              <a:rPr lang="zh-CN" altLang="en-US" sz="2800" b="1" dirty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相同的正定性，故</a:t>
            </a:r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判定</a:t>
            </a:r>
            <a:r>
              <a:rPr lang="en-US" altLang="zh-CN" sz="2800" b="1" dirty="0" smtClean="0">
                <a:solidFill>
                  <a:srgbClr val="0D2DB3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solidFill>
                  <a:srgbClr val="0D2DB3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的正定性即可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（将分数运算化成参数运算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8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1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0" y="142852"/>
            <a:ext cx="9144000" cy="2595564"/>
            <a:chOff x="0" y="90"/>
            <a:chExt cx="5760" cy="1635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0" y="90"/>
              <a:ext cx="57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9</a:t>
              </a:r>
              <a:r>
                <a:rPr lang="en-US" altLang="zh-CN" sz="28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判断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阶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矩阵 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是否是正定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阵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1620" y="135"/>
            <a:ext cx="627" cy="307"/>
          </p:xfrm>
          <a:graphic>
            <a:graphicData uri="http://schemas.openxmlformats.org/presentationml/2006/ole">
              <p:oleObj spid="_x0000_s442448" name="Equation" r:id="rId3" imgW="457002" imgH="203112" progId="">
                <p:embed/>
              </p:oleObj>
            </a:graphicData>
          </a:graphic>
        </p:graphicFrame>
        <p:graphicFrame>
          <p:nvGraphicFramePr>
            <p:cNvPr id="33798" name="Object 6"/>
            <p:cNvGraphicFramePr>
              <a:graphicFrameLocks noChangeAspect="1"/>
            </p:cNvGraphicFramePr>
            <p:nvPr/>
          </p:nvGraphicFramePr>
          <p:xfrm>
            <a:off x="1994" y="363"/>
            <a:ext cx="2101" cy="1362"/>
          </p:xfrm>
          <a:graphic>
            <a:graphicData uri="http://schemas.openxmlformats.org/presentationml/2006/ole">
              <p:oleObj spid="_x0000_s442450" name="Equation" r:id="rId4" imgW="1409700" imgH="914400" progId="">
                <p:embed/>
              </p:oleObj>
            </a:graphicData>
          </a:graphic>
        </p:graphicFrame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-53" y="2660650"/>
            <a:ext cx="9144021" cy="3652838"/>
            <a:chOff x="0" y="1676"/>
            <a:chExt cx="5760" cy="2301"/>
          </a:xfrm>
        </p:grpSpPr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0" y="1872"/>
              <a:ext cx="57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 . 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0" y="1747"/>
              <a:ext cx="5760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解法</a:t>
              </a:r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1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顺序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主子式                       ，                            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</a:t>
              </a:r>
            </a:p>
            <a:p>
              <a:pPr algn="just" eaLnBrk="0" hangingPunct="0"/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</a:p>
            <a:p>
              <a:pPr algn="just" eaLnBrk="0" hangingPunct="0"/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=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k+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1&gt;0(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k=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1,2,…,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            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33802" name="Object 10"/>
            <p:cNvGraphicFramePr>
              <a:graphicFrameLocks noChangeAspect="1"/>
            </p:cNvGraphicFramePr>
            <p:nvPr/>
          </p:nvGraphicFramePr>
          <p:xfrm>
            <a:off x="2229" y="1676"/>
            <a:ext cx="2451" cy="664"/>
          </p:xfrm>
          <a:graphic>
            <a:graphicData uri="http://schemas.openxmlformats.org/presentationml/2006/ole">
              <p:oleObj spid="_x0000_s442451" name="Equation" r:id="rId5" imgW="1828800" imgH="457200" progId="">
                <p:embed/>
              </p:oleObj>
            </a:graphicData>
          </a:graphic>
        </p:graphicFrame>
        <p:graphicFrame>
          <p:nvGraphicFramePr>
            <p:cNvPr id="33801" name="Object 9"/>
            <p:cNvGraphicFramePr>
              <a:graphicFrameLocks noChangeAspect="1"/>
            </p:cNvGraphicFramePr>
            <p:nvPr/>
          </p:nvGraphicFramePr>
          <p:xfrm>
            <a:off x="360" y="2376"/>
            <a:ext cx="5290" cy="1134"/>
          </p:xfrm>
          <a:graphic>
            <a:graphicData uri="http://schemas.openxmlformats.org/presentationml/2006/ole">
              <p:oleObj spid="_x0000_s442452" name="Equation" r:id="rId6" imgW="4406900" imgH="9144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6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0" y="785794"/>
            <a:ext cx="9144000" cy="4832352"/>
            <a:chOff x="0" y="648"/>
            <a:chExt cx="5760" cy="3044"/>
          </a:xfrm>
        </p:grpSpPr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0" y="648"/>
              <a:ext cx="5760" cy="3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解法</a:t>
              </a:r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en-US" altLang="zh-CN" sz="2800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求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的特征值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/>
              <a:endParaRPr lang="en-US" altLang="zh-CN" sz="2800" b="1" dirty="0">
                <a:solidFill>
                  <a:schemeClr val="bg1"/>
                </a:solidFill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</a:rPr>
                <a:t>        </a:t>
              </a:r>
            </a:p>
            <a:p>
              <a:pPr algn="just" eaLnBrk="0" hangingPunct="0"/>
              <a:endParaRPr lang="en-US" altLang="zh-CN" sz="2800" b="1" dirty="0">
                <a:solidFill>
                  <a:schemeClr val="bg1"/>
                </a:solidFill>
              </a:endParaRPr>
            </a:p>
            <a:p>
              <a:pPr algn="just" eaLnBrk="0" hangingPunct="0"/>
              <a:endParaRPr lang="en-US" altLang="zh-CN" sz="2800" b="1" dirty="0">
                <a:solidFill>
                  <a:schemeClr val="bg1"/>
                </a:solidFill>
              </a:endParaRP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得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的特征值为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特征值全都大于零，所以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              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34822" name="Object 6"/>
            <p:cNvGraphicFramePr>
              <a:graphicFrameLocks noChangeAspect="1"/>
            </p:cNvGraphicFramePr>
            <p:nvPr/>
          </p:nvGraphicFramePr>
          <p:xfrm>
            <a:off x="385" y="1112"/>
            <a:ext cx="5060" cy="1021"/>
          </p:xfrm>
          <a:graphic>
            <a:graphicData uri="http://schemas.openxmlformats.org/presentationml/2006/ole">
              <p:oleObj spid="_x0000_s513027" name="Equation" r:id="rId3" imgW="3733800" imgH="914400" progId="">
                <p:embed/>
              </p:oleObj>
            </a:graphicData>
          </a:graphic>
        </p:graphicFrame>
        <p:graphicFrame>
          <p:nvGraphicFramePr>
            <p:cNvPr id="34820" name="Object 4"/>
            <p:cNvGraphicFramePr>
              <a:graphicFrameLocks noChangeAspect="1"/>
            </p:cNvGraphicFramePr>
            <p:nvPr/>
          </p:nvGraphicFramePr>
          <p:xfrm>
            <a:off x="2006" y="2279"/>
            <a:ext cx="2449" cy="331"/>
          </p:xfrm>
          <a:graphic>
            <a:graphicData uri="http://schemas.openxmlformats.org/presentationml/2006/ole">
              <p:oleObj spid="_x0000_s513029" name="Equation" r:id="rId4" imgW="1981200" imgH="2286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43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4" name="Group 34"/>
          <p:cNvGrpSpPr>
            <a:grpSpLocks/>
          </p:cNvGrpSpPr>
          <p:nvPr/>
        </p:nvGrpSpPr>
        <p:grpSpPr bwMode="auto">
          <a:xfrm>
            <a:off x="0" y="766755"/>
            <a:ext cx="8643935" cy="1835150"/>
            <a:chOff x="-315" y="35"/>
            <a:chExt cx="5760" cy="1156"/>
          </a:xfrm>
        </p:grpSpPr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-315" y="47"/>
              <a:ext cx="5760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10</a:t>
              </a:r>
              <a:r>
                <a:rPr lang="en-US" altLang="zh-CN" sz="2800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设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是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阶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正定阵，证明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也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证</a:t>
              </a:r>
              <a:r>
                <a:rPr lang="en-US" altLang="zh-CN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因为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所以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是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对称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即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indent="533400" eaLnBrk="0" hangingPunct="0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indent="533400"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2922" y="35"/>
            <a:ext cx="374" cy="282"/>
          </p:xfrm>
          <a:graphic>
            <a:graphicData uri="http://schemas.openxmlformats.org/presentationml/2006/ole">
              <p:oleObj spid="_x0000_s444706" name="Equation" r:id="rId3" imgW="253890" imgH="190417" progId="">
                <p:embed/>
              </p:oleObj>
            </a:graphicData>
          </a:graphic>
        </p:graphicFrame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3636" y="304"/>
            <a:ext cx="711" cy="283"/>
          </p:xfrm>
          <a:graphic>
            <a:graphicData uri="http://schemas.openxmlformats.org/presentationml/2006/ole">
              <p:oleObj spid="_x0000_s444709" name="Equation" r:id="rId4" imgW="495085" imgH="190417" progId="">
                <p:embed/>
              </p:oleObj>
            </a:graphicData>
          </a:graphic>
        </p:graphicFrame>
      </p:grp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0" y="2897194"/>
            <a:ext cx="9144000" cy="1018578"/>
            <a:chOff x="0" y="1281"/>
            <a:chExt cx="5760" cy="628"/>
          </a:xfrm>
        </p:grpSpPr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0" y="1281"/>
              <a:ext cx="57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证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用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正定阵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全部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特征值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已知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个特征值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都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&gt;0.</a:t>
              </a:r>
            </a:p>
          </p:txBody>
        </p:sp>
        <p:graphicFrame>
          <p:nvGraphicFramePr>
            <p:cNvPr id="35861" name="Object 21"/>
            <p:cNvGraphicFramePr>
              <a:graphicFrameLocks noChangeAspect="1"/>
            </p:cNvGraphicFramePr>
            <p:nvPr/>
          </p:nvGraphicFramePr>
          <p:xfrm>
            <a:off x="1564" y="1374"/>
            <a:ext cx="326" cy="234"/>
          </p:xfrm>
          <a:graphic>
            <a:graphicData uri="http://schemas.openxmlformats.org/presentationml/2006/ole">
              <p:oleObj spid="_x0000_s444712" name="Equation" r:id="rId5" imgW="215713" imgH="152268" progId="">
                <p:embed/>
              </p:oleObj>
            </a:graphicData>
          </a:graphic>
        </p:graphicFrame>
        <p:graphicFrame>
          <p:nvGraphicFramePr>
            <p:cNvPr id="35856" name="Object 16"/>
            <p:cNvGraphicFramePr>
              <a:graphicFrameLocks noChangeAspect="1"/>
            </p:cNvGraphicFramePr>
            <p:nvPr/>
          </p:nvGraphicFramePr>
          <p:xfrm>
            <a:off x="3015" y="1571"/>
            <a:ext cx="1074" cy="338"/>
          </p:xfrm>
          <a:graphic>
            <a:graphicData uri="http://schemas.openxmlformats.org/presentationml/2006/ole">
              <p:oleObj spid="_x0000_s444717" name="Equation" r:id="rId6" imgW="749300" imgH="228600" progId="">
                <p:embed/>
              </p:oleObj>
            </a:graphicData>
          </a:graphic>
        </p:graphicFrame>
        <p:graphicFrame>
          <p:nvGraphicFramePr>
            <p:cNvPr id="35852" name="Object 12"/>
            <p:cNvGraphicFramePr>
              <a:graphicFrameLocks noChangeAspect="1"/>
            </p:cNvGraphicFramePr>
            <p:nvPr/>
          </p:nvGraphicFramePr>
          <p:xfrm>
            <a:off x="2998" y="1328"/>
            <a:ext cx="287" cy="282"/>
          </p:xfrm>
          <a:graphic>
            <a:graphicData uri="http://schemas.openxmlformats.org/presentationml/2006/ole">
              <p:oleObj spid="_x0000_s444721" name="Equation" r:id="rId7" imgW="241091" imgH="177646" progId="">
                <p:embed/>
              </p:oleObj>
            </a:graphicData>
          </a:graphic>
        </p:graphicFrame>
      </p:grp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-3" y="4643461"/>
            <a:ext cx="9144000" cy="1855788"/>
            <a:chOff x="0" y="2378"/>
            <a:chExt cx="5760" cy="1169"/>
          </a:xfrm>
        </p:grpSpPr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0" y="2403"/>
              <a:ext cx="5760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证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实可逆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阵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Q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使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则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令           为实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可逆阵，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所以   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5868" name="Object 28"/>
            <p:cNvGraphicFramePr>
              <a:graphicFrameLocks noChangeAspect="1"/>
            </p:cNvGraphicFramePr>
            <p:nvPr/>
          </p:nvGraphicFramePr>
          <p:xfrm>
            <a:off x="1286" y="2423"/>
            <a:ext cx="424" cy="260"/>
          </p:xfrm>
          <a:graphic>
            <a:graphicData uri="http://schemas.openxmlformats.org/presentationml/2006/ole">
              <p:oleObj spid="_x0000_s444724" name="Equation" r:id="rId8" imgW="317087" imgH="164885" progId="">
                <p:embed/>
              </p:oleObj>
            </a:graphicData>
          </a:graphic>
        </p:graphicFrame>
        <p:graphicFrame>
          <p:nvGraphicFramePr>
            <p:cNvPr id="35866" name="Object 26"/>
            <p:cNvGraphicFramePr>
              <a:graphicFrameLocks noChangeAspect="1"/>
            </p:cNvGraphicFramePr>
            <p:nvPr/>
          </p:nvGraphicFramePr>
          <p:xfrm>
            <a:off x="3330" y="2378"/>
            <a:ext cx="824" cy="321"/>
          </p:xfrm>
          <a:graphic>
            <a:graphicData uri="http://schemas.openxmlformats.org/presentationml/2006/ole">
              <p:oleObj spid="_x0000_s444726" name="Equation" r:id="rId9" imgW="596900" imgH="228600" progId="">
                <p:embed/>
              </p:oleObj>
            </a:graphicData>
          </a:graphic>
        </p:graphicFrame>
        <p:graphicFrame>
          <p:nvGraphicFramePr>
            <p:cNvPr id="35865" name="Object 25"/>
            <p:cNvGraphicFramePr>
              <a:graphicFrameLocks noChangeAspect="1"/>
            </p:cNvGraphicFramePr>
            <p:nvPr/>
          </p:nvGraphicFramePr>
          <p:xfrm>
            <a:off x="710" y="2704"/>
            <a:ext cx="3475" cy="318"/>
          </p:xfrm>
          <a:graphic>
            <a:graphicData uri="http://schemas.openxmlformats.org/presentationml/2006/ole">
              <p:oleObj spid="_x0000_s444727" name="Equation" r:id="rId10" imgW="2451100" imgH="228600" progId="">
                <p:embed/>
              </p:oleObj>
            </a:graphicData>
          </a:graphic>
        </p:graphicFrame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753" y="2979"/>
            <a:ext cx="1182" cy="357"/>
          </p:xfrm>
          <a:graphic>
            <a:graphicData uri="http://schemas.openxmlformats.org/presentationml/2006/ole">
              <p:oleObj spid="_x0000_s444728" name="Equation" r:id="rId11" imgW="939392" imgH="241195" progId="">
                <p:embed/>
              </p:oleObj>
            </a:graphicData>
          </a:graphic>
        </p:graphicFrame>
        <p:graphicFrame>
          <p:nvGraphicFramePr>
            <p:cNvPr id="35863" name="Object 23"/>
            <p:cNvGraphicFramePr>
              <a:graphicFrameLocks noChangeAspect="1"/>
            </p:cNvGraphicFramePr>
            <p:nvPr/>
          </p:nvGraphicFramePr>
          <p:xfrm>
            <a:off x="3832" y="2963"/>
            <a:ext cx="1298" cy="345"/>
          </p:xfrm>
          <a:graphic>
            <a:graphicData uri="http://schemas.openxmlformats.org/presentationml/2006/ole">
              <p:oleObj spid="_x0000_s444729" name="Equation" r:id="rId12" imgW="1028254" imgH="241195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571604" y="1785926"/>
          <a:ext cx="3055960" cy="500066"/>
        </p:xfrm>
        <a:graphic>
          <a:graphicData uri="http://schemas.openxmlformats.org/presentationml/2006/ole">
            <p:oleObj spid="_x0000_s444730" name="公式" r:id="rId13" imgW="1396800" imgH="228600" progId="Equation.3">
              <p:embed/>
            </p:oleObj>
          </a:graphicData>
        </a:graphic>
      </p:graphicFrame>
      <p:sp>
        <p:nvSpPr>
          <p:cNvPr id="36" name="矩形 35"/>
          <p:cNvSpPr/>
          <p:nvPr/>
        </p:nvSpPr>
        <p:spPr>
          <a:xfrm>
            <a:off x="1500166" y="214290"/>
            <a:ext cx="5498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hangingPunct="0"/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．矩阵（二次型）正定性的证明</a:t>
            </a:r>
            <a:endParaRPr lang="zh-CN" altLang="en-US" sz="2800" b="1" dirty="0">
              <a:solidFill>
                <a:srgbClr val="0D2DB3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357221" y="2285991"/>
            <a:ext cx="864393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所以   也是实对称矩阵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 </a:t>
            </a:r>
            <a:endParaRPr lang="en-US" altLang="zh-CN" sz="28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indent="533400" eaLnBrk="0" hangingPunct="0"/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             </a:t>
            </a:r>
            <a:endParaRPr lang="en-US" altLang="zh-CN" sz="28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indent="533400" eaLnBrk="0" hangingPunct="0"/>
            <a:endParaRPr lang="en-US" altLang="zh-CN" sz="2800" dirty="0">
              <a:solidFill>
                <a:schemeClr val="bg1"/>
              </a:solidFill>
            </a:endParaRPr>
          </a:p>
        </p:txBody>
      </p:sp>
      <p:graphicFrame>
        <p:nvGraphicFramePr>
          <p:cNvPr id="40" name="Object 14"/>
          <p:cNvGraphicFramePr>
            <a:graphicFrameLocks noChangeAspect="1"/>
          </p:cNvGraphicFramePr>
          <p:nvPr/>
        </p:nvGraphicFramePr>
        <p:xfrm>
          <a:off x="1714480" y="2285992"/>
          <a:ext cx="488950" cy="452438"/>
        </p:xfrm>
        <a:graphic>
          <a:graphicData uri="http://schemas.openxmlformats.org/presentationml/2006/ole">
            <p:oleObj spid="_x0000_s444731" name="Equation" r:id="rId14" imgW="253890" imgH="190417" progId="">
              <p:embed/>
            </p:oleObj>
          </a:graphicData>
        </a:graphic>
      </p:graphicFrame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428596" y="4000504"/>
            <a:ext cx="8501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又   的特征值为 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也都大于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   正定</a:t>
            </a:r>
            <a:endParaRPr lang="en-US" altLang="zh-CN" sz="28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2" name="Object 11"/>
          <p:cNvGraphicFramePr>
            <a:graphicFrameLocks noChangeAspect="1"/>
          </p:cNvGraphicFramePr>
          <p:nvPr/>
        </p:nvGraphicFramePr>
        <p:xfrm>
          <a:off x="857224" y="4000504"/>
          <a:ext cx="593725" cy="463875"/>
        </p:xfrm>
        <a:graphic>
          <a:graphicData uri="http://schemas.openxmlformats.org/presentationml/2006/ole">
            <p:oleObj spid="_x0000_s444733" name="Equation" r:id="rId15" imgW="253890" imgH="190417" progId="">
              <p:embed/>
            </p:oleObj>
          </a:graphicData>
        </a:graphic>
      </p:graphicFrame>
      <p:graphicFrame>
        <p:nvGraphicFramePr>
          <p:cNvPr id="43" name="Object 13"/>
          <p:cNvGraphicFramePr>
            <a:graphicFrameLocks noChangeAspect="1"/>
          </p:cNvGraphicFramePr>
          <p:nvPr/>
        </p:nvGraphicFramePr>
        <p:xfrm>
          <a:off x="3357554" y="3857628"/>
          <a:ext cx="2143125" cy="747714"/>
        </p:xfrm>
        <a:graphic>
          <a:graphicData uri="http://schemas.openxmlformats.org/presentationml/2006/ole">
            <p:oleObj spid="_x0000_s444734" name="Equation" r:id="rId16" imgW="927100" imgH="431800" progId="">
              <p:embed/>
            </p:oleObj>
          </a:graphicData>
        </a:graphic>
      </p:graphicFrame>
      <p:graphicFrame>
        <p:nvGraphicFramePr>
          <p:cNvPr id="444736" name="Object 320"/>
          <p:cNvGraphicFramePr>
            <a:graphicFrameLocks noChangeAspect="1"/>
          </p:cNvGraphicFramePr>
          <p:nvPr/>
        </p:nvGraphicFramePr>
        <p:xfrm>
          <a:off x="7407299" y="4037020"/>
          <a:ext cx="593725" cy="463550"/>
        </p:xfrm>
        <a:graphic>
          <a:graphicData uri="http://schemas.openxmlformats.org/presentationml/2006/ole">
            <p:oleObj spid="_x0000_s444736" name="Equation" r:id="rId17" imgW="253890" imgH="190417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402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90" name="Group 26"/>
          <p:cNvGrpSpPr>
            <a:grpSpLocks/>
          </p:cNvGrpSpPr>
          <p:nvPr/>
        </p:nvGrpSpPr>
        <p:grpSpPr bwMode="auto">
          <a:xfrm>
            <a:off x="-335" y="152400"/>
            <a:ext cx="9215805" cy="3968756"/>
            <a:chOff x="-82" y="96"/>
            <a:chExt cx="6063" cy="2500"/>
          </a:xfrm>
        </p:grpSpPr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-82" y="96"/>
              <a:ext cx="57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11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设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A,B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是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阶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实对称阵，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其中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试证当实数   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充分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大时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800" b="1" i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t A+B</a:t>
              </a:r>
              <a:r>
                <a:rPr lang="zh-CN" altLang="en-US" sz="2800" b="1" i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也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     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3537" y="825"/>
            <a:ext cx="2131" cy="345"/>
          </p:xfrm>
          <a:graphic>
            <a:graphicData uri="http://schemas.openxmlformats.org/presentationml/2006/ole">
              <p:oleObj spid="_x0000_s445659" name="Equation" r:id="rId3" imgW="1778000" imgH="241300" progId="">
                <p:embed/>
              </p:oleObj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1519" y="1199"/>
            <a:ext cx="1501" cy="331"/>
          </p:xfrm>
          <a:graphic>
            <a:graphicData uri="http://schemas.openxmlformats.org/presentationml/2006/ole">
              <p:oleObj spid="_x0000_s445660" name="Equation" r:id="rId4" imgW="1054100" imgH="228600" progId="">
                <p:embed/>
              </p:oleObj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1187" y="1544"/>
            <a:ext cx="1669" cy="346"/>
          </p:xfrm>
          <a:graphic>
            <a:graphicData uri="http://schemas.openxmlformats.org/presentationml/2006/ole">
              <p:oleObj spid="_x0000_s445661" name="Equation" r:id="rId5" imgW="1320227" imgH="241195" progId="">
                <p:embed/>
              </p:oleObj>
            </a:graphicData>
          </a:graphic>
        </p:graphicFrame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674" y="1867"/>
            <a:ext cx="3944" cy="338"/>
          </p:xfrm>
          <a:graphic>
            <a:graphicData uri="http://schemas.openxmlformats.org/presentationml/2006/ole">
              <p:oleObj spid="_x0000_s445662" name="Equation" r:id="rId6" imgW="2781300" imgH="228600" progId="">
                <p:embed/>
              </p:oleObj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88" y="2250"/>
            <a:ext cx="2155" cy="346"/>
          </p:xfrm>
          <a:graphic>
            <a:graphicData uri="http://schemas.openxmlformats.org/presentationml/2006/ole">
              <p:oleObj spid="_x0000_s445663" name="Equation" r:id="rId7" imgW="1663700" imgH="241300" progId="">
                <p:embed/>
              </p:oleObj>
            </a:graphicData>
          </a:graphic>
        </p:graphicFrame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221" y="1842"/>
              <a:ext cx="576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 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71438" y="4108035"/>
            <a:ext cx="8999538" cy="2447378"/>
            <a:chOff x="45" y="1752"/>
            <a:chExt cx="5669" cy="1445"/>
          </a:xfrm>
        </p:grpSpPr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45" y="2092"/>
              <a:ext cx="56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使                       ，其中       是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特征值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6884" name="Object 20"/>
            <p:cNvGraphicFramePr>
              <a:graphicFrameLocks noChangeAspect="1"/>
            </p:cNvGraphicFramePr>
            <p:nvPr/>
          </p:nvGraphicFramePr>
          <p:xfrm>
            <a:off x="315" y="1752"/>
            <a:ext cx="2564" cy="1071"/>
          </p:xfrm>
          <a:graphic>
            <a:graphicData uri="http://schemas.openxmlformats.org/presentationml/2006/ole">
              <p:oleObj spid="_x0000_s445666" name="Equation" r:id="rId8" imgW="2120900" imgH="939800" progId="">
                <p:embed/>
              </p:oleObj>
            </a:graphicData>
          </a:graphic>
        </p:graphicFrame>
        <p:graphicFrame>
          <p:nvGraphicFramePr>
            <p:cNvPr id="36883" name="Object 19"/>
            <p:cNvGraphicFramePr>
              <a:graphicFrameLocks noChangeAspect="1"/>
            </p:cNvGraphicFramePr>
            <p:nvPr/>
          </p:nvGraphicFramePr>
          <p:xfrm>
            <a:off x="3600" y="2134"/>
            <a:ext cx="726" cy="272"/>
          </p:xfrm>
          <a:graphic>
            <a:graphicData uri="http://schemas.openxmlformats.org/presentationml/2006/ole">
              <p:oleObj spid="_x0000_s445667" name="Equation" r:id="rId9" imgW="558800" imgH="228600" progId="">
                <p:embed/>
              </p:oleObj>
            </a:graphicData>
          </a:graphic>
        </p:graphicFrame>
        <p:graphicFrame>
          <p:nvGraphicFramePr>
            <p:cNvPr id="36882" name="Object 18"/>
            <p:cNvGraphicFramePr>
              <a:graphicFrameLocks noChangeAspect="1"/>
            </p:cNvGraphicFramePr>
            <p:nvPr/>
          </p:nvGraphicFramePr>
          <p:xfrm>
            <a:off x="4635" y="2115"/>
            <a:ext cx="620" cy="283"/>
          </p:xfrm>
          <a:graphic>
            <a:graphicData uri="http://schemas.openxmlformats.org/presentationml/2006/ole">
              <p:oleObj spid="_x0000_s445668" name="Equation" r:id="rId10" imgW="431613" imgH="190417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32" y="1285860"/>
            <a:ext cx="8996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zh-CN" altLang="en-US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rPr>
              <a:t>证明：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由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正定</a:t>
            </a:r>
            <a:r>
              <a:rPr lang="en-US" altLang="zh-CN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存在可逆阵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使                  </a:t>
            </a:r>
            <a:endParaRPr lang="en-US" altLang="zh-CN" sz="2800" b="1" dirty="0" smtClean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85852" y="2405714"/>
            <a:ext cx="633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令                  </a:t>
            </a:r>
            <a:endParaRPr lang="en-US" altLang="zh-CN" sz="2800" b="1" dirty="0" smtClean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00496" y="3548722"/>
            <a:ext cx="5143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仍是对称阵，故存在正交阵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                 </a:t>
            </a:r>
            <a:endParaRPr lang="en-US" altLang="zh-CN" sz="2800" b="1" dirty="0" smtClean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52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7"/>
          <p:cNvGrpSpPr>
            <a:grpSpLocks/>
          </p:cNvGrpSpPr>
          <p:nvPr/>
        </p:nvGrpSpPr>
        <p:grpSpPr bwMode="auto">
          <a:xfrm>
            <a:off x="0" y="471488"/>
            <a:ext cx="9144000" cy="1446214"/>
            <a:chOff x="0" y="297"/>
            <a:chExt cx="5760" cy="911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336"/>
              <a:ext cx="576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 smtClean="0">
                  <a:solidFill>
                    <a:srgbClr val="0206BE"/>
                  </a:solidFill>
                </a:rPr>
                <a:t>   </a:t>
              </a:r>
              <a:r>
                <a:rPr lang="en-US" altLang="zh-CN" sz="2800" dirty="0" smtClean="0">
                  <a:solidFill>
                    <a:srgbClr val="0206BE"/>
                  </a:solidFill>
                  <a:ea typeface="黑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1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设二次型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        ，试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写出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二次型   的矩阵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为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三元二次型）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51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26013625"/>
                </p:ext>
              </p:extLst>
            </p:nvPr>
          </p:nvGraphicFramePr>
          <p:xfrm>
            <a:off x="1790" y="297"/>
            <a:ext cx="2755" cy="373"/>
          </p:xfrm>
          <a:graphic>
            <a:graphicData uri="http://schemas.openxmlformats.org/presentationml/2006/ole">
              <p:oleObj spid="_x0000_s413797" name="Equation" r:id="rId3" imgW="2057400" imgH="241300" progId="">
                <p:embed/>
              </p:oleObj>
            </a:graphicData>
          </a:graphic>
        </p:graphicFrame>
        <p:graphicFrame>
          <p:nvGraphicFramePr>
            <p:cNvPr id="51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28792180"/>
                </p:ext>
              </p:extLst>
            </p:nvPr>
          </p:nvGraphicFramePr>
          <p:xfrm>
            <a:off x="1890" y="630"/>
            <a:ext cx="240" cy="315"/>
          </p:xfrm>
          <a:graphic>
            <a:graphicData uri="http://schemas.openxmlformats.org/presentationml/2006/ole">
              <p:oleObj spid="_x0000_s413798" name="Equation" r:id="rId4" imgW="152268" imgH="203024" progId="">
                <p:embed/>
              </p:oleObj>
            </a:graphicData>
          </a:graphic>
        </p:graphicFrame>
      </p:grp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-142876" y="1628800"/>
            <a:ext cx="9144000" cy="3338513"/>
            <a:chOff x="-138" y="1026"/>
            <a:chExt cx="5760" cy="2103"/>
          </a:xfrm>
        </p:grpSpPr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2544" y="1101"/>
            <a:ext cx="254" cy="206"/>
          </p:xfrm>
          <a:graphic>
            <a:graphicData uri="http://schemas.openxmlformats.org/presentationml/2006/ole">
              <p:oleObj spid="_x0000_s413800" r:id="rId5" imgW="159120" imgH="127440" progId="">
                <p:embed/>
              </p:oleObj>
            </a:graphicData>
          </a:graphic>
        </p:graphicFrame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-138" y="1056"/>
              <a:ext cx="5760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 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：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将交叉项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的系数除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即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平均分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配给     及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得二次型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的系数矩阵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为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eaLnBrk="0" hangingPunct="0"/>
              <a:endParaRPr lang="en-US" altLang="zh-CN" sz="2800" dirty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1752" y="1049"/>
            <a:ext cx="433" cy="375"/>
          </p:xfrm>
          <a:graphic>
            <a:graphicData uri="http://schemas.openxmlformats.org/presentationml/2006/ole">
              <p:oleObj spid="_x0000_s413801" name="Equation" r:id="rId6" imgW="279279" imgH="241195" progId="">
                <p:embed/>
              </p:oleObj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749188409"/>
                </p:ext>
              </p:extLst>
            </p:nvPr>
          </p:nvGraphicFramePr>
          <p:xfrm>
            <a:off x="4648" y="1026"/>
            <a:ext cx="434" cy="377"/>
          </p:xfrm>
          <a:graphic>
            <a:graphicData uri="http://schemas.openxmlformats.org/presentationml/2006/ole">
              <p:oleObj spid="_x0000_s413802" name="Equation" r:id="rId7" imgW="279279" imgH="241195" progId="">
                <p:embed/>
              </p:oleObj>
            </a:graphicData>
          </a:graphic>
        </p:graphicFrame>
        <p:graphicFrame>
          <p:nvGraphicFramePr>
            <p:cNvPr id="51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54079048"/>
                </p:ext>
              </p:extLst>
            </p:nvPr>
          </p:nvGraphicFramePr>
          <p:xfrm>
            <a:off x="87" y="1305"/>
            <a:ext cx="1350" cy="373"/>
          </p:xfrm>
          <a:graphic>
            <a:graphicData uri="http://schemas.openxmlformats.org/presentationml/2006/ole">
              <p:oleObj spid="_x0000_s413803" name="Equation" r:id="rId8" imgW="1104900" imgH="241300" progId="">
                <p:embed/>
              </p:oleObj>
            </a:graphicData>
          </a:graphic>
        </p:graphicFrame>
        <p:graphicFrame>
          <p:nvGraphicFramePr>
            <p:cNvPr id="512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77021804"/>
                </p:ext>
              </p:extLst>
            </p:nvPr>
          </p:nvGraphicFramePr>
          <p:xfrm>
            <a:off x="3687" y="1358"/>
            <a:ext cx="244" cy="262"/>
          </p:xfrm>
          <a:graphic>
            <a:graphicData uri="http://schemas.openxmlformats.org/presentationml/2006/ole">
              <p:oleObj spid="_x0000_s413804" name="Equation" r:id="rId9" imgW="152268" imgH="164957" progId="">
                <p:embed/>
              </p:oleObj>
            </a:graphicData>
          </a:graphic>
        </p:graphicFrame>
        <p:graphicFrame>
          <p:nvGraphicFramePr>
            <p:cNvPr id="51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153950949"/>
                </p:ext>
              </p:extLst>
            </p:nvPr>
          </p:nvGraphicFramePr>
          <p:xfrm>
            <a:off x="2109" y="1620"/>
            <a:ext cx="1634" cy="1509"/>
          </p:xfrm>
          <a:graphic>
            <a:graphicData uri="http://schemas.openxmlformats.org/presentationml/2006/ole">
              <p:oleObj spid="_x0000_s413805" name="Equation" r:id="rId10" imgW="1155700" imgH="10668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28792180"/>
              </p:ext>
            </p:extLst>
          </p:nvPr>
        </p:nvGraphicFramePr>
        <p:xfrm>
          <a:off x="857224" y="1000111"/>
          <a:ext cx="381000" cy="500063"/>
        </p:xfrm>
        <a:graphic>
          <a:graphicData uri="http://schemas.openxmlformats.org/presentationml/2006/ole">
            <p:oleObj spid="_x0000_s413806" name="Equation" r:id="rId11" imgW="152268" imgH="203024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7966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02" name="Group 14"/>
          <p:cNvGrpSpPr>
            <a:grpSpLocks/>
          </p:cNvGrpSpPr>
          <p:nvPr/>
        </p:nvGrpSpPr>
        <p:grpSpPr bwMode="auto">
          <a:xfrm>
            <a:off x="0" y="2244742"/>
            <a:ext cx="9144000" cy="4470402"/>
            <a:chOff x="0" y="255"/>
            <a:chExt cx="5760" cy="2816"/>
          </a:xfrm>
        </p:grpSpPr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1863"/>
              <a:ext cx="57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  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37890" name="Object 2"/>
            <p:cNvGraphicFramePr>
              <a:graphicFrameLocks noChangeAspect="1"/>
            </p:cNvGraphicFramePr>
            <p:nvPr/>
          </p:nvGraphicFramePr>
          <p:xfrm>
            <a:off x="73" y="255"/>
            <a:ext cx="5507" cy="1151"/>
          </p:xfrm>
          <a:graphic>
            <a:graphicData uri="http://schemas.openxmlformats.org/presentationml/2006/ole">
              <p:oleObj spid="_x0000_s454757" name="Equation" r:id="rId3" imgW="4292600" imgH="939800" progId="">
                <p:embed/>
              </p:oleObj>
            </a:graphicData>
          </a:graphic>
        </p:graphicFrame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0" y="1384"/>
              <a:ext cx="5760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      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正定（由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Th6.3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当                     时，    全    ，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由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Th6.3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知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正定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从而      正定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(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实     对称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显然）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371" y="1397"/>
            <a:ext cx="659" cy="279"/>
          </p:xfrm>
          <a:graphic>
            <a:graphicData uri="http://schemas.openxmlformats.org/presentationml/2006/ole">
              <p:oleObj spid="_x0000_s454758" name="Equation" r:id="rId4" imgW="431425" imgH="177646" progId="">
                <p:embed/>
              </p:oleObj>
            </a:graphicData>
          </a:graphic>
        </p:graphicFrame>
        <p:graphicFrame>
          <p:nvGraphicFramePr>
            <p:cNvPr id="37898" name="Object 10"/>
            <p:cNvGraphicFramePr>
              <a:graphicFrameLocks noChangeAspect="1"/>
            </p:cNvGraphicFramePr>
            <p:nvPr/>
          </p:nvGraphicFramePr>
          <p:xfrm>
            <a:off x="450" y="1682"/>
            <a:ext cx="2268" cy="309"/>
          </p:xfrm>
          <a:graphic>
            <a:graphicData uri="http://schemas.openxmlformats.org/presentationml/2006/ole">
              <p:oleObj spid="_x0000_s454759" name="Equation" r:id="rId5" imgW="1765300" imgH="228600" progId="">
                <p:embed/>
              </p:oleObj>
            </a:graphicData>
          </a:graphic>
        </p:graphicFrame>
        <p:graphicFrame>
          <p:nvGraphicFramePr>
            <p:cNvPr id="37897" name="Object 9"/>
            <p:cNvGraphicFramePr>
              <a:graphicFrameLocks noChangeAspect="1"/>
            </p:cNvGraphicFramePr>
            <p:nvPr/>
          </p:nvGraphicFramePr>
          <p:xfrm>
            <a:off x="3154" y="1676"/>
            <a:ext cx="491" cy="331"/>
          </p:xfrm>
          <a:graphic>
            <a:graphicData uri="http://schemas.openxmlformats.org/presentationml/2006/ole">
              <p:oleObj spid="_x0000_s454760" name="Equation" r:id="rId6" imgW="342751" imgH="228501" progId="">
                <p:embed/>
              </p:oleObj>
            </a:graphicData>
          </a:graphic>
        </p:graphicFrame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3977" y="1676"/>
            <a:ext cx="375" cy="279"/>
          </p:xfrm>
          <a:graphic>
            <a:graphicData uri="http://schemas.openxmlformats.org/presentationml/2006/ole">
              <p:oleObj spid="_x0000_s454761" name="Equation" r:id="rId7" imgW="241091" imgH="177646" progId="">
                <p:embed/>
              </p:oleObj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4468" y="1690"/>
            <a:ext cx="948" cy="301"/>
          </p:xfrm>
          <a:graphic>
            <a:graphicData uri="http://schemas.openxmlformats.org/presentationml/2006/ole">
              <p:oleObj spid="_x0000_s454762" name="Equation" r:id="rId8" imgW="748975" imgH="203112" progId="">
                <p:embed/>
              </p:oleObj>
            </a:graphicData>
          </a:graphic>
        </p:graphicFrame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1218" y="2224"/>
            <a:ext cx="1077" cy="307"/>
          </p:xfrm>
          <a:graphic>
            <a:graphicData uri="http://schemas.openxmlformats.org/presentationml/2006/ole">
              <p:oleObj spid="_x0000_s454763" name="Equation" r:id="rId9" imgW="723586" imgH="203112" progId="">
                <p:embed/>
              </p:oleObj>
            </a:graphicData>
          </a:graphic>
        </p:graphicFrame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4815" y="2252"/>
            <a:ext cx="660" cy="279"/>
          </p:xfrm>
          <a:graphic>
            <a:graphicData uri="http://schemas.openxmlformats.org/presentationml/2006/ole">
              <p:oleObj spid="_x0000_s454764" name="Equation" r:id="rId10" imgW="431425" imgH="177646" progId="">
                <p:embed/>
              </p:oleObj>
            </a:graphicData>
          </a:graphic>
        </p:graphicFrame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3480" y="2252"/>
            <a:ext cx="660" cy="279"/>
          </p:xfrm>
          <a:graphic>
            <a:graphicData uri="http://schemas.openxmlformats.org/presentationml/2006/ole">
              <p:oleObj spid="_x0000_s454765" name="Equation" r:id="rId11" imgW="431425" imgH="177646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468313" y="71414"/>
          <a:ext cx="8064500" cy="2310186"/>
        </p:xfrm>
        <a:graphic>
          <a:graphicData uri="http://schemas.openxmlformats.org/presentationml/2006/ole">
            <p:oleObj spid="_x0000_s454766" name="Equation" r:id="rId12" imgW="3937000" imgH="9398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575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-330" y="304800"/>
            <a:ext cx="9612313" cy="6196013"/>
            <a:chOff x="-6" y="192"/>
            <a:chExt cx="6055" cy="3903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-6" y="192"/>
              <a:ext cx="576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２</a:t>
              </a:r>
              <a:r>
                <a:rPr lang="zh-CN" altLang="en-US" sz="2800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将二次型  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写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成矩阵形式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r>
                <a:rPr lang="en-US" altLang="zh-CN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解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：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是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一个四元二次型，先写出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二次型的矩阵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66130103"/>
                </p:ext>
              </p:extLst>
            </p:nvPr>
          </p:nvGraphicFramePr>
          <p:xfrm>
            <a:off x="1754" y="206"/>
            <a:ext cx="1345" cy="339"/>
          </p:xfrm>
          <a:graphic>
            <a:graphicData uri="http://schemas.openxmlformats.org/presentationml/2006/ole">
              <p:oleObj spid="_x0000_s414766" name="Equation" r:id="rId3" imgW="939800" imgH="228600" progId="">
                <p:embed/>
              </p:oleObj>
            </a:graphicData>
          </a:graphic>
        </p:graphicFrame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0" y="1564"/>
              <a:ext cx="57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1000">
                  <a:solidFill>
                    <a:schemeClr val="bg1"/>
                  </a:solidFill>
                </a:rPr>
                <a:t>    </a:t>
              </a:r>
            </a:p>
            <a:p>
              <a:pPr eaLnBrk="0" hangingPunct="0"/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614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24623655"/>
                </p:ext>
              </p:extLst>
            </p:nvPr>
          </p:nvGraphicFramePr>
          <p:xfrm>
            <a:off x="817" y="845"/>
            <a:ext cx="2282" cy="1670"/>
          </p:xfrm>
          <a:graphic>
            <a:graphicData uri="http://schemas.openxmlformats.org/presentationml/2006/ole">
              <p:oleObj spid="_x0000_s414768" name="Equation" r:id="rId4" imgW="2222500" imgH="1625600" progId="">
                <p:embed/>
              </p:oleObj>
            </a:graphicData>
          </a:graphic>
        </p:graphicFrame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89" y="1570"/>
              <a:ext cx="57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1000">
                  <a:solidFill>
                    <a:schemeClr val="bg1"/>
                  </a:solidFill>
                </a:rPr>
                <a:t>    </a:t>
              </a:r>
            </a:p>
            <a:p>
              <a:pPr eaLnBrk="0" hangingPunct="0"/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61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11982514"/>
                </p:ext>
              </p:extLst>
            </p:nvPr>
          </p:nvGraphicFramePr>
          <p:xfrm>
            <a:off x="669" y="2220"/>
            <a:ext cx="3583" cy="1875"/>
          </p:xfrm>
          <a:graphic>
            <a:graphicData uri="http://schemas.openxmlformats.org/presentationml/2006/ole">
              <p:oleObj spid="_x0000_s414769" name="Equation" r:id="rId5" imgW="3111500" imgH="16256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28792180"/>
              </p:ext>
            </p:extLst>
          </p:nvPr>
        </p:nvGraphicFramePr>
        <p:xfrm>
          <a:off x="1190604" y="785794"/>
          <a:ext cx="381000" cy="500063"/>
        </p:xfrm>
        <a:graphic>
          <a:graphicData uri="http://schemas.openxmlformats.org/presentationml/2006/ole">
            <p:oleObj spid="_x0000_s414770" name="Equation" r:id="rId6" imgW="152268" imgH="203024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779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0" y="214309"/>
            <a:ext cx="9144000" cy="2711451"/>
            <a:chOff x="0" y="92"/>
            <a:chExt cx="5760" cy="1708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0" y="385"/>
              <a:ext cx="5760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３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设     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试写出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以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为矩阵的二次型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分析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：  是一个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阶对称阵，对应的三元二次型，把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与    合并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后写出二次型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717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430788882"/>
                </p:ext>
              </p:extLst>
            </p:nvPr>
          </p:nvGraphicFramePr>
          <p:xfrm>
            <a:off x="975" y="92"/>
            <a:ext cx="1588" cy="933"/>
          </p:xfrm>
          <a:graphic>
            <a:graphicData uri="http://schemas.openxmlformats.org/presentationml/2006/ole">
              <p:oleObj spid="_x0000_s415823" name="Equation" r:id="rId3" imgW="1206500" imgH="711200" progId="">
                <p:embed/>
              </p:oleObj>
            </a:graphicData>
          </a:graphic>
        </p:graphicFrame>
        <p:graphicFrame>
          <p:nvGraphicFramePr>
            <p:cNvPr id="71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16777940"/>
                </p:ext>
              </p:extLst>
            </p:nvPr>
          </p:nvGraphicFramePr>
          <p:xfrm>
            <a:off x="3690" y="407"/>
            <a:ext cx="266" cy="265"/>
          </p:xfrm>
          <a:graphic>
            <a:graphicData uri="http://schemas.openxmlformats.org/presentationml/2006/ole">
              <p:oleObj spid="_x0000_s415824" name="Equation" r:id="rId4" imgW="164885" imgH="164885" progId="">
                <p:embed/>
              </p:oleObj>
            </a:graphicData>
          </a:graphic>
        </p:graphicFrame>
        <p:graphicFrame>
          <p:nvGraphicFramePr>
            <p:cNvPr id="71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578430777"/>
                </p:ext>
              </p:extLst>
            </p:nvPr>
          </p:nvGraphicFramePr>
          <p:xfrm>
            <a:off x="834" y="947"/>
            <a:ext cx="265" cy="266"/>
          </p:xfrm>
          <a:graphic>
            <a:graphicData uri="http://schemas.openxmlformats.org/presentationml/2006/ole">
              <p:oleObj spid="_x0000_s415825" name="Equation" r:id="rId5" imgW="164880" imgH="164880" progId="">
                <p:embed/>
              </p:oleObj>
            </a:graphicData>
          </a:graphic>
        </p:graphicFrame>
        <p:graphicFrame>
          <p:nvGraphicFramePr>
            <p:cNvPr id="717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46163144"/>
                </p:ext>
              </p:extLst>
            </p:nvPr>
          </p:nvGraphicFramePr>
          <p:xfrm>
            <a:off x="855" y="1217"/>
            <a:ext cx="276" cy="370"/>
          </p:xfrm>
          <a:graphic>
            <a:graphicData uri="http://schemas.openxmlformats.org/presentationml/2006/ole">
              <p:oleObj spid="_x0000_s415826" name="Equation" r:id="rId6" imgW="177646" imgH="241091" progId="">
                <p:embed/>
              </p:oleObj>
            </a:graphicData>
          </a:graphic>
        </p:graphicFrame>
        <p:graphicFrame>
          <p:nvGraphicFramePr>
            <p:cNvPr id="7170" name="Object 2"/>
            <p:cNvGraphicFramePr>
              <a:graphicFrameLocks noChangeAspect="1"/>
            </p:cNvGraphicFramePr>
            <p:nvPr/>
          </p:nvGraphicFramePr>
          <p:xfrm>
            <a:off x="1485" y="1217"/>
            <a:ext cx="315" cy="381"/>
          </p:xfrm>
          <a:graphic>
            <a:graphicData uri="http://schemas.openxmlformats.org/presentationml/2006/ole">
              <p:oleObj spid="_x0000_s415827" name="Equation" r:id="rId7" imgW="190417" imgH="241195" progId="">
                <p:embed/>
              </p:oleObj>
            </a:graphicData>
          </a:graphic>
        </p:graphicFrame>
      </p:grpSp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0" y="2795600"/>
            <a:ext cx="9144000" cy="2490788"/>
            <a:chOff x="0" y="1728"/>
            <a:chExt cx="5760" cy="1569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0" y="1728"/>
              <a:ext cx="576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rgbClr val="0206BE"/>
                  </a:solidFill>
                  <a:latin typeface="宋体" pitchFamily="2" charset="-122"/>
                  <a:ea typeface="宋体" pitchFamily="2" charset="-122"/>
                </a:rPr>
                <a:t>解：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设</a:t>
              </a:r>
            </a:p>
            <a:p>
              <a:pPr algn="just" eaLnBrk="0" hangingPunct="0"/>
              <a:r>
                <a:rPr lang="zh-CN" altLang="en-US" sz="2800" dirty="0">
                  <a:solidFill>
                    <a:schemeClr val="bg1"/>
                  </a:solidFill>
                </a:rPr>
                <a:t>        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717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04188719"/>
                </p:ext>
              </p:extLst>
            </p:nvPr>
          </p:nvGraphicFramePr>
          <p:xfrm>
            <a:off x="839" y="1754"/>
            <a:ext cx="1505" cy="373"/>
          </p:xfrm>
          <a:graphic>
            <a:graphicData uri="http://schemas.openxmlformats.org/presentationml/2006/ole">
              <p:oleObj spid="_x0000_s415828" name="Equation" r:id="rId8" imgW="1002865" imgH="241195" progId="">
                <p:embed/>
              </p:oleObj>
            </a:graphicData>
          </a:graphic>
        </p:graphicFrame>
        <p:graphicFrame>
          <p:nvGraphicFramePr>
            <p:cNvPr id="71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37693385"/>
                </p:ext>
              </p:extLst>
            </p:nvPr>
          </p:nvGraphicFramePr>
          <p:xfrm>
            <a:off x="295" y="2205"/>
            <a:ext cx="5080" cy="1092"/>
          </p:xfrm>
          <a:graphic>
            <a:graphicData uri="http://schemas.openxmlformats.org/presentationml/2006/ole">
              <p:oleObj spid="_x0000_s415829" name="Equation" r:id="rId9" imgW="4229100" imgH="711200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8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0" name="Group 28"/>
          <p:cNvGrpSpPr>
            <a:grpSpLocks/>
          </p:cNvGrpSpPr>
          <p:nvPr/>
        </p:nvGrpSpPr>
        <p:grpSpPr bwMode="auto">
          <a:xfrm>
            <a:off x="0" y="404664"/>
            <a:ext cx="9144000" cy="3970338"/>
            <a:chOff x="0" y="240"/>
            <a:chExt cx="5760" cy="2501"/>
          </a:xfrm>
        </p:grpSpPr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0" y="240"/>
              <a:ext cx="5760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.1.2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合同矩阵</a:t>
              </a:r>
            </a:p>
            <a:p>
              <a:pPr algn="just"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定义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6.2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zh-CN" altLang="en-US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合同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）两个   阶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方阵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和  ， 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可逆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矩</a:t>
              </a:r>
              <a:endPara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阵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使      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，则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称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与   </a:t>
              </a:r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合同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Congruent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矩阵合同的定义与矩阵相似的定义很相似，也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是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阶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方阵之间的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一 种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等价关系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即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．合同   等价，合同    等秩，反之都不成立．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但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不等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秩，则一定不合同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820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3036084"/>
                </p:ext>
              </p:extLst>
            </p:nvPr>
          </p:nvGraphicFramePr>
          <p:xfrm>
            <a:off x="180" y="1650"/>
            <a:ext cx="205" cy="224"/>
          </p:xfrm>
          <a:graphic>
            <a:graphicData uri="http://schemas.openxmlformats.org/presentationml/2006/ole">
              <p:oleObj spid="_x0000_s417014" name="Equation" r:id="rId3" imgW="126835" imgH="139518" progId="">
                <p:embed/>
              </p:oleObj>
            </a:graphicData>
          </a:graphic>
        </p:graphicFrame>
        <p:graphicFrame>
          <p:nvGraphicFramePr>
            <p:cNvPr id="820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95610491"/>
                </p:ext>
              </p:extLst>
            </p:nvPr>
          </p:nvGraphicFramePr>
          <p:xfrm>
            <a:off x="2750" y="795"/>
            <a:ext cx="265" cy="265"/>
          </p:xfrm>
          <a:graphic>
            <a:graphicData uri="http://schemas.openxmlformats.org/presentationml/2006/ole">
              <p:oleObj spid="_x0000_s417015" name="Equation" r:id="rId4" imgW="164885" imgH="164885" progId="">
                <p:embed/>
              </p:oleObj>
            </a:graphicData>
          </a:graphic>
        </p:graphicFrame>
        <p:graphicFrame>
          <p:nvGraphicFramePr>
            <p:cNvPr id="820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72742230"/>
                </p:ext>
              </p:extLst>
            </p:nvPr>
          </p:nvGraphicFramePr>
          <p:xfrm>
            <a:off x="3265" y="820"/>
            <a:ext cx="245" cy="245"/>
          </p:xfrm>
          <a:graphic>
            <a:graphicData uri="http://schemas.openxmlformats.org/presentationml/2006/ole">
              <p:oleObj spid="_x0000_s417016" name="Equation" r:id="rId5" imgW="152268" imgH="152268" progId="">
                <p:embed/>
              </p:oleObj>
            </a:graphicData>
          </a:graphic>
        </p:graphicFrame>
        <p:graphicFrame>
          <p:nvGraphicFramePr>
            <p:cNvPr id="820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074691"/>
                </p:ext>
              </p:extLst>
            </p:nvPr>
          </p:nvGraphicFramePr>
          <p:xfrm>
            <a:off x="4619" y="562"/>
            <a:ext cx="196" cy="232"/>
          </p:xfrm>
          <a:graphic>
            <a:graphicData uri="http://schemas.openxmlformats.org/presentationml/2006/ole">
              <p:oleObj spid="_x0000_s417017" name="Equation" r:id="rId6" imgW="126835" imgH="152202" progId="">
                <p:embed/>
              </p:oleObj>
            </a:graphicData>
          </a:graphic>
        </p:graphicFrame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275" y="826"/>
            <a:ext cx="265" cy="284"/>
          </p:xfrm>
          <a:graphic>
            <a:graphicData uri="http://schemas.openxmlformats.org/presentationml/2006/ole">
              <p:oleObj spid="_x0000_s417018" name="Equation" r:id="rId7" imgW="164814" imgH="177492" progId="">
                <p:embed/>
              </p:oleObj>
            </a:graphicData>
          </a:graphic>
        </p:graphicFrame>
        <p:graphicFrame>
          <p:nvGraphicFramePr>
            <p:cNvPr id="820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66533373"/>
                </p:ext>
              </p:extLst>
            </p:nvPr>
          </p:nvGraphicFramePr>
          <p:xfrm>
            <a:off x="990" y="784"/>
            <a:ext cx="1066" cy="317"/>
          </p:xfrm>
          <a:graphic>
            <a:graphicData uri="http://schemas.openxmlformats.org/presentationml/2006/ole">
              <p:oleObj spid="_x0000_s417019" name="Equation" r:id="rId8" imgW="710891" imgH="203112" progId="">
                <p:embed/>
              </p:oleObj>
            </a:graphicData>
          </a:graphic>
        </p:graphicFrame>
        <p:graphicFrame>
          <p:nvGraphicFramePr>
            <p:cNvPr id="8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72263449"/>
                </p:ext>
              </p:extLst>
            </p:nvPr>
          </p:nvGraphicFramePr>
          <p:xfrm>
            <a:off x="3735" y="525"/>
            <a:ext cx="266" cy="265"/>
          </p:xfrm>
          <a:graphic>
            <a:graphicData uri="http://schemas.openxmlformats.org/presentationml/2006/ole">
              <p:oleObj spid="_x0000_s417020" name="Equation" r:id="rId9" imgW="164885" imgH="164885" progId="">
                <p:embed/>
              </p:oleObj>
            </a:graphicData>
          </a:graphic>
        </p:graphicFrame>
        <p:graphicFrame>
          <p:nvGraphicFramePr>
            <p:cNvPr id="819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543819991"/>
                </p:ext>
              </p:extLst>
            </p:nvPr>
          </p:nvGraphicFramePr>
          <p:xfrm>
            <a:off x="4211" y="550"/>
            <a:ext cx="244" cy="245"/>
          </p:xfrm>
          <a:graphic>
            <a:graphicData uri="http://schemas.openxmlformats.org/presentationml/2006/ole">
              <p:oleObj spid="_x0000_s417021" name="Equation" r:id="rId10" imgW="152268" imgH="152268" progId="">
                <p:embed/>
              </p:oleObj>
            </a:graphicData>
          </a:graphic>
        </p:graphicFrame>
        <p:graphicFrame>
          <p:nvGraphicFramePr>
            <p:cNvPr id="819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02895764"/>
                </p:ext>
              </p:extLst>
            </p:nvPr>
          </p:nvGraphicFramePr>
          <p:xfrm>
            <a:off x="2819" y="568"/>
            <a:ext cx="241" cy="227"/>
          </p:xfrm>
          <a:graphic>
            <a:graphicData uri="http://schemas.openxmlformats.org/presentationml/2006/ole">
              <p:oleObj spid="_x0000_s417023" name="Equation" r:id="rId11" imgW="126835" imgH="139518" progId="">
                <p:embed/>
              </p:oleObj>
            </a:graphicData>
          </a:graphic>
        </p:graphicFrame>
        <p:graphicFrame>
          <p:nvGraphicFramePr>
            <p:cNvPr id="819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95219946"/>
                </p:ext>
              </p:extLst>
            </p:nvPr>
          </p:nvGraphicFramePr>
          <p:xfrm>
            <a:off x="1083" y="1918"/>
            <a:ext cx="267" cy="246"/>
          </p:xfrm>
          <a:graphic>
            <a:graphicData uri="http://schemas.openxmlformats.org/presentationml/2006/ole">
              <p:oleObj spid="_x0000_s417024" name="Equation" r:id="rId12" imgW="190417" imgH="152334" progId="">
                <p:embed/>
              </p:oleObj>
            </a:graphicData>
          </a:graphic>
        </p:graphicFrame>
        <p:graphicFrame>
          <p:nvGraphicFramePr>
            <p:cNvPr id="819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3948819"/>
                </p:ext>
              </p:extLst>
            </p:nvPr>
          </p:nvGraphicFramePr>
          <p:xfrm>
            <a:off x="2577" y="1873"/>
            <a:ext cx="303" cy="247"/>
          </p:xfrm>
          <a:graphic>
            <a:graphicData uri="http://schemas.openxmlformats.org/presentationml/2006/ole">
              <p:oleObj spid="_x0000_s417025" name="Equation" r:id="rId13" imgW="190417" imgH="152334" progId="">
                <p:embed/>
              </p:oleObj>
            </a:graphicData>
          </a:graphic>
        </p:graphicFrame>
      </p:grpSp>
      <p:grpSp>
        <p:nvGrpSpPr>
          <p:cNvPr id="8221" name="Group 29"/>
          <p:cNvGrpSpPr>
            <a:grpSpLocks/>
          </p:cNvGrpSpPr>
          <p:nvPr/>
        </p:nvGrpSpPr>
        <p:grpSpPr bwMode="auto">
          <a:xfrm>
            <a:off x="357883" y="3645024"/>
            <a:ext cx="8164513" cy="3107965"/>
            <a:chOff x="163" y="2750"/>
            <a:chExt cx="5143" cy="2596"/>
          </a:xfrm>
        </p:grpSpPr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163" y="2750"/>
              <a:ext cx="5143" cy="2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</a:t>
              </a:r>
              <a:endParaRPr lang="en-US" altLang="zh-CN" sz="2800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．合同关系具有以下性质：</a:t>
              </a: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自反性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   </a:t>
              </a:r>
            </a:p>
            <a:p>
              <a:pPr algn="just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对称性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传递性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  </a:t>
              </a:r>
            </a:p>
            <a:p>
              <a:pPr algn="just" eaLnBrk="0" hangingPunct="0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4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）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与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合同，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则           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</a:t>
              </a:r>
            </a:p>
            <a:p>
              <a:pPr eaLnBrk="0" hangingPunct="0"/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820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91479358"/>
                </p:ext>
              </p:extLst>
            </p:nvPr>
          </p:nvGraphicFramePr>
          <p:xfrm>
            <a:off x="2876" y="4619"/>
            <a:ext cx="1202" cy="328"/>
          </p:xfrm>
          <a:graphic>
            <a:graphicData uri="http://schemas.openxmlformats.org/presentationml/2006/ole">
              <p:oleObj spid="_x0000_s417031" name="Equation" r:id="rId14" imgW="774364" imgH="203112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/>
        </p:nvGraphicFramePr>
        <p:xfrm>
          <a:off x="1793858" y="5829300"/>
          <a:ext cx="420688" cy="420688"/>
        </p:xfrm>
        <a:graphic>
          <a:graphicData uri="http://schemas.openxmlformats.org/presentationml/2006/ole">
            <p:oleObj spid="_x0000_s417032" name="Equation" r:id="rId15" imgW="164885" imgH="164885" progId="">
              <p:embed/>
            </p:oleObj>
          </a:graphicData>
        </a:graphic>
      </p:graphicFrame>
      <p:graphicFrame>
        <p:nvGraphicFramePr>
          <p:cNvPr id="30" name="Object 18"/>
          <p:cNvGraphicFramePr>
            <a:graphicFrameLocks noChangeAspect="1"/>
          </p:cNvGraphicFramePr>
          <p:nvPr/>
        </p:nvGraphicFramePr>
        <p:xfrm>
          <a:off x="2651115" y="5829300"/>
          <a:ext cx="420687" cy="420688"/>
        </p:xfrm>
        <a:graphic>
          <a:graphicData uri="http://schemas.openxmlformats.org/presentationml/2006/ole">
            <p:oleObj spid="_x0000_s417033" name="Equation" r:id="rId16" imgW="164885" imgH="164885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974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0" y="357166"/>
            <a:ext cx="9144000" cy="5324483"/>
            <a:chOff x="0" y="159"/>
            <a:chExt cx="5760" cy="3354"/>
          </a:xfrm>
        </p:grpSpPr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0" y="159"/>
              <a:ext cx="5760" cy="3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32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4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</a:t>
              </a:r>
              <a:r>
                <a:rPr lang="zh-CN" altLang="en-US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（二次型的变换）合同</a:t>
              </a:r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二次型</a:t>
              </a:r>
              <a:endParaRPr lang="en-US" altLang="zh-CN" sz="2800" b="1" dirty="0" smtClean="0">
                <a:solidFill>
                  <a:srgbClr val="0D2DB3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endParaRPr lang="zh-CN" altLang="en-US" sz="2800" b="1" dirty="0">
                <a:solidFill>
                  <a:srgbClr val="0D2DB3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设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二次型 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经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可逆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线性变换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(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可逆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endPara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         </a:t>
              </a:r>
            </a:p>
            <a:p>
              <a:pPr algn="just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其中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，即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与  合同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，  仍是对称阵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algn="just" eaLnBrk="0" hangingPunct="0"/>
              <a:endPara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 eaLnBrk="0" hangingPunct="0"/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所以</a:t>
              </a:r>
              <a:r>
                <a:rPr lang="zh-CN" altLang="en-US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经可逆线性变换后，二次型的对应矩阵是合同的</a:t>
              </a:r>
              <a:r>
                <a:rPr lang="en-US" altLang="zh-CN" sz="2800" b="1" dirty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.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也可以说：合同的矩阵是同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一个二次型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关于不同变量的矩阵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[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我们教材是将变量看成  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的一个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基下的坐标，  是一个基到另一个基的过渡矩阵，合同阵是不同基下的矩阵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].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92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67279641"/>
                </p:ext>
              </p:extLst>
            </p:nvPr>
          </p:nvGraphicFramePr>
          <p:xfrm>
            <a:off x="3960" y="775"/>
            <a:ext cx="838" cy="284"/>
          </p:xfrm>
          <a:graphic>
            <a:graphicData uri="http://schemas.openxmlformats.org/presentationml/2006/ole">
              <p:oleObj spid="_x0000_s518146" name="Equation" r:id="rId3" imgW="545626" imgH="177646" progId="">
                <p:embed/>
              </p:oleObj>
            </a:graphicData>
          </a:graphic>
        </p:graphicFrame>
        <p:graphicFrame>
          <p:nvGraphicFramePr>
            <p:cNvPr id="922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51845546"/>
                </p:ext>
              </p:extLst>
            </p:nvPr>
          </p:nvGraphicFramePr>
          <p:xfrm>
            <a:off x="4995" y="2665"/>
            <a:ext cx="244" cy="284"/>
          </p:xfrm>
          <a:graphic>
            <a:graphicData uri="http://schemas.openxmlformats.org/presentationml/2006/ole">
              <p:oleObj spid="_x0000_s518147" name="Equation" r:id="rId4" imgW="152202" imgH="177569" progId="">
                <p:embed/>
              </p:oleObj>
            </a:graphicData>
          </a:graphic>
        </p:graphicFrame>
        <p:graphicFrame>
          <p:nvGraphicFramePr>
            <p:cNvPr id="922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48115056"/>
                </p:ext>
              </p:extLst>
            </p:nvPr>
          </p:nvGraphicFramePr>
          <p:xfrm>
            <a:off x="942" y="1126"/>
            <a:ext cx="3406" cy="338"/>
          </p:xfrm>
          <a:graphic>
            <a:graphicData uri="http://schemas.openxmlformats.org/presentationml/2006/ole">
              <p:oleObj spid="_x0000_s518148" name="Equation" r:id="rId5" imgW="2400300" imgH="228600" progId="">
                <p:embed/>
              </p:oleObj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54191904"/>
                </p:ext>
              </p:extLst>
            </p:nvPr>
          </p:nvGraphicFramePr>
          <p:xfrm>
            <a:off x="855" y="1553"/>
            <a:ext cx="1066" cy="316"/>
          </p:xfrm>
          <a:graphic>
            <a:graphicData uri="http://schemas.openxmlformats.org/presentationml/2006/ole">
              <p:oleObj spid="_x0000_s518149" name="Equation" r:id="rId6" imgW="710891" imgH="203112" progId="">
                <p:embed/>
              </p:oleObj>
            </a:graphicData>
          </a:graphic>
        </p:graphicFrame>
        <p:graphicFrame>
          <p:nvGraphicFramePr>
            <p:cNvPr id="92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620096455"/>
                </p:ext>
              </p:extLst>
            </p:nvPr>
          </p:nvGraphicFramePr>
          <p:xfrm>
            <a:off x="2295" y="1554"/>
            <a:ext cx="270" cy="271"/>
          </p:xfrm>
          <a:graphic>
            <a:graphicData uri="http://schemas.openxmlformats.org/presentationml/2006/ole">
              <p:oleObj spid="_x0000_s518150" name="Equation" r:id="rId7" imgW="164885" imgH="164885" progId="">
                <p:embed/>
              </p:oleObj>
            </a:graphicData>
          </a:graphic>
        </p:graphicFrame>
        <p:graphicFrame>
          <p:nvGraphicFramePr>
            <p:cNvPr id="92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63201037"/>
                </p:ext>
              </p:extLst>
            </p:nvPr>
          </p:nvGraphicFramePr>
          <p:xfrm>
            <a:off x="2770" y="1599"/>
            <a:ext cx="245" cy="244"/>
          </p:xfrm>
          <a:graphic>
            <a:graphicData uri="http://schemas.openxmlformats.org/presentationml/2006/ole">
              <p:oleObj spid="_x0000_s518151" name="Equation" r:id="rId8" imgW="152268" imgH="152268" progId="">
                <p:embed/>
              </p:oleObj>
            </a:graphicData>
          </a:graphic>
        </p:graphicFrame>
        <p:graphicFrame>
          <p:nvGraphicFramePr>
            <p:cNvPr id="92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71999810"/>
                </p:ext>
              </p:extLst>
            </p:nvPr>
          </p:nvGraphicFramePr>
          <p:xfrm>
            <a:off x="3626" y="1599"/>
            <a:ext cx="244" cy="244"/>
          </p:xfrm>
          <a:graphic>
            <a:graphicData uri="http://schemas.openxmlformats.org/presentationml/2006/ole">
              <p:oleObj spid="_x0000_s518152" name="Equation" r:id="rId9" imgW="152268" imgH="152268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7786710" y="1335076"/>
          <a:ext cx="420688" cy="450850"/>
        </p:xfrm>
        <a:graphic>
          <a:graphicData uri="http://schemas.openxmlformats.org/presentationml/2006/ole">
            <p:oleObj spid="_x0000_s518153" name="Equation" r:id="rId10" imgW="164814" imgH="177492" progId="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071670" y="1285860"/>
          <a:ext cx="1428760" cy="500066"/>
        </p:xfrm>
        <a:graphic>
          <a:graphicData uri="http://schemas.openxmlformats.org/presentationml/2006/ole">
            <p:oleObj spid="_x0000_s518154" name="公式" r:id="rId11" imgW="774360" imgH="228600" progId="Equation.3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286248" y="4311469"/>
          <a:ext cx="538166" cy="474853"/>
        </p:xfrm>
        <a:graphic>
          <a:graphicData uri="http://schemas.openxmlformats.org/presentationml/2006/ole">
            <p:oleObj spid="_x0000_s518155" name="公式" r:id="rId12" imgW="215640" imgH="1904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343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251169" y="1142983"/>
            <a:ext cx="8460432" cy="3538847"/>
            <a:chOff x="171" y="2387"/>
            <a:chExt cx="5760" cy="2552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171" y="2387"/>
              <a:ext cx="5760" cy="2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bg1"/>
                  </a:solidFill>
                </a:rPr>
                <a:t>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．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实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对称矩阵  （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不但和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对角矩阵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相似，也与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对角矩阵合同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）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由于实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对称矩阵可用正交矩阵相似对角化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所以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存在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正交矩阵   ，使得</a:t>
              </a:r>
              <a:endPara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所以实对称矩阵  都与对角矩阵合同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换句话说，就是任意实二次型都可通过</a:t>
              </a:r>
              <a:r>
                <a:rPr lang="zh-CN" altLang="en-US" sz="2800" b="1" dirty="0" smtClean="0">
                  <a:solidFill>
                    <a:srgbClr val="0D2DB3"/>
                  </a:solidFill>
                  <a:latin typeface="宋体" pitchFamily="2" charset="-122"/>
                  <a:ea typeface="宋体" pitchFamily="2" charset="-122"/>
                </a:rPr>
                <a:t>一个适当的可逆线性变换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化成只有平方项    而没有混合项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这就引出了二次型的标准形的概念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  <a:p>
              <a:pPr eaLnBrk="0" hangingPunct="0"/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923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54916261"/>
                </p:ext>
              </p:extLst>
            </p:nvPr>
          </p:nvGraphicFramePr>
          <p:xfrm>
            <a:off x="2620" y="3069"/>
            <a:ext cx="250" cy="245"/>
          </p:xfrm>
          <a:graphic>
            <a:graphicData uri="http://schemas.openxmlformats.org/presentationml/2006/ole">
              <p:oleObj spid="_x0000_s417985" name="Equation" r:id="rId3" imgW="164957" imgH="152268" progId="">
                <p:embed/>
              </p:oleObj>
            </a:graphicData>
          </a:graphic>
        </p:graphicFrame>
        <p:graphicFrame>
          <p:nvGraphicFramePr>
            <p:cNvPr id="923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42903833"/>
                </p:ext>
              </p:extLst>
            </p:nvPr>
          </p:nvGraphicFramePr>
          <p:xfrm>
            <a:off x="3655" y="3057"/>
            <a:ext cx="1890" cy="344"/>
          </p:xfrm>
          <a:graphic>
            <a:graphicData uri="http://schemas.openxmlformats.org/presentationml/2006/ole">
              <p:oleObj spid="_x0000_s417986" name="Equation" r:id="rId4" imgW="1371600" imgH="241300" progId="">
                <p:embed/>
              </p:oleObj>
            </a:graphicData>
          </a:graphic>
        </p:graphicFrame>
        <p:graphicFrame>
          <p:nvGraphicFramePr>
            <p:cNvPr id="923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28222591"/>
                </p:ext>
              </p:extLst>
            </p:nvPr>
          </p:nvGraphicFramePr>
          <p:xfrm>
            <a:off x="1738" y="3933"/>
            <a:ext cx="451" cy="361"/>
          </p:xfrm>
          <a:graphic>
            <a:graphicData uri="http://schemas.openxmlformats.org/presentationml/2006/ole">
              <p:oleObj spid="_x0000_s417987" name="Equation" r:id="rId5" imgW="304668" imgH="241195" progId="">
                <p:embed/>
              </p:oleObj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387886329"/>
                </p:ext>
              </p:extLst>
            </p:nvPr>
          </p:nvGraphicFramePr>
          <p:xfrm>
            <a:off x="3745" y="3947"/>
            <a:ext cx="398" cy="346"/>
          </p:xfrm>
          <a:graphic>
            <a:graphicData uri="http://schemas.openxmlformats.org/presentationml/2006/ole">
              <p:oleObj spid="_x0000_s417988" name="Equation" r:id="rId6" imgW="279279" imgH="241195" progId="">
                <p:embed/>
              </p:oleObj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D13C1-58AC-4CFA-BFBC-5B2EC5B6243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2320898"/>
              </p:ext>
            </p:extLst>
          </p:nvPr>
        </p:nvGraphicFramePr>
        <p:xfrm>
          <a:off x="2928926" y="1181087"/>
          <a:ext cx="388937" cy="390525"/>
        </p:xfrm>
        <a:graphic>
          <a:graphicData uri="http://schemas.openxmlformats.org/presentationml/2006/ole">
            <p:oleObj spid="_x0000_s417989" name="Equation" r:id="rId7" imgW="164885" imgH="164885" progId="">
              <p:embed/>
            </p:oleObj>
          </a:graphicData>
        </a:graphic>
      </p:graphicFrame>
      <p:graphicFrame>
        <p:nvGraphicFramePr>
          <p:cNvPr id="417992" name="Object 200"/>
          <p:cNvGraphicFramePr>
            <a:graphicFrameLocks noChangeAspect="1"/>
          </p:cNvGraphicFramePr>
          <p:nvPr/>
        </p:nvGraphicFramePr>
        <p:xfrm>
          <a:off x="2909878" y="2500306"/>
          <a:ext cx="304800" cy="361950"/>
        </p:xfrm>
        <a:graphic>
          <a:graphicData uri="http://schemas.openxmlformats.org/presentationml/2006/ole">
            <p:oleObj spid="_x0000_s417992" name="公式" r:id="rId8" imgW="164880" imgH="164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343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茅草">
  <a:themeElements>
    <a:clrScheme name="茅草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茅草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2049</Words>
  <Application>Microsoft Office PowerPoint</Application>
  <PresentationFormat>全屏显示(4:3)</PresentationFormat>
  <Paragraphs>345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15_Pixel</vt:lpstr>
      <vt:lpstr>16_Pixel</vt:lpstr>
      <vt:lpstr>17_Pixel</vt:lpstr>
      <vt:lpstr>18_Pixel</vt:lpstr>
      <vt:lpstr>茅草</vt:lpstr>
      <vt:lpstr>Equation</vt:lpstr>
      <vt:lpstr>公式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线性代数（第五版）</dc:title>
  <dc:creator>卢浩杰</dc:creator>
  <cp:lastModifiedBy>SkyUN.Org</cp:lastModifiedBy>
  <cp:revision>216</cp:revision>
  <dcterms:created xsi:type="dcterms:W3CDTF">2012-04-21T04:49:10Z</dcterms:created>
  <dcterms:modified xsi:type="dcterms:W3CDTF">2016-12-11T17:06:52Z</dcterms:modified>
</cp:coreProperties>
</file>