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95" r:id="rId2"/>
    <p:sldId id="318" r:id="rId3"/>
    <p:sldId id="354" r:id="rId4"/>
    <p:sldId id="352" r:id="rId5"/>
    <p:sldId id="355" r:id="rId6"/>
    <p:sldId id="297" r:id="rId7"/>
    <p:sldId id="298" r:id="rId8"/>
    <p:sldId id="331" r:id="rId9"/>
    <p:sldId id="337" r:id="rId10"/>
    <p:sldId id="358" r:id="rId11"/>
    <p:sldId id="359" r:id="rId12"/>
    <p:sldId id="365" r:id="rId13"/>
    <p:sldId id="366" r:id="rId14"/>
    <p:sldId id="367" r:id="rId15"/>
    <p:sldId id="368" r:id="rId16"/>
    <p:sldId id="369" r:id="rId17"/>
    <p:sldId id="370" r:id="rId18"/>
    <p:sldId id="375" r:id="rId19"/>
    <p:sldId id="376" r:id="rId20"/>
    <p:sldId id="377" r:id="rId21"/>
    <p:sldId id="319" r:id="rId22"/>
    <p:sldId id="339" r:id="rId23"/>
    <p:sldId id="360" r:id="rId24"/>
    <p:sldId id="321" r:id="rId25"/>
    <p:sldId id="361" r:id="rId26"/>
    <p:sldId id="371" r:id="rId27"/>
    <p:sldId id="372" r:id="rId28"/>
    <p:sldId id="373" r:id="rId29"/>
    <p:sldId id="374" r:id="rId30"/>
    <p:sldId id="322" r:id="rId31"/>
    <p:sldId id="362" r:id="rId32"/>
    <p:sldId id="349" r:id="rId33"/>
    <p:sldId id="345" r:id="rId34"/>
    <p:sldId id="378" r:id="rId35"/>
    <p:sldId id="379" r:id="rId36"/>
    <p:sldId id="380" r:id="rId37"/>
    <p:sldId id="381" r:id="rId38"/>
    <p:sldId id="338" r:id="rId39"/>
    <p:sldId id="364" r:id="rId40"/>
    <p:sldId id="353" r:id="rId41"/>
  </p:sldIdLst>
  <p:sldSz cx="9144000" cy="6858000" type="screen4x3"/>
  <p:notesSz cx="6858000" cy="9144000"/>
  <p:defaultTextStyle>
    <a:defPPr>
      <a:defRPr lang="en-US"/>
    </a:defPPr>
    <a:lvl1pPr algn="l" rtl="0" eaLnBrk="0" fontAlgn="base" hangingPunct="0">
      <a:spcBef>
        <a:spcPct val="0"/>
      </a:spcBef>
      <a:spcAft>
        <a:spcPct val="0"/>
      </a:spcAft>
      <a:defRPr kumimoji="1" sz="3200" b="1" kern="1200">
        <a:solidFill>
          <a:schemeClr val="bg2"/>
        </a:solidFill>
        <a:latin typeface="Times New Roman" pitchFamily="18" charset="-52"/>
        <a:ea typeface="宋体" pitchFamily="2" charset="-122"/>
        <a:cs typeface="+mn-cs"/>
      </a:defRPr>
    </a:lvl1pPr>
    <a:lvl2pPr marL="457200" algn="l" rtl="0" eaLnBrk="0" fontAlgn="base" hangingPunct="0">
      <a:spcBef>
        <a:spcPct val="0"/>
      </a:spcBef>
      <a:spcAft>
        <a:spcPct val="0"/>
      </a:spcAft>
      <a:defRPr kumimoji="1" sz="3200" b="1" kern="1200">
        <a:solidFill>
          <a:schemeClr val="bg2"/>
        </a:solidFill>
        <a:latin typeface="Times New Roman" pitchFamily="18" charset="-52"/>
        <a:ea typeface="宋体" pitchFamily="2" charset="-122"/>
        <a:cs typeface="+mn-cs"/>
      </a:defRPr>
    </a:lvl2pPr>
    <a:lvl3pPr marL="914400" algn="l" rtl="0" eaLnBrk="0" fontAlgn="base" hangingPunct="0">
      <a:spcBef>
        <a:spcPct val="0"/>
      </a:spcBef>
      <a:spcAft>
        <a:spcPct val="0"/>
      </a:spcAft>
      <a:defRPr kumimoji="1" sz="3200" b="1" kern="1200">
        <a:solidFill>
          <a:schemeClr val="bg2"/>
        </a:solidFill>
        <a:latin typeface="Times New Roman" pitchFamily="18" charset="-52"/>
        <a:ea typeface="宋体" pitchFamily="2" charset="-122"/>
        <a:cs typeface="+mn-cs"/>
      </a:defRPr>
    </a:lvl3pPr>
    <a:lvl4pPr marL="1371600" algn="l" rtl="0" eaLnBrk="0" fontAlgn="base" hangingPunct="0">
      <a:spcBef>
        <a:spcPct val="0"/>
      </a:spcBef>
      <a:spcAft>
        <a:spcPct val="0"/>
      </a:spcAft>
      <a:defRPr kumimoji="1" sz="3200" b="1" kern="1200">
        <a:solidFill>
          <a:schemeClr val="bg2"/>
        </a:solidFill>
        <a:latin typeface="Times New Roman" pitchFamily="18" charset="-52"/>
        <a:ea typeface="宋体" pitchFamily="2" charset="-122"/>
        <a:cs typeface="+mn-cs"/>
      </a:defRPr>
    </a:lvl4pPr>
    <a:lvl5pPr marL="1828800" algn="l" rtl="0" eaLnBrk="0" fontAlgn="base" hangingPunct="0">
      <a:spcBef>
        <a:spcPct val="0"/>
      </a:spcBef>
      <a:spcAft>
        <a:spcPct val="0"/>
      </a:spcAft>
      <a:defRPr kumimoji="1" sz="3200" b="1" kern="1200">
        <a:solidFill>
          <a:schemeClr val="bg2"/>
        </a:solidFill>
        <a:latin typeface="Times New Roman" pitchFamily="18" charset="-52"/>
        <a:ea typeface="宋体" pitchFamily="2" charset="-122"/>
        <a:cs typeface="+mn-cs"/>
      </a:defRPr>
    </a:lvl5pPr>
    <a:lvl6pPr marL="2286000" algn="l" defTabSz="914400" rtl="0" eaLnBrk="1" latinLnBrk="0" hangingPunct="1">
      <a:defRPr kumimoji="1" sz="3200" b="1" kern="1200">
        <a:solidFill>
          <a:schemeClr val="bg2"/>
        </a:solidFill>
        <a:latin typeface="Times New Roman" pitchFamily="18" charset="-52"/>
        <a:ea typeface="宋体" pitchFamily="2" charset="-122"/>
        <a:cs typeface="+mn-cs"/>
      </a:defRPr>
    </a:lvl6pPr>
    <a:lvl7pPr marL="2743200" algn="l" defTabSz="914400" rtl="0" eaLnBrk="1" latinLnBrk="0" hangingPunct="1">
      <a:defRPr kumimoji="1" sz="3200" b="1" kern="1200">
        <a:solidFill>
          <a:schemeClr val="bg2"/>
        </a:solidFill>
        <a:latin typeface="Times New Roman" pitchFamily="18" charset="-52"/>
        <a:ea typeface="宋体" pitchFamily="2" charset="-122"/>
        <a:cs typeface="+mn-cs"/>
      </a:defRPr>
    </a:lvl7pPr>
    <a:lvl8pPr marL="3200400" algn="l" defTabSz="914400" rtl="0" eaLnBrk="1" latinLnBrk="0" hangingPunct="1">
      <a:defRPr kumimoji="1" sz="3200" b="1" kern="1200">
        <a:solidFill>
          <a:schemeClr val="bg2"/>
        </a:solidFill>
        <a:latin typeface="Times New Roman" pitchFamily="18" charset="-52"/>
        <a:ea typeface="宋体" pitchFamily="2" charset="-122"/>
        <a:cs typeface="+mn-cs"/>
      </a:defRPr>
    </a:lvl8pPr>
    <a:lvl9pPr marL="3657600" algn="l" defTabSz="914400" rtl="0" eaLnBrk="1" latinLnBrk="0" hangingPunct="1">
      <a:defRPr kumimoji="1" sz="3200" b="1" kern="1200">
        <a:solidFill>
          <a:schemeClr val="bg2"/>
        </a:solidFill>
        <a:latin typeface="Times New Roman" pitchFamily="18" charset="-5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33CC"/>
    <a:srgbClr val="0099CC"/>
    <a:srgbClr val="CFBC31"/>
    <a:srgbClr val="66FF99"/>
    <a:srgbClr val="008080"/>
    <a:srgbClr val="009999"/>
    <a:srgbClr val="CCCC00"/>
    <a:srgbClr val="99FF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83" autoAdjust="0"/>
  </p:normalViewPr>
  <p:slideViewPr>
    <p:cSldViewPr>
      <p:cViewPr>
        <p:scale>
          <a:sx n="70" d="100"/>
          <a:sy n="70" d="100"/>
        </p:scale>
        <p:origin x="-846" y="-306"/>
      </p:cViewPr>
      <p:guideLst>
        <p:guide orient="horz" pos="2016"/>
        <p:guide pos="432"/>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5" Type="http://schemas.openxmlformats.org/officeDocument/2006/relationships/image" Target="../media/image5.emf"/><Relationship Id="rId4"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image" Target="../media/image78.png"/><Relationship Id="rId4" Type="http://schemas.openxmlformats.org/officeDocument/2006/relationships/image" Target="../media/image81.png"/></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9.emf"/><Relationship Id="rId13" Type="http://schemas.openxmlformats.org/officeDocument/2006/relationships/image" Target="../media/image94.emf"/><Relationship Id="rId3" Type="http://schemas.openxmlformats.org/officeDocument/2006/relationships/image" Target="../media/image84.emf"/><Relationship Id="rId7" Type="http://schemas.openxmlformats.org/officeDocument/2006/relationships/image" Target="../media/image88.emf"/><Relationship Id="rId12" Type="http://schemas.openxmlformats.org/officeDocument/2006/relationships/image" Target="../media/image93.emf"/><Relationship Id="rId2" Type="http://schemas.openxmlformats.org/officeDocument/2006/relationships/image" Target="../media/image83.emf"/><Relationship Id="rId1" Type="http://schemas.openxmlformats.org/officeDocument/2006/relationships/image" Target="../media/image82.wmf"/><Relationship Id="rId6" Type="http://schemas.openxmlformats.org/officeDocument/2006/relationships/image" Target="../media/image87.emf"/><Relationship Id="rId11" Type="http://schemas.openxmlformats.org/officeDocument/2006/relationships/image" Target="../media/image92.emf"/><Relationship Id="rId5" Type="http://schemas.openxmlformats.org/officeDocument/2006/relationships/image" Target="../media/image86.emf"/><Relationship Id="rId15" Type="http://schemas.openxmlformats.org/officeDocument/2006/relationships/image" Target="../media/image96.wmf"/><Relationship Id="rId10" Type="http://schemas.openxmlformats.org/officeDocument/2006/relationships/image" Target="../media/image91.emf"/><Relationship Id="rId4" Type="http://schemas.openxmlformats.org/officeDocument/2006/relationships/image" Target="../media/image85.emf"/><Relationship Id="rId9" Type="http://schemas.openxmlformats.org/officeDocument/2006/relationships/image" Target="../media/image90.emf"/><Relationship Id="rId14" Type="http://schemas.openxmlformats.org/officeDocument/2006/relationships/image" Target="../media/image95.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image" Target="../media/image98.emf"/><Relationship Id="rId1" Type="http://schemas.openxmlformats.org/officeDocument/2006/relationships/image" Target="../media/image97.emf"/><Relationship Id="rId6" Type="http://schemas.openxmlformats.org/officeDocument/2006/relationships/image" Target="../media/image102.emf"/><Relationship Id="rId5" Type="http://schemas.openxmlformats.org/officeDocument/2006/relationships/image" Target="../media/image101.emf"/><Relationship Id="rId4" Type="http://schemas.openxmlformats.org/officeDocument/2006/relationships/image" Target="../media/image100.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10.emf"/><Relationship Id="rId3" Type="http://schemas.openxmlformats.org/officeDocument/2006/relationships/image" Target="../media/image105.emf"/><Relationship Id="rId7" Type="http://schemas.openxmlformats.org/officeDocument/2006/relationships/image" Target="../media/image109.emf"/><Relationship Id="rId12" Type="http://schemas.openxmlformats.org/officeDocument/2006/relationships/image" Target="../media/image114.wmf"/><Relationship Id="rId2" Type="http://schemas.openxmlformats.org/officeDocument/2006/relationships/image" Target="../media/image104.emf"/><Relationship Id="rId1" Type="http://schemas.openxmlformats.org/officeDocument/2006/relationships/image" Target="../media/image103.emf"/><Relationship Id="rId6" Type="http://schemas.openxmlformats.org/officeDocument/2006/relationships/image" Target="../media/image108.png"/><Relationship Id="rId11" Type="http://schemas.openxmlformats.org/officeDocument/2006/relationships/image" Target="../media/image113.wmf"/><Relationship Id="rId5" Type="http://schemas.openxmlformats.org/officeDocument/2006/relationships/image" Target="../media/image107.emf"/><Relationship Id="rId10" Type="http://schemas.openxmlformats.org/officeDocument/2006/relationships/image" Target="../media/image112.emf"/><Relationship Id="rId4" Type="http://schemas.openxmlformats.org/officeDocument/2006/relationships/image" Target="../media/image106.emf"/><Relationship Id="rId9" Type="http://schemas.openxmlformats.org/officeDocument/2006/relationships/image" Target="../media/image11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15.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24.emf"/><Relationship Id="rId3" Type="http://schemas.openxmlformats.org/officeDocument/2006/relationships/image" Target="../media/image119.emf"/><Relationship Id="rId7" Type="http://schemas.openxmlformats.org/officeDocument/2006/relationships/image" Target="../media/image123.png"/><Relationship Id="rId2" Type="http://schemas.openxmlformats.org/officeDocument/2006/relationships/image" Target="../media/image118.emf"/><Relationship Id="rId1" Type="http://schemas.openxmlformats.org/officeDocument/2006/relationships/image" Target="../media/image117.png"/><Relationship Id="rId6" Type="http://schemas.openxmlformats.org/officeDocument/2006/relationships/image" Target="../media/image122.emf"/><Relationship Id="rId5" Type="http://schemas.openxmlformats.org/officeDocument/2006/relationships/image" Target="../media/image121.emf"/><Relationship Id="rId10" Type="http://schemas.openxmlformats.org/officeDocument/2006/relationships/image" Target="../media/image126.emf"/><Relationship Id="rId4" Type="http://schemas.openxmlformats.org/officeDocument/2006/relationships/image" Target="../media/image120.png"/><Relationship Id="rId9" Type="http://schemas.openxmlformats.org/officeDocument/2006/relationships/image" Target="../media/image125.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28.wmf"/><Relationship Id="rId1" Type="http://schemas.openxmlformats.org/officeDocument/2006/relationships/image" Target="../media/image12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emf"/><Relationship Id="rId1" Type="http://schemas.openxmlformats.org/officeDocument/2006/relationships/image" Target="../media/image135.e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49.emf"/><Relationship Id="rId3" Type="http://schemas.openxmlformats.org/officeDocument/2006/relationships/image" Target="../media/image144.emf"/><Relationship Id="rId7" Type="http://schemas.openxmlformats.org/officeDocument/2006/relationships/image" Target="../media/image148.wmf"/><Relationship Id="rId2" Type="http://schemas.openxmlformats.org/officeDocument/2006/relationships/image" Target="../media/image143.emf"/><Relationship Id="rId1" Type="http://schemas.openxmlformats.org/officeDocument/2006/relationships/image" Target="../media/image142.emf"/><Relationship Id="rId6" Type="http://schemas.openxmlformats.org/officeDocument/2006/relationships/image" Target="../media/image147.wmf"/><Relationship Id="rId5" Type="http://schemas.openxmlformats.org/officeDocument/2006/relationships/image" Target="../media/image146.wmf"/><Relationship Id="rId4" Type="http://schemas.openxmlformats.org/officeDocument/2006/relationships/image" Target="../media/image145.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image" Target="../media/image152.emf"/><Relationship Id="rId7" Type="http://schemas.openxmlformats.org/officeDocument/2006/relationships/image" Target="../media/image145.wmf"/><Relationship Id="rId2" Type="http://schemas.openxmlformats.org/officeDocument/2006/relationships/image" Target="../media/image151.emf"/><Relationship Id="rId1" Type="http://schemas.openxmlformats.org/officeDocument/2006/relationships/image" Target="../media/image150.emf"/><Relationship Id="rId6" Type="http://schemas.openxmlformats.org/officeDocument/2006/relationships/image" Target="../media/image155.emf"/><Relationship Id="rId5" Type="http://schemas.openxmlformats.org/officeDocument/2006/relationships/image" Target="../media/image154.emf"/><Relationship Id="rId10" Type="http://schemas.openxmlformats.org/officeDocument/2006/relationships/image" Target="../media/image148.wmf"/><Relationship Id="rId4" Type="http://schemas.openxmlformats.org/officeDocument/2006/relationships/image" Target="../media/image153.emf"/><Relationship Id="rId9" Type="http://schemas.openxmlformats.org/officeDocument/2006/relationships/image" Target="../media/image14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5" Type="http://schemas.openxmlformats.org/officeDocument/2006/relationships/image" Target="../media/image160.wmf"/><Relationship Id="rId4" Type="http://schemas.openxmlformats.org/officeDocument/2006/relationships/image" Target="../media/image159.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68.emf"/><Relationship Id="rId3" Type="http://schemas.openxmlformats.org/officeDocument/2006/relationships/image" Target="../media/image163.emf"/><Relationship Id="rId7" Type="http://schemas.openxmlformats.org/officeDocument/2006/relationships/image" Target="../media/image167.emf"/><Relationship Id="rId2" Type="http://schemas.openxmlformats.org/officeDocument/2006/relationships/image" Target="../media/image162.emf"/><Relationship Id="rId1" Type="http://schemas.openxmlformats.org/officeDocument/2006/relationships/image" Target="../media/image161.emf"/><Relationship Id="rId6" Type="http://schemas.openxmlformats.org/officeDocument/2006/relationships/image" Target="../media/image166.png"/><Relationship Id="rId5" Type="http://schemas.openxmlformats.org/officeDocument/2006/relationships/image" Target="../media/image165.emf"/><Relationship Id="rId4" Type="http://schemas.openxmlformats.org/officeDocument/2006/relationships/image" Target="../media/image164.emf"/><Relationship Id="rId9" Type="http://schemas.openxmlformats.org/officeDocument/2006/relationships/image" Target="../media/image169.e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77.emf"/><Relationship Id="rId13" Type="http://schemas.openxmlformats.org/officeDocument/2006/relationships/image" Target="../media/image182.emf"/><Relationship Id="rId3" Type="http://schemas.openxmlformats.org/officeDocument/2006/relationships/image" Target="../media/image172.emf"/><Relationship Id="rId7" Type="http://schemas.openxmlformats.org/officeDocument/2006/relationships/image" Target="../media/image176.png"/><Relationship Id="rId12" Type="http://schemas.openxmlformats.org/officeDocument/2006/relationships/image" Target="../media/image181.emf"/><Relationship Id="rId2" Type="http://schemas.openxmlformats.org/officeDocument/2006/relationships/image" Target="../media/image171.png"/><Relationship Id="rId1" Type="http://schemas.openxmlformats.org/officeDocument/2006/relationships/image" Target="../media/image170.png"/><Relationship Id="rId6" Type="http://schemas.openxmlformats.org/officeDocument/2006/relationships/image" Target="../media/image175.emf"/><Relationship Id="rId11" Type="http://schemas.openxmlformats.org/officeDocument/2006/relationships/image" Target="../media/image180.png"/><Relationship Id="rId5" Type="http://schemas.openxmlformats.org/officeDocument/2006/relationships/image" Target="../media/image174.emf"/><Relationship Id="rId10" Type="http://schemas.openxmlformats.org/officeDocument/2006/relationships/image" Target="../media/image179.emf"/><Relationship Id="rId4" Type="http://schemas.openxmlformats.org/officeDocument/2006/relationships/image" Target="../media/image173.emf"/><Relationship Id="rId9" Type="http://schemas.openxmlformats.org/officeDocument/2006/relationships/image" Target="../media/image178.emf"/><Relationship Id="rId14" Type="http://schemas.openxmlformats.org/officeDocument/2006/relationships/image" Target="../media/image183.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91.emf"/><Relationship Id="rId3" Type="http://schemas.openxmlformats.org/officeDocument/2006/relationships/image" Target="../media/image186.emf"/><Relationship Id="rId7" Type="http://schemas.openxmlformats.org/officeDocument/2006/relationships/image" Target="../media/image190.emf"/><Relationship Id="rId2" Type="http://schemas.openxmlformats.org/officeDocument/2006/relationships/image" Target="../media/image185.emf"/><Relationship Id="rId1" Type="http://schemas.openxmlformats.org/officeDocument/2006/relationships/image" Target="../media/image184.emf"/><Relationship Id="rId6" Type="http://schemas.openxmlformats.org/officeDocument/2006/relationships/image" Target="../media/image189.emf"/><Relationship Id="rId5" Type="http://schemas.openxmlformats.org/officeDocument/2006/relationships/image" Target="../media/image188.emf"/><Relationship Id="rId4" Type="http://schemas.openxmlformats.org/officeDocument/2006/relationships/image" Target="../media/image187.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93.emf"/><Relationship Id="rId1" Type="http://schemas.openxmlformats.org/officeDocument/2006/relationships/image" Target="../media/image192.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emf"/><Relationship Id="rId4" Type="http://schemas.openxmlformats.org/officeDocument/2006/relationships/image" Target="../media/image19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0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wmf"/><Relationship Id="rId2" Type="http://schemas.openxmlformats.org/officeDocument/2006/relationships/image" Target="../media/image10.emf"/><Relationship Id="rId1" Type="http://schemas.openxmlformats.org/officeDocument/2006/relationships/image" Target="../media/image9.png"/><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04.emf"/><Relationship Id="rId2" Type="http://schemas.openxmlformats.org/officeDocument/2006/relationships/image" Target="../media/image203.emf"/><Relationship Id="rId1" Type="http://schemas.openxmlformats.org/officeDocument/2006/relationships/image" Target="../media/image202.emf"/><Relationship Id="rId5" Type="http://schemas.openxmlformats.org/officeDocument/2006/relationships/image" Target="../media/image206.emf"/><Relationship Id="rId4" Type="http://schemas.openxmlformats.org/officeDocument/2006/relationships/image" Target="../media/image205.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09.emf"/><Relationship Id="rId7" Type="http://schemas.openxmlformats.org/officeDocument/2006/relationships/image" Target="../media/image213.emf"/><Relationship Id="rId2" Type="http://schemas.openxmlformats.org/officeDocument/2006/relationships/image" Target="../media/image208.emf"/><Relationship Id="rId1" Type="http://schemas.openxmlformats.org/officeDocument/2006/relationships/image" Target="../media/image207.emf"/><Relationship Id="rId6" Type="http://schemas.openxmlformats.org/officeDocument/2006/relationships/image" Target="../media/image212.emf"/><Relationship Id="rId5" Type="http://schemas.openxmlformats.org/officeDocument/2006/relationships/image" Target="../media/image211.emf"/><Relationship Id="rId4" Type="http://schemas.openxmlformats.org/officeDocument/2006/relationships/image" Target="../media/image21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1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 Id="rId4" Type="http://schemas.openxmlformats.org/officeDocument/2006/relationships/image" Target="../media/image21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21.wmf"/><Relationship Id="rId2" Type="http://schemas.openxmlformats.org/officeDocument/2006/relationships/image" Target="../media/image220.wmf"/><Relationship Id="rId1" Type="http://schemas.openxmlformats.org/officeDocument/2006/relationships/image" Target="../media/image219.wmf"/><Relationship Id="rId6" Type="http://schemas.openxmlformats.org/officeDocument/2006/relationships/image" Target="../media/image224.wmf"/><Relationship Id="rId5" Type="http://schemas.openxmlformats.org/officeDocument/2006/relationships/image" Target="../media/image223.wmf"/><Relationship Id="rId4" Type="http://schemas.openxmlformats.org/officeDocument/2006/relationships/image" Target="../media/image22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27.wmf"/><Relationship Id="rId2" Type="http://schemas.openxmlformats.org/officeDocument/2006/relationships/image" Target="../media/image226.wmf"/><Relationship Id="rId1" Type="http://schemas.openxmlformats.org/officeDocument/2006/relationships/image" Target="../media/image225.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30.emf"/><Relationship Id="rId2" Type="http://schemas.openxmlformats.org/officeDocument/2006/relationships/image" Target="../media/image229.emf"/><Relationship Id="rId1" Type="http://schemas.openxmlformats.org/officeDocument/2006/relationships/image" Target="../media/image228.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image" Target="../media/image28.emf"/><Relationship Id="rId3" Type="http://schemas.openxmlformats.org/officeDocument/2006/relationships/image" Target="../media/image18.emf"/><Relationship Id="rId7" Type="http://schemas.openxmlformats.org/officeDocument/2006/relationships/image" Target="../media/image22.emf"/><Relationship Id="rId12" Type="http://schemas.openxmlformats.org/officeDocument/2006/relationships/image" Target="../media/image27.emf"/><Relationship Id="rId2" Type="http://schemas.openxmlformats.org/officeDocument/2006/relationships/image" Target="../media/image17.emf"/><Relationship Id="rId1" Type="http://schemas.openxmlformats.org/officeDocument/2006/relationships/image" Target="../media/image16.emf"/><Relationship Id="rId6" Type="http://schemas.openxmlformats.org/officeDocument/2006/relationships/image" Target="../media/image21.emf"/><Relationship Id="rId11" Type="http://schemas.openxmlformats.org/officeDocument/2006/relationships/image" Target="../media/image26.emf"/><Relationship Id="rId5" Type="http://schemas.openxmlformats.org/officeDocument/2006/relationships/image" Target="../media/image20.emf"/><Relationship Id="rId10" Type="http://schemas.openxmlformats.org/officeDocument/2006/relationships/image" Target="../media/image25.emf"/><Relationship Id="rId4" Type="http://schemas.openxmlformats.org/officeDocument/2006/relationships/image" Target="../media/image19.emf"/><Relationship Id="rId9"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5" Type="http://schemas.openxmlformats.org/officeDocument/2006/relationships/image" Target="../media/image33.emf"/><Relationship Id="rId4" Type="http://schemas.openxmlformats.org/officeDocument/2006/relationships/image" Target="../media/image32.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image" Target="../media/image46.emf"/><Relationship Id="rId3" Type="http://schemas.openxmlformats.org/officeDocument/2006/relationships/image" Target="../media/image36.emf"/><Relationship Id="rId7" Type="http://schemas.openxmlformats.org/officeDocument/2006/relationships/image" Target="../media/image40.emf"/><Relationship Id="rId12" Type="http://schemas.openxmlformats.org/officeDocument/2006/relationships/image" Target="../media/image45.emf"/><Relationship Id="rId2" Type="http://schemas.openxmlformats.org/officeDocument/2006/relationships/image" Target="../media/image35.emf"/><Relationship Id="rId1" Type="http://schemas.openxmlformats.org/officeDocument/2006/relationships/image" Target="../media/image34.emf"/><Relationship Id="rId6" Type="http://schemas.openxmlformats.org/officeDocument/2006/relationships/image" Target="../media/image39.emf"/><Relationship Id="rId11" Type="http://schemas.openxmlformats.org/officeDocument/2006/relationships/image" Target="../media/image44.emf"/><Relationship Id="rId5" Type="http://schemas.openxmlformats.org/officeDocument/2006/relationships/image" Target="../media/image38.emf"/><Relationship Id="rId10" Type="http://schemas.openxmlformats.org/officeDocument/2006/relationships/image" Target="../media/image43.emf"/><Relationship Id="rId4" Type="http://schemas.openxmlformats.org/officeDocument/2006/relationships/image" Target="../media/image37.emf"/><Relationship Id="rId9" Type="http://schemas.openxmlformats.org/officeDocument/2006/relationships/image" Target="../media/image42.emf"/><Relationship Id="rId14" Type="http://schemas.openxmlformats.org/officeDocument/2006/relationships/image" Target="../media/image47.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emf"/><Relationship Id="rId7" Type="http://schemas.openxmlformats.org/officeDocument/2006/relationships/image" Target="../media/image54.wmf"/><Relationship Id="rId2" Type="http://schemas.openxmlformats.org/officeDocument/2006/relationships/image" Target="../media/image49.emf"/><Relationship Id="rId1" Type="http://schemas.openxmlformats.org/officeDocument/2006/relationships/image" Target="../media/image48.e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2.wmf"/><Relationship Id="rId7"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 Id="rId6" Type="http://schemas.openxmlformats.org/officeDocument/2006/relationships/image" Target="../media/image55.wmf"/><Relationship Id="rId11" Type="http://schemas.openxmlformats.org/officeDocument/2006/relationships/image" Target="../media/image62.emf"/><Relationship Id="rId5" Type="http://schemas.openxmlformats.org/officeDocument/2006/relationships/image" Target="../media/image54.wmf"/><Relationship Id="rId10" Type="http://schemas.openxmlformats.org/officeDocument/2006/relationships/image" Target="../media/image61.emf"/><Relationship Id="rId4" Type="http://schemas.openxmlformats.org/officeDocument/2006/relationships/image" Target="../media/image53.wmf"/><Relationship Id="rId9" Type="http://schemas.openxmlformats.org/officeDocument/2006/relationships/image" Target="../media/image60.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70.emf"/><Relationship Id="rId13" Type="http://schemas.openxmlformats.org/officeDocument/2006/relationships/image" Target="../media/image75.emf"/><Relationship Id="rId3" Type="http://schemas.openxmlformats.org/officeDocument/2006/relationships/image" Target="../media/image65.wmf"/><Relationship Id="rId7" Type="http://schemas.openxmlformats.org/officeDocument/2006/relationships/image" Target="../media/image69.png"/><Relationship Id="rId12" Type="http://schemas.openxmlformats.org/officeDocument/2006/relationships/image" Target="../media/image74.png"/><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emf"/><Relationship Id="rId11" Type="http://schemas.openxmlformats.org/officeDocument/2006/relationships/image" Target="../media/image73.emf"/><Relationship Id="rId5" Type="http://schemas.openxmlformats.org/officeDocument/2006/relationships/image" Target="../media/image67.emf"/><Relationship Id="rId15" Type="http://schemas.openxmlformats.org/officeDocument/2006/relationships/image" Target="../media/image77.emf"/><Relationship Id="rId10" Type="http://schemas.openxmlformats.org/officeDocument/2006/relationships/image" Target="../media/image72.png"/><Relationship Id="rId4" Type="http://schemas.openxmlformats.org/officeDocument/2006/relationships/image" Target="../media/image66.emf"/><Relationship Id="rId9" Type="http://schemas.openxmlformats.org/officeDocument/2006/relationships/image" Target="../media/image71.emf"/><Relationship Id="rId14" Type="http://schemas.openxmlformats.org/officeDocument/2006/relationships/image" Target="../media/image7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defRPr>
            </a:lvl1pPr>
          </a:lstStyle>
          <a:p>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fld id="{9F98E380-5758-4E13-A18A-464F32912205}" type="slidenum">
              <a:rPr lang="en-US" altLang="zh-CN"/>
              <a:pPr/>
              <a:t>‹#›</a:t>
            </a:fld>
            <a:endParaRPr lang="en-US" altLang="zh-CN"/>
          </a:p>
        </p:txBody>
      </p:sp>
    </p:spTree>
    <p:extLst>
      <p:ext uri="{BB962C8B-B14F-4D97-AF65-F5344CB8AC3E}">
        <p14:creationId xmlns="" xmlns:p14="http://schemas.microsoft.com/office/powerpoint/2010/main" val="3230705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defRPr>
            </a:lvl1pPr>
          </a:lstStyle>
          <a:p>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fld id="{6E46CED9-FC31-4319-80B4-64087999E28C}" type="slidenum">
              <a:rPr lang="en-US" altLang="zh-CN"/>
              <a:pPr/>
              <a:t>‹#›</a:t>
            </a:fld>
            <a:endParaRPr lang="en-US" altLang="zh-CN"/>
          </a:p>
        </p:txBody>
      </p:sp>
    </p:spTree>
    <p:extLst>
      <p:ext uri="{BB962C8B-B14F-4D97-AF65-F5344CB8AC3E}">
        <p14:creationId xmlns="" xmlns:p14="http://schemas.microsoft.com/office/powerpoint/2010/main" val="6241247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52"/>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52"/>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52"/>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52"/>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5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798995-7BAF-46E3-847C-C50C73459EA7}" type="slidenum">
              <a:rPr lang="en-US" altLang="zh-CN"/>
              <a:pPr/>
              <a:t>1</a:t>
            </a:fld>
            <a:endParaRPr lang="en-US" altLang="zh-CN"/>
          </a:p>
        </p:txBody>
      </p:sp>
      <p:sp>
        <p:nvSpPr>
          <p:cNvPr id="1126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26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dirty="0"/>
              <a:t>P403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302629-FAE6-4F24-B42E-08916564DE77}" type="slidenum">
              <a:rPr lang="en-US" altLang="zh-CN"/>
              <a:pPr/>
              <a:t>2</a:t>
            </a:fld>
            <a:endParaRPr lang="en-US" altLang="zh-CN"/>
          </a:p>
        </p:txBody>
      </p:sp>
      <p:sp>
        <p:nvSpPr>
          <p:cNvPr id="14233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23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P403</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DD4932-4E3E-4515-8799-5B299138BB2F}" type="slidenum">
              <a:rPr lang="en-US" altLang="zh-CN"/>
              <a:pPr/>
              <a:t>17</a:t>
            </a:fld>
            <a:endParaRPr lang="en-US" altLang="zh-CN"/>
          </a:p>
        </p:txBody>
      </p:sp>
      <p:sp>
        <p:nvSpPr>
          <p:cNvPr id="1208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F436B8-A077-4278-98F7-8CFC8E193A62}" type="slidenum">
              <a:rPr lang="en-US" altLang="zh-CN"/>
              <a:pPr/>
              <a:t>27</a:t>
            </a:fld>
            <a:endParaRPr lang="en-US" altLang="zh-CN"/>
          </a:p>
        </p:txBody>
      </p:sp>
      <p:sp>
        <p:nvSpPr>
          <p:cNvPr id="1914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14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4CF92D-3EAD-4BEB-93C4-FDE8D15230A2}" type="slidenum">
              <a:rPr lang="en-US" altLang="zh-CN"/>
              <a:pPr/>
              <a:t>30</a:t>
            </a:fld>
            <a:endParaRPr lang="en-US" altLang="zh-CN"/>
          </a:p>
        </p:txBody>
      </p:sp>
      <p:sp>
        <p:nvSpPr>
          <p:cNvPr id="1474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7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BA01BD-2512-4D0F-80D6-0354D8076117}" type="slidenum">
              <a:rPr lang="en-US" altLang="zh-CN"/>
              <a:pPr/>
              <a:t>33</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r>
              <a:rPr lang="zh-CN" altLang="en-US"/>
              <a:t>运行时</a:t>
            </a:r>
            <a:r>
              <a:rPr lang="en-US" altLang="zh-CN"/>
              <a:t>, </a:t>
            </a:r>
            <a:r>
              <a:rPr lang="zh-CN" altLang="en-US"/>
              <a:t>点击“椭球面”</a:t>
            </a:r>
            <a:r>
              <a:rPr lang="en-US" altLang="zh-CN"/>
              <a:t>,“</a:t>
            </a:r>
            <a:r>
              <a:rPr lang="zh-CN" altLang="en-US"/>
              <a:t>抛物面”</a:t>
            </a:r>
            <a:r>
              <a:rPr lang="en-US" altLang="zh-CN"/>
              <a:t>, “</a:t>
            </a:r>
            <a:r>
              <a:rPr lang="zh-CN" altLang="en-US"/>
              <a:t>双曲面”</a:t>
            </a:r>
            <a:r>
              <a:rPr lang="en-US" altLang="zh-CN"/>
              <a:t>, “</a:t>
            </a:r>
            <a:r>
              <a:rPr lang="zh-CN" altLang="en-US"/>
              <a:t>椭圆锥面” 可显示有关内容</a:t>
            </a:r>
            <a:r>
              <a:rPr lang="en-US" altLang="zh-CN"/>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AB77919-53B1-4700-BDFA-F044E0FE5556}" type="slidenum">
              <a:rPr lang="en-US" altLang="zh-CN"/>
              <a:pPr/>
              <a:t>‹#›</a:t>
            </a:fld>
            <a:endParaRPr lang="en-US" altLang="zh-CN"/>
          </a:p>
        </p:txBody>
      </p:sp>
    </p:spTree>
    <p:extLst>
      <p:ext uri="{BB962C8B-B14F-4D97-AF65-F5344CB8AC3E}">
        <p14:creationId xmlns="" xmlns:p14="http://schemas.microsoft.com/office/powerpoint/2010/main" val="2769124334"/>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3F3786B-BA0F-4586-B205-6002DB376C4D}" type="slidenum">
              <a:rPr lang="en-US" altLang="zh-CN"/>
              <a:pPr/>
              <a:t>‹#›</a:t>
            </a:fld>
            <a:endParaRPr lang="en-US" altLang="zh-CN"/>
          </a:p>
        </p:txBody>
      </p:sp>
    </p:spTree>
    <p:extLst>
      <p:ext uri="{BB962C8B-B14F-4D97-AF65-F5344CB8AC3E}">
        <p14:creationId xmlns="" xmlns:p14="http://schemas.microsoft.com/office/powerpoint/2010/main" val="3579490794"/>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1AFA05-4129-43D3-A422-219758A15D77}" type="slidenum">
              <a:rPr lang="en-US" altLang="zh-CN"/>
              <a:pPr/>
              <a:t>‹#›</a:t>
            </a:fld>
            <a:endParaRPr lang="en-US" altLang="zh-CN"/>
          </a:p>
        </p:txBody>
      </p:sp>
    </p:spTree>
    <p:extLst>
      <p:ext uri="{BB962C8B-B14F-4D97-AF65-F5344CB8AC3E}">
        <p14:creationId xmlns="" xmlns:p14="http://schemas.microsoft.com/office/powerpoint/2010/main" val="671477762"/>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5DE6078-C05E-4CB3-AB23-95433CD3296D}" type="slidenum">
              <a:rPr lang="en-US" altLang="zh-CN"/>
              <a:pPr/>
              <a:t>‹#›</a:t>
            </a:fld>
            <a:endParaRPr lang="en-US" altLang="zh-CN"/>
          </a:p>
        </p:txBody>
      </p:sp>
    </p:spTree>
    <p:extLst>
      <p:ext uri="{BB962C8B-B14F-4D97-AF65-F5344CB8AC3E}">
        <p14:creationId xmlns="" xmlns:p14="http://schemas.microsoft.com/office/powerpoint/2010/main" val="1163937305"/>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517B81B-5F6B-4DCF-8F8F-513121B8ECF6}" type="slidenum">
              <a:rPr lang="en-US" altLang="zh-CN"/>
              <a:pPr/>
              <a:t>‹#›</a:t>
            </a:fld>
            <a:endParaRPr lang="en-US" altLang="zh-CN"/>
          </a:p>
        </p:txBody>
      </p:sp>
    </p:spTree>
    <p:extLst>
      <p:ext uri="{BB962C8B-B14F-4D97-AF65-F5344CB8AC3E}">
        <p14:creationId xmlns="" xmlns:p14="http://schemas.microsoft.com/office/powerpoint/2010/main" val="846213116"/>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7AE37B6-8525-48B3-AC9D-193A23B65B2D}" type="slidenum">
              <a:rPr lang="en-US" altLang="zh-CN"/>
              <a:pPr/>
              <a:t>‹#›</a:t>
            </a:fld>
            <a:endParaRPr lang="en-US" altLang="zh-CN"/>
          </a:p>
        </p:txBody>
      </p:sp>
    </p:spTree>
    <p:extLst>
      <p:ext uri="{BB962C8B-B14F-4D97-AF65-F5344CB8AC3E}">
        <p14:creationId xmlns="" xmlns:p14="http://schemas.microsoft.com/office/powerpoint/2010/main" val="336352291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E687BA2-7D68-4EF1-B769-0FF5D7043D44}" type="slidenum">
              <a:rPr lang="en-US" altLang="zh-CN"/>
              <a:pPr/>
              <a:t>‹#›</a:t>
            </a:fld>
            <a:endParaRPr lang="en-US" altLang="zh-CN"/>
          </a:p>
        </p:txBody>
      </p:sp>
    </p:spTree>
    <p:extLst>
      <p:ext uri="{BB962C8B-B14F-4D97-AF65-F5344CB8AC3E}">
        <p14:creationId xmlns="" xmlns:p14="http://schemas.microsoft.com/office/powerpoint/2010/main" val="398820824"/>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2CDD481-FEA8-491C-B234-0078D8C6E05D}" type="slidenum">
              <a:rPr lang="en-US" altLang="zh-CN"/>
              <a:pPr/>
              <a:t>‹#›</a:t>
            </a:fld>
            <a:endParaRPr lang="en-US" altLang="zh-CN"/>
          </a:p>
        </p:txBody>
      </p:sp>
    </p:spTree>
    <p:extLst>
      <p:ext uri="{BB962C8B-B14F-4D97-AF65-F5344CB8AC3E}">
        <p14:creationId xmlns="" xmlns:p14="http://schemas.microsoft.com/office/powerpoint/2010/main" val="3736165683"/>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5D4DF37-AEE8-484F-9441-CFC9A93CCCEE}" type="slidenum">
              <a:rPr lang="en-US" altLang="zh-CN"/>
              <a:pPr/>
              <a:t>‹#›</a:t>
            </a:fld>
            <a:endParaRPr lang="en-US" altLang="zh-CN"/>
          </a:p>
        </p:txBody>
      </p:sp>
    </p:spTree>
    <p:extLst>
      <p:ext uri="{BB962C8B-B14F-4D97-AF65-F5344CB8AC3E}">
        <p14:creationId xmlns="" xmlns:p14="http://schemas.microsoft.com/office/powerpoint/2010/main" val="510565372"/>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9A9107A-3D83-474F-9E84-428EAD1E0D90}" type="slidenum">
              <a:rPr lang="en-US" altLang="zh-CN"/>
              <a:pPr/>
              <a:t>‹#›</a:t>
            </a:fld>
            <a:endParaRPr lang="en-US" altLang="zh-CN"/>
          </a:p>
        </p:txBody>
      </p:sp>
    </p:spTree>
    <p:extLst>
      <p:ext uri="{BB962C8B-B14F-4D97-AF65-F5344CB8AC3E}">
        <p14:creationId xmlns="" xmlns:p14="http://schemas.microsoft.com/office/powerpoint/2010/main" val="2873623660"/>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CA0DC94-F269-4DBF-91BA-1DF492DBE27E}" type="slidenum">
              <a:rPr lang="en-US" altLang="zh-CN"/>
              <a:pPr/>
              <a:t>‹#›</a:t>
            </a:fld>
            <a:endParaRPr lang="en-US" altLang="zh-CN"/>
          </a:p>
        </p:txBody>
      </p:sp>
    </p:spTree>
    <p:extLst>
      <p:ext uri="{BB962C8B-B14F-4D97-AF65-F5344CB8AC3E}">
        <p14:creationId xmlns="" xmlns:p14="http://schemas.microsoft.com/office/powerpoint/2010/main" val="837131137"/>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单击以编辑母版标题样式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b="0">
                <a:solidFill>
                  <a:schemeClr val="tx1"/>
                </a:solidFill>
              </a:defRPr>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b="0">
                <a:solidFill>
                  <a:schemeClr val="tx1"/>
                </a:solidFill>
              </a:defRPr>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b="0">
                <a:solidFill>
                  <a:schemeClr val="tx1"/>
                </a:solidFill>
              </a:defRPr>
            </a:lvl1pPr>
          </a:lstStyle>
          <a:p>
            <a:fld id="{94D3D872-25C1-4003-9013-DC38702ED9E5}"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dir="r"/>
  </p:transition>
  <p:hf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52"/>
          <a:ea typeface="宋体" pitchFamily="2" charset="-122"/>
        </a:defRPr>
      </a:lvl2pPr>
      <a:lvl3pPr algn="ctr" rtl="0" fontAlgn="base">
        <a:spcBef>
          <a:spcPct val="0"/>
        </a:spcBef>
        <a:spcAft>
          <a:spcPct val="0"/>
        </a:spcAft>
        <a:defRPr kumimoji="1" sz="4400">
          <a:solidFill>
            <a:schemeClr val="tx2"/>
          </a:solidFill>
          <a:latin typeface="Times New Roman" pitchFamily="18" charset="-52"/>
          <a:ea typeface="宋体" pitchFamily="2" charset="-122"/>
        </a:defRPr>
      </a:lvl3pPr>
      <a:lvl4pPr algn="ctr" rtl="0" fontAlgn="base">
        <a:spcBef>
          <a:spcPct val="0"/>
        </a:spcBef>
        <a:spcAft>
          <a:spcPct val="0"/>
        </a:spcAft>
        <a:defRPr kumimoji="1" sz="4400">
          <a:solidFill>
            <a:schemeClr val="tx2"/>
          </a:solidFill>
          <a:latin typeface="Times New Roman" pitchFamily="18" charset="-52"/>
          <a:ea typeface="宋体" pitchFamily="2" charset="-122"/>
        </a:defRPr>
      </a:lvl4pPr>
      <a:lvl5pPr algn="ctr" rtl="0" fontAlgn="base">
        <a:spcBef>
          <a:spcPct val="0"/>
        </a:spcBef>
        <a:spcAft>
          <a:spcPct val="0"/>
        </a:spcAft>
        <a:defRPr kumimoji="1" sz="4400">
          <a:solidFill>
            <a:schemeClr val="tx2"/>
          </a:solidFill>
          <a:latin typeface="Times New Roman" pitchFamily="18" charset="-52"/>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52"/>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52"/>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52"/>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52"/>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oleObject" Target="../embeddings/oleObject68.bin"/><Relationship Id="rId3" Type="http://schemas.openxmlformats.org/officeDocument/2006/relationships/oleObject" Target="../embeddings/oleObject58.bin"/><Relationship Id="rId7" Type="http://schemas.openxmlformats.org/officeDocument/2006/relationships/oleObject" Target="../embeddings/oleObject62.bin"/><Relationship Id="rId12"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61.bin"/><Relationship Id="rId11" Type="http://schemas.openxmlformats.org/officeDocument/2006/relationships/oleObject" Target="../embeddings/oleObject66.bin"/><Relationship Id="rId5" Type="http://schemas.openxmlformats.org/officeDocument/2006/relationships/oleObject" Target="../embeddings/oleObject60.bin"/><Relationship Id="rId10" Type="http://schemas.openxmlformats.org/officeDocument/2006/relationships/oleObject" Target="../embeddings/oleObject65.bin"/><Relationship Id="rId4" Type="http://schemas.openxmlformats.org/officeDocument/2006/relationships/oleObject" Target="../embeddings/oleObject59.bin"/><Relationship Id="rId9" Type="http://schemas.openxmlformats.org/officeDocument/2006/relationships/oleObject" Target="../embeddings/oleObject64.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74.bin"/><Relationship Id="rId13" Type="http://schemas.openxmlformats.org/officeDocument/2006/relationships/oleObject" Target="../embeddings/oleObject79.bin"/><Relationship Id="rId3" Type="http://schemas.openxmlformats.org/officeDocument/2006/relationships/oleObject" Target="../embeddings/oleObject69.bin"/><Relationship Id="rId7" Type="http://schemas.openxmlformats.org/officeDocument/2006/relationships/oleObject" Target="../embeddings/oleObject73.bin"/><Relationship Id="rId12" Type="http://schemas.openxmlformats.org/officeDocument/2006/relationships/oleObject" Target="../embeddings/oleObject78.bin"/><Relationship Id="rId17" Type="http://schemas.openxmlformats.org/officeDocument/2006/relationships/oleObject" Target="../embeddings/oleObject83.bin"/><Relationship Id="rId2" Type="http://schemas.openxmlformats.org/officeDocument/2006/relationships/slideLayout" Target="../slideLayouts/slideLayout7.xml"/><Relationship Id="rId16" Type="http://schemas.openxmlformats.org/officeDocument/2006/relationships/oleObject" Target="../embeddings/oleObject82.bin"/><Relationship Id="rId1" Type="http://schemas.openxmlformats.org/officeDocument/2006/relationships/vmlDrawing" Target="../drawings/vmlDrawing9.vml"/><Relationship Id="rId6" Type="http://schemas.openxmlformats.org/officeDocument/2006/relationships/oleObject" Target="../embeddings/oleObject72.bin"/><Relationship Id="rId11" Type="http://schemas.openxmlformats.org/officeDocument/2006/relationships/oleObject" Target="../embeddings/oleObject77.bin"/><Relationship Id="rId5" Type="http://schemas.openxmlformats.org/officeDocument/2006/relationships/oleObject" Target="../embeddings/oleObject71.bin"/><Relationship Id="rId15" Type="http://schemas.openxmlformats.org/officeDocument/2006/relationships/oleObject" Target="../embeddings/oleObject81.bin"/><Relationship Id="rId10" Type="http://schemas.openxmlformats.org/officeDocument/2006/relationships/oleObject" Target="../embeddings/oleObject76.bin"/><Relationship Id="rId4" Type="http://schemas.openxmlformats.org/officeDocument/2006/relationships/oleObject" Target="../embeddings/oleObject70.bin"/><Relationship Id="rId9" Type="http://schemas.openxmlformats.org/officeDocument/2006/relationships/oleObject" Target="../embeddings/oleObject75.bin"/><Relationship Id="rId14" Type="http://schemas.openxmlformats.org/officeDocument/2006/relationships/oleObject" Target="../embeddings/oleObject80.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87.bin"/><Relationship Id="rId5" Type="http://schemas.openxmlformats.org/officeDocument/2006/relationships/oleObject" Target="../embeddings/oleObject86.bin"/><Relationship Id="rId4" Type="http://schemas.openxmlformats.org/officeDocument/2006/relationships/oleObject" Target="../embeddings/oleObject85.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oleObject" Target="../embeddings/oleObject98.bin"/><Relationship Id="rId3" Type="http://schemas.openxmlformats.org/officeDocument/2006/relationships/oleObject" Target="../embeddings/oleObject88.bin"/><Relationship Id="rId7" Type="http://schemas.openxmlformats.org/officeDocument/2006/relationships/oleObject" Target="../embeddings/oleObject92.bin"/><Relationship Id="rId12" Type="http://schemas.openxmlformats.org/officeDocument/2006/relationships/oleObject" Target="../embeddings/oleObject97.bin"/><Relationship Id="rId17" Type="http://schemas.openxmlformats.org/officeDocument/2006/relationships/oleObject" Target="../embeddings/oleObject102.bin"/><Relationship Id="rId2" Type="http://schemas.openxmlformats.org/officeDocument/2006/relationships/slideLayout" Target="../slideLayouts/slideLayout6.xml"/><Relationship Id="rId16" Type="http://schemas.openxmlformats.org/officeDocument/2006/relationships/oleObject" Target="../embeddings/oleObject101.bin"/><Relationship Id="rId1" Type="http://schemas.openxmlformats.org/officeDocument/2006/relationships/vmlDrawing" Target="../drawings/vmlDrawing11.vml"/><Relationship Id="rId6" Type="http://schemas.openxmlformats.org/officeDocument/2006/relationships/oleObject" Target="../embeddings/oleObject91.bin"/><Relationship Id="rId11" Type="http://schemas.openxmlformats.org/officeDocument/2006/relationships/oleObject" Target="../embeddings/oleObject96.bin"/><Relationship Id="rId5" Type="http://schemas.openxmlformats.org/officeDocument/2006/relationships/oleObject" Target="../embeddings/oleObject90.bin"/><Relationship Id="rId15" Type="http://schemas.openxmlformats.org/officeDocument/2006/relationships/oleObject" Target="../embeddings/oleObject100.bin"/><Relationship Id="rId10" Type="http://schemas.openxmlformats.org/officeDocument/2006/relationships/oleObject" Target="../embeddings/oleObject95.bin"/><Relationship Id="rId4" Type="http://schemas.openxmlformats.org/officeDocument/2006/relationships/oleObject" Target="../embeddings/oleObject89.bin"/><Relationship Id="rId9" Type="http://schemas.openxmlformats.org/officeDocument/2006/relationships/oleObject" Target="../embeddings/oleObject94.bin"/><Relationship Id="rId14" Type="http://schemas.openxmlformats.org/officeDocument/2006/relationships/oleObject" Target="../embeddings/oleObject99.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08.bin"/><Relationship Id="rId3" Type="http://schemas.openxmlformats.org/officeDocument/2006/relationships/oleObject" Target="../embeddings/oleObject103.bin"/><Relationship Id="rId7" Type="http://schemas.openxmlformats.org/officeDocument/2006/relationships/oleObject" Target="../embeddings/oleObject107.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106.bin"/><Relationship Id="rId5" Type="http://schemas.openxmlformats.org/officeDocument/2006/relationships/oleObject" Target="../embeddings/oleObject105.bin"/><Relationship Id="rId4" Type="http://schemas.openxmlformats.org/officeDocument/2006/relationships/oleObject" Target="../embeddings/oleObject104.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14.bin"/><Relationship Id="rId13" Type="http://schemas.openxmlformats.org/officeDocument/2006/relationships/oleObject" Target="../embeddings/oleObject119.bin"/><Relationship Id="rId3" Type="http://schemas.openxmlformats.org/officeDocument/2006/relationships/oleObject" Target="../embeddings/oleObject109.bin"/><Relationship Id="rId7" Type="http://schemas.openxmlformats.org/officeDocument/2006/relationships/oleObject" Target="../embeddings/oleObject113.bin"/><Relationship Id="rId12"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12.bin"/><Relationship Id="rId11" Type="http://schemas.openxmlformats.org/officeDocument/2006/relationships/oleObject" Target="../embeddings/oleObject117.bin"/><Relationship Id="rId5" Type="http://schemas.openxmlformats.org/officeDocument/2006/relationships/oleObject" Target="../embeddings/oleObject111.bin"/><Relationship Id="rId10" Type="http://schemas.openxmlformats.org/officeDocument/2006/relationships/oleObject" Target="../embeddings/oleObject116.bin"/><Relationship Id="rId4" Type="http://schemas.openxmlformats.org/officeDocument/2006/relationships/oleObject" Target="../embeddings/oleObject110.bin"/><Relationship Id="rId9" Type="http://schemas.openxmlformats.org/officeDocument/2006/relationships/oleObject" Target="../embeddings/oleObject115.bin"/><Relationship Id="rId14" Type="http://schemas.openxmlformats.org/officeDocument/2006/relationships/oleObject" Target="../embeddings/oleObject120.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16.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6.bin"/><Relationship Id="rId13" Type="http://schemas.openxmlformats.org/officeDocument/2006/relationships/oleObject" Target="../embeddings/oleObject131.bin"/><Relationship Id="rId3" Type="http://schemas.openxmlformats.org/officeDocument/2006/relationships/notesSlide" Target="../notesSlides/notesSlide3.xml"/><Relationship Id="rId7" Type="http://schemas.openxmlformats.org/officeDocument/2006/relationships/oleObject" Target="../embeddings/oleObject125.bin"/><Relationship Id="rId12"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24.bin"/><Relationship Id="rId11" Type="http://schemas.openxmlformats.org/officeDocument/2006/relationships/oleObject" Target="../embeddings/oleObject129.bin"/><Relationship Id="rId5" Type="http://schemas.openxmlformats.org/officeDocument/2006/relationships/oleObject" Target="../embeddings/oleObject123.bin"/><Relationship Id="rId10" Type="http://schemas.openxmlformats.org/officeDocument/2006/relationships/oleObject" Target="../embeddings/oleObject128.bin"/><Relationship Id="rId4" Type="http://schemas.openxmlformats.org/officeDocument/2006/relationships/oleObject" Target="../embeddings/oleObject122.bin"/><Relationship Id="rId9" Type="http://schemas.openxmlformats.org/officeDocument/2006/relationships/oleObject" Target="../embeddings/oleObject127.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133.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xml"/><Relationship Id="rId7"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137.bin"/><Relationship Id="rId4" Type="http://schemas.openxmlformats.org/officeDocument/2006/relationships/oleObject" Target="../embeddings/oleObject136.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139.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45.bin"/><Relationship Id="rId3" Type="http://schemas.openxmlformats.org/officeDocument/2006/relationships/oleObject" Target="../embeddings/oleObject140.bin"/><Relationship Id="rId7" Type="http://schemas.openxmlformats.org/officeDocument/2006/relationships/oleObject" Target="../embeddings/oleObject144.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143.bin"/><Relationship Id="rId5" Type="http://schemas.openxmlformats.org/officeDocument/2006/relationships/oleObject" Target="../embeddings/oleObject142.bin"/><Relationship Id="rId4" Type="http://schemas.openxmlformats.org/officeDocument/2006/relationships/oleObject" Target="../embeddings/oleObject141.bin"/><Relationship Id="rId9" Type="http://schemas.openxmlformats.org/officeDocument/2006/relationships/image" Target="../media/image141.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51.bin"/><Relationship Id="rId3" Type="http://schemas.openxmlformats.org/officeDocument/2006/relationships/oleObject" Target="../embeddings/oleObject146.bin"/><Relationship Id="rId7" Type="http://schemas.openxmlformats.org/officeDocument/2006/relationships/oleObject" Target="../embeddings/oleObject150.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149.bin"/><Relationship Id="rId5" Type="http://schemas.openxmlformats.org/officeDocument/2006/relationships/oleObject" Target="../embeddings/oleObject148.bin"/><Relationship Id="rId10" Type="http://schemas.openxmlformats.org/officeDocument/2006/relationships/oleObject" Target="../embeddings/oleObject153.bin"/><Relationship Id="rId4" Type="http://schemas.openxmlformats.org/officeDocument/2006/relationships/oleObject" Target="../embeddings/oleObject147.bin"/><Relationship Id="rId9" Type="http://schemas.openxmlformats.org/officeDocument/2006/relationships/oleObject" Target="../embeddings/oleObject152.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59.bin"/><Relationship Id="rId3" Type="http://schemas.openxmlformats.org/officeDocument/2006/relationships/oleObject" Target="../embeddings/oleObject154.bin"/><Relationship Id="rId7" Type="http://schemas.openxmlformats.org/officeDocument/2006/relationships/oleObject" Target="../embeddings/oleObject158.bin"/><Relationship Id="rId12" Type="http://schemas.openxmlformats.org/officeDocument/2006/relationships/oleObject" Target="../embeddings/oleObject163.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157.bin"/><Relationship Id="rId11" Type="http://schemas.openxmlformats.org/officeDocument/2006/relationships/oleObject" Target="../embeddings/oleObject162.bin"/><Relationship Id="rId5" Type="http://schemas.openxmlformats.org/officeDocument/2006/relationships/oleObject" Target="../embeddings/oleObject156.bin"/><Relationship Id="rId10" Type="http://schemas.openxmlformats.org/officeDocument/2006/relationships/oleObject" Target="../embeddings/oleObject161.bin"/><Relationship Id="rId4" Type="http://schemas.openxmlformats.org/officeDocument/2006/relationships/oleObject" Target="../embeddings/oleObject155.bin"/><Relationship Id="rId9" Type="http://schemas.openxmlformats.org/officeDocument/2006/relationships/oleObject" Target="../embeddings/oleObject160.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64.bin"/><Relationship Id="rId7" Type="http://schemas.openxmlformats.org/officeDocument/2006/relationships/oleObject" Target="../embeddings/oleObject168.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67.bin"/><Relationship Id="rId5" Type="http://schemas.openxmlformats.org/officeDocument/2006/relationships/oleObject" Target="../embeddings/oleObject166.bin"/><Relationship Id="rId4" Type="http://schemas.openxmlformats.org/officeDocument/2006/relationships/oleObject" Target="../embeddings/oleObject165.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74.bin"/><Relationship Id="rId3" Type="http://schemas.openxmlformats.org/officeDocument/2006/relationships/oleObject" Target="../embeddings/oleObject169.bin"/><Relationship Id="rId7" Type="http://schemas.openxmlformats.org/officeDocument/2006/relationships/oleObject" Target="../embeddings/oleObject173.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72.bin"/><Relationship Id="rId11" Type="http://schemas.openxmlformats.org/officeDocument/2006/relationships/oleObject" Target="../embeddings/oleObject177.bin"/><Relationship Id="rId5" Type="http://schemas.openxmlformats.org/officeDocument/2006/relationships/oleObject" Target="../embeddings/oleObject171.bin"/><Relationship Id="rId10" Type="http://schemas.openxmlformats.org/officeDocument/2006/relationships/oleObject" Target="../embeddings/oleObject176.bin"/><Relationship Id="rId4" Type="http://schemas.openxmlformats.org/officeDocument/2006/relationships/oleObject" Target="../embeddings/oleObject170.bin"/><Relationship Id="rId9" Type="http://schemas.openxmlformats.org/officeDocument/2006/relationships/oleObject" Target="../embeddings/oleObject175.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82.bin"/><Relationship Id="rId13" Type="http://schemas.openxmlformats.org/officeDocument/2006/relationships/oleObject" Target="../embeddings/oleObject187.bin"/><Relationship Id="rId3" Type="http://schemas.openxmlformats.org/officeDocument/2006/relationships/notesSlide" Target="../notesSlides/notesSlide4.xml"/><Relationship Id="rId7" Type="http://schemas.openxmlformats.org/officeDocument/2006/relationships/oleObject" Target="../embeddings/oleObject181.bin"/><Relationship Id="rId12" Type="http://schemas.openxmlformats.org/officeDocument/2006/relationships/oleObject" Target="../embeddings/oleObject186.bin"/><Relationship Id="rId17" Type="http://schemas.openxmlformats.org/officeDocument/2006/relationships/oleObject" Target="../embeddings/oleObject191.bin"/><Relationship Id="rId2" Type="http://schemas.openxmlformats.org/officeDocument/2006/relationships/slideLayout" Target="../slideLayouts/slideLayout2.xml"/><Relationship Id="rId16" Type="http://schemas.openxmlformats.org/officeDocument/2006/relationships/oleObject" Target="../embeddings/oleObject190.bin"/><Relationship Id="rId1" Type="http://schemas.openxmlformats.org/officeDocument/2006/relationships/vmlDrawing" Target="../drawings/vmlDrawing25.vml"/><Relationship Id="rId6" Type="http://schemas.openxmlformats.org/officeDocument/2006/relationships/oleObject" Target="../embeddings/oleObject180.bin"/><Relationship Id="rId11" Type="http://schemas.openxmlformats.org/officeDocument/2006/relationships/oleObject" Target="../embeddings/oleObject185.bin"/><Relationship Id="rId5" Type="http://schemas.openxmlformats.org/officeDocument/2006/relationships/oleObject" Target="../embeddings/oleObject179.bin"/><Relationship Id="rId15" Type="http://schemas.openxmlformats.org/officeDocument/2006/relationships/oleObject" Target="../embeddings/oleObject189.bin"/><Relationship Id="rId10" Type="http://schemas.openxmlformats.org/officeDocument/2006/relationships/oleObject" Target="../embeddings/oleObject184.bin"/><Relationship Id="rId4" Type="http://schemas.openxmlformats.org/officeDocument/2006/relationships/oleObject" Target="../embeddings/oleObject178.bin"/><Relationship Id="rId9" Type="http://schemas.openxmlformats.org/officeDocument/2006/relationships/oleObject" Target="../embeddings/oleObject183.bin"/><Relationship Id="rId14" Type="http://schemas.openxmlformats.org/officeDocument/2006/relationships/oleObject" Target="../embeddings/oleObject188.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97.bin"/><Relationship Id="rId3" Type="http://schemas.openxmlformats.org/officeDocument/2006/relationships/oleObject" Target="../embeddings/oleObject192.bin"/><Relationship Id="rId7" Type="http://schemas.openxmlformats.org/officeDocument/2006/relationships/oleObject" Target="../embeddings/oleObject19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95.bin"/><Relationship Id="rId5" Type="http://schemas.openxmlformats.org/officeDocument/2006/relationships/oleObject" Target="../embeddings/oleObject194.bin"/><Relationship Id="rId10" Type="http://schemas.openxmlformats.org/officeDocument/2006/relationships/oleObject" Target="../embeddings/oleObject199.bin"/><Relationship Id="rId4" Type="http://schemas.openxmlformats.org/officeDocument/2006/relationships/oleObject" Target="../embeddings/oleObject193.bin"/><Relationship Id="rId9" Type="http://schemas.openxmlformats.org/officeDocument/2006/relationships/oleObject" Target="../embeddings/oleObject198.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00.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95.png"/><Relationship Id="rId5" Type="http://schemas.openxmlformats.org/officeDocument/2006/relationships/image" Target="../media/image194.png"/><Relationship Id="rId4" Type="http://schemas.openxmlformats.org/officeDocument/2006/relationships/oleObject" Target="../embeddings/oleObject201.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oleObject" Target="../embeddings/oleObject205.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204.bin"/><Relationship Id="rId5" Type="http://schemas.openxmlformats.org/officeDocument/2006/relationships/oleObject" Target="../embeddings/oleObject203.bin"/><Relationship Id="rId4" Type="http://schemas.openxmlformats.org/officeDocument/2006/relationships/oleObject" Target="../embeddings/oleObject202.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06.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201.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07.bin"/><Relationship Id="rId7" Type="http://schemas.openxmlformats.org/officeDocument/2006/relationships/oleObject" Target="../embeddings/oleObject211.bin"/><Relationship Id="rId2" Type="http://schemas.openxmlformats.org/officeDocument/2006/relationships/slideLayout" Target="../slideLayouts/slideLayout6.xml"/><Relationship Id="rId1" Type="http://schemas.openxmlformats.org/officeDocument/2006/relationships/vmlDrawing" Target="../drawings/vmlDrawing30.vml"/><Relationship Id="rId6" Type="http://schemas.openxmlformats.org/officeDocument/2006/relationships/oleObject" Target="../embeddings/oleObject210.bin"/><Relationship Id="rId5" Type="http://schemas.openxmlformats.org/officeDocument/2006/relationships/oleObject" Target="../embeddings/oleObject209.bin"/><Relationship Id="rId4" Type="http://schemas.openxmlformats.org/officeDocument/2006/relationships/oleObject" Target="../embeddings/oleObject208.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14.bin"/><Relationship Id="rId13" Type="http://schemas.openxmlformats.org/officeDocument/2006/relationships/oleObject" Target="../embeddings/oleObject217.bin"/><Relationship Id="rId3" Type="http://schemas.openxmlformats.org/officeDocument/2006/relationships/notesSlide" Target="../notesSlides/notesSlide6.xml"/><Relationship Id="rId7" Type="http://schemas.openxmlformats.org/officeDocument/2006/relationships/slide" Target="slide30.xml"/><Relationship Id="rId12" Type="http://schemas.openxmlformats.org/officeDocument/2006/relationships/oleObject" Target="../embeddings/oleObject216.bin"/><Relationship Id="rId2" Type="http://schemas.openxmlformats.org/officeDocument/2006/relationships/slideLayout" Target="../slideLayouts/slideLayout6.xml"/><Relationship Id="rId1" Type="http://schemas.openxmlformats.org/officeDocument/2006/relationships/vmlDrawing" Target="../drawings/vmlDrawing31.vml"/><Relationship Id="rId6" Type="http://schemas.openxmlformats.org/officeDocument/2006/relationships/oleObject" Target="../embeddings/oleObject213.bin"/><Relationship Id="rId11" Type="http://schemas.openxmlformats.org/officeDocument/2006/relationships/slide" Target="slide31.xml"/><Relationship Id="rId5" Type="http://schemas.openxmlformats.org/officeDocument/2006/relationships/slide" Target="slide22.xml"/><Relationship Id="rId10" Type="http://schemas.openxmlformats.org/officeDocument/2006/relationships/slide" Target="slide28.xml"/><Relationship Id="rId4" Type="http://schemas.openxmlformats.org/officeDocument/2006/relationships/oleObject" Target="../embeddings/oleObject212.bin"/><Relationship Id="rId9" Type="http://schemas.openxmlformats.org/officeDocument/2006/relationships/oleObject" Target="../embeddings/oleObject215.bin"/><Relationship Id="rId14" Type="http://schemas.openxmlformats.org/officeDocument/2006/relationships/oleObject" Target="../embeddings/oleObject218.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19.bin"/><Relationship Id="rId2" Type="http://schemas.openxmlformats.org/officeDocument/2006/relationships/slideLayout" Target="../slideLayouts/slideLayout2.xml"/><Relationship Id="rId1" Type="http://schemas.openxmlformats.org/officeDocument/2006/relationships/vmlDrawing" Target="../drawings/vmlDrawing32.v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20.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223.bin"/><Relationship Id="rId5" Type="http://schemas.openxmlformats.org/officeDocument/2006/relationships/oleObject" Target="../embeddings/oleObject222.bin"/><Relationship Id="rId4" Type="http://schemas.openxmlformats.org/officeDocument/2006/relationships/oleObject" Target="../embeddings/oleObject221.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29.bin"/><Relationship Id="rId3" Type="http://schemas.openxmlformats.org/officeDocument/2006/relationships/oleObject" Target="../embeddings/oleObject224.bin"/><Relationship Id="rId7" Type="http://schemas.openxmlformats.org/officeDocument/2006/relationships/oleObject" Target="../embeddings/oleObject228.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227.bin"/><Relationship Id="rId5" Type="http://schemas.openxmlformats.org/officeDocument/2006/relationships/oleObject" Target="../embeddings/oleObject226.bin"/><Relationship Id="rId4" Type="http://schemas.openxmlformats.org/officeDocument/2006/relationships/oleObject" Target="../embeddings/oleObject225.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30.bin"/><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oleObject" Target="../embeddings/oleObject232.bin"/><Relationship Id="rId4" Type="http://schemas.openxmlformats.org/officeDocument/2006/relationships/oleObject" Target="../embeddings/oleObject231.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33.bin"/><Relationship Id="rId2" Type="http://schemas.openxmlformats.org/officeDocument/2006/relationships/slideLayout" Target="../slideLayouts/slideLayout6.xml"/><Relationship Id="rId1" Type="http://schemas.openxmlformats.org/officeDocument/2006/relationships/vmlDrawing" Target="../drawings/vmlDrawing36.vml"/><Relationship Id="rId5" Type="http://schemas.openxmlformats.org/officeDocument/2006/relationships/oleObject" Target="../embeddings/oleObject235.bin"/><Relationship Id="rId4" Type="http://schemas.openxmlformats.org/officeDocument/2006/relationships/oleObject" Target="../embeddings/oleObject234.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 Id="rId9" Type="http://schemas.openxmlformats.org/officeDocument/2006/relationships/oleObject" Target="../embeddings/oleObject17.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oleObject" Target="../embeddings/oleObject28.bin"/><Relationship Id="rId3" Type="http://schemas.openxmlformats.org/officeDocument/2006/relationships/oleObject" Target="../embeddings/oleObject18.bin"/><Relationship Id="rId7" Type="http://schemas.openxmlformats.org/officeDocument/2006/relationships/oleObject" Target="../embeddings/oleObject22.bin"/><Relationship Id="rId12"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21.bin"/><Relationship Id="rId11" Type="http://schemas.openxmlformats.org/officeDocument/2006/relationships/oleObject" Target="../embeddings/oleObject26.bin"/><Relationship Id="rId5" Type="http://schemas.openxmlformats.org/officeDocument/2006/relationships/oleObject" Target="../embeddings/oleObject20.bin"/><Relationship Id="rId15" Type="http://schemas.openxmlformats.org/officeDocument/2006/relationships/oleObject" Target="../embeddings/oleObject30.bin"/><Relationship Id="rId10" Type="http://schemas.openxmlformats.org/officeDocument/2006/relationships/oleObject" Target="../embeddings/oleObject25.bin"/><Relationship Id="rId4" Type="http://schemas.openxmlformats.org/officeDocument/2006/relationships/oleObject" Target="../embeddings/oleObject19.bin"/><Relationship Id="rId9" Type="http://schemas.openxmlformats.org/officeDocument/2006/relationships/oleObject" Target="../embeddings/oleObject24.bin"/><Relationship Id="rId14"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oleObject" Target="../embeddings/oleObject46.bin"/><Relationship Id="rId3" Type="http://schemas.openxmlformats.org/officeDocument/2006/relationships/oleObject" Target="../embeddings/oleObject36.bin"/><Relationship Id="rId7" Type="http://schemas.openxmlformats.org/officeDocument/2006/relationships/oleObject" Target="../embeddings/oleObject40.bin"/><Relationship Id="rId12" Type="http://schemas.openxmlformats.org/officeDocument/2006/relationships/oleObject" Target="../embeddings/oleObject45.bin"/><Relationship Id="rId2" Type="http://schemas.openxmlformats.org/officeDocument/2006/relationships/slideLayout" Target="../slideLayouts/slideLayout7.xml"/><Relationship Id="rId16" Type="http://schemas.openxmlformats.org/officeDocument/2006/relationships/oleObject" Target="../embeddings/oleObject49.bin"/><Relationship Id="rId1" Type="http://schemas.openxmlformats.org/officeDocument/2006/relationships/vmlDrawing" Target="../drawings/vmlDrawing6.vml"/><Relationship Id="rId6" Type="http://schemas.openxmlformats.org/officeDocument/2006/relationships/oleObject" Target="../embeddings/oleObject39.bin"/><Relationship Id="rId11" Type="http://schemas.openxmlformats.org/officeDocument/2006/relationships/oleObject" Target="../embeddings/oleObject44.bin"/><Relationship Id="rId5" Type="http://schemas.openxmlformats.org/officeDocument/2006/relationships/oleObject" Target="../embeddings/oleObject38.bin"/><Relationship Id="rId15" Type="http://schemas.openxmlformats.org/officeDocument/2006/relationships/oleObject" Target="../embeddings/oleObject48.bin"/><Relationship Id="rId10" Type="http://schemas.openxmlformats.org/officeDocument/2006/relationships/oleObject" Target="../embeddings/oleObject43.bin"/><Relationship Id="rId4" Type="http://schemas.openxmlformats.org/officeDocument/2006/relationships/oleObject" Target="../embeddings/oleObject37.bin"/><Relationship Id="rId9" Type="http://schemas.openxmlformats.org/officeDocument/2006/relationships/oleObject" Target="../embeddings/oleObject42.bin"/><Relationship Id="rId14" Type="http://schemas.openxmlformats.org/officeDocument/2006/relationships/oleObject" Target="../embeddings/oleObject47.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53.bin"/><Relationship Id="rId5" Type="http://schemas.openxmlformats.org/officeDocument/2006/relationships/oleObject" Target="../embeddings/oleObject52.bin"/><Relationship Id="rId10" Type="http://schemas.openxmlformats.org/officeDocument/2006/relationships/oleObject" Target="../embeddings/oleObject57.bin"/><Relationship Id="rId4" Type="http://schemas.openxmlformats.org/officeDocument/2006/relationships/oleObject" Target="../embeddings/oleObject51.bin"/><Relationship Id="rId9" Type="http://schemas.openxmlformats.org/officeDocument/2006/relationships/oleObject" Target="../embeddings/oleObject5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44" name="Text Box 28"/>
          <p:cNvSpPr txBox="1">
            <a:spLocks noChangeArrowheads="1"/>
          </p:cNvSpPr>
          <p:nvPr/>
        </p:nvSpPr>
        <p:spPr bwMode="auto">
          <a:xfrm>
            <a:off x="1691680" y="4705344"/>
            <a:ext cx="4297363"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dirty="0">
                <a:latin typeface="宋体" pitchFamily="2" charset="-122"/>
              </a:rPr>
              <a:t>四、二次曲面</a:t>
            </a:r>
          </a:p>
        </p:txBody>
      </p:sp>
      <p:sp>
        <p:nvSpPr>
          <p:cNvPr id="111618" name="Rectangle 2"/>
          <p:cNvSpPr>
            <a:spLocks noGrp="1" noChangeArrowheads="1"/>
          </p:cNvSpPr>
          <p:nvPr>
            <p:ph type="title"/>
          </p:nvPr>
        </p:nvSpPr>
        <p:spPr>
          <a:xfrm>
            <a:off x="899592" y="476672"/>
            <a:ext cx="7559675" cy="1731963"/>
          </a:xfrm>
          <a:noFill/>
          <a:ln/>
          <a:extLst>
            <a:ext uri="{909E8E84-426E-40DD-AFC4-6F175D3DCCD1}">
              <a14:hiddenFill xmlns="" xmlns:a14="http://schemas.microsoft.com/office/drawing/2010/main">
                <a:solidFill>
                  <a:srgbClr val="0033CC"/>
                </a:solidFill>
              </a14:hiddenFill>
            </a:ext>
            <a:ext uri="{91240B29-F687-4F45-9708-019B960494DF}">
              <a14:hiddenLine xmlns="" xmlns:a14="http://schemas.microsoft.com/office/drawing/2010/main" w="76200" cmpd="tri">
                <a:solidFill>
                  <a:srgbClr val="99FF99"/>
                </a:solidFill>
                <a:miter lim="800000"/>
                <a:headEnd/>
                <a:tailEnd/>
              </a14:hiddenLine>
            </a:ext>
          </a:extLst>
        </p:spPr>
        <p:txBody>
          <a:bodyPr/>
          <a:lstStyle/>
          <a:p>
            <a:pPr algn="l">
              <a:lnSpc>
                <a:spcPct val="150000"/>
              </a:lnSpc>
            </a:pPr>
            <a:r>
              <a:rPr lang="zh-CN" altLang="en-US" b="1" dirty="0" smtClean="0">
                <a:solidFill>
                  <a:schemeClr val="bg2"/>
                </a:solidFill>
                <a:latin typeface="黑体" pitchFamily="2" charset="-122"/>
                <a:ea typeface="黑体" pitchFamily="2" charset="-122"/>
              </a:rPr>
              <a:t>第三节   </a:t>
            </a:r>
            <a:r>
              <a:rPr lang="zh-CN" altLang="en-US" b="1" dirty="0">
                <a:solidFill>
                  <a:schemeClr val="bg2"/>
                </a:solidFill>
                <a:latin typeface="黑体" pitchFamily="2" charset="-122"/>
                <a:ea typeface="黑体" pitchFamily="2" charset="-122"/>
              </a:rPr>
              <a:t>曲面及其方程 </a:t>
            </a:r>
            <a:r>
              <a:rPr lang="en-US" altLang="zh-CN" b="1" dirty="0" smtClean="0">
                <a:solidFill>
                  <a:schemeClr val="bg2"/>
                </a:solidFill>
                <a:latin typeface="黑体" pitchFamily="2" charset="-122"/>
                <a:ea typeface="黑体" pitchFamily="2" charset="-122"/>
              </a:rPr>
              <a:t/>
            </a:r>
            <a:br>
              <a:rPr lang="en-US" altLang="zh-CN" b="1" dirty="0" smtClean="0">
                <a:solidFill>
                  <a:schemeClr val="bg2"/>
                </a:solidFill>
                <a:latin typeface="黑体" pitchFamily="2" charset="-122"/>
                <a:ea typeface="黑体" pitchFamily="2" charset="-122"/>
              </a:rPr>
            </a:br>
            <a:r>
              <a:rPr lang="zh-CN" altLang="en-US" b="1" dirty="0">
                <a:solidFill>
                  <a:schemeClr val="bg2"/>
                </a:solidFill>
                <a:latin typeface="黑体" pitchFamily="2" charset="-122"/>
                <a:ea typeface="黑体" pitchFamily="2" charset="-122"/>
              </a:rPr>
              <a:t>第四</a:t>
            </a:r>
            <a:r>
              <a:rPr lang="zh-CN" altLang="en-US" b="1" dirty="0" smtClean="0">
                <a:solidFill>
                  <a:schemeClr val="bg2"/>
                </a:solidFill>
                <a:latin typeface="黑体" pitchFamily="2" charset="-122"/>
                <a:ea typeface="黑体" pitchFamily="2" charset="-122"/>
              </a:rPr>
              <a:t>节   二次曲面</a:t>
            </a:r>
            <a:endParaRPr lang="zh-CN" altLang="en-US" b="1" dirty="0">
              <a:solidFill>
                <a:schemeClr val="bg2"/>
              </a:solidFill>
              <a:latin typeface="黑体" pitchFamily="2" charset="-122"/>
              <a:ea typeface="黑体" pitchFamily="2" charset="-122"/>
            </a:endParaRPr>
          </a:p>
        </p:txBody>
      </p:sp>
      <p:sp>
        <p:nvSpPr>
          <p:cNvPr id="111627" name="Text Box 11"/>
          <p:cNvSpPr txBox="1">
            <a:spLocks noChangeArrowheads="1"/>
          </p:cNvSpPr>
          <p:nvPr/>
        </p:nvSpPr>
        <p:spPr bwMode="auto">
          <a:xfrm>
            <a:off x="1691680" y="2571744"/>
            <a:ext cx="5018088"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3600" dirty="0">
                <a:latin typeface="宋体" pitchFamily="2" charset="-122"/>
              </a:rPr>
              <a:t>一、曲面方程的概念</a:t>
            </a:r>
          </a:p>
        </p:txBody>
      </p:sp>
      <p:sp>
        <p:nvSpPr>
          <p:cNvPr id="111642" name="Text Box 26"/>
          <p:cNvSpPr txBox="1">
            <a:spLocks noChangeArrowheads="1"/>
          </p:cNvSpPr>
          <p:nvPr/>
        </p:nvSpPr>
        <p:spPr bwMode="auto">
          <a:xfrm>
            <a:off x="1691680" y="3972842"/>
            <a:ext cx="4297363"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dirty="0" smtClean="0">
                <a:latin typeface="宋体" pitchFamily="2" charset="-122"/>
              </a:rPr>
              <a:t>三、</a:t>
            </a:r>
            <a:r>
              <a:rPr lang="zh-CN" altLang="en-US" sz="3600" dirty="0">
                <a:latin typeface="宋体" pitchFamily="2" charset="-122"/>
              </a:rPr>
              <a:t>旋转曲面</a:t>
            </a:r>
            <a:r>
              <a:rPr lang="zh-CN" altLang="en-US" sz="2800" dirty="0">
                <a:solidFill>
                  <a:schemeClr val="tx1"/>
                </a:solidFill>
                <a:ea typeface="仿宋_GB2312" pitchFamily="49" charset="-122"/>
              </a:rPr>
              <a:t> </a:t>
            </a:r>
          </a:p>
        </p:txBody>
      </p:sp>
      <p:sp>
        <p:nvSpPr>
          <p:cNvPr id="111643" name="Text Box 27"/>
          <p:cNvSpPr txBox="1">
            <a:spLocks noChangeArrowheads="1"/>
          </p:cNvSpPr>
          <p:nvPr/>
        </p:nvSpPr>
        <p:spPr bwMode="auto">
          <a:xfrm>
            <a:off x="1691680" y="3258462"/>
            <a:ext cx="2057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dirty="0">
                <a:latin typeface="宋体" pitchFamily="2" charset="-122"/>
              </a:rPr>
              <a:t>二</a:t>
            </a:r>
            <a:r>
              <a:rPr lang="zh-CN" altLang="en-US" sz="3600" dirty="0" smtClean="0">
                <a:latin typeface="宋体" pitchFamily="2" charset="-122"/>
              </a:rPr>
              <a:t>、</a:t>
            </a:r>
            <a:r>
              <a:rPr lang="zh-CN" altLang="en-US" sz="3600" dirty="0">
                <a:latin typeface="宋体" pitchFamily="2" charset="-122"/>
              </a:rPr>
              <a:t>柱面</a:t>
            </a:r>
          </a:p>
        </p:txBody>
      </p:sp>
      <p:sp>
        <p:nvSpPr>
          <p:cNvPr id="2" name="灯片编号占位符 1"/>
          <p:cNvSpPr>
            <a:spLocks noGrp="1"/>
          </p:cNvSpPr>
          <p:nvPr>
            <p:ph type="sldNum" sz="quarter" idx="12"/>
          </p:nvPr>
        </p:nvSpPr>
        <p:spPr>
          <a:xfrm>
            <a:off x="7020272" y="6165304"/>
            <a:ext cx="1905000" cy="457200"/>
          </a:xfrm>
        </p:spPr>
        <p:txBody>
          <a:bodyPr/>
          <a:lstStyle/>
          <a:p>
            <a:fld id="{F2CDD481-FEA8-491C-B234-0078D8C6E05D}" type="slidenum">
              <a:rPr lang="en-US" altLang="zh-CN" smtClean="0">
                <a:solidFill>
                  <a:schemeClr val="bg2"/>
                </a:solidFill>
              </a:rPr>
              <a:pPr/>
              <a:t>1</a:t>
            </a:fld>
            <a:endParaRPr lang="en-US" altLang="zh-CN" dirty="0">
              <a:solidFill>
                <a:schemeClr val="bg2"/>
              </a:solidFill>
            </a:endParaRPr>
          </a:p>
        </p:txBody>
      </p:sp>
      <p:sp>
        <p:nvSpPr>
          <p:cNvPr id="8" name="Text Box 28"/>
          <p:cNvSpPr txBox="1">
            <a:spLocks noChangeArrowheads="1"/>
          </p:cNvSpPr>
          <p:nvPr/>
        </p:nvSpPr>
        <p:spPr bwMode="auto">
          <a:xfrm>
            <a:off x="1691680" y="5425424"/>
            <a:ext cx="5112568"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600" dirty="0">
                <a:latin typeface="宋体" pitchFamily="2" charset="-122"/>
              </a:rPr>
              <a:t>五</a:t>
            </a:r>
            <a:r>
              <a:rPr lang="zh-CN" altLang="en-US" sz="3600" dirty="0" smtClean="0">
                <a:latin typeface="宋体" pitchFamily="2" charset="-122"/>
              </a:rPr>
              <a:t>、二次方程的化简</a:t>
            </a:r>
            <a:endParaRPr lang="zh-CN" altLang="en-US" sz="3600" dirty="0">
              <a:latin typeface="宋体" pitchFamily="2" charset="-122"/>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3" name="Text Box 13"/>
          <p:cNvSpPr txBox="1">
            <a:spLocks noChangeArrowheads="1"/>
          </p:cNvSpPr>
          <p:nvPr/>
        </p:nvSpPr>
        <p:spPr bwMode="auto">
          <a:xfrm>
            <a:off x="684213" y="2205038"/>
            <a:ext cx="4608512"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t> </a:t>
            </a:r>
          </a:p>
        </p:txBody>
      </p:sp>
      <p:graphicFrame>
        <p:nvGraphicFramePr>
          <p:cNvPr id="215054" name="Object 14"/>
          <p:cNvGraphicFramePr>
            <a:graphicFrameLocks noChangeAspect="1"/>
          </p:cNvGraphicFramePr>
          <p:nvPr/>
        </p:nvGraphicFramePr>
        <p:xfrm>
          <a:off x="1214414" y="404813"/>
          <a:ext cx="1912938" cy="1011237"/>
        </p:xfrm>
        <a:graphic>
          <a:graphicData uri="http://schemas.openxmlformats.org/presentationml/2006/ole">
            <p:oleObj spid="_x0000_s215254" name="Equation" r:id="rId3" imgW="1500120" imgH="786960" progId="">
              <p:embed/>
            </p:oleObj>
          </a:graphicData>
        </a:graphic>
      </p:graphicFrame>
      <p:graphicFrame>
        <p:nvGraphicFramePr>
          <p:cNvPr id="215057" name="Object 17"/>
          <p:cNvGraphicFramePr>
            <a:graphicFrameLocks noChangeAspect="1"/>
          </p:cNvGraphicFramePr>
          <p:nvPr/>
        </p:nvGraphicFramePr>
        <p:xfrm>
          <a:off x="1285852" y="2928934"/>
          <a:ext cx="1687513" cy="514350"/>
        </p:xfrm>
        <a:graphic>
          <a:graphicData uri="http://schemas.openxmlformats.org/presentationml/2006/ole">
            <p:oleObj spid="_x0000_s215255" name="Equation" r:id="rId4" imgW="1156680" imgH="342720" progId="">
              <p:embed/>
            </p:oleObj>
          </a:graphicData>
        </a:graphic>
      </p:graphicFrame>
      <p:sp>
        <p:nvSpPr>
          <p:cNvPr id="215059" name="Text Box 19"/>
          <p:cNvSpPr txBox="1">
            <a:spLocks noChangeArrowheads="1"/>
          </p:cNvSpPr>
          <p:nvPr/>
        </p:nvSpPr>
        <p:spPr bwMode="auto">
          <a:xfrm>
            <a:off x="687396" y="3786188"/>
            <a:ext cx="5170488"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a:t>表示母线平行于</a:t>
            </a:r>
            <a:r>
              <a:rPr lang="en-US" altLang="zh-CN" i="1" dirty="0"/>
              <a:t>z </a:t>
            </a:r>
            <a:r>
              <a:rPr lang="zh-CN" altLang="en-US" dirty="0"/>
              <a:t>轴的平面</a:t>
            </a:r>
            <a:r>
              <a:rPr lang="en-US" altLang="zh-CN" dirty="0"/>
              <a:t>. </a:t>
            </a:r>
          </a:p>
        </p:txBody>
      </p:sp>
      <p:sp>
        <p:nvSpPr>
          <p:cNvPr id="215060" name="Text Box 20"/>
          <p:cNvSpPr txBox="1">
            <a:spLocks noChangeArrowheads="1"/>
          </p:cNvSpPr>
          <p:nvPr/>
        </p:nvSpPr>
        <p:spPr bwMode="auto">
          <a:xfrm>
            <a:off x="827088" y="4578350"/>
            <a:ext cx="3887787"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t>(</a:t>
            </a:r>
            <a:r>
              <a:rPr lang="zh-CN" altLang="en-US"/>
              <a:t>且 </a:t>
            </a:r>
            <a:r>
              <a:rPr lang="en-US" altLang="zh-CN" i="1"/>
              <a:t>z </a:t>
            </a:r>
            <a:r>
              <a:rPr lang="zh-CN" altLang="en-US"/>
              <a:t>轴在平面上</a:t>
            </a:r>
            <a:r>
              <a:rPr lang="en-US" altLang="zh-CN"/>
              <a:t>)</a:t>
            </a:r>
          </a:p>
        </p:txBody>
      </p:sp>
      <p:sp>
        <p:nvSpPr>
          <p:cNvPr id="215061" name="Text Box 21"/>
          <p:cNvSpPr txBox="1">
            <a:spLocks noChangeArrowheads="1"/>
          </p:cNvSpPr>
          <p:nvPr/>
        </p:nvSpPr>
        <p:spPr bwMode="auto">
          <a:xfrm>
            <a:off x="642910" y="1484313"/>
            <a:ext cx="4032250"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表示母线平行于</a:t>
            </a:r>
            <a:r>
              <a:rPr lang="en-US" altLang="zh-CN" i="1"/>
              <a:t>z</a:t>
            </a:r>
            <a:r>
              <a:rPr lang="en-US" altLang="zh-CN"/>
              <a:t> </a:t>
            </a:r>
            <a:r>
              <a:rPr lang="zh-CN" altLang="en-US"/>
              <a:t>轴的椭圆柱面</a:t>
            </a:r>
            <a:r>
              <a:rPr lang="en-US" altLang="zh-CN"/>
              <a:t>.</a:t>
            </a:r>
          </a:p>
        </p:txBody>
      </p:sp>
      <p:grpSp>
        <p:nvGrpSpPr>
          <p:cNvPr id="215088" name="Group 48"/>
          <p:cNvGrpSpPr>
            <a:grpSpLocks/>
          </p:cNvGrpSpPr>
          <p:nvPr/>
        </p:nvGrpSpPr>
        <p:grpSpPr bwMode="auto">
          <a:xfrm>
            <a:off x="5200650" y="3359150"/>
            <a:ext cx="2863850" cy="2425700"/>
            <a:chOff x="816" y="2157"/>
            <a:chExt cx="2044" cy="1731"/>
          </a:xfrm>
        </p:grpSpPr>
        <p:sp>
          <p:nvSpPr>
            <p:cNvPr id="215089" name="Line 49"/>
            <p:cNvSpPr>
              <a:spLocks noChangeShapeType="1"/>
            </p:cNvSpPr>
            <p:nvPr/>
          </p:nvSpPr>
          <p:spPr bwMode="auto">
            <a:xfrm flipV="1">
              <a:off x="1604" y="2160"/>
              <a:ext cx="0" cy="1143"/>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15090" name="Line 50"/>
            <p:cNvSpPr>
              <a:spLocks noChangeShapeType="1"/>
            </p:cNvSpPr>
            <p:nvPr/>
          </p:nvSpPr>
          <p:spPr bwMode="auto">
            <a:xfrm flipH="1">
              <a:off x="816" y="3303"/>
              <a:ext cx="788" cy="441"/>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15091" name="Line 51"/>
            <p:cNvSpPr>
              <a:spLocks noChangeShapeType="1"/>
            </p:cNvSpPr>
            <p:nvPr/>
          </p:nvSpPr>
          <p:spPr bwMode="auto">
            <a:xfrm>
              <a:off x="1604" y="3303"/>
              <a:ext cx="1228" cy="0"/>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aphicFrame>
          <p:nvGraphicFramePr>
            <p:cNvPr id="215092" name="Object 52"/>
            <p:cNvGraphicFramePr>
              <a:graphicFrameLocks noChangeAspect="1"/>
            </p:cNvGraphicFramePr>
            <p:nvPr/>
          </p:nvGraphicFramePr>
          <p:xfrm>
            <a:off x="816" y="3762"/>
            <a:ext cx="132" cy="126"/>
          </p:xfrm>
          <a:graphic>
            <a:graphicData uri="http://schemas.openxmlformats.org/presentationml/2006/ole">
              <p:oleObj spid="_x0000_s215256" name="公式" r:id="rId5" imgW="266469" imgH="253780" progId="Equation.3">
                <p:embed/>
              </p:oleObj>
            </a:graphicData>
          </a:graphic>
        </p:graphicFrame>
        <p:graphicFrame>
          <p:nvGraphicFramePr>
            <p:cNvPr id="215093" name="Object 53"/>
            <p:cNvGraphicFramePr>
              <a:graphicFrameLocks noChangeAspect="1"/>
            </p:cNvGraphicFramePr>
            <p:nvPr/>
          </p:nvGraphicFramePr>
          <p:xfrm>
            <a:off x="1536" y="3340"/>
            <a:ext cx="114" cy="126"/>
          </p:xfrm>
          <a:graphic>
            <a:graphicData uri="http://schemas.openxmlformats.org/presentationml/2006/ole">
              <p:oleObj spid="_x0000_s215257" name="公式" r:id="rId6" imgW="228501" imgH="253890" progId="Equation.3">
                <p:embed/>
              </p:oleObj>
            </a:graphicData>
          </a:graphic>
        </p:graphicFrame>
        <p:graphicFrame>
          <p:nvGraphicFramePr>
            <p:cNvPr id="215094" name="Object 54"/>
            <p:cNvGraphicFramePr>
              <a:graphicFrameLocks noChangeAspect="1"/>
            </p:cNvGraphicFramePr>
            <p:nvPr/>
          </p:nvGraphicFramePr>
          <p:xfrm>
            <a:off x="1443" y="2157"/>
            <a:ext cx="107" cy="132"/>
          </p:xfrm>
          <a:graphic>
            <a:graphicData uri="http://schemas.openxmlformats.org/presentationml/2006/ole">
              <p:oleObj spid="_x0000_s215258" name="公式" r:id="rId7" imgW="215619" imgH="266353" progId="Equation.3">
                <p:embed/>
              </p:oleObj>
            </a:graphicData>
          </a:graphic>
        </p:graphicFrame>
        <p:graphicFrame>
          <p:nvGraphicFramePr>
            <p:cNvPr id="215095" name="Object 55"/>
            <p:cNvGraphicFramePr>
              <a:graphicFrameLocks noChangeAspect="1"/>
            </p:cNvGraphicFramePr>
            <p:nvPr/>
          </p:nvGraphicFramePr>
          <p:xfrm>
            <a:off x="2728" y="3360"/>
            <a:ext cx="132" cy="165"/>
          </p:xfrm>
          <a:graphic>
            <a:graphicData uri="http://schemas.openxmlformats.org/presentationml/2006/ole">
              <p:oleObj spid="_x0000_s215259" name="公式" r:id="rId8" imgW="266584" imgH="330057" progId="Equation.3">
                <p:embed/>
              </p:oleObj>
            </a:graphicData>
          </a:graphic>
        </p:graphicFrame>
      </p:grpSp>
      <p:sp>
        <p:nvSpPr>
          <p:cNvPr id="215096" name="AutoShape 56"/>
          <p:cNvSpPr>
            <a:spLocks noChangeArrowheads="1"/>
          </p:cNvSpPr>
          <p:nvPr/>
        </p:nvSpPr>
        <p:spPr bwMode="auto">
          <a:xfrm rot="-5400000">
            <a:off x="5473700" y="4637088"/>
            <a:ext cx="2438400" cy="762000"/>
          </a:xfrm>
          <a:prstGeom prst="parallelogram">
            <a:avLst>
              <a:gd name="adj" fmla="val 97081"/>
            </a:avLst>
          </a:prstGeom>
          <a:solidFill>
            <a:srgbClr val="00FFFF">
              <a:alpha val="50000"/>
            </a:srgbClr>
          </a:solidFill>
          <a:ln w="38100">
            <a:solidFill>
              <a:srgbClr val="0033CC"/>
            </a:solidFill>
            <a:miter lim="800000"/>
            <a:headEnd/>
            <a:tailEnd/>
          </a:ln>
        </p:spPr>
        <p:txBody>
          <a:bodyPr wrap="none" anchor="ctr"/>
          <a:lstStyle/>
          <a:p>
            <a:endParaRPr lang="zh-CN" altLang="en-US"/>
          </a:p>
        </p:txBody>
      </p:sp>
      <p:sp>
        <p:nvSpPr>
          <p:cNvPr id="215097" name="Line 57"/>
          <p:cNvSpPr>
            <a:spLocks noChangeShapeType="1"/>
          </p:cNvSpPr>
          <p:nvPr/>
        </p:nvSpPr>
        <p:spPr bwMode="auto">
          <a:xfrm>
            <a:off x="6311900" y="4954588"/>
            <a:ext cx="762000" cy="673100"/>
          </a:xfrm>
          <a:prstGeom prst="line">
            <a:avLst/>
          </a:prstGeom>
          <a:noFill/>
          <a:ln w="5715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graphicFrame>
        <p:nvGraphicFramePr>
          <p:cNvPr id="215098" name="Object 58"/>
          <p:cNvGraphicFramePr>
            <a:graphicFrameLocks noChangeAspect="1"/>
          </p:cNvGraphicFramePr>
          <p:nvPr/>
        </p:nvGraphicFramePr>
        <p:xfrm>
          <a:off x="7235825" y="5373688"/>
          <a:ext cx="889000" cy="330200"/>
        </p:xfrm>
        <a:graphic>
          <a:graphicData uri="http://schemas.openxmlformats.org/presentationml/2006/ole">
            <p:oleObj spid="_x0000_s215260" name="公式" r:id="rId9" imgW="1169640" imgH="431640" progId="Equation.3">
              <p:embed/>
            </p:oleObj>
          </a:graphicData>
        </a:graphic>
      </p:graphicFrame>
      <p:sp>
        <p:nvSpPr>
          <p:cNvPr id="215100" name="Line 60"/>
          <p:cNvSpPr>
            <a:spLocks noChangeShapeType="1"/>
          </p:cNvSpPr>
          <p:nvPr/>
        </p:nvSpPr>
        <p:spPr bwMode="auto">
          <a:xfrm>
            <a:off x="7092950" y="4581525"/>
            <a:ext cx="0" cy="1655763"/>
          </a:xfrm>
          <a:prstGeom prst="line">
            <a:avLst/>
          </a:prstGeom>
          <a:noFill/>
          <a:ln w="57150">
            <a:solidFill>
              <a:srgbClr val="66FF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01" name="Oval 61"/>
          <p:cNvSpPr>
            <a:spLocks noChangeArrowheads="1"/>
          </p:cNvSpPr>
          <p:nvPr/>
        </p:nvSpPr>
        <p:spPr bwMode="auto">
          <a:xfrm flipH="1">
            <a:off x="827088" y="3068638"/>
            <a:ext cx="215900" cy="2159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03" name="Oval 63"/>
          <p:cNvSpPr>
            <a:spLocks noChangeArrowheads="1"/>
          </p:cNvSpPr>
          <p:nvPr/>
        </p:nvSpPr>
        <p:spPr bwMode="auto">
          <a:xfrm flipH="1" flipV="1">
            <a:off x="715935" y="838200"/>
            <a:ext cx="215900" cy="2159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5110" name="Group 70"/>
          <p:cNvGrpSpPr>
            <a:grpSpLocks/>
          </p:cNvGrpSpPr>
          <p:nvPr/>
        </p:nvGrpSpPr>
        <p:grpSpPr bwMode="auto">
          <a:xfrm>
            <a:off x="5724525" y="765175"/>
            <a:ext cx="1900238" cy="2130425"/>
            <a:chOff x="4178" y="482"/>
            <a:chExt cx="1197" cy="1342"/>
          </a:xfrm>
        </p:grpSpPr>
        <p:grpSp>
          <p:nvGrpSpPr>
            <p:cNvPr id="215044" name="Group 4"/>
            <p:cNvGrpSpPr>
              <a:grpSpLocks/>
            </p:cNvGrpSpPr>
            <p:nvPr/>
          </p:nvGrpSpPr>
          <p:grpSpPr bwMode="auto">
            <a:xfrm>
              <a:off x="4192" y="482"/>
              <a:ext cx="1183" cy="1342"/>
              <a:chOff x="4481" y="2496"/>
              <a:chExt cx="1183" cy="1342"/>
            </a:xfrm>
          </p:grpSpPr>
          <p:sp>
            <p:nvSpPr>
              <p:cNvPr id="215045" name="Line 5"/>
              <p:cNvSpPr>
                <a:spLocks noChangeShapeType="1"/>
              </p:cNvSpPr>
              <p:nvPr/>
            </p:nvSpPr>
            <p:spPr bwMode="auto">
              <a:xfrm>
                <a:off x="4904" y="3120"/>
                <a:ext cx="676" cy="211"/>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46" name="Line 6"/>
              <p:cNvSpPr>
                <a:spLocks noChangeShapeType="1"/>
              </p:cNvSpPr>
              <p:nvPr/>
            </p:nvSpPr>
            <p:spPr bwMode="auto">
              <a:xfrm flipH="1">
                <a:off x="4608" y="3120"/>
                <a:ext cx="296" cy="549"/>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47" name="Line 7"/>
              <p:cNvSpPr>
                <a:spLocks noChangeShapeType="1"/>
              </p:cNvSpPr>
              <p:nvPr/>
            </p:nvSpPr>
            <p:spPr bwMode="auto">
              <a:xfrm flipV="1">
                <a:off x="4904" y="2529"/>
                <a:ext cx="0" cy="591"/>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5048" name="Object 8"/>
              <p:cNvGraphicFramePr>
                <a:graphicFrameLocks noChangeAspect="1"/>
              </p:cNvGraphicFramePr>
              <p:nvPr/>
            </p:nvGraphicFramePr>
            <p:xfrm>
              <a:off x="4481" y="3643"/>
              <a:ext cx="175" cy="195"/>
            </p:xfrm>
            <a:graphic>
              <a:graphicData uri="http://schemas.openxmlformats.org/presentationml/2006/ole">
                <p:oleObj spid="_x0000_s215261" name="公式" r:id="rId10" imgW="152640" imgH="177840" progId="Equation.3">
                  <p:embed/>
                </p:oleObj>
              </a:graphicData>
            </a:graphic>
          </p:graphicFrame>
          <p:graphicFrame>
            <p:nvGraphicFramePr>
              <p:cNvPr id="215049" name="Object 9"/>
              <p:cNvGraphicFramePr>
                <a:graphicFrameLocks noChangeAspect="1"/>
              </p:cNvGraphicFramePr>
              <p:nvPr/>
            </p:nvGraphicFramePr>
            <p:xfrm>
              <a:off x="5469" y="3331"/>
              <a:ext cx="195" cy="228"/>
            </p:xfrm>
            <a:graphic>
              <a:graphicData uri="http://schemas.openxmlformats.org/presentationml/2006/ole">
                <p:oleObj spid="_x0000_s215262" name="公式" r:id="rId11" imgW="177840" imgH="203040" progId="Equation.3">
                  <p:embed/>
                </p:oleObj>
              </a:graphicData>
            </a:graphic>
          </p:graphicFrame>
          <p:graphicFrame>
            <p:nvGraphicFramePr>
              <p:cNvPr id="215050" name="Object 10"/>
              <p:cNvGraphicFramePr>
                <a:graphicFrameLocks noChangeAspect="1"/>
              </p:cNvGraphicFramePr>
              <p:nvPr/>
            </p:nvGraphicFramePr>
            <p:xfrm>
              <a:off x="4946" y="2496"/>
              <a:ext cx="175" cy="175"/>
            </p:xfrm>
            <a:graphic>
              <a:graphicData uri="http://schemas.openxmlformats.org/presentationml/2006/ole">
                <p:oleObj spid="_x0000_s215263" name="公式" r:id="rId12" imgW="152640" imgH="152280" progId="Equation.3">
                  <p:embed/>
                </p:oleObj>
              </a:graphicData>
            </a:graphic>
          </p:graphicFrame>
        </p:grpSp>
        <p:sp>
          <p:nvSpPr>
            <p:cNvPr id="215051" name="Oval 11"/>
            <p:cNvSpPr>
              <a:spLocks noChangeArrowheads="1"/>
            </p:cNvSpPr>
            <p:nvPr/>
          </p:nvSpPr>
          <p:spPr bwMode="auto">
            <a:xfrm rot="804873">
              <a:off x="4178" y="945"/>
              <a:ext cx="836" cy="34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5087" name="Object 47"/>
            <p:cNvGraphicFramePr>
              <a:graphicFrameLocks noChangeAspect="1"/>
            </p:cNvGraphicFramePr>
            <p:nvPr/>
          </p:nvGraphicFramePr>
          <p:xfrm>
            <a:off x="4643" y="1108"/>
            <a:ext cx="175" cy="195"/>
          </p:xfrm>
          <a:graphic>
            <a:graphicData uri="http://schemas.openxmlformats.org/presentationml/2006/ole">
              <p:oleObj spid="_x0000_s215264" name="公式" r:id="rId13" imgW="152640" imgH="177840" progId="Equation.3">
                <p:embed/>
              </p:oleObj>
            </a:graphicData>
          </a:graphic>
        </p:graphicFrame>
        <p:sp>
          <p:nvSpPr>
            <p:cNvPr id="215073" name="Line 33"/>
            <p:cNvSpPr>
              <a:spLocks noChangeShapeType="1"/>
            </p:cNvSpPr>
            <p:nvPr/>
          </p:nvSpPr>
          <p:spPr bwMode="auto">
            <a:xfrm>
              <a:off x="4225" y="798"/>
              <a:ext cx="0" cy="589"/>
            </a:xfrm>
            <a:prstGeom prst="line">
              <a:avLst/>
            </a:prstGeom>
            <a:noFill/>
            <a:ln w="9525">
              <a:solidFill>
                <a:srgbClr val="0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74" name="Line 34"/>
            <p:cNvSpPr>
              <a:spLocks noChangeShapeType="1"/>
            </p:cNvSpPr>
            <p:nvPr/>
          </p:nvSpPr>
          <p:spPr bwMode="auto">
            <a:xfrm>
              <a:off x="5047" y="945"/>
              <a:ext cx="0" cy="588"/>
            </a:xfrm>
            <a:prstGeom prst="line">
              <a:avLst/>
            </a:prstGeom>
            <a:noFill/>
            <a:ln w="9525">
              <a:solidFill>
                <a:srgbClr val="0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77" name="Freeform 37"/>
            <p:cNvSpPr>
              <a:spLocks/>
            </p:cNvSpPr>
            <p:nvPr/>
          </p:nvSpPr>
          <p:spPr bwMode="auto">
            <a:xfrm>
              <a:off x="4233" y="753"/>
              <a:ext cx="816" cy="759"/>
            </a:xfrm>
            <a:custGeom>
              <a:avLst/>
              <a:gdLst>
                <a:gd name="T0" fmla="*/ 0 w 864"/>
                <a:gd name="T1" fmla="*/ 0 h 816"/>
                <a:gd name="T2" fmla="*/ 0 w 864"/>
                <a:gd name="T3" fmla="*/ 720 h 816"/>
                <a:gd name="T4" fmla="*/ 864 w 864"/>
                <a:gd name="T5" fmla="*/ 816 h 816"/>
                <a:gd name="T6" fmla="*/ 864 w 864"/>
                <a:gd name="T7" fmla="*/ 144 h 816"/>
                <a:gd name="T8" fmla="*/ 0 w 864"/>
                <a:gd name="T9" fmla="*/ 0 h 816"/>
              </a:gdLst>
              <a:ahLst/>
              <a:cxnLst>
                <a:cxn ang="0">
                  <a:pos x="T0" y="T1"/>
                </a:cxn>
                <a:cxn ang="0">
                  <a:pos x="T2" y="T3"/>
                </a:cxn>
                <a:cxn ang="0">
                  <a:pos x="T4" y="T5"/>
                </a:cxn>
                <a:cxn ang="0">
                  <a:pos x="T6" y="T7"/>
                </a:cxn>
                <a:cxn ang="0">
                  <a:pos x="T8" y="T9"/>
                </a:cxn>
              </a:cxnLst>
              <a:rect l="0" t="0" r="r" b="b"/>
              <a:pathLst>
                <a:path w="864" h="816">
                  <a:moveTo>
                    <a:pt x="0" y="0"/>
                  </a:moveTo>
                  <a:lnTo>
                    <a:pt x="0" y="720"/>
                  </a:lnTo>
                  <a:lnTo>
                    <a:pt x="864" y="816"/>
                  </a:lnTo>
                  <a:lnTo>
                    <a:pt x="864" y="144"/>
                  </a:lnTo>
                  <a:lnTo>
                    <a:pt x="0" y="0"/>
                  </a:lnTo>
                  <a:close/>
                </a:path>
              </a:pathLst>
            </a:custGeom>
            <a:solidFill>
              <a:srgbClr val="66FF99"/>
            </a:solidFill>
            <a:ln w="38100" cmpd="sng">
              <a:solidFill>
                <a:schemeClr val="bg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78" name="Arc 38"/>
            <p:cNvSpPr>
              <a:spLocks/>
            </p:cNvSpPr>
            <p:nvPr/>
          </p:nvSpPr>
          <p:spPr bwMode="auto">
            <a:xfrm rot="780000">
              <a:off x="4238" y="1258"/>
              <a:ext cx="837" cy="165"/>
            </a:xfrm>
            <a:custGeom>
              <a:avLst/>
              <a:gdLst>
                <a:gd name="G0" fmla="+- 21556 0 0"/>
                <a:gd name="G1" fmla="+- 21600 0 0"/>
                <a:gd name="G2" fmla="+- 21600 0 0"/>
                <a:gd name="T0" fmla="*/ 0 w 43156"/>
                <a:gd name="T1" fmla="*/ 20224 h 21600"/>
                <a:gd name="T2" fmla="*/ 43156 w 43156"/>
                <a:gd name="T3" fmla="*/ 21600 h 21600"/>
                <a:gd name="T4" fmla="*/ 21556 w 43156"/>
                <a:gd name="T5" fmla="*/ 21600 h 21600"/>
              </a:gdLst>
              <a:ahLst/>
              <a:cxnLst>
                <a:cxn ang="0">
                  <a:pos x="T0" y="T1"/>
                </a:cxn>
                <a:cxn ang="0">
                  <a:pos x="T2" y="T3"/>
                </a:cxn>
                <a:cxn ang="0">
                  <a:pos x="T4" y="T5"/>
                </a:cxn>
              </a:cxnLst>
              <a:rect l="0" t="0" r="r" b="b"/>
              <a:pathLst>
                <a:path w="43156" h="21600" fill="none" extrusionOk="0">
                  <a:moveTo>
                    <a:pt x="-1" y="20223"/>
                  </a:moveTo>
                  <a:cubicBezTo>
                    <a:pt x="725" y="8852"/>
                    <a:pt x="10160" y="-1"/>
                    <a:pt x="21556" y="0"/>
                  </a:cubicBezTo>
                  <a:cubicBezTo>
                    <a:pt x="33485" y="0"/>
                    <a:pt x="43156" y="9670"/>
                    <a:pt x="43156" y="21600"/>
                  </a:cubicBezTo>
                </a:path>
                <a:path w="43156" h="21600" stroke="0" extrusionOk="0">
                  <a:moveTo>
                    <a:pt x="-1" y="20223"/>
                  </a:moveTo>
                  <a:cubicBezTo>
                    <a:pt x="725" y="8852"/>
                    <a:pt x="10160" y="-1"/>
                    <a:pt x="21556" y="0"/>
                  </a:cubicBezTo>
                  <a:cubicBezTo>
                    <a:pt x="33485" y="0"/>
                    <a:pt x="43156" y="9670"/>
                    <a:pt x="43156" y="21600"/>
                  </a:cubicBezTo>
                  <a:lnTo>
                    <a:pt x="21556" y="21600"/>
                  </a:lnTo>
                  <a:close/>
                </a:path>
              </a:pathLst>
            </a:custGeom>
            <a:solidFill>
              <a:srgbClr val="66FF99"/>
            </a:solidFill>
            <a:ln w="38100">
              <a:solidFill>
                <a:schemeClr val="bg2"/>
              </a:solidFill>
              <a:prstDash val="dash"/>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80" name="Arc 40"/>
            <p:cNvSpPr>
              <a:spLocks/>
            </p:cNvSpPr>
            <p:nvPr/>
          </p:nvSpPr>
          <p:spPr bwMode="auto">
            <a:xfrm rot="780000" flipH="1" flipV="1">
              <a:off x="4195" y="1389"/>
              <a:ext cx="838" cy="195"/>
            </a:xfrm>
            <a:custGeom>
              <a:avLst/>
              <a:gdLst>
                <a:gd name="G0" fmla="+- 21600 0 0"/>
                <a:gd name="G1" fmla="+- 21600 0 0"/>
                <a:gd name="G2" fmla="+- 21600 0 0"/>
                <a:gd name="T0" fmla="*/ 389 w 43200"/>
                <a:gd name="T1" fmla="*/ 25678 h 25678"/>
                <a:gd name="T2" fmla="*/ 43200 w 43200"/>
                <a:gd name="T3" fmla="*/ 21600 h 25678"/>
                <a:gd name="T4" fmla="*/ 21600 w 43200"/>
                <a:gd name="T5" fmla="*/ 21600 h 25678"/>
              </a:gdLst>
              <a:ahLst/>
              <a:cxnLst>
                <a:cxn ang="0">
                  <a:pos x="T0" y="T1"/>
                </a:cxn>
                <a:cxn ang="0">
                  <a:pos x="T2" y="T3"/>
                </a:cxn>
                <a:cxn ang="0">
                  <a:pos x="T4" y="T5"/>
                </a:cxn>
              </a:cxnLst>
              <a:rect l="0" t="0" r="r" b="b"/>
              <a:pathLst>
                <a:path w="43200" h="25678" fill="none" extrusionOk="0">
                  <a:moveTo>
                    <a:pt x="388" y="25678"/>
                  </a:moveTo>
                  <a:cubicBezTo>
                    <a:pt x="130" y="24334"/>
                    <a:pt x="0" y="22968"/>
                    <a:pt x="0" y="21600"/>
                  </a:cubicBezTo>
                  <a:cubicBezTo>
                    <a:pt x="0" y="9670"/>
                    <a:pt x="9670" y="0"/>
                    <a:pt x="21600" y="0"/>
                  </a:cubicBezTo>
                  <a:cubicBezTo>
                    <a:pt x="33529" y="-1"/>
                    <a:pt x="43199" y="9670"/>
                    <a:pt x="43200" y="21599"/>
                  </a:cubicBezTo>
                </a:path>
                <a:path w="43200" h="25678" stroke="0" extrusionOk="0">
                  <a:moveTo>
                    <a:pt x="388" y="25678"/>
                  </a:moveTo>
                  <a:cubicBezTo>
                    <a:pt x="130" y="24334"/>
                    <a:pt x="0" y="22968"/>
                    <a:pt x="0" y="21600"/>
                  </a:cubicBezTo>
                  <a:cubicBezTo>
                    <a:pt x="0" y="9670"/>
                    <a:pt x="9670" y="0"/>
                    <a:pt x="21600" y="0"/>
                  </a:cubicBezTo>
                  <a:cubicBezTo>
                    <a:pt x="33529" y="-1"/>
                    <a:pt x="43199" y="9670"/>
                    <a:pt x="43200" y="21599"/>
                  </a:cubicBezTo>
                  <a:lnTo>
                    <a:pt x="21600" y="21600"/>
                  </a:lnTo>
                  <a:close/>
                </a:path>
              </a:pathLst>
            </a:custGeom>
            <a:solidFill>
              <a:srgbClr val="66FF99"/>
            </a:solidFill>
            <a:ln w="38100">
              <a:solidFill>
                <a:schemeClr val="bg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84" name="Line 44"/>
            <p:cNvSpPr>
              <a:spLocks noChangeShapeType="1"/>
            </p:cNvSpPr>
            <p:nvPr/>
          </p:nvSpPr>
          <p:spPr bwMode="auto">
            <a:xfrm>
              <a:off x="4603" y="1120"/>
              <a:ext cx="440" cy="131"/>
            </a:xfrm>
            <a:prstGeom prst="line">
              <a:avLst/>
            </a:prstGeom>
            <a:noFill/>
            <a:ln w="28575">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85" name="Line 45"/>
            <p:cNvSpPr>
              <a:spLocks noChangeShapeType="1"/>
            </p:cNvSpPr>
            <p:nvPr/>
          </p:nvSpPr>
          <p:spPr bwMode="auto">
            <a:xfrm flipH="1">
              <a:off x="4380" y="1120"/>
              <a:ext cx="238" cy="422"/>
            </a:xfrm>
            <a:prstGeom prst="line">
              <a:avLst/>
            </a:prstGeom>
            <a:noFill/>
            <a:ln w="38100">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79" name="Oval 39"/>
            <p:cNvSpPr>
              <a:spLocks noChangeArrowheads="1"/>
            </p:cNvSpPr>
            <p:nvPr/>
          </p:nvSpPr>
          <p:spPr bwMode="auto">
            <a:xfrm rot="804873">
              <a:off x="4216" y="675"/>
              <a:ext cx="836" cy="330"/>
            </a:xfrm>
            <a:prstGeom prst="ellipse">
              <a:avLst/>
            </a:prstGeom>
            <a:solidFill>
              <a:srgbClr val="66FF99"/>
            </a:solidFill>
            <a:ln w="38100">
              <a:solidFill>
                <a:schemeClr val="bg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86" name="Line 46"/>
            <p:cNvSpPr>
              <a:spLocks noChangeShapeType="1"/>
            </p:cNvSpPr>
            <p:nvPr/>
          </p:nvSpPr>
          <p:spPr bwMode="auto">
            <a:xfrm flipV="1">
              <a:off x="4603" y="554"/>
              <a:ext cx="0" cy="566"/>
            </a:xfrm>
            <a:prstGeom prst="line">
              <a:avLst/>
            </a:prstGeom>
            <a:noFill/>
            <a:ln w="28575">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081" name="Group 41"/>
          <p:cNvGrpSpPr>
            <a:grpSpLocks/>
          </p:cNvGrpSpPr>
          <p:nvPr/>
        </p:nvGrpSpPr>
        <p:grpSpPr bwMode="auto">
          <a:xfrm>
            <a:off x="5751513" y="1558925"/>
            <a:ext cx="1397000" cy="517525"/>
            <a:chOff x="4496" y="2972"/>
            <a:chExt cx="880" cy="340"/>
          </a:xfrm>
        </p:grpSpPr>
        <p:sp>
          <p:nvSpPr>
            <p:cNvPr id="215082" name="Arc 42"/>
            <p:cNvSpPr>
              <a:spLocks/>
            </p:cNvSpPr>
            <p:nvPr/>
          </p:nvSpPr>
          <p:spPr bwMode="auto">
            <a:xfrm rot="780000">
              <a:off x="4539" y="2972"/>
              <a:ext cx="837" cy="172"/>
            </a:xfrm>
            <a:custGeom>
              <a:avLst/>
              <a:gdLst>
                <a:gd name="G0" fmla="+- 21556 0 0"/>
                <a:gd name="G1" fmla="+- 21600 0 0"/>
                <a:gd name="G2" fmla="+- 21600 0 0"/>
                <a:gd name="T0" fmla="*/ 0 w 43156"/>
                <a:gd name="T1" fmla="*/ 20224 h 21600"/>
                <a:gd name="T2" fmla="*/ 43156 w 43156"/>
                <a:gd name="T3" fmla="*/ 21600 h 21600"/>
                <a:gd name="T4" fmla="*/ 21556 w 43156"/>
                <a:gd name="T5" fmla="*/ 21600 h 21600"/>
              </a:gdLst>
              <a:ahLst/>
              <a:cxnLst>
                <a:cxn ang="0">
                  <a:pos x="T0" y="T1"/>
                </a:cxn>
                <a:cxn ang="0">
                  <a:pos x="T2" y="T3"/>
                </a:cxn>
                <a:cxn ang="0">
                  <a:pos x="T4" y="T5"/>
                </a:cxn>
              </a:cxnLst>
              <a:rect l="0" t="0" r="r" b="b"/>
              <a:pathLst>
                <a:path w="43156" h="21600" fill="none" extrusionOk="0">
                  <a:moveTo>
                    <a:pt x="-1" y="20223"/>
                  </a:moveTo>
                  <a:cubicBezTo>
                    <a:pt x="725" y="8852"/>
                    <a:pt x="10160" y="-1"/>
                    <a:pt x="21556" y="0"/>
                  </a:cubicBezTo>
                  <a:cubicBezTo>
                    <a:pt x="33485" y="0"/>
                    <a:pt x="43156" y="9670"/>
                    <a:pt x="43156" y="21600"/>
                  </a:cubicBezTo>
                </a:path>
                <a:path w="43156" h="21600" stroke="0" extrusionOk="0">
                  <a:moveTo>
                    <a:pt x="-1" y="20223"/>
                  </a:moveTo>
                  <a:cubicBezTo>
                    <a:pt x="725" y="8852"/>
                    <a:pt x="10160" y="-1"/>
                    <a:pt x="21556" y="0"/>
                  </a:cubicBezTo>
                  <a:cubicBezTo>
                    <a:pt x="33485" y="0"/>
                    <a:pt x="43156" y="9670"/>
                    <a:pt x="43156" y="21600"/>
                  </a:cubicBezTo>
                  <a:lnTo>
                    <a:pt x="21556" y="21600"/>
                  </a:lnTo>
                  <a:close/>
                </a:path>
              </a:pathLst>
            </a:custGeom>
            <a:noFill/>
            <a:ln w="38100">
              <a:solidFill>
                <a:schemeClr val="hlink"/>
              </a:solidFill>
              <a:prstDash val="dash"/>
              <a:round/>
              <a:headEnd/>
              <a:tailEnd/>
            </a:ln>
            <a:effectLst/>
            <a:extLst>
              <a:ext uri="{909E8E84-426E-40DD-AFC4-6F175D3DCCD1}">
                <a14:hiddenFill xmlns="" xmlns:a14="http://schemas.microsoft.com/office/drawing/2010/main">
                  <a:solidFill>
                    <a:srgbClr val="66FF99"/>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83" name="Arc 43"/>
            <p:cNvSpPr>
              <a:spLocks/>
            </p:cNvSpPr>
            <p:nvPr/>
          </p:nvSpPr>
          <p:spPr bwMode="auto">
            <a:xfrm rot="780000" flipH="1" flipV="1">
              <a:off x="4496" y="3108"/>
              <a:ext cx="838" cy="204"/>
            </a:xfrm>
            <a:custGeom>
              <a:avLst/>
              <a:gdLst>
                <a:gd name="G0" fmla="+- 21600 0 0"/>
                <a:gd name="G1" fmla="+- 21600 0 0"/>
                <a:gd name="G2" fmla="+- 21600 0 0"/>
                <a:gd name="T0" fmla="*/ 389 w 43200"/>
                <a:gd name="T1" fmla="*/ 25678 h 25678"/>
                <a:gd name="T2" fmla="*/ 43200 w 43200"/>
                <a:gd name="T3" fmla="*/ 21600 h 25678"/>
                <a:gd name="T4" fmla="*/ 21600 w 43200"/>
                <a:gd name="T5" fmla="*/ 21600 h 25678"/>
              </a:gdLst>
              <a:ahLst/>
              <a:cxnLst>
                <a:cxn ang="0">
                  <a:pos x="T0" y="T1"/>
                </a:cxn>
                <a:cxn ang="0">
                  <a:pos x="T2" y="T3"/>
                </a:cxn>
                <a:cxn ang="0">
                  <a:pos x="T4" y="T5"/>
                </a:cxn>
              </a:cxnLst>
              <a:rect l="0" t="0" r="r" b="b"/>
              <a:pathLst>
                <a:path w="43200" h="25678" fill="none" extrusionOk="0">
                  <a:moveTo>
                    <a:pt x="388" y="25678"/>
                  </a:moveTo>
                  <a:cubicBezTo>
                    <a:pt x="130" y="24334"/>
                    <a:pt x="0" y="22968"/>
                    <a:pt x="0" y="21600"/>
                  </a:cubicBezTo>
                  <a:cubicBezTo>
                    <a:pt x="0" y="9670"/>
                    <a:pt x="9670" y="0"/>
                    <a:pt x="21600" y="0"/>
                  </a:cubicBezTo>
                  <a:cubicBezTo>
                    <a:pt x="33529" y="-1"/>
                    <a:pt x="43199" y="9670"/>
                    <a:pt x="43200" y="21599"/>
                  </a:cubicBezTo>
                </a:path>
                <a:path w="43200" h="25678" stroke="0" extrusionOk="0">
                  <a:moveTo>
                    <a:pt x="388" y="25678"/>
                  </a:moveTo>
                  <a:cubicBezTo>
                    <a:pt x="130" y="24334"/>
                    <a:pt x="0" y="22968"/>
                    <a:pt x="0" y="21600"/>
                  </a:cubicBezTo>
                  <a:cubicBezTo>
                    <a:pt x="0" y="9670"/>
                    <a:pt x="9670" y="0"/>
                    <a:pt x="21600" y="0"/>
                  </a:cubicBezTo>
                  <a:cubicBezTo>
                    <a:pt x="33529" y="-1"/>
                    <a:pt x="43199" y="9670"/>
                    <a:pt x="43200" y="21599"/>
                  </a:cubicBezTo>
                  <a:lnTo>
                    <a:pt x="21600" y="21600"/>
                  </a:lnTo>
                  <a:close/>
                </a:path>
              </a:pathLst>
            </a:custGeom>
            <a:noFill/>
            <a:ln w="38100">
              <a:solidFill>
                <a:schemeClr val="hlink"/>
              </a:solidFill>
              <a:round/>
              <a:headEnd/>
              <a:tailEnd/>
            </a:ln>
            <a:effectLst/>
            <a:extLst>
              <a:ext uri="{909E8E84-426E-40DD-AFC4-6F175D3DCCD1}">
                <a14:hiddenFill xmlns="" xmlns:a14="http://schemas.microsoft.com/office/drawing/2010/main">
                  <a:solidFill>
                    <a:srgbClr val="66FF99"/>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fld id="{D5D4DF37-AEE8-484F-9441-CFC9A93CCCEE}" type="slidenum">
              <a:rPr lang="en-US" altLang="zh-CN" smtClean="0">
                <a:solidFill>
                  <a:schemeClr val="bg2"/>
                </a:solidFill>
              </a:rPr>
              <a:pPr/>
              <a:t>10</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5081"/>
                                        </p:tgtEl>
                                        <p:attrNameLst>
                                          <p:attrName>style.visibility</p:attrName>
                                        </p:attrNameLst>
                                      </p:cBhvr>
                                      <p:to>
                                        <p:strVal val="visible"/>
                                      </p:to>
                                    </p:set>
                                    <p:animEffect transition="in" filter="wipe(left)">
                                      <p:cBhvr>
                                        <p:cTn id="7" dur="1000"/>
                                        <p:tgtEl>
                                          <p:spTgt spid="215081"/>
                                        </p:tgtEl>
                                      </p:cBhvr>
                                    </p:animEffect>
                                  </p:childTnLst>
                                </p:cTn>
                              </p:par>
                              <p:par>
                                <p:cTn id="8" presetID="22" presetClass="entr" presetSubtype="8" fill="hold" nodeType="withEffect">
                                  <p:stCondLst>
                                    <p:cond delay="0"/>
                                  </p:stCondLst>
                                  <p:childTnLst>
                                    <p:set>
                                      <p:cBhvr>
                                        <p:cTn id="9" dur="1" fill="hold">
                                          <p:stCondLst>
                                            <p:cond delay="0"/>
                                          </p:stCondLst>
                                        </p:cTn>
                                        <p:tgtEl>
                                          <p:spTgt spid="215110"/>
                                        </p:tgtEl>
                                        <p:attrNameLst>
                                          <p:attrName>style.visibility</p:attrName>
                                        </p:attrNameLst>
                                      </p:cBhvr>
                                      <p:to>
                                        <p:strVal val="visible"/>
                                      </p:to>
                                    </p:set>
                                    <p:animEffect transition="in" filter="wipe(left)">
                                      <p:cBhvr>
                                        <p:cTn id="10" dur="1000"/>
                                        <p:tgtEl>
                                          <p:spTgt spid="2151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15061">
                                            <p:txEl>
                                              <p:pRg st="0" end="0"/>
                                            </p:txEl>
                                          </p:spTgt>
                                        </p:tgtEl>
                                        <p:attrNameLst>
                                          <p:attrName>style.visibility</p:attrName>
                                        </p:attrNameLst>
                                      </p:cBhvr>
                                      <p:to>
                                        <p:strVal val="visible"/>
                                      </p:to>
                                    </p:set>
                                    <p:animEffect transition="in" filter="wipe(left)">
                                      <p:cBhvr>
                                        <p:cTn id="15" dur="500"/>
                                        <p:tgtEl>
                                          <p:spTgt spid="215061">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215101"/>
                                        </p:tgtEl>
                                        <p:attrNameLst>
                                          <p:attrName>style.visibility</p:attrName>
                                        </p:attrNameLst>
                                      </p:cBhvr>
                                      <p:to>
                                        <p:strVal val="visible"/>
                                      </p:to>
                                    </p:set>
                                    <p:anim calcmode="lin" valueType="num">
                                      <p:cBhvr additive="base">
                                        <p:cTn id="20" dur="500" fill="hold"/>
                                        <p:tgtEl>
                                          <p:spTgt spid="215101"/>
                                        </p:tgtEl>
                                        <p:attrNameLst>
                                          <p:attrName>ppt_x</p:attrName>
                                        </p:attrNameLst>
                                      </p:cBhvr>
                                      <p:tavLst>
                                        <p:tav tm="0">
                                          <p:val>
                                            <p:strVal val="0-#ppt_w/2"/>
                                          </p:val>
                                        </p:tav>
                                        <p:tav tm="100000">
                                          <p:val>
                                            <p:strVal val="#ppt_x"/>
                                          </p:val>
                                        </p:tav>
                                      </p:tavLst>
                                    </p:anim>
                                    <p:anim calcmode="lin" valueType="num">
                                      <p:cBhvr additive="base">
                                        <p:cTn id="21" dur="500" fill="hold"/>
                                        <p:tgtEl>
                                          <p:spTgt spid="215101"/>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15057"/>
                                        </p:tgtEl>
                                        <p:attrNameLst>
                                          <p:attrName>style.visibility</p:attrName>
                                        </p:attrNameLst>
                                      </p:cBhvr>
                                      <p:to>
                                        <p:strVal val="visible"/>
                                      </p:to>
                                    </p:set>
                                    <p:animEffect transition="in" filter="wipe(left)">
                                      <p:cBhvr>
                                        <p:cTn id="26" dur="500"/>
                                        <p:tgtEl>
                                          <p:spTgt spid="21505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5059"/>
                                        </p:tgtEl>
                                        <p:attrNameLst>
                                          <p:attrName>style.visibility</p:attrName>
                                        </p:attrNameLst>
                                      </p:cBhvr>
                                      <p:to>
                                        <p:strVal val="visible"/>
                                      </p:to>
                                    </p:set>
                                    <p:animEffect transition="in" filter="wipe(left)">
                                      <p:cBhvr>
                                        <p:cTn id="31" dur="1000"/>
                                        <p:tgtEl>
                                          <p:spTgt spid="21505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15060"/>
                                        </p:tgtEl>
                                        <p:attrNameLst>
                                          <p:attrName>style.visibility</p:attrName>
                                        </p:attrNameLst>
                                      </p:cBhvr>
                                      <p:to>
                                        <p:strVal val="visible"/>
                                      </p:to>
                                    </p:set>
                                    <p:animEffect transition="in" filter="wipe(up)">
                                      <p:cBhvr>
                                        <p:cTn id="36" dur="500"/>
                                        <p:tgtEl>
                                          <p:spTgt spid="21506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215088"/>
                                        </p:tgtEl>
                                        <p:attrNameLst>
                                          <p:attrName>style.visibility</p:attrName>
                                        </p:attrNameLst>
                                      </p:cBhvr>
                                      <p:to>
                                        <p:strVal val="visible"/>
                                      </p:to>
                                    </p:set>
                                    <p:animEffect transition="in" filter="wipe(up)">
                                      <p:cBhvr>
                                        <p:cTn id="41" dur="500"/>
                                        <p:tgtEl>
                                          <p:spTgt spid="2150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15097"/>
                                        </p:tgtEl>
                                        <p:attrNameLst>
                                          <p:attrName>style.visibility</p:attrName>
                                        </p:attrNameLst>
                                      </p:cBhvr>
                                      <p:to>
                                        <p:strVal val="visible"/>
                                      </p:to>
                                    </p:set>
                                    <p:animEffect transition="in" filter="wipe(up)">
                                      <p:cBhvr>
                                        <p:cTn id="46" dur="1000"/>
                                        <p:tgtEl>
                                          <p:spTgt spid="21509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15098"/>
                                        </p:tgtEl>
                                        <p:attrNameLst>
                                          <p:attrName>style.visibility</p:attrName>
                                        </p:attrNameLst>
                                      </p:cBhvr>
                                      <p:to>
                                        <p:strVal val="visible"/>
                                      </p:to>
                                    </p:set>
                                    <p:animEffect transition="in" filter="wipe(left)">
                                      <p:cBhvr>
                                        <p:cTn id="51" dur="1000"/>
                                        <p:tgtEl>
                                          <p:spTgt spid="21509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15100"/>
                                        </p:tgtEl>
                                        <p:attrNameLst>
                                          <p:attrName>style.visibility</p:attrName>
                                        </p:attrNameLst>
                                      </p:cBhvr>
                                      <p:to>
                                        <p:strVal val="visible"/>
                                      </p:to>
                                    </p:set>
                                    <p:animEffect transition="in" filter="wipe(down)">
                                      <p:cBhvr>
                                        <p:cTn id="56" dur="1000"/>
                                        <p:tgtEl>
                                          <p:spTgt spid="21510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215096"/>
                                        </p:tgtEl>
                                        <p:attrNameLst>
                                          <p:attrName>style.visibility</p:attrName>
                                        </p:attrNameLst>
                                      </p:cBhvr>
                                      <p:to>
                                        <p:strVal val="visible"/>
                                      </p:to>
                                    </p:set>
                                    <p:animEffect transition="in" filter="wipe(right)">
                                      <p:cBhvr>
                                        <p:cTn id="61" dur="1000"/>
                                        <p:tgtEl>
                                          <p:spTgt spid="215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9" grpId="0" autoUpdateAnimBg="0"/>
      <p:bldP spid="215060" grpId="0" autoUpdateAnimBg="0"/>
      <p:bldP spid="215061" grpId="0" build="p" autoUpdateAnimBg="0"/>
      <p:bldP spid="215096" grpId="0" animBg="1"/>
      <p:bldP spid="215097" grpId="0" animBg="1"/>
      <p:bldP spid="215100" grpId="0" animBg="1"/>
      <p:bldP spid="21510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Rectangle 4"/>
          <p:cNvSpPr>
            <a:spLocks noChangeArrowheads="1"/>
          </p:cNvSpPr>
          <p:nvPr/>
        </p:nvSpPr>
        <p:spPr bwMode="auto">
          <a:xfrm>
            <a:off x="1042988" y="476250"/>
            <a:ext cx="691515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一般地</a:t>
            </a:r>
            <a:r>
              <a:rPr lang="en-US" altLang="zh-CN"/>
              <a:t>,</a:t>
            </a:r>
            <a:r>
              <a:rPr lang="zh-CN" altLang="en-US"/>
              <a:t>在三维空间二元方程表示柱面</a:t>
            </a:r>
            <a:r>
              <a:rPr lang="en-US" altLang="zh-CN"/>
              <a:t>.</a:t>
            </a:r>
          </a:p>
        </p:txBody>
      </p:sp>
      <p:sp>
        <p:nvSpPr>
          <p:cNvPr id="216069" name="Text Box 5"/>
          <p:cNvSpPr txBox="1">
            <a:spLocks noChangeArrowheads="1"/>
          </p:cNvSpPr>
          <p:nvPr/>
        </p:nvSpPr>
        <p:spPr bwMode="auto">
          <a:xfrm>
            <a:off x="395288" y="1412875"/>
            <a:ext cx="1223962"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33CC"/>
                </a:solidFill>
              </a:rPr>
              <a:t>方程</a:t>
            </a:r>
          </a:p>
        </p:txBody>
      </p:sp>
      <p:sp>
        <p:nvSpPr>
          <p:cNvPr id="216070" name="Text Box 6"/>
          <p:cNvSpPr txBox="1">
            <a:spLocks noChangeArrowheads="1"/>
          </p:cNvSpPr>
          <p:nvPr/>
        </p:nvSpPr>
        <p:spPr bwMode="auto">
          <a:xfrm>
            <a:off x="395288" y="2201863"/>
            <a:ext cx="208915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33CC"/>
                </a:solidFill>
              </a:rPr>
              <a:t>母线</a:t>
            </a:r>
          </a:p>
        </p:txBody>
      </p:sp>
      <p:sp>
        <p:nvSpPr>
          <p:cNvPr id="216071" name="Text Box 7"/>
          <p:cNvSpPr txBox="1">
            <a:spLocks noChangeArrowheads="1"/>
          </p:cNvSpPr>
          <p:nvPr/>
        </p:nvSpPr>
        <p:spPr bwMode="auto">
          <a:xfrm>
            <a:off x="395288" y="2924175"/>
            <a:ext cx="187325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33CC"/>
                </a:solidFill>
              </a:rPr>
              <a:t>准线</a:t>
            </a:r>
          </a:p>
        </p:txBody>
      </p:sp>
      <p:graphicFrame>
        <p:nvGraphicFramePr>
          <p:cNvPr id="216072" name="Object 8"/>
          <p:cNvGraphicFramePr>
            <a:graphicFrameLocks noChangeAspect="1"/>
          </p:cNvGraphicFramePr>
          <p:nvPr/>
        </p:nvGraphicFramePr>
        <p:xfrm>
          <a:off x="1547813" y="1484313"/>
          <a:ext cx="2030412" cy="550862"/>
        </p:xfrm>
        <a:graphic>
          <a:graphicData uri="http://schemas.openxmlformats.org/presentationml/2006/ole">
            <p:oleObj spid="_x0000_s216328" name="公式" r:id="rId3" imgW="748975" imgH="203112" progId="Equation.3">
              <p:embed/>
            </p:oleObj>
          </a:graphicData>
        </a:graphic>
      </p:graphicFrame>
      <p:sp>
        <p:nvSpPr>
          <p:cNvPr id="216073" name="Rectangle 9"/>
          <p:cNvSpPr>
            <a:spLocks noChangeArrowheads="1"/>
          </p:cNvSpPr>
          <p:nvPr/>
        </p:nvSpPr>
        <p:spPr bwMode="auto">
          <a:xfrm>
            <a:off x="1476375" y="2201863"/>
            <a:ext cx="207645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平行于</a:t>
            </a:r>
            <a:r>
              <a:rPr lang="en-US" altLang="zh-CN" i="1"/>
              <a:t>z</a:t>
            </a:r>
            <a:r>
              <a:rPr lang="en-US" altLang="zh-CN"/>
              <a:t> </a:t>
            </a:r>
            <a:r>
              <a:rPr lang="zh-CN" altLang="en-US"/>
              <a:t>轴</a:t>
            </a:r>
          </a:p>
        </p:txBody>
      </p:sp>
      <p:sp>
        <p:nvSpPr>
          <p:cNvPr id="216074" name="Rectangle 10"/>
          <p:cNvSpPr>
            <a:spLocks noChangeArrowheads="1"/>
          </p:cNvSpPr>
          <p:nvPr/>
        </p:nvSpPr>
        <p:spPr bwMode="auto">
          <a:xfrm>
            <a:off x="1692275" y="2924175"/>
            <a:ext cx="16891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在</a:t>
            </a:r>
            <a:r>
              <a:rPr lang="en-US" altLang="zh-CN" i="1"/>
              <a:t>xoy</a:t>
            </a:r>
            <a:r>
              <a:rPr lang="en-US" altLang="zh-CN"/>
              <a:t> </a:t>
            </a:r>
            <a:r>
              <a:rPr lang="zh-CN" altLang="en-US"/>
              <a:t>面</a:t>
            </a:r>
          </a:p>
        </p:txBody>
      </p:sp>
      <p:sp>
        <p:nvSpPr>
          <p:cNvPr id="216075" name="Rectangle 11"/>
          <p:cNvSpPr>
            <a:spLocks noChangeArrowheads="1"/>
          </p:cNvSpPr>
          <p:nvPr/>
        </p:nvSpPr>
        <p:spPr bwMode="auto">
          <a:xfrm>
            <a:off x="4467225" y="2198688"/>
            <a:ext cx="896938"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t>x </a:t>
            </a:r>
            <a:r>
              <a:rPr lang="zh-CN" altLang="en-US"/>
              <a:t>轴</a:t>
            </a:r>
          </a:p>
        </p:txBody>
      </p:sp>
      <p:graphicFrame>
        <p:nvGraphicFramePr>
          <p:cNvPr id="216076" name="Object 12"/>
          <p:cNvGraphicFramePr>
            <a:graphicFrameLocks noChangeAspect="1"/>
          </p:cNvGraphicFramePr>
          <p:nvPr/>
        </p:nvGraphicFramePr>
        <p:xfrm>
          <a:off x="3995738" y="1484313"/>
          <a:ext cx="2017712" cy="566737"/>
        </p:xfrm>
        <a:graphic>
          <a:graphicData uri="http://schemas.openxmlformats.org/presentationml/2006/ole">
            <p:oleObj spid="_x0000_s216329" name="公式" r:id="rId4" imgW="723586" imgH="203112" progId="Equation.3">
              <p:embed/>
            </p:oleObj>
          </a:graphicData>
        </a:graphic>
      </p:graphicFrame>
      <p:graphicFrame>
        <p:nvGraphicFramePr>
          <p:cNvPr id="216077" name="Object 13"/>
          <p:cNvGraphicFramePr>
            <a:graphicFrameLocks noChangeAspect="1"/>
          </p:cNvGraphicFramePr>
          <p:nvPr/>
        </p:nvGraphicFramePr>
        <p:xfrm>
          <a:off x="6516688" y="1484313"/>
          <a:ext cx="2103437" cy="571500"/>
        </p:xfrm>
        <a:graphic>
          <a:graphicData uri="http://schemas.openxmlformats.org/presentationml/2006/ole">
            <p:oleObj spid="_x0000_s216330" name="公式" r:id="rId5" imgW="748975" imgH="203112" progId="Equation.3">
              <p:embed/>
            </p:oleObj>
          </a:graphicData>
        </a:graphic>
      </p:graphicFrame>
      <p:sp>
        <p:nvSpPr>
          <p:cNvPr id="216078" name="Rectangle 14"/>
          <p:cNvSpPr>
            <a:spLocks noChangeArrowheads="1"/>
          </p:cNvSpPr>
          <p:nvPr/>
        </p:nvSpPr>
        <p:spPr bwMode="auto">
          <a:xfrm>
            <a:off x="4227513" y="2921000"/>
            <a:ext cx="1236662"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t>yoz</a:t>
            </a:r>
            <a:r>
              <a:rPr lang="en-US" altLang="zh-CN"/>
              <a:t> </a:t>
            </a:r>
            <a:r>
              <a:rPr lang="zh-CN" altLang="en-US"/>
              <a:t>面</a:t>
            </a:r>
          </a:p>
        </p:txBody>
      </p:sp>
      <p:sp>
        <p:nvSpPr>
          <p:cNvPr id="216079" name="Rectangle 15"/>
          <p:cNvSpPr>
            <a:spLocks noChangeArrowheads="1"/>
          </p:cNvSpPr>
          <p:nvPr/>
        </p:nvSpPr>
        <p:spPr bwMode="auto">
          <a:xfrm>
            <a:off x="6746875" y="2921000"/>
            <a:ext cx="1269899"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dirty="0" err="1" smtClean="0"/>
              <a:t>zox</a:t>
            </a:r>
            <a:r>
              <a:rPr lang="en-US" altLang="zh-CN" dirty="0" smtClean="0"/>
              <a:t> </a:t>
            </a:r>
            <a:r>
              <a:rPr lang="zh-CN" altLang="en-US" dirty="0"/>
              <a:t>面</a:t>
            </a:r>
          </a:p>
        </p:txBody>
      </p:sp>
      <p:sp>
        <p:nvSpPr>
          <p:cNvPr id="216080" name="Rectangle 16"/>
          <p:cNvSpPr>
            <a:spLocks noChangeArrowheads="1"/>
          </p:cNvSpPr>
          <p:nvPr/>
        </p:nvSpPr>
        <p:spPr bwMode="auto">
          <a:xfrm>
            <a:off x="6988175" y="2198688"/>
            <a:ext cx="874713"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t>y </a:t>
            </a:r>
            <a:r>
              <a:rPr lang="zh-CN" altLang="en-US"/>
              <a:t>轴</a:t>
            </a:r>
          </a:p>
        </p:txBody>
      </p:sp>
      <p:sp>
        <p:nvSpPr>
          <p:cNvPr id="216118" name="Line 54"/>
          <p:cNvSpPr>
            <a:spLocks noChangeShapeType="1"/>
          </p:cNvSpPr>
          <p:nvPr/>
        </p:nvSpPr>
        <p:spPr bwMode="auto">
          <a:xfrm>
            <a:off x="1476375" y="1414463"/>
            <a:ext cx="0" cy="4391025"/>
          </a:xfrm>
          <a:prstGeom prst="line">
            <a:avLst/>
          </a:prstGeom>
          <a:noFill/>
          <a:ln w="38100">
            <a:solidFill>
              <a:srgbClr val="0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120" name="Line 56"/>
          <p:cNvSpPr>
            <a:spLocks noChangeShapeType="1"/>
          </p:cNvSpPr>
          <p:nvPr/>
        </p:nvSpPr>
        <p:spPr bwMode="auto">
          <a:xfrm>
            <a:off x="3708400" y="1484313"/>
            <a:ext cx="0" cy="4392612"/>
          </a:xfrm>
          <a:prstGeom prst="line">
            <a:avLst/>
          </a:prstGeom>
          <a:noFill/>
          <a:ln w="38100">
            <a:solidFill>
              <a:srgbClr val="0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121" name="Line 57"/>
          <p:cNvSpPr>
            <a:spLocks noChangeShapeType="1"/>
          </p:cNvSpPr>
          <p:nvPr/>
        </p:nvSpPr>
        <p:spPr bwMode="auto">
          <a:xfrm>
            <a:off x="6300788" y="1484313"/>
            <a:ext cx="0" cy="4321175"/>
          </a:xfrm>
          <a:prstGeom prst="line">
            <a:avLst/>
          </a:prstGeom>
          <a:noFill/>
          <a:ln w="38100">
            <a:solidFill>
              <a:srgbClr val="0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122" name="Text Box 58"/>
          <p:cNvSpPr txBox="1">
            <a:spLocks noChangeArrowheads="1"/>
          </p:cNvSpPr>
          <p:nvPr/>
        </p:nvSpPr>
        <p:spPr bwMode="auto">
          <a:xfrm>
            <a:off x="468313" y="4289425"/>
            <a:ext cx="1800225"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33CC"/>
                </a:solidFill>
              </a:rPr>
              <a:t>图形</a:t>
            </a:r>
          </a:p>
        </p:txBody>
      </p:sp>
      <p:grpSp>
        <p:nvGrpSpPr>
          <p:cNvPr id="216129" name="Group 65"/>
          <p:cNvGrpSpPr>
            <a:grpSpLocks/>
          </p:cNvGrpSpPr>
          <p:nvPr/>
        </p:nvGrpSpPr>
        <p:grpSpPr bwMode="auto">
          <a:xfrm>
            <a:off x="1585913" y="3860800"/>
            <a:ext cx="1762125" cy="1679575"/>
            <a:chOff x="999" y="2432"/>
            <a:chExt cx="1110" cy="1058"/>
          </a:xfrm>
        </p:grpSpPr>
        <p:grpSp>
          <p:nvGrpSpPr>
            <p:cNvPr id="216123" name="Group 59"/>
            <p:cNvGrpSpPr>
              <a:grpSpLocks/>
            </p:cNvGrpSpPr>
            <p:nvPr/>
          </p:nvGrpSpPr>
          <p:grpSpPr bwMode="auto">
            <a:xfrm>
              <a:off x="999" y="2432"/>
              <a:ext cx="1110" cy="1058"/>
              <a:chOff x="999" y="2432"/>
              <a:chExt cx="1110" cy="1058"/>
            </a:xfrm>
          </p:grpSpPr>
          <p:graphicFrame>
            <p:nvGraphicFramePr>
              <p:cNvPr id="216082" name="Object 18"/>
              <p:cNvGraphicFramePr>
                <a:graphicFrameLocks noChangeAspect="1"/>
              </p:cNvGraphicFramePr>
              <p:nvPr/>
            </p:nvGraphicFramePr>
            <p:xfrm>
              <a:off x="1053" y="3346"/>
              <a:ext cx="137" cy="144"/>
            </p:xfrm>
            <a:graphic>
              <a:graphicData uri="http://schemas.openxmlformats.org/presentationml/2006/ole">
                <p:oleObj spid="_x0000_s216331" name="Equation" r:id="rId6" imgW="292320" imgH="304560" progId="Equation.3">
                  <p:embed/>
                </p:oleObj>
              </a:graphicData>
            </a:graphic>
          </p:graphicFrame>
          <p:graphicFrame>
            <p:nvGraphicFramePr>
              <p:cNvPr id="216083" name="Object 19"/>
              <p:cNvGraphicFramePr>
                <a:graphicFrameLocks noChangeAspect="1"/>
              </p:cNvGraphicFramePr>
              <p:nvPr/>
            </p:nvGraphicFramePr>
            <p:xfrm>
              <a:off x="1959" y="3178"/>
              <a:ext cx="144" cy="190"/>
            </p:xfrm>
            <a:graphic>
              <a:graphicData uri="http://schemas.openxmlformats.org/presentationml/2006/ole">
                <p:oleObj spid="_x0000_s216332" name="Equation" r:id="rId7" imgW="305280" imgH="406080" progId="Equation.3">
                  <p:embed/>
                </p:oleObj>
              </a:graphicData>
            </a:graphic>
          </p:graphicFrame>
          <p:graphicFrame>
            <p:nvGraphicFramePr>
              <p:cNvPr id="216084" name="Object 20"/>
              <p:cNvGraphicFramePr>
                <a:graphicFrameLocks noChangeAspect="1"/>
              </p:cNvGraphicFramePr>
              <p:nvPr/>
            </p:nvGraphicFramePr>
            <p:xfrm>
              <a:off x="1253" y="2435"/>
              <a:ext cx="129" cy="129"/>
            </p:xfrm>
            <a:graphic>
              <a:graphicData uri="http://schemas.openxmlformats.org/presentationml/2006/ole">
                <p:oleObj spid="_x0000_s216333" name="Equation" r:id="rId8" imgW="279720" imgH="279360" progId="Equation.3">
                  <p:embed/>
                </p:oleObj>
              </a:graphicData>
            </a:graphic>
          </p:graphicFrame>
          <p:graphicFrame>
            <p:nvGraphicFramePr>
              <p:cNvPr id="216086" name="Object 22"/>
              <p:cNvGraphicFramePr>
                <a:graphicFrameLocks noChangeAspect="1"/>
              </p:cNvGraphicFramePr>
              <p:nvPr/>
            </p:nvGraphicFramePr>
            <p:xfrm>
              <a:off x="1142" y="2579"/>
              <a:ext cx="721" cy="767"/>
            </p:xfrm>
            <a:graphic>
              <a:graphicData uri="http://schemas.openxmlformats.org/presentationml/2006/ole">
                <p:oleObj spid="_x0000_s216334" name="BMP 图象" r:id="rId9" imgW="2419048" imgH="2742857" progId="PBrush">
                  <p:embed/>
                </p:oleObj>
              </a:graphicData>
            </a:graphic>
          </p:graphicFrame>
          <p:sp>
            <p:nvSpPr>
              <p:cNvPr id="216087" name="Line 23"/>
              <p:cNvSpPr>
                <a:spLocks noChangeShapeType="1"/>
              </p:cNvSpPr>
              <p:nvPr/>
            </p:nvSpPr>
            <p:spPr bwMode="auto">
              <a:xfrm>
                <a:off x="1431" y="3125"/>
                <a:ext cx="408" cy="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88" name="Line 24"/>
              <p:cNvSpPr>
                <a:spLocks noChangeShapeType="1"/>
              </p:cNvSpPr>
              <p:nvPr/>
            </p:nvSpPr>
            <p:spPr bwMode="auto">
              <a:xfrm flipV="1">
                <a:off x="1431" y="2672"/>
                <a:ext cx="0" cy="431"/>
              </a:xfrm>
              <a:prstGeom prst="line">
                <a:avLst/>
              </a:prstGeom>
              <a:noFill/>
              <a:ln w="127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89" name="Line 25"/>
              <p:cNvSpPr>
                <a:spLocks noChangeShapeType="1"/>
              </p:cNvSpPr>
              <p:nvPr/>
            </p:nvSpPr>
            <p:spPr bwMode="auto">
              <a:xfrm flipV="1">
                <a:off x="1430" y="2432"/>
                <a:ext cx="1" cy="227"/>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90" name="Line 26"/>
              <p:cNvSpPr>
                <a:spLocks noChangeShapeType="1"/>
              </p:cNvSpPr>
              <p:nvPr/>
            </p:nvSpPr>
            <p:spPr bwMode="auto">
              <a:xfrm flipH="1">
                <a:off x="1219" y="3126"/>
                <a:ext cx="212" cy="112"/>
              </a:xfrm>
              <a:prstGeom prst="line">
                <a:avLst/>
              </a:prstGeom>
              <a:noFill/>
              <a:ln w="127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91" name="Line 27"/>
              <p:cNvSpPr>
                <a:spLocks noChangeShapeType="1"/>
              </p:cNvSpPr>
              <p:nvPr/>
            </p:nvSpPr>
            <p:spPr bwMode="auto">
              <a:xfrm flipH="1">
                <a:off x="999" y="3240"/>
                <a:ext cx="204" cy="109"/>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92" name="Line 28"/>
              <p:cNvSpPr>
                <a:spLocks noChangeShapeType="1"/>
              </p:cNvSpPr>
              <p:nvPr/>
            </p:nvSpPr>
            <p:spPr bwMode="auto">
              <a:xfrm>
                <a:off x="1837" y="3125"/>
                <a:ext cx="272" cy="0"/>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6126" name="Line 62"/>
            <p:cNvSpPr>
              <a:spLocks noChangeShapeType="1"/>
            </p:cNvSpPr>
            <p:nvPr/>
          </p:nvSpPr>
          <p:spPr bwMode="auto">
            <a:xfrm>
              <a:off x="1202" y="2614"/>
              <a:ext cx="0" cy="589"/>
            </a:xfrm>
            <a:prstGeom prst="line">
              <a:avLst/>
            </a:prstGeom>
            <a:noFill/>
            <a:ln w="571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6132" name="Group 68"/>
          <p:cNvGrpSpPr>
            <a:grpSpLocks/>
          </p:cNvGrpSpPr>
          <p:nvPr/>
        </p:nvGrpSpPr>
        <p:grpSpPr bwMode="auto">
          <a:xfrm>
            <a:off x="3941763" y="3830638"/>
            <a:ext cx="2286000" cy="1830387"/>
            <a:chOff x="2483" y="2413"/>
            <a:chExt cx="1440" cy="1153"/>
          </a:xfrm>
        </p:grpSpPr>
        <p:sp>
          <p:nvSpPr>
            <p:cNvPr id="216101" name="Line 37"/>
            <p:cNvSpPr>
              <a:spLocks noChangeShapeType="1"/>
            </p:cNvSpPr>
            <p:nvPr/>
          </p:nvSpPr>
          <p:spPr bwMode="auto">
            <a:xfrm flipV="1">
              <a:off x="3515" y="2976"/>
              <a:ext cx="408" cy="13"/>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6130" name="Group 66"/>
            <p:cNvGrpSpPr>
              <a:grpSpLocks/>
            </p:cNvGrpSpPr>
            <p:nvPr/>
          </p:nvGrpSpPr>
          <p:grpSpPr bwMode="auto">
            <a:xfrm>
              <a:off x="2483" y="2413"/>
              <a:ext cx="1440" cy="1153"/>
              <a:chOff x="2483" y="2413"/>
              <a:chExt cx="1440" cy="1153"/>
            </a:xfrm>
          </p:grpSpPr>
          <p:grpSp>
            <p:nvGrpSpPr>
              <p:cNvPr id="216124" name="Group 60"/>
              <p:cNvGrpSpPr>
                <a:grpSpLocks/>
              </p:cNvGrpSpPr>
              <p:nvPr/>
            </p:nvGrpSpPr>
            <p:grpSpPr bwMode="auto">
              <a:xfrm>
                <a:off x="2483" y="2413"/>
                <a:ext cx="1440" cy="1153"/>
                <a:chOff x="2483" y="2413"/>
                <a:chExt cx="1440" cy="1153"/>
              </a:xfrm>
            </p:grpSpPr>
            <p:graphicFrame>
              <p:nvGraphicFramePr>
                <p:cNvPr id="216094" name="Object 30"/>
                <p:cNvGraphicFramePr>
                  <a:graphicFrameLocks noChangeAspect="1"/>
                </p:cNvGraphicFramePr>
                <p:nvPr/>
              </p:nvGraphicFramePr>
              <p:xfrm>
                <a:off x="2699" y="3421"/>
                <a:ext cx="137" cy="145"/>
              </p:xfrm>
              <a:graphic>
                <a:graphicData uri="http://schemas.openxmlformats.org/presentationml/2006/ole">
                  <p:oleObj spid="_x0000_s216335" name="Equation" r:id="rId10" imgW="292320" imgH="304560" progId="Equation.3">
                    <p:embed/>
                  </p:oleObj>
                </a:graphicData>
              </a:graphic>
            </p:graphicFrame>
            <p:graphicFrame>
              <p:nvGraphicFramePr>
                <p:cNvPr id="216095" name="Object 31"/>
                <p:cNvGraphicFramePr>
                  <a:graphicFrameLocks noChangeAspect="1"/>
                </p:cNvGraphicFramePr>
                <p:nvPr/>
              </p:nvGraphicFramePr>
              <p:xfrm>
                <a:off x="3083" y="2413"/>
                <a:ext cx="129" cy="129"/>
              </p:xfrm>
              <a:graphic>
                <a:graphicData uri="http://schemas.openxmlformats.org/presentationml/2006/ole">
                  <p:oleObj spid="_x0000_s216336" name="Equation" r:id="rId11" imgW="279720" imgH="279360" progId="Equation.3">
                    <p:embed/>
                  </p:oleObj>
                </a:graphicData>
              </a:graphic>
            </p:graphicFrame>
            <p:graphicFrame>
              <p:nvGraphicFramePr>
                <p:cNvPr id="216096" name="Object 32"/>
                <p:cNvGraphicFramePr>
                  <a:graphicFrameLocks noChangeAspect="1"/>
                </p:cNvGraphicFramePr>
                <p:nvPr/>
              </p:nvGraphicFramePr>
              <p:xfrm>
                <a:off x="2483" y="2605"/>
                <a:ext cx="1272" cy="776"/>
              </p:xfrm>
              <a:graphic>
                <a:graphicData uri="http://schemas.openxmlformats.org/presentationml/2006/ole">
                  <p:oleObj spid="_x0000_s216337" name="BMP 图象" r:id="rId12" imgW="2247619" imgH="1371429" progId="PBrush">
                    <p:embed/>
                  </p:oleObj>
                </a:graphicData>
              </a:graphic>
            </p:graphicFrame>
            <p:sp>
              <p:nvSpPr>
                <p:cNvPr id="216097" name="Line 33"/>
                <p:cNvSpPr>
                  <a:spLocks noChangeShapeType="1"/>
                </p:cNvSpPr>
                <p:nvPr/>
              </p:nvSpPr>
              <p:spPr bwMode="auto">
                <a:xfrm>
                  <a:off x="3035" y="2989"/>
                  <a:ext cx="453" cy="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98" name="Line 34"/>
                <p:cNvSpPr>
                  <a:spLocks noChangeShapeType="1"/>
                </p:cNvSpPr>
                <p:nvPr/>
              </p:nvSpPr>
              <p:spPr bwMode="auto">
                <a:xfrm flipV="1">
                  <a:off x="3035" y="2757"/>
                  <a:ext cx="0" cy="232"/>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99" name="Line 35"/>
                <p:cNvSpPr>
                  <a:spLocks noChangeShapeType="1"/>
                </p:cNvSpPr>
                <p:nvPr/>
              </p:nvSpPr>
              <p:spPr bwMode="auto">
                <a:xfrm flipV="1">
                  <a:off x="3035" y="2511"/>
                  <a:ext cx="0" cy="227"/>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00" name="Line 36"/>
                <p:cNvSpPr>
                  <a:spLocks noChangeShapeType="1"/>
                </p:cNvSpPr>
                <p:nvPr/>
              </p:nvSpPr>
              <p:spPr bwMode="auto">
                <a:xfrm flipH="1">
                  <a:off x="2755" y="3001"/>
                  <a:ext cx="279" cy="347"/>
                </a:xfrm>
                <a:prstGeom prst="line">
                  <a:avLst/>
                </a:prstGeom>
                <a:noFill/>
                <a:ln w="127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6102" name="Object 38"/>
                <p:cNvGraphicFramePr>
                  <a:graphicFrameLocks noChangeAspect="1"/>
                </p:cNvGraphicFramePr>
                <p:nvPr/>
              </p:nvGraphicFramePr>
              <p:xfrm>
                <a:off x="3779" y="3037"/>
                <a:ext cx="144" cy="190"/>
              </p:xfrm>
              <a:graphic>
                <a:graphicData uri="http://schemas.openxmlformats.org/presentationml/2006/ole">
                  <p:oleObj spid="_x0000_s216338" name="Equation" r:id="rId13" imgW="305280" imgH="406080" progId="Equation.3">
                    <p:embed/>
                  </p:oleObj>
                </a:graphicData>
              </a:graphic>
            </p:graphicFrame>
            <p:sp>
              <p:nvSpPr>
                <p:cNvPr id="216104" name="Line 40"/>
                <p:cNvSpPr>
                  <a:spLocks noChangeShapeType="1"/>
                </p:cNvSpPr>
                <p:nvPr/>
              </p:nvSpPr>
              <p:spPr bwMode="auto">
                <a:xfrm flipH="1">
                  <a:off x="2600" y="3359"/>
                  <a:ext cx="136" cy="170"/>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6127" name="Line 63"/>
              <p:cNvSpPr>
                <a:spLocks noChangeShapeType="1"/>
              </p:cNvSpPr>
              <p:nvPr/>
            </p:nvSpPr>
            <p:spPr bwMode="auto">
              <a:xfrm flipH="1">
                <a:off x="3198" y="2614"/>
                <a:ext cx="453" cy="589"/>
              </a:xfrm>
              <a:prstGeom prst="line">
                <a:avLst/>
              </a:prstGeom>
              <a:noFill/>
              <a:ln w="571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16131" name="Group 67"/>
          <p:cNvGrpSpPr>
            <a:grpSpLocks/>
          </p:cNvGrpSpPr>
          <p:nvPr/>
        </p:nvGrpSpPr>
        <p:grpSpPr bwMode="auto">
          <a:xfrm>
            <a:off x="6597650" y="3937000"/>
            <a:ext cx="2163763" cy="1728788"/>
            <a:chOff x="4156" y="2480"/>
            <a:chExt cx="1363" cy="1089"/>
          </a:xfrm>
        </p:grpSpPr>
        <p:grpSp>
          <p:nvGrpSpPr>
            <p:cNvPr id="216125" name="Group 61"/>
            <p:cNvGrpSpPr>
              <a:grpSpLocks/>
            </p:cNvGrpSpPr>
            <p:nvPr/>
          </p:nvGrpSpPr>
          <p:grpSpPr bwMode="auto">
            <a:xfrm>
              <a:off x="4156" y="2480"/>
              <a:ext cx="1363" cy="1089"/>
              <a:chOff x="4156" y="2480"/>
              <a:chExt cx="1363" cy="1089"/>
            </a:xfrm>
          </p:grpSpPr>
          <p:grpSp>
            <p:nvGrpSpPr>
              <p:cNvPr id="216106" name="Group 42"/>
              <p:cNvGrpSpPr>
                <a:grpSpLocks/>
              </p:cNvGrpSpPr>
              <p:nvPr/>
            </p:nvGrpSpPr>
            <p:grpSpPr bwMode="auto">
              <a:xfrm>
                <a:off x="4196" y="2480"/>
                <a:ext cx="1269" cy="910"/>
                <a:chOff x="3622" y="2688"/>
                <a:chExt cx="1354" cy="968"/>
              </a:xfrm>
            </p:grpSpPr>
            <p:graphicFrame>
              <p:nvGraphicFramePr>
                <p:cNvPr id="216107" name="Object 43"/>
                <p:cNvGraphicFramePr>
                  <a:graphicFrameLocks noChangeAspect="1"/>
                </p:cNvGraphicFramePr>
                <p:nvPr/>
              </p:nvGraphicFramePr>
              <p:xfrm>
                <a:off x="3648" y="2880"/>
                <a:ext cx="1200" cy="730"/>
              </p:xfrm>
              <a:graphic>
                <a:graphicData uri="http://schemas.openxmlformats.org/presentationml/2006/ole">
                  <p:oleObj spid="_x0000_s216339" name="BMP 图象" r:id="rId14" imgW="1514686" imgH="923810" progId="PBrush">
                    <p:embed/>
                  </p:oleObj>
                </a:graphicData>
              </a:graphic>
            </p:graphicFrame>
            <p:sp>
              <p:nvSpPr>
                <p:cNvPr id="216108" name="Line 44"/>
                <p:cNvSpPr>
                  <a:spLocks noChangeShapeType="1"/>
                </p:cNvSpPr>
                <p:nvPr/>
              </p:nvSpPr>
              <p:spPr bwMode="auto">
                <a:xfrm flipV="1">
                  <a:off x="3889" y="2891"/>
                  <a:ext cx="0" cy="288"/>
                </a:xfrm>
                <a:prstGeom prst="line">
                  <a:avLst/>
                </a:prstGeom>
                <a:noFill/>
                <a:ln w="127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09" name="Line 45"/>
                <p:cNvSpPr>
                  <a:spLocks noChangeShapeType="1"/>
                </p:cNvSpPr>
                <p:nvPr/>
              </p:nvSpPr>
              <p:spPr bwMode="auto">
                <a:xfrm>
                  <a:off x="3888" y="3184"/>
                  <a:ext cx="762" cy="136"/>
                </a:xfrm>
                <a:prstGeom prst="line">
                  <a:avLst/>
                </a:prstGeom>
                <a:noFill/>
                <a:ln w="127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10" name="Line 46"/>
                <p:cNvSpPr>
                  <a:spLocks noChangeShapeType="1"/>
                </p:cNvSpPr>
                <p:nvPr/>
              </p:nvSpPr>
              <p:spPr bwMode="auto">
                <a:xfrm>
                  <a:off x="4656" y="3320"/>
                  <a:ext cx="320" cy="66"/>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11" name="Line 47"/>
                <p:cNvSpPr>
                  <a:spLocks noChangeShapeType="1"/>
                </p:cNvSpPr>
                <p:nvPr/>
              </p:nvSpPr>
              <p:spPr bwMode="auto">
                <a:xfrm rot="801385" flipH="1">
                  <a:off x="3766" y="3178"/>
                  <a:ext cx="95" cy="256"/>
                </a:xfrm>
                <a:prstGeom prst="line">
                  <a:avLst/>
                </a:prstGeom>
                <a:noFill/>
                <a:ln w="127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12" name="Line 48"/>
                <p:cNvSpPr>
                  <a:spLocks noChangeShapeType="1"/>
                </p:cNvSpPr>
                <p:nvPr/>
              </p:nvSpPr>
              <p:spPr bwMode="auto">
                <a:xfrm rot="801385" flipH="1">
                  <a:off x="3622" y="3418"/>
                  <a:ext cx="86" cy="238"/>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13" name="Line 49"/>
                <p:cNvSpPr>
                  <a:spLocks noChangeShapeType="1"/>
                </p:cNvSpPr>
                <p:nvPr/>
              </p:nvSpPr>
              <p:spPr bwMode="auto">
                <a:xfrm flipV="1">
                  <a:off x="3889" y="2688"/>
                  <a:ext cx="0" cy="227"/>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16114" name="Object 50"/>
              <p:cNvGraphicFramePr>
                <a:graphicFrameLocks noChangeAspect="1"/>
              </p:cNvGraphicFramePr>
              <p:nvPr/>
            </p:nvGraphicFramePr>
            <p:xfrm>
              <a:off x="4156" y="3430"/>
              <a:ext cx="131" cy="139"/>
            </p:xfrm>
            <a:graphic>
              <a:graphicData uri="http://schemas.openxmlformats.org/presentationml/2006/ole">
                <p:oleObj spid="_x0000_s216340" name="Equation" r:id="rId15" imgW="292320" imgH="304560" progId="Equation.3">
                  <p:embed/>
                </p:oleObj>
              </a:graphicData>
            </a:graphic>
          </p:graphicFrame>
          <p:graphicFrame>
            <p:nvGraphicFramePr>
              <p:cNvPr id="216115" name="Object 51"/>
              <p:cNvGraphicFramePr>
                <a:graphicFrameLocks noChangeAspect="1"/>
              </p:cNvGraphicFramePr>
              <p:nvPr/>
            </p:nvGraphicFramePr>
            <p:xfrm>
              <a:off x="5381" y="3203"/>
              <a:ext cx="138" cy="182"/>
            </p:xfrm>
            <a:graphic>
              <a:graphicData uri="http://schemas.openxmlformats.org/presentationml/2006/ole">
                <p:oleObj spid="_x0000_s216341" name="Equation" r:id="rId16" imgW="305280" imgH="406080" progId="Equation.3">
                  <p:embed/>
                </p:oleObj>
              </a:graphicData>
            </a:graphic>
          </p:graphicFrame>
          <p:graphicFrame>
            <p:nvGraphicFramePr>
              <p:cNvPr id="216116" name="Object 52"/>
              <p:cNvGraphicFramePr>
                <a:graphicFrameLocks noChangeAspect="1"/>
              </p:cNvGraphicFramePr>
              <p:nvPr/>
            </p:nvGraphicFramePr>
            <p:xfrm>
              <a:off x="4445" y="2482"/>
              <a:ext cx="124" cy="124"/>
            </p:xfrm>
            <a:graphic>
              <a:graphicData uri="http://schemas.openxmlformats.org/presentationml/2006/ole">
                <p:oleObj spid="_x0000_s216342" name="Equation" r:id="rId17" imgW="279720" imgH="279360" progId="Equation.3">
                  <p:embed/>
                </p:oleObj>
              </a:graphicData>
            </a:graphic>
          </p:graphicFrame>
        </p:grpSp>
        <p:sp>
          <p:nvSpPr>
            <p:cNvPr id="216128" name="Line 64"/>
            <p:cNvSpPr>
              <a:spLocks noChangeShapeType="1"/>
            </p:cNvSpPr>
            <p:nvPr/>
          </p:nvSpPr>
          <p:spPr bwMode="auto">
            <a:xfrm>
              <a:off x="4241" y="3067"/>
              <a:ext cx="862" cy="182"/>
            </a:xfrm>
            <a:prstGeom prst="line">
              <a:avLst/>
            </a:prstGeom>
            <a:noFill/>
            <a:ln w="571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灯片编号占位符 1"/>
          <p:cNvSpPr>
            <a:spLocks noGrp="1"/>
          </p:cNvSpPr>
          <p:nvPr>
            <p:ph type="sldNum" sz="quarter" idx="12"/>
          </p:nvPr>
        </p:nvSpPr>
        <p:spPr/>
        <p:txBody>
          <a:bodyPr/>
          <a:lstStyle/>
          <a:p>
            <a:fld id="{D5D4DF37-AEE8-484F-9441-CFC9A93CCCEE}" type="slidenum">
              <a:rPr lang="en-US" altLang="zh-CN" smtClean="0">
                <a:solidFill>
                  <a:schemeClr val="bg2"/>
                </a:solidFill>
              </a:rPr>
              <a:pPr/>
              <a:t>11</a:t>
            </a:fld>
            <a:endParaRPr lang="en-US" altLang="zh-CN" dirty="0">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6072"/>
                                        </p:tgtEl>
                                        <p:attrNameLst>
                                          <p:attrName>style.visibility</p:attrName>
                                        </p:attrNameLst>
                                      </p:cBhvr>
                                      <p:to>
                                        <p:strVal val="visible"/>
                                      </p:to>
                                    </p:set>
                                    <p:anim calcmode="lin" valueType="num">
                                      <p:cBhvr additive="base">
                                        <p:cTn id="7" dur="1000" fill="hold"/>
                                        <p:tgtEl>
                                          <p:spTgt spid="216072"/>
                                        </p:tgtEl>
                                        <p:attrNameLst>
                                          <p:attrName>ppt_x</p:attrName>
                                        </p:attrNameLst>
                                      </p:cBhvr>
                                      <p:tavLst>
                                        <p:tav tm="0">
                                          <p:val>
                                            <p:strVal val="#ppt_x"/>
                                          </p:val>
                                        </p:tav>
                                        <p:tav tm="100000">
                                          <p:val>
                                            <p:strVal val="#ppt_x"/>
                                          </p:val>
                                        </p:tav>
                                      </p:tavLst>
                                    </p:anim>
                                    <p:anim calcmode="lin" valueType="num">
                                      <p:cBhvr additive="base">
                                        <p:cTn id="8" dur="1000" fill="hold"/>
                                        <p:tgtEl>
                                          <p:spTgt spid="21607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6073"/>
                                        </p:tgtEl>
                                        <p:attrNameLst>
                                          <p:attrName>style.visibility</p:attrName>
                                        </p:attrNameLst>
                                      </p:cBhvr>
                                      <p:to>
                                        <p:strVal val="visible"/>
                                      </p:to>
                                    </p:set>
                                    <p:anim calcmode="lin" valueType="num">
                                      <p:cBhvr additive="base">
                                        <p:cTn id="13" dur="1000" fill="hold"/>
                                        <p:tgtEl>
                                          <p:spTgt spid="216073"/>
                                        </p:tgtEl>
                                        <p:attrNameLst>
                                          <p:attrName>ppt_x</p:attrName>
                                        </p:attrNameLst>
                                      </p:cBhvr>
                                      <p:tavLst>
                                        <p:tav tm="0">
                                          <p:val>
                                            <p:strVal val="#ppt_x"/>
                                          </p:val>
                                        </p:tav>
                                        <p:tav tm="100000">
                                          <p:val>
                                            <p:strVal val="#ppt_x"/>
                                          </p:val>
                                        </p:tav>
                                      </p:tavLst>
                                    </p:anim>
                                    <p:anim calcmode="lin" valueType="num">
                                      <p:cBhvr additive="base">
                                        <p:cTn id="14" dur="1000" fill="hold"/>
                                        <p:tgtEl>
                                          <p:spTgt spid="21607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6074"/>
                                        </p:tgtEl>
                                        <p:attrNameLst>
                                          <p:attrName>style.visibility</p:attrName>
                                        </p:attrNameLst>
                                      </p:cBhvr>
                                      <p:to>
                                        <p:strVal val="visible"/>
                                      </p:to>
                                    </p:set>
                                    <p:anim calcmode="lin" valueType="num">
                                      <p:cBhvr additive="base">
                                        <p:cTn id="19" dur="1000" fill="hold"/>
                                        <p:tgtEl>
                                          <p:spTgt spid="216074"/>
                                        </p:tgtEl>
                                        <p:attrNameLst>
                                          <p:attrName>ppt_x</p:attrName>
                                        </p:attrNameLst>
                                      </p:cBhvr>
                                      <p:tavLst>
                                        <p:tav tm="0">
                                          <p:val>
                                            <p:strVal val="#ppt_x"/>
                                          </p:val>
                                        </p:tav>
                                        <p:tav tm="100000">
                                          <p:val>
                                            <p:strVal val="#ppt_x"/>
                                          </p:val>
                                        </p:tav>
                                      </p:tavLst>
                                    </p:anim>
                                    <p:anim calcmode="lin" valueType="num">
                                      <p:cBhvr additive="base">
                                        <p:cTn id="20" dur="1000" fill="hold"/>
                                        <p:tgtEl>
                                          <p:spTgt spid="21607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16129"/>
                                        </p:tgtEl>
                                        <p:attrNameLst>
                                          <p:attrName>style.visibility</p:attrName>
                                        </p:attrNameLst>
                                      </p:cBhvr>
                                      <p:to>
                                        <p:strVal val="visible"/>
                                      </p:to>
                                    </p:set>
                                    <p:anim calcmode="lin" valueType="num">
                                      <p:cBhvr additive="base">
                                        <p:cTn id="25" dur="1000" fill="hold"/>
                                        <p:tgtEl>
                                          <p:spTgt spid="216129"/>
                                        </p:tgtEl>
                                        <p:attrNameLst>
                                          <p:attrName>ppt_x</p:attrName>
                                        </p:attrNameLst>
                                      </p:cBhvr>
                                      <p:tavLst>
                                        <p:tav tm="0">
                                          <p:val>
                                            <p:strVal val="#ppt_x"/>
                                          </p:val>
                                        </p:tav>
                                        <p:tav tm="100000">
                                          <p:val>
                                            <p:strVal val="#ppt_x"/>
                                          </p:val>
                                        </p:tav>
                                      </p:tavLst>
                                    </p:anim>
                                    <p:anim calcmode="lin" valueType="num">
                                      <p:cBhvr additive="base">
                                        <p:cTn id="26" dur="1000" fill="hold"/>
                                        <p:tgtEl>
                                          <p:spTgt spid="21612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16076"/>
                                        </p:tgtEl>
                                        <p:attrNameLst>
                                          <p:attrName>style.visibility</p:attrName>
                                        </p:attrNameLst>
                                      </p:cBhvr>
                                      <p:to>
                                        <p:strVal val="visible"/>
                                      </p:to>
                                    </p:set>
                                    <p:anim calcmode="lin" valueType="num">
                                      <p:cBhvr additive="base">
                                        <p:cTn id="31" dur="1000" fill="hold"/>
                                        <p:tgtEl>
                                          <p:spTgt spid="216076"/>
                                        </p:tgtEl>
                                        <p:attrNameLst>
                                          <p:attrName>ppt_x</p:attrName>
                                        </p:attrNameLst>
                                      </p:cBhvr>
                                      <p:tavLst>
                                        <p:tav tm="0">
                                          <p:val>
                                            <p:strVal val="#ppt_x"/>
                                          </p:val>
                                        </p:tav>
                                        <p:tav tm="100000">
                                          <p:val>
                                            <p:strVal val="#ppt_x"/>
                                          </p:val>
                                        </p:tav>
                                      </p:tavLst>
                                    </p:anim>
                                    <p:anim calcmode="lin" valueType="num">
                                      <p:cBhvr additive="base">
                                        <p:cTn id="32" dur="1000" fill="hold"/>
                                        <p:tgtEl>
                                          <p:spTgt spid="21607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6075"/>
                                        </p:tgtEl>
                                        <p:attrNameLst>
                                          <p:attrName>style.visibility</p:attrName>
                                        </p:attrNameLst>
                                      </p:cBhvr>
                                      <p:to>
                                        <p:strVal val="visible"/>
                                      </p:to>
                                    </p:set>
                                    <p:anim calcmode="lin" valueType="num">
                                      <p:cBhvr additive="base">
                                        <p:cTn id="37" dur="1000" fill="hold"/>
                                        <p:tgtEl>
                                          <p:spTgt spid="216075"/>
                                        </p:tgtEl>
                                        <p:attrNameLst>
                                          <p:attrName>ppt_x</p:attrName>
                                        </p:attrNameLst>
                                      </p:cBhvr>
                                      <p:tavLst>
                                        <p:tav tm="0">
                                          <p:val>
                                            <p:strVal val="#ppt_x"/>
                                          </p:val>
                                        </p:tav>
                                        <p:tav tm="100000">
                                          <p:val>
                                            <p:strVal val="#ppt_x"/>
                                          </p:val>
                                        </p:tav>
                                      </p:tavLst>
                                    </p:anim>
                                    <p:anim calcmode="lin" valueType="num">
                                      <p:cBhvr additive="base">
                                        <p:cTn id="38" dur="1000" fill="hold"/>
                                        <p:tgtEl>
                                          <p:spTgt spid="21607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6078"/>
                                        </p:tgtEl>
                                        <p:attrNameLst>
                                          <p:attrName>style.visibility</p:attrName>
                                        </p:attrNameLst>
                                      </p:cBhvr>
                                      <p:to>
                                        <p:strVal val="visible"/>
                                      </p:to>
                                    </p:set>
                                    <p:anim calcmode="lin" valueType="num">
                                      <p:cBhvr additive="base">
                                        <p:cTn id="43" dur="1000" fill="hold"/>
                                        <p:tgtEl>
                                          <p:spTgt spid="216078"/>
                                        </p:tgtEl>
                                        <p:attrNameLst>
                                          <p:attrName>ppt_x</p:attrName>
                                        </p:attrNameLst>
                                      </p:cBhvr>
                                      <p:tavLst>
                                        <p:tav tm="0">
                                          <p:val>
                                            <p:strVal val="#ppt_x"/>
                                          </p:val>
                                        </p:tav>
                                        <p:tav tm="100000">
                                          <p:val>
                                            <p:strVal val="#ppt_x"/>
                                          </p:val>
                                        </p:tav>
                                      </p:tavLst>
                                    </p:anim>
                                    <p:anim calcmode="lin" valueType="num">
                                      <p:cBhvr additive="base">
                                        <p:cTn id="44" dur="1000" fill="hold"/>
                                        <p:tgtEl>
                                          <p:spTgt spid="21607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16132"/>
                                        </p:tgtEl>
                                        <p:attrNameLst>
                                          <p:attrName>style.visibility</p:attrName>
                                        </p:attrNameLst>
                                      </p:cBhvr>
                                      <p:to>
                                        <p:strVal val="visible"/>
                                      </p:to>
                                    </p:set>
                                    <p:anim calcmode="lin" valueType="num">
                                      <p:cBhvr additive="base">
                                        <p:cTn id="49" dur="1000" fill="hold"/>
                                        <p:tgtEl>
                                          <p:spTgt spid="216132"/>
                                        </p:tgtEl>
                                        <p:attrNameLst>
                                          <p:attrName>ppt_x</p:attrName>
                                        </p:attrNameLst>
                                      </p:cBhvr>
                                      <p:tavLst>
                                        <p:tav tm="0">
                                          <p:val>
                                            <p:strVal val="#ppt_x"/>
                                          </p:val>
                                        </p:tav>
                                        <p:tav tm="100000">
                                          <p:val>
                                            <p:strVal val="#ppt_x"/>
                                          </p:val>
                                        </p:tav>
                                      </p:tavLst>
                                    </p:anim>
                                    <p:anim calcmode="lin" valueType="num">
                                      <p:cBhvr additive="base">
                                        <p:cTn id="50" dur="1000" fill="hold"/>
                                        <p:tgtEl>
                                          <p:spTgt spid="216132"/>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16077"/>
                                        </p:tgtEl>
                                        <p:attrNameLst>
                                          <p:attrName>style.visibility</p:attrName>
                                        </p:attrNameLst>
                                      </p:cBhvr>
                                      <p:to>
                                        <p:strVal val="visible"/>
                                      </p:to>
                                    </p:set>
                                    <p:anim calcmode="lin" valueType="num">
                                      <p:cBhvr additive="base">
                                        <p:cTn id="55" dur="1000" fill="hold"/>
                                        <p:tgtEl>
                                          <p:spTgt spid="216077"/>
                                        </p:tgtEl>
                                        <p:attrNameLst>
                                          <p:attrName>ppt_x</p:attrName>
                                        </p:attrNameLst>
                                      </p:cBhvr>
                                      <p:tavLst>
                                        <p:tav tm="0">
                                          <p:val>
                                            <p:strVal val="#ppt_x"/>
                                          </p:val>
                                        </p:tav>
                                        <p:tav tm="100000">
                                          <p:val>
                                            <p:strVal val="#ppt_x"/>
                                          </p:val>
                                        </p:tav>
                                      </p:tavLst>
                                    </p:anim>
                                    <p:anim calcmode="lin" valueType="num">
                                      <p:cBhvr additive="base">
                                        <p:cTn id="56" dur="1000" fill="hold"/>
                                        <p:tgtEl>
                                          <p:spTgt spid="216077"/>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16080"/>
                                        </p:tgtEl>
                                        <p:attrNameLst>
                                          <p:attrName>style.visibility</p:attrName>
                                        </p:attrNameLst>
                                      </p:cBhvr>
                                      <p:to>
                                        <p:strVal val="visible"/>
                                      </p:to>
                                    </p:set>
                                    <p:anim calcmode="lin" valueType="num">
                                      <p:cBhvr additive="base">
                                        <p:cTn id="61" dur="1000" fill="hold"/>
                                        <p:tgtEl>
                                          <p:spTgt spid="216080"/>
                                        </p:tgtEl>
                                        <p:attrNameLst>
                                          <p:attrName>ppt_x</p:attrName>
                                        </p:attrNameLst>
                                      </p:cBhvr>
                                      <p:tavLst>
                                        <p:tav tm="0">
                                          <p:val>
                                            <p:strVal val="#ppt_x"/>
                                          </p:val>
                                        </p:tav>
                                        <p:tav tm="100000">
                                          <p:val>
                                            <p:strVal val="#ppt_x"/>
                                          </p:val>
                                        </p:tav>
                                      </p:tavLst>
                                    </p:anim>
                                    <p:anim calcmode="lin" valueType="num">
                                      <p:cBhvr additive="base">
                                        <p:cTn id="62" dur="1000" fill="hold"/>
                                        <p:tgtEl>
                                          <p:spTgt spid="216080"/>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16079"/>
                                        </p:tgtEl>
                                        <p:attrNameLst>
                                          <p:attrName>style.visibility</p:attrName>
                                        </p:attrNameLst>
                                      </p:cBhvr>
                                      <p:to>
                                        <p:strVal val="visible"/>
                                      </p:to>
                                    </p:set>
                                    <p:anim calcmode="lin" valueType="num">
                                      <p:cBhvr additive="base">
                                        <p:cTn id="67" dur="1000" fill="hold"/>
                                        <p:tgtEl>
                                          <p:spTgt spid="216079"/>
                                        </p:tgtEl>
                                        <p:attrNameLst>
                                          <p:attrName>ppt_x</p:attrName>
                                        </p:attrNameLst>
                                      </p:cBhvr>
                                      <p:tavLst>
                                        <p:tav tm="0">
                                          <p:val>
                                            <p:strVal val="#ppt_x"/>
                                          </p:val>
                                        </p:tav>
                                        <p:tav tm="100000">
                                          <p:val>
                                            <p:strVal val="#ppt_x"/>
                                          </p:val>
                                        </p:tav>
                                      </p:tavLst>
                                    </p:anim>
                                    <p:anim calcmode="lin" valueType="num">
                                      <p:cBhvr additive="base">
                                        <p:cTn id="68" dur="1000" fill="hold"/>
                                        <p:tgtEl>
                                          <p:spTgt spid="216079"/>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216131"/>
                                        </p:tgtEl>
                                        <p:attrNameLst>
                                          <p:attrName>style.visibility</p:attrName>
                                        </p:attrNameLst>
                                      </p:cBhvr>
                                      <p:to>
                                        <p:strVal val="visible"/>
                                      </p:to>
                                    </p:set>
                                    <p:anim calcmode="lin" valueType="num">
                                      <p:cBhvr additive="base">
                                        <p:cTn id="73" dur="1000" fill="hold"/>
                                        <p:tgtEl>
                                          <p:spTgt spid="216131"/>
                                        </p:tgtEl>
                                        <p:attrNameLst>
                                          <p:attrName>ppt_x</p:attrName>
                                        </p:attrNameLst>
                                      </p:cBhvr>
                                      <p:tavLst>
                                        <p:tav tm="0">
                                          <p:val>
                                            <p:strVal val="#ppt_x"/>
                                          </p:val>
                                        </p:tav>
                                        <p:tav tm="100000">
                                          <p:val>
                                            <p:strVal val="#ppt_x"/>
                                          </p:val>
                                        </p:tav>
                                      </p:tavLst>
                                    </p:anim>
                                    <p:anim calcmode="lin" valueType="num">
                                      <p:cBhvr additive="base">
                                        <p:cTn id="74" dur="1000" fill="hold"/>
                                        <p:tgtEl>
                                          <p:spTgt spid="2161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3" grpId="0"/>
      <p:bldP spid="216074" grpId="0"/>
      <p:bldP spid="216075" grpId="0"/>
      <p:bldP spid="216078" grpId="0"/>
      <p:bldP spid="216079" grpId="0"/>
      <p:bldP spid="216080"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Line 2"/>
          <p:cNvSpPr>
            <a:spLocks noChangeShapeType="1"/>
          </p:cNvSpPr>
          <p:nvPr/>
        </p:nvSpPr>
        <p:spPr bwMode="auto">
          <a:xfrm flipH="1" flipV="1">
            <a:off x="7391400" y="3433741"/>
            <a:ext cx="0" cy="2900362"/>
          </a:xfrm>
          <a:prstGeom prst="line">
            <a:avLst/>
          </a:prstGeom>
          <a:noFill/>
          <a:ln w="571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52" name="Text Box 8"/>
          <p:cNvSpPr txBox="1">
            <a:spLocks noChangeArrowheads="1"/>
          </p:cNvSpPr>
          <p:nvPr/>
        </p:nvSpPr>
        <p:spPr bwMode="auto">
          <a:xfrm>
            <a:off x="395288" y="1100116"/>
            <a:ext cx="4824412"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dirty="0" smtClean="0">
                <a:latin typeface="楷体_GB2312" pitchFamily="49" charset="-122"/>
              </a:rPr>
              <a:t>定义</a:t>
            </a:r>
            <a:r>
              <a:rPr lang="en-US" altLang="zh-CN" dirty="0" smtClean="0">
                <a:latin typeface="楷体_GB2312" pitchFamily="49" charset="-122"/>
              </a:rPr>
              <a:t>3 </a:t>
            </a:r>
            <a:r>
              <a:rPr lang="zh-CN" altLang="en-US" dirty="0">
                <a:latin typeface="楷体_GB2312" pitchFamily="49" charset="-122"/>
              </a:rPr>
              <a:t>一条平面曲线</a:t>
            </a:r>
          </a:p>
        </p:txBody>
      </p:sp>
      <p:sp>
        <p:nvSpPr>
          <p:cNvPr id="159753" name="Rectangle 9"/>
          <p:cNvSpPr>
            <a:spLocks noGrp="1" noChangeArrowheads="1"/>
          </p:cNvSpPr>
          <p:nvPr>
            <p:ph type="title"/>
          </p:nvPr>
        </p:nvSpPr>
        <p:spPr>
          <a:xfrm>
            <a:off x="539750" y="285728"/>
            <a:ext cx="3581400" cy="685800"/>
          </a:xfrm>
          <a:noFill/>
        </p:spPr>
        <p:txBody>
          <a:bodyPr/>
          <a:lstStyle/>
          <a:p>
            <a:pPr algn="l"/>
            <a:r>
              <a:rPr lang="zh-CN" altLang="en-US" sz="3600" b="1" dirty="0">
                <a:solidFill>
                  <a:schemeClr val="bg2"/>
                </a:solidFill>
                <a:latin typeface="楷体_GB2312" pitchFamily="49" charset="-122"/>
                <a:ea typeface="黑体" pitchFamily="2" charset="-122"/>
              </a:rPr>
              <a:t>三</a:t>
            </a:r>
            <a:r>
              <a:rPr lang="zh-CN" altLang="en-US" sz="3600" b="1" dirty="0" smtClean="0">
                <a:solidFill>
                  <a:schemeClr val="bg2"/>
                </a:solidFill>
                <a:latin typeface="楷体_GB2312" pitchFamily="49" charset="-122"/>
                <a:ea typeface="黑体" pitchFamily="2" charset="-122"/>
              </a:rPr>
              <a:t>、</a:t>
            </a:r>
            <a:r>
              <a:rPr lang="zh-CN" altLang="en-US" sz="3600" b="1" dirty="0">
                <a:solidFill>
                  <a:schemeClr val="bg2"/>
                </a:solidFill>
                <a:latin typeface="楷体_GB2312" pitchFamily="49" charset="-122"/>
                <a:ea typeface="黑体" pitchFamily="2" charset="-122"/>
              </a:rPr>
              <a:t>旋转曲面</a:t>
            </a:r>
            <a:r>
              <a:rPr lang="zh-CN" altLang="en-US" sz="3200" b="1" dirty="0">
                <a:solidFill>
                  <a:schemeClr val="bg2"/>
                </a:solidFill>
              </a:rPr>
              <a:t>   </a:t>
            </a:r>
          </a:p>
        </p:txBody>
      </p:sp>
      <p:sp>
        <p:nvSpPr>
          <p:cNvPr id="159754" name="Text Box 10"/>
          <p:cNvSpPr txBox="1">
            <a:spLocks noChangeArrowheads="1"/>
          </p:cNvSpPr>
          <p:nvPr/>
        </p:nvSpPr>
        <p:spPr bwMode="auto">
          <a:xfrm>
            <a:off x="3924300" y="1125538"/>
            <a:ext cx="5761038"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latin typeface="楷体_GB2312" pitchFamily="49" charset="-122"/>
              </a:rPr>
              <a:t> </a:t>
            </a:r>
            <a:r>
              <a:rPr lang="zh-CN" altLang="en-US">
                <a:latin typeface="楷体_GB2312" pitchFamily="49" charset="-122"/>
              </a:rPr>
              <a:t>绕其平面上一条定直线</a:t>
            </a:r>
          </a:p>
        </p:txBody>
      </p:sp>
      <p:sp>
        <p:nvSpPr>
          <p:cNvPr id="159755" name="Text Box 11"/>
          <p:cNvSpPr txBox="1">
            <a:spLocks noChangeArrowheads="1"/>
          </p:cNvSpPr>
          <p:nvPr/>
        </p:nvSpPr>
        <p:spPr bwMode="auto">
          <a:xfrm>
            <a:off x="365152" y="1725591"/>
            <a:ext cx="8135938"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dirty="0"/>
              <a:t>旋转</a:t>
            </a:r>
            <a:r>
              <a:rPr lang="zh-CN" altLang="en-US" dirty="0">
                <a:latin typeface="楷体_GB2312" pitchFamily="49" charset="-122"/>
              </a:rPr>
              <a:t>一周</a:t>
            </a:r>
            <a:r>
              <a:rPr lang="zh-CN" altLang="en-US" dirty="0"/>
              <a:t>所形成的曲面叫做</a:t>
            </a:r>
            <a:r>
              <a:rPr lang="zh-CN" altLang="en-US" dirty="0">
                <a:solidFill>
                  <a:srgbClr val="0066FF"/>
                </a:solidFill>
              </a:rPr>
              <a:t>旋转曲面</a:t>
            </a:r>
            <a:r>
              <a:rPr lang="en-US" altLang="zh-CN" dirty="0">
                <a:solidFill>
                  <a:srgbClr val="0066FF"/>
                </a:solidFill>
              </a:rPr>
              <a:t>.</a:t>
            </a:r>
            <a:endParaRPr lang="en-US" altLang="zh-CN" dirty="0">
              <a:solidFill>
                <a:srgbClr val="0066FF"/>
              </a:solidFill>
              <a:latin typeface="楷体_GB2312" pitchFamily="49" charset="-122"/>
            </a:endParaRPr>
          </a:p>
        </p:txBody>
      </p:sp>
      <p:sp>
        <p:nvSpPr>
          <p:cNvPr id="159757" name="Text Box 13"/>
          <p:cNvSpPr txBox="1">
            <a:spLocks noChangeArrowheads="1"/>
          </p:cNvSpPr>
          <p:nvPr/>
        </p:nvSpPr>
        <p:spPr bwMode="auto">
          <a:xfrm>
            <a:off x="381001" y="2373291"/>
            <a:ext cx="4333875"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dirty="0">
                <a:latin typeface="楷体_GB2312" pitchFamily="49" charset="-122"/>
              </a:rPr>
              <a:t>该定直线称为</a:t>
            </a:r>
            <a:r>
              <a:rPr lang="zh-CN" altLang="en-US" dirty="0">
                <a:solidFill>
                  <a:srgbClr val="0066FF"/>
                </a:solidFill>
                <a:latin typeface="楷体_GB2312" pitchFamily="49" charset="-122"/>
              </a:rPr>
              <a:t>旋转</a:t>
            </a:r>
            <a:r>
              <a:rPr lang="zh-CN" altLang="en-US" dirty="0">
                <a:solidFill>
                  <a:srgbClr val="0066FF"/>
                </a:solidFill>
              </a:rPr>
              <a:t>轴 </a:t>
            </a:r>
            <a:r>
              <a:rPr lang="en-US" altLang="zh-CN" dirty="0"/>
              <a:t>.</a:t>
            </a:r>
            <a:endParaRPr lang="en-US" altLang="zh-CN" dirty="0">
              <a:latin typeface="楷体_GB2312" pitchFamily="49" charset="-122"/>
            </a:endParaRPr>
          </a:p>
        </p:txBody>
      </p:sp>
      <p:sp>
        <p:nvSpPr>
          <p:cNvPr id="159768" name="Text Box 24"/>
          <p:cNvSpPr txBox="1">
            <a:spLocks noChangeArrowheads="1"/>
          </p:cNvSpPr>
          <p:nvPr/>
        </p:nvSpPr>
        <p:spPr bwMode="auto">
          <a:xfrm>
            <a:off x="428596" y="3135315"/>
            <a:ext cx="1236663"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dirty="0"/>
              <a:t>例如 </a:t>
            </a:r>
            <a:r>
              <a:rPr lang="en-US" altLang="zh-CN" dirty="0"/>
              <a:t>:</a:t>
            </a:r>
          </a:p>
        </p:txBody>
      </p:sp>
      <p:graphicFrame>
        <p:nvGraphicFramePr>
          <p:cNvPr id="159769" name="Object 25"/>
          <p:cNvGraphicFramePr>
            <a:graphicFrameLocks noChangeAspect="1"/>
          </p:cNvGraphicFramePr>
          <p:nvPr/>
        </p:nvGraphicFramePr>
        <p:xfrm>
          <a:off x="3400425" y="3362324"/>
          <a:ext cx="1400175" cy="1000125"/>
        </p:xfrm>
        <a:graphic>
          <a:graphicData uri="http://schemas.openxmlformats.org/presentationml/2006/ole">
            <p:oleObj spid="_x0000_s235522" name="BMP 图象" r:id="rId3" imgW="1400000" imgH="1000000" progId="PBrush">
              <p:embed/>
            </p:oleObj>
          </a:graphicData>
        </a:graphic>
      </p:graphicFrame>
      <p:graphicFrame>
        <p:nvGraphicFramePr>
          <p:cNvPr id="159770" name="Object 26"/>
          <p:cNvGraphicFramePr>
            <a:graphicFrameLocks noChangeAspect="1"/>
          </p:cNvGraphicFramePr>
          <p:nvPr/>
        </p:nvGraphicFramePr>
        <p:xfrm>
          <a:off x="1971675" y="3286124"/>
          <a:ext cx="1095375" cy="1152525"/>
        </p:xfrm>
        <a:graphic>
          <a:graphicData uri="http://schemas.openxmlformats.org/presentationml/2006/ole">
            <p:oleObj spid="_x0000_s235523" name="BMP 图象" r:id="rId4" imgW="1095528" imgH="1152381" progId="PBrush">
              <p:embed/>
            </p:oleObj>
          </a:graphicData>
        </a:graphic>
      </p:graphicFrame>
      <p:graphicFrame>
        <p:nvGraphicFramePr>
          <p:cNvPr id="159771" name="Object 27"/>
          <p:cNvGraphicFramePr>
            <a:graphicFrameLocks noChangeAspect="1"/>
          </p:cNvGraphicFramePr>
          <p:nvPr/>
        </p:nvGraphicFramePr>
        <p:xfrm>
          <a:off x="3505200" y="4505324"/>
          <a:ext cx="1266825" cy="1724025"/>
        </p:xfrm>
        <a:graphic>
          <a:graphicData uri="http://schemas.openxmlformats.org/presentationml/2006/ole">
            <p:oleObj spid="_x0000_s235524" name="BMP 图象" r:id="rId5" imgW="1267002" imgH="1724266" progId="PBrush">
              <p:embed/>
            </p:oleObj>
          </a:graphicData>
        </a:graphic>
      </p:graphicFrame>
      <p:graphicFrame>
        <p:nvGraphicFramePr>
          <p:cNvPr id="159772" name="Object 28"/>
          <p:cNvGraphicFramePr>
            <a:graphicFrameLocks noChangeAspect="1"/>
          </p:cNvGraphicFramePr>
          <p:nvPr/>
        </p:nvGraphicFramePr>
        <p:xfrm>
          <a:off x="1895475" y="4657724"/>
          <a:ext cx="1304925" cy="1514475"/>
        </p:xfrm>
        <a:graphic>
          <a:graphicData uri="http://schemas.openxmlformats.org/presentationml/2006/ole">
            <p:oleObj spid="_x0000_s235525" name="BMP 图象" r:id="rId6" imgW="1305107" imgH="1514686" progId="PBrush">
              <p:embed/>
            </p:oleObj>
          </a:graphicData>
        </a:graphic>
      </p:graphicFrame>
      <p:sp>
        <p:nvSpPr>
          <p:cNvPr id="159773" name="Freeform 29"/>
          <p:cNvSpPr>
            <a:spLocks/>
          </p:cNvSpPr>
          <p:nvPr/>
        </p:nvSpPr>
        <p:spPr bwMode="auto">
          <a:xfrm>
            <a:off x="7797800" y="3971903"/>
            <a:ext cx="508000" cy="1828800"/>
          </a:xfrm>
          <a:custGeom>
            <a:avLst/>
            <a:gdLst>
              <a:gd name="T0" fmla="*/ 128 w 320"/>
              <a:gd name="T1" fmla="*/ 0 h 1152"/>
              <a:gd name="T2" fmla="*/ 32 w 320"/>
              <a:gd name="T3" fmla="*/ 576 h 1152"/>
              <a:gd name="T4" fmla="*/ 320 w 320"/>
              <a:gd name="T5" fmla="*/ 1152 h 1152"/>
            </a:gdLst>
            <a:ahLst/>
            <a:cxnLst>
              <a:cxn ang="0">
                <a:pos x="T0" y="T1"/>
              </a:cxn>
              <a:cxn ang="0">
                <a:pos x="T2" y="T3"/>
              </a:cxn>
              <a:cxn ang="0">
                <a:pos x="T4" y="T5"/>
              </a:cxn>
            </a:cxnLst>
            <a:rect l="0" t="0" r="r" b="b"/>
            <a:pathLst>
              <a:path w="320" h="1152">
                <a:moveTo>
                  <a:pt x="128" y="0"/>
                </a:moveTo>
                <a:cubicBezTo>
                  <a:pt x="64" y="192"/>
                  <a:pt x="0" y="384"/>
                  <a:pt x="32" y="576"/>
                </a:cubicBezTo>
                <a:cubicBezTo>
                  <a:pt x="64" y="768"/>
                  <a:pt x="192" y="960"/>
                  <a:pt x="320" y="1152"/>
                </a:cubicBezTo>
              </a:path>
            </a:pathLst>
          </a:custGeom>
          <a:noFill/>
          <a:ln w="57150" cmpd="sng">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774" name="Freeform 30"/>
          <p:cNvSpPr>
            <a:spLocks/>
          </p:cNvSpPr>
          <p:nvPr/>
        </p:nvSpPr>
        <p:spPr bwMode="auto">
          <a:xfrm flipH="1">
            <a:off x="6477000" y="3971903"/>
            <a:ext cx="508000" cy="1828800"/>
          </a:xfrm>
          <a:custGeom>
            <a:avLst/>
            <a:gdLst>
              <a:gd name="T0" fmla="*/ 128 w 320"/>
              <a:gd name="T1" fmla="*/ 0 h 1152"/>
              <a:gd name="T2" fmla="*/ 32 w 320"/>
              <a:gd name="T3" fmla="*/ 576 h 1152"/>
              <a:gd name="T4" fmla="*/ 320 w 320"/>
              <a:gd name="T5" fmla="*/ 1152 h 1152"/>
            </a:gdLst>
            <a:ahLst/>
            <a:cxnLst>
              <a:cxn ang="0">
                <a:pos x="T0" y="T1"/>
              </a:cxn>
              <a:cxn ang="0">
                <a:pos x="T2" y="T3"/>
              </a:cxn>
              <a:cxn ang="0">
                <a:pos x="T4" y="T5"/>
              </a:cxn>
            </a:cxnLst>
            <a:rect l="0" t="0" r="r" b="b"/>
            <a:pathLst>
              <a:path w="320" h="1152">
                <a:moveTo>
                  <a:pt x="128" y="0"/>
                </a:moveTo>
                <a:cubicBezTo>
                  <a:pt x="64" y="192"/>
                  <a:pt x="0" y="384"/>
                  <a:pt x="32" y="576"/>
                </a:cubicBezTo>
                <a:cubicBezTo>
                  <a:pt x="64" y="768"/>
                  <a:pt x="192" y="960"/>
                  <a:pt x="320" y="1152"/>
                </a:cubicBezTo>
              </a:path>
            </a:pathLst>
          </a:custGeom>
          <a:noFill/>
          <a:ln w="57150" cmpd="sng">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 name="Group 54"/>
          <p:cNvGrpSpPr>
            <a:grpSpLocks/>
          </p:cNvGrpSpPr>
          <p:nvPr/>
        </p:nvGrpSpPr>
        <p:grpSpPr bwMode="auto">
          <a:xfrm>
            <a:off x="6478588" y="3822678"/>
            <a:ext cx="1828800" cy="1979613"/>
            <a:chOff x="4081" y="1970"/>
            <a:chExt cx="1152" cy="1247"/>
          </a:xfrm>
        </p:grpSpPr>
        <p:sp>
          <p:nvSpPr>
            <p:cNvPr id="159776" name="Arc 32"/>
            <p:cNvSpPr>
              <a:spLocks/>
            </p:cNvSpPr>
            <p:nvPr/>
          </p:nvSpPr>
          <p:spPr bwMode="auto">
            <a:xfrm>
              <a:off x="4081" y="3072"/>
              <a:ext cx="1152" cy="145"/>
            </a:xfrm>
            <a:custGeom>
              <a:avLst/>
              <a:gdLst>
                <a:gd name="G0" fmla="+- 21593 0 0"/>
                <a:gd name="G1" fmla="+- 21600 0 0"/>
                <a:gd name="G2" fmla="+- 21600 0 0"/>
                <a:gd name="T0" fmla="*/ 0 w 43193"/>
                <a:gd name="T1" fmla="*/ 21060 h 21600"/>
                <a:gd name="T2" fmla="*/ 43193 w 43193"/>
                <a:gd name="T3" fmla="*/ 21600 h 21600"/>
                <a:gd name="T4" fmla="*/ 21593 w 43193"/>
                <a:gd name="T5" fmla="*/ 21600 h 21600"/>
              </a:gdLst>
              <a:ahLst/>
              <a:cxnLst>
                <a:cxn ang="0">
                  <a:pos x="T0" y="T1"/>
                </a:cxn>
                <a:cxn ang="0">
                  <a:pos x="T2" y="T3"/>
                </a:cxn>
                <a:cxn ang="0">
                  <a:pos x="T4" y="T5"/>
                </a:cxn>
              </a:cxnLst>
              <a:rect l="0" t="0" r="r" b="b"/>
              <a:pathLst>
                <a:path w="43193" h="21600" fill="none" extrusionOk="0">
                  <a:moveTo>
                    <a:pt x="-1" y="21059"/>
                  </a:moveTo>
                  <a:cubicBezTo>
                    <a:pt x="292" y="9344"/>
                    <a:pt x="9874" y="-1"/>
                    <a:pt x="21593" y="0"/>
                  </a:cubicBezTo>
                  <a:cubicBezTo>
                    <a:pt x="33522" y="0"/>
                    <a:pt x="43193" y="9670"/>
                    <a:pt x="43193" y="21600"/>
                  </a:cubicBezTo>
                </a:path>
                <a:path w="43193" h="21600" stroke="0" extrusionOk="0">
                  <a:moveTo>
                    <a:pt x="-1" y="21059"/>
                  </a:moveTo>
                  <a:cubicBezTo>
                    <a:pt x="292" y="9344"/>
                    <a:pt x="9874" y="-1"/>
                    <a:pt x="21593" y="0"/>
                  </a:cubicBezTo>
                  <a:cubicBezTo>
                    <a:pt x="33522" y="0"/>
                    <a:pt x="43193" y="9670"/>
                    <a:pt x="43193" y="21600"/>
                  </a:cubicBezTo>
                  <a:lnTo>
                    <a:pt x="21593" y="21600"/>
                  </a:lnTo>
                  <a:close/>
                </a:path>
              </a:pathLst>
            </a:custGeom>
            <a:noFill/>
            <a:ln w="57150">
              <a:solidFill>
                <a:schemeClr val="bg2"/>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83" name="Arc 39"/>
            <p:cNvSpPr>
              <a:spLocks/>
            </p:cNvSpPr>
            <p:nvPr/>
          </p:nvSpPr>
          <p:spPr bwMode="auto">
            <a:xfrm>
              <a:off x="4279" y="1970"/>
              <a:ext cx="761" cy="96"/>
            </a:xfrm>
            <a:custGeom>
              <a:avLst/>
              <a:gdLst>
                <a:gd name="G0" fmla="+- 21593 0 0"/>
                <a:gd name="G1" fmla="+- 21600 0 0"/>
                <a:gd name="G2" fmla="+- 21600 0 0"/>
                <a:gd name="T0" fmla="*/ 0 w 43193"/>
                <a:gd name="T1" fmla="*/ 21060 h 21600"/>
                <a:gd name="T2" fmla="*/ 43193 w 43193"/>
                <a:gd name="T3" fmla="*/ 21600 h 21600"/>
                <a:gd name="T4" fmla="*/ 21593 w 43193"/>
                <a:gd name="T5" fmla="*/ 21600 h 21600"/>
              </a:gdLst>
              <a:ahLst/>
              <a:cxnLst>
                <a:cxn ang="0">
                  <a:pos x="T0" y="T1"/>
                </a:cxn>
                <a:cxn ang="0">
                  <a:pos x="T2" y="T3"/>
                </a:cxn>
                <a:cxn ang="0">
                  <a:pos x="T4" y="T5"/>
                </a:cxn>
              </a:cxnLst>
              <a:rect l="0" t="0" r="r" b="b"/>
              <a:pathLst>
                <a:path w="43193" h="21600" fill="none" extrusionOk="0">
                  <a:moveTo>
                    <a:pt x="-1" y="21059"/>
                  </a:moveTo>
                  <a:cubicBezTo>
                    <a:pt x="292" y="9344"/>
                    <a:pt x="9874" y="-1"/>
                    <a:pt x="21593" y="0"/>
                  </a:cubicBezTo>
                  <a:cubicBezTo>
                    <a:pt x="33522" y="0"/>
                    <a:pt x="43193" y="9670"/>
                    <a:pt x="43193" y="21600"/>
                  </a:cubicBezTo>
                </a:path>
                <a:path w="43193" h="21600" stroke="0" extrusionOk="0">
                  <a:moveTo>
                    <a:pt x="-1" y="21059"/>
                  </a:moveTo>
                  <a:cubicBezTo>
                    <a:pt x="292" y="9344"/>
                    <a:pt x="9874" y="-1"/>
                    <a:pt x="21593" y="0"/>
                  </a:cubicBezTo>
                  <a:cubicBezTo>
                    <a:pt x="33522" y="0"/>
                    <a:pt x="43193" y="9670"/>
                    <a:pt x="43193" y="21600"/>
                  </a:cubicBezTo>
                  <a:lnTo>
                    <a:pt x="21593" y="21600"/>
                  </a:lnTo>
                  <a:close/>
                </a:path>
              </a:pathLst>
            </a:custGeom>
            <a:noFill/>
            <a:ln w="57150">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80" name="Arc 36"/>
            <p:cNvSpPr>
              <a:spLocks/>
            </p:cNvSpPr>
            <p:nvPr/>
          </p:nvSpPr>
          <p:spPr bwMode="auto">
            <a:xfrm>
              <a:off x="4367" y="2543"/>
              <a:ext cx="577" cy="73"/>
            </a:xfrm>
            <a:custGeom>
              <a:avLst/>
              <a:gdLst>
                <a:gd name="G0" fmla="+- 21593 0 0"/>
                <a:gd name="G1" fmla="+- 21600 0 0"/>
                <a:gd name="G2" fmla="+- 21600 0 0"/>
                <a:gd name="T0" fmla="*/ 0 w 43193"/>
                <a:gd name="T1" fmla="*/ 21060 h 21600"/>
                <a:gd name="T2" fmla="*/ 43193 w 43193"/>
                <a:gd name="T3" fmla="*/ 21600 h 21600"/>
                <a:gd name="T4" fmla="*/ 21593 w 43193"/>
                <a:gd name="T5" fmla="*/ 21600 h 21600"/>
              </a:gdLst>
              <a:ahLst/>
              <a:cxnLst>
                <a:cxn ang="0">
                  <a:pos x="T0" y="T1"/>
                </a:cxn>
                <a:cxn ang="0">
                  <a:pos x="T2" y="T3"/>
                </a:cxn>
                <a:cxn ang="0">
                  <a:pos x="T4" y="T5"/>
                </a:cxn>
              </a:cxnLst>
              <a:rect l="0" t="0" r="r" b="b"/>
              <a:pathLst>
                <a:path w="43193" h="21600" fill="none" extrusionOk="0">
                  <a:moveTo>
                    <a:pt x="-1" y="21059"/>
                  </a:moveTo>
                  <a:cubicBezTo>
                    <a:pt x="292" y="9344"/>
                    <a:pt x="9874" y="-1"/>
                    <a:pt x="21593" y="0"/>
                  </a:cubicBezTo>
                  <a:cubicBezTo>
                    <a:pt x="33522" y="0"/>
                    <a:pt x="43193" y="9670"/>
                    <a:pt x="43193" y="21600"/>
                  </a:cubicBezTo>
                </a:path>
                <a:path w="43193" h="21600" stroke="0" extrusionOk="0">
                  <a:moveTo>
                    <a:pt x="-1" y="21059"/>
                  </a:moveTo>
                  <a:cubicBezTo>
                    <a:pt x="292" y="9344"/>
                    <a:pt x="9874" y="-1"/>
                    <a:pt x="21593" y="0"/>
                  </a:cubicBezTo>
                  <a:cubicBezTo>
                    <a:pt x="33522" y="0"/>
                    <a:pt x="43193" y="9670"/>
                    <a:pt x="43193" y="21600"/>
                  </a:cubicBezTo>
                  <a:lnTo>
                    <a:pt x="21593" y="21600"/>
                  </a:lnTo>
                  <a:close/>
                </a:path>
              </a:pathLst>
            </a:custGeom>
            <a:noFill/>
            <a:ln w="57150">
              <a:solidFill>
                <a:schemeClr val="bg2"/>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Group 56"/>
          <p:cNvGrpSpPr>
            <a:grpSpLocks/>
          </p:cNvGrpSpPr>
          <p:nvPr/>
        </p:nvGrpSpPr>
        <p:grpSpPr bwMode="auto">
          <a:xfrm>
            <a:off x="6488113" y="3886178"/>
            <a:ext cx="1828800" cy="2062163"/>
            <a:chOff x="4080" y="2061"/>
            <a:chExt cx="1152" cy="1299"/>
          </a:xfrm>
        </p:grpSpPr>
        <p:grpSp>
          <p:nvGrpSpPr>
            <p:cNvPr id="5" name="Group 44"/>
            <p:cNvGrpSpPr>
              <a:grpSpLocks/>
            </p:cNvGrpSpPr>
            <p:nvPr/>
          </p:nvGrpSpPr>
          <p:grpSpPr bwMode="auto">
            <a:xfrm>
              <a:off x="4080" y="2064"/>
              <a:ext cx="1152" cy="1296"/>
              <a:chOff x="3984" y="2064"/>
              <a:chExt cx="1152" cy="1296"/>
            </a:xfrm>
          </p:grpSpPr>
          <p:sp>
            <p:nvSpPr>
              <p:cNvPr id="159777" name="Arc 33"/>
              <p:cNvSpPr>
                <a:spLocks/>
              </p:cNvSpPr>
              <p:nvPr/>
            </p:nvSpPr>
            <p:spPr bwMode="auto">
              <a:xfrm flipV="1">
                <a:off x="3984" y="3215"/>
                <a:ext cx="1152" cy="145"/>
              </a:xfrm>
              <a:custGeom>
                <a:avLst/>
                <a:gdLst>
                  <a:gd name="G0" fmla="+- 21593 0 0"/>
                  <a:gd name="G1" fmla="+- 21600 0 0"/>
                  <a:gd name="G2" fmla="+- 21600 0 0"/>
                  <a:gd name="T0" fmla="*/ 0 w 43193"/>
                  <a:gd name="T1" fmla="*/ 21060 h 21600"/>
                  <a:gd name="T2" fmla="*/ 43193 w 43193"/>
                  <a:gd name="T3" fmla="*/ 21600 h 21600"/>
                  <a:gd name="T4" fmla="*/ 21593 w 43193"/>
                  <a:gd name="T5" fmla="*/ 21600 h 21600"/>
                </a:gdLst>
                <a:ahLst/>
                <a:cxnLst>
                  <a:cxn ang="0">
                    <a:pos x="T0" y="T1"/>
                  </a:cxn>
                  <a:cxn ang="0">
                    <a:pos x="T2" y="T3"/>
                  </a:cxn>
                  <a:cxn ang="0">
                    <a:pos x="T4" y="T5"/>
                  </a:cxn>
                </a:cxnLst>
                <a:rect l="0" t="0" r="r" b="b"/>
                <a:pathLst>
                  <a:path w="43193" h="21600" fill="none" extrusionOk="0">
                    <a:moveTo>
                      <a:pt x="-1" y="21059"/>
                    </a:moveTo>
                    <a:cubicBezTo>
                      <a:pt x="292" y="9344"/>
                      <a:pt x="9874" y="-1"/>
                      <a:pt x="21593" y="0"/>
                    </a:cubicBezTo>
                    <a:cubicBezTo>
                      <a:pt x="33522" y="0"/>
                      <a:pt x="43193" y="9670"/>
                      <a:pt x="43193" y="21600"/>
                    </a:cubicBezTo>
                  </a:path>
                  <a:path w="43193" h="21600" stroke="0" extrusionOk="0">
                    <a:moveTo>
                      <a:pt x="-1" y="21059"/>
                    </a:moveTo>
                    <a:cubicBezTo>
                      <a:pt x="292" y="9344"/>
                      <a:pt x="9874" y="-1"/>
                      <a:pt x="21593" y="0"/>
                    </a:cubicBezTo>
                    <a:cubicBezTo>
                      <a:pt x="33522" y="0"/>
                      <a:pt x="43193" y="9670"/>
                      <a:pt x="43193" y="21600"/>
                    </a:cubicBezTo>
                    <a:lnTo>
                      <a:pt x="21593" y="21600"/>
                    </a:lnTo>
                    <a:close/>
                  </a:path>
                </a:pathLst>
              </a:custGeom>
              <a:noFill/>
              <a:ln w="57150">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81" name="Arc 37"/>
              <p:cNvSpPr>
                <a:spLocks/>
              </p:cNvSpPr>
              <p:nvPr/>
            </p:nvSpPr>
            <p:spPr bwMode="auto">
              <a:xfrm flipV="1">
                <a:off x="4270" y="2615"/>
                <a:ext cx="577" cy="73"/>
              </a:xfrm>
              <a:custGeom>
                <a:avLst/>
                <a:gdLst>
                  <a:gd name="G0" fmla="+- 21593 0 0"/>
                  <a:gd name="G1" fmla="+- 21600 0 0"/>
                  <a:gd name="G2" fmla="+- 21600 0 0"/>
                  <a:gd name="T0" fmla="*/ 0 w 43193"/>
                  <a:gd name="T1" fmla="*/ 21060 h 21600"/>
                  <a:gd name="T2" fmla="*/ 43193 w 43193"/>
                  <a:gd name="T3" fmla="*/ 21600 h 21600"/>
                  <a:gd name="T4" fmla="*/ 21593 w 43193"/>
                  <a:gd name="T5" fmla="*/ 21600 h 21600"/>
                </a:gdLst>
                <a:ahLst/>
                <a:cxnLst>
                  <a:cxn ang="0">
                    <a:pos x="T0" y="T1"/>
                  </a:cxn>
                  <a:cxn ang="0">
                    <a:pos x="T2" y="T3"/>
                  </a:cxn>
                  <a:cxn ang="0">
                    <a:pos x="T4" y="T5"/>
                  </a:cxn>
                </a:cxnLst>
                <a:rect l="0" t="0" r="r" b="b"/>
                <a:pathLst>
                  <a:path w="43193" h="21600" fill="none" extrusionOk="0">
                    <a:moveTo>
                      <a:pt x="-1" y="21059"/>
                    </a:moveTo>
                    <a:cubicBezTo>
                      <a:pt x="292" y="9344"/>
                      <a:pt x="9874" y="-1"/>
                      <a:pt x="21593" y="0"/>
                    </a:cubicBezTo>
                    <a:cubicBezTo>
                      <a:pt x="33522" y="0"/>
                      <a:pt x="43193" y="9670"/>
                      <a:pt x="43193" y="21600"/>
                    </a:cubicBezTo>
                  </a:path>
                  <a:path w="43193" h="21600" stroke="0" extrusionOk="0">
                    <a:moveTo>
                      <a:pt x="-1" y="21059"/>
                    </a:moveTo>
                    <a:cubicBezTo>
                      <a:pt x="292" y="9344"/>
                      <a:pt x="9874" y="-1"/>
                      <a:pt x="21593" y="0"/>
                    </a:cubicBezTo>
                    <a:cubicBezTo>
                      <a:pt x="33522" y="0"/>
                      <a:pt x="43193" y="9670"/>
                      <a:pt x="43193" y="21600"/>
                    </a:cubicBezTo>
                    <a:lnTo>
                      <a:pt x="21593" y="21600"/>
                    </a:lnTo>
                    <a:close/>
                  </a:path>
                </a:pathLst>
              </a:custGeom>
              <a:noFill/>
              <a:ln w="57150">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84" name="Arc 40"/>
              <p:cNvSpPr>
                <a:spLocks/>
              </p:cNvSpPr>
              <p:nvPr/>
            </p:nvSpPr>
            <p:spPr bwMode="auto">
              <a:xfrm flipV="1">
                <a:off x="4182" y="2064"/>
                <a:ext cx="761" cy="96"/>
              </a:xfrm>
              <a:custGeom>
                <a:avLst/>
                <a:gdLst>
                  <a:gd name="G0" fmla="+- 21593 0 0"/>
                  <a:gd name="G1" fmla="+- 21600 0 0"/>
                  <a:gd name="G2" fmla="+- 21600 0 0"/>
                  <a:gd name="T0" fmla="*/ 0 w 43193"/>
                  <a:gd name="T1" fmla="*/ 21060 h 21600"/>
                  <a:gd name="T2" fmla="*/ 43193 w 43193"/>
                  <a:gd name="T3" fmla="*/ 21600 h 21600"/>
                  <a:gd name="T4" fmla="*/ 21593 w 43193"/>
                  <a:gd name="T5" fmla="*/ 21600 h 21600"/>
                </a:gdLst>
                <a:ahLst/>
                <a:cxnLst>
                  <a:cxn ang="0">
                    <a:pos x="T0" y="T1"/>
                  </a:cxn>
                  <a:cxn ang="0">
                    <a:pos x="T2" y="T3"/>
                  </a:cxn>
                  <a:cxn ang="0">
                    <a:pos x="T4" y="T5"/>
                  </a:cxn>
                </a:cxnLst>
                <a:rect l="0" t="0" r="r" b="b"/>
                <a:pathLst>
                  <a:path w="43193" h="21600" fill="none" extrusionOk="0">
                    <a:moveTo>
                      <a:pt x="-1" y="21059"/>
                    </a:moveTo>
                    <a:cubicBezTo>
                      <a:pt x="292" y="9344"/>
                      <a:pt x="9874" y="-1"/>
                      <a:pt x="21593" y="0"/>
                    </a:cubicBezTo>
                    <a:cubicBezTo>
                      <a:pt x="33522" y="0"/>
                      <a:pt x="43193" y="9670"/>
                      <a:pt x="43193" y="21600"/>
                    </a:cubicBezTo>
                  </a:path>
                  <a:path w="43193" h="21600" stroke="0" extrusionOk="0">
                    <a:moveTo>
                      <a:pt x="-1" y="21059"/>
                    </a:moveTo>
                    <a:cubicBezTo>
                      <a:pt x="292" y="9344"/>
                      <a:pt x="9874" y="-1"/>
                      <a:pt x="21593" y="0"/>
                    </a:cubicBezTo>
                    <a:cubicBezTo>
                      <a:pt x="33522" y="0"/>
                      <a:pt x="43193" y="9670"/>
                      <a:pt x="43193" y="21600"/>
                    </a:cubicBezTo>
                    <a:lnTo>
                      <a:pt x="21593" y="21600"/>
                    </a:lnTo>
                    <a:close/>
                  </a:path>
                </a:pathLst>
              </a:custGeom>
              <a:noFill/>
              <a:ln w="57150">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9799" name="Line 55"/>
            <p:cNvSpPr>
              <a:spLocks noChangeShapeType="1"/>
            </p:cNvSpPr>
            <p:nvPr/>
          </p:nvSpPr>
          <p:spPr bwMode="auto">
            <a:xfrm flipH="1" flipV="1">
              <a:off x="4656" y="2061"/>
              <a:ext cx="0" cy="1299"/>
            </a:xfrm>
            <a:prstGeom prst="line">
              <a:avLst/>
            </a:prstGeom>
            <a:noFill/>
            <a:ln w="57150">
              <a:solidFill>
                <a:schemeClr val="hlink"/>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12"/>
          </p:nvPr>
        </p:nvSpPr>
        <p:spPr>
          <a:xfrm>
            <a:off x="6553200" y="6200753"/>
            <a:ext cx="1905000" cy="457200"/>
          </a:xfrm>
        </p:spPr>
        <p:txBody>
          <a:bodyPr/>
          <a:lstStyle/>
          <a:p>
            <a:fld id="{F2CDD481-FEA8-491C-B234-0078D8C6E05D}" type="slidenum">
              <a:rPr lang="en-US" altLang="zh-CN" smtClean="0">
                <a:solidFill>
                  <a:schemeClr val="bg2"/>
                </a:solidFill>
              </a:rPr>
              <a:pPr/>
              <a:t>12</a:t>
            </a:fld>
            <a:endParaRPr lang="en-US" altLang="zh-CN">
              <a:solidFill>
                <a:schemeClr val="bg2"/>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52"/>
                                        </p:tgtEl>
                                        <p:attrNameLst>
                                          <p:attrName>style.visibility</p:attrName>
                                        </p:attrNameLst>
                                      </p:cBhvr>
                                      <p:to>
                                        <p:strVal val="visible"/>
                                      </p:to>
                                    </p:set>
                                    <p:animEffect transition="in" filter="wipe(left)">
                                      <p:cBhvr>
                                        <p:cTn id="7" dur="500"/>
                                        <p:tgtEl>
                                          <p:spTgt spid="1597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754"/>
                                        </p:tgtEl>
                                        <p:attrNameLst>
                                          <p:attrName>style.visibility</p:attrName>
                                        </p:attrNameLst>
                                      </p:cBhvr>
                                      <p:to>
                                        <p:strVal val="visible"/>
                                      </p:to>
                                    </p:set>
                                    <p:animEffect transition="in" filter="wipe(left)">
                                      <p:cBhvr>
                                        <p:cTn id="12" dur="500"/>
                                        <p:tgtEl>
                                          <p:spTgt spid="159754"/>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59755"/>
                                        </p:tgtEl>
                                        <p:attrNameLst>
                                          <p:attrName>style.visibility</p:attrName>
                                        </p:attrNameLst>
                                      </p:cBhvr>
                                      <p:to>
                                        <p:strVal val="visible"/>
                                      </p:to>
                                    </p:set>
                                    <p:animEffect transition="in" filter="wipe(left)">
                                      <p:cBhvr>
                                        <p:cTn id="16" dur="500"/>
                                        <p:tgtEl>
                                          <p:spTgt spid="15975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59746"/>
                                        </p:tgtEl>
                                        <p:attrNameLst>
                                          <p:attrName>style.visibility</p:attrName>
                                        </p:attrNameLst>
                                      </p:cBhvr>
                                      <p:to>
                                        <p:strVal val="visible"/>
                                      </p:to>
                                    </p:set>
                                    <p:animEffect transition="in" filter="wipe(up)">
                                      <p:cBhvr>
                                        <p:cTn id="21" dur="500"/>
                                        <p:tgtEl>
                                          <p:spTgt spid="1597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9773"/>
                                        </p:tgtEl>
                                        <p:attrNameLst>
                                          <p:attrName>style.visibility</p:attrName>
                                        </p:attrNameLst>
                                      </p:cBhvr>
                                      <p:to>
                                        <p:strVal val="visible"/>
                                      </p:to>
                                    </p:set>
                                    <p:animEffect transition="in" filter="wipe(up)">
                                      <p:cBhvr>
                                        <p:cTn id="26" dur="500"/>
                                        <p:tgtEl>
                                          <p:spTgt spid="15977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right)">
                                      <p:cBhvr>
                                        <p:cTn id="31" dur="500"/>
                                        <p:tgtEl>
                                          <p:spTgt spid="4"/>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159774"/>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8"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500"/>
                                        <p:tgtEl>
                                          <p:spTgt spid="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59757"/>
                                        </p:tgtEl>
                                        <p:attrNameLst>
                                          <p:attrName>style.visibility</p:attrName>
                                        </p:attrNameLst>
                                      </p:cBhvr>
                                      <p:to>
                                        <p:strVal val="visible"/>
                                      </p:to>
                                    </p:set>
                                    <p:animEffect transition="in" filter="wipe(left)">
                                      <p:cBhvr>
                                        <p:cTn id="43" dur="500"/>
                                        <p:tgtEl>
                                          <p:spTgt spid="15975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59768">
                                            <p:txEl>
                                              <p:pRg st="0" end="0"/>
                                            </p:txEl>
                                          </p:spTgt>
                                        </p:tgtEl>
                                        <p:attrNameLst>
                                          <p:attrName>style.visibility</p:attrName>
                                        </p:attrNameLst>
                                      </p:cBhvr>
                                      <p:to>
                                        <p:strVal val="visible"/>
                                      </p:to>
                                    </p:set>
                                    <p:animEffect transition="in" filter="wipe(left)">
                                      <p:cBhvr>
                                        <p:cTn id="48" dur="500"/>
                                        <p:tgtEl>
                                          <p:spTgt spid="159768">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59770"/>
                                        </p:tgtEl>
                                        <p:attrNameLst>
                                          <p:attrName>style.visibility</p:attrName>
                                        </p:attrNameLst>
                                      </p:cBhvr>
                                      <p:to>
                                        <p:strVal val="visible"/>
                                      </p:to>
                                    </p:set>
                                    <p:animEffect transition="in" filter="wipe(left)">
                                      <p:cBhvr>
                                        <p:cTn id="53" dur="500"/>
                                        <p:tgtEl>
                                          <p:spTgt spid="15977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159769"/>
                                        </p:tgtEl>
                                        <p:attrNameLst>
                                          <p:attrName>style.visibility</p:attrName>
                                        </p:attrNameLst>
                                      </p:cBhvr>
                                      <p:to>
                                        <p:strVal val="visible"/>
                                      </p:to>
                                    </p:set>
                                    <p:animEffect transition="in" filter="wipe(left)">
                                      <p:cBhvr>
                                        <p:cTn id="58" dur="500"/>
                                        <p:tgtEl>
                                          <p:spTgt spid="15976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159772"/>
                                        </p:tgtEl>
                                        <p:attrNameLst>
                                          <p:attrName>style.visibility</p:attrName>
                                        </p:attrNameLst>
                                      </p:cBhvr>
                                      <p:to>
                                        <p:strVal val="visible"/>
                                      </p:to>
                                    </p:set>
                                    <p:animEffect transition="in" filter="wipe(left)">
                                      <p:cBhvr>
                                        <p:cTn id="63" dur="500"/>
                                        <p:tgtEl>
                                          <p:spTgt spid="15977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159771"/>
                                        </p:tgtEl>
                                        <p:attrNameLst>
                                          <p:attrName>style.visibility</p:attrName>
                                        </p:attrNameLst>
                                      </p:cBhvr>
                                      <p:to>
                                        <p:strVal val="visible"/>
                                      </p:to>
                                    </p:set>
                                    <p:animEffect transition="in" filter="wipe(left)">
                                      <p:cBhvr>
                                        <p:cTn id="68" dur="500"/>
                                        <p:tgtEl>
                                          <p:spTgt spid="159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animBg="1"/>
      <p:bldP spid="159752" grpId="0" autoUpdateAnimBg="0"/>
      <p:bldP spid="159754" grpId="0" autoUpdateAnimBg="0"/>
      <p:bldP spid="159755" grpId="0" autoUpdateAnimBg="0"/>
      <p:bldP spid="159757" grpId="0" autoUpdateAnimBg="0"/>
      <p:bldP spid="159768" grpId="0" build="p" autoUpdateAnimBg="0"/>
      <p:bldP spid="159773" grpId="0" animBg="1"/>
      <p:bldP spid="15977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7901" name="Object 141"/>
          <p:cNvGraphicFramePr>
            <a:graphicFrameLocks noChangeAspect="1"/>
          </p:cNvGraphicFramePr>
          <p:nvPr/>
        </p:nvGraphicFramePr>
        <p:xfrm>
          <a:off x="395288" y="4121129"/>
          <a:ext cx="4608512" cy="700087"/>
        </p:xfrm>
        <a:graphic>
          <a:graphicData uri="http://schemas.openxmlformats.org/presentationml/2006/ole">
            <p:oleObj spid="_x0000_s236546" name="公式" r:id="rId3" imgW="1587500" imgH="241300" progId="Equation.3">
              <p:embed/>
            </p:oleObj>
          </a:graphicData>
        </a:graphic>
      </p:graphicFrame>
      <p:grpSp>
        <p:nvGrpSpPr>
          <p:cNvPr id="3" name="Group 137"/>
          <p:cNvGrpSpPr>
            <a:grpSpLocks/>
          </p:cNvGrpSpPr>
          <p:nvPr/>
        </p:nvGrpSpPr>
        <p:grpSpPr bwMode="auto">
          <a:xfrm>
            <a:off x="6011863" y="2033566"/>
            <a:ext cx="1828800" cy="1979613"/>
            <a:chOff x="3793" y="1341"/>
            <a:chExt cx="1152" cy="1247"/>
          </a:xfrm>
        </p:grpSpPr>
        <p:sp>
          <p:nvSpPr>
            <p:cNvPr id="117867" name="Arc 107"/>
            <p:cNvSpPr>
              <a:spLocks/>
            </p:cNvSpPr>
            <p:nvPr/>
          </p:nvSpPr>
          <p:spPr bwMode="auto">
            <a:xfrm>
              <a:off x="3793" y="2443"/>
              <a:ext cx="1152" cy="145"/>
            </a:xfrm>
            <a:custGeom>
              <a:avLst/>
              <a:gdLst>
                <a:gd name="G0" fmla="+- 21593 0 0"/>
                <a:gd name="G1" fmla="+- 21600 0 0"/>
                <a:gd name="G2" fmla="+- 21600 0 0"/>
                <a:gd name="T0" fmla="*/ 0 w 43193"/>
                <a:gd name="T1" fmla="*/ 21060 h 21600"/>
                <a:gd name="T2" fmla="*/ 43193 w 43193"/>
                <a:gd name="T3" fmla="*/ 21600 h 21600"/>
                <a:gd name="T4" fmla="*/ 21593 w 43193"/>
                <a:gd name="T5" fmla="*/ 21600 h 21600"/>
              </a:gdLst>
              <a:ahLst/>
              <a:cxnLst>
                <a:cxn ang="0">
                  <a:pos x="T0" y="T1"/>
                </a:cxn>
                <a:cxn ang="0">
                  <a:pos x="T2" y="T3"/>
                </a:cxn>
                <a:cxn ang="0">
                  <a:pos x="T4" y="T5"/>
                </a:cxn>
              </a:cxnLst>
              <a:rect l="0" t="0" r="r" b="b"/>
              <a:pathLst>
                <a:path w="43193" h="21600" fill="none" extrusionOk="0">
                  <a:moveTo>
                    <a:pt x="-1" y="21059"/>
                  </a:moveTo>
                  <a:cubicBezTo>
                    <a:pt x="292" y="9344"/>
                    <a:pt x="9874" y="-1"/>
                    <a:pt x="21593" y="0"/>
                  </a:cubicBezTo>
                  <a:cubicBezTo>
                    <a:pt x="33522" y="0"/>
                    <a:pt x="43193" y="9670"/>
                    <a:pt x="43193" y="21600"/>
                  </a:cubicBezTo>
                </a:path>
                <a:path w="43193" h="21600" stroke="0" extrusionOk="0">
                  <a:moveTo>
                    <a:pt x="-1" y="21059"/>
                  </a:moveTo>
                  <a:cubicBezTo>
                    <a:pt x="292" y="9344"/>
                    <a:pt x="9874" y="-1"/>
                    <a:pt x="21593" y="0"/>
                  </a:cubicBezTo>
                  <a:cubicBezTo>
                    <a:pt x="33522" y="0"/>
                    <a:pt x="43193" y="9670"/>
                    <a:pt x="43193" y="21600"/>
                  </a:cubicBezTo>
                  <a:lnTo>
                    <a:pt x="21593" y="21600"/>
                  </a:lnTo>
                  <a:close/>
                </a:path>
              </a:pathLst>
            </a:custGeom>
            <a:noFill/>
            <a:ln w="57150">
              <a:solidFill>
                <a:schemeClr val="bg2"/>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68" name="Arc 108"/>
            <p:cNvSpPr>
              <a:spLocks/>
            </p:cNvSpPr>
            <p:nvPr/>
          </p:nvSpPr>
          <p:spPr bwMode="auto">
            <a:xfrm>
              <a:off x="3991" y="1341"/>
              <a:ext cx="761" cy="96"/>
            </a:xfrm>
            <a:custGeom>
              <a:avLst/>
              <a:gdLst>
                <a:gd name="G0" fmla="+- 21593 0 0"/>
                <a:gd name="G1" fmla="+- 21600 0 0"/>
                <a:gd name="G2" fmla="+- 21600 0 0"/>
                <a:gd name="T0" fmla="*/ 0 w 43193"/>
                <a:gd name="T1" fmla="*/ 21060 h 21600"/>
                <a:gd name="T2" fmla="*/ 43193 w 43193"/>
                <a:gd name="T3" fmla="*/ 21600 h 21600"/>
                <a:gd name="T4" fmla="*/ 21593 w 43193"/>
                <a:gd name="T5" fmla="*/ 21600 h 21600"/>
              </a:gdLst>
              <a:ahLst/>
              <a:cxnLst>
                <a:cxn ang="0">
                  <a:pos x="T0" y="T1"/>
                </a:cxn>
                <a:cxn ang="0">
                  <a:pos x="T2" y="T3"/>
                </a:cxn>
                <a:cxn ang="0">
                  <a:pos x="T4" y="T5"/>
                </a:cxn>
              </a:cxnLst>
              <a:rect l="0" t="0" r="r" b="b"/>
              <a:pathLst>
                <a:path w="43193" h="21600" fill="none" extrusionOk="0">
                  <a:moveTo>
                    <a:pt x="-1" y="21059"/>
                  </a:moveTo>
                  <a:cubicBezTo>
                    <a:pt x="292" y="9344"/>
                    <a:pt x="9874" y="-1"/>
                    <a:pt x="21593" y="0"/>
                  </a:cubicBezTo>
                  <a:cubicBezTo>
                    <a:pt x="33522" y="0"/>
                    <a:pt x="43193" y="9670"/>
                    <a:pt x="43193" y="21600"/>
                  </a:cubicBezTo>
                </a:path>
                <a:path w="43193" h="21600" stroke="0" extrusionOk="0">
                  <a:moveTo>
                    <a:pt x="-1" y="21059"/>
                  </a:moveTo>
                  <a:cubicBezTo>
                    <a:pt x="292" y="9344"/>
                    <a:pt x="9874" y="-1"/>
                    <a:pt x="21593" y="0"/>
                  </a:cubicBezTo>
                  <a:cubicBezTo>
                    <a:pt x="33522" y="0"/>
                    <a:pt x="43193" y="9670"/>
                    <a:pt x="43193" y="21600"/>
                  </a:cubicBezTo>
                  <a:lnTo>
                    <a:pt x="21593" y="21600"/>
                  </a:lnTo>
                  <a:close/>
                </a:path>
              </a:pathLst>
            </a:custGeom>
            <a:noFill/>
            <a:ln w="57150">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69" name="Arc 109"/>
            <p:cNvSpPr>
              <a:spLocks/>
            </p:cNvSpPr>
            <p:nvPr/>
          </p:nvSpPr>
          <p:spPr bwMode="auto">
            <a:xfrm>
              <a:off x="4079" y="1914"/>
              <a:ext cx="577" cy="73"/>
            </a:xfrm>
            <a:custGeom>
              <a:avLst/>
              <a:gdLst>
                <a:gd name="G0" fmla="+- 21593 0 0"/>
                <a:gd name="G1" fmla="+- 21600 0 0"/>
                <a:gd name="G2" fmla="+- 21600 0 0"/>
                <a:gd name="T0" fmla="*/ 0 w 43193"/>
                <a:gd name="T1" fmla="*/ 21060 h 21600"/>
                <a:gd name="T2" fmla="*/ 43193 w 43193"/>
                <a:gd name="T3" fmla="*/ 21600 h 21600"/>
                <a:gd name="T4" fmla="*/ 21593 w 43193"/>
                <a:gd name="T5" fmla="*/ 21600 h 21600"/>
              </a:gdLst>
              <a:ahLst/>
              <a:cxnLst>
                <a:cxn ang="0">
                  <a:pos x="T0" y="T1"/>
                </a:cxn>
                <a:cxn ang="0">
                  <a:pos x="T2" y="T3"/>
                </a:cxn>
                <a:cxn ang="0">
                  <a:pos x="T4" y="T5"/>
                </a:cxn>
              </a:cxnLst>
              <a:rect l="0" t="0" r="r" b="b"/>
              <a:pathLst>
                <a:path w="43193" h="21600" fill="none" extrusionOk="0">
                  <a:moveTo>
                    <a:pt x="-1" y="21059"/>
                  </a:moveTo>
                  <a:cubicBezTo>
                    <a:pt x="292" y="9344"/>
                    <a:pt x="9874" y="-1"/>
                    <a:pt x="21593" y="0"/>
                  </a:cubicBezTo>
                  <a:cubicBezTo>
                    <a:pt x="33522" y="0"/>
                    <a:pt x="43193" y="9670"/>
                    <a:pt x="43193" y="21600"/>
                  </a:cubicBezTo>
                </a:path>
                <a:path w="43193" h="21600" stroke="0" extrusionOk="0">
                  <a:moveTo>
                    <a:pt x="-1" y="21059"/>
                  </a:moveTo>
                  <a:cubicBezTo>
                    <a:pt x="292" y="9344"/>
                    <a:pt x="9874" y="-1"/>
                    <a:pt x="21593" y="0"/>
                  </a:cubicBezTo>
                  <a:cubicBezTo>
                    <a:pt x="33522" y="0"/>
                    <a:pt x="43193" y="9670"/>
                    <a:pt x="43193" y="21600"/>
                  </a:cubicBezTo>
                  <a:lnTo>
                    <a:pt x="21593" y="21600"/>
                  </a:lnTo>
                  <a:close/>
                </a:path>
              </a:pathLst>
            </a:custGeom>
            <a:noFill/>
            <a:ln w="57150">
              <a:solidFill>
                <a:schemeClr val="bg2"/>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7804" name="Rectangle 44"/>
          <p:cNvSpPr>
            <a:spLocks noGrp="1" noChangeArrowheads="1"/>
          </p:cNvSpPr>
          <p:nvPr>
            <p:ph type="title"/>
          </p:nvPr>
        </p:nvSpPr>
        <p:spPr>
          <a:xfrm>
            <a:off x="323850" y="357166"/>
            <a:ext cx="8994775" cy="685800"/>
          </a:xfrm>
        </p:spPr>
        <p:txBody>
          <a:bodyPr/>
          <a:lstStyle/>
          <a:p>
            <a:pPr algn="l"/>
            <a:r>
              <a:rPr lang="zh-CN" altLang="en-US" sz="3200" b="1" dirty="0">
                <a:solidFill>
                  <a:schemeClr val="bg1">
                    <a:lumMod val="60000"/>
                    <a:lumOff val="40000"/>
                  </a:schemeClr>
                </a:solidFill>
                <a:latin typeface="楷体_GB2312" pitchFamily="49" charset="-122"/>
              </a:rPr>
              <a:t>建立</a:t>
            </a:r>
            <a:r>
              <a:rPr lang="en-US" altLang="zh-CN" sz="3200" b="1" i="1" dirty="0" err="1">
                <a:solidFill>
                  <a:schemeClr val="bg1">
                    <a:lumMod val="60000"/>
                    <a:lumOff val="40000"/>
                  </a:schemeClr>
                </a:solidFill>
              </a:rPr>
              <a:t>yoz</a:t>
            </a:r>
            <a:r>
              <a:rPr lang="zh-CN" altLang="en-US" sz="3200" b="1" dirty="0">
                <a:solidFill>
                  <a:schemeClr val="bg1">
                    <a:lumMod val="60000"/>
                    <a:lumOff val="40000"/>
                  </a:schemeClr>
                </a:solidFill>
                <a:latin typeface="楷体_GB2312" pitchFamily="49" charset="-122"/>
              </a:rPr>
              <a:t>面上曲线</a:t>
            </a:r>
            <a:r>
              <a:rPr lang="en-US" altLang="zh-CN" sz="3200" b="1" i="1" dirty="0">
                <a:solidFill>
                  <a:schemeClr val="bg1">
                    <a:lumMod val="60000"/>
                    <a:lumOff val="40000"/>
                  </a:schemeClr>
                </a:solidFill>
              </a:rPr>
              <a:t>C </a:t>
            </a:r>
            <a:r>
              <a:rPr lang="zh-CN" altLang="en-US" sz="3200" b="1" dirty="0">
                <a:solidFill>
                  <a:schemeClr val="bg1">
                    <a:lumMod val="60000"/>
                    <a:lumOff val="40000"/>
                  </a:schemeClr>
                </a:solidFill>
              </a:rPr>
              <a:t>绕 </a:t>
            </a:r>
            <a:r>
              <a:rPr lang="en-US" altLang="zh-CN" sz="3200" b="1" i="1" dirty="0">
                <a:solidFill>
                  <a:schemeClr val="bg1">
                    <a:lumMod val="60000"/>
                    <a:lumOff val="40000"/>
                  </a:schemeClr>
                </a:solidFill>
              </a:rPr>
              <a:t>z </a:t>
            </a:r>
            <a:r>
              <a:rPr lang="zh-CN" altLang="en-US" sz="3200" b="1" dirty="0">
                <a:solidFill>
                  <a:schemeClr val="bg1">
                    <a:lumMod val="60000"/>
                    <a:lumOff val="40000"/>
                  </a:schemeClr>
                </a:solidFill>
              </a:rPr>
              <a:t>轴旋转所成曲面</a:t>
            </a:r>
            <a:r>
              <a:rPr lang="zh-CN" altLang="zh-CN" sz="3200" b="1" dirty="0">
                <a:solidFill>
                  <a:schemeClr val="bg1">
                    <a:lumMod val="60000"/>
                    <a:lumOff val="40000"/>
                  </a:schemeClr>
                </a:solidFill>
              </a:rPr>
              <a:t>的</a:t>
            </a:r>
            <a:r>
              <a:rPr lang="zh-CN" altLang="en-US" sz="3200" b="1" dirty="0">
                <a:solidFill>
                  <a:schemeClr val="bg1">
                    <a:lumMod val="60000"/>
                    <a:lumOff val="40000"/>
                  </a:schemeClr>
                </a:solidFill>
              </a:rPr>
              <a:t>方程</a:t>
            </a:r>
            <a:r>
              <a:rPr lang="en-US" altLang="zh-CN" sz="3200" b="1" dirty="0">
                <a:solidFill>
                  <a:schemeClr val="bg1">
                    <a:lumMod val="60000"/>
                    <a:lumOff val="40000"/>
                  </a:schemeClr>
                </a:solidFill>
              </a:rPr>
              <a:t>:</a:t>
            </a:r>
          </a:p>
        </p:txBody>
      </p:sp>
      <p:sp>
        <p:nvSpPr>
          <p:cNvPr id="117780" name="Text Box 20"/>
          <p:cNvSpPr txBox="1">
            <a:spLocks noChangeArrowheads="1"/>
          </p:cNvSpPr>
          <p:nvPr/>
        </p:nvSpPr>
        <p:spPr bwMode="auto">
          <a:xfrm>
            <a:off x="381000" y="5557816"/>
            <a:ext cx="36576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故旋转曲面方程为</a:t>
            </a:r>
          </a:p>
        </p:txBody>
      </p:sp>
      <p:graphicFrame>
        <p:nvGraphicFramePr>
          <p:cNvPr id="117781" name="Object 21"/>
          <p:cNvGraphicFramePr>
            <a:graphicFrameLocks noChangeAspect="1"/>
          </p:cNvGraphicFramePr>
          <p:nvPr/>
        </p:nvGraphicFramePr>
        <p:xfrm>
          <a:off x="3962366" y="1892279"/>
          <a:ext cx="1873250" cy="454025"/>
        </p:xfrm>
        <a:graphic>
          <a:graphicData uri="http://schemas.openxmlformats.org/presentationml/2006/ole">
            <p:oleObj spid="_x0000_s236547" name="Equation" r:id="rId4" imgW="2224800" imgH="533160" progId="Equation.3">
              <p:embed/>
            </p:oleObj>
          </a:graphicData>
        </a:graphic>
      </p:graphicFrame>
      <p:sp>
        <p:nvSpPr>
          <p:cNvPr id="117782" name="Text Box 22"/>
          <p:cNvSpPr txBox="1">
            <a:spLocks noChangeArrowheads="1"/>
          </p:cNvSpPr>
          <p:nvPr/>
        </p:nvSpPr>
        <p:spPr bwMode="auto">
          <a:xfrm>
            <a:off x="357158" y="2324079"/>
            <a:ext cx="3398837"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a:t>当绕 </a:t>
            </a:r>
            <a:r>
              <a:rPr lang="en-US" altLang="zh-CN" i="1" dirty="0"/>
              <a:t>z</a:t>
            </a:r>
            <a:r>
              <a:rPr lang="en-US" altLang="zh-CN" dirty="0"/>
              <a:t> </a:t>
            </a:r>
            <a:r>
              <a:rPr lang="zh-CN" altLang="en-US" dirty="0">
                <a:latin typeface="楷体_GB2312" pitchFamily="49" charset="-122"/>
              </a:rPr>
              <a:t>轴旋转时</a:t>
            </a:r>
            <a:r>
              <a:rPr lang="en-US" altLang="zh-CN" dirty="0">
                <a:latin typeface="楷体_GB2312" pitchFamily="49" charset="-122"/>
              </a:rPr>
              <a:t>,</a:t>
            </a:r>
            <a:endParaRPr lang="en-US" altLang="zh-CN" dirty="0"/>
          </a:p>
        </p:txBody>
      </p:sp>
      <p:graphicFrame>
        <p:nvGraphicFramePr>
          <p:cNvPr id="117783" name="Object 23"/>
          <p:cNvGraphicFramePr>
            <a:graphicFrameLocks noChangeAspect="1"/>
          </p:cNvGraphicFramePr>
          <p:nvPr/>
        </p:nvGraphicFramePr>
        <p:xfrm>
          <a:off x="1739900" y="3549629"/>
          <a:ext cx="2255838" cy="576262"/>
        </p:xfrm>
        <a:graphic>
          <a:graphicData uri="http://schemas.openxmlformats.org/presentationml/2006/ole">
            <p:oleObj spid="_x0000_s236548" name="Equation" r:id="rId5" imgW="1576440" imgH="393480" progId="">
              <p:embed/>
            </p:oleObj>
          </a:graphicData>
        </a:graphic>
      </p:graphicFrame>
      <p:graphicFrame>
        <p:nvGraphicFramePr>
          <p:cNvPr id="117784" name="Object 24"/>
          <p:cNvGraphicFramePr>
            <a:graphicFrameLocks noChangeAspect="1"/>
          </p:cNvGraphicFramePr>
          <p:nvPr/>
        </p:nvGraphicFramePr>
        <p:xfrm>
          <a:off x="539750" y="2973366"/>
          <a:ext cx="2808288" cy="530225"/>
        </p:xfrm>
        <a:graphic>
          <a:graphicData uri="http://schemas.openxmlformats.org/presentationml/2006/ole">
            <p:oleObj spid="_x0000_s236549" name="Equation" r:id="rId6" imgW="2135880" imgH="393480" progId="">
              <p:embed/>
            </p:oleObj>
          </a:graphicData>
        </a:graphic>
      </p:graphicFrame>
      <p:sp>
        <p:nvSpPr>
          <p:cNvPr id="117785" name="Text Box 25"/>
          <p:cNvSpPr txBox="1">
            <a:spLocks noChangeArrowheads="1"/>
          </p:cNvSpPr>
          <p:nvPr/>
        </p:nvSpPr>
        <p:spPr bwMode="auto">
          <a:xfrm>
            <a:off x="390466" y="1744641"/>
            <a:ext cx="352266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a:t>在曲面上任取一点</a:t>
            </a:r>
          </a:p>
        </p:txBody>
      </p:sp>
      <p:sp>
        <p:nvSpPr>
          <p:cNvPr id="117786" name="Text Box 26"/>
          <p:cNvSpPr txBox="1">
            <a:spLocks noChangeArrowheads="1"/>
          </p:cNvSpPr>
          <p:nvPr/>
        </p:nvSpPr>
        <p:spPr bwMode="auto">
          <a:xfrm>
            <a:off x="357158" y="1165204"/>
            <a:ext cx="41148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dirty="0">
                <a:latin typeface="楷体_GB2312" pitchFamily="49" charset="-122"/>
              </a:rPr>
              <a:t>给定 </a:t>
            </a:r>
            <a:r>
              <a:rPr lang="en-US" altLang="zh-CN" i="1" dirty="0" err="1"/>
              <a:t>yoz</a:t>
            </a:r>
            <a:r>
              <a:rPr lang="en-US" altLang="zh-CN" dirty="0"/>
              <a:t> </a:t>
            </a:r>
            <a:r>
              <a:rPr lang="zh-CN" altLang="en-US" dirty="0"/>
              <a:t>面上曲线 </a:t>
            </a:r>
            <a:r>
              <a:rPr lang="en-US" altLang="zh-CN" i="1" dirty="0"/>
              <a:t>C</a:t>
            </a:r>
            <a:r>
              <a:rPr lang="en-US" altLang="zh-CN" dirty="0"/>
              <a:t>: </a:t>
            </a:r>
          </a:p>
        </p:txBody>
      </p:sp>
      <p:grpSp>
        <p:nvGrpSpPr>
          <p:cNvPr id="4" name="Group 114"/>
          <p:cNvGrpSpPr>
            <a:grpSpLocks/>
          </p:cNvGrpSpPr>
          <p:nvPr/>
        </p:nvGrpSpPr>
        <p:grpSpPr bwMode="auto">
          <a:xfrm>
            <a:off x="6910388" y="2843191"/>
            <a:ext cx="1990725" cy="393700"/>
            <a:chOff x="4266" y="1480"/>
            <a:chExt cx="1254" cy="248"/>
          </a:xfrm>
        </p:grpSpPr>
        <p:sp>
          <p:nvSpPr>
            <p:cNvPr id="117788" name="Line 28"/>
            <p:cNvSpPr>
              <a:spLocks noChangeShapeType="1"/>
            </p:cNvSpPr>
            <p:nvPr/>
          </p:nvSpPr>
          <p:spPr bwMode="auto">
            <a:xfrm flipH="1">
              <a:off x="4266" y="1609"/>
              <a:ext cx="277" cy="0"/>
            </a:xfrm>
            <a:prstGeom prst="line">
              <a:avLst/>
            </a:prstGeom>
            <a:noFill/>
            <a:ln w="38100">
              <a:solidFill>
                <a:schemeClr val="bg2"/>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7789" name="Object 29"/>
            <p:cNvGraphicFramePr>
              <a:graphicFrameLocks noChangeAspect="1"/>
            </p:cNvGraphicFramePr>
            <p:nvPr/>
          </p:nvGraphicFramePr>
          <p:xfrm>
            <a:off x="4596" y="1480"/>
            <a:ext cx="924" cy="248"/>
          </p:xfrm>
          <a:graphic>
            <a:graphicData uri="http://schemas.openxmlformats.org/presentationml/2006/ole">
              <p:oleObj spid="_x0000_s236550" name="公式" r:id="rId7" imgW="1055160" imgH="279360" progId="Equation.3">
                <p:embed/>
              </p:oleObj>
            </a:graphicData>
          </a:graphic>
        </p:graphicFrame>
      </p:grpSp>
      <p:grpSp>
        <p:nvGrpSpPr>
          <p:cNvPr id="5" name="Group 138"/>
          <p:cNvGrpSpPr>
            <a:grpSpLocks/>
          </p:cNvGrpSpPr>
          <p:nvPr/>
        </p:nvGrpSpPr>
        <p:grpSpPr bwMode="auto">
          <a:xfrm>
            <a:off x="5724525" y="3041629"/>
            <a:ext cx="1244600" cy="492125"/>
            <a:chOff x="3600" y="1985"/>
            <a:chExt cx="784" cy="310"/>
          </a:xfrm>
        </p:grpSpPr>
        <p:sp>
          <p:nvSpPr>
            <p:cNvPr id="117791" name="Line 31"/>
            <p:cNvSpPr>
              <a:spLocks noChangeShapeType="1"/>
            </p:cNvSpPr>
            <p:nvPr/>
          </p:nvSpPr>
          <p:spPr bwMode="auto">
            <a:xfrm flipH="1">
              <a:off x="4176" y="1985"/>
              <a:ext cx="192" cy="50"/>
            </a:xfrm>
            <a:prstGeom prst="line">
              <a:avLst/>
            </a:prstGeom>
            <a:noFill/>
            <a:ln w="381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7792" name="Object 32"/>
            <p:cNvGraphicFramePr>
              <a:graphicFrameLocks noChangeAspect="1"/>
            </p:cNvGraphicFramePr>
            <p:nvPr/>
          </p:nvGraphicFramePr>
          <p:xfrm>
            <a:off x="3600" y="2056"/>
            <a:ext cx="784" cy="239"/>
          </p:xfrm>
          <a:graphic>
            <a:graphicData uri="http://schemas.openxmlformats.org/presentationml/2006/ole">
              <p:oleObj spid="_x0000_s236551" name="公式" r:id="rId8" imgW="864360" imgH="253800" progId="Equation.3">
                <p:embed/>
              </p:oleObj>
            </a:graphicData>
          </a:graphic>
        </p:graphicFrame>
      </p:grpSp>
      <p:graphicFrame>
        <p:nvGraphicFramePr>
          <p:cNvPr id="117801" name="Object 41"/>
          <p:cNvGraphicFramePr>
            <a:graphicFrameLocks noChangeAspect="1"/>
          </p:cNvGraphicFramePr>
          <p:nvPr/>
        </p:nvGraphicFramePr>
        <p:xfrm>
          <a:off x="1585913" y="4697391"/>
          <a:ext cx="4389437" cy="754063"/>
        </p:xfrm>
        <a:graphic>
          <a:graphicData uri="http://schemas.openxmlformats.org/presentationml/2006/ole">
            <p:oleObj spid="_x0000_s236552" name="Equation" r:id="rId9" imgW="3139920" imgH="533160" progId="">
              <p:embed/>
            </p:oleObj>
          </a:graphicData>
        </a:graphic>
      </p:graphicFrame>
      <p:sp>
        <p:nvSpPr>
          <p:cNvPr id="117802" name="Text Box 42"/>
          <p:cNvSpPr txBox="1">
            <a:spLocks noChangeArrowheads="1"/>
          </p:cNvSpPr>
          <p:nvPr/>
        </p:nvSpPr>
        <p:spPr bwMode="auto">
          <a:xfrm>
            <a:off x="395288" y="4841854"/>
            <a:ext cx="1519237"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则有</a:t>
            </a:r>
          </a:p>
        </p:txBody>
      </p:sp>
      <p:graphicFrame>
        <p:nvGraphicFramePr>
          <p:cNvPr id="117803" name="Object 43"/>
          <p:cNvGraphicFramePr>
            <a:graphicFrameLocks noChangeAspect="1"/>
          </p:cNvGraphicFramePr>
          <p:nvPr/>
        </p:nvGraphicFramePr>
        <p:xfrm>
          <a:off x="4140200" y="5489554"/>
          <a:ext cx="3671888" cy="725487"/>
        </p:xfrm>
        <a:graphic>
          <a:graphicData uri="http://schemas.openxmlformats.org/presentationml/2006/ole">
            <p:oleObj spid="_x0000_s236553" name="Equation" r:id="rId10" imgW="2644200" imgH="507600" progId="">
              <p:embed/>
            </p:oleObj>
          </a:graphicData>
        </a:graphic>
      </p:graphicFrame>
      <p:sp>
        <p:nvSpPr>
          <p:cNvPr id="117805" name="Text Box 45"/>
          <p:cNvSpPr txBox="1">
            <a:spLocks noChangeArrowheads="1"/>
          </p:cNvSpPr>
          <p:nvPr/>
        </p:nvSpPr>
        <p:spPr bwMode="auto">
          <a:xfrm>
            <a:off x="395288" y="3549629"/>
            <a:ext cx="1655762"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此时有</a:t>
            </a:r>
          </a:p>
        </p:txBody>
      </p:sp>
      <p:sp>
        <p:nvSpPr>
          <p:cNvPr id="117806" name="Text Box 46"/>
          <p:cNvSpPr txBox="1">
            <a:spLocks noChangeArrowheads="1"/>
          </p:cNvSpPr>
          <p:nvPr/>
        </p:nvSpPr>
        <p:spPr bwMode="auto">
          <a:xfrm>
            <a:off x="3454370" y="2320904"/>
            <a:ext cx="19812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latin typeface="楷体_GB2312" pitchFamily="49" charset="-122"/>
              </a:rPr>
              <a:t>该点转到</a:t>
            </a:r>
            <a:endParaRPr lang="zh-CN" altLang="en-US"/>
          </a:p>
        </p:txBody>
      </p:sp>
      <p:sp>
        <p:nvSpPr>
          <p:cNvPr id="117807" name="Line 47"/>
          <p:cNvSpPr>
            <a:spLocks noChangeShapeType="1"/>
          </p:cNvSpPr>
          <p:nvPr/>
        </p:nvSpPr>
        <p:spPr bwMode="auto">
          <a:xfrm flipV="1">
            <a:off x="2057400" y="4049691"/>
            <a:ext cx="354013" cy="736600"/>
          </a:xfrm>
          <a:prstGeom prst="line">
            <a:avLst/>
          </a:prstGeom>
          <a:noFill/>
          <a:ln w="38100">
            <a:solidFill>
              <a:srgbClr val="0066FF"/>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8" name="Line 48"/>
          <p:cNvSpPr>
            <a:spLocks noChangeShapeType="1"/>
          </p:cNvSpPr>
          <p:nvPr/>
        </p:nvSpPr>
        <p:spPr bwMode="auto">
          <a:xfrm flipH="1" flipV="1">
            <a:off x="2987675" y="4049691"/>
            <a:ext cx="1728788" cy="935038"/>
          </a:xfrm>
          <a:prstGeom prst="line">
            <a:avLst/>
          </a:prstGeom>
          <a:noFill/>
          <a:ln w="38100">
            <a:solidFill>
              <a:srgbClr val="0066FF"/>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7810" name="Object 50"/>
          <p:cNvGraphicFramePr>
            <a:graphicFrameLocks noChangeAspect="1"/>
          </p:cNvGraphicFramePr>
          <p:nvPr/>
        </p:nvGraphicFramePr>
        <p:xfrm>
          <a:off x="4357686" y="1168379"/>
          <a:ext cx="2016125" cy="509587"/>
        </p:xfrm>
        <a:graphic>
          <a:graphicData uri="http://schemas.openxmlformats.org/presentationml/2006/ole">
            <p:oleObj spid="_x0000_s236554" name="Equation" r:id="rId11" imgW="1398240" imgH="342720" progId="">
              <p:embed/>
            </p:oleObj>
          </a:graphicData>
        </a:graphic>
      </p:graphicFrame>
      <p:sp>
        <p:nvSpPr>
          <p:cNvPr id="117865" name="Freeform 105"/>
          <p:cNvSpPr>
            <a:spLocks/>
          </p:cNvSpPr>
          <p:nvPr/>
        </p:nvSpPr>
        <p:spPr bwMode="auto">
          <a:xfrm flipH="1">
            <a:off x="6019800" y="2178029"/>
            <a:ext cx="508000" cy="1828800"/>
          </a:xfrm>
          <a:custGeom>
            <a:avLst/>
            <a:gdLst>
              <a:gd name="T0" fmla="*/ 128 w 320"/>
              <a:gd name="T1" fmla="*/ 0 h 1152"/>
              <a:gd name="T2" fmla="*/ 32 w 320"/>
              <a:gd name="T3" fmla="*/ 576 h 1152"/>
              <a:gd name="T4" fmla="*/ 320 w 320"/>
              <a:gd name="T5" fmla="*/ 1152 h 1152"/>
            </a:gdLst>
            <a:ahLst/>
            <a:cxnLst>
              <a:cxn ang="0">
                <a:pos x="T0" y="T1"/>
              </a:cxn>
              <a:cxn ang="0">
                <a:pos x="T2" y="T3"/>
              </a:cxn>
              <a:cxn ang="0">
                <a:pos x="T4" y="T5"/>
              </a:cxn>
            </a:cxnLst>
            <a:rect l="0" t="0" r="r" b="b"/>
            <a:pathLst>
              <a:path w="320" h="1152">
                <a:moveTo>
                  <a:pt x="128" y="0"/>
                </a:moveTo>
                <a:cubicBezTo>
                  <a:pt x="64" y="192"/>
                  <a:pt x="0" y="384"/>
                  <a:pt x="32" y="576"/>
                </a:cubicBezTo>
                <a:cubicBezTo>
                  <a:pt x="64" y="768"/>
                  <a:pt x="192" y="960"/>
                  <a:pt x="320" y="1152"/>
                </a:cubicBezTo>
              </a:path>
            </a:pathLst>
          </a:custGeom>
          <a:noFill/>
          <a:ln w="57150" cmpd="sng">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 name="Group 140"/>
          <p:cNvGrpSpPr>
            <a:grpSpLocks/>
          </p:cNvGrpSpPr>
          <p:nvPr/>
        </p:nvGrpSpPr>
        <p:grpSpPr bwMode="auto">
          <a:xfrm>
            <a:off x="6659563" y="1457304"/>
            <a:ext cx="1689100" cy="3370262"/>
            <a:chOff x="4176" y="997"/>
            <a:chExt cx="1064" cy="2123"/>
          </a:xfrm>
        </p:grpSpPr>
        <p:sp>
          <p:nvSpPr>
            <p:cNvPr id="117864" name="Freeform 104"/>
            <p:cNvSpPr>
              <a:spLocks/>
            </p:cNvSpPr>
            <p:nvPr/>
          </p:nvSpPr>
          <p:spPr bwMode="auto">
            <a:xfrm>
              <a:off x="4624" y="1435"/>
              <a:ext cx="320" cy="1152"/>
            </a:xfrm>
            <a:custGeom>
              <a:avLst/>
              <a:gdLst>
                <a:gd name="T0" fmla="*/ 128 w 320"/>
                <a:gd name="T1" fmla="*/ 0 h 1152"/>
                <a:gd name="T2" fmla="*/ 32 w 320"/>
                <a:gd name="T3" fmla="*/ 576 h 1152"/>
                <a:gd name="T4" fmla="*/ 320 w 320"/>
                <a:gd name="T5" fmla="*/ 1152 h 1152"/>
              </a:gdLst>
              <a:ahLst/>
              <a:cxnLst>
                <a:cxn ang="0">
                  <a:pos x="T0" y="T1"/>
                </a:cxn>
                <a:cxn ang="0">
                  <a:pos x="T2" y="T3"/>
                </a:cxn>
                <a:cxn ang="0">
                  <a:pos x="T4" y="T5"/>
                </a:cxn>
              </a:cxnLst>
              <a:rect l="0" t="0" r="r" b="b"/>
              <a:pathLst>
                <a:path w="320" h="1152">
                  <a:moveTo>
                    <a:pt x="128" y="0"/>
                  </a:moveTo>
                  <a:cubicBezTo>
                    <a:pt x="64" y="192"/>
                    <a:pt x="0" y="384"/>
                    <a:pt x="32" y="576"/>
                  </a:cubicBezTo>
                  <a:cubicBezTo>
                    <a:pt x="64" y="768"/>
                    <a:pt x="192" y="960"/>
                    <a:pt x="320" y="1152"/>
                  </a:cubicBezTo>
                </a:path>
              </a:pathLst>
            </a:custGeom>
            <a:noFill/>
            <a:ln w="57150" cmpd="sng">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 name="Group 139"/>
            <p:cNvGrpSpPr>
              <a:grpSpLocks/>
            </p:cNvGrpSpPr>
            <p:nvPr/>
          </p:nvGrpSpPr>
          <p:grpSpPr bwMode="auto">
            <a:xfrm>
              <a:off x="4176" y="997"/>
              <a:ext cx="1064" cy="2123"/>
              <a:chOff x="4176" y="997"/>
              <a:chExt cx="1064" cy="2123"/>
            </a:xfrm>
          </p:grpSpPr>
          <p:graphicFrame>
            <p:nvGraphicFramePr>
              <p:cNvPr id="117773" name="Object 13"/>
              <p:cNvGraphicFramePr>
                <a:graphicFrameLocks noChangeAspect="1"/>
              </p:cNvGraphicFramePr>
              <p:nvPr/>
            </p:nvGraphicFramePr>
            <p:xfrm>
              <a:off x="4224" y="2490"/>
              <a:ext cx="134" cy="150"/>
            </p:xfrm>
            <a:graphic>
              <a:graphicData uri="http://schemas.openxmlformats.org/presentationml/2006/ole">
                <p:oleObj spid="_x0000_s236555" name="Equation" r:id="rId12" imgW="279720" imgH="304560" progId="Equation.3">
                  <p:embed/>
                </p:oleObj>
              </a:graphicData>
            </a:graphic>
          </p:graphicFrame>
          <p:graphicFrame>
            <p:nvGraphicFramePr>
              <p:cNvPr id="117770" name="Object 10"/>
              <p:cNvGraphicFramePr>
                <a:graphicFrameLocks noChangeAspect="1"/>
              </p:cNvGraphicFramePr>
              <p:nvPr/>
            </p:nvGraphicFramePr>
            <p:xfrm>
              <a:off x="4472" y="1016"/>
              <a:ext cx="136" cy="136"/>
            </p:xfrm>
            <a:graphic>
              <a:graphicData uri="http://schemas.openxmlformats.org/presentationml/2006/ole">
                <p:oleObj spid="_x0000_s236556" name="Equation" r:id="rId13" imgW="279720" imgH="279360" progId="Equation.3">
                  <p:embed/>
                </p:oleObj>
              </a:graphicData>
            </a:graphic>
          </p:graphicFrame>
          <p:graphicFrame>
            <p:nvGraphicFramePr>
              <p:cNvPr id="117771" name="Object 11"/>
              <p:cNvGraphicFramePr>
                <a:graphicFrameLocks noChangeAspect="1"/>
              </p:cNvGraphicFramePr>
              <p:nvPr/>
            </p:nvGraphicFramePr>
            <p:xfrm>
              <a:off x="5088" y="2640"/>
              <a:ext cx="152" cy="200"/>
            </p:xfrm>
            <a:graphic>
              <a:graphicData uri="http://schemas.openxmlformats.org/presentationml/2006/ole">
                <p:oleObj spid="_x0000_s236557" name="Equation" r:id="rId14" imgW="305280" imgH="406080" progId="Equation.3">
                  <p:embed/>
                </p:oleObj>
              </a:graphicData>
            </a:graphic>
          </p:graphicFrame>
          <p:graphicFrame>
            <p:nvGraphicFramePr>
              <p:cNvPr id="117772" name="Object 12"/>
              <p:cNvGraphicFramePr>
                <a:graphicFrameLocks noChangeAspect="1"/>
              </p:cNvGraphicFramePr>
              <p:nvPr/>
            </p:nvGraphicFramePr>
            <p:xfrm>
              <a:off x="4272" y="2968"/>
              <a:ext cx="144" cy="152"/>
            </p:xfrm>
            <a:graphic>
              <a:graphicData uri="http://schemas.openxmlformats.org/presentationml/2006/ole">
                <p:oleObj spid="_x0000_s236558" name="Equation" r:id="rId15" imgW="292320" imgH="304560" progId="Equation.3">
                  <p:embed/>
                </p:oleObj>
              </a:graphicData>
            </a:graphic>
          </p:graphicFrame>
          <p:grpSp>
            <p:nvGrpSpPr>
              <p:cNvPr id="8" name="Group 132"/>
              <p:cNvGrpSpPr>
                <a:grpSpLocks/>
              </p:cNvGrpSpPr>
              <p:nvPr/>
            </p:nvGrpSpPr>
            <p:grpSpPr bwMode="auto">
              <a:xfrm>
                <a:off x="4176" y="997"/>
                <a:ext cx="1056" cy="2115"/>
                <a:chOff x="4176" y="997"/>
                <a:chExt cx="1056" cy="2115"/>
              </a:xfrm>
            </p:grpSpPr>
            <p:sp>
              <p:nvSpPr>
                <p:cNvPr id="117775" name="Line 15"/>
                <p:cNvSpPr>
                  <a:spLocks noChangeShapeType="1"/>
                </p:cNvSpPr>
                <p:nvPr/>
              </p:nvSpPr>
              <p:spPr bwMode="auto">
                <a:xfrm flipH="1">
                  <a:off x="4176" y="2587"/>
                  <a:ext cx="190" cy="525"/>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6" name="Line 16"/>
                <p:cNvSpPr>
                  <a:spLocks noChangeShapeType="1"/>
                </p:cNvSpPr>
                <p:nvPr/>
              </p:nvSpPr>
              <p:spPr bwMode="auto">
                <a:xfrm flipV="1">
                  <a:off x="4366" y="997"/>
                  <a:ext cx="0" cy="1587"/>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8" name="Line 18"/>
                <p:cNvSpPr>
                  <a:spLocks noChangeShapeType="1"/>
                </p:cNvSpPr>
                <p:nvPr/>
              </p:nvSpPr>
              <p:spPr bwMode="auto">
                <a:xfrm>
                  <a:off x="4368" y="2584"/>
                  <a:ext cx="864" cy="0"/>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17876" name="Object 116"/>
              <p:cNvGraphicFramePr>
                <a:graphicFrameLocks noChangeAspect="1"/>
              </p:cNvGraphicFramePr>
              <p:nvPr/>
            </p:nvGraphicFramePr>
            <p:xfrm>
              <a:off x="4752" y="1544"/>
              <a:ext cx="184" cy="200"/>
            </p:xfrm>
            <a:graphic>
              <a:graphicData uri="http://schemas.openxmlformats.org/presentationml/2006/ole">
                <p:oleObj spid="_x0000_s236559" name="Equation" r:id="rId16" imgW="381240" imgH="406080" progId="Equation.3">
                  <p:embed/>
                </p:oleObj>
              </a:graphicData>
            </a:graphic>
          </p:graphicFrame>
        </p:grpSp>
      </p:grpSp>
      <p:grpSp>
        <p:nvGrpSpPr>
          <p:cNvPr id="9" name="Group 131"/>
          <p:cNvGrpSpPr>
            <a:grpSpLocks/>
          </p:cNvGrpSpPr>
          <p:nvPr/>
        </p:nvGrpSpPr>
        <p:grpSpPr bwMode="auto">
          <a:xfrm>
            <a:off x="6056313" y="2176441"/>
            <a:ext cx="1828800" cy="2070100"/>
            <a:chOff x="3792" y="1432"/>
            <a:chExt cx="1152" cy="1304"/>
          </a:xfrm>
        </p:grpSpPr>
        <p:grpSp>
          <p:nvGrpSpPr>
            <p:cNvPr id="10" name="Group 128"/>
            <p:cNvGrpSpPr>
              <a:grpSpLocks/>
            </p:cNvGrpSpPr>
            <p:nvPr/>
          </p:nvGrpSpPr>
          <p:grpSpPr bwMode="auto">
            <a:xfrm>
              <a:off x="3792" y="1432"/>
              <a:ext cx="1152" cy="1299"/>
              <a:chOff x="3792" y="1432"/>
              <a:chExt cx="1152" cy="1299"/>
            </a:xfrm>
          </p:grpSpPr>
          <p:grpSp>
            <p:nvGrpSpPr>
              <p:cNvPr id="11" name="Group 110"/>
              <p:cNvGrpSpPr>
                <a:grpSpLocks/>
              </p:cNvGrpSpPr>
              <p:nvPr/>
            </p:nvGrpSpPr>
            <p:grpSpPr bwMode="auto">
              <a:xfrm>
                <a:off x="3792" y="1435"/>
                <a:ext cx="1152" cy="1296"/>
                <a:chOff x="3984" y="2064"/>
                <a:chExt cx="1152" cy="1296"/>
              </a:xfrm>
            </p:grpSpPr>
            <p:sp>
              <p:nvSpPr>
                <p:cNvPr id="117871" name="Arc 111"/>
                <p:cNvSpPr>
                  <a:spLocks/>
                </p:cNvSpPr>
                <p:nvPr/>
              </p:nvSpPr>
              <p:spPr bwMode="auto">
                <a:xfrm flipV="1">
                  <a:off x="3984" y="3215"/>
                  <a:ext cx="1152" cy="145"/>
                </a:xfrm>
                <a:custGeom>
                  <a:avLst/>
                  <a:gdLst>
                    <a:gd name="G0" fmla="+- 21593 0 0"/>
                    <a:gd name="G1" fmla="+- 21600 0 0"/>
                    <a:gd name="G2" fmla="+- 21600 0 0"/>
                    <a:gd name="T0" fmla="*/ 0 w 43193"/>
                    <a:gd name="T1" fmla="*/ 21060 h 21600"/>
                    <a:gd name="T2" fmla="*/ 43193 w 43193"/>
                    <a:gd name="T3" fmla="*/ 21600 h 21600"/>
                    <a:gd name="T4" fmla="*/ 21593 w 43193"/>
                    <a:gd name="T5" fmla="*/ 21600 h 21600"/>
                  </a:gdLst>
                  <a:ahLst/>
                  <a:cxnLst>
                    <a:cxn ang="0">
                      <a:pos x="T0" y="T1"/>
                    </a:cxn>
                    <a:cxn ang="0">
                      <a:pos x="T2" y="T3"/>
                    </a:cxn>
                    <a:cxn ang="0">
                      <a:pos x="T4" y="T5"/>
                    </a:cxn>
                  </a:cxnLst>
                  <a:rect l="0" t="0" r="r" b="b"/>
                  <a:pathLst>
                    <a:path w="43193" h="21600" fill="none" extrusionOk="0">
                      <a:moveTo>
                        <a:pt x="-1" y="21059"/>
                      </a:moveTo>
                      <a:cubicBezTo>
                        <a:pt x="292" y="9344"/>
                        <a:pt x="9874" y="-1"/>
                        <a:pt x="21593" y="0"/>
                      </a:cubicBezTo>
                      <a:cubicBezTo>
                        <a:pt x="33522" y="0"/>
                        <a:pt x="43193" y="9670"/>
                        <a:pt x="43193" y="21600"/>
                      </a:cubicBezTo>
                    </a:path>
                    <a:path w="43193" h="21600" stroke="0" extrusionOk="0">
                      <a:moveTo>
                        <a:pt x="-1" y="21059"/>
                      </a:moveTo>
                      <a:cubicBezTo>
                        <a:pt x="292" y="9344"/>
                        <a:pt x="9874" y="-1"/>
                        <a:pt x="21593" y="0"/>
                      </a:cubicBezTo>
                      <a:cubicBezTo>
                        <a:pt x="33522" y="0"/>
                        <a:pt x="43193" y="9670"/>
                        <a:pt x="43193" y="21600"/>
                      </a:cubicBezTo>
                      <a:lnTo>
                        <a:pt x="21593" y="21600"/>
                      </a:lnTo>
                      <a:close/>
                    </a:path>
                  </a:pathLst>
                </a:custGeom>
                <a:noFill/>
                <a:ln w="57150">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72" name="Arc 112"/>
                <p:cNvSpPr>
                  <a:spLocks/>
                </p:cNvSpPr>
                <p:nvPr/>
              </p:nvSpPr>
              <p:spPr bwMode="auto">
                <a:xfrm flipV="1">
                  <a:off x="4270" y="2615"/>
                  <a:ext cx="577" cy="73"/>
                </a:xfrm>
                <a:custGeom>
                  <a:avLst/>
                  <a:gdLst>
                    <a:gd name="G0" fmla="+- 21593 0 0"/>
                    <a:gd name="G1" fmla="+- 21600 0 0"/>
                    <a:gd name="G2" fmla="+- 21600 0 0"/>
                    <a:gd name="T0" fmla="*/ 0 w 43193"/>
                    <a:gd name="T1" fmla="*/ 21060 h 21600"/>
                    <a:gd name="T2" fmla="*/ 43193 w 43193"/>
                    <a:gd name="T3" fmla="*/ 21600 h 21600"/>
                    <a:gd name="T4" fmla="*/ 21593 w 43193"/>
                    <a:gd name="T5" fmla="*/ 21600 h 21600"/>
                  </a:gdLst>
                  <a:ahLst/>
                  <a:cxnLst>
                    <a:cxn ang="0">
                      <a:pos x="T0" y="T1"/>
                    </a:cxn>
                    <a:cxn ang="0">
                      <a:pos x="T2" y="T3"/>
                    </a:cxn>
                    <a:cxn ang="0">
                      <a:pos x="T4" y="T5"/>
                    </a:cxn>
                  </a:cxnLst>
                  <a:rect l="0" t="0" r="r" b="b"/>
                  <a:pathLst>
                    <a:path w="43193" h="21600" fill="none" extrusionOk="0">
                      <a:moveTo>
                        <a:pt x="-1" y="21059"/>
                      </a:moveTo>
                      <a:cubicBezTo>
                        <a:pt x="292" y="9344"/>
                        <a:pt x="9874" y="-1"/>
                        <a:pt x="21593" y="0"/>
                      </a:cubicBezTo>
                      <a:cubicBezTo>
                        <a:pt x="33522" y="0"/>
                        <a:pt x="43193" y="9670"/>
                        <a:pt x="43193" y="21600"/>
                      </a:cubicBezTo>
                    </a:path>
                    <a:path w="43193" h="21600" stroke="0" extrusionOk="0">
                      <a:moveTo>
                        <a:pt x="-1" y="21059"/>
                      </a:moveTo>
                      <a:cubicBezTo>
                        <a:pt x="292" y="9344"/>
                        <a:pt x="9874" y="-1"/>
                        <a:pt x="21593" y="0"/>
                      </a:cubicBezTo>
                      <a:cubicBezTo>
                        <a:pt x="33522" y="0"/>
                        <a:pt x="43193" y="9670"/>
                        <a:pt x="43193" y="21600"/>
                      </a:cubicBezTo>
                      <a:lnTo>
                        <a:pt x="21593" y="21600"/>
                      </a:lnTo>
                      <a:close/>
                    </a:path>
                  </a:pathLst>
                </a:custGeom>
                <a:noFill/>
                <a:ln w="57150">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73" name="Arc 113"/>
                <p:cNvSpPr>
                  <a:spLocks/>
                </p:cNvSpPr>
                <p:nvPr/>
              </p:nvSpPr>
              <p:spPr bwMode="auto">
                <a:xfrm flipV="1">
                  <a:off x="4182" y="2064"/>
                  <a:ext cx="761" cy="96"/>
                </a:xfrm>
                <a:custGeom>
                  <a:avLst/>
                  <a:gdLst>
                    <a:gd name="G0" fmla="+- 21593 0 0"/>
                    <a:gd name="G1" fmla="+- 21600 0 0"/>
                    <a:gd name="G2" fmla="+- 21600 0 0"/>
                    <a:gd name="T0" fmla="*/ 0 w 43193"/>
                    <a:gd name="T1" fmla="*/ 21060 h 21600"/>
                    <a:gd name="T2" fmla="*/ 43193 w 43193"/>
                    <a:gd name="T3" fmla="*/ 21600 h 21600"/>
                    <a:gd name="T4" fmla="*/ 21593 w 43193"/>
                    <a:gd name="T5" fmla="*/ 21600 h 21600"/>
                  </a:gdLst>
                  <a:ahLst/>
                  <a:cxnLst>
                    <a:cxn ang="0">
                      <a:pos x="T0" y="T1"/>
                    </a:cxn>
                    <a:cxn ang="0">
                      <a:pos x="T2" y="T3"/>
                    </a:cxn>
                    <a:cxn ang="0">
                      <a:pos x="T4" y="T5"/>
                    </a:cxn>
                  </a:cxnLst>
                  <a:rect l="0" t="0" r="r" b="b"/>
                  <a:pathLst>
                    <a:path w="43193" h="21600" fill="none" extrusionOk="0">
                      <a:moveTo>
                        <a:pt x="-1" y="21059"/>
                      </a:moveTo>
                      <a:cubicBezTo>
                        <a:pt x="292" y="9344"/>
                        <a:pt x="9874" y="-1"/>
                        <a:pt x="21593" y="0"/>
                      </a:cubicBezTo>
                      <a:cubicBezTo>
                        <a:pt x="33522" y="0"/>
                        <a:pt x="43193" y="9670"/>
                        <a:pt x="43193" y="21600"/>
                      </a:cubicBezTo>
                    </a:path>
                    <a:path w="43193" h="21600" stroke="0" extrusionOk="0">
                      <a:moveTo>
                        <a:pt x="-1" y="21059"/>
                      </a:moveTo>
                      <a:cubicBezTo>
                        <a:pt x="292" y="9344"/>
                        <a:pt x="9874" y="-1"/>
                        <a:pt x="21593" y="0"/>
                      </a:cubicBezTo>
                      <a:cubicBezTo>
                        <a:pt x="33522" y="0"/>
                        <a:pt x="43193" y="9670"/>
                        <a:pt x="43193" y="21600"/>
                      </a:cubicBezTo>
                      <a:lnTo>
                        <a:pt x="21593" y="21600"/>
                      </a:lnTo>
                      <a:close/>
                    </a:path>
                  </a:pathLst>
                </a:custGeom>
                <a:noFill/>
                <a:ln w="57150">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7878" name="Line 118"/>
              <p:cNvSpPr>
                <a:spLocks noChangeShapeType="1"/>
              </p:cNvSpPr>
              <p:nvPr/>
            </p:nvSpPr>
            <p:spPr bwMode="auto">
              <a:xfrm flipV="1">
                <a:off x="4368" y="1432"/>
                <a:ext cx="0" cy="1152"/>
              </a:xfrm>
              <a:prstGeom prst="line">
                <a:avLst/>
              </a:prstGeom>
              <a:noFill/>
              <a:ln w="57150">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7889" name="Line 129"/>
            <p:cNvSpPr>
              <a:spLocks noChangeShapeType="1"/>
            </p:cNvSpPr>
            <p:nvPr/>
          </p:nvSpPr>
          <p:spPr bwMode="auto">
            <a:xfrm>
              <a:off x="4368" y="2584"/>
              <a:ext cx="576" cy="0"/>
            </a:xfrm>
            <a:prstGeom prst="line">
              <a:avLst/>
            </a:prstGeom>
            <a:noFill/>
            <a:ln w="57150">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890" name="Line 130"/>
            <p:cNvSpPr>
              <a:spLocks noChangeShapeType="1"/>
            </p:cNvSpPr>
            <p:nvPr/>
          </p:nvSpPr>
          <p:spPr bwMode="auto">
            <a:xfrm flipH="1">
              <a:off x="4320" y="2592"/>
              <a:ext cx="48" cy="144"/>
            </a:xfrm>
            <a:prstGeom prst="line">
              <a:avLst/>
            </a:prstGeom>
            <a:noFill/>
            <a:ln w="57150">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17902" name="Object 142"/>
          <p:cNvGraphicFramePr>
            <a:graphicFrameLocks noChangeAspect="1"/>
          </p:cNvGraphicFramePr>
          <p:nvPr/>
        </p:nvGraphicFramePr>
        <p:xfrm>
          <a:off x="6911945" y="2698729"/>
          <a:ext cx="358775" cy="314325"/>
        </p:xfrm>
        <a:graphic>
          <a:graphicData uri="http://schemas.openxmlformats.org/presentationml/2006/ole">
            <p:oleObj spid="_x0000_s236560" name="公式" r:id="rId17" imgW="202936" imgH="177569" progId="Equation.3">
              <p:embed/>
            </p:oleObj>
          </a:graphicData>
        </a:graphic>
      </p:graphicFrame>
      <p:sp>
        <p:nvSpPr>
          <p:cNvPr id="117903" name="Oval 143"/>
          <p:cNvSpPr>
            <a:spLocks noChangeArrowheads="1"/>
          </p:cNvSpPr>
          <p:nvPr/>
        </p:nvSpPr>
        <p:spPr bwMode="auto">
          <a:xfrm>
            <a:off x="6838920" y="2968604"/>
            <a:ext cx="144463" cy="142875"/>
          </a:xfrm>
          <a:prstGeom prst="ellipse">
            <a:avLst/>
          </a:prstGeom>
          <a:solidFill>
            <a:srgbClr val="66FF9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904" name="Oval 144"/>
          <p:cNvSpPr>
            <a:spLocks noChangeArrowheads="1"/>
          </p:cNvSpPr>
          <p:nvPr/>
        </p:nvSpPr>
        <p:spPr bwMode="auto">
          <a:xfrm>
            <a:off x="6476970" y="3041629"/>
            <a:ext cx="144463" cy="142875"/>
          </a:xfrm>
          <a:prstGeom prst="ellipse">
            <a:avLst/>
          </a:prstGeom>
          <a:solidFill>
            <a:srgbClr val="66FF9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905" name="Oval 145"/>
          <p:cNvSpPr>
            <a:spLocks noChangeArrowheads="1"/>
          </p:cNvSpPr>
          <p:nvPr/>
        </p:nvSpPr>
        <p:spPr bwMode="auto">
          <a:xfrm>
            <a:off x="7308850" y="2968604"/>
            <a:ext cx="144463" cy="142875"/>
          </a:xfrm>
          <a:prstGeom prst="ellipse">
            <a:avLst/>
          </a:prstGeom>
          <a:solidFill>
            <a:srgbClr val="66FF9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灯片编号占位符 1"/>
          <p:cNvSpPr>
            <a:spLocks noGrp="1"/>
          </p:cNvSpPr>
          <p:nvPr>
            <p:ph type="sldNum" sz="quarter" idx="12"/>
          </p:nvPr>
        </p:nvSpPr>
        <p:spPr>
          <a:xfrm>
            <a:off x="6553200" y="6148366"/>
            <a:ext cx="1905000" cy="457200"/>
          </a:xfrm>
        </p:spPr>
        <p:txBody>
          <a:bodyPr/>
          <a:lstStyle/>
          <a:p>
            <a:fld id="{F2CDD481-FEA8-491C-B234-0078D8C6E05D}" type="slidenum">
              <a:rPr lang="en-US" altLang="zh-CN" smtClean="0">
                <a:solidFill>
                  <a:schemeClr val="bg2"/>
                </a:solidFill>
              </a:rPr>
              <a:pPr/>
              <a:t>13</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86">
                                            <p:txEl>
                                              <p:pRg st="0" end="0"/>
                                            </p:txEl>
                                          </p:spTgt>
                                        </p:tgtEl>
                                        <p:attrNameLst>
                                          <p:attrName>style.visibility</p:attrName>
                                        </p:attrNameLst>
                                      </p:cBhvr>
                                      <p:to>
                                        <p:strVal val="visible"/>
                                      </p:to>
                                    </p:set>
                                    <p:animEffect transition="in" filter="wipe(left)">
                                      <p:cBhvr>
                                        <p:cTn id="7" dur="500"/>
                                        <p:tgtEl>
                                          <p:spTgt spid="117786">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7810"/>
                                        </p:tgtEl>
                                        <p:attrNameLst>
                                          <p:attrName>style.visibility</p:attrName>
                                        </p:attrNameLst>
                                      </p:cBhvr>
                                      <p:to>
                                        <p:strVal val="visible"/>
                                      </p:to>
                                    </p:set>
                                    <p:animEffect transition="in" filter="wipe(left)">
                                      <p:cBhvr>
                                        <p:cTn id="11" dur="500"/>
                                        <p:tgtEl>
                                          <p:spTgt spid="1178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right)">
                                      <p:cBhvr>
                                        <p:cTn id="21" dur="500"/>
                                        <p:tgtEl>
                                          <p:spTgt spid="3"/>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11786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7785"/>
                                        </p:tgtEl>
                                        <p:attrNameLst>
                                          <p:attrName>style.visibility</p:attrName>
                                        </p:attrNameLst>
                                      </p:cBhvr>
                                      <p:to>
                                        <p:strVal val="visible"/>
                                      </p:to>
                                    </p:set>
                                    <p:animEffect transition="in" filter="wipe(left)">
                                      <p:cBhvr>
                                        <p:cTn id="34" dur="500"/>
                                        <p:tgtEl>
                                          <p:spTgt spid="11778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117781"/>
                                        </p:tgtEl>
                                        <p:attrNameLst>
                                          <p:attrName>style.visibility</p:attrName>
                                        </p:attrNameLst>
                                      </p:cBhvr>
                                      <p:to>
                                        <p:strVal val="visible"/>
                                      </p:to>
                                    </p:set>
                                    <p:animEffect transition="in" filter="wipe(left)">
                                      <p:cBhvr>
                                        <p:cTn id="38" dur="500"/>
                                        <p:tgtEl>
                                          <p:spTgt spid="11778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7904"/>
                                        </p:tgtEl>
                                        <p:attrNameLst>
                                          <p:attrName>style.visibility</p:attrName>
                                        </p:attrNameLst>
                                      </p:cBhvr>
                                      <p:to>
                                        <p:strVal val="visible"/>
                                      </p:to>
                                    </p:set>
                                    <p:animEffect transition="in" filter="wipe(left)">
                                      <p:cBhvr>
                                        <p:cTn id="43" dur="500"/>
                                        <p:tgtEl>
                                          <p:spTgt spid="117904"/>
                                        </p:tgtEl>
                                      </p:cBhvr>
                                    </p:animEffect>
                                  </p:childTnLst>
                                </p:cTn>
                              </p:par>
                            </p:childTnLst>
                          </p:cTn>
                        </p:par>
                        <p:par>
                          <p:cTn id="44" fill="hold" nodeType="afterGroup">
                            <p:stCondLst>
                              <p:cond delay="500"/>
                            </p:stCondLst>
                            <p:childTnLst>
                              <p:par>
                                <p:cTn id="45" presetID="22" presetClass="entr" presetSubtype="2"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right)">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7782"/>
                                        </p:tgtEl>
                                        <p:attrNameLst>
                                          <p:attrName>style.visibility</p:attrName>
                                        </p:attrNameLst>
                                      </p:cBhvr>
                                      <p:to>
                                        <p:strVal val="visible"/>
                                      </p:to>
                                    </p:set>
                                    <p:animEffect transition="in" filter="wipe(left)">
                                      <p:cBhvr>
                                        <p:cTn id="52" dur="500"/>
                                        <p:tgtEl>
                                          <p:spTgt spid="11778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7806"/>
                                        </p:tgtEl>
                                        <p:attrNameLst>
                                          <p:attrName>style.visibility</p:attrName>
                                        </p:attrNameLst>
                                      </p:cBhvr>
                                      <p:to>
                                        <p:strVal val="visible"/>
                                      </p:to>
                                    </p:set>
                                    <p:animEffect transition="in" filter="wipe(left)">
                                      <p:cBhvr>
                                        <p:cTn id="57" dur="500"/>
                                        <p:tgtEl>
                                          <p:spTgt spid="117806"/>
                                        </p:tgtEl>
                                      </p:cBhvr>
                                    </p:animEffect>
                                  </p:childTnLst>
                                </p:cTn>
                              </p:par>
                            </p:childTnLst>
                          </p:cTn>
                        </p:par>
                        <p:par>
                          <p:cTn id="58" fill="hold" nodeType="afterGroup">
                            <p:stCondLst>
                              <p:cond delay="1000"/>
                            </p:stCondLst>
                            <p:childTnLst>
                              <p:par>
                                <p:cTn id="59" presetID="22" presetClass="entr" presetSubtype="8" fill="hold" nodeType="afterEffect">
                                  <p:stCondLst>
                                    <p:cond delay="0"/>
                                  </p:stCondLst>
                                  <p:childTnLst>
                                    <p:set>
                                      <p:cBhvr>
                                        <p:cTn id="60" dur="1" fill="hold">
                                          <p:stCondLst>
                                            <p:cond delay="0"/>
                                          </p:stCondLst>
                                        </p:cTn>
                                        <p:tgtEl>
                                          <p:spTgt spid="117784"/>
                                        </p:tgtEl>
                                        <p:attrNameLst>
                                          <p:attrName>style.visibility</p:attrName>
                                        </p:attrNameLst>
                                      </p:cBhvr>
                                      <p:to>
                                        <p:strVal val="visible"/>
                                      </p:to>
                                    </p:set>
                                    <p:animEffect transition="in" filter="wipe(left)">
                                      <p:cBhvr>
                                        <p:cTn id="61" dur="500"/>
                                        <p:tgtEl>
                                          <p:spTgt spid="11778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nodeType="afterGroup">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117905"/>
                                        </p:tgtEl>
                                        <p:attrNameLst>
                                          <p:attrName>style.visibility</p:attrName>
                                        </p:attrNameLst>
                                      </p:cBhvr>
                                      <p:to>
                                        <p:strVal val="visible"/>
                                      </p:to>
                                    </p:set>
                                    <p:animEffect transition="in" filter="wipe(left)">
                                      <p:cBhvr>
                                        <p:cTn id="70" dur="500"/>
                                        <p:tgtEl>
                                          <p:spTgt spid="117905"/>
                                        </p:tgtEl>
                                      </p:cBhvr>
                                    </p:animEffect>
                                  </p:childTnLst>
                                </p:cTn>
                              </p:par>
                            </p:childTnLst>
                          </p:cTn>
                        </p:par>
                        <p:par>
                          <p:cTn id="71" fill="hold" nodeType="afterGroup">
                            <p:stCondLst>
                              <p:cond delay="1000"/>
                            </p:stCondLst>
                            <p:childTnLst>
                              <p:par>
                                <p:cTn id="72" presetID="22" presetClass="entr" presetSubtype="8" fill="hold" nodeType="after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ipe(left)">
                                      <p:cBhvr>
                                        <p:cTn id="74" dur="500"/>
                                        <p:tgtEl>
                                          <p:spTgt spid="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17805"/>
                                        </p:tgtEl>
                                        <p:attrNameLst>
                                          <p:attrName>style.visibility</p:attrName>
                                        </p:attrNameLst>
                                      </p:cBhvr>
                                      <p:to>
                                        <p:strVal val="visible"/>
                                      </p:to>
                                    </p:set>
                                    <p:animEffect transition="in" filter="wipe(left)">
                                      <p:cBhvr>
                                        <p:cTn id="79" dur="500"/>
                                        <p:tgtEl>
                                          <p:spTgt spid="117805"/>
                                        </p:tgtEl>
                                      </p:cBhvr>
                                    </p:animEffect>
                                  </p:childTnLst>
                                </p:cTn>
                              </p:par>
                            </p:childTnLst>
                          </p:cTn>
                        </p:par>
                        <p:par>
                          <p:cTn id="80" fill="hold" nodeType="afterGroup">
                            <p:stCondLst>
                              <p:cond delay="500"/>
                            </p:stCondLst>
                            <p:childTnLst>
                              <p:par>
                                <p:cTn id="81" presetID="22" presetClass="entr" presetSubtype="8" fill="hold" nodeType="afterEffect">
                                  <p:stCondLst>
                                    <p:cond delay="0"/>
                                  </p:stCondLst>
                                  <p:childTnLst>
                                    <p:set>
                                      <p:cBhvr>
                                        <p:cTn id="82" dur="1" fill="hold">
                                          <p:stCondLst>
                                            <p:cond delay="0"/>
                                          </p:stCondLst>
                                        </p:cTn>
                                        <p:tgtEl>
                                          <p:spTgt spid="117783"/>
                                        </p:tgtEl>
                                        <p:attrNameLst>
                                          <p:attrName>style.visibility</p:attrName>
                                        </p:attrNameLst>
                                      </p:cBhvr>
                                      <p:to>
                                        <p:strVal val="visible"/>
                                      </p:to>
                                    </p:set>
                                    <p:animEffect transition="in" filter="wipe(left)">
                                      <p:cBhvr>
                                        <p:cTn id="83" dur="500"/>
                                        <p:tgtEl>
                                          <p:spTgt spid="117783"/>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117902"/>
                                        </p:tgtEl>
                                        <p:attrNameLst>
                                          <p:attrName>style.visibility</p:attrName>
                                        </p:attrNameLst>
                                      </p:cBhvr>
                                      <p:to>
                                        <p:strVal val="visible"/>
                                      </p:to>
                                    </p:set>
                                    <p:animEffect transition="in" filter="wipe(left)">
                                      <p:cBhvr>
                                        <p:cTn id="88" dur="1000"/>
                                        <p:tgtEl>
                                          <p:spTgt spid="117902"/>
                                        </p:tgtEl>
                                      </p:cBhvr>
                                    </p:animEffect>
                                  </p:childTnLst>
                                </p:cTn>
                              </p:par>
                            </p:childTnLst>
                          </p:cTn>
                        </p:par>
                        <p:par>
                          <p:cTn id="89" fill="hold" nodeType="afterGroup">
                            <p:stCondLst>
                              <p:cond delay="1000"/>
                            </p:stCondLst>
                            <p:childTnLst>
                              <p:par>
                                <p:cTn id="90" presetID="22" presetClass="entr" presetSubtype="8" fill="hold" grpId="0" nodeType="afterEffect">
                                  <p:stCondLst>
                                    <p:cond delay="0"/>
                                  </p:stCondLst>
                                  <p:childTnLst>
                                    <p:set>
                                      <p:cBhvr>
                                        <p:cTn id="91" dur="1" fill="hold">
                                          <p:stCondLst>
                                            <p:cond delay="0"/>
                                          </p:stCondLst>
                                        </p:cTn>
                                        <p:tgtEl>
                                          <p:spTgt spid="117903"/>
                                        </p:tgtEl>
                                        <p:attrNameLst>
                                          <p:attrName>style.visibility</p:attrName>
                                        </p:attrNameLst>
                                      </p:cBhvr>
                                      <p:to>
                                        <p:strVal val="visible"/>
                                      </p:to>
                                    </p:set>
                                    <p:animEffect transition="in" filter="wipe(left)">
                                      <p:cBhvr>
                                        <p:cTn id="92" dur="500"/>
                                        <p:tgtEl>
                                          <p:spTgt spid="11790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117901"/>
                                        </p:tgtEl>
                                        <p:attrNameLst>
                                          <p:attrName>style.visibility</p:attrName>
                                        </p:attrNameLst>
                                      </p:cBhvr>
                                      <p:to>
                                        <p:strVal val="visible"/>
                                      </p:to>
                                    </p:set>
                                    <p:animEffect transition="in" filter="wipe(left)">
                                      <p:cBhvr>
                                        <p:cTn id="97" dur="1000"/>
                                        <p:tgtEl>
                                          <p:spTgt spid="117901"/>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17802"/>
                                        </p:tgtEl>
                                        <p:attrNameLst>
                                          <p:attrName>style.visibility</p:attrName>
                                        </p:attrNameLst>
                                      </p:cBhvr>
                                      <p:to>
                                        <p:strVal val="visible"/>
                                      </p:to>
                                    </p:set>
                                    <p:animEffect transition="in" filter="wipe(left)">
                                      <p:cBhvr>
                                        <p:cTn id="102" dur="500"/>
                                        <p:tgtEl>
                                          <p:spTgt spid="117802"/>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117801"/>
                                        </p:tgtEl>
                                        <p:attrNameLst>
                                          <p:attrName>style.visibility</p:attrName>
                                        </p:attrNameLst>
                                      </p:cBhvr>
                                      <p:to>
                                        <p:strVal val="visible"/>
                                      </p:to>
                                    </p:set>
                                    <p:animEffect transition="in" filter="wipe(left)">
                                      <p:cBhvr>
                                        <p:cTn id="107" dur="500"/>
                                        <p:tgtEl>
                                          <p:spTgt spid="11780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117807"/>
                                        </p:tgtEl>
                                        <p:attrNameLst>
                                          <p:attrName>style.visibility</p:attrName>
                                        </p:attrNameLst>
                                      </p:cBhvr>
                                      <p:to>
                                        <p:strVal val="visible"/>
                                      </p:to>
                                    </p:set>
                                    <p:animEffect transition="in" filter="wipe(down)">
                                      <p:cBhvr>
                                        <p:cTn id="112" dur="500"/>
                                        <p:tgtEl>
                                          <p:spTgt spid="11780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117808"/>
                                        </p:tgtEl>
                                        <p:attrNameLst>
                                          <p:attrName>style.visibility</p:attrName>
                                        </p:attrNameLst>
                                      </p:cBhvr>
                                      <p:to>
                                        <p:strVal val="visible"/>
                                      </p:to>
                                    </p:set>
                                    <p:animEffect transition="in" filter="wipe(down)">
                                      <p:cBhvr>
                                        <p:cTn id="117" dur="500"/>
                                        <p:tgtEl>
                                          <p:spTgt spid="11780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17780"/>
                                        </p:tgtEl>
                                        <p:attrNameLst>
                                          <p:attrName>style.visibility</p:attrName>
                                        </p:attrNameLst>
                                      </p:cBhvr>
                                      <p:to>
                                        <p:strVal val="visible"/>
                                      </p:to>
                                    </p:set>
                                    <p:animEffect transition="in" filter="wipe(left)">
                                      <p:cBhvr>
                                        <p:cTn id="122" dur="500"/>
                                        <p:tgtEl>
                                          <p:spTgt spid="11778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117803"/>
                                        </p:tgtEl>
                                        <p:attrNameLst>
                                          <p:attrName>style.visibility</p:attrName>
                                        </p:attrNameLst>
                                      </p:cBhvr>
                                      <p:to>
                                        <p:strVal val="visible"/>
                                      </p:to>
                                    </p:set>
                                    <p:animEffect transition="in" filter="wipe(left)">
                                      <p:cBhvr>
                                        <p:cTn id="127" dur="500"/>
                                        <p:tgtEl>
                                          <p:spTgt spid="117803"/>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6" presetClass="emph" presetSubtype="0" fill="hold" nodeType="clickEffect">
                                  <p:stCondLst>
                                    <p:cond delay="0"/>
                                  </p:stCondLst>
                                  <p:childTnLst>
                                    <p:animEffect transition="out" filter="fade">
                                      <p:cBhvr>
                                        <p:cTn id="131" dur="500" tmFilter="0, 0; .2, .5; .8, .5; 1, 0"/>
                                        <p:tgtEl>
                                          <p:spTgt spid="117803"/>
                                        </p:tgtEl>
                                      </p:cBhvr>
                                    </p:animEffect>
                                    <p:animScale>
                                      <p:cBhvr>
                                        <p:cTn id="132" dur="250" autoRev="1" fill="hold"/>
                                        <p:tgtEl>
                                          <p:spTgt spid="11780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0" grpId="0" autoUpdateAnimBg="0"/>
      <p:bldP spid="117782" grpId="0" autoUpdateAnimBg="0"/>
      <p:bldP spid="117785" grpId="0" autoUpdateAnimBg="0"/>
      <p:bldP spid="117786" grpId="0" build="p" autoUpdateAnimBg="0"/>
      <p:bldP spid="117802" grpId="0" autoUpdateAnimBg="0"/>
      <p:bldP spid="117805" grpId="0" autoUpdateAnimBg="0"/>
      <p:bldP spid="117806" grpId="0" autoUpdateAnimBg="0"/>
      <p:bldP spid="117807" grpId="0" animBg="1"/>
      <p:bldP spid="117808" grpId="0" animBg="1"/>
      <p:bldP spid="117865" grpId="0" animBg="1"/>
      <p:bldP spid="117903" grpId="0" animBg="1"/>
      <p:bldP spid="117904" grpId="0" animBg="1"/>
      <p:bldP spid="117905"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812" name="Rectangle 44"/>
          <p:cNvSpPr>
            <a:spLocks noGrp="1" noChangeArrowheads="1"/>
          </p:cNvSpPr>
          <p:nvPr>
            <p:ph type="title"/>
          </p:nvPr>
        </p:nvSpPr>
        <p:spPr>
          <a:xfrm>
            <a:off x="468313" y="457200"/>
            <a:ext cx="9066212" cy="685800"/>
          </a:xfrm>
        </p:spPr>
        <p:txBody>
          <a:bodyPr/>
          <a:lstStyle/>
          <a:p>
            <a:pPr algn="l"/>
            <a:r>
              <a:rPr lang="zh-CN" altLang="en-US" sz="3200" b="1">
                <a:solidFill>
                  <a:schemeClr val="bg2"/>
                </a:solidFill>
                <a:latin typeface="宋体" pitchFamily="2" charset="-122"/>
              </a:rPr>
              <a:t>思考：当曲线 </a:t>
            </a:r>
            <a:r>
              <a:rPr lang="en-US" altLang="zh-CN" sz="3200" b="1" i="1">
                <a:solidFill>
                  <a:schemeClr val="bg2"/>
                </a:solidFill>
              </a:rPr>
              <a:t>C</a:t>
            </a:r>
            <a:r>
              <a:rPr lang="en-US" altLang="zh-CN" sz="3200" b="1" i="1">
                <a:solidFill>
                  <a:schemeClr val="bg2"/>
                </a:solidFill>
                <a:latin typeface="宋体" pitchFamily="2" charset="-122"/>
              </a:rPr>
              <a:t> </a:t>
            </a:r>
            <a:r>
              <a:rPr lang="zh-CN" altLang="en-US" sz="3200" b="1">
                <a:solidFill>
                  <a:schemeClr val="bg2"/>
                </a:solidFill>
                <a:latin typeface="宋体" pitchFamily="2" charset="-122"/>
              </a:rPr>
              <a:t>绕 </a:t>
            </a:r>
            <a:r>
              <a:rPr lang="en-US" altLang="zh-CN" sz="3200" b="1" i="1">
                <a:solidFill>
                  <a:schemeClr val="bg2"/>
                </a:solidFill>
              </a:rPr>
              <a:t>y</a:t>
            </a:r>
            <a:r>
              <a:rPr lang="en-US" altLang="zh-CN" sz="3200" b="1" i="1">
                <a:solidFill>
                  <a:schemeClr val="bg2"/>
                </a:solidFill>
                <a:latin typeface="宋体" pitchFamily="2" charset="-122"/>
              </a:rPr>
              <a:t> </a:t>
            </a:r>
            <a:r>
              <a:rPr lang="zh-CN" altLang="en-US" sz="3200" b="1">
                <a:solidFill>
                  <a:schemeClr val="bg2"/>
                </a:solidFill>
                <a:latin typeface="宋体" pitchFamily="2" charset="-122"/>
              </a:rPr>
              <a:t>轴旋转时，方程如何？</a:t>
            </a:r>
          </a:p>
        </p:txBody>
      </p:sp>
      <p:graphicFrame>
        <p:nvGraphicFramePr>
          <p:cNvPr id="160850" name="Object 82"/>
          <p:cNvGraphicFramePr>
            <a:graphicFrameLocks noChangeAspect="1"/>
          </p:cNvGraphicFramePr>
          <p:nvPr/>
        </p:nvGraphicFramePr>
        <p:xfrm>
          <a:off x="4211638" y="1700213"/>
          <a:ext cx="2520950" cy="495300"/>
        </p:xfrm>
        <a:graphic>
          <a:graphicData uri="http://schemas.openxmlformats.org/presentationml/2006/ole">
            <p:oleObj spid="_x0000_s237570" name="Equation" r:id="rId3" imgW="1805040" imgH="342720" progId="">
              <p:embed/>
            </p:oleObj>
          </a:graphicData>
        </a:graphic>
      </p:graphicFrame>
      <p:sp>
        <p:nvSpPr>
          <p:cNvPr id="160862" name="Freeform 94"/>
          <p:cNvSpPr>
            <a:spLocks/>
          </p:cNvSpPr>
          <p:nvPr/>
        </p:nvSpPr>
        <p:spPr bwMode="auto">
          <a:xfrm>
            <a:off x="3649663" y="2235200"/>
            <a:ext cx="635000" cy="1697038"/>
          </a:xfrm>
          <a:custGeom>
            <a:avLst/>
            <a:gdLst>
              <a:gd name="T0" fmla="*/ 288 w 288"/>
              <a:gd name="T1" fmla="*/ 0 h 1056"/>
              <a:gd name="T2" fmla="*/ 0 w 288"/>
              <a:gd name="T3" fmla="*/ 528 h 1056"/>
              <a:gd name="T4" fmla="*/ 288 w 288"/>
              <a:gd name="T5" fmla="*/ 1056 h 1056"/>
            </a:gdLst>
            <a:ahLst/>
            <a:cxnLst>
              <a:cxn ang="0">
                <a:pos x="T0" y="T1"/>
              </a:cxn>
              <a:cxn ang="0">
                <a:pos x="T2" y="T3"/>
              </a:cxn>
              <a:cxn ang="0">
                <a:pos x="T4" y="T5"/>
              </a:cxn>
            </a:cxnLst>
            <a:rect l="0" t="0" r="r" b="b"/>
            <a:pathLst>
              <a:path w="288" h="1056">
                <a:moveTo>
                  <a:pt x="288" y="0"/>
                </a:moveTo>
                <a:cubicBezTo>
                  <a:pt x="144" y="176"/>
                  <a:pt x="0" y="352"/>
                  <a:pt x="0" y="528"/>
                </a:cubicBezTo>
                <a:cubicBezTo>
                  <a:pt x="0" y="704"/>
                  <a:pt x="144" y="880"/>
                  <a:pt x="288" y="1056"/>
                </a:cubicBezTo>
              </a:path>
            </a:pathLst>
          </a:custGeom>
          <a:noFill/>
          <a:ln w="57150" cmpd="sng">
            <a:solidFill>
              <a:schemeClr val="hlink"/>
            </a:solidFill>
            <a:round/>
            <a:headEnd/>
            <a:tailEnd/>
          </a:ln>
          <a:effectLst/>
          <a:extLst>
            <a:ext uri="{909E8E84-426E-40DD-AFC4-6F175D3DCCD1}">
              <a14:hiddenFill xmlns="" xmlns:a14="http://schemas.microsoft.com/office/drawing/2010/main">
                <a:gradFill rotWithShape="0">
                  <a:gsLst>
                    <a:gs pos="0">
                      <a:srgbClr val="669900">
                        <a:gamma/>
                        <a:shade val="46275"/>
                        <a:invGamma/>
                      </a:srgbClr>
                    </a:gs>
                    <a:gs pos="100000">
                      <a:srgbClr val="669900"/>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0865" name="Object 97"/>
          <p:cNvGraphicFramePr>
            <a:graphicFrameLocks noChangeAspect="1"/>
          </p:cNvGraphicFramePr>
          <p:nvPr/>
        </p:nvGraphicFramePr>
        <p:xfrm>
          <a:off x="1763713" y="4857760"/>
          <a:ext cx="4519612" cy="814387"/>
        </p:xfrm>
        <a:graphic>
          <a:graphicData uri="http://schemas.openxmlformats.org/presentationml/2006/ole">
            <p:oleObj spid="_x0000_s237571" name="Equation" r:id="rId4" imgW="2694960" imgH="482400" progId="">
              <p:embed/>
            </p:oleObj>
          </a:graphicData>
        </a:graphic>
      </p:graphicFrame>
      <p:grpSp>
        <p:nvGrpSpPr>
          <p:cNvPr id="3" name="Group 98"/>
          <p:cNvGrpSpPr>
            <a:grpSpLocks/>
          </p:cNvGrpSpPr>
          <p:nvPr/>
        </p:nvGrpSpPr>
        <p:grpSpPr bwMode="auto">
          <a:xfrm>
            <a:off x="3621088" y="2165350"/>
            <a:ext cx="865187" cy="1728788"/>
            <a:chOff x="4032" y="2736"/>
            <a:chExt cx="432" cy="1056"/>
          </a:xfrm>
        </p:grpSpPr>
        <p:sp>
          <p:nvSpPr>
            <p:cNvPr id="160867" name="Freeform 99"/>
            <p:cNvSpPr>
              <a:spLocks/>
            </p:cNvSpPr>
            <p:nvPr/>
          </p:nvSpPr>
          <p:spPr bwMode="auto">
            <a:xfrm>
              <a:off x="4032" y="2736"/>
              <a:ext cx="288" cy="1056"/>
            </a:xfrm>
            <a:custGeom>
              <a:avLst/>
              <a:gdLst>
                <a:gd name="T0" fmla="*/ 288 w 288"/>
                <a:gd name="T1" fmla="*/ 0 h 1056"/>
                <a:gd name="T2" fmla="*/ 0 w 288"/>
                <a:gd name="T3" fmla="*/ 528 h 1056"/>
                <a:gd name="T4" fmla="*/ 288 w 288"/>
                <a:gd name="T5" fmla="*/ 1056 h 1056"/>
              </a:gdLst>
              <a:ahLst/>
              <a:cxnLst>
                <a:cxn ang="0">
                  <a:pos x="T0" y="T1"/>
                </a:cxn>
                <a:cxn ang="0">
                  <a:pos x="T2" y="T3"/>
                </a:cxn>
                <a:cxn ang="0">
                  <a:pos x="T4" y="T5"/>
                </a:cxn>
              </a:cxnLst>
              <a:rect l="0" t="0" r="r" b="b"/>
              <a:pathLst>
                <a:path w="288" h="1056">
                  <a:moveTo>
                    <a:pt x="288" y="0"/>
                  </a:moveTo>
                  <a:cubicBezTo>
                    <a:pt x="144" y="176"/>
                    <a:pt x="0" y="352"/>
                    <a:pt x="0" y="528"/>
                  </a:cubicBezTo>
                  <a:cubicBezTo>
                    <a:pt x="0" y="704"/>
                    <a:pt x="144" y="880"/>
                    <a:pt x="288" y="1056"/>
                  </a:cubicBezTo>
                </a:path>
              </a:pathLst>
            </a:custGeom>
            <a:solidFill>
              <a:schemeClr val="tx2"/>
            </a:solidFill>
            <a:ln w="57150" cmpd="sng">
              <a:solidFill>
                <a:schemeClr val="accent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868" name="Oval 100"/>
            <p:cNvSpPr>
              <a:spLocks noChangeArrowheads="1"/>
            </p:cNvSpPr>
            <p:nvPr/>
          </p:nvSpPr>
          <p:spPr bwMode="auto">
            <a:xfrm>
              <a:off x="4239" y="2736"/>
              <a:ext cx="192" cy="1056"/>
            </a:xfrm>
            <a:prstGeom prst="ellipse">
              <a:avLst/>
            </a:prstGeom>
            <a:solidFill>
              <a:schemeClr val="tx2"/>
            </a:solidFill>
            <a:ln w="57150">
              <a:solidFill>
                <a:schemeClr val="hlink"/>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869" name="Line 101"/>
            <p:cNvSpPr>
              <a:spLocks noChangeShapeType="1"/>
            </p:cNvSpPr>
            <p:nvPr/>
          </p:nvSpPr>
          <p:spPr bwMode="auto">
            <a:xfrm>
              <a:off x="4272" y="3264"/>
              <a:ext cx="192" cy="0"/>
            </a:xfrm>
            <a:prstGeom prst="line">
              <a:avLst/>
            </a:prstGeom>
            <a:noFill/>
            <a:ln w="3810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grpSp>
      <p:grpSp>
        <p:nvGrpSpPr>
          <p:cNvPr id="4" name="Group 154"/>
          <p:cNvGrpSpPr>
            <a:grpSpLocks/>
          </p:cNvGrpSpPr>
          <p:nvPr/>
        </p:nvGrpSpPr>
        <p:grpSpPr bwMode="auto">
          <a:xfrm>
            <a:off x="2843213" y="1555750"/>
            <a:ext cx="2481262" cy="2881313"/>
            <a:chOff x="3600" y="2451"/>
            <a:chExt cx="1200" cy="1581"/>
          </a:xfrm>
        </p:grpSpPr>
        <p:grpSp>
          <p:nvGrpSpPr>
            <p:cNvPr id="5" name="Group 155"/>
            <p:cNvGrpSpPr>
              <a:grpSpLocks/>
            </p:cNvGrpSpPr>
            <p:nvPr/>
          </p:nvGrpSpPr>
          <p:grpSpPr bwMode="auto">
            <a:xfrm>
              <a:off x="3600" y="2451"/>
              <a:ext cx="1200" cy="1581"/>
              <a:chOff x="3600" y="2451"/>
              <a:chExt cx="1200" cy="1581"/>
            </a:xfrm>
          </p:grpSpPr>
          <p:sp>
            <p:nvSpPr>
              <p:cNvPr id="160924" name="Line 156"/>
              <p:cNvSpPr>
                <a:spLocks noChangeShapeType="1"/>
              </p:cNvSpPr>
              <p:nvPr/>
            </p:nvSpPr>
            <p:spPr bwMode="auto">
              <a:xfrm>
                <a:off x="3888" y="3264"/>
                <a:ext cx="912" cy="0"/>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0925" name="Line 157"/>
              <p:cNvSpPr>
                <a:spLocks noChangeShapeType="1"/>
              </p:cNvSpPr>
              <p:nvPr/>
            </p:nvSpPr>
            <p:spPr bwMode="auto">
              <a:xfrm flipV="1">
                <a:off x="3888" y="2499"/>
                <a:ext cx="0" cy="765"/>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0926" name="Line 158"/>
              <p:cNvSpPr>
                <a:spLocks noChangeShapeType="1"/>
              </p:cNvSpPr>
              <p:nvPr/>
            </p:nvSpPr>
            <p:spPr bwMode="auto">
              <a:xfrm flipH="1">
                <a:off x="3600" y="3264"/>
                <a:ext cx="288" cy="672"/>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aphicFrame>
            <p:nvGraphicFramePr>
              <p:cNvPr id="160927" name="Object 159"/>
              <p:cNvGraphicFramePr>
                <a:graphicFrameLocks noChangeAspect="1"/>
              </p:cNvGraphicFramePr>
              <p:nvPr/>
            </p:nvGraphicFramePr>
            <p:xfrm>
              <a:off x="3696" y="3075"/>
              <a:ext cx="214" cy="237"/>
            </p:xfrm>
            <a:graphic>
              <a:graphicData uri="http://schemas.openxmlformats.org/presentationml/2006/ole">
                <p:oleObj spid="_x0000_s237572" name="公式" r:id="rId5" imgW="152640" imgH="177840" progId="Equation.3">
                  <p:embed/>
                </p:oleObj>
              </a:graphicData>
            </a:graphic>
          </p:graphicFrame>
          <p:graphicFrame>
            <p:nvGraphicFramePr>
              <p:cNvPr id="160928" name="Object 160"/>
              <p:cNvGraphicFramePr>
                <a:graphicFrameLocks noChangeAspect="1"/>
              </p:cNvGraphicFramePr>
              <p:nvPr/>
            </p:nvGraphicFramePr>
            <p:xfrm>
              <a:off x="4560" y="3267"/>
              <a:ext cx="239" cy="277"/>
            </p:xfrm>
            <a:graphic>
              <a:graphicData uri="http://schemas.openxmlformats.org/presentationml/2006/ole">
                <p:oleObj spid="_x0000_s237573" name="公式" r:id="rId6" imgW="177840" imgH="203040" progId="Equation.3">
                  <p:embed/>
                </p:oleObj>
              </a:graphicData>
            </a:graphic>
          </p:graphicFrame>
          <p:graphicFrame>
            <p:nvGraphicFramePr>
              <p:cNvPr id="160929" name="Object 161"/>
              <p:cNvGraphicFramePr>
                <a:graphicFrameLocks noChangeAspect="1"/>
              </p:cNvGraphicFramePr>
              <p:nvPr/>
            </p:nvGraphicFramePr>
            <p:xfrm>
              <a:off x="3648" y="3795"/>
              <a:ext cx="214" cy="237"/>
            </p:xfrm>
            <a:graphic>
              <a:graphicData uri="http://schemas.openxmlformats.org/presentationml/2006/ole">
                <p:oleObj spid="_x0000_s237574" name="公式" r:id="rId7" imgW="152640" imgH="177840" progId="Equation.3">
                  <p:embed/>
                </p:oleObj>
              </a:graphicData>
            </a:graphic>
          </p:graphicFrame>
          <p:graphicFrame>
            <p:nvGraphicFramePr>
              <p:cNvPr id="160930" name="Object 162"/>
              <p:cNvGraphicFramePr>
                <a:graphicFrameLocks noChangeAspect="1"/>
              </p:cNvGraphicFramePr>
              <p:nvPr/>
            </p:nvGraphicFramePr>
            <p:xfrm>
              <a:off x="3674" y="2451"/>
              <a:ext cx="214" cy="213"/>
            </p:xfrm>
            <a:graphic>
              <a:graphicData uri="http://schemas.openxmlformats.org/presentationml/2006/ole">
                <p:oleObj spid="_x0000_s237575" name="公式" r:id="rId8" imgW="152640" imgH="152280" progId="Equation.3">
                  <p:embed/>
                </p:oleObj>
              </a:graphicData>
            </a:graphic>
          </p:graphicFrame>
        </p:grpSp>
        <p:sp>
          <p:nvSpPr>
            <p:cNvPr id="160931" name="Line 163"/>
            <p:cNvSpPr>
              <a:spLocks noChangeShapeType="1"/>
            </p:cNvSpPr>
            <p:nvPr/>
          </p:nvSpPr>
          <p:spPr bwMode="auto">
            <a:xfrm flipH="1">
              <a:off x="3888" y="2592"/>
              <a:ext cx="288" cy="672"/>
            </a:xfrm>
            <a:prstGeom prst="line">
              <a:avLst/>
            </a:prstGeom>
            <a:noFill/>
            <a:ln w="28575">
              <a:solidFill>
                <a:schemeClr val="bg2"/>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0932" name="Line 164"/>
            <p:cNvSpPr>
              <a:spLocks noChangeShapeType="1"/>
            </p:cNvSpPr>
            <p:nvPr/>
          </p:nvSpPr>
          <p:spPr bwMode="auto">
            <a:xfrm flipV="1">
              <a:off x="3888" y="3267"/>
              <a:ext cx="0" cy="612"/>
            </a:xfrm>
            <a:prstGeom prst="line">
              <a:avLst/>
            </a:prstGeom>
            <a:noFill/>
            <a:ln w="38100">
              <a:solidFill>
                <a:schemeClr val="bg2"/>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fld id="{F2CDD481-FEA8-491C-B234-0078D8C6E05D}" type="slidenum">
              <a:rPr lang="en-US" altLang="zh-CN" smtClean="0">
                <a:solidFill>
                  <a:schemeClr val="bg2"/>
                </a:solidFill>
              </a:rPr>
              <a:pPr/>
              <a:t>14</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nodeType="afterGroup">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160862"/>
                                        </p:tgtEl>
                                        <p:attrNameLst>
                                          <p:attrName>style.visibility</p:attrName>
                                        </p:attrNameLst>
                                      </p:cBhvr>
                                      <p:to>
                                        <p:strVal val="visible"/>
                                      </p:to>
                                    </p:set>
                                    <p:animEffect transition="in" filter="wipe(up)">
                                      <p:cBhvr>
                                        <p:cTn id="11" dur="2000"/>
                                        <p:tgtEl>
                                          <p:spTgt spid="160862"/>
                                        </p:tgtEl>
                                      </p:cBhvr>
                                    </p:animEffect>
                                  </p:childTnLst>
                                </p:cTn>
                              </p:par>
                            </p:childTnLst>
                          </p:cTn>
                        </p:par>
                        <p:par>
                          <p:cTn id="12" fill="hold" nodeType="afterGroup">
                            <p:stCondLst>
                              <p:cond delay="4000"/>
                            </p:stCondLst>
                            <p:childTnLst>
                              <p:par>
                                <p:cTn id="13" presetID="22" presetClass="entr" presetSubtype="8" fill="hold" nodeType="afterEffect">
                                  <p:stCondLst>
                                    <p:cond delay="0"/>
                                  </p:stCondLst>
                                  <p:childTnLst>
                                    <p:set>
                                      <p:cBhvr>
                                        <p:cTn id="14" dur="1" fill="hold">
                                          <p:stCondLst>
                                            <p:cond delay="0"/>
                                          </p:stCondLst>
                                        </p:cTn>
                                        <p:tgtEl>
                                          <p:spTgt spid="160850"/>
                                        </p:tgtEl>
                                        <p:attrNameLst>
                                          <p:attrName>style.visibility</p:attrName>
                                        </p:attrNameLst>
                                      </p:cBhvr>
                                      <p:to>
                                        <p:strVal val="visible"/>
                                      </p:to>
                                    </p:set>
                                    <p:animEffect transition="in" filter="wipe(left)">
                                      <p:cBhvr>
                                        <p:cTn id="15" dur="2000"/>
                                        <p:tgtEl>
                                          <p:spTgt spid="16085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10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60865"/>
                                        </p:tgtEl>
                                        <p:attrNameLst>
                                          <p:attrName>style.visibility</p:attrName>
                                        </p:attrNameLst>
                                      </p:cBhvr>
                                      <p:to>
                                        <p:strVal val="visible"/>
                                      </p:to>
                                    </p:set>
                                    <p:animEffect transition="in" filter="wipe(left)">
                                      <p:cBhvr>
                                        <p:cTn id="25" dur="1000"/>
                                        <p:tgtEl>
                                          <p:spTgt spid="16086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6" presetClass="emph" presetSubtype="0" fill="hold" nodeType="clickEffect">
                                  <p:stCondLst>
                                    <p:cond delay="0"/>
                                  </p:stCondLst>
                                  <p:childTnLst>
                                    <p:animEffect transition="out" filter="fade">
                                      <p:cBhvr>
                                        <p:cTn id="29" dur="500" tmFilter="0, 0; .2, .5; .8, .5; 1, 0"/>
                                        <p:tgtEl>
                                          <p:spTgt spid="160865"/>
                                        </p:tgtEl>
                                      </p:cBhvr>
                                    </p:animEffect>
                                    <p:animScale>
                                      <p:cBhvr>
                                        <p:cTn id="30" dur="250" autoRev="1" fill="hold"/>
                                        <p:tgtEl>
                                          <p:spTgt spid="16086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6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323850" y="422275"/>
            <a:ext cx="8496300" cy="644525"/>
          </a:xfrm>
        </p:spPr>
        <p:txBody>
          <a:bodyPr/>
          <a:lstStyle/>
          <a:p>
            <a:pPr algn="just"/>
            <a:r>
              <a:rPr lang="zh-CN" altLang="en-US" sz="3200" b="1" dirty="0" smtClean="0">
                <a:solidFill>
                  <a:schemeClr val="bg2"/>
                </a:solidFill>
              </a:rPr>
              <a:t>例</a:t>
            </a:r>
            <a:r>
              <a:rPr lang="en-US" altLang="zh-CN" sz="3200" b="1" dirty="0" smtClean="0">
                <a:solidFill>
                  <a:schemeClr val="bg2"/>
                </a:solidFill>
              </a:rPr>
              <a:t>3.   </a:t>
            </a:r>
            <a:r>
              <a:rPr lang="zh-CN" altLang="en-US" sz="3200" b="1" dirty="0" smtClean="0">
                <a:solidFill>
                  <a:schemeClr val="bg2"/>
                </a:solidFill>
              </a:rPr>
              <a:t>试</a:t>
            </a:r>
            <a:r>
              <a:rPr lang="zh-CN" altLang="en-US" sz="3200" b="1" dirty="0">
                <a:solidFill>
                  <a:schemeClr val="bg2"/>
                </a:solidFill>
              </a:rPr>
              <a:t>建立顶点在原点</a:t>
            </a:r>
            <a:r>
              <a:rPr lang="en-US" altLang="zh-CN" sz="3200" b="1" dirty="0">
                <a:solidFill>
                  <a:schemeClr val="bg2"/>
                </a:solidFill>
              </a:rPr>
              <a:t>, </a:t>
            </a:r>
            <a:r>
              <a:rPr lang="zh-CN" altLang="en-US" sz="3200" b="1" dirty="0">
                <a:solidFill>
                  <a:schemeClr val="bg2"/>
                </a:solidFill>
              </a:rPr>
              <a:t>旋转轴为</a:t>
            </a:r>
            <a:r>
              <a:rPr lang="en-US" altLang="zh-CN" sz="3200" b="1" i="1" dirty="0">
                <a:solidFill>
                  <a:schemeClr val="bg2"/>
                </a:solidFill>
              </a:rPr>
              <a:t>z</a:t>
            </a:r>
            <a:r>
              <a:rPr lang="en-US" altLang="zh-CN" sz="3200" b="1" dirty="0">
                <a:solidFill>
                  <a:schemeClr val="bg2"/>
                </a:solidFill>
              </a:rPr>
              <a:t> </a:t>
            </a:r>
            <a:r>
              <a:rPr lang="zh-CN" altLang="en-US" sz="3200" b="1" dirty="0">
                <a:solidFill>
                  <a:schemeClr val="bg2"/>
                </a:solidFill>
              </a:rPr>
              <a:t>轴</a:t>
            </a:r>
            <a:r>
              <a:rPr lang="en-US" altLang="zh-CN" sz="3200" b="1" dirty="0">
                <a:solidFill>
                  <a:schemeClr val="bg2"/>
                </a:solidFill>
              </a:rPr>
              <a:t>, </a:t>
            </a:r>
            <a:r>
              <a:rPr lang="zh-CN" altLang="en-US" sz="3200" b="1" dirty="0">
                <a:solidFill>
                  <a:schemeClr val="bg2"/>
                </a:solidFill>
              </a:rPr>
              <a:t>半顶角</a:t>
            </a:r>
          </a:p>
        </p:txBody>
      </p:sp>
      <p:grpSp>
        <p:nvGrpSpPr>
          <p:cNvPr id="3" name="Group 71"/>
          <p:cNvGrpSpPr>
            <a:grpSpLocks/>
          </p:cNvGrpSpPr>
          <p:nvPr/>
        </p:nvGrpSpPr>
        <p:grpSpPr bwMode="auto">
          <a:xfrm>
            <a:off x="381000" y="1066800"/>
            <a:ext cx="4876800" cy="579438"/>
            <a:chOff x="240" y="672"/>
            <a:chExt cx="3072" cy="365"/>
          </a:xfrm>
        </p:grpSpPr>
        <p:sp>
          <p:nvSpPr>
            <p:cNvPr id="118788" name="Text Box 4"/>
            <p:cNvSpPr txBox="1">
              <a:spLocks noChangeArrowheads="1"/>
            </p:cNvSpPr>
            <p:nvPr/>
          </p:nvSpPr>
          <p:spPr bwMode="auto">
            <a:xfrm>
              <a:off x="240" y="672"/>
              <a:ext cx="3072" cy="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为    的圆锥面方程</a:t>
              </a:r>
              <a:r>
                <a:rPr lang="en-US" altLang="zh-CN"/>
                <a:t>.  </a:t>
              </a:r>
            </a:p>
          </p:txBody>
        </p:sp>
        <p:graphicFrame>
          <p:nvGraphicFramePr>
            <p:cNvPr id="118787" name="Object 3"/>
            <p:cNvGraphicFramePr>
              <a:graphicFrameLocks noChangeAspect="1"/>
            </p:cNvGraphicFramePr>
            <p:nvPr/>
          </p:nvGraphicFramePr>
          <p:xfrm>
            <a:off x="567" y="776"/>
            <a:ext cx="227" cy="205"/>
          </p:xfrm>
          <a:graphic>
            <a:graphicData uri="http://schemas.openxmlformats.org/presentationml/2006/ole">
              <p:oleObj spid="_x0000_s238594" name="Equation" r:id="rId3" imgW="343080" imgH="304560" progId="Equation.3">
                <p:embed/>
              </p:oleObj>
            </a:graphicData>
          </a:graphic>
        </p:graphicFrame>
      </p:grpSp>
      <p:sp>
        <p:nvSpPr>
          <p:cNvPr id="118789" name="Text Box 5"/>
          <p:cNvSpPr txBox="1">
            <a:spLocks noChangeArrowheads="1"/>
          </p:cNvSpPr>
          <p:nvPr/>
        </p:nvSpPr>
        <p:spPr bwMode="auto">
          <a:xfrm>
            <a:off x="357158" y="1614488"/>
            <a:ext cx="56896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smtClean="0">
                <a:latin typeface="楷体_GB2312" pitchFamily="49" charset="-122"/>
              </a:rPr>
              <a:t>解：</a:t>
            </a:r>
            <a:r>
              <a:rPr lang="zh-CN" altLang="en-US" dirty="0" smtClean="0"/>
              <a:t> </a:t>
            </a:r>
            <a:r>
              <a:rPr lang="zh-CN" altLang="en-US" dirty="0">
                <a:latin typeface="楷体_GB2312" pitchFamily="49" charset="-122"/>
              </a:rPr>
              <a:t>在</a:t>
            </a:r>
            <a:r>
              <a:rPr lang="en-US" altLang="zh-CN" i="1" dirty="0" err="1"/>
              <a:t>yoz</a:t>
            </a:r>
            <a:r>
              <a:rPr lang="zh-CN" altLang="en-US" dirty="0">
                <a:latin typeface="楷体_GB2312" pitchFamily="49" charset="-122"/>
              </a:rPr>
              <a:t>面上直线</a:t>
            </a:r>
            <a:r>
              <a:rPr lang="en-US" altLang="zh-CN" dirty="0"/>
              <a:t>L </a:t>
            </a:r>
            <a:r>
              <a:rPr lang="zh-CN" altLang="en-US" dirty="0"/>
              <a:t>的方程为</a:t>
            </a:r>
          </a:p>
        </p:txBody>
      </p:sp>
      <p:graphicFrame>
        <p:nvGraphicFramePr>
          <p:cNvPr id="118790" name="Object 6"/>
          <p:cNvGraphicFramePr>
            <a:graphicFrameLocks noChangeAspect="1"/>
          </p:cNvGraphicFramePr>
          <p:nvPr/>
        </p:nvGraphicFramePr>
        <p:xfrm>
          <a:off x="1763713" y="2205038"/>
          <a:ext cx="2303462" cy="574675"/>
        </p:xfrm>
        <a:graphic>
          <a:graphicData uri="http://schemas.openxmlformats.org/presentationml/2006/ole">
            <p:oleObj spid="_x0000_s238595" name="Equation" r:id="rId4" imgW="1347480" imgH="330120" progId="">
              <p:embed/>
            </p:oleObj>
          </a:graphicData>
        </a:graphic>
      </p:graphicFrame>
      <p:sp>
        <p:nvSpPr>
          <p:cNvPr id="118791" name="Text Box 7"/>
          <p:cNvSpPr txBox="1">
            <a:spLocks noChangeArrowheads="1"/>
          </p:cNvSpPr>
          <p:nvPr/>
        </p:nvSpPr>
        <p:spPr bwMode="auto">
          <a:xfrm>
            <a:off x="395288" y="2781300"/>
            <a:ext cx="5976937"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latin typeface="楷体_GB2312" pitchFamily="49" charset="-122"/>
              </a:rPr>
              <a:t>绕</a:t>
            </a:r>
            <a:r>
              <a:rPr lang="en-US" altLang="zh-CN" i="1"/>
              <a:t>z </a:t>
            </a:r>
            <a:r>
              <a:rPr lang="zh-CN" altLang="en-US">
                <a:latin typeface="楷体_GB2312" pitchFamily="49" charset="-122"/>
              </a:rPr>
              <a:t>轴旋转时</a:t>
            </a:r>
            <a:r>
              <a:rPr lang="en-US" altLang="zh-CN">
                <a:latin typeface="楷体_GB2312" pitchFamily="49" charset="-122"/>
              </a:rPr>
              <a:t>,</a:t>
            </a:r>
            <a:r>
              <a:rPr lang="zh-CN" altLang="en-US">
                <a:latin typeface="楷体_GB2312" pitchFamily="49" charset="-122"/>
              </a:rPr>
              <a:t>圆锥面的方程为</a:t>
            </a:r>
          </a:p>
        </p:txBody>
      </p:sp>
      <p:graphicFrame>
        <p:nvGraphicFramePr>
          <p:cNvPr id="118792" name="Object 8"/>
          <p:cNvGraphicFramePr>
            <a:graphicFrameLocks noChangeAspect="1"/>
          </p:cNvGraphicFramePr>
          <p:nvPr/>
        </p:nvGraphicFramePr>
        <p:xfrm>
          <a:off x="1187450" y="3644900"/>
          <a:ext cx="3511550" cy="735013"/>
        </p:xfrm>
        <a:graphic>
          <a:graphicData uri="http://schemas.openxmlformats.org/presentationml/2006/ole">
            <p:oleObj spid="_x0000_s238596" name="Equation" r:id="rId5" imgW="2491560" imgH="507600" progId="">
              <p:embed/>
            </p:oleObj>
          </a:graphicData>
        </a:graphic>
      </p:graphicFrame>
      <p:graphicFrame>
        <p:nvGraphicFramePr>
          <p:cNvPr id="118793" name="Object 9"/>
          <p:cNvGraphicFramePr>
            <a:graphicFrameLocks noChangeAspect="1"/>
          </p:cNvGraphicFramePr>
          <p:nvPr/>
        </p:nvGraphicFramePr>
        <p:xfrm>
          <a:off x="1403350" y="5373688"/>
          <a:ext cx="3314700" cy="663575"/>
        </p:xfrm>
        <a:graphic>
          <a:graphicData uri="http://schemas.openxmlformats.org/presentationml/2006/ole">
            <p:oleObj spid="_x0000_s238597" name="Equation" r:id="rId6" imgW="2110320" imgH="406080" progId="">
              <p:embed/>
            </p:oleObj>
          </a:graphicData>
        </a:graphic>
      </p:graphicFrame>
      <p:sp>
        <p:nvSpPr>
          <p:cNvPr id="118794" name="Line 10"/>
          <p:cNvSpPr>
            <a:spLocks noChangeShapeType="1"/>
          </p:cNvSpPr>
          <p:nvPr/>
        </p:nvSpPr>
        <p:spPr bwMode="auto">
          <a:xfrm>
            <a:off x="1782763" y="4306888"/>
            <a:ext cx="0" cy="1066800"/>
          </a:xfrm>
          <a:prstGeom prst="line">
            <a:avLst/>
          </a:prstGeom>
          <a:noFill/>
          <a:ln w="38100">
            <a:solidFill>
              <a:srgbClr val="0066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8796" name="Object 12"/>
          <p:cNvGraphicFramePr>
            <a:graphicFrameLocks noChangeAspect="1"/>
          </p:cNvGraphicFramePr>
          <p:nvPr/>
        </p:nvGraphicFramePr>
        <p:xfrm>
          <a:off x="2255838" y="4310063"/>
          <a:ext cx="2316162" cy="590550"/>
        </p:xfrm>
        <a:graphic>
          <a:graphicData uri="http://schemas.openxmlformats.org/presentationml/2006/ole">
            <p:oleObj spid="_x0000_s238598" name="Equation" r:id="rId7" imgW="1512720" imgH="380880" progId="">
              <p:embed/>
            </p:oleObj>
          </a:graphicData>
        </a:graphic>
      </p:graphicFrame>
      <p:grpSp>
        <p:nvGrpSpPr>
          <p:cNvPr id="4" name="Group 62"/>
          <p:cNvGrpSpPr>
            <a:grpSpLocks/>
          </p:cNvGrpSpPr>
          <p:nvPr/>
        </p:nvGrpSpPr>
        <p:grpSpPr bwMode="auto">
          <a:xfrm>
            <a:off x="5791200" y="1285875"/>
            <a:ext cx="2128838" cy="4376738"/>
            <a:chOff x="3648" y="810"/>
            <a:chExt cx="1341" cy="2757"/>
          </a:xfrm>
        </p:grpSpPr>
        <p:graphicFrame>
          <p:nvGraphicFramePr>
            <p:cNvPr id="118838" name="Object 54"/>
            <p:cNvGraphicFramePr>
              <a:graphicFrameLocks noChangeAspect="1"/>
            </p:cNvGraphicFramePr>
            <p:nvPr/>
          </p:nvGraphicFramePr>
          <p:xfrm>
            <a:off x="3794" y="1128"/>
            <a:ext cx="1195" cy="2439"/>
          </p:xfrm>
          <a:graphic>
            <a:graphicData uri="http://schemas.openxmlformats.org/presentationml/2006/ole">
              <p:oleObj spid="_x0000_s238599" name="BMP 图象" r:id="rId8" imgW="1181265" imgH="2409524" progId="PBrush">
                <p:embed/>
              </p:oleObj>
            </a:graphicData>
          </a:graphic>
        </p:graphicFrame>
        <p:graphicFrame>
          <p:nvGraphicFramePr>
            <p:cNvPr id="118807" name="Object 23"/>
            <p:cNvGraphicFramePr>
              <a:graphicFrameLocks noChangeAspect="1"/>
            </p:cNvGraphicFramePr>
            <p:nvPr/>
          </p:nvGraphicFramePr>
          <p:xfrm>
            <a:off x="3648" y="3016"/>
            <a:ext cx="144" cy="152"/>
          </p:xfrm>
          <a:graphic>
            <a:graphicData uri="http://schemas.openxmlformats.org/presentationml/2006/ole">
              <p:oleObj spid="_x0000_s238600" name="Equation" r:id="rId9" imgW="292320" imgH="304560" progId="Equation.3">
                <p:embed/>
              </p:oleObj>
            </a:graphicData>
          </a:graphic>
        </p:graphicFrame>
        <p:graphicFrame>
          <p:nvGraphicFramePr>
            <p:cNvPr id="118808" name="Object 24"/>
            <p:cNvGraphicFramePr>
              <a:graphicFrameLocks noChangeAspect="1"/>
            </p:cNvGraphicFramePr>
            <p:nvPr/>
          </p:nvGraphicFramePr>
          <p:xfrm>
            <a:off x="4800" y="2448"/>
            <a:ext cx="152" cy="200"/>
          </p:xfrm>
          <a:graphic>
            <a:graphicData uri="http://schemas.openxmlformats.org/presentationml/2006/ole">
              <p:oleObj spid="_x0000_s238601" name="Equation" r:id="rId10" imgW="305280" imgH="406080" progId="Equation.3">
                <p:embed/>
              </p:oleObj>
            </a:graphicData>
          </a:graphic>
        </p:graphicFrame>
        <p:graphicFrame>
          <p:nvGraphicFramePr>
            <p:cNvPr id="118809" name="Object 25"/>
            <p:cNvGraphicFramePr>
              <a:graphicFrameLocks noChangeAspect="1"/>
            </p:cNvGraphicFramePr>
            <p:nvPr/>
          </p:nvGraphicFramePr>
          <p:xfrm>
            <a:off x="4406" y="810"/>
            <a:ext cx="274" cy="225"/>
          </p:xfrm>
          <a:graphic>
            <a:graphicData uri="http://schemas.openxmlformats.org/presentationml/2006/ole">
              <p:oleObj spid="_x0000_s238602" name="公式" r:id="rId11" imgW="114120" imgH="139680" progId="Equation.3">
                <p:embed/>
              </p:oleObj>
            </a:graphicData>
          </a:graphic>
        </p:graphicFrame>
        <p:grpSp>
          <p:nvGrpSpPr>
            <p:cNvPr id="5" name="Group 55"/>
            <p:cNvGrpSpPr>
              <a:grpSpLocks/>
            </p:cNvGrpSpPr>
            <p:nvPr/>
          </p:nvGrpSpPr>
          <p:grpSpPr bwMode="auto">
            <a:xfrm>
              <a:off x="3784" y="816"/>
              <a:ext cx="1152" cy="2164"/>
              <a:chOff x="3784" y="816"/>
              <a:chExt cx="1152" cy="2164"/>
            </a:xfrm>
          </p:grpSpPr>
          <p:sp>
            <p:nvSpPr>
              <p:cNvPr id="118811" name="Line 27"/>
              <p:cNvSpPr>
                <a:spLocks noChangeShapeType="1"/>
              </p:cNvSpPr>
              <p:nvPr/>
            </p:nvSpPr>
            <p:spPr bwMode="auto">
              <a:xfrm flipH="1">
                <a:off x="3784" y="2404"/>
                <a:ext cx="576" cy="576"/>
              </a:xfrm>
              <a:prstGeom prst="line">
                <a:avLst/>
              </a:prstGeom>
              <a:noFill/>
              <a:ln w="381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5" name="Line 21"/>
              <p:cNvSpPr>
                <a:spLocks noChangeShapeType="1"/>
              </p:cNvSpPr>
              <p:nvPr/>
            </p:nvSpPr>
            <p:spPr bwMode="auto">
              <a:xfrm flipV="1">
                <a:off x="4368" y="1728"/>
                <a:ext cx="0" cy="672"/>
              </a:xfrm>
              <a:prstGeom prst="line">
                <a:avLst/>
              </a:prstGeom>
              <a:noFill/>
              <a:ln w="38100">
                <a:solidFill>
                  <a:schemeClr val="hlink"/>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10" name="Line 26"/>
              <p:cNvSpPr>
                <a:spLocks noChangeShapeType="1"/>
              </p:cNvSpPr>
              <p:nvPr/>
            </p:nvSpPr>
            <p:spPr bwMode="auto">
              <a:xfrm>
                <a:off x="4360" y="2404"/>
                <a:ext cx="576" cy="0"/>
              </a:xfrm>
              <a:prstGeom prst="line">
                <a:avLst/>
              </a:prstGeom>
              <a:noFill/>
              <a:ln w="381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12" name="Line 28"/>
              <p:cNvSpPr>
                <a:spLocks noChangeShapeType="1"/>
              </p:cNvSpPr>
              <p:nvPr/>
            </p:nvSpPr>
            <p:spPr bwMode="auto">
              <a:xfrm flipV="1">
                <a:off x="4368" y="816"/>
                <a:ext cx="0" cy="912"/>
              </a:xfrm>
              <a:prstGeom prst="line">
                <a:avLst/>
              </a:prstGeom>
              <a:noFill/>
              <a:ln w="381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aphicFrame>
        <p:nvGraphicFramePr>
          <p:cNvPr id="118813" name="Object 29"/>
          <p:cNvGraphicFramePr>
            <a:graphicFrameLocks noChangeAspect="1"/>
          </p:cNvGraphicFramePr>
          <p:nvPr/>
        </p:nvGraphicFramePr>
        <p:xfrm>
          <a:off x="6972300" y="3187700"/>
          <a:ext cx="266700" cy="241300"/>
        </p:xfrm>
        <a:graphic>
          <a:graphicData uri="http://schemas.openxmlformats.org/presentationml/2006/ole">
            <p:oleObj spid="_x0000_s238603" name="Equation" r:id="rId12" imgW="343080" imgH="304560" progId="Equation.3">
              <p:embed/>
            </p:oleObj>
          </a:graphicData>
        </a:graphic>
      </p:graphicFrame>
      <p:sp>
        <p:nvSpPr>
          <p:cNvPr id="118828" name="Rectangle 44"/>
          <p:cNvSpPr>
            <a:spLocks noChangeArrowheads="1"/>
          </p:cNvSpPr>
          <p:nvPr/>
        </p:nvSpPr>
        <p:spPr bwMode="auto">
          <a:xfrm>
            <a:off x="2266950" y="4794250"/>
            <a:ext cx="24495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楷体_GB2312" pitchFamily="49" charset="-122"/>
              </a:rPr>
              <a:t>两边平方</a:t>
            </a:r>
          </a:p>
        </p:txBody>
      </p:sp>
      <p:grpSp>
        <p:nvGrpSpPr>
          <p:cNvPr id="6" name="Group 63"/>
          <p:cNvGrpSpPr>
            <a:grpSpLocks/>
          </p:cNvGrpSpPr>
          <p:nvPr/>
        </p:nvGrpSpPr>
        <p:grpSpPr bwMode="auto">
          <a:xfrm>
            <a:off x="6096001" y="1785938"/>
            <a:ext cx="2166938" cy="3243263"/>
            <a:chOff x="3840" y="1125"/>
            <a:chExt cx="1365" cy="2043"/>
          </a:xfrm>
        </p:grpSpPr>
        <p:sp>
          <p:nvSpPr>
            <p:cNvPr id="118815" name="Line 31"/>
            <p:cNvSpPr>
              <a:spLocks noChangeShapeType="1"/>
            </p:cNvSpPr>
            <p:nvPr/>
          </p:nvSpPr>
          <p:spPr bwMode="auto">
            <a:xfrm flipH="1">
              <a:off x="3840" y="1392"/>
              <a:ext cx="1200" cy="1776"/>
            </a:xfrm>
            <a:prstGeom prst="line">
              <a:avLst/>
            </a:prstGeom>
            <a:noFill/>
            <a:ln w="571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8840" name="Object 56"/>
            <p:cNvGraphicFramePr>
              <a:graphicFrameLocks noChangeAspect="1"/>
            </p:cNvGraphicFramePr>
            <p:nvPr/>
          </p:nvGraphicFramePr>
          <p:xfrm>
            <a:off x="5040" y="1125"/>
            <a:ext cx="165" cy="259"/>
          </p:xfrm>
          <a:graphic>
            <a:graphicData uri="http://schemas.openxmlformats.org/presentationml/2006/ole">
              <p:oleObj spid="_x0000_s238604" name="公式" r:id="rId13" imgW="152280" imgH="164880" progId="Equation.3">
                <p:embed/>
              </p:oleObj>
            </a:graphicData>
          </a:graphic>
        </p:graphicFrame>
      </p:grpSp>
      <p:grpSp>
        <p:nvGrpSpPr>
          <p:cNvPr id="7" name="Group 61"/>
          <p:cNvGrpSpPr>
            <a:grpSpLocks/>
          </p:cNvGrpSpPr>
          <p:nvPr/>
        </p:nvGrpSpPr>
        <p:grpSpPr bwMode="auto">
          <a:xfrm>
            <a:off x="7671551" y="2346642"/>
            <a:ext cx="1412392" cy="512193"/>
            <a:chOff x="4697" y="1851"/>
            <a:chExt cx="584" cy="95"/>
          </a:xfrm>
        </p:grpSpPr>
        <p:graphicFrame>
          <p:nvGraphicFramePr>
            <p:cNvPr id="118819" name="Object 35"/>
            <p:cNvGraphicFramePr>
              <a:graphicFrameLocks noChangeAspect="1"/>
            </p:cNvGraphicFramePr>
            <p:nvPr/>
          </p:nvGraphicFramePr>
          <p:xfrm>
            <a:off x="4773" y="1851"/>
            <a:ext cx="508" cy="95"/>
          </p:xfrm>
          <a:graphic>
            <a:graphicData uri="http://schemas.openxmlformats.org/presentationml/2006/ole">
              <p:oleObj spid="_x0000_s238605" name="公式" r:id="rId14" imgW="672840" imgH="203040" progId="Equation.3">
                <p:embed/>
              </p:oleObj>
            </a:graphicData>
          </a:graphic>
        </p:graphicFrame>
        <p:sp>
          <p:nvSpPr>
            <p:cNvPr id="118820" name="Oval 36"/>
            <p:cNvSpPr>
              <a:spLocks noChangeArrowheads="1"/>
            </p:cNvSpPr>
            <p:nvPr/>
          </p:nvSpPr>
          <p:spPr bwMode="auto">
            <a:xfrm>
              <a:off x="4697" y="1872"/>
              <a:ext cx="34" cy="34"/>
            </a:xfrm>
            <a:prstGeom prst="ellipse">
              <a:avLst/>
            </a:prstGeom>
            <a:solidFill>
              <a:schemeClr val="hlink"/>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fld id="{65DE6078-C05E-4CB3-AB23-95433CD3296D}" type="slidenum">
              <a:rPr lang="en-US" altLang="zh-CN" smtClean="0">
                <a:solidFill>
                  <a:schemeClr val="bg2"/>
                </a:solidFill>
              </a:rPr>
              <a:pPr/>
              <a:t>15</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18813"/>
                                        </p:tgtEl>
                                        <p:attrNameLst>
                                          <p:attrName>style.visibility</p:attrName>
                                        </p:attrNameLst>
                                      </p:cBhvr>
                                      <p:to>
                                        <p:strVal val="visible"/>
                                      </p:to>
                                    </p:set>
                                    <p:animEffect transition="in" filter="wipe(left)">
                                      <p:cBhvr>
                                        <p:cTn id="16" dur="500"/>
                                        <p:tgtEl>
                                          <p:spTgt spid="1188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8789"/>
                                        </p:tgtEl>
                                        <p:attrNameLst>
                                          <p:attrName>style.visibility</p:attrName>
                                        </p:attrNameLst>
                                      </p:cBhvr>
                                      <p:to>
                                        <p:strVal val="visible"/>
                                      </p:to>
                                    </p:set>
                                    <p:animEffect transition="in" filter="wipe(left)">
                                      <p:cBhvr>
                                        <p:cTn id="26" dur="500"/>
                                        <p:tgtEl>
                                          <p:spTgt spid="11878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18790"/>
                                        </p:tgtEl>
                                        <p:attrNameLst>
                                          <p:attrName>style.visibility</p:attrName>
                                        </p:attrNameLst>
                                      </p:cBhvr>
                                      <p:to>
                                        <p:strVal val="visible"/>
                                      </p:to>
                                    </p:set>
                                    <p:animEffect transition="in" filter="wipe(left)">
                                      <p:cBhvr>
                                        <p:cTn id="31" dur="500"/>
                                        <p:tgtEl>
                                          <p:spTgt spid="11879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8791"/>
                                        </p:tgtEl>
                                        <p:attrNameLst>
                                          <p:attrName>style.visibility</p:attrName>
                                        </p:attrNameLst>
                                      </p:cBhvr>
                                      <p:to>
                                        <p:strVal val="visible"/>
                                      </p:to>
                                    </p:set>
                                    <p:animEffect transition="in" filter="wipe(left)">
                                      <p:cBhvr>
                                        <p:cTn id="36" dur="500"/>
                                        <p:tgtEl>
                                          <p:spTgt spid="11879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18792"/>
                                        </p:tgtEl>
                                        <p:attrNameLst>
                                          <p:attrName>style.visibility</p:attrName>
                                        </p:attrNameLst>
                                      </p:cBhvr>
                                      <p:to>
                                        <p:strVal val="visible"/>
                                      </p:to>
                                    </p:set>
                                    <p:animEffect transition="in" filter="wipe(left)">
                                      <p:cBhvr>
                                        <p:cTn id="41" dur="500"/>
                                        <p:tgtEl>
                                          <p:spTgt spid="11879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18796"/>
                                        </p:tgtEl>
                                        <p:attrNameLst>
                                          <p:attrName>style.visibility</p:attrName>
                                        </p:attrNameLst>
                                      </p:cBhvr>
                                      <p:to>
                                        <p:strVal val="visible"/>
                                      </p:to>
                                    </p:set>
                                    <p:animEffect transition="in" filter="wipe(left)">
                                      <p:cBhvr>
                                        <p:cTn id="46" dur="500"/>
                                        <p:tgtEl>
                                          <p:spTgt spid="11879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8828">
                                            <p:txEl>
                                              <p:pRg st="0" end="0"/>
                                            </p:txEl>
                                          </p:spTgt>
                                        </p:tgtEl>
                                        <p:attrNameLst>
                                          <p:attrName>style.visibility</p:attrName>
                                        </p:attrNameLst>
                                      </p:cBhvr>
                                      <p:to>
                                        <p:strVal val="visible"/>
                                      </p:to>
                                    </p:set>
                                    <p:animEffect transition="in" filter="wipe(left)">
                                      <p:cBhvr>
                                        <p:cTn id="51" dur="500"/>
                                        <p:tgtEl>
                                          <p:spTgt spid="118828">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18794"/>
                                        </p:tgtEl>
                                        <p:attrNameLst>
                                          <p:attrName>style.visibility</p:attrName>
                                        </p:attrNameLst>
                                      </p:cBhvr>
                                      <p:to>
                                        <p:strVal val="visible"/>
                                      </p:to>
                                    </p:set>
                                    <p:animEffect transition="in" filter="wipe(up)">
                                      <p:cBhvr>
                                        <p:cTn id="56" dur="500"/>
                                        <p:tgtEl>
                                          <p:spTgt spid="11879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118793"/>
                                        </p:tgtEl>
                                        <p:attrNameLst>
                                          <p:attrName>style.visibility</p:attrName>
                                        </p:attrNameLst>
                                      </p:cBhvr>
                                      <p:to>
                                        <p:strVal val="visible"/>
                                      </p:to>
                                    </p:set>
                                    <p:animEffect transition="in" filter="wipe(left)">
                                      <p:cBhvr>
                                        <p:cTn id="61" dur="500"/>
                                        <p:tgtEl>
                                          <p:spTgt spid="118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autoUpdateAnimBg="0"/>
      <p:bldP spid="118791" grpId="0" autoUpdateAnimBg="0"/>
      <p:bldP spid="118794" grpId="0" animBg="1"/>
      <p:bldP spid="118828"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6" name="Rectangle 4"/>
          <p:cNvSpPr>
            <a:spLocks noChangeArrowheads="1"/>
          </p:cNvSpPr>
          <p:nvPr/>
        </p:nvSpPr>
        <p:spPr bwMode="auto">
          <a:xfrm>
            <a:off x="452450" y="685800"/>
            <a:ext cx="5905500" cy="533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ctr"/>
          <a:lstStyle/>
          <a:p>
            <a:pPr algn="just" eaLnBrk="1" hangingPunct="1"/>
            <a:r>
              <a:rPr lang="zh-CN" altLang="en-US" dirty="0" smtClean="0"/>
              <a:t>例</a:t>
            </a:r>
            <a:r>
              <a:rPr lang="en-US" altLang="zh-CN" dirty="0" smtClean="0"/>
              <a:t>4. </a:t>
            </a:r>
            <a:r>
              <a:rPr lang="zh-CN" altLang="en-US" dirty="0"/>
              <a:t>求坐标面 </a:t>
            </a:r>
            <a:r>
              <a:rPr lang="en-US" altLang="zh-CN" i="1" dirty="0" err="1"/>
              <a:t>xoz</a:t>
            </a:r>
            <a:r>
              <a:rPr lang="en-US" altLang="zh-CN" dirty="0"/>
              <a:t> </a:t>
            </a:r>
            <a:r>
              <a:rPr lang="zh-CN" altLang="en-US" dirty="0"/>
              <a:t>上的双曲线</a:t>
            </a:r>
          </a:p>
        </p:txBody>
      </p:sp>
      <p:graphicFrame>
        <p:nvGraphicFramePr>
          <p:cNvPr id="212997" name="Object 5"/>
          <p:cNvGraphicFramePr>
            <a:graphicFrameLocks noChangeAspect="1"/>
          </p:cNvGraphicFramePr>
          <p:nvPr/>
        </p:nvGraphicFramePr>
        <p:xfrm>
          <a:off x="6011863" y="404813"/>
          <a:ext cx="2162175" cy="1181100"/>
        </p:xfrm>
        <a:graphic>
          <a:graphicData uri="http://schemas.openxmlformats.org/presentationml/2006/ole">
            <p:oleObj spid="_x0000_s239618" name="Equation" r:id="rId3" imgW="1449360" imgH="786960" progId="">
              <p:embed/>
            </p:oleObj>
          </a:graphicData>
        </a:graphic>
      </p:graphicFrame>
      <p:sp>
        <p:nvSpPr>
          <p:cNvPr id="212998" name="Text Box 6"/>
          <p:cNvSpPr txBox="1">
            <a:spLocks noChangeArrowheads="1"/>
          </p:cNvSpPr>
          <p:nvPr/>
        </p:nvSpPr>
        <p:spPr bwMode="auto">
          <a:xfrm>
            <a:off x="468313" y="1628775"/>
            <a:ext cx="8675687"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分别绕 </a:t>
            </a:r>
            <a:r>
              <a:rPr lang="en-US" altLang="zh-CN" i="1"/>
              <a:t>x</a:t>
            </a:r>
            <a:r>
              <a:rPr lang="zh-CN" altLang="en-US"/>
              <a:t>轴和 </a:t>
            </a:r>
            <a:r>
              <a:rPr lang="en-US" altLang="zh-CN" i="1"/>
              <a:t>z </a:t>
            </a:r>
            <a:r>
              <a:rPr lang="zh-CN" altLang="en-US"/>
              <a:t>轴旋转一周所生成的旋转曲面</a:t>
            </a:r>
          </a:p>
        </p:txBody>
      </p:sp>
      <p:sp>
        <p:nvSpPr>
          <p:cNvPr id="212999" name="Text Box 7"/>
          <p:cNvSpPr txBox="1">
            <a:spLocks noChangeArrowheads="1"/>
          </p:cNvSpPr>
          <p:nvPr/>
        </p:nvSpPr>
        <p:spPr bwMode="auto">
          <a:xfrm>
            <a:off x="539750" y="2420938"/>
            <a:ext cx="8288338"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方程</a:t>
            </a:r>
            <a:r>
              <a:rPr lang="en-US" altLang="zh-CN"/>
              <a:t>. </a:t>
            </a:r>
          </a:p>
        </p:txBody>
      </p:sp>
      <p:pic>
        <p:nvPicPr>
          <p:cNvPr id="213001" name="Picture 9"/>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292725" y="3213100"/>
            <a:ext cx="2520950" cy="24257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D5D4DF37-AEE8-484F-9441-CFC9A93CCCEE}" type="slidenum">
              <a:rPr lang="en-US" altLang="zh-CN" smtClean="0">
                <a:solidFill>
                  <a:schemeClr val="bg2"/>
                </a:solidFill>
              </a:rPr>
              <a:pPr/>
              <a:t>16</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12997"/>
                                        </p:tgtEl>
                                        <p:attrNameLst>
                                          <p:attrName>style.visibility</p:attrName>
                                        </p:attrNameLst>
                                      </p:cBhvr>
                                      <p:to>
                                        <p:strVal val="visible"/>
                                      </p:to>
                                    </p:set>
                                    <p:animEffect transition="in" filter="wipe(left)">
                                      <p:cBhvr>
                                        <p:cTn id="7" dur="500"/>
                                        <p:tgtEl>
                                          <p:spTgt spid="2129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2998"/>
                                        </p:tgtEl>
                                        <p:attrNameLst>
                                          <p:attrName>style.visibility</p:attrName>
                                        </p:attrNameLst>
                                      </p:cBhvr>
                                      <p:to>
                                        <p:strVal val="visible"/>
                                      </p:to>
                                    </p:set>
                                    <p:animEffect transition="in" filter="wipe(left)">
                                      <p:cBhvr>
                                        <p:cTn id="12" dur="500"/>
                                        <p:tgtEl>
                                          <p:spTgt spid="2129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2999"/>
                                        </p:tgtEl>
                                        <p:attrNameLst>
                                          <p:attrName>style.visibility</p:attrName>
                                        </p:attrNameLst>
                                      </p:cBhvr>
                                      <p:to>
                                        <p:strVal val="visible"/>
                                      </p:to>
                                    </p:set>
                                    <p:animEffect transition="in" filter="wipe(left)">
                                      <p:cBhvr>
                                        <p:cTn id="17" dur="500"/>
                                        <p:tgtEl>
                                          <p:spTgt spid="212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8" grpId="0" autoUpdateAnimBg="0"/>
      <p:bldP spid="21299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Group 23"/>
          <p:cNvGrpSpPr>
            <a:grpSpLocks/>
          </p:cNvGrpSpPr>
          <p:nvPr/>
        </p:nvGrpSpPr>
        <p:grpSpPr bwMode="auto">
          <a:xfrm>
            <a:off x="6372225" y="2276475"/>
            <a:ext cx="2524125" cy="1838325"/>
            <a:chOff x="2970" y="1872"/>
            <a:chExt cx="1590" cy="1158"/>
          </a:xfrm>
        </p:grpSpPr>
        <p:graphicFrame>
          <p:nvGraphicFramePr>
            <p:cNvPr id="119824" name="Object 16"/>
            <p:cNvGraphicFramePr>
              <a:graphicFrameLocks noChangeAspect="1"/>
            </p:cNvGraphicFramePr>
            <p:nvPr/>
          </p:nvGraphicFramePr>
          <p:xfrm>
            <a:off x="2970" y="1872"/>
            <a:ext cx="1590" cy="1158"/>
          </p:xfrm>
          <a:graphic>
            <a:graphicData uri="http://schemas.openxmlformats.org/presentationml/2006/ole">
              <p:oleObj spid="_x0000_s240642" name="BMP 图象" r:id="rId4" imgW="2523810" imgH="1838095" progId="PBrush">
                <p:embed/>
              </p:oleObj>
            </a:graphicData>
          </a:graphic>
        </p:graphicFrame>
        <p:graphicFrame>
          <p:nvGraphicFramePr>
            <p:cNvPr id="119829" name="Object 21"/>
            <p:cNvGraphicFramePr>
              <a:graphicFrameLocks noChangeAspect="1"/>
            </p:cNvGraphicFramePr>
            <p:nvPr/>
          </p:nvGraphicFramePr>
          <p:xfrm>
            <a:off x="2976" y="2832"/>
            <a:ext cx="73" cy="77"/>
          </p:xfrm>
          <a:graphic>
            <a:graphicData uri="http://schemas.openxmlformats.org/presentationml/2006/ole">
              <p:oleObj spid="_x0000_s240643" name="Equation" r:id="rId5" imgW="292320" imgH="304560" progId="Equation.3">
                <p:embed/>
              </p:oleObj>
            </a:graphicData>
          </a:graphic>
        </p:graphicFrame>
        <p:graphicFrame>
          <p:nvGraphicFramePr>
            <p:cNvPr id="119830" name="Object 22"/>
            <p:cNvGraphicFramePr>
              <a:graphicFrameLocks noChangeAspect="1"/>
            </p:cNvGraphicFramePr>
            <p:nvPr/>
          </p:nvGraphicFramePr>
          <p:xfrm>
            <a:off x="3840" y="2880"/>
            <a:ext cx="77" cy="101"/>
          </p:xfrm>
          <a:graphic>
            <a:graphicData uri="http://schemas.openxmlformats.org/presentationml/2006/ole">
              <p:oleObj spid="_x0000_s240644" name="Equation" r:id="rId6" imgW="305280" imgH="406080" progId="Equation.3">
                <p:embed/>
              </p:oleObj>
            </a:graphicData>
          </a:graphic>
        </p:graphicFrame>
      </p:grpSp>
      <p:graphicFrame>
        <p:nvGraphicFramePr>
          <p:cNvPr id="119825" name="Object 17"/>
          <p:cNvGraphicFramePr>
            <a:graphicFrameLocks noChangeAspect="1"/>
          </p:cNvGraphicFramePr>
          <p:nvPr/>
        </p:nvGraphicFramePr>
        <p:xfrm>
          <a:off x="6877050" y="404813"/>
          <a:ext cx="1771650" cy="1704975"/>
        </p:xfrm>
        <a:graphic>
          <a:graphicData uri="http://schemas.openxmlformats.org/presentationml/2006/ole">
            <p:oleObj spid="_x0000_s240645" name="BMP 图象" r:id="rId7" imgW="1771429" imgH="1704762" progId="PBrush">
              <p:embed/>
            </p:oleObj>
          </a:graphicData>
        </a:graphic>
      </p:graphicFrame>
      <p:sp>
        <p:nvSpPr>
          <p:cNvPr id="119815" name="Text Box 7"/>
          <p:cNvSpPr txBox="1">
            <a:spLocks noChangeArrowheads="1"/>
          </p:cNvSpPr>
          <p:nvPr/>
        </p:nvSpPr>
        <p:spPr bwMode="auto">
          <a:xfrm>
            <a:off x="357158" y="642918"/>
            <a:ext cx="7775575"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a:latin typeface="楷体_GB2312" pitchFamily="49" charset="-122"/>
              </a:rPr>
              <a:t>解</a:t>
            </a:r>
            <a:r>
              <a:rPr lang="en-US" altLang="zh-CN" dirty="0">
                <a:latin typeface="楷体_GB2312" pitchFamily="49" charset="-122"/>
              </a:rPr>
              <a:t>:</a:t>
            </a:r>
            <a:r>
              <a:rPr lang="zh-CN" altLang="en-US" dirty="0">
                <a:latin typeface="楷体_GB2312" pitchFamily="49" charset="-122"/>
              </a:rPr>
              <a:t>绕</a:t>
            </a:r>
            <a:r>
              <a:rPr lang="zh-CN" altLang="en-US" dirty="0"/>
              <a:t> </a:t>
            </a:r>
            <a:r>
              <a:rPr lang="en-US" altLang="zh-CN" i="1" dirty="0"/>
              <a:t>x</a:t>
            </a:r>
            <a:r>
              <a:rPr lang="en-US" altLang="zh-CN" dirty="0"/>
              <a:t> </a:t>
            </a:r>
            <a:r>
              <a:rPr lang="zh-CN" altLang="en-US" dirty="0"/>
              <a:t>轴旋转所成曲面方程为</a:t>
            </a:r>
          </a:p>
        </p:txBody>
      </p:sp>
      <p:graphicFrame>
        <p:nvGraphicFramePr>
          <p:cNvPr id="119816" name="Object 8"/>
          <p:cNvGraphicFramePr>
            <a:graphicFrameLocks noChangeAspect="1"/>
          </p:cNvGraphicFramePr>
          <p:nvPr/>
        </p:nvGraphicFramePr>
        <p:xfrm>
          <a:off x="3276600" y="1412875"/>
          <a:ext cx="3024188" cy="1174750"/>
        </p:xfrm>
        <a:graphic>
          <a:graphicData uri="http://schemas.openxmlformats.org/presentationml/2006/ole">
            <p:oleObj spid="_x0000_s240646" name="Equation" r:id="rId8" imgW="2034000" imgH="786960" progId="">
              <p:embed/>
            </p:oleObj>
          </a:graphicData>
        </a:graphic>
      </p:graphicFrame>
      <p:sp>
        <p:nvSpPr>
          <p:cNvPr id="119817" name="Text Box 9"/>
          <p:cNvSpPr txBox="1">
            <a:spLocks noChangeArrowheads="1"/>
          </p:cNvSpPr>
          <p:nvPr/>
        </p:nvSpPr>
        <p:spPr bwMode="auto">
          <a:xfrm>
            <a:off x="395288" y="2924175"/>
            <a:ext cx="59055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绕 </a:t>
            </a:r>
            <a:r>
              <a:rPr lang="en-US" altLang="zh-CN" i="1"/>
              <a:t>z </a:t>
            </a:r>
            <a:r>
              <a:rPr lang="zh-CN" altLang="en-US"/>
              <a:t>轴旋转所成曲面方程为</a:t>
            </a:r>
          </a:p>
        </p:txBody>
      </p:sp>
      <p:graphicFrame>
        <p:nvGraphicFramePr>
          <p:cNvPr id="119818" name="Object 10"/>
          <p:cNvGraphicFramePr>
            <a:graphicFrameLocks noChangeAspect="1"/>
          </p:cNvGraphicFramePr>
          <p:nvPr/>
        </p:nvGraphicFramePr>
        <p:xfrm>
          <a:off x="3492500" y="3860800"/>
          <a:ext cx="2995613" cy="1163638"/>
        </p:xfrm>
        <a:graphic>
          <a:graphicData uri="http://schemas.openxmlformats.org/presentationml/2006/ole">
            <p:oleObj spid="_x0000_s240647" name="Equation" r:id="rId9" imgW="2034000" imgH="786960" progId="">
              <p:embed/>
            </p:oleObj>
          </a:graphicData>
        </a:graphic>
      </p:graphicFrame>
      <p:sp>
        <p:nvSpPr>
          <p:cNvPr id="119819" name="Text Box 11"/>
          <p:cNvSpPr txBox="1">
            <a:spLocks noChangeArrowheads="1"/>
          </p:cNvSpPr>
          <p:nvPr/>
        </p:nvSpPr>
        <p:spPr bwMode="auto">
          <a:xfrm>
            <a:off x="361950" y="5429264"/>
            <a:ext cx="6226175"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a:latin typeface="楷体_GB2312" pitchFamily="49" charset="-122"/>
              </a:rPr>
              <a:t>这两种曲面都叫做</a:t>
            </a:r>
            <a:r>
              <a:rPr lang="zh-CN" altLang="en-US" dirty="0">
                <a:solidFill>
                  <a:schemeClr val="hlink"/>
                </a:solidFill>
                <a:latin typeface="楷体_GB2312" pitchFamily="49" charset="-122"/>
              </a:rPr>
              <a:t>旋转双曲面</a:t>
            </a:r>
            <a:r>
              <a:rPr lang="en-US" altLang="zh-CN" dirty="0">
                <a:latin typeface="楷体_GB2312" pitchFamily="49" charset="-122"/>
              </a:rPr>
              <a:t>.</a:t>
            </a:r>
          </a:p>
        </p:txBody>
      </p:sp>
      <p:grpSp>
        <p:nvGrpSpPr>
          <p:cNvPr id="4" name="Group 24"/>
          <p:cNvGrpSpPr>
            <a:grpSpLocks/>
          </p:cNvGrpSpPr>
          <p:nvPr/>
        </p:nvGrpSpPr>
        <p:grpSpPr bwMode="auto">
          <a:xfrm>
            <a:off x="6804025" y="4797425"/>
            <a:ext cx="1828800" cy="1643063"/>
            <a:chOff x="4176" y="2784"/>
            <a:chExt cx="1152" cy="1035"/>
          </a:xfrm>
        </p:grpSpPr>
        <p:graphicFrame>
          <p:nvGraphicFramePr>
            <p:cNvPr id="119826" name="Object 18"/>
            <p:cNvGraphicFramePr>
              <a:graphicFrameLocks noChangeAspect="1"/>
            </p:cNvGraphicFramePr>
            <p:nvPr/>
          </p:nvGraphicFramePr>
          <p:xfrm>
            <a:off x="4176" y="2784"/>
            <a:ext cx="1152" cy="1035"/>
          </p:xfrm>
          <a:graphic>
            <a:graphicData uri="http://schemas.openxmlformats.org/presentationml/2006/ole">
              <p:oleObj spid="_x0000_s240648" name="BMP 图象" r:id="rId10" imgW="2161905" imgH="1943371" progId="PBrush">
                <p:embed/>
              </p:oleObj>
            </a:graphicData>
          </a:graphic>
        </p:graphicFrame>
        <p:graphicFrame>
          <p:nvGraphicFramePr>
            <p:cNvPr id="119827" name="Object 19"/>
            <p:cNvGraphicFramePr>
              <a:graphicFrameLocks noChangeAspect="1"/>
            </p:cNvGraphicFramePr>
            <p:nvPr/>
          </p:nvGraphicFramePr>
          <p:xfrm>
            <a:off x="4752" y="2812"/>
            <a:ext cx="68" cy="68"/>
          </p:xfrm>
          <a:graphic>
            <a:graphicData uri="http://schemas.openxmlformats.org/presentationml/2006/ole">
              <p:oleObj spid="_x0000_s240649" name="Equation" r:id="rId11" imgW="279720" imgH="279360" progId="Equation.3">
                <p:embed/>
              </p:oleObj>
            </a:graphicData>
          </a:graphic>
        </p:graphicFrame>
      </p:grpSp>
      <p:graphicFrame>
        <p:nvGraphicFramePr>
          <p:cNvPr id="119841" name="Object 33"/>
          <p:cNvGraphicFramePr>
            <a:graphicFrameLocks noChangeAspect="1"/>
          </p:cNvGraphicFramePr>
          <p:nvPr/>
        </p:nvGraphicFramePr>
        <p:xfrm>
          <a:off x="468313" y="1412875"/>
          <a:ext cx="2162175" cy="1181100"/>
        </p:xfrm>
        <a:graphic>
          <a:graphicData uri="http://schemas.openxmlformats.org/presentationml/2006/ole">
            <p:oleObj spid="_x0000_s240650" name="Equation" r:id="rId12" imgW="1449360" imgH="786960" progId="">
              <p:embed/>
            </p:oleObj>
          </a:graphicData>
        </a:graphic>
      </p:graphicFrame>
      <p:graphicFrame>
        <p:nvGraphicFramePr>
          <p:cNvPr id="119842" name="Object 34"/>
          <p:cNvGraphicFramePr>
            <a:graphicFrameLocks noChangeAspect="1"/>
          </p:cNvGraphicFramePr>
          <p:nvPr/>
        </p:nvGraphicFramePr>
        <p:xfrm>
          <a:off x="539750" y="3789363"/>
          <a:ext cx="2162175" cy="1181100"/>
        </p:xfrm>
        <a:graphic>
          <a:graphicData uri="http://schemas.openxmlformats.org/presentationml/2006/ole">
            <p:oleObj spid="_x0000_s240651" name="Equation" r:id="rId13" imgW="1449360" imgH="786960" progId="">
              <p:embed/>
            </p:oleObj>
          </a:graphicData>
        </a:graphic>
      </p:graphicFrame>
      <p:sp>
        <p:nvSpPr>
          <p:cNvPr id="119843" name="AutoShape 35"/>
          <p:cNvSpPr>
            <a:spLocks noChangeArrowheads="1"/>
          </p:cNvSpPr>
          <p:nvPr/>
        </p:nvSpPr>
        <p:spPr bwMode="auto">
          <a:xfrm>
            <a:off x="2700338" y="1989138"/>
            <a:ext cx="503237" cy="215900"/>
          </a:xfrm>
          <a:prstGeom prst="rightArrow">
            <a:avLst>
              <a:gd name="adj1" fmla="val 50000"/>
              <a:gd name="adj2" fmla="val 58272"/>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44" name="AutoShape 36"/>
          <p:cNvSpPr>
            <a:spLocks noChangeArrowheads="1"/>
          </p:cNvSpPr>
          <p:nvPr/>
        </p:nvSpPr>
        <p:spPr bwMode="auto">
          <a:xfrm>
            <a:off x="2916238" y="4365625"/>
            <a:ext cx="503237" cy="215900"/>
          </a:xfrm>
          <a:prstGeom prst="rightArrow">
            <a:avLst>
              <a:gd name="adj1" fmla="val 50000"/>
              <a:gd name="adj2" fmla="val 58272"/>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45" name="Oval 37"/>
          <p:cNvSpPr>
            <a:spLocks noChangeArrowheads="1"/>
          </p:cNvSpPr>
          <p:nvPr/>
        </p:nvSpPr>
        <p:spPr bwMode="auto">
          <a:xfrm>
            <a:off x="1571604" y="1071546"/>
            <a:ext cx="144463" cy="144463"/>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46" name="Oval 38"/>
          <p:cNvSpPr>
            <a:spLocks noChangeArrowheads="1"/>
          </p:cNvSpPr>
          <p:nvPr/>
        </p:nvSpPr>
        <p:spPr bwMode="auto">
          <a:xfrm>
            <a:off x="5435600" y="4364038"/>
            <a:ext cx="144463" cy="144462"/>
          </a:xfrm>
          <a:prstGeom prst="ellipse">
            <a:avLst/>
          </a:prstGeom>
          <a:solidFill>
            <a:srgbClr val="0033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47" name="Oval 39"/>
          <p:cNvSpPr>
            <a:spLocks noChangeArrowheads="1"/>
          </p:cNvSpPr>
          <p:nvPr/>
        </p:nvSpPr>
        <p:spPr bwMode="auto">
          <a:xfrm>
            <a:off x="1619250" y="4292600"/>
            <a:ext cx="144463" cy="144463"/>
          </a:xfrm>
          <a:prstGeom prst="ellipse">
            <a:avLst/>
          </a:prstGeom>
          <a:solidFill>
            <a:srgbClr val="0033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48" name="Oval 40"/>
          <p:cNvSpPr>
            <a:spLocks noChangeArrowheads="1"/>
          </p:cNvSpPr>
          <p:nvPr/>
        </p:nvSpPr>
        <p:spPr bwMode="auto">
          <a:xfrm>
            <a:off x="971550" y="3429000"/>
            <a:ext cx="144463" cy="144463"/>
          </a:xfrm>
          <a:prstGeom prst="ellipse">
            <a:avLst/>
          </a:prstGeom>
          <a:solidFill>
            <a:srgbClr val="0033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49" name="Oval 41"/>
          <p:cNvSpPr>
            <a:spLocks noChangeArrowheads="1"/>
          </p:cNvSpPr>
          <p:nvPr/>
        </p:nvSpPr>
        <p:spPr bwMode="auto">
          <a:xfrm>
            <a:off x="611188" y="1844675"/>
            <a:ext cx="144462" cy="144463"/>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50" name="Oval 42"/>
          <p:cNvSpPr>
            <a:spLocks noChangeArrowheads="1"/>
          </p:cNvSpPr>
          <p:nvPr/>
        </p:nvSpPr>
        <p:spPr bwMode="auto">
          <a:xfrm>
            <a:off x="3419475" y="1844675"/>
            <a:ext cx="144463" cy="144463"/>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灯片编号占位符 1"/>
          <p:cNvSpPr>
            <a:spLocks noGrp="1"/>
          </p:cNvSpPr>
          <p:nvPr>
            <p:ph type="sldNum" sz="quarter" idx="12"/>
          </p:nvPr>
        </p:nvSpPr>
        <p:spPr>
          <a:xfrm>
            <a:off x="7020272" y="6400800"/>
            <a:ext cx="1905000" cy="457200"/>
          </a:xfrm>
        </p:spPr>
        <p:txBody>
          <a:bodyPr/>
          <a:lstStyle/>
          <a:p>
            <a:fld id="{65DE6078-C05E-4CB3-AB23-95433CD3296D}" type="slidenum">
              <a:rPr lang="en-US" altLang="zh-CN" smtClean="0">
                <a:solidFill>
                  <a:schemeClr val="bg2"/>
                </a:solidFill>
              </a:rPr>
              <a:pPr/>
              <a:t>17</a:t>
            </a:fld>
            <a:endParaRPr lang="en-US" altLang="zh-CN" dirty="0">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9825"/>
                                        </p:tgtEl>
                                        <p:attrNameLst>
                                          <p:attrName>style.visibility</p:attrName>
                                        </p:attrNameLst>
                                      </p:cBhvr>
                                      <p:to>
                                        <p:strVal val="visible"/>
                                      </p:to>
                                    </p:set>
                                    <p:animEffect transition="in" filter="wipe(left)">
                                      <p:cBhvr>
                                        <p:cTn id="7" dur="500"/>
                                        <p:tgtEl>
                                          <p:spTgt spid="1198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815"/>
                                        </p:tgtEl>
                                        <p:attrNameLst>
                                          <p:attrName>style.visibility</p:attrName>
                                        </p:attrNameLst>
                                      </p:cBhvr>
                                      <p:to>
                                        <p:strVal val="visible"/>
                                      </p:to>
                                    </p:set>
                                    <p:animEffect transition="in" filter="wipe(left)">
                                      <p:cBhvr>
                                        <p:cTn id="12" dur="500"/>
                                        <p:tgtEl>
                                          <p:spTgt spid="1198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9845"/>
                                        </p:tgtEl>
                                        <p:attrNameLst>
                                          <p:attrName>style.visibility</p:attrName>
                                        </p:attrNameLst>
                                      </p:cBhvr>
                                      <p:to>
                                        <p:strVal val="visible"/>
                                      </p:to>
                                    </p:set>
                                    <p:anim calcmode="lin" valueType="num">
                                      <p:cBhvr additive="base">
                                        <p:cTn id="17" dur="1000" fill="hold"/>
                                        <p:tgtEl>
                                          <p:spTgt spid="119845"/>
                                        </p:tgtEl>
                                        <p:attrNameLst>
                                          <p:attrName>ppt_x</p:attrName>
                                        </p:attrNameLst>
                                      </p:cBhvr>
                                      <p:tavLst>
                                        <p:tav tm="0">
                                          <p:val>
                                            <p:strVal val="0-#ppt_w/2"/>
                                          </p:val>
                                        </p:tav>
                                        <p:tav tm="100000">
                                          <p:val>
                                            <p:strVal val="#ppt_x"/>
                                          </p:val>
                                        </p:tav>
                                      </p:tavLst>
                                    </p:anim>
                                    <p:anim calcmode="lin" valueType="num">
                                      <p:cBhvr additive="base">
                                        <p:cTn id="18" dur="1000" fill="hold"/>
                                        <p:tgtEl>
                                          <p:spTgt spid="119845"/>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9849"/>
                                        </p:tgtEl>
                                        <p:attrNameLst>
                                          <p:attrName>style.visibility</p:attrName>
                                        </p:attrNameLst>
                                      </p:cBhvr>
                                      <p:to>
                                        <p:strVal val="visible"/>
                                      </p:to>
                                    </p:set>
                                    <p:anim calcmode="lin" valueType="num">
                                      <p:cBhvr additive="base">
                                        <p:cTn id="23" dur="1000" fill="hold"/>
                                        <p:tgtEl>
                                          <p:spTgt spid="119849"/>
                                        </p:tgtEl>
                                        <p:attrNameLst>
                                          <p:attrName>ppt_x</p:attrName>
                                        </p:attrNameLst>
                                      </p:cBhvr>
                                      <p:tavLst>
                                        <p:tav tm="0">
                                          <p:val>
                                            <p:strVal val="0-#ppt_w/2"/>
                                          </p:val>
                                        </p:tav>
                                        <p:tav tm="100000">
                                          <p:val>
                                            <p:strVal val="#ppt_x"/>
                                          </p:val>
                                        </p:tav>
                                      </p:tavLst>
                                    </p:anim>
                                    <p:anim calcmode="lin" valueType="num">
                                      <p:cBhvr additive="base">
                                        <p:cTn id="24" dur="1000" fill="hold"/>
                                        <p:tgtEl>
                                          <p:spTgt spid="119849"/>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9843"/>
                                        </p:tgtEl>
                                        <p:attrNameLst>
                                          <p:attrName>style.visibility</p:attrName>
                                        </p:attrNameLst>
                                      </p:cBhvr>
                                      <p:to>
                                        <p:strVal val="visible"/>
                                      </p:to>
                                    </p:set>
                                    <p:animEffect transition="in" filter="wipe(left)">
                                      <p:cBhvr>
                                        <p:cTn id="29" dur="1000"/>
                                        <p:tgtEl>
                                          <p:spTgt spid="11984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19816"/>
                                        </p:tgtEl>
                                        <p:attrNameLst>
                                          <p:attrName>style.visibility</p:attrName>
                                        </p:attrNameLst>
                                      </p:cBhvr>
                                      <p:to>
                                        <p:strVal val="visible"/>
                                      </p:to>
                                    </p:set>
                                    <p:animEffect transition="in" filter="wipe(left)">
                                      <p:cBhvr>
                                        <p:cTn id="34" dur="500"/>
                                        <p:tgtEl>
                                          <p:spTgt spid="119816"/>
                                        </p:tgtEl>
                                      </p:cBhvr>
                                    </p:animEffect>
                                  </p:childTnLst>
                                </p:cTn>
                              </p:par>
                            </p:childTnLst>
                          </p:cTn>
                        </p:par>
                        <p:par>
                          <p:cTn id="35" fill="hold" nodeType="afterGroup">
                            <p:stCondLst>
                              <p:cond delay="500"/>
                            </p:stCondLst>
                            <p:childTnLst>
                              <p:par>
                                <p:cTn id="36" presetID="2" presetClass="entr" presetSubtype="8" fill="hold" grpId="0" nodeType="afterEffect">
                                  <p:stCondLst>
                                    <p:cond delay="0"/>
                                  </p:stCondLst>
                                  <p:childTnLst>
                                    <p:set>
                                      <p:cBhvr>
                                        <p:cTn id="37" dur="1" fill="hold">
                                          <p:stCondLst>
                                            <p:cond delay="0"/>
                                          </p:stCondLst>
                                        </p:cTn>
                                        <p:tgtEl>
                                          <p:spTgt spid="119850"/>
                                        </p:tgtEl>
                                        <p:attrNameLst>
                                          <p:attrName>style.visibility</p:attrName>
                                        </p:attrNameLst>
                                      </p:cBhvr>
                                      <p:to>
                                        <p:strVal val="visible"/>
                                      </p:to>
                                    </p:set>
                                    <p:anim calcmode="lin" valueType="num">
                                      <p:cBhvr additive="base">
                                        <p:cTn id="38" dur="1000" fill="hold"/>
                                        <p:tgtEl>
                                          <p:spTgt spid="119850"/>
                                        </p:tgtEl>
                                        <p:attrNameLst>
                                          <p:attrName>ppt_x</p:attrName>
                                        </p:attrNameLst>
                                      </p:cBhvr>
                                      <p:tavLst>
                                        <p:tav tm="0">
                                          <p:val>
                                            <p:strVal val="0-#ppt_w/2"/>
                                          </p:val>
                                        </p:tav>
                                        <p:tav tm="100000">
                                          <p:val>
                                            <p:strVal val="#ppt_x"/>
                                          </p:val>
                                        </p:tav>
                                      </p:tavLst>
                                    </p:anim>
                                    <p:anim calcmode="lin" valueType="num">
                                      <p:cBhvr additive="base">
                                        <p:cTn id="39" dur="1000" fill="hold"/>
                                        <p:tgtEl>
                                          <p:spTgt spid="119850"/>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9817"/>
                                        </p:tgtEl>
                                        <p:attrNameLst>
                                          <p:attrName>style.visibility</p:attrName>
                                        </p:attrNameLst>
                                      </p:cBhvr>
                                      <p:to>
                                        <p:strVal val="visible"/>
                                      </p:to>
                                    </p:set>
                                    <p:animEffect transition="in" filter="wipe(left)">
                                      <p:cBhvr>
                                        <p:cTn id="49" dur="500"/>
                                        <p:tgtEl>
                                          <p:spTgt spid="11981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19842"/>
                                        </p:tgtEl>
                                        <p:attrNameLst>
                                          <p:attrName>style.visibility</p:attrName>
                                        </p:attrNameLst>
                                      </p:cBhvr>
                                      <p:to>
                                        <p:strVal val="visible"/>
                                      </p:to>
                                    </p:set>
                                    <p:animEffect transition="in" filter="wipe(left)">
                                      <p:cBhvr>
                                        <p:cTn id="54" dur="500"/>
                                        <p:tgtEl>
                                          <p:spTgt spid="11984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19848"/>
                                        </p:tgtEl>
                                        <p:attrNameLst>
                                          <p:attrName>style.visibility</p:attrName>
                                        </p:attrNameLst>
                                      </p:cBhvr>
                                      <p:to>
                                        <p:strVal val="visible"/>
                                      </p:to>
                                    </p:set>
                                    <p:anim calcmode="lin" valueType="num">
                                      <p:cBhvr additive="base">
                                        <p:cTn id="59" dur="1000" fill="hold"/>
                                        <p:tgtEl>
                                          <p:spTgt spid="119848"/>
                                        </p:tgtEl>
                                        <p:attrNameLst>
                                          <p:attrName>ppt_x</p:attrName>
                                        </p:attrNameLst>
                                      </p:cBhvr>
                                      <p:tavLst>
                                        <p:tav tm="0">
                                          <p:val>
                                            <p:strVal val="0-#ppt_w/2"/>
                                          </p:val>
                                        </p:tav>
                                        <p:tav tm="100000">
                                          <p:val>
                                            <p:strVal val="#ppt_x"/>
                                          </p:val>
                                        </p:tav>
                                      </p:tavLst>
                                    </p:anim>
                                    <p:anim calcmode="lin" valueType="num">
                                      <p:cBhvr additive="base">
                                        <p:cTn id="60" dur="1000" fill="hold"/>
                                        <p:tgtEl>
                                          <p:spTgt spid="119848"/>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119847"/>
                                        </p:tgtEl>
                                        <p:attrNameLst>
                                          <p:attrName>style.visibility</p:attrName>
                                        </p:attrNameLst>
                                      </p:cBhvr>
                                      <p:to>
                                        <p:strVal val="visible"/>
                                      </p:to>
                                    </p:set>
                                    <p:anim calcmode="lin" valueType="num">
                                      <p:cBhvr additive="base">
                                        <p:cTn id="65" dur="1000" fill="hold"/>
                                        <p:tgtEl>
                                          <p:spTgt spid="119847"/>
                                        </p:tgtEl>
                                        <p:attrNameLst>
                                          <p:attrName>ppt_x</p:attrName>
                                        </p:attrNameLst>
                                      </p:cBhvr>
                                      <p:tavLst>
                                        <p:tav tm="0">
                                          <p:val>
                                            <p:strVal val="0-#ppt_w/2"/>
                                          </p:val>
                                        </p:tav>
                                        <p:tav tm="100000">
                                          <p:val>
                                            <p:strVal val="#ppt_x"/>
                                          </p:val>
                                        </p:tav>
                                      </p:tavLst>
                                    </p:anim>
                                    <p:anim calcmode="lin" valueType="num">
                                      <p:cBhvr additive="base">
                                        <p:cTn id="66" dur="1000" fill="hold"/>
                                        <p:tgtEl>
                                          <p:spTgt spid="119847"/>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19844"/>
                                        </p:tgtEl>
                                        <p:attrNameLst>
                                          <p:attrName>style.visibility</p:attrName>
                                        </p:attrNameLst>
                                      </p:cBhvr>
                                      <p:to>
                                        <p:strVal val="visible"/>
                                      </p:to>
                                    </p:set>
                                    <p:animEffect transition="in" filter="wipe(left)">
                                      <p:cBhvr>
                                        <p:cTn id="71" dur="1000"/>
                                        <p:tgtEl>
                                          <p:spTgt spid="11984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19818"/>
                                        </p:tgtEl>
                                        <p:attrNameLst>
                                          <p:attrName>style.visibility</p:attrName>
                                        </p:attrNameLst>
                                      </p:cBhvr>
                                      <p:to>
                                        <p:strVal val="visible"/>
                                      </p:to>
                                    </p:set>
                                    <p:animEffect transition="in" filter="wipe(left)">
                                      <p:cBhvr>
                                        <p:cTn id="76" dur="500"/>
                                        <p:tgtEl>
                                          <p:spTgt spid="119818"/>
                                        </p:tgtEl>
                                      </p:cBhvr>
                                    </p:animEffect>
                                  </p:childTnLst>
                                </p:cTn>
                              </p:par>
                            </p:childTnLst>
                          </p:cTn>
                        </p:par>
                        <p:par>
                          <p:cTn id="77" fill="hold" nodeType="afterGroup">
                            <p:stCondLst>
                              <p:cond delay="500"/>
                            </p:stCondLst>
                            <p:childTnLst>
                              <p:par>
                                <p:cTn id="78" presetID="2" presetClass="entr" presetSubtype="8" fill="hold" grpId="0" nodeType="afterEffect">
                                  <p:stCondLst>
                                    <p:cond delay="0"/>
                                  </p:stCondLst>
                                  <p:childTnLst>
                                    <p:set>
                                      <p:cBhvr>
                                        <p:cTn id="79" dur="1" fill="hold">
                                          <p:stCondLst>
                                            <p:cond delay="0"/>
                                          </p:stCondLst>
                                        </p:cTn>
                                        <p:tgtEl>
                                          <p:spTgt spid="119846"/>
                                        </p:tgtEl>
                                        <p:attrNameLst>
                                          <p:attrName>style.visibility</p:attrName>
                                        </p:attrNameLst>
                                      </p:cBhvr>
                                      <p:to>
                                        <p:strVal val="visible"/>
                                      </p:to>
                                    </p:set>
                                    <p:anim calcmode="lin" valueType="num">
                                      <p:cBhvr additive="base">
                                        <p:cTn id="80" dur="1000" fill="hold"/>
                                        <p:tgtEl>
                                          <p:spTgt spid="119846"/>
                                        </p:tgtEl>
                                        <p:attrNameLst>
                                          <p:attrName>ppt_x</p:attrName>
                                        </p:attrNameLst>
                                      </p:cBhvr>
                                      <p:tavLst>
                                        <p:tav tm="0">
                                          <p:val>
                                            <p:strVal val="0-#ppt_w/2"/>
                                          </p:val>
                                        </p:tav>
                                        <p:tav tm="100000">
                                          <p:val>
                                            <p:strVal val="#ppt_x"/>
                                          </p:val>
                                        </p:tav>
                                      </p:tavLst>
                                    </p:anim>
                                    <p:anim calcmode="lin" valueType="num">
                                      <p:cBhvr additive="base">
                                        <p:cTn id="81" dur="1000" fill="hold"/>
                                        <p:tgtEl>
                                          <p:spTgt spid="119846"/>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wipe(left)">
                                      <p:cBhvr>
                                        <p:cTn id="86" dur="500"/>
                                        <p:tgtEl>
                                          <p:spTgt spid="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19819"/>
                                        </p:tgtEl>
                                        <p:attrNameLst>
                                          <p:attrName>style.visibility</p:attrName>
                                        </p:attrNameLst>
                                      </p:cBhvr>
                                      <p:to>
                                        <p:strVal val="visible"/>
                                      </p:to>
                                    </p:set>
                                    <p:animEffect transition="in" filter="wipe(left)">
                                      <p:cBhvr>
                                        <p:cTn id="91" dur="500"/>
                                        <p:tgtEl>
                                          <p:spTgt spid="119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5" grpId="0" autoUpdateAnimBg="0"/>
      <p:bldP spid="119817" grpId="0" autoUpdateAnimBg="0"/>
      <p:bldP spid="119819" grpId="0" autoUpdateAnimBg="0"/>
      <p:bldP spid="119843" grpId="0" animBg="1"/>
      <p:bldP spid="119844" grpId="0" animBg="1"/>
      <p:bldP spid="119845" grpId="0" animBg="1"/>
      <p:bldP spid="119846" grpId="0" animBg="1"/>
      <p:bldP spid="119847" grpId="0" animBg="1"/>
      <p:bldP spid="119848" grpId="0" animBg="1"/>
      <p:bldP spid="119849" grpId="0" animBg="1"/>
      <p:bldP spid="11985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5DE6078-C05E-4CB3-AB23-95433CD3296D}" type="slidenum">
              <a:rPr lang="en-US" altLang="zh-CN" smtClean="0"/>
              <a:pPr/>
              <a:t>18</a:t>
            </a:fld>
            <a:endParaRPr lang="en-US" altLang="zh-CN"/>
          </a:p>
        </p:txBody>
      </p:sp>
      <p:sp>
        <p:nvSpPr>
          <p:cNvPr id="5" name="TextBox 4"/>
          <p:cNvSpPr txBox="1"/>
          <p:nvPr/>
        </p:nvSpPr>
        <p:spPr>
          <a:xfrm>
            <a:off x="2500298" y="285728"/>
            <a:ext cx="4000528" cy="584775"/>
          </a:xfrm>
          <a:prstGeom prst="rect">
            <a:avLst/>
          </a:prstGeom>
          <a:noFill/>
        </p:spPr>
        <p:txBody>
          <a:bodyPr wrap="square" rtlCol="0">
            <a:spAutoFit/>
          </a:bodyPr>
          <a:lstStyle/>
          <a:p>
            <a:r>
              <a:rPr lang="zh-CN" altLang="en-US" dirty="0" smtClean="0">
                <a:solidFill>
                  <a:srgbClr val="0033CC"/>
                </a:solidFill>
              </a:rPr>
              <a:t>空间曲线及其方程</a:t>
            </a:r>
            <a:endParaRPr lang="zh-CN" altLang="en-US" dirty="0">
              <a:solidFill>
                <a:srgbClr val="0033CC"/>
              </a:solidFill>
            </a:endParaRPr>
          </a:p>
        </p:txBody>
      </p:sp>
      <p:sp>
        <p:nvSpPr>
          <p:cNvPr id="6" name="TextBox 5"/>
          <p:cNvSpPr txBox="1"/>
          <p:nvPr/>
        </p:nvSpPr>
        <p:spPr>
          <a:xfrm>
            <a:off x="633386" y="1000108"/>
            <a:ext cx="8358246" cy="584775"/>
          </a:xfrm>
          <a:prstGeom prst="rect">
            <a:avLst/>
          </a:prstGeom>
          <a:noFill/>
        </p:spPr>
        <p:txBody>
          <a:bodyPr wrap="square" rtlCol="0">
            <a:spAutoFit/>
          </a:bodyPr>
          <a:lstStyle/>
          <a:p>
            <a:r>
              <a:rPr lang="zh-CN" altLang="en-US" dirty="0" smtClean="0"/>
              <a:t>一条空间曲线看作两个曲面的交线，设曲面</a:t>
            </a:r>
            <a:endParaRPr lang="zh-CN" altLang="en-US" dirty="0"/>
          </a:p>
        </p:txBody>
      </p:sp>
      <p:graphicFrame>
        <p:nvGraphicFramePr>
          <p:cNvPr id="7" name="对象 6"/>
          <p:cNvGraphicFramePr>
            <a:graphicFrameLocks noChangeAspect="1"/>
          </p:cNvGraphicFramePr>
          <p:nvPr/>
        </p:nvGraphicFramePr>
        <p:xfrm>
          <a:off x="776262" y="1714488"/>
          <a:ext cx="6143668" cy="1164063"/>
        </p:xfrm>
        <a:graphic>
          <a:graphicData uri="http://schemas.openxmlformats.org/presentationml/2006/ole">
            <p:oleObj spid="_x0000_s253954" name="公式" r:id="rId3" imgW="2412720" imgH="457200" progId="Equation.3">
              <p:embed/>
            </p:oleObj>
          </a:graphicData>
        </a:graphic>
      </p:graphicFrame>
      <p:graphicFrame>
        <p:nvGraphicFramePr>
          <p:cNvPr id="253955" name="Object 3"/>
          <p:cNvGraphicFramePr>
            <a:graphicFrameLocks noChangeAspect="1"/>
          </p:cNvGraphicFramePr>
          <p:nvPr/>
        </p:nvGraphicFramePr>
        <p:xfrm>
          <a:off x="847700" y="3000372"/>
          <a:ext cx="5045075" cy="1809750"/>
        </p:xfrm>
        <a:graphic>
          <a:graphicData uri="http://schemas.openxmlformats.org/presentationml/2006/ole">
            <p:oleObj spid="_x0000_s253955" name="公式" r:id="rId4" imgW="1981080" imgH="711000" progId="Equation.3">
              <p:embed/>
            </p:oleObj>
          </a:graphicData>
        </a:graphic>
      </p:graphicFrame>
      <p:sp>
        <p:nvSpPr>
          <p:cNvPr id="9" name="TextBox 8"/>
          <p:cNvSpPr txBox="1"/>
          <p:nvPr/>
        </p:nvSpPr>
        <p:spPr>
          <a:xfrm>
            <a:off x="785786" y="4857760"/>
            <a:ext cx="8358246" cy="584775"/>
          </a:xfrm>
          <a:prstGeom prst="rect">
            <a:avLst/>
          </a:prstGeom>
          <a:noFill/>
        </p:spPr>
        <p:txBody>
          <a:bodyPr wrap="square" rtlCol="0">
            <a:spAutoFit/>
          </a:bodyPr>
          <a:lstStyle/>
          <a:p>
            <a:r>
              <a:rPr lang="zh-CN" altLang="en-US" dirty="0" smtClean="0"/>
              <a:t>称之为</a:t>
            </a:r>
            <a:r>
              <a:rPr lang="zh-CN" altLang="en-US" dirty="0" smtClean="0">
                <a:solidFill>
                  <a:srgbClr val="0033CC"/>
                </a:solidFill>
                <a:latin typeface="华文行楷" pitchFamily="2" charset="-122"/>
                <a:ea typeface="华文行楷" pitchFamily="2" charset="-122"/>
              </a:rPr>
              <a:t>空间曲线的一般式方程</a:t>
            </a:r>
            <a:r>
              <a:rPr lang="en-US" altLang="zh-CN" dirty="0" smtClean="0"/>
              <a:t>.</a:t>
            </a:r>
            <a:endParaRPr lang="zh-CN" altLang="en-US" dirty="0"/>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5DE6078-C05E-4CB3-AB23-95433CD3296D}" type="slidenum">
              <a:rPr lang="en-US" altLang="zh-CN" smtClean="0"/>
              <a:pPr/>
              <a:t>19</a:t>
            </a:fld>
            <a:endParaRPr lang="en-US" altLang="zh-CN"/>
          </a:p>
        </p:txBody>
      </p:sp>
      <p:sp>
        <p:nvSpPr>
          <p:cNvPr id="6" name="TextBox 5"/>
          <p:cNvSpPr txBox="1"/>
          <p:nvPr/>
        </p:nvSpPr>
        <p:spPr>
          <a:xfrm>
            <a:off x="214282" y="214290"/>
            <a:ext cx="8715436" cy="2554545"/>
          </a:xfrm>
          <a:prstGeom prst="rect">
            <a:avLst/>
          </a:prstGeom>
          <a:noFill/>
        </p:spPr>
        <p:txBody>
          <a:bodyPr wrap="square" rtlCol="0">
            <a:spAutoFit/>
          </a:bodyPr>
          <a:lstStyle/>
          <a:p>
            <a:r>
              <a:rPr lang="zh-CN" altLang="en-US" dirty="0" smtClean="0"/>
              <a:t>    设有空间曲线</a:t>
            </a:r>
            <a:r>
              <a:rPr lang="en-US" altLang="zh-CN" i="1" dirty="0" smtClean="0"/>
              <a:t>C</a:t>
            </a:r>
            <a:r>
              <a:rPr lang="zh-CN" altLang="en-US" dirty="0" smtClean="0"/>
              <a:t>，过曲线</a:t>
            </a:r>
            <a:r>
              <a:rPr lang="en-US" altLang="zh-CN" i="1" dirty="0" smtClean="0"/>
              <a:t>C</a:t>
            </a:r>
            <a:r>
              <a:rPr lang="zh-CN" altLang="en-US" dirty="0" smtClean="0"/>
              <a:t>上的每一点作</a:t>
            </a:r>
            <a:r>
              <a:rPr lang="en-US" altLang="zh-CN" i="1" dirty="0" err="1" smtClean="0"/>
              <a:t>xOy</a:t>
            </a:r>
            <a:r>
              <a:rPr lang="zh-CN" altLang="en-US" dirty="0" smtClean="0"/>
              <a:t>面的垂线，这些垂线形成一个母线平行于</a:t>
            </a:r>
            <a:r>
              <a:rPr lang="en-US" altLang="zh-CN" i="1" dirty="0" smtClean="0"/>
              <a:t>z</a:t>
            </a:r>
            <a:r>
              <a:rPr lang="zh-CN" altLang="en-US" dirty="0" smtClean="0"/>
              <a:t>轴且过</a:t>
            </a:r>
            <a:r>
              <a:rPr lang="en-US" altLang="zh-CN" i="1" dirty="0" smtClean="0"/>
              <a:t>C</a:t>
            </a:r>
            <a:r>
              <a:rPr lang="zh-CN" altLang="en-US" dirty="0" smtClean="0"/>
              <a:t>的柱面，称之为曲线</a:t>
            </a:r>
            <a:r>
              <a:rPr lang="en-US" altLang="zh-CN" i="1" dirty="0" smtClean="0"/>
              <a:t>C</a:t>
            </a:r>
            <a:r>
              <a:rPr lang="zh-CN" altLang="en-US" dirty="0" smtClean="0"/>
              <a:t>关于</a:t>
            </a:r>
            <a:r>
              <a:rPr lang="en-US" altLang="zh-CN" i="1" dirty="0" err="1" smtClean="0"/>
              <a:t>xOy</a:t>
            </a:r>
            <a:r>
              <a:rPr lang="zh-CN" altLang="en-US" dirty="0" smtClean="0"/>
              <a:t>面的</a:t>
            </a:r>
            <a:r>
              <a:rPr lang="zh-CN" altLang="en-US" dirty="0" smtClean="0">
                <a:solidFill>
                  <a:srgbClr val="0033CC"/>
                </a:solidFill>
                <a:latin typeface="华文行楷" pitchFamily="2" charset="-122"/>
                <a:ea typeface="华文行楷" pitchFamily="2" charset="-122"/>
              </a:rPr>
              <a:t>投影柱面</a:t>
            </a:r>
            <a:r>
              <a:rPr lang="en-US" altLang="zh-CN" dirty="0" smtClean="0"/>
              <a:t>.</a:t>
            </a:r>
            <a:r>
              <a:rPr lang="zh-CN" altLang="en-US" dirty="0" smtClean="0"/>
              <a:t>这个柱面与</a:t>
            </a:r>
            <a:r>
              <a:rPr lang="en-US" altLang="zh-CN" i="1" dirty="0" err="1" smtClean="0"/>
              <a:t>xOy</a:t>
            </a:r>
            <a:r>
              <a:rPr lang="zh-CN" altLang="en-US" dirty="0" smtClean="0"/>
              <a:t>面的交线称为曲线</a:t>
            </a:r>
            <a:r>
              <a:rPr lang="en-US" altLang="zh-CN" i="1" dirty="0" smtClean="0"/>
              <a:t>C</a:t>
            </a:r>
            <a:r>
              <a:rPr lang="zh-CN" altLang="en-US" dirty="0" smtClean="0"/>
              <a:t>在</a:t>
            </a:r>
            <a:r>
              <a:rPr lang="en-US" altLang="zh-CN" i="1" dirty="0" err="1" smtClean="0"/>
              <a:t>xOy</a:t>
            </a:r>
            <a:r>
              <a:rPr lang="zh-CN" altLang="en-US" dirty="0" smtClean="0"/>
              <a:t>面上的</a:t>
            </a:r>
            <a:r>
              <a:rPr lang="zh-CN" altLang="en-US" dirty="0" smtClean="0">
                <a:solidFill>
                  <a:srgbClr val="0033CC"/>
                </a:solidFill>
                <a:latin typeface="华文行楷" pitchFamily="2" charset="-122"/>
                <a:ea typeface="华文行楷" pitchFamily="2" charset="-122"/>
              </a:rPr>
              <a:t>投影曲线</a:t>
            </a:r>
            <a:r>
              <a:rPr lang="zh-CN" altLang="en-US" dirty="0" smtClean="0"/>
              <a:t>，简称</a:t>
            </a:r>
            <a:r>
              <a:rPr lang="zh-CN" altLang="en-US" dirty="0" smtClean="0">
                <a:solidFill>
                  <a:srgbClr val="0033CC"/>
                </a:solidFill>
                <a:latin typeface="华文行楷" pitchFamily="2" charset="-122"/>
                <a:ea typeface="华文行楷" pitchFamily="2" charset="-122"/>
              </a:rPr>
              <a:t>投影</a:t>
            </a:r>
            <a:r>
              <a:rPr lang="en-US" altLang="zh-CN" dirty="0" smtClean="0"/>
              <a:t>.</a:t>
            </a:r>
            <a:endParaRPr lang="zh-CN" altLang="en-US" dirty="0"/>
          </a:p>
        </p:txBody>
      </p:sp>
      <p:graphicFrame>
        <p:nvGraphicFramePr>
          <p:cNvPr id="253955" name="Object 3"/>
          <p:cNvGraphicFramePr>
            <a:graphicFrameLocks noChangeAspect="1"/>
          </p:cNvGraphicFramePr>
          <p:nvPr/>
        </p:nvGraphicFramePr>
        <p:xfrm>
          <a:off x="714348" y="2928934"/>
          <a:ext cx="3849688" cy="1809750"/>
        </p:xfrm>
        <a:graphic>
          <a:graphicData uri="http://schemas.openxmlformats.org/presentationml/2006/ole">
            <p:oleObj spid="_x0000_s263171" name="公式" r:id="rId3" imgW="1511280" imgH="711000" progId="Equation.3">
              <p:embed/>
            </p:oleObj>
          </a:graphicData>
        </a:graphic>
      </p:graphicFrame>
      <p:sp>
        <p:nvSpPr>
          <p:cNvPr id="9" name="TextBox 8"/>
          <p:cNvSpPr txBox="1"/>
          <p:nvPr/>
        </p:nvSpPr>
        <p:spPr>
          <a:xfrm>
            <a:off x="214282" y="4857760"/>
            <a:ext cx="8572560" cy="1077218"/>
          </a:xfrm>
          <a:prstGeom prst="rect">
            <a:avLst/>
          </a:prstGeom>
          <a:noFill/>
        </p:spPr>
        <p:txBody>
          <a:bodyPr wrap="square" rtlCol="0">
            <a:spAutoFit/>
          </a:bodyPr>
          <a:lstStyle/>
          <a:p>
            <a:r>
              <a:rPr lang="zh-CN" altLang="en-US" dirty="0" smtClean="0"/>
              <a:t>    由此方程组消去</a:t>
            </a:r>
            <a:r>
              <a:rPr lang="en-US" altLang="zh-CN" i="1" dirty="0" smtClean="0"/>
              <a:t>z</a:t>
            </a:r>
            <a:r>
              <a:rPr lang="zh-CN" altLang="en-US" dirty="0" smtClean="0"/>
              <a:t>得到方程</a:t>
            </a:r>
            <a:r>
              <a:rPr lang="en-US" altLang="zh-CN" i="1" dirty="0" smtClean="0"/>
              <a:t>H</a:t>
            </a:r>
            <a:r>
              <a:rPr lang="en-US" altLang="zh-CN" dirty="0" smtClean="0"/>
              <a:t>(</a:t>
            </a:r>
            <a:r>
              <a:rPr lang="en-US" altLang="zh-CN" i="1" dirty="0" err="1" smtClean="0"/>
              <a:t>x</a:t>
            </a:r>
            <a:r>
              <a:rPr lang="en-US" altLang="zh-CN" dirty="0" err="1" smtClean="0"/>
              <a:t>,</a:t>
            </a:r>
            <a:r>
              <a:rPr lang="en-US" altLang="zh-CN" i="1" dirty="0" err="1" smtClean="0"/>
              <a:t>y</a:t>
            </a:r>
            <a:r>
              <a:rPr lang="en-US" altLang="zh-CN" dirty="0" smtClean="0"/>
              <a:t>)=0</a:t>
            </a:r>
            <a:r>
              <a:rPr lang="zh-CN" altLang="en-US" dirty="0" smtClean="0"/>
              <a:t>就是曲线</a:t>
            </a:r>
            <a:r>
              <a:rPr lang="en-US" altLang="zh-CN" i="1" dirty="0" smtClean="0"/>
              <a:t>C</a:t>
            </a:r>
            <a:r>
              <a:rPr lang="zh-CN" altLang="en-US" dirty="0" smtClean="0"/>
              <a:t>关于</a:t>
            </a:r>
            <a:r>
              <a:rPr lang="en-US" altLang="zh-CN" i="1" dirty="0" err="1" smtClean="0"/>
              <a:t>xOy</a:t>
            </a:r>
            <a:r>
              <a:rPr lang="zh-CN" altLang="en-US" dirty="0" smtClean="0"/>
              <a:t>面上的投影柱面方程</a:t>
            </a:r>
            <a:r>
              <a:rPr lang="en-US" altLang="zh-CN" dirty="0" smtClean="0"/>
              <a:t>.</a:t>
            </a:r>
            <a:endParaRPr lang="zh-CN" altLang="en-US" dirty="0"/>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762000" y="357166"/>
            <a:ext cx="5610225" cy="644525"/>
          </a:xfrm>
          <a:noFill/>
          <a:ln/>
          <a:extLst>
            <a:ext uri="{909E8E84-426E-40DD-AFC4-6F175D3DCCD1}">
              <a14:hiddenFill xmlns="" xmlns:a14="http://schemas.microsoft.com/office/drawing/2010/main">
                <a:solidFill>
                  <a:srgbClr val="0033CC"/>
                </a:solidFill>
              </a14:hiddenFill>
            </a:ext>
            <a:ext uri="{91240B29-F687-4F45-9708-019B960494DF}">
              <a14:hiddenLine xmlns="" xmlns:a14="http://schemas.microsoft.com/office/drawing/2010/main" w="76200" cmpd="tri">
                <a:solidFill>
                  <a:srgbClr val="99FF99"/>
                </a:solidFill>
                <a:miter lim="800000"/>
                <a:headEnd/>
                <a:tailEnd/>
              </a14:hiddenLine>
            </a:ext>
          </a:extLst>
        </p:spPr>
        <p:txBody>
          <a:bodyPr/>
          <a:lstStyle/>
          <a:p>
            <a:pPr algn="l"/>
            <a:r>
              <a:rPr lang="zh-CN" altLang="en-US" sz="3600" b="1">
                <a:solidFill>
                  <a:schemeClr val="bg1"/>
                </a:solidFill>
                <a:latin typeface="黑体" pitchFamily="2" charset="-122"/>
                <a:ea typeface="黑体" pitchFamily="2" charset="-122"/>
              </a:rPr>
              <a:t>一、曲面方程的概念</a:t>
            </a:r>
          </a:p>
        </p:txBody>
      </p:sp>
      <p:sp>
        <p:nvSpPr>
          <p:cNvPr id="141319" name="Text Box 7"/>
          <p:cNvSpPr txBox="1">
            <a:spLocks noChangeArrowheads="1"/>
          </p:cNvSpPr>
          <p:nvPr/>
        </p:nvSpPr>
        <p:spPr bwMode="auto">
          <a:xfrm>
            <a:off x="1752600" y="1169966"/>
            <a:ext cx="70866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a:t>求到两定点</a:t>
            </a:r>
            <a:r>
              <a:rPr lang="en-US" altLang="zh-CN" i="1" dirty="0"/>
              <a:t>A</a:t>
            </a:r>
            <a:r>
              <a:rPr lang="en-US" altLang="zh-CN" dirty="0"/>
              <a:t>(1,2,3) </a:t>
            </a:r>
            <a:r>
              <a:rPr lang="zh-CN" altLang="en-US" dirty="0"/>
              <a:t>和</a:t>
            </a:r>
            <a:r>
              <a:rPr lang="en-US" altLang="zh-CN" i="1" dirty="0"/>
              <a:t>B</a:t>
            </a:r>
            <a:r>
              <a:rPr lang="en-US" altLang="zh-CN" dirty="0"/>
              <a:t>(2,-1,4)</a:t>
            </a:r>
            <a:r>
              <a:rPr lang="zh-CN" altLang="en-US" dirty="0"/>
              <a:t>等距离</a:t>
            </a:r>
          </a:p>
        </p:txBody>
      </p:sp>
      <p:graphicFrame>
        <p:nvGraphicFramePr>
          <p:cNvPr id="141320" name="Object 8"/>
          <p:cNvGraphicFramePr>
            <a:graphicFrameLocks noChangeAspect="1"/>
          </p:cNvGraphicFramePr>
          <p:nvPr/>
        </p:nvGraphicFramePr>
        <p:xfrm>
          <a:off x="1671655" y="3690918"/>
          <a:ext cx="5400675" cy="769937"/>
        </p:xfrm>
        <a:graphic>
          <a:graphicData uri="http://schemas.openxmlformats.org/presentationml/2006/ole">
            <p:oleObj spid="_x0000_s141420" name="Equation" r:id="rId4" imgW="3661200" imgH="507600" progId="">
              <p:embed/>
            </p:oleObj>
          </a:graphicData>
        </a:graphic>
      </p:graphicFrame>
      <p:graphicFrame>
        <p:nvGraphicFramePr>
          <p:cNvPr id="141321" name="Object 9"/>
          <p:cNvGraphicFramePr>
            <a:graphicFrameLocks noChangeAspect="1"/>
          </p:cNvGraphicFramePr>
          <p:nvPr/>
        </p:nvGraphicFramePr>
        <p:xfrm>
          <a:off x="2393965" y="5667354"/>
          <a:ext cx="4321175" cy="617537"/>
        </p:xfrm>
        <a:graphic>
          <a:graphicData uri="http://schemas.openxmlformats.org/presentationml/2006/ole">
            <p:oleObj spid="_x0000_s141421" name="Equation" r:id="rId5" imgW="2491560" imgH="342720" progId="">
              <p:embed/>
            </p:oleObj>
          </a:graphicData>
        </a:graphic>
      </p:graphicFrame>
      <p:sp>
        <p:nvSpPr>
          <p:cNvPr id="141322" name="Text Box 10"/>
          <p:cNvSpPr txBox="1">
            <a:spLocks noChangeArrowheads="1"/>
          </p:cNvSpPr>
          <p:nvPr/>
        </p:nvSpPr>
        <p:spPr bwMode="auto">
          <a:xfrm>
            <a:off x="809612" y="5611810"/>
            <a:ext cx="19050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a:latin typeface="楷体_GB2312" pitchFamily="49" charset="-122"/>
              </a:rPr>
              <a:t>化简得</a:t>
            </a:r>
          </a:p>
        </p:txBody>
      </p:sp>
      <p:sp>
        <p:nvSpPr>
          <p:cNvPr id="141324" name="Text Box 12"/>
          <p:cNvSpPr txBox="1">
            <a:spLocks noChangeArrowheads="1"/>
          </p:cNvSpPr>
          <p:nvPr/>
        </p:nvSpPr>
        <p:spPr bwMode="auto">
          <a:xfrm>
            <a:off x="3995738" y="3041629"/>
            <a:ext cx="6858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即</a:t>
            </a:r>
          </a:p>
        </p:txBody>
      </p:sp>
      <p:sp>
        <p:nvSpPr>
          <p:cNvPr id="141327" name="Text Box 15"/>
          <p:cNvSpPr txBox="1">
            <a:spLocks noChangeArrowheads="1"/>
          </p:cNvSpPr>
          <p:nvPr/>
        </p:nvSpPr>
        <p:spPr bwMode="auto">
          <a:xfrm>
            <a:off x="539750" y="1169966"/>
            <a:ext cx="15240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latin typeface="楷体_GB2312" pitchFamily="49" charset="-122"/>
              </a:rPr>
              <a:t>引例 </a:t>
            </a:r>
          </a:p>
        </p:txBody>
      </p:sp>
      <p:graphicFrame>
        <p:nvGraphicFramePr>
          <p:cNvPr id="141330" name="Object 18"/>
          <p:cNvGraphicFramePr>
            <a:graphicFrameLocks noChangeAspect="1"/>
          </p:cNvGraphicFramePr>
          <p:nvPr/>
        </p:nvGraphicFramePr>
        <p:xfrm>
          <a:off x="1214414" y="4629129"/>
          <a:ext cx="6119813" cy="822325"/>
        </p:xfrm>
        <a:graphic>
          <a:graphicData uri="http://schemas.openxmlformats.org/presentationml/2006/ole">
            <p:oleObj spid="_x0000_s141422" name="Equation" r:id="rId6" imgW="3902760" imgH="507600" progId="">
              <p:embed/>
            </p:oleObj>
          </a:graphicData>
        </a:graphic>
      </p:graphicFrame>
      <p:sp>
        <p:nvSpPr>
          <p:cNvPr id="141335" name="Text Box 23"/>
          <p:cNvSpPr txBox="1">
            <a:spLocks noChangeArrowheads="1"/>
          </p:cNvSpPr>
          <p:nvPr/>
        </p:nvSpPr>
        <p:spPr bwMode="auto">
          <a:xfrm>
            <a:off x="611188" y="2397104"/>
            <a:ext cx="4968875"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smtClean="0">
                <a:latin typeface="楷体_GB2312" pitchFamily="49" charset="-122"/>
              </a:rPr>
              <a:t>解</a:t>
            </a:r>
            <a:r>
              <a:rPr lang="en-US" altLang="zh-CN" dirty="0" smtClean="0">
                <a:latin typeface="楷体_GB2312" pitchFamily="49" charset="-122"/>
              </a:rPr>
              <a:t>:</a:t>
            </a:r>
            <a:r>
              <a:rPr lang="zh-CN" altLang="en-US" dirty="0" smtClean="0">
                <a:latin typeface="楷体_GB2312" pitchFamily="49" charset="-122"/>
              </a:rPr>
              <a:t> </a:t>
            </a:r>
            <a:r>
              <a:rPr lang="zh-CN" altLang="en-US" dirty="0">
                <a:latin typeface="楷体_GB2312" pitchFamily="49" charset="-122"/>
              </a:rPr>
              <a:t>设轨迹上的动点为</a:t>
            </a:r>
            <a:endParaRPr lang="zh-CN" altLang="en-US" dirty="0"/>
          </a:p>
        </p:txBody>
      </p:sp>
      <p:graphicFrame>
        <p:nvGraphicFramePr>
          <p:cNvPr id="141336" name="Object 24"/>
          <p:cNvGraphicFramePr>
            <a:graphicFrameLocks noChangeAspect="1"/>
          </p:cNvGraphicFramePr>
          <p:nvPr/>
        </p:nvGraphicFramePr>
        <p:xfrm>
          <a:off x="4840305" y="2468541"/>
          <a:ext cx="2160587" cy="536575"/>
        </p:xfrm>
        <a:graphic>
          <a:graphicData uri="http://schemas.openxmlformats.org/presentationml/2006/ole">
            <p:oleObj spid="_x0000_s141423" name="Equation" r:id="rId7" imgW="1423800" imgH="342720" progId="">
              <p:embed/>
            </p:oleObj>
          </a:graphicData>
        </a:graphic>
      </p:graphicFrame>
      <p:graphicFrame>
        <p:nvGraphicFramePr>
          <p:cNvPr id="141337" name="Object 25"/>
          <p:cNvGraphicFramePr>
            <a:graphicFrameLocks noChangeAspect="1"/>
          </p:cNvGraphicFramePr>
          <p:nvPr/>
        </p:nvGraphicFramePr>
        <p:xfrm>
          <a:off x="1042988" y="3044804"/>
          <a:ext cx="2681287" cy="568325"/>
        </p:xfrm>
        <a:graphic>
          <a:graphicData uri="http://schemas.openxmlformats.org/presentationml/2006/ole">
            <p:oleObj spid="_x0000_s141424" name="Equation" r:id="rId8" imgW="2072160" imgH="431640" progId="">
              <p:embed/>
            </p:oleObj>
          </a:graphicData>
        </a:graphic>
      </p:graphicFrame>
      <p:sp>
        <p:nvSpPr>
          <p:cNvPr id="141352" name="Rectangle 40"/>
          <p:cNvSpPr>
            <a:spLocks noChangeArrowheads="1"/>
          </p:cNvSpPr>
          <p:nvPr/>
        </p:nvSpPr>
        <p:spPr bwMode="auto">
          <a:xfrm>
            <a:off x="1692275" y="1749404"/>
            <a:ext cx="3243263"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zh-CN" altLang="en-US"/>
              <a:t>的点的轨迹方程</a:t>
            </a:r>
            <a:r>
              <a:rPr lang="en-US" altLang="zh-CN"/>
              <a:t>. </a:t>
            </a:r>
          </a:p>
        </p:txBody>
      </p:sp>
      <p:sp>
        <p:nvSpPr>
          <p:cNvPr id="2" name="灯片编号占位符 1"/>
          <p:cNvSpPr>
            <a:spLocks noGrp="1"/>
          </p:cNvSpPr>
          <p:nvPr>
            <p:ph type="sldNum" sz="quarter" idx="12"/>
          </p:nvPr>
        </p:nvSpPr>
        <p:spPr/>
        <p:txBody>
          <a:bodyPr/>
          <a:lstStyle/>
          <a:p>
            <a:fld id="{F2CDD481-FEA8-491C-B234-0078D8C6E05D}" type="slidenum">
              <a:rPr lang="en-US" altLang="zh-CN" smtClean="0">
                <a:solidFill>
                  <a:schemeClr val="bg2"/>
                </a:solidFill>
              </a:rPr>
              <a:pPr/>
              <a:t>2</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27"/>
                                        </p:tgtEl>
                                        <p:attrNameLst>
                                          <p:attrName>style.visibility</p:attrName>
                                        </p:attrNameLst>
                                      </p:cBhvr>
                                      <p:to>
                                        <p:strVal val="visible"/>
                                      </p:to>
                                    </p:set>
                                    <p:animEffect transition="in" filter="wipe(left)">
                                      <p:cBhvr>
                                        <p:cTn id="7" dur="500"/>
                                        <p:tgtEl>
                                          <p:spTgt spid="1413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319"/>
                                        </p:tgtEl>
                                        <p:attrNameLst>
                                          <p:attrName>style.visibility</p:attrName>
                                        </p:attrNameLst>
                                      </p:cBhvr>
                                      <p:to>
                                        <p:strVal val="visible"/>
                                      </p:to>
                                    </p:set>
                                    <p:animEffect transition="in" filter="wipe(left)">
                                      <p:cBhvr>
                                        <p:cTn id="12" dur="500"/>
                                        <p:tgtEl>
                                          <p:spTgt spid="1413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1352"/>
                                        </p:tgtEl>
                                        <p:attrNameLst>
                                          <p:attrName>style.visibility</p:attrName>
                                        </p:attrNameLst>
                                      </p:cBhvr>
                                      <p:to>
                                        <p:strVal val="visible"/>
                                      </p:to>
                                    </p:set>
                                    <p:animEffect transition="in" filter="wipe(left)">
                                      <p:cBhvr>
                                        <p:cTn id="17" dur="1000"/>
                                        <p:tgtEl>
                                          <p:spTgt spid="1413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1335"/>
                                        </p:tgtEl>
                                        <p:attrNameLst>
                                          <p:attrName>style.visibility</p:attrName>
                                        </p:attrNameLst>
                                      </p:cBhvr>
                                      <p:to>
                                        <p:strVal val="visible"/>
                                      </p:to>
                                    </p:set>
                                    <p:animEffect transition="in" filter="wipe(left)">
                                      <p:cBhvr>
                                        <p:cTn id="22" dur="500"/>
                                        <p:tgtEl>
                                          <p:spTgt spid="141335"/>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141336"/>
                                        </p:tgtEl>
                                        <p:attrNameLst>
                                          <p:attrName>style.visibility</p:attrName>
                                        </p:attrNameLst>
                                      </p:cBhvr>
                                      <p:to>
                                        <p:strVal val="visible"/>
                                      </p:to>
                                    </p:set>
                                    <p:animEffect transition="in" filter="wipe(left)">
                                      <p:cBhvr>
                                        <p:cTn id="26" dur="500"/>
                                        <p:tgtEl>
                                          <p:spTgt spid="14133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41337"/>
                                        </p:tgtEl>
                                        <p:attrNameLst>
                                          <p:attrName>style.visibility</p:attrName>
                                        </p:attrNameLst>
                                      </p:cBhvr>
                                      <p:to>
                                        <p:strVal val="visible"/>
                                      </p:to>
                                    </p:set>
                                    <p:animEffect transition="in" filter="wipe(left)">
                                      <p:cBhvr>
                                        <p:cTn id="31" dur="500"/>
                                        <p:tgtEl>
                                          <p:spTgt spid="1413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1324"/>
                                        </p:tgtEl>
                                        <p:attrNameLst>
                                          <p:attrName>style.visibility</p:attrName>
                                        </p:attrNameLst>
                                      </p:cBhvr>
                                      <p:to>
                                        <p:strVal val="visible"/>
                                      </p:to>
                                    </p:set>
                                    <p:animEffect transition="in" filter="wipe(left)">
                                      <p:cBhvr>
                                        <p:cTn id="36" dur="500"/>
                                        <p:tgtEl>
                                          <p:spTgt spid="14132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41320"/>
                                        </p:tgtEl>
                                        <p:attrNameLst>
                                          <p:attrName>style.visibility</p:attrName>
                                        </p:attrNameLst>
                                      </p:cBhvr>
                                      <p:to>
                                        <p:strVal val="visible"/>
                                      </p:to>
                                    </p:set>
                                    <p:animEffect transition="in" filter="wipe(left)">
                                      <p:cBhvr>
                                        <p:cTn id="41" dur="500"/>
                                        <p:tgtEl>
                                          <p:spTgt spid="14132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41330"/>
                                        </p:tgtEl>
                                        <p:attrNameLst>
                                          <p:attrName>style.visibility</p:attrName>
                                        </p:attrNameLst>
                                      </p:cBhvr>
                                      <p:to>
                                        <p:strVal val="visible"/>
                                      </p:to>
                                    </p:set>
                                    <p:animEffect transition="in" filter="wipe(left)">
                                      <p:cBhvr>
                                        <p:cTn id="46" dur="500"/>
                                        <p:tgtEl>
                                          <p:spTgt spid="14133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41322"/>
                                        </p:tgtEl>
                                        <p:attrNameLst>
                                          <p:attrName>style.visibility</p:attrName>
                                        </p:attrNameLst>
                                      </p:cBhvr>
                                      <p:to>
                                        <p:strVal val="visible"/>
                                      </p:to>
                                    </p:set>
                                    <p:animEffect transition="in" filter="wipe(left)">
                                      <p:cBhvr>
                                        <p:cTn id="51" dur="500"/>
                                        <p:tgtEl>
                                          <p:spTgt spid="14132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41321"/>
                                        </p:tgtEl>
                                        <p:attrNameLst>
                                          <p:attrName>style.visibility</p:attrName>
                                        </p:attrNameLst>
                                      </p:cBhvr>
                                      <p:to>
                                        <p:strVal val="visible"/>
                                      </p:to>
                                    </p:set>
                                    <p:animEffect transition="in" filter="wipe(left)">
                                      <p:cBhvr>
                                        <p:cTn id="56" dur="500"/>
                                        <p:tgtEl>
                                          <p:spTgt spid="14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9" grpId="0" autoUpdateAnimBg="0"/>
      <p:bldP spid="141322" grpId="0" autoUpdateAnimBg="0"/>
      <p:bldP spid="141324" grpId="0" autoUpdateAnimBg="0"/>
      <p:bldP spid="141327" grpId="0" autoUpdateAnimBg="0"/>
      <p:bldP spid="141335" grpId="0" autoUpdateAnimBg="0"/>
      <p:bldP spid="1413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5DE6078-C05E-4CB3-AB23-95433CD3296D}" type="slidenum">
              <a:rPr lang="en-US" altLang="zh-CN" smtClean="0"/>
              <a:pPr/>
              <a:t>20</a:t>
            </a:fld>
            <a:endParaRPr lang="en-US" altLang="zh-CN"/>
          </a:p>
        </p:txBody>
      </p:sp>
      <p:sp>
        <p:nvSpPr>
          <p:cNvPr id="6" name="TextBox 5"/>
          <p:cNvSpPr txBox="1"/>
          <p:nvPr/>
        </p:nvSpPr>
        <p:spPr>
          <a:xfrm>
            <a:off x="214282" y="142852"/>
            <a:ext cx="8715436" cy="1077218"/>
          </a:xfrm>
          <a:prstGeom prst="rect">
            <a:avLst/>
          </a:prstGeom>
          <a:noFill/>
        </p:spPr>
        <p:txBody>
          <a:bodyPr wrap="square" rtlCol="0">
            <a:spAutoFit/>
          </a:bodyPr>
          <a:lstStyle/>
          <a:p>
            <a:r>
              <a:rPr lang="zh-CN" altLang="en-US" dirty="0" smtClean="0"/>
              <a:t>    投影柱面与</a:t>
            </a:r>
            <a:r>
              <a:rPr lang="en-US" altLang="zh-CN" i="1" dirty="0" err="1" smtClean="0"/>
              <a:t>xOy</a:t>
            </a:r>
            <a:r>
              <a:rPr lang="zh-CN" altLang="en-US" dirty="0" smtClean="0"/>
              <a:t>面的交线就是曲线</a:t>
            </a:r>
            <a:r>
              <a:rPr lang="en-US" altLang="zh-CN" i="1" dirty="0" smtClean="0"/>
              <a:t>C</a:t>
            </a:r>
            <a:r>
              <a:rPr lang="zh-CN" altLang="en-US" dirty="0" smtClean="0"/>
              <a:t>在</a:t>
            </a:r>
            <a:r>
              <a:rPr lang="en-US" altLang="zh-CN" i="1" dirty="0" err="1" smtClean="0"/>
              <a:t>xOy</a:t>
            </a:r>
            <a:r>
              <a:rPr lang="zh-CN" altLang="en-US" dirty="0" smtClean="0"/>
              <a:t>面上的</a:t>
            </a:r>
            <a:r>
              <a:rPr lang="zh-CN" altLang="en-US" dirty="0" smtClean="0">
                <a:solidFill>
                  <a:srgbClr val="0033CC"/>
                </a:solidFill>
                <a:latin typeface="华文行楷" pitchFamily="2" charset="-122"/>
                <a:ea typeface="华文行楷" pitchFamily="2" charset="-122"/>
              </a:rPr>
              <a:t>投影曲线</a:t>
            </a:r>
            <a:r>
              <a:rPr lang="zh-CN" altLang="en-US" dirty="0" smtClean="0"/>
              <a:t>，即</a:t>
            </a:r>
            <a:endParaRPr lang="en-US" altLang="zh-CN" dirty="0" smtClean="0"/>
          </a:p>
        </p:txBody>
      </p:sp>
      <p:graphicFrame>
        <p:nvGraphicFramePr>
          <p:cNvPr id="253955" name="Object 3"/>
          <p:cNvGraphicFramePr>
            <a:graphicFrameLocks noChangeAspect="1"/>
          </p:cNvGraphicFramePr>
          <p:nvPr/>
        </p:nvGraphicFramePr>
        <p:xfrm>
          <a:off x="2484438" y="1214422"/>
          <a:ext cx="2297112" cy="1195387"/>
        </p:xfrm>
        <a:graphic>
          <a:graphicData uri="http://schemas.openxmlformats.org/presentationml/2006/ole">
            <p:oleObj spid="_x0000_s264194" name="公式" r:id="rId3" imgW="901440" imgH="469800" progId="Equation.3">
              <p:embed/>
            </p:oleObj>
          </a:graphicData>
        </a:graphic>
      </p:graphicFrame>
      <p:sp>
        <p:nvSpPr>
          <p:cNvPr id="9" name="TextBox 8"/>
          <p:cNvSpPr txBox="1"/>
          <p:nvPr/>
        </p:nvSpPr>
        <p:spPr>
          <a:xfrm>
            <a:off x="285720" y="2428868"/>
            <a:ext cx="8572560" cy="584775"/>
          </a:xfrm>
          <a:prstGeom prst="rect">
            <a:avLst/>
          </a:prstGeom>
          <a:noFill/>
        </p:spPr>
        <p:txBody>
          <a:bodyPr wrap="square" rtlCol="0">
            <a:spAutoFit/>
          </a:bodyPr>
          <a:lstStyle/>
          <a:p>
            <a:r>
              <a:rPr lang="zh-CN" altLang="en-US" dirty="0" smtClean="0"/>
              <a:t>就是曲线</a:t>
            </a:r>
            <a:r>
              <a:rPr lang="en-US" altLang="zh-CN" i="1" dirty="0" smtClean="0"/>
              <a:t>C</a:t>
            </a:r>
            <a:r>
              <a:rPr lang="zh-CN" altLang="en-US" dirty="0" smtClean="0"/>
              <a:t>在</a:t>
            </a:r>
            <a:r>
              <a:rPr lang="en-US" altLang="zh-CN" i="1" dirty="0" err="1" smtClean="0"/>
              <a:t>xOy</a:t>
            </a:r>
            <a:r>
              <a:rPr lang="zh-CN" altLang="en-US" dirty="0" smtClean="0"/>
              <a:t>面上的投影曲线方程</a:t>
            </a:r>
            <a:r>
              <a:rPr lang="en-US" altLang="zh-CN" dirty="0" smtClean="0"/>
              <a:t>.</a:t>
            </a:r>
            <a:endParaRPr lang="zh-CN" altLang="en-US" dirty="0"/>
          </a:p>
        </p:txBody>
      </p:sp>
      <p:graphicFrame>
        <p:nvGraphicFramePr>
          <p:cNvPr id="264195" name="Object 3"/>
          <p:cNvGraphicFramePr>
            <a:graphicFrameLocks noChangeAspect="1"/>
          </p:cNvGraphicFramePr>
          <p:nvPr/>
        </p:nvGraphicFramePr>
        <p:xfrm>
          <a:off x="1284298" y="3071810"/>
          <a:ext cx="5073652" cy="1939925"/>
        </p:xfrm>
        <a:graphic>
          <a:graphicData uri="http://schemas.openxmlformats.org/presentationml/2006/ole">
            <p:oleObj spid="_x0000_s264195" name="公式" r:id="rId4" imgW="1879560" imgH="761760" progId="Equation.3">
              <p:embed/>
            </p:oleObj>
          </a:graphicData>
        </a:graphic>
      </p:graphicFrame>
      <p:sp>
        <p:nvSpPr>
          <p:cNvPr id="7" name="TextBox 6"/>
          <p:cNvSpPr txBox="1"/>
          <p:nvPr/>
        </p:nvSpPr>
        <p:spPr>
          <a:xfrm>
            <a:off x="438120" y="3415729"/>
            <a:ext cx="847732" cy="584775"/>
          </a:xfrm>
          <a:prstGeom prst="rect">
            <a:avLst/>
          </a:prstGeom>
          <a:noFill/>
        </p:spPr>
        <p:txBody>
          <a:bodyPr wrap="square" rtlCol="0">
            <a:spAutoFit/>
          </a:bodyPr>
          <a:lstStyle/>
          <a:p>
            <a:r>
              <a:rPr lang="zh-CN" altLang="en-US" dirty="0" smtClean="0">
                <a:solidFill>
                  <a:srgbClr val="C00000"/>
                </a:solidFill>
              </a:rPr>
              <a:t>例</a:t>
            </a:r>
            <a:endParaRPr lang="zh-CN" altLang="en-US" dirty="0">
              <a:solidFill>
                <a:srgbClr val="C00000"/>
              </a:solidFill>
            </a:endParaRPr>
          </a:p>
        </p:txBody>
      </p:sp>
      <p:sp>
        <p:nvSpPr>
          <p:cNvPr id="8" name="TextBox 7"/>
          <p:cNvSpPr txBox="1"/>
          <p:nvPr/>
        </p:nvSpPr>
        <p:spPr>
          <a:xfrm>
            <a:off x="428596" y="5140123"/>
            <a:ext cx="1266836" cy="646331"/>
          </a:xfrm>
          <a:prstGeom prst="rect">
            <a:avLst/>
          </a:prstGeom>
          <a:noFill/>
        </p:spPr>
        <p:txBody>
          <a:bodyPr wrap="square" rtlCol="0">
            <a:spAutoFit/>
          </a:bodyPr>
          <a:lstStyle/>
          <a:p>
            <a:r>
              <a:rPr lang="zh-CN" altLang="en-US" dirty="0" smtClean="0">
                <a:solidFill>
                  <a:srgbClr val="C00000"/>
                </a:solidFill>
              </a:rPr>
              <a:t>解</a:t>
            </a:r>
            <a:r>
              <a:rPr lang="zh-CN" altLang="en-US" sz="3600" dirty="0" smtClean="0">
                <a:solidFill>
                  <a:srgbClr val="C00000"/>
                </a:solidFill>
              </a:rPr>
              <a:t>：</a:t>
            </a:r>
            <a:endParaRPr lang="zh-CN" altLang="en-US" sz="3600" dirty="0">
              <a:solidFill>
                <a:srgbClr val="C00000"/>
              </a:solidFill>
            </a:endParaRPr>
          </a:p>
        </p:txBody>
      </p:sp>
      <p:graphicFrame>
        <p:nvGraphicFramePr>
          <p:cNvPr id="264196" name="Object 4"/>
          <p:cNvGraphicFramePr>
            <a:graphicFrameLocks noChangeAspect="1"/>
          </p:cNvGraphicFramePr>
          <p:nvPr/>
        </p:nvGraphicFramePr>
        <p:xfrm>
          <a:off x="1357290" y="4929188"/>
          <a:ext cx="5522912" cy="1228725"/>
        </p:xfrm>
        <a:graphic>
          <a:graphicData uri="http://schemas.openxmlformats.org/presentationml/2006/ole">
            <p:oleObj spid="_x0000_s264196" name="公式" r:id="rId5" imgW="2044440" imgH="482400" progId="Equation.3">
              <p:embed/>
            </p:oleObj>
          </a:graphicData>
        </a:graphic>
      </p:graphicFrame>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0" name="Rectangle 20"/>
          <p:cNvSpPr>
            <a:spLocks noGrp="1" noChangeArrowheads="1"/>
          </p:cNvSpPr>
          <p:nvPr>
            <p:ph type="title"/>
          </p:nvPr>
        </p:nvSpPr>
        <p:spPr>
          <a:xfrm>
            <a:off x="2276510" y="285728"/>
            <a:ext cx="3756025" cy="609600"/>
          </a:xfrm>
        </p:spPr>
        <p:txBody>
          <a:bodyPr/>
          <a:lstStyle/>
          <a:p>
            <a:r>
              <a:rPr lang="zh-CN" altLang="en-US" sz="3600" b="1" dirty="0">
                <a:solidFill>
                  <a:schemeClr val="bg1">
                    <a:lumMod val="60000"/>
                    <a:lumOff val="40000"/>
                  </a:schemeClr>
                </a:solidFill>
              </a:rPr>
              <a:t>四、二次曲面</a:t>
            </a:r>
          </a:p>
        </p:txBody>
      </p:sp>
      <p:sp>
        <p:nvSpPr>
          <p:cNvPr id="143385" name="Text Box 25"/>
          <p:cNvSpPr txBox="1">
            <a:spLocks noChangeArrowheads="1"/>
          </p:cNvSpPr>
          <p:nvPr/>
        </p:nvSpPr>
        <p:spPr bwMode="auto">
          <a:xfrm>
            <a:off x="633436" y="1033463"/>
            <a:ext cx="2733675"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三元二次方程 </a:t>
            </a:r>
          </a:p>
        </p:txBody>
      </p:sp>
      <p:sp>
        <p:nvSpPr>
          <p:cNvPr id="143386" name="Text Box 26"/>
          <p:cNvSpPr txBox="1">
            <a:spLocks noChangeArrowheads="1"/>
          </p:cNvSpPr>
          <p:nvPr/>
        </p:nvSpPr>
        <p:spPr bwMode="auto">
          <a:xfrm>
            <a:off x="647777" y="4386263"/>
            <a:ext cx="7629525"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适当选取直角坐标系可得它们的标准方程</a:t>
            </a:r>
            <a:r>
              <a:rPr lang="en-US" altLang="zh-CN" dirty="0"/>
              <a:t>,</a:t>
            </a:r>
          </a:p>
        </p:txBody>
      </p:sp>
      <p:sp>
        <p:nvSpPr>
          <p:cNvPr id="143388" name="Text Box 28"/>
          <p:cNvSpPr txBox="1">
            <a:spLocks noChangeArrowheads="1"/>
          </p:cNvSpPr>
          <p:nvPr/>
        </p:nvSpPr>
        <p:spPr bwMode="auto">
          <a:xfrm>
            <a:off x="633436" y="5003800"/>
            <a:ext cx="7731125"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下面仅就几种常见标准型的特点进行介绍 </a:t>
            </a:r>
            <a:r>
              <a:rPr lang="en-US" altLang="zh-CN" dirty="0"/>
              <a:t>.</a:t>
            </a:r>
          </a:p>
        </p:txBody>
      </p:sp>
      <p:sp>
        <p:nvSpPr>
          <p:cNvPr id="143389" name="Text Box 29"/>
          <p:cNvSpPr txBox="1">
            <a:spLocks noChangeArrowheads="1"/>
          </p:cNvSpPr>
          <p:nvPr/>
        </p:nvSpPr>
        <p:spPr bwMode="auto">
          <a:xfrm>
            <a:off x="633436" y="5605463"/>
            <a:ext cx="7050088"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研究二次曲面特性的基本方法</a:t>
            </a:r>
            <a:r>
              <a:rPr lang="en-US" altLang="zh-CN" dirty="0"/>
              <a:t>: </a:t>
            </a:r>
            <a:r>
              <a:rPr lang="zh-CN" altLang="en-US" dirty="0">
                <a:solidFill>
                  <a:schemeClr val="hlink"/>
                </a:solidFill>
              </a:rPr>
              <a:t>截痕法 </a:t>
            </a:r>
          </a:p>
        </p:txBody>
      </p:sp>
      <p:sp>
        <p:nvSpPr>
          <p:cNvPr id="143390" name="Text Box 30"/>
          <p:cNvSpPr txBox="1">
            <a:spLocks noChangeArrowheads="1"/>
          </p:cNvSpPr>
          <p:nvPr/>
        </p:nvSpPr>
        <p:spPr bwMode="auto">
          <a:xfrm>
            <a:off x="5003853" y="3228975"/>
            <a:ext cx="2868612"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其基本类型有</a:t>
            </a:r>
            <a:r>
              <a:rPr lang="en-US" altLang="zh-CN"/>
              <a:t>: </a:t>
            </a:r>
          </a:p>
        </p:txBody>
      </p:sp>
      <p:sp>
        <p:nvSpPr>
          <p:cNvPr id="143392" name="Text Box 32"/>
          <p:cNvSpPr txBox="1">
            <a:spLocks noChangeArrowheads="1"/>
          </p:cNvSpPr>
          <p:nvPr/>
        </p:nvSpPr>
        <p:spPr bwMode="auto">
          <a:xfrm>
            <a:off x="1419254" y="3797300"/>
            <a:ext cx="729615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chemeClr val="bg1">
                    <a:lumMod val="60000"/>
                    <a:lumOff val="40000"/>
                  </a:schemeClr>
                </a:solidFill>
              </a:rPr>
              <a:t>椭球面、抛物面、双曲面、锥面</a:t>
            </a:r>
          </a:p>
        </p:txBody>
      </p:sp>
      <p:sp>
        <p:nvSpPr>
          <p:cNvPr id="143395" name="Text Box 35"/>
          <p:cNvSpPr txBox="1">
            <a:spLocks noChangeArrowheads="1"/>
          </p:cNvSpPr>
          <p:nvPr/>
        </p:nvSpPr>
        <p:spPr bwMode="auto">
          <a:xfrm>
            <a:off x="639815" y="3228975"/>
            <a:ext cx="4568825"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的图形通常为二次曲面</a:t>
            </a:r>
            <a:r>
              <a:rPr lang="en-US" altLang="zh-CN"/>
              <a:t>.  </a:t>
            </a:r>
          </a:p>
        </p:txBody>
      </p:sp>
      <p:graphicFrame>
        <p:nvGraphicFramePr>
          <p:cNvPr id="143397" name="Object 37"/>
          <p:cNvGraphicFramePr>
            <a:graphicFrameLocks noChangeAspect="1"/>
          </p:cNvGraphicFramePr>
          <p:nvPr/>
        </p:nvGraphicFramePr>
        <p:xfrm>
          <a:off x="3714744" y="2205038"/>
          <a:ext cx="4210050" cy="536575"/>
        </p:xfrm>
        <a:graphic>
          <a:graphicData uri="http://schemas.openxmlformats.org/presentationml/2006/ole">
            <p:oleObj spid="_x0000_s143433" name="Equation" r:id="rId3" imgW="2783880" imgH="342720" progId="">
              <p:embed/>
            </p:oleObj>
          </a:graphicData>
        </a:graphic>
      </p:graphicFrame>
      <p:sp>
        <p:nvSpPr>
          <p:cNvPr id="143398" name="Text Box 38"/>
          <p:cNvSpPr txBox="1">
            <a:spLocks noChangeArrowheads="1"/>
          </p:cNvSpPr>
          <p:nvPr/>
        </p:nvSpPr>
        <p:spPr bwMode="auto">
          <a:xfrm>
            <a:off x="744590" y="2633663"/>
            <a:ext cx="5184775"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tLang="zh-CN"/>
              <a:t>(</a:t>
            </a:r>
            <a:r>
              <a:rPr lang="zh-CN" altLang="en-US"/>
              <a:t>二次项系数不全为 </a:t>
            </a:r>
            <a:r>
              <a:rPr lang="en-US" altLang="zh-CN"/>
              <a:t>0 )</a:t>
            </a:r>
          </a:p>
        </p:txBody>
      </p:sp>
      <p:sp>
        <p:nvSpPr>
          <p:cNvPr id="2" name="灯片编号占位符 1"/>
          <p:cNvSpPr>
            <a:spLocks noGrp="1"/>
          </p:cNvSpPr>
          <p:nvPr>
            <p:ph type="sldNum" sz="quarter" idx="12"/>
          </p:nvPr>
        </p:nvSpPr>
        <p:spPr>
          <a:xfrm>
            <a:off x="6686602" y="6248400"/>
            <a:ext cx="1905000" cy="457200"/>
          </a:xfrm>
        </p:spPr>
        <p:txBody>
          <a:bodyPr/>
          <a:lstStyle/>
          <a:p>
            <a:fld id="{65DE6078-C05E-4CB3-AB23-95433CD3296D}" type="slidenum">
              <a:rPr lang="en-US" altLang="zh-CN" smtClean="0">
                <a:solidFill>
                  <a:schemeClr val="bg2"/>
                </a:solidFill>
              </a:rPr>
              <a:pPr/>
              <a:t>21</a:t>
            </a:fld>
            <a:endParaRPr lang="en-US" altLang="zh-CN">
              <a:solidFill>
                <a:schemeClr val="bg2"/>
              </a:solidFill>
            </a:endParaRPr>
          </a:p>
        </p:txBody>
      </p:sp>
      <p:graphicFrame>
        <p:nvGraphicFramePr>
          <p:cNvPr id="14" name="对象 13"/>
          <p:cNvGraphicFramePr>
            <a:graphicFrameLocks noChangeAspect="1"/>
          </p:cNvGraphicFramePr>
          <p:nvPr/>
        </p:nvGraphicFramePr>
        <p:xfrm>
          <a:off x="714348" y="1560715"/>
          <a:ext cx="6429420" cy="653839"/>
        </p:xfrm>
        <a:graphic>
          <a:graphicData uri="http://schemas.openxmlformats.org/presentationml/2006/ole">
            <p:oleObj spid="_x0000_s143434" name="公式" r:id="rId4" imgW="2247840" imgH="228600" progId="Equation.3">
              <p:embed/>
            </p:oleObj>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85">
                                            <p:txEl>
                                              <p:pRg st="0" end="0"/>
                                            </p:txEl>
                                          </p:spTgt>
                                        </p:tgtEl>
                                        <p:attrNameLst>
                                          <p:attrName>style.visibility</p:attrName>
                                        </p:attrNameLst>
                                      </p:cBhvr>
                                      <p:to>
                                        <p:strVal val="visible"/>
                                      </p:to>
                                    </p:set>
                                    <p:animEffect transition="in" filter="wipe(left)">
                                      <p:cBhvr>
                                        <p:cTn id="7" dur="500"/>
                                        <p:tgtEl>
                                          <p:spTgt spid="14338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3397"/>
                                        </p:tgtEl>
                                        <p:attrNameLst>
                                          <p:attrName>style.visibility</p:attrName>
                                        </p:attrNameLst>
                                      </p:cBhvr>
                                      <p:to>
                                        <p:strVal val="visible"/>
                                      </p:to>
                                    </p:set>
                                    <p:animEffect transition="in" filter="wipe(left)">
                                      <p:cBhvr>
                                        <p:cTn id="11" dur="500"/>
                                        <p:tgtEl>
                                          <p:spTgt spid="14339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3398">
                                            <p:txEl>
                                              <p:pRg st="0" end="0"/>
                                            </p:txEl>
                                          </p:spTgt>
                                        </p:tgtEl>
                                        <p:attrNameLst>
                                          <p:attrName>style.visibility</p:attrName>
                                        </p:attrNameLst>
                                      </p:cBhvr>
                                      <p:to>
                                        <p:strVal val="visible"/>
                                      </p:to>
                                    </p:set>
                                    <p:animEffect transition="in" filter="wipe(left)">
                                      <p:cBhvr>
                                        <p:cTn id="16" dur="500"/>
                                        <p:tgtEl>
                                          <p:spTgt spid="143398">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3395">
                                            <p:txEl>
                                              <p:pRg st="0" end="0"/>
                                            </p:txEl>
                                          </p:spTgt>
                                        </p:tgtEl>
                                        <p:attrNameLst>
                                          <p:attrName>style.visibility</p:attrName>
                                        </p:attrNameLst>
                                      </p:cBhvr>
                                      <p:to>
                                        <p:strVal val="visible"/>
                                      </p:to>
                                    </p:set>
                                    <p:animEffect transition="in" filter="wipe(left)">
                                      <p:cBhvr>
                                        <p:cTn id="21" dur="500"/>
                                        <p:tgtEl>
                                          <p:spTgt spid="143395">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3390">
                                            <p:txEl>
                                              <p:pRg st="0" end="0"/>
                                            </p:txEl>
                                          </p:spTgt>
                                        </p:tgtEl>
                                        <p:attrNameLst>
                                          <p:attrName>style.visibility</p:attrName>
                                        </p:attrNameLst>
                                      </p:cBhvr>
                                      <p:to>
                                        <p:strVal val="visible"/>
                                      </p:to>
                                    </p:set>
                                    <p:animEffect transition="in" filter="wipe(left)">
                                      <p:cBhvr>
                                        <p:cTn id="26" dur="500"/>
                                        <p:tgtEl>
                                          <p:spTgt spid="143390">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3392">
                                            <p:txEl>
                                              <p:pRg st="0" end="0"/>
                                            </p:txEl>
                                          </p:spTgt>
                                        </p:tgtEl>
                                        <p:attrNameLst>
                                          <p:attrName>style.visibility</p:attrName>
                                        </p:attrNameLst>
                                      </p:cBhvr>
                                      <p:to>
                                        <p:strVal val="visible"/>
                                      </p:to>
                                    </p:set>
                                    <p:animEffect transition="in" filter="wipe(left)">
                                      <p:cBhvr>
                                        <p:cTn id="31" dur="500"/>
                                        <p:tgtEl>
                                          <p:spTgt spid="143392">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3386">
                                            <p:txEl>
                                              <p:pRg st="0" end="0"/>
                                            </p:txEl>
                                          </p:spTgt>
                                        </p:tgtEl>
                                        <p:attrNameLst>
                                          <p:attrName>style.visibility</p:attrName>
                                        </p:attrNameLst>
                                      </p:cBhvr>
                                      <p:to>
                                        <p:strVal val="visible"/>
                                      </p:to>
                                    </p:set>
                                    <p:animEffect transition="in" filter="wipe(left)">
                                      <p:cBhvr>
                                        <p:cTn id="36" dur="500"/>
                                        <p:tgtEl>
                                          <p:spTgt spid="143386">
                                            <p:txEl>
                                              <p:pRg st="0" end="0"/>
                                            </p:txEl>
                                          </p:spTgt>
                                        </p:tgtEl>
                                      </p:cBhvr>
                                    </p:animEffect>
                                  </p:childTnLst>
                                </p:cTn>
                              </p:par>
                            </p:childTnLst>
                          </p:cTn>
                        </p:par>
                        <p:par>
                          <p:cTn id="37" fill="hold" nodeType="afterGroup">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43388">
                                            <p:txEl>
                                              <p:pRg st="0" end="0"/>
                                            </p:txEl>
                                          </p:spTgt>
                                        </p:tgtEl>
                                        <p:attrNameLst>
                                          <p:attrName>style.visibility</p:attrName>
                                        </p:attrNameLst>
                                      </p:cBhvr>
                                      <p:to>
                                        <p:strVal val="visible"/>
                                      </p:to>
                                    </p:set>
                                    <p:animEffect transition="in" filter="wipe(left)">
                                      <p:cBhvr>
                                        <p:cTn id="40" dur="500"/>
                                        <p:tgtEl>
                                          <p:spTgt spid="143388">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43389">
                                            <p:txEl>
                                              <p:pRg st="0" end="0"/>
                                            </p:txEl>
                                          </p:spTgt>
                                        </p:tgtEl>
                                        <p:attrNameLst>
                                          <p:attrName>style.visibility</p:attrName>
                                        </p:attrNameLst>
                                      </p:cBhvr>
                                      <p:to>
                                        <p:strVal val="visible"/>
                                      </p:to>
                                    </p:set>
                                    <p:animEffect transition="in" filter="wipe(left)">
                                      <p:cBhvr>
                                        <p:cTn id="45" dur="500"/>
                                        <p:tgtEl>
                                          <p:spTgt spid="1433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5" grpId="0" build="p" autoUpdateAnimBg="0"/>
      <p:bldP spid="143386" grpId="0" build="p" autoUpdateAnimBg="0"/>
      <p:bldP spid="143388" grpId="0" build="p" autoUpdateAnimBg="0" advAuto="0"/>
      <p:bldP spid="143389" grpId="0" build="p" autoUpdateAnimBg="0"/>
      <p:bldP spid="143390" grpId="0" build="p" autoUpdateAnimBg="0"/>
      <p:bldP spid="143392" grpId="0" build="p" autoUpdateAnimBg="0"/>
      <p:bldP spid="143395" grpId="0" build="p" autoUpdateAnimBg="0"/>
      <p:bldP spid="143398"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1026"/>
          <p:cNvSpPr>
            <a:spLocks noGrp="1" noChangeArrowheads="1"/>
          </p:cNvSpPr>
          <p:nvPr>
            <p:ph type="title"/>
          </p:nvPr>
        </p:nvSpPr>
        <p:spPr>
          <a:xfrm>
            <a:off x="285720" y="285728"/>
            <a:ext cx="2133600" cy="533400"/>
          </a:xfrm>
        </p:spPr>
        <p:txBody>
          <a:bodyPr/>
          <a:lstStyle/>
          <a:p>
            <a:pPr algn="l"/>
            <a:r>
              <a:rPr lang="en-US" altLang="zh-CN" sz="3200" b="1">
                <a:solidFill>
                  <a:srgbClr val="0033CC"/>
                </a:solidFill>
                <a:latin typeface="宋体" pitchFamily="2" charset="-122"/>
              </a:rPr>
              <a:t>1. </a:t>
            </a:r>
            <a:r>
              <a:rPr lang="zh-CN" altLang="en-US" sz="3200" b="1">
                <a:solidFill>
                  <a:srgbClr val="0033CC"/>
                </a:solidFill>
                <a:latin typeface="宋体" pitchFamily="2" charset="-122"/>
              </a:rPr>
              <a:t>椭球面</a:t>
            </a:r>
            <a:endParaRPr lang="zh-CN" altLang="en-US" sz="3200">
              <a:solidFill>
                <a:srgbClr val="0033CC"/>
              </a:solidFill>
              <a:latin typeface="宋体" pitchFamily="2" charset="-122"/>
            </a:endParaRPr>
          </a:p>
        </p:txBody>
      </p:sp>
      <p:graphicFrame>
        <p:nvGraphicFramePr>
          <p:cNvPr id="172035" name="Object 1027"/>
          <p:cNvGraphicFramePr>
            <a:graphicFrameLocks/>
          </p:cNvGraphicFramePr>
          <p:nvPr/>
        </p:nvGraphicFramePr>
        <p:xfrm>
          <a:off x="900113" y="909637"/>
          <a:ext cx="6264275" cy="1152525"/>
        </p:xfrm>
        <a:graphic>
          <a:graphicData uri="http://schemas.openxmlformats.org/presentationml/2006/ole">
            <p:oleObj spid="_x0000_s172163" name="Equation" r:id="rId3" imgW="4220640" imgH="786960" progId="">
              <p:embed/>
            </p:oleObj>
          </a:graphicData>
        </a:graphic>
      </p:graphicFrame>
      <p:sp>
        <p:nvSpPr>
          <p:cNvPr id="172036" name="Text Box 1028"/>
          <p:cNvSpPr txBox="1">
            <a:spLocks noChangeArrowheads="1"/>
          </p:cNvSpPr>
          <p:nvPr/>
        </p:nvSpPr>
        <p:spPr bwMode="auto">
          <a:xfrm>
            <a:off x="250825" y="2209799"/>
            <a:ext cx="1828800"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altLang="zh-CN">
                <a:latin typeface="宋体" pitchFamily="2" charset="-122"/>
              </a:rPr>
              <a:t>(1)</a:t>
            </a:r>
            <a:r>
              <a:rPr lang="zh-CN" altLang="en-US">
                <a:latin typeface="宋体" pitchFamily="2" charset="-122"/>
              </a:rPr>
              <a:t>范围：</a:t>
            </a:r>
          </a:p>
        </p:txBody>
      </p:sp>
      <p:graphicFrame>
        <p:nvGraphicFramePr>
          <p:cNvPr id="172037" name="Object 1029"/>
          <p:cNvGraphicFramePr>
            <a:graphicFrameLocks noChangeAspect="1"/>
          </p:cNvGraphicFramePr>
          <p:nvPr/>
        </p:nvGraphicFramePr>
        <p:xfrm>
          <a:off x="971550" y="3000374"/>
          <a:ext cx="4321175" cy="646113"/>
        </p:xfrm>
        <a:graphic>
          <a:graphicData uri="http://schemas.openxmlformats.org/presentationml/2006/ole">
            <p:oleObj spid="_x0000_s172164" name="Equation" r:id="rId4" imgW="2936520" imgH="431640" progId="">
              <p:embed/>
            </p:oleObj>
          </a:graphicData>
        </a:graphic>
      </p:graphicFrame>
      <p:grpSp>
        <p:nvGrpSpPr>
          <p:cNvPr id="172082" name="Group 1074"/>
          <p:cNvGrpSpPr>
            <a:grpSpLocks/>
          </p:cNvGrpSpPr>
          <p:nvPr/>
        </p:nvGrpSpPr>
        <p:grpSpPr bwMode="auto">
          <a:xfrm>
            <a:off x="1258888" y="3862387"/>
            <a:ext cx="3240087" cy="2098675"/>
            <a:chOff x="3515" y="1117"/>
            <a:chExt cx="2041" cy="1322"/>
          </a:xfrm>
        </p:grpSpPr>
        <p:graphicFrame>
          <p:nvGraphicFramePr>
            <p:cNvPr id="172065" name="Object 1057"/>
            <p:cNvGraphicFramePr>
              <a:graphicFrameLocks noChangeAspect="1"/>
            </p:cNvGraphicFramePr>
            <p:nvPr/>
          </p:nvGraphicFramePr>
          <p:xfrm>
            <a:off x="3515" y="1389"/>
            <a:ext cx="1996" cy="1050"/>
          </p:xfrm>
          <a:graphic>
            <a:graphicData uri="http://schemas.openxmlformats.org/presentationml/2006/ole">
              <p:oleObj spid="_x0000_s172165" name="BMP 图象" r:id="rId5" imgW="2809524" imgH="1495634" progId="PBrush">
                <p:embed/>
              </p:oleObj>
            </a:graphicData>
          </a:graphic>
        </p:graphicFrame>
        <p:grpSp>
          <p:nvGrpSpPr>
            <p:cNvPr id="172066" name="Group 1058"/>
            <p:cNvGrpSpPr>
              <a:grpSpLocks/>
            </p:cNvGrpSpPr>
            <p:nvPr/>
          </p:nvGrpSpPr>
          <p:grpSpPr bwMode="auto">
            <a:xfrm>
              <a:off x="3518" y="1207"/>
              <a:ext cx="2038" cy="998"/>
              <a:chOff x="816" y="2496"/>
              <a:chExt cx="1910" cy="960"/>
            </a:xfrm>
          </p:grpSpPr>
          <p:sp>
            <p:nvSpPr>
              <p:cNvPr id="172067" name="Line 1059"/>
              <p:cNvSpPr>
                <a:spLocks noChangeShapeType="1"/>
              </p:cNvSpPr>
              <p:nvPr/>
            </p:nvSpPr>
            <p:spPr bwMode="auto">
              <a:xfrm>
                <a:off x="2352" y="3264"/>
                <a:ext cx="374" cy="57"/>
              </a:xfrm>
              <a:prstGeom prst="line">
                <a:avLst/>
              </a:prstGeom>
              <a:noFill/>
              <a:ln w="381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68" name="Line 1060"/>
              <p:cNvSpPr>
                <a:spLocks noChangeShapeType="1"/>
              </p:cNvSpPr>
              <p:nvPr/>
            </p:nvSpPr>
            <p:spPr bwMode="auto">
              <a:xfrm flipH="1">
                <a:off x="816" y="3360"/>
                <a:ext cx="336" cy="96"/>
              </a:xfrm>
              <a:prstGeom prst="line">
                <a:avLst/>
              </a:prstGeom>
              <a:noFill/>
              <a:ln w="381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69" name="Line 1061"/>
              <p:cNvSpPr>
                <a:spLocks noChangeShapeType="1"/>
              </p:cNvSpPr>
              <p:nvPr/>
            </p:nvSpPr>
            <p:spPr bwMode="auto">
              <a:xfrm flipV="1">
                <a:off x="1739" y="2496"/>
                <a:ext cx="0" cy="336"/>
              </a:xfrm>
              <a:prstGeom prst="line">
                <a:avLst/>
              </a:prstGeom>
              <a:noFill/>
              <a:ln w="381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72071" name="Object 1063"/>
            <p:cNvGraphicFramePr>
              <a:graphicFrameLocks noChangeAspect="1"/>
            </p:cNvGraphicFramePr>
            <p:nvPr/>
          </p:nvGraphicFramePr>
          <p:xfrm>
            <a:off x="5313" y="2141"/>
            <a:ext cx="152" cy="200"/>
          </p:xfrm>
          <a:graphic>
            <a:graphicData uri="http://schemas.openxmlformats.org/presentationml/2006/ole">
              <p:oleObj spid="_x0000_s172166" name="Equation" r:id="rId6" imgW="241091" imgH="317225" progId="Equation.3">
                <p:embed/>
              </p:oleObj>
            </a:graphicData>
          </a:graphic>
        </p:graphicFrame>
        <p:graphicFrame>
          <p:nvGraphicFramePr>
            <p:cNvPr id="172072" name="Object 1064"/>
            <p:cNvGraphicFramePr>
              <a:graphicFrameLocks noChangeAspect="1"/>
            </p:cNvGraphicFramePr>
            <p:nvPr/>
          </p:nvGraphicFramePr>
          <p:xfrm>
            <a:off x="3515" y="2235"/>
            <a:ext cx="144" cy="152"/>
          </p:xfrm>
          <a:graphic>
            <a:graphicData uri="http://schemas.openxmlformats.org/presentationml/2006/ole">
              <p:oleObj spid="_x0000_s172167" name="Equation" r:id="rId7" imgW="228600" imgH="241300" progId="Equation.3">
                <p:embed/>
              </p:oleObj>
            </a:graphicData>
          </a:graphic>
        </p:graphicFrame>
        <p:graphicFrame>
          <p:nvGraphicFramePr>
            <p:cNvPr id="172081" name="Object 1073"/>
            <p:cNvGraphicFramePr>
              <a:graphicFrameLocks noChangeAspect="1"/>
            </p:cNvGraphicFramePr>
            <p:nvPr/>
          </p:nvGraphicFramePr>
          <p:xfrm>
            <a:off x="4558" y="1117"/>
            <a:ext cx="184" cy="226"/>
          </p:xfrm>
          <a:graphic>
            <a:graphicData uri="http://schemas.openxmlformats.org/presentationml/2006/ole">
              <p:oleObj spid="_x0000_s172168" name="公式" r:id="rId8" imgW="114201" imgH="139579" progId="Equation.3">
                <p:embed/>
              </p:oleObj>
            </a:graphicData>
          </a:graphic>
        </p:graphicFrame>
      </p:grpSp>
      <p:pic>
        <p:nvPicPr>
          <p:cNvPr id="172084" name="Picture 1076"/>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5724525" y="4006849"/>
            <a:ext cx="2571750" cy="2032000"/>
          </a:xfrm>
          <a:prstGeom prst="rect">
            <a:avLst/>
          </a:prstGeom>
          <a:noFill/>
          <a:ln w="12700">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65DE6078-C05E-4CB3-AB23-95433CD3296D}" type="slidenum">
              <a:rPr lang="en-US" altLang="zh-CN" smtClean="0">
                <a:solidFill>
                  <a:schemeClr val="bg2"/>
                </a:solidFill>
              </a:rPr>
              <a:pPr/>
              <a:t>22</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2035"/>
                                        </p:tgtEl>
                                        <p:attrNameLst>
                                          <p:attrName>style.visibility</p:attrName>
                                        </p:attrNameLst>
                                      </p:cBhvr>
                                      <p:to>
                                        <p:strVal val="visible"/>
                                      </p:to>
                                    </p:set>
                                    <p:animEffect transition="in" filter="wipe(left)">
                                      <p:cBhvr>
                                        <p:cTn id="7" dur="500"/>
                                        <p:tgtEl>
                                          <p:spTgt spid="172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2036"/>
                                        </p:tgtEl>
                                        <p:attrNameLst>
                                          <p:attrName>style.visibility</p:attrName>
                                        </p:attrNameLst>
                                      </p:cBhvr>
                                      <p:to>
                                        <p:strVal val="visible"/>
                                      </p:to>
                                    </p:set>
                                    <p:animEffect transition="in" filter="wipe(left)">
                                      <p:cBhvr>
                                        <p:cTn id="12" dur="500"/>
                                        <p:tgtEl>
                                          <p:spTgt spid="1720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2037"/>
                                        </p:tgtEl>
                                        <p:attrNameLst>
                                          <p:attrName>style.visibility</p:attrName>
                                        </p:attrNameLst>
                                      </p:cBhvr>
                                      <p:to>
                                        <p:strVal val="visible"/>
                                      </p:to>
                                    </p:set>
                                    <p:animEffect transition="in" filter="wipe(left)">
                                      <p:cBhvr>
                                        <p:cTn id="17" dur="500"/>
                                        <p:tgtEl>
                                          <p:spTgt spid="1720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7208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72082"/>
                                        </p:tgtEl>
                                        <p:attrNameLst>
                                          <p:attrName>style.visibility</p:attrName>
                                        </p:attrNameLst>
                                      </p:cBhvr>
                                      <p:to>
                                        <p:strVal val="visible"/>
                                      </p:to>
                                    </p:set>
                                    <p:animEffect transition="in" filter="wipe(left)">
                                      <p:cBhvr>
                                        <p:cTn id="26" dur="1000"/>
                                        <p:tgtEl>
                                          <p:spTgt spid="172082"/>
                                        </p:tgtEl>
                                      </p:cBhvr>
                                    </p:animEffect>
                                  </p:childTnLst>
                                </p:cTn>
                              </p:par>
                            </p:childTnLst>
                          </p:cTn>
                        </p:par>
                        <p:par>
                          <p:cTn id="27" fill="hold" nodeType="afterGroup">
                            <p:stCondLst>
                              <p:cond delay="1000"/>
                            </p:stCondLst>
                            <p:childTnLst>
                              <p:par>
                                <p:cTn id="28" presetID="14" presetClass="entr" presetSubtype="10" fill="hold" nodeType="afterEffect">
                                  <p:stCondLst>
                                    <p:cond delay="0"/>
                                  </p:stCondLst>
                                  <p:childTnLst>
                                    <p:set>
                                      <p:cBhvr>
                                        <p:cTn id="29" dur="1" fill="hold">
                                          <p:stCondLst>
                                            <p:cond delay="0"/>
                                          </p:stCondLst>
                                        </p:cTn>
                                        <p:tgtEl>
                                          <p:spTgt spid="172084"/>
                                        </p:tgtEl>
                                        <p:attrNameLst>
                                          <p:attrName>style.visibility</p:attrName>
                                        </p:attrNameLst>
                                      </p:cBhvr>
                                      <p:to>
                                        <p:strVal val="visible"/>
                                      </p:to>
                                    </p:set>
                                    <p:animEffect transition="in" filter="randombar(horizontal)">
                                      <p:cBhvr>
                                        <p:cTn id="30" dur="500"/>
                                        <p:tgtEl>
                                          <p:spTgt spid="172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Text Box 4"/>
          <p:cNvSpPr txBox="1">
            <a:spLocks noChangeArrowheads="1"/>
          </p:cNvSpPr>
          <p:nvPr/>
        </p:nvSpPr>
        <p:spPr bwMode="auto">
          <a:xfrm>
            <a:off x="179388" y="1436665"/>
            <a:ext cx="4968875"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altLang="zh-CN">
                <a:latin typeface="宋体" pitchFamily="2" charset="-122"/>
              </a:rPr>
              <a:t>(2)</a:t>
            </a:r>
            <a:r>
              <a:rPr lang="zh-CN" altLang="en-US">
                <a:latin typeface="宋体" pitchFamily="2" charset="-122"/>
              </a:rPr>
              <a:t>与坐标面的交线：椭圆</a:t>
            </a:r>
          </a:p>
        </p:txBody>
      </p:sp>
      <p:graphicFrame>
        <p:nvGraphicFramePr>
          <p:cNvPr id="217093" name="Object 5"/>
          <p:cNvGraphicFramePr>
            <a:graphicFrameLocks noChangeAspect="1"/>
          </p:cNvGraphicFramePr>
          <p:nvPr/>
        </p:nvGraphicFramePr>
        <p:xfrm>
          <a:off x="539750" y="2390753"/>
          <a:ext cx="2376488" cy="1711325"/>
        </p:xfrm>
        <a:graphic>
          <a:graphicData uri="http://schemas.openxmlformats.org/presentationml/2006/ole">
            <p:oleObj spid="_x0000_s217219" name="Equation" r:id="rId3" imgW="1805040" imgH="1294560" progId="">
              <p:embed/>
            </p:oleObj>
          </a:graphicData>
        </a:graphic>
      </p:graphicFrame>
      <p:graphicFrame>
        <p:nvGraphicFramePr>
          <p:cNvPr id="217094" name="Object 6"/>
          <p:cNvGraphicFramePr>
            <a:graphicFrameLocks noChangeAspect="1"/>
          </p:cNvGraphicFramePr>
          <p:nvPr/>
        </p:nvGraphicFramePr>
        <p:xfrm>
          <a:off x="3203575" y="2301853"/>
          <a:ext cx="2335213" cy="1728787"/>
        </p:xfrm>
        <a:graphic>
          <a:graphicData uri="http://schemas.openxmlformats.org/presentationml/2006/ole">
            <p:oleObj spid="_x0000_s217220" name="Equation" r:id="rId4" imgW="1754280" imgH="1294560" progId="">
              <p:embed/>
            </p:oleObj>
          </a:graphicData>
        </a:graphic>
      </p:graphicFrame>
      <p:graphicFrame>
        <p:nvGraphicFramePr>
          <p:cNvPr id="217095" name="Object 7"/>
          <p:cNvGraphicFramePr>
            <a:graphicFrameLocks noChangeAspect="1"/>
          </p:cNvGraphicFramePr>
          <p:nvPr/>
        </p:nvGraphicFramePr>
        <p:xfrm>
          <a:off x="539750" y="4389415"/>
          <a:ext cx="2133600" cy="1711325"/>
        </p:xfrm>
        <a:graphic>
          <a:graphicData uri="http://schemas.openxmlformats.org/presentationml/2006/ole">
            <p:oleObj spid="_x0000_s217221" name="Equation" r:id="rId5" imgW="1614600" imgH="1294560" progId="">
              <p:embed/>
            </p:oleObj>
          </a:graphicData>
        </a:graphic>
      </p:graphicFrame>
      <p:grpSp>
        <p:nvGrpSpPr>
          <p:cNvPr id="217096" name="Group 8"/>
          <p:cNvGrpSpPr>
            <a:grpSpLocks/>
          </p:cNvGrpSpPr>
          <p:nvPr/>
        </p:nvGrpSpPr>
        <p:grpSpPr bwMode="auto">
          <a:xfrm>
            <a:off x="5003800" y="3446440"/>
            <a:ext cx="3725863" cy="2720975"/>
            <a:chOff x="2064" y="-247"/>
            <a:chExt cx="2347" cy="1714"/>
          </a:xfrm>
        </p:grpSpPr>
        <p:sp>
          <p:nvSpPr>
            <p:cNvPr id="217097" name="Oval 9"/>
            <p:cNvSpPr>
              <a:spLocks noChangeArrowheads="1"/>
            </p:cNvSpPr>
            <p:nvPr/>
          </p:nvSpPr>
          <p:spPr bwMode="auto">
            <a:xfrm rot="1280582">
              <a:off x="2064" y="50"/>
              <a:ext cx="2168" cy="1144"/>
            </a:xfrm>
            <a:prstGeom prst="ellipse">
              <a:avLst/>
            </a:prstGeom>
            <a:gradFill rotWithShape="0">
              <a:gsLst>
                <a:gs pos="0">
                  <a:srgbClr val="00CCFF">
                    <a:gamma/>
                    <a:tint val="0"/>
                    <a:invGamma/>
                  </a:srgbClr>
                </a:gs>
                <a:gs pos="100000">
                  <a:srgbClr val="00CCFF"/>
                </a:gs>
              </a:gsLst>
              <a:path path="shape">
                <a:fillToRect l="50000" t="50000" r="50000" b="50000"/>
              </a:path>
            </a:gradFill>
            <a:ln w="57150">
              <a:solidFill>
                <a:schemeClr val="bg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098" name="Line 10"/>
            <p:cNvSpPr>
              <a:spLocks noChangeShapeType="1"/>
            </p:cNvSpPr>
            <p:nvPr/>
          </p:nvSpPr>
          <p:spPr bwMode="auto">
            <a:xfrm flipV="1">
              <a:off x="3880" y="231"/>
              <a:ext cx="178" cy="82"/>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099" name="Line 11"/>
            <p:cNvSpPr>
              <a:spLocks noChangeShapeType="1"/>
            </p:cNvSpPr>
            <p:nvPr/>
          </p:nvSpPr>
          <p:spPr bwMode="auto">
            <a:xfrm flipH="1" flipV="1">
              <a:off x="2213" y="126"/>
              <a:ext cx="1637" cy="873"/>
            </a:xfrm>
            <a:prstGeom prst="line">
              <a:avLst/>
            </a:prstGeom>
            <a:noFill/>
            <a:ln w="38100">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00" name="Line 12"/>
            <p:cNvSpPr>
              <a:spLocks noChangeShapeType="1"/>
            </p:cNvSpPr>
            <p:nvPr/>
          </p:nvSpPr>
          <p:spPr bwMode="auto">
            <a:xfrm rot="107492" flipH="1">
              <a:off x="2229" y="908"/>
              <a:ext cx="401" cy="210"/>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01" name="Line 13"/>
            <p:cNvSpPr>
              <a:spLocks noChangeShapeType="1"/>
            </p:cNvSpPr>
            <p:nvPr/>
          </p:nvSpPr>
          <p:spPr bwMode="auto">
            <a:xfrm flipV="1">
              <a:off x="3194" y="-244"/>
              <a:ext cx="0" cy="440"/>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02" name="Line 14"/>
            <p:cNvSpPr>
              <a:spLocks noChangeShapeType="1"/>
            </p:cNvSpPr>
            <p:nvPr/>
          </p:nvSpPr>
          <p:spPr bwMode="auto">
            <a:xfrm flipH="1" flipV="1">
              <a:off x="3880" y="1007"/>
              <a:ext cx="446" cy="238"/>
            </a:xfrm>
            <a:prstGeom prst="line">
              <a:avLst/>
            </a:prstGeom>
            <a:noFill/>
            <a:ln w="38100">
              <a:solidFill>
                <a:schemeClr val="bg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03" name="Freeform 15"/>
            <p:cNvSpPr>
              <a:spLocks/>
            </p:cNvSpPr>
            <p:nvPr/>
          </p:nvSpPr>
          <p:spPr bwMode="auto">
            <a:xfrm>
              <a:off x="2627" y="313"/>
              <a:ext cx="1251" cy="599"/>
            </a:xfrm>
            <a:custGeom>
              <a:avLst/>
              <a:gdLst>
                <a:gd name="T0" fmla="*/ 0 w 2172"/>
                <a:gd name="T1" fmla="*/ 1128 h 1128"/>
                <a:gd name="T2" fmla="*/ 2172 w 2172"/>
                <a:gd name="T3" fmla="*/ 0 h 1128"/>
              </a:gdLst>
              <a:ahLst/>
              <a:cxnLst>
                <a:cxn ang="0">
                  <a:pos x="T0" y="T1"/>
                </a:cxn>
                <a:cxn ang="0">
                  <a:pos x="T2" y="T3"/>
                </a:cxn>
              </a:cxnLst>
              <a:rect l="0" t="0" r="r" b="b"/>
              <a:pathLst>
                <a:path w="2172" h="1128">
                  <a:moveTo>
                    <a:pt x="0" y="1128"/>
                  </a:moveTo>
                  <a:lnTo>
                    <a:pt x="2172" y="0"/>
                  </a:lnTo>
                </a:path>
              </a:pathLst>
            </a:custGeom>
            <a:noFill/>
            <a:ln w="38100" cap="flat">
              <a:solidFill>
                <a:schemeClr val="bg2"/>
              </a:solidFill>
              <a:prstDash val="dash"/>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04" name="Line 16"/>
            <p:cNvSpPr>
              <a:spLocks noChangeShapeType="1"/>
            </p:cNvSpPr>
            <p:nvPr/>
          </p:nvSpPr>
          <p:spPr bwMode="auto">
            <a:xfrm flipH="1" flipV="1">
              <a:off x="2123" y="66"/>
              <a:ext cx="90" cy="47"/>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05" name="Line 17"/>
            <p:cNvSpPr>
              <a:spLocks noChangeShapeType="1"/>
            </p:cNvSpPr>
            <p:nvPr/>
          </p:nvSpPr>
          <p:spPr bwMode="auto">
            <a:xfrm>
              <a:off x="3194" y="196"/>
              <a:ext cx="0" cy="1016"/>
            </a:xfrm>
            <a:prstGeom prst="line">
              <a:avLst/>
            </a:prstGeom>
            <a:noFill/>
            <a:ln w="38100">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06" name="Line 18"/>
            <p:cNvSpPr>
              <a:spLocks noChangeShapeType="1"/>
            </p:cNvSpPr>
            <p:nvPr/>
          </p:nvSpPr>
          <p:spPr bwMode="auto">
            <a:xfrm>
              <a:off x="3196" y="1200"/>
              <a:ext cx="0" cy="111"/>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7107" name="Object 19"/>
            <p:cNvGraphicFramePr>
              <a:graphicFrameLocks noChangeAspect="1"/>
            </p:cNvGraphicFramePr>
            <p:nvPr/>
          </p:nvGraphicFramePr>
          <p:xfrm>
            <a:off x="3024" y="768"/>
            <a:ext cx="135" cy="144"/>
          </p:xfrm>
          <a:graphic>
            <a:graphicData uri="http://schemas.openxmlformats.org/presentationml/2006/ole">
              <p:oleObj spid="_x0000_s217222" name="公式" r:id="rId6" imgW="215806" imgH="228501" progId="Equation.3">
                <p:embed/>
              </p:oleObj>
            </a:graphicData>
          </a:graphic>
        </p:graphicFrame>
        <p:graphicFrame>
          <p:nvGraphicFramePr>
            <p:cNvPr id="217108" name="Object 20"/>
            <p:cNvGraphicFramePr>
              <a:graphicFrameLocks noChangeAspect="1"/>
            </p:cNvGraphicFramePr>
            <p:nvPr/>
          </p:nvGraphicFramePr>
          <p:xfrm>
            <a:off x="3268" y="-247"/>
            <a:ext cx="127" cy="159"/>
          </p:xfrm>
          <a:graphic>
            <a:graphicData uri="http://schemas.openxmlformats.org/presentationml/2006/ole">
              <p:oleObj spid="_x0000_s217223" name="公式" r:id="rId7" imgW="203024" imgH="253780" progId="Equation.3">
                <p:embed/>
              </p:oleObj>
            </a:graphicData>
          </a:graphic>
        </p:graphicFrame>
        <p:graphicFrame>
          <p:nvGraphicFramePr>
            <p:cNvPr id="217109" name="Object 21"/>
            <p:cNvGraphicFramePr>
              <a:graphicFrameLocks noChangeAspect="1"/>
            </p:cNvGraphicFramePr>
            <p:nvPr/>
          </p:nvGraphicFramePr>
          <p:xfrm>
            <a:off x="4260" y="1284"/>
            <a:ext cx="151" cy="183"/>
          </p:xfrm>
          <a:graphic>
            <a:graphicData uri="http://schemas.openxmlformats.org/presentationml/2006/ole">
              <p:oleObj spid="_x0000_s217224" name="公式" r:id="rId8" imgW="241195" imgH="291973" progId="Equation.3">
                <p:embed/>
              </p:oleObj>
            </a:graphicData>
          </a:graphic>
        </p:graphicFrame>
        <p:graphicFrame>
          <p:nvGraphicFramePr>
            <p:cNvPr id="217110" name="Object 22"/>
            <p:cNvGraphicFramePr>
              <a:graphicFrameLocks noChangeAspect="1"/>
            </p:cNvGraphicFramePr>
            <p:nvPr/>
          </p:nvGraphicFramePr>
          <p:xfrm>
            <a:off x="2252" y="1171"/>
            <a:ext cx="159" cy="144"/>
          </p:xfrm>
          <a:graphic>
            <a:graphicData uri="http://schemas.openxmlformats.org/presentationml/2006/ole">
              <p:oleObj spid="_x0000_s217225" name="公式" r:id="rId9" imgW="253890" imgH="228501" progId="Equation.3">
                <p:embed/>
              </p:oleObj>
            </a:graphicData>
          </a:graphic>
        </p:graphicFrame>
      </p:grpSp>
      <p:sp>
        <p:nvSpPr>
          <p:cNvPr id="217111" name="Oval 23"/>
          <p:cNvSpPr>
            <a:spLocks noChangeArrowheads="1"/>
          </p:cNvSpPr>
          <p:nvPr/>
        </p:nvSpPr>
        <p:spPr bwMode="auto">
          <a:xfrm rot="3734321">
            <a:off x="6084094" y="3891734"/>
            <a:ext cx="1427163" cy="1990725"/>
          </a:xfrm>
          <a:prstGeom prst="ellipse">
            <a:avLst/>
          </a:prstGeom>
          <a:noFill/>
          <a:ln w="57150">
            <a:solidFill>
              <a:srgbClr val="00CC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12" name="Oval 24"/>
          <p:cNvSpPr>
            <a:spLocks noChangeArrowheads="1"/>
          </p:cNvSpPr>
          <p:nvPr/>
        </p:nvSpPr>
        <p:spPr bwMode="auto">
          <a:xfrm rot="773775">
            <a:off x="5148263" y="4173515"/>
            <a:ext cx="3262312" cy="1500188"/>
          </a:xfrm>
          <a:prstGeom prst="ellipse">
            <a:avLst/>
          </a:prstGeom>
          <a:noFill/>
          <a:ln w="57150">
            <a:solidFill>
              <a:srgbClr val="FF0000"/>
            </a:solidFill>
            <a:round/>
            <a:headEnd/>
            <a:tailEnd/>
          </a:ln>
          <a:effectLst/>
          <a:extLst>
            <a:ext uri="{909E8E84-426E-40DD-AFC4-6F175D3DCCD1}">
              <a14:hiddenFill xmlns="" xmlns:a14="http://schemas.microsoft.com/office/drawing/2010/main">
                <a:solidFill>
                  <a:srgbClr val="66FFFF">
                    <a:alpha val="50000"/>
                  </a:srgbClr>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13" name="Oval 25"/>
          <p:cNvSpPr>
            <a:spLocks noChangeArrowheads="1"/>
          </p:cNvSpPr>
          <p:nvPr/>
        </p:nvSpPr>
        <p:spPr bwMode="auto">
          <a:xfrm rot="1690366">
            <a:off x="5080000" y="4213203"/>
            <a:ext cx="3305175" cy="1236662"/>
          </a:xfrm>
          <a:prstGeom prst="ellipse">
            <a:avLst/>
          </a:prstGeom>
          <a:noFill/>
          <a:ln w="57150">
            <a:solidFill>
              <a:schemeClr val="tx2"/>
            </a:solidFill>
            <a:round/>
            <a:headEnd/>
            <a:tailEnd/>
          </a:ln>
          <a:effectLst/>
          <a:extLst>
            <a:ext uri="{909E8E84-426E-40DD-AFC4-6F175D3DCCD1}">
              <a14:hiddenFill xmlns="" xmlns:a14="http://schemas.microsoft.com/office/drawing/2010/main">
                <a:solidFill>
                  <a:srgbClr val="FFCCCC">
                    <a:alpha val="50000"/>
                  </a:srgbClr>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7114" name="Object 26"/>
          <p:cNvGraphicFramePr>
            <a:graphicFrameLocks/>
          </p:cNvGraphicFramePr>
          <p:nvPr/>
        </p:nvGraphicFramePr>
        <p:xfrm>
          <a:off x="1187450" y="285728"/>
          <a:ext cx="6264275" cy="1152525"/>
        </p:xfrm>
        <a:graphic>
          <a:graphicData uri="http://schemas.openxmlformats.org/presentationml/2006/ole">
            <p:oleObj spid="_x0000_s217226" name="Equation" r:id="rId10" imgW="4220640" imgH="786960" progId="">
              <p:embed/>
            </p:oleObj>
          </a:graphicData>
        </a:graphic>
      </p:graphicFrame>
      <p:sp>
        <p:nvSpPr>
          <p:cNvPr id="2" name="灯片编号占位符 1"/>
          <p:cNvSpPr>
            <a:spLocks noGrp="1"/>
          </p:cNvSpPr>
          <p:nvPr>
            <p:ph type="sldNum" sz="quarter" idx="12"/>
          </p:nvPr>
        </p:nvSpPr>
        <p:spPr/>
        <p:txBody>
          <a:bodyPr/>
          <a:lstStyle/>
          <a:p>
            <a:fld id="{D5D4DF37-AEE8-484F-9441-CFC9A93CCCEE}" type="slidenum">
              <a:rPr lang="en-US" altLang="zh-CN" smtClean="0">
                <a:solidFill>
                  <a:schemeClr val="bg2"/>
                </a:solidFill>
              </a:rPr>
              <a:pPr/>
              <a:t>23</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7096"/>
                                        </p:tgtEl>
                                        <p:attrNameLst>
                                          <p:attrName>style.visibility</p:attrName>
                                        </p:attrNameLst>
                                      </p:cBhvr>
                                      <p:to>
                                        <p:strVal val="visible"/>
                                      </p:to>
                                    </p:set>
                                    <p:animEffect transition="in" filter="wipe(left)">
                                      <p:cBhvr>
                                        <p:cTn id="7" dur="1000"/>
                                        <p:tgtEl>
                                          <p:spTgt spid="2170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7092"/>
                                        </p:tgtEl>
                                        <p:attrNameLst>
                                          <p:attrName>style.visibility</p:attrName>
                                        </p:attrNameLst>
                                      </p:cBhvr>
                                      <p:to>
                                        <p:strVal val="visible"/>
                                      </p:to>
                                    </p:set>
                                    <p:animEffect transition="in" filter="wipe(left)">
                                      <p:cBhvr>
                                        <p:cTn id="12" dur="500"/>
                                        <p:tgtEl>
                                          <p:spTgt spid="2170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animEffect transition="in" filter="wipe(left)">
                                      <p:cBhvr>
                                        <p:cTn id="17" dur="500"/>
                                        <p:tgtEl>
                                          <p:spTgt spid="2170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7112"/>
                                        </p:tgtEl>
                                        <p:attrNameLst>
                                          <p:attrName>style.visibility</p:attrName>
                                        </p:attrNameLst>
                                      </p:cBhvr>
                                      <p:to>
                                        <p:strVal val="visible"/>
                                      </p:to>
                                    </p:set>
                                    <p:animEffect transition="in" filter="wipe(up)">
                                      <p:cBhvr>
                                        <p:cTn id="22" dur="1000"/>
                                        <p:tgtEl>
                                          <p:spTgt spid="2171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17094"/>
                                        </p:tgtEl>
                                        <p:attrNameLst>
                                          <p:attrName>style.visibility</p:attrName>
                                        </p:attrNameLst>
                                      </p:cBhvr>
                                      <p:to>
                                        <p:strVal val="visible"/>
                                      </p:to>
                                    </p:set>
                                    <p:animEffect transition="in" filter="wipe(left)">
                                      <p:cBhvr>
                                        <p:cTn id="27" dur="500"/>
                                        <p:tgtEl>
                                          <p:spTgt spid="2170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17113"/>
                                        </p:tgtEl>
                                        <p:attrNameLst>
                                          <p:attrName>style.visibility</p:attrName>
                                        </p:attrNameLst>
                                      </p:cBhvr>
                                      <p:to>
                                        <p:strVal val="visible"/>
                                      </p:to>
                                    </p:set>
                                    <p:animEffect transition="in" filter="wipe(up)">
                                      <p:cBhvr>
                                        <p:cTn id="32" dur="1000"/>
                                        <p:tgtEl>
                                          <p:spTgt spid="2171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17095"/>
                                        </p:tgtEl>
                                        <p:attrNameLst>
                                          <p:attrName>style.visibility</p:attrName>
                                        </p:attrNameLst>
                                      </p:cBhvr>
                                      <p:to>
                                        <p:strVal val="visible"/>
                                      </p:to>
                                    </p:set>
                                    <p:animEffect transition="in" filter="wipe(left)">
                                      <p:cBhvr>
                                        <p:cTn id="37" dur="500"/>
                                        <p:tgtEl>
                                          <p:spTgt spid="21709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17111"/>
                                        </p:tgtEl>
                                        <p:attrNameLst>
                                          <p:attrName>style.visibility</p:attrName>
                                        </p:attrNameLst>
                                      </p:cBhvr>
                                      <p:to>
                                        <p:strVal val="visible"/>
                                      </p:to>
                                    </p:set>
                                    <p:animEffect transition="in" filter="wipe(up)">
                                      <p:cBhvr>
                                        <p:cTn id="42" dur="1000"/>
                                        <p:tgtEl>
                                          <p:spTgt spid="21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2" grpId="0" autoUpdateAnimBg="0"/>
      <p:bldP spid="217111" grpId="0" animBg="1"/>
      <p:bldP spid="217112" grpId="0" animBg="1"/>
      <p:bldP spid="2171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3" name="Text Box 5"/>
          <p:cNvSpPr txBox="1">
            <a:spLocks noChangeArrowheads="1"/>
          </p:cNvSpPr>
          <p:nvPr/>
        </p:nvSpPr>
        <p:spPr bwMode="auto">
          <a:xfrm>
            <a:off x="2133600" y="1509690"/>
            <a:ext cx="914400"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zh-CN" altLang="en-US">
                <a:latin typeface="楷体_GB2312" pitchFamily="49" charset="-122"/>
              </a:rPr>
              <a:t>与</a:t>
            </a:r>
          </a:p>
        </p:txBody>
      </p:sp>
      <p:graphicFrame>
        <p:nvGraphicFramePr>
          <p:cNvPr id="145414" name="Object 6"/>
          <p:cNvGraphicFramePr>
            <a:graphicFrameLocks noChangeAspect="1"/>
          </p:cNvGraphicFramePr>
          <p:nvPr/>
        </p:nvGraphicFramePr>
        <p:xfrm>
          <a:off x="2627313" y="1581128"/>
          <a:ext cx="2305050" cy="576262"/>
        </p:xfrm>
        <a:graphic>
          <a:graphicData uri="http://schemas.openxmlformats.org/presentationml/2006/ole">
            <p:oleObj spid="_x0000_s145644" name="Equation" r:id="rId3" imgW="1818000" imgH="444240" progId="">
              <p:embed/>
            </p:oleObj>
          </a:graphicData>
        </a:graphic>
      </p:graphicFrame>
      <p:sp>
        <p:nvSpPr>
          <p:cNvPr id="145415" name="Text Box 7"/>
          <p:cNvSpPr txBox="1">
            <a:spLocks noChangeArrowheads="1"/>
          </p:cNvSpPr>
          <p:nvPr/>
        </p:nvSpPr>
        <p:spPr bwMode="auto">
          <a:xfrm>
            <a:off x="4864100" y="1509690"/>
            <a:ext cx="3740150"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hlink"/>
                </a:solidFill>
                <a:miter lim="800000"/>
                <a:headEnd/>
                <a:tailEnd/>
              </a14:hiddenLine>
            </a:ext>
          </a:extLst>
        </p:spPr>
        <p:txBody>
          <a:bodyPr>
            <a:spAutoFit/>
          </a:bodyPr>
          <a:lstStyle/>
          <a:p>
            <a:pPr eaLnBrk="1" hangingPunct="1">
              <a:spcBef>
                <a:spcPct val="50000"/>
              </a:spcBef>
            </a:pPr>
            <a:r>
              <a:rPr lang="zh-CN" altLang="en-US">
                <a:latin typeface="楷体_GB2312" pitchFamily="49" charset="-122"/>
              </a:rPr>
              <a:t>的交线为</a:t>
            </a:r>
            <a:r>
              <a:rPr lang="zh-CN" altLang="en-US">
                <a:solidFill>
                  <a:schemeClr val="hlink"/>
                </a:solidFill>
                <a:latin typeface="楷体_GB2312" pitchFamily="49" charset="-122"/>
              </a:rPr>
              <a:t>椭圆</a:t>
            </a:r>
            <a:r>
              <a:rPr lang="zh-CN" altLang="en-US">
                <a:latin typeface="楷体_GB2312" pitchFamily="49" charset="-122"/>
              </a:rPr>
              <a:t>：</a:t>
            </a:r>
          </a:p>
        </p:txBody>
      </p:sp>
      <p:graphicFrame>
        <p:nvGraphicFramePr>
          <p:cNvPr id="145417" name="Object 9"/>
          <p:cNvGraphicFramePr>
            <a:graphicFrameLocks noChangeAspect="1"/>
          </p:cNvGraphicFramePr>
          <p:nvPr/>
        </p:nvGraphicFramePr>
        <p:xfrm>
          <a:off x="1042988" y="3597253"/>
          <a:ext cx="1111250" cy="633412"/>
        </p:xfrm>
        <a:graphic>
          <a:graphicData uri="http://schemas.openxmlformats.org/presentationml/2006/ole">
            <p:oleObj spid="_x0000_s145645" name="Equation" r:id="rId4" imgW="699120" imgH="393480" progId="">
              <p:embed/>
            </p:oleObj>
          </a:graphicData>
        </a:graphic>
      </p:graphicFrame>
      <p:sp>
        <p:nvSpPr>
          <p:cNvPr id="145441" name="Text Box 33"/>
          <p:cNvSpPr txBox="1">
            <a:spLocks noChangeArrowheads="1"/>
          </p:cNvSpPr>
          <p:nvPr/>
        </p:nvSpPr>
        <p:spPr bwMode="auto">
          <a:xfrm>
            <a:off x="395288" y="4189390"/>
            <a:ext cx="1371600"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zh-CN" altLang="en-US">
                <a:latin typeface="楷体_GB2312" pitchFamily="49" charset="-122"/>
              </a:rPr>
              <a:t>同样</a:t>
            </a:r>
          </a:p>
        </p:txBody>
      </p:sp>
      <p:graphicFrame>
        <p:nvGraphicFramePr>
          <p:cNvPr id="145442" name="Object 34"/>
          <p:cNvGraphicFramePr>
            <a:graphicFrameLocks noChangeAspect="1"/>
          </p:cNvGraphicFramePr>
          <p:nvPr/>
        </p:nvGraphicFramePr>
        <p:xfrm>
          <a:off x="1331913" y="4246540"/>
          <a:ext cx="2609850" cy="587375"/>
        </p:xfrm>
        <a:graphic>
          <a:graphicData uri="http://schemas.openxmlformats.org/presentationml/2006/ole">
            <p:oleObj spid="_x0000_s145646" name="Equation" r:id="rId5" imgW="2021400" imgH="444240" progId="">
              <p:embed/>
            </p:oleObj>
          </a:graphicData>
        </a:graphic>
      </p:graphicFrame>
      <p:graphicFrame>
        <p:nvGraphicFramePr>
          <p:cNvPr id="145444" name="Object 36"/>
          <p:cNvGraphicFramePr>
            <a:graphicFrameLocks noChangeAspect="1"/>
          </p:cNvGraphicFramePr>
          <p:nvPr/>
        </p:nvGraphicFramePr>
        <p:xfrm>
          <a:off x="539750" y="4822803"/>
          <a:ext cx="3005138" cy="665162"/>
        </p:xfrm>
        <a:graphic>
          <a:graphicData uri="http://schemas.openxmlformats.org/presentationml/2006/ole">
            <p:oleObj spid="_x0000_s145647" name="Equation" r:id="rId6" imgW="2059560" imgH="444240" progId="">
              <p:embed/>
            </p:oleObj>
          </a:graphicData>
        </a:graphic>
      </p:graphicFrame>
      <p:sp>
        <p:nvSpPr>
          <p:cNvPr id="145445" name="Text Box 37"/>
          <p:cNvSpPr txBox="1">
            <a:spLocks noChangeArrowheads="1"/>
          </p:cNvSpPr>
          <p:nvPr/>
        </p:nvSpPr>
        <p:spPr bwMode="auto">
          <a:xfrm>
            <a:off x="3924300" y="4243365"/>
            <a:ext cx="838200"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zh-CN" altLang="en-US"/>
              <a:t>及</a:t>
            </a:r>
          </a:p>
        </p:txBody>
      </p:sp>
      <p:sp>
        <p:nvSpPr>
          <p:cNvPr id="145446" name="Text Box 38"/>
          <p:cNvSpPr txBox="1">
            <a:spLocks noChangeArrowheads="1"/>
          </p:cNvSpPr>
          <p:nvPr/>
        </p:nvSpPr>
        <p:spPr bwMode="auto">
          <a:xfrm>
            <a:off x="468313" y="5541940"/>
            <a:ext cx="3975100"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zh-CN" altLang="en-US"/>
              <a:t>的截痕</a:t>
            </a:r>
            <a:r>
              <a:rPr lang="zh-CN" altLang="en-US">
                <a:latin typeface="楷体_GB2312" pitchFamily="49" charset="-122"/>
              </a:rPr>
              <a:t>也为椭圆</a:t>
            </a:r>
            <a:r>
              <a:rPr lang="en-US" altLang="zh-CN">
                <a:latin typeface="楷体_GB2312" pitchFamily="49" charset="-122"/>
              </a:rPr>
              <a:t>.</a:t>
            </a:r>
          </a:p>
        </p:txBody>
      </p:sp>
      <p:sp>
        <p:nvSpPr>
          <p:cNvPr id="145448" name="Text Box 40"/>
          <p:cNvSpPr txBox="1">
            <a:spLocks noChangeArrowheads="1"/>
          </p:cNvSpPr>
          <p:nvPr/>
        </p:nvSpPr>
        <p:spPr bwMode="auto">
          <a:xfrm>
            <a:off x="395288" y="1509690"/>
            <a:ext cx="1676400"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altLang="zh-CN"/>
              <a:t>(3) </a:t>
            </a:r>
            <a:r>
              <a:rPr lang="zh-CN" altLang="en-US">
                <a:latin typeface="楷体_GB2312" pitchFamily="49" charset="-122"/>
              </a:rPr>
              <a:t>截痕</a:t>
            </a:r>
            <a:r>
              <a:rPr lang="en-US" altLang="zh-CN">
                <a:latin typeface="楷体_GB2312" pitchFamily="49" charset="-122"/>
              </a:rPr>
              <a:t>:</a:t>
            </a:r>
          </a:p>
        </p:txBody>
      </p:sp>
      <p:graphicFrame>
        <p:nvGraphicFramePr>
          <p:cNvPr id="145449" name="Object 41"/>
          <p:cNvGraphicFramePr>
            <a:graphicFrameLocks noChangeAspect="1"/>
          </p:cNvGraphicFramePr>
          <p:nvPr/>
        </p:nvGraphicFramePr>
        <p:xfrm>
          <a:off x="898525" y="2085953"/>
          <a:ext cx="4968875" cy="1260475"/>
        </p:xfrm>
        <a:graphic>
          <a:graphicData uri="http://schemas.openxmlformats.org/presentationml/2006/ole">
            <p:oleObj spid="_x0000_s145648" name="Equation" r:id="rId7" imgW="3597480" imgH="901080" progId="">
              <p:embed/>
            </p:oleObj>
          </a:graphicData>
        </a:graphic>
      </p:graphicFrame>
      <p:sp>
        <p:nvSpPr>
          <p:cNvPr id="145471" name="AutoShape 63"/>
          <p:cNvSpPr>
            <a:spLocks/>
          </p:cNvSpPr>
          <p:nvPr/>
        </p:nvSpPr>
        <p:spPr bwMode="auto">
          <a:xfrm>
            <a:off x="611188" y="2547915"/>
            <a:ext cx="228600" cy="1524000"/>
          </a:xfrm>
          <a:prstGeom prst="leftBrace">
            <a:avLst>
              <a:gd name="adj1" fmla="val 55556"/>
              <a:gd name="adj2" fmla="val 50000"/>
            </a:avLst>
          </a:prstGeom>
          <a:noFill/>
          <a:ln w="9525">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5483" name="Object 75"/>
          <p:cNvGraphicFramePr>
            <a:graphicFrameLocks/>
          </p:cNvGraphicFramePr>
          <p:nvPr/>
        </p:nvGraphicFramePr>
        <p:xfrm>
          <a:off x="900113" y="285728"/>
          <a:ext cx="6264275" cy="1152525"/>
        </p:xfrm>
        <a:graphic>
          <a:graphicData uri="http://schemas.openxmlformats.org/presentationml/2006/ole">
            <p:oleObj spid="_x0000_s145649" name="Equation" r:id="rId8" imgW="4220640" imgH="786960" progId="">
              <p:embed/>
            </p:oleObj>
          </a:graphicData>
        </a:graphic>
      </p:graphicFrame>
      <p:grpSp>
        <p:nvGrpSpPr>
          <p:cNvPr id="145494" name="Group 86"/>
          <p:cNvGrpSpPr>
            <a:grpSpLocks/>
          </p:cNvGrpSpPr>
          <p:nvPr/>
        </p:nvGrpSpPr>
        <p:grpSpPr bwMode="auto">
          <a:xfrm>
            <a:off x="5003800" y="3381353"/>
            <a:ext cx="3725863" cy="2720975"/>
            <a:chOff x="2064" y="-247"/>
            <a:chExt cx="2347" cy="1714"/>
          </a:xfrm>
        </p:grpSpPr>
        <p:sp>
          <p:nvSpPr>
            <p:cNvPr id="145495" name="Oval 87"/>
            <p:cNvSpPr>
              <a:spLocks noChangeArrowheads="1"/>
            </p:cNvSpPr>
            <p:nvPr/>
          </p:nvSpPr>
          <p:spPr bwMode="auto">
            <a:xfrm rot="1280582">
              <a:off x="2064" y="50"/>
              <a:ext cx="2168" cy="1144"/>
            </a:xfrm>
            <a:prstGeom prst="ellipse">
              <a:avLst/>
            </a:prstGeom>
            <a:gradFill rotWithShape="0">
              <a:gsLst>
                <a:gs pos="0">
                  <a:srgbClr val="00CCFF">
                    <a:gamma/>
                    <a:tint val="0"/>
                    <a:invGamma/>
                  </a:srgbClr>
                </a:gs>
                <a:gs pos="100000">
                  <a:srgbClr val="00CCFF"/>
                </a:gs>
              </a:gsLst>
              <a:path path="shape">
                <a:fillToRect l="50000" t="50000" r="50000" b="50000"/>
              </a:path>
            </a:gradFill>
            <a:ln w="57150">
              <a:solidFill>
                <a:schemeClr val="bg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96" name="Line 88"/>
            <p:cNvSpPr>
              <a:spLocks noChangeShapeType="1"/>
            </p:cNvSpPr>
            <p:nvPr/>
          </p:nvSpPr>
          <p:spPr bwMode="auto">
            <a:xfrm flipV="1">
              <a:off x="3880" y="231"/>
              <a:ext cx="178" cy="82"/>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97" name="Line 89"/>
            <p:cNvSpPr>
              <a:spLocks noChangeShapeType="1"/>
            </p:cNvSpPr>
            <p:nvPr/>
          </p:nvSpPr>
          <p:spPr bwMode="auto">
            <a:xfrm flipH="1" flipV="1">
              <a:off x="2213" y="126"/>
              <a:ext cx="1637" cy="873"/>
            </a:xfrm>
            <a:prstGeom prst="line">
              <a:avLst/>
            </a:prstGeom>
            <a:noFill/>
            <a:ln w="38100">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98" name="Line 90"/>
            <p:cNvSpPr>
              <a:spLocks noChangeShapeType="1"/>
            </p:cNvSpPr>
            <p:nvPr/>
          </p:nvSpPr>
          <p:spPr bwMode="auto">
            <a:xfrm rot="107492" flipH="1">
              <a:off x="2229" y="908"/>
              <a:ext cx="401" cy="210"/>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99" name="Line 91"/>
            <p:cNvSpPr>
              <a:spLocks noChangeShapeType="1"/>
            </p:cNvSpPr>
            <p:nvPr/>
          </p:nvSpPr>
          <p:spPr bwMode="auto">
            <a:xfrm flipV="1">
              <a:off x="3194" y="-244"/>
              <a:ext cx="0" cy="440"/>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500" name="Line 92"/>
            <p:cNvSpPr>
              <a:spLocks noChangeShapeType="1"/>
            </p:cNvSpPr>
            <p:nvPr/>
          </p:nvSpPr>
          <p:spPr bwMode="auto">
            <a:xfrm flipH="1" flipV="1">
              <a:off x="3880" y="1007"/>
              <a:ext cx="446" cy="238"/>
            </a:xfrm>
            <a:prstGeom prst="line">
              <a:avLst/>
            </a:prstGeom>
            <a:noFill/>
            <a:ln w="38100">
              <a:solidFill>
                <a:schemeClr val="bg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501" name="Freeform 93"/>
            <p:cNvSpPr>
              <a:spLocks/>
            </p:cNvSpPr>
            <p:nvPr/>
          </p:nvSpPr>
          <p:spPr bwMode="auto">
            <a:xfrm>
              <a:off x="2627" y="313"/>
              <a:ext cx="1251" cy="599"/>
            </a:xfrm>
            <a:custGeom>
              <a:avLst/>
              <a:gdLst>
                <a:gd name="T0" fmla="*/ 0 w 2172"/>
                <a:gd name="T1" fmla="*/ 1128 h 1128"/>
                <a:gd name="T2" fmla="*/ 2172 w 2172"/>
                <a:gd name="T3" fmla="*/ 0 h 1128"/>
              </a:gdLst>
              <a:ahLst/>
              <a:cxnLst>
                <a:cxn ang="0">
                  <a:pos x="T0" y="T1"/>
                </a:cxn>
                <a:cxn ang="0">
                  <a:pos x="T2" y="T3"/>
                </a:cxn>
              </a:cxnLst>
              <a:rect l="0" t="0" r="r" b="b"/>
              <a:pathLst>
                <a:path w="2172" h="1128">
                  <a:moveTo>
                    <a:pt x="0" y="1128"/>
                  </a:moveTo>
                  <a:lnTo>
                    <a:pt x="2172" y="0"/>
                  </a:lnTo>
                </a:path>
              </a:pathLst>
            </a:custGeom>
            <a:noFill/>
            <a:ln w="38100" cap="flat">
              <a:solidFill>
                <a:schemeClr val="bg2"/>
              </a:solidFill>
              <a:prstDash val="dash"/>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502" name="Line 94"/>
            <p:cNvSpPr>
              <a:spLocks noChangeShapeType="1"/>
            </p:cNvSpPr>
            <p:nvPr/>
          </p:nvSpPr>
          <p:spPr bwMode="auto">
            <a:xfrm flipH="1" flipV="1">
              <a:off x="2123" y="66"/>
              <a:ext cx="90" cy="47"/>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503" name="Line 95"/>
            <p:cNvSpPr>
              <a:spLocks noChangeShapeType="1"/>
            </p:cNvSpPr>
            <p:nvPr/>
          </p:nvSpPr>
          <p:spPr bwMode="auto">
            <a:xfrm>
              <a:off x="3194" y="196"/>
              <a:ext cx="0" cy="1016"/>
            </a:xfrm>
            <a:prstGeom prst="line">
              <a:avLst/>
            </a:prstGeom>
            <a:noFill/>
            <a:ln w="38100">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504" name="Line 96"/>
            <p:cNvSpPr>
              <a:spLocks noChangeShapeType="1"/>
            </p:cNvSpPr>
            <p:nvPr/>
          </p:nvSpPr>
          <p:spPr bwMode="auto">
            <a:xfrm>
              <a:off x="3196" y="1200"/>
              <a:ext cx="0" cy="111"/>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5505" name="Object 97"/>
            <p:cNvGraphicFramePr>
              <a:graphicFrameLocks noChangeAspect="1"/>
            </p:cNvGraphicFramePr>
            <p:nvPr/>
          </p:nvGraphicFramePr>
          <p:xfrm>
            <a:off x="3024" y="768"/>
            <a:ext cx="135" cy="144"/>
          </p:xfrm>
          <a:graphic>
            <a:graphicData uri="http://schemas.openxmlformats.org/presentationml/2006/ole">
              <p:oleObj spid="_x0000_s145650" name="公式" r:id="rId9" imgW="215806" imgH="228501" progId="Equation.3">
                <p:embed/>
              </p:oleObj>
            </a:graphicData>
          </a:graphic>
        </p:graphicFrame>
        <p:graphicFrame>
          <p:nvGraphicFramePr>
            <p:cNvPr id="145506" name="Object 98"/>
            <p:cNvGraphicFramePr>
              <a:graphicFrameLocks noChangeAspect="1"/>
            </p:cNvGraphicFramePr>
            <p:nvPr/>
          </p:nvGraphicFramePr>
          <p:xfrm>
            <a:off x="3268" y="-247"/>
            <a:ext cx="127" cy="159"/>
          </p:xfrm>
          <a:graphic>
            <a:graphicData uri="http://schemas.openxmlformats.org/presentationml/2006/ole">
              <p:oleObj spid="_x0000_s145651" name="公式" r:id="rId10" imgW="203024" imgH="253780" progId="Equation.3">
                <p:embed/>
              </p:oleObj>
            </a:graphicData>
          </a:graphic>
        </p:graphicFrame>
        <p:graphicFrame>
          <p:nvGraphicFramePr>
            <p:cNvPr id="145507" name="Object 99"/>
            <p:cNvGraphicFramePr>
              <a:graphicFrameLocks noChangeAspect="1"/>
            </p:cNvGraphicFramePr>
            <p:nvPr/>
          </p:nvGraphicFramePr>
          <p:xfrm>
            <a:off x="4260" y="1284"/>
            <a:ext cx="151" cy="183"/>
          </p:xfrm>
          <a:graphic>
            <a:graphicData uri="http://schemas.openxmlformats.org/presentationml/2006/ole">
              <p:oleObj spid="_x0000_s145652" name="公式" r:id="rId11" imgW="241195" imgH="291973" progId="Equation.3">
                <p:embed/>
              </p:oleObj>
            </a:graphicData>
          </a:graphic>
        </p:graphicFrame>
        <p:graphicFrame>
          <p:nvGraphicFramePr>
            <p:cNvPr id="145508" name="Object 100"/>
            <p:cNvGraphicFramePr>
              <a:graphicFrameLocks noChangeAspect="1"/>
            </p:cNvGraphicFramePr>
            <p:nvPr/>
          </p:nvGraphicFramePr>
          <p:xfrm>
            <a:off x="2252" y="1171"/>
            <a:ext cx="159" cy="144"/>
          </p:xfrm>
          <a:graphic>
            <a:graphicData uri="http://schemas.openxmlformats.org/presentationml/2006/ole">
              <p:oleObj spid="_x0000_s145653" name="公式" r:id="rId12" imgW="253890" imgH="228501" progId="Equation.3">
                <p:embed/>
              </p:oleObj>
            </a:graphicData>
          </a:graphic>
        </p:graphicFrame>
      </p:grpSp>
      <p:sp>
        <p:nvSpPr>
          <p:cNvPr id="145509" name="Oval 101"/>
          <p:cNvSpPr>
            <a:spLocks noChangeArrowheads="1"/>
          </p:cNvSpPr>
          <p:nvPr/>
        </p:nvSpPr>
        <p:spPr bwMode="auto">
          <a:xfrm rot="3734321">
            <a:off x="7038976" y="4433865"/>
            <a:ext cx="946150" cy="1558925"/>
          </a:xfrm>
          <a:prstGeom prst="ellipse">
            <a:avLst/>
          </a:prstGeom>
          <a:noFill/>
          <a:ln w="57150">
            <a:solidFill>
              <a:srgbClr val="00CC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510" name="Oval 102"/>
          <p:cNvSpPr>
            <a:spLocks noChangeArrowheads="1"/>
          </p:cNvSpPr>
          <p:nvPr/>
        </p:nvSpPr>
        <p:spPr bwMode="auto">
          <a:xfrm rot="1509297">
            <a:off x="5440363" y="3957615"/>
            <a:ext cx="2825750" cy="1282700"/>
          </a:xfrm>
          <a:prstGeom prst="ellipse">
            <a:avLst/>
          </a:prstGeom>
          <a:noFill/>
          <a:ln w="57150">
            <a:solidFill>
              <a:srgbClr val="FF0000"/>
            </a:solidFill>
            <a:round/>
            <a:headEnd/>
            <a:tailEnd/>
          </a:ln>
          <a:effectLst/>
          <a:extLst>
            <a:ext uri="{909E8E84-426E-40DD-AFC4-6F175D3DCCD1}">
              <a14:hiddenFill xmlns="" xmlns:a14="http://schemas.microsoft.com/office/drawing/2010/main">
                <a:solidFill>
                  <a:srgbClr val="66FFFF">
                    <a:alpha val="50000"/>
                  </a:srgbClr>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511" name="Oval 103"/>
          <p:cNvSpPr>
            <a:spLocks noChangeArrowheads="1"/>
          </p:cNvSpPr>
          <p:nvPr/>
        </p:nvSpPr>
        <p:spPr bwMode="auto">
          <a:xfrm rot="2107095">
            <a:off x="4932363" y="4743428"/>
            <a:ext cx="2328862" cy="527050"/>
          </a:xfrm>
          <a:prstGeom prst="ellipse">
            <a:avLst/>
          </a:prstGeom>
          <a:noFill/>
          <a:ln w="57150">
            <a:solidFill>
              <a:schemeClr val="tx2"/>
            </a:solidFill>
            <a:round/>
            <a:headEnd/>
            <a:tailEnd/>
          </a:ln>
          <a:effectLst/>
          <a:extLst>
            <a:ext uri="{909E8E84-426E-40DD-AFC4-6F175D3DCCD1}">
              <a14:hiddenFill xmlns="" xmlns:a14="http://schemas.microsoft.com/office/drawing/2010/main">
                <a:solidFill>
                  <a:srgbClr val="FFCCCC">
                    <a:alpha val="50000"/>
                  </a:srgbClr>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512" name="Line 104"/>
          <p:cNvSpPr>
            <a:spLocks noChangeShapeType="1"/>
          </p:cNvSpPr>
          <p:nvPr/>
        </p:nvSpPr>
        <p:spPr bwMode="auto">
          <a:xfrm>
            <a:off x="1403350" y="4822803"/>
            <a:ext cx="2376488" cy="0"/>
          </a:xfrm>
          <a:prstGeom prst="line">
            <a:avLst/>
          </a:prstGeom>
          <a:noFill/>
          <a:ln w="38100">
            <a:solidFill>
              <a:srgbClr val="00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13" name="Line 105"/>
          <p:cNvSpPr>
            <a:spLocks noChangeShapeType="1"/>
          </p:cNvSpPr>
          <p:nvPr/>
        </p:nvSpPr>
        <p:spPr bwMode="auto">
          <a:xfrm>
            <a:off x="611188" y="5470503"/>
            <a:ext cx="2881312" cy="0"/>
          </a:xfrm>
          <a:prstGeom prst="line">
            <a:avLst/>
          </a:prstGeom>
          <a:noFill/>
          <a:ln w="3810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12"/>
          </p:nvPr>
        </p:nvSpPr>
        <p:spPr/>
        <p:txBody>
          <a:bodyPr/>
          <a:lstStyle/>
          <a:p>
            <a:fld id="{D5D4DF37-AEE8-484F-9441-CFC9A93CCCEE}" type="slidenum">
              <a:rPr lang="en-US" altLang="zh-CN" smtClean="0">
                <a:solidFill>
                  <a:schemeClr val="bg2"/>
                </a:solidFill>
              </a:rPr>
              <a:pPr/>
              <a:t>24</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5494"/>
                                        </p:tgtEl>
                                        <p:attrNameLst>
                                          <p:attrName>style.visibility</p:attrName>
                                        </p:attrNameLst>
                                      </p:cBhvr>
                                      <p:to>
                                        <p:strVal val="visible"/>
                                      </p:to>
                                    </p:set>
                                    <p:animEffect transition="in" filter="wipe(left)">
                                      <p:cBhvr>
                                        <p:cTn id="7" dur="1000"/>
                                        <p:tgtEl>
                                          <p:spTgt spid="1454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448"/>
                                        </p:tgtEl>
                                        <p:attrNameLst>
                                          <p:attrName>style.visibility</p:attrName>
                                        </p:attrNameLst>
                                      </p:cBhvr>
                                      <p:to>
                                        <p:strVal val="visible"/>
                                      </p:to>
                                    </p:set>
                                    <p:animEffect transition="in" filter="wipe(left)">
                                      <p:cBhvr>
                                        <p:cTn id="12" dur="1000"/>
                                        <p:tgtEl>
                                          <p:spTgt spid="1454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5413"/>
                                        </p:tgtEl>
                                        <p:attrNameLst>
                                          <p:attrName>style.visibility</p:attrName>
                                        </p:attrNameLst>
                                      </p:cBhvr>
                                      <p:to>
                                        <p:strVal val="visible"/>
                                      </p:to>
                                    </p:set>
                                    <p:animEffect transition="in" filter="wipe(left)">
                                      <p:cBhvr>
                                        <p:cTn id="17" dur="500"/>
                                        <p:tgtEl>
                                          <p:spTgt spid="145413"/>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45414"/>
                                        </p:tgtEl>
                                        <p:attrNameLst>
                                          <p:attrName>style.visibility</p:attrName>
                                        </p:attrNameLst>
                                      </p:cBhvr>
                                      <p:to>
                                        <p:strVal val="visible"/>
                                      </p:to>
                                    </p:set>
                                    <p:animEffect transition="in" filter="wipe(left)">
                                      <p:cBhvr>
                                        <p:cTn id="21" dur="500"/>
                                        <p:tgtEl>
                                          <p:spTgt spid="145414"/>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45415"/>
                                        </p:tgtEl>
                                        <p:attrNameLst>
                                          <p:attrName>style.visibility</p:attrName>
                                        </p:attrNameLst>
                                      </p:cBhvr>
                                      <p:to>
                                        <p:strVal val="visible"/>
                                      </p:to>
                                    </p:set>
                                    <p:animEffect transition="in" filter="wipe(left)">
                                      <p:cBhvr>
                                        <p:cTn id="25" dur="500"/>
                                        <p:tgtEl>
                                          <p:spTgt spid="1454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45471"/>
                                        </p:tgtEl>
                                        <p:attrNameLst>
                                          <p:attrName>style.visibility</p:attrName>
                                        </p:attrNameLst>
                                      </p:cBhvr>
                                      <p:to>
                                        <p:strVal val="visible"/>
                                      </p:to>
                                    </p:set>
                                    <p:animEffect transition="in" filter="wipe(up)">
                                      <p:cBhvr>
                                        <p:cTn id="30" dur="500"/>
                                        <p:tgtEl>
                                          <p:spTgt spid="145471"/>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145449"/>
                                        </p:tgtEl>
                                        <p:attrNameLst>
                                          <p:attrName>style.visibility</p:attrName>
                                        </p:attrNameLst>
                                      </p:cBhvr>
                                      <p:to>
                                        <p:strVal val="visible"/>
                                      </p:to>
                                    </p:set>
                                    <p:animEffect transition="in" filter="wipe(left)">
                                      <p:cBhvr>
                                        <p:cTn id="34" dur="500"/>
                                        <p:tgtEl>
                                          <p:spTgt spid="14544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45417"/>
                                        </p:tgtEl>
                                        <p:attrNameLst>
                                          <p:attrName>style.visibility</p:attrName>
                                        </p:attrNameLst>
                                      </p:cBhvr>
                                      <p:to>
                                        <p:strVal val="visible"/>
                                      </p:to>
                                    </p:set>
                                    <p:animEffect transition="in" filter="wipe(left)">
                                      <p:cBhvr>
                                        <p:cTn id="39" dur="500"/>
                                        <p:tgtEl>
                                          <p:spTgt spid="14541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45510"/>
                                        </p:tgtEl>
                                        <p:attrNameLst>
                                          <p:attrName>style.visibility</p:attrName>
                                        </p:attrNameLst>
                                      </p:cBhvr>
                                      <p:to>
                                        <p:strVal val="visible"/>
                                      </p:to>
                                    </p:set>
                                    <p:animEffect transition="in" filter="wipe(up)">
                                      <p:cBhvr>
                                        <p:cTn id="44" dur="1000"/>
                                        <p:tgtEl>
                                          <p:spTgt spid="14551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45441"/>
                                        </p:tgtEl>
                                        <p:attrNameLst>
                                          <p:attrName>style.visibility</p:attrName>
                                        </p:attrNameLst>
                                      </p:cBhvr>
                                      <p:to>
                                        <p:strVal val="visible"/>
                                      </p:to>
                                    </p:set>
                                    <p:animEffect transition="in" filter="wipe(left)">
                                      <p:cBhvr>
                                        <p:cTn id="49" dur="500"/>
                                        <p:tgtEl>
                                          <p:spTgt spid="145441"/>
                                        </p:tgtEl>
                                      </p:cBhvr>
                                    </p:animEffect>
                                  </p:childTnLst>
                                </p:cTn>
                              </p:par>
                            </p:childTnLst>
                          </p:cTn>
                        </p:par>
                        <p:par>
                          <p:cTn id="50" fill="hold" nodeType="afterGroup">
                            <p:stCondLst>
                              <p:cond delay="500"/>
                            </p:stCondLst>
                            <p:childTnLst>
                              <p:par>
                                <p:cTn id="51" presetID="22" presetClass="entr" presetSubtype="8" fill="hold" nodeType="afterEffect">
                                  <p:stCondLst>
                                    <p:cond delay="0"/>
                                  </p:stCondLst>
                                  <p:childTnLst>
                                    <p:set>
                                      <p:cBhvr>
                                        <p:cTn id="52" dur="1" fill="hold">
                                          <p:stCondLst>
                                            <p:cond delay="0"/>
                                          </p:stCondLst>
                                        </p:cTn>
                                        <p:tgtEl>
                                          <p:spTgt spid="145442"/>
                                        </p:tgtEl>
                                        <p:attrNameLst>
                                          <p:attrName>style.visibility</p:attrName>
                                        </p:attrNameLst>
                                      </p:cBhvr>
                                      <p:to>
                                        <p:strVal val="visible"/>
                                      </p:to>
                                    </p:set>
                                    <p:animEffect transition="in" filter="wipe(left)">
                                      <p:cBhvr>
                                        <p:cTn id="53" dur="500"/>
                                        <p:tgtEl>
                                          <p:spTgt spid="14544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45509"/>
                                        </p:tgtEl>
                                        <p:attrNameLst>
                                          <p:attrName>style.visibility</p:attrName>
                                        </p:attrNameLst>
                                      </p:cBhvr>
                                      <p:to>
                                        <p:strVal val="visible"/>
                                      </p:to>
                                    </p:set>
                                    <p:animEffect transition="in" filter="wipe(up)">
                                      <p:cBhvr>
                                        <p:cTn id="58" dur="1000"/>
                                        <p:tgtEl>
                                          <p:spTgt spid="14550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45512"/>
                                        </p:tgtEl>
                                        <p:attrNameLst>
                                          <p:attrName>style.visibility</p:attrName>
                                        </p:attrNameLst>
                                      </p:cBhvr>
                                      <p:to>
                                        <p:strVal val="visible"/>
                                      </p:to>
                                    </p:set>
                                    <p:animEffect transition="in" filter="wipe(left)">
                                      <p:cBhvr>
                                        <p:cTn id="63" dur="1000"/>
                                        <p:tgtEl>
                                          <p:spTgt spid="14551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45445">
                                            <p:txEl>
                                              <p:pRg st="0" end="0"/>
                                            </p:txEl>
                                          </p:spTgt>
                                        </p:tgtEl>
                                        <p:attrNameLst>
                                          <p:attrName>style.visibility</p:attrName>
                                        </p:attrNameLst>
                                      </p:cBhvr>
                                      <p:to>
                                        <p:strVal val="visible"/>
                                      </p:to>
                                    </p:set>
                                    <p:animEffect transition="in" filter="wipe(left)">
                                      <p:cBhvr>
                                        <p:cTn id="68" dur="500"/>
                                        <p:tgtEl>
                                          <p:spTgt spid="145445">
                                            <p:txEl>
                                              <p:pRg st="0" end="0"/>
                                            </p:txEl>
                                          </p:spTgt>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145444"/>
                                        </p:tgtEl>
                                        <p:attrNameLst>
                                          <p:attrName>style.visibility</p:attrName>
                                        </p:attrNameLst>
                                      </p:cBhvr>
                                      <p:to>
                                        <p:strVal val="visible"/>
                                      </p:to>
                                    </p:set>
                                    <p:animEffect transition="in" filter="wipe(left)">
                                      <p:cBhvr>
                                        <p:cTn id="72" dur="500"/>
                                        <p:tgtEl>
                                          <p:spTgt spid="14544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45511"/>
                                        </p:tgtEl>
                                        <p:attrNameLst>
                                          <p:attrName>style.visibility</p:attrName>
                                        </p:attrNameLst>
                                      </p:cBhvr>
                                      <p:to>
                                        <p:strVal val="visible"/>
                                      </p:to>
                                    </p:set>
                                    <p:animEffect transition="in" filter="wipe(up)">
                                      <p:cBhvr>
                                        <p:cTn id="77" dur="1000"/>
                                        <p:tgtEl>
                                          <p:spTgt spid="14551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45513"/>
                                        </p:tgtEl>
                                        <p:attrNameLst>
                                          <p:attrName>style.visibility</p:attrName>
                                        </p:attrNameLst>
                                      </p:cBhvr>
                                      <p:to>
                                        <p:strVal val="visible"/>
                                      </p:to>
                                    </p:set>
                                    <p:animEffect transition="in" filter="wipe(left)">
                                      <p:cBhvr>
                                        <p:cTn id="82" dur="1000"/>
                                        <p:tgtEl>
                                          <p:spTgt spid="145513"/>
                                        </p:tgtEl>
                                      </p:cBhvr>
                                    </p:animEffect>
                                  </p:childTnLst>
                                </p:cTn>
                              </p:par>
                            </p:childTnLst>
                          </p:cTn>
                        </p:par>
                        <p:par>
                          <p:cTn id="83" fill="hold" nodeType="afterGroup">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145446"/>
                                        </p:tgtEl>
                                        <p:attrNameLst>
                                          <p:attrName>style.visibility</p:attrName>
                                        </p:attrNameLst>
                                      </p:cBhvr>
                                      <p:to>
                                        <p:strVal val="visible"/>
                                      </p:to>
                                    </p:set>
                                    <p:animEffect transition="in" filter="wipe(left)">
                                      <p:cBhvr>
                                        <p:cTn id="86" dur="500"/>
                                        <p:tgtEl>
                                          <p:spTgt spid="145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utoUpdateAnimBg="0"/>
      <p:bldP spid="145415" grpId="0" autoUpdateAnimBg="0"/>
      <p:bldP spid="145441" grpId="0" autoUpdateAnimBg="0"/>
      <p:bldP spid="145445" grpId="0" build="p" autoUpdateAnimBg="0"/>
      <p:bldP spid="145446" grpId="0" autoUpdateAnimBg="0"/>
      <p:bldP spid="145448" grpId="0"/>
      <p:bldP spid="145471" grpId="0" animBg="1"/>
      <p:bldP spid="145509" grpId="0" animBg="1"/>
      <p:bldP spid="145510" grpId="0" animBg="1"/>
      <p:bldP spid="145511" grpId="0" animBg="1"/>
      <p:bldP spid="145512" grpId="0" animBg="1"/>
      <p:bldP spid="1455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6" name="Text Box 4"/>
          <p:cNvSpPr txBox="1">
            <a:spLocks noChangeArrowheads="1"/>
          </p:cNvSpPr>
          <p:nvPr/>
        </p:nvSpPr>
        <p:spPr bwMode="auto">
          <a:xfrm>
            <a:off x="642910" y="928670"/>
            <a:ext cx="5759450" cy="5794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altLang="zh-CN" dirty="0"/>
              <a:t>(4) </a:t>
            </a:r>
            <a:r>
              <a:rPr lang="zh-CN" altLang="en-US" dirty="0"/>
              <a:t>当 </a:t>
            </a:r>
            <a:r>
              <a:rPr lang="en-US" altLang="zh-CN" i="1" dirty="0"/>
              <a:t>a</a:t>
            </a:r>
            <a:r>
              <a:rPr lang="zh-CN" altLang="en-US" dirty="0"/>
              <a:t>＝</a:t>
            </a:r>
            <a:r>
              <a:rPr lang="en-US" altLang="zh-CN" i="1" dirty="0"/>
              <a:t>b</a:t>
            </a:r>
            <a:r>
              <a:rPr lang="en-US" altLang="zh-CN" dirty="0"/>
              <a:t> </a:t>
            </a:r>
            <a:r>
              <a:rPr lang="zh-CN" altLang="en-US" dirty="0"/>
              <a:t>时为旋转椭球面</a:t>
            </a:r>
            <a:r>
              <a:rPr lang="en-US" altLang="zh-CN" dirty="0"/>
              <a:t>;</a:t>
            </a:r>
          </a:p>
        </p:txBody>
      </p:sp>
      <p:sp>
        <p:nvSpPr>
          <p:cNvPr id="218117" name="Text Box 5"/>
          <p:cNvSpPr txBox="1">
            <a:spLocks noChangeArrowheads="1"/>
          </p:cNvSpPr>
          <p:nvPr/>
        </p:nvSpPr>
        <p:spPr bwMode="auto">
          <a:xfrm>
            <a:off x="1116013" y="4456095"/>
            <a:ext cx="3886200" cy="5794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zh-CN" altLang="en-US">
                <a:latin typeface="宋体" pitchFamily="2" charset="-122"/>
              </a:rPr>
              <a:t>当</a:t>
            </a:r>
            <a:r>
              <a:rPr lang="en-US" altLang="zh-CN" i="1"/>
              <a:t>a</a:t>
            </a:r>
            <a:r>
              <a:rPr lang="zh-CN" altLang="en-US"/>
              <a:t>＝</a:t>
            </a:r>
            <a:r>
              <a:rPr lang="en-US" altLang="zh-CN" i="1"/>
              <a:t>b</a:t>
            </a:r>
            <a:r>
              <a:rPr lang="zh-CN" altLang="en-US"/>
              <a:t>＝</a:t>
            </a:r>
            <a:r>
              <a:rPr lang="en-US" altLang="zh-CN" i="1"/>
              <a:t>c</a:t>
            </a:r>
            <a:r>
              <a:rPr lang="zh-CN" altLang="en-US">
                <a:latin typeface="宋体" pitchFamily="2" charset="-122"/>
              </a:rPr>
              <a:t>时为球面：</a:t>
            </a:r>
          </a:p>
        </p:txBody>
      </p:sp>
      <p:graphicFrame>
        <p:nvGraphicFramePr>
          <p:cNvPr id="218118" name="Object 6"/>
          <p:cNvGraphicFramePr>
            <a:graphicFrameLocks noChangeAspect="1"/>
          </p:cNvGraphicFramePr>
          <p:nvPr/>
        </p:nvGraphicFramePr>
        <p:xfrm>
          <a:off x="1116013" y="1863707"/>
          <a:ext cx="2808287" cy="1041400"/>
        </p:xfrm>
        <a:graphic>
          <a:graphicData uri="http://schemas.openxmlformats.org/presentationml/2006/ole">
            <p:oleObj spid="_x0000_s218193" name="公式" r:id="rId3" imgW="2501900" imgH="927100" progId="Equation.3">
              <p:embed/>
            </p:oleObj>
          </a:graphicData>
        </a:graphic>
      </p:graphicFrame>
      <p:grpSp>
        <p:nvGrpSpPr>
          <p:cNvPr id="218123" name="Group 11"/>
          <p:cNvGrpSpPr>
            <a:grpSpLocks/>
          </p:cNvGrpSpPr>
          <p:nvPr/>
        </p:nvGrpSpPr>
        <p:grpSpPr bwMode="auto">
          <a:xfrm>
            <a:off x="684213" y="2932095"/>
            <a:ext cx="8101012" cy="1082675"/>
            <a:chOff x="431" y="1971"/>
            <a:chExt cx="5103" cy="682"/>
          </a:xfrm>
        </p:grpSpPr>
        <p:sp>
          <p:nvSpPr>
            <p:cNvPr id="218121" name="Text Box 9"/>
            <p:cNvSpPr txBox="1">
              <a:spLocks noChangeArrowheads="1"/>
            </p:cNvSpPr>
            <p:nvPr/>
          </p:nvSpPr>
          <p:spPr bwMode="auto">
            <a:xfrm>
              <a:off x="431" y="2160"/>
              <a:ext cx="5103" cy="3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zh-CN" altLang="en-US"/>
                <a:t>由看作椭圆                     绕    轴旋转而成．</a:t>
              </a:r>
            </a:p>
          </p:txBody>
        </p:sp>
        <p:graphicFrame>
          <p:nvGraphicFramePr>
            <p:cNvPr id="218120" name="Object 8"/>
            <p:cNvGraphicFramePr>
              <a:graphicFrameLocks noChangeAspect="1"/>
            </p:cNvGraphicFramePr>
            <p:nvPr/>
          </p:nvGraphicFramePr>
          <p:xfrm>
            <a:off x="1837" y="1971"/>
            <a:ext cx="1270" cy="682"/>
          </p:xfrm>
          <a:graphic>
            <a:graphicData uri="http://schemas.openxmlformats.org/presentationml/2006/ole">
              <p:oleObj spid="_x0000_s218194" name="公式" r:id="rId4" imgW="1727200" imgH="927100" progId="Equation.3">
                <p:embed/>
              </p:oleObj>
            </a:graphicData>
          </a:graphic>
        </p:graphicFrame>
        <p:graphicFrame>
          <p:nvGraphicFramePr>
            <p:cNvPr id="218122" name="Object 10"/>
            <p:cNvGraphicFramePr>
              <a:graphicFrameLocks noChangeAspect="1"/>
            </p:cNvGraphicFramePr>
            <p:nvPr/>
          </p:nvGraphicFramePr>
          <p:xfrm>
            <a:off x="3387" y="2251"/>
            <a:ext cx="173" cy="214"/>
          </p:xfrm>
          <a:graphic>
            <a:graphicData uri="http://schemas.openxmlformats.org/presentationml/2006/ole">
              <p:oleObj spid="_x0000_s218195" name="公式" r:id="rId5" imgW="215619" imgH="266353" progId="Equation.3">
                <p:embed/>
              </p:oleObj>
            </a:graphicData>
          </a:graphic>
        </p:graphicFrame>
      </p:grpSp>
      <p:graphicFrame>
        <p:nvGraphicFramePr>
          <p:cNvPr id="218125" name="Object 13"/>
          <p:cNvGraphicFramePr>
            <a:graphicFrameLocks noChangeAspect="1"/>
          </p:cNvGraphicFramePr>
          <p:nvPr/>
        </p:nvGraphicFramePr>
        <p:xfrm>
          <a:off x="5148263" y="1863707"/>
          <a:ext cx="2879725" cy="1108075"/>
        </p:xfrm>
        <a:graphic>
          <a:graphicData uri="http://schemas.openxmlformats.org/presentationml/2006/ole">
            <p:oleObj spid="_x0000_s218196" name="Equation" r:id="rId6" imgW="1549400" imgH="596900" progId="">
              <p:embed/>
            </p:oleObj>
          </a:graphicData>
        </a:graphic>
      </p:graphicFrame>
      <p:sp>
        <p:nvSpPr>
          <p:cNvPr id="218126" name="Text Box 14"/>
          <p:cNvSpPr txBox="1">
            <a:spLocks noChangeArrowheads="1"/>
          </p:cNvSpPr>
          <p:nvPr/>
        </p:nvSpPr>
        <p:spPr bwMode="auto">
          <a:xfrm>
            <a:off x="4335463" y="2046270"/>
            <a:ext cx="59055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或</a:t>
            </a:r>
          </a:p>
        </p:txBody>
      </p:sp>
      <p:graphicFrame>
        <p:nvGraphicFramePr>
          <p:cNvPr id="218127" name="Object 15"/>
          <p:cNvGraphicFramePr>
            <a:graphicFrameLocks noChangeAspect="1"/>
          </p:cNvGraphicFramePr>
          <p:nvPr/>
        </p:nvGraphicFramePr>
        <p:xfrm>
          <a:off x="2195513" y="5130782"/>
          <a:ext cx="3600450" cy="658813"/>
        </p:xfrm>
        <a:graphic>
          <a:graphicData uri="http://schemas.openxmlformats.org/presentationml/2006/ole">
            <p:oleObj spid="_x0000_s218197" name="公式" r:id="rId7" imgW="2565400" imgH="469900" progId="Equation.3">
              <p:embed/>
            </p:oleObj>
          </a:graphicData>
        </a:graphic>
      </p:graphicFrame>
      <p:sp>
        <p:nvSpPr>
          <p:cNvPr id="2" name="灯片编号占位符 1"/>
          <p:cNvSpPr>
            <a:spLocks noGrp="1"/>
          </p:cNvSpPr>
          <p:nvPr>
            <p:ph type="sldNum" sz="quarter" idx="12"/>
          </p:nvPr>
        </p:nvSpPr>
        <p:spPr/>
        <p:txBody>
          <a:bodyPr/>
          <a:lstStyle/>
          <a:p>
            <a:fld id="{D5D4DF37-AEE8-484F-9441-CFC9A93CCCEE}" type="slidenum">
              <a:rPr lang="en-US" altLang="zh-CN" smtClean="0">
                <a:solidFill>
                  <a:schemeClr val="bg2"/>
                </a:solidFill>
              </a:rPr>
              <a:pPr/>
              <a:t>25</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8116"/>
                                        </p:tgtEl>
                                        <p:attrNameLst>
                                          <p:attrName>style.visibility</p:attrName>
                                        </p:attrNameLst>
                                      </p:cBhvr>
                                      <p:to>
                                        <p:strVal val="visible"/>
                                      </p:to>
                                    </p:set>
                                    <p:animEffect transition="in" filter="wipe(left)">
                                      <p:cBhvr>
                                        <p:cTn id="7" dur="500"/>
                                        <p:tgtEl>
                                          <p:spTgt spid="2181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8118"/>
                                        </p:tgtEl>
                                        <p:attrNameLst>
                                          <p:attrName>style.visibility</p:attrName>
                                        </p:attrNameLst>
                                      </p:cBhvr>
                                      <p:to>
                                        <p:strVal val="visible"/>
                                      </p:to>
                                    </p:set>
                                    <p:animEffect transition="in" filter="wipe(left)">
                                      <p:cBhvr>
                                        <p:cTn id="12" dur="500"/>
                                        <p:tgtEl>
                                          <p:spTgt spid="2181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8126"/>
                                        </p:tgtEl>
                                        <p:attrNameLst>
                                          <p:attrName>style.visibility</p:attrName>
                                        </p:attrNameLst>
                                      </p:cBhvr>
                                      <p:to>
                                        <p:strVal val="visible"/>
                                      </p:to>
                                    </p:set>
                                    <p:animEffect transition="in" filter="wipe(left)">
                                      <p:cBhvr>
                                        <p:cTn id="17" dur="1000"/>
                                        <p:tgtEl>
                                          <p:spTgt spid="2181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18125"/>
                                        </p:tgtEl>
                                        <p:attrNameLst>
                                          <p:attrName>style.visibility</p:attrName>
                                        </p:attrNameLst>
                                      </p:cBhvr>
                                      <p:to>
                                        <p:strVal val="visible"/>
                                      </p:to>
                                    </p:set>
                                    <p:animEffect transition="in" filter="wipe(left)">
                                      <p:cBhvr>
                                        <p:cTn id="22" dur="1000"/>
                                        <p:tgtEl>
                                          <p:spTgt spid="2181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18123"/>
                                        </p:tgtEl>
                                        <p:attrNameLst>
                                          <p:attrName>style.visibility</p:attrName>
                                        </p:attrNameLst>
                                      </p:cBhvr>
                                      <p:to>
                                        <p:strVal val="visible"/>
                                      </p:to>
                                    </p:set>
                                    <p:animEffect transition="in" filter="wipe(left)">
                                      <p:cBhvr>
                                        <p:cTn id="27" dur="1000"/>
                                        <p:tgtEl>
                                          <p:spTgt spid="2181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8117"/>
                                        </p:tgtEl>
                                        <p:attrNameLst>
                                          <p:attrName>style.visibility</p:attrName>
                                        </p:attrNameLst>
                                      </p:cBhvr>
                                      <p:to>
                                        <p:strVal val="visible"/>
                                      </p:to>
                                    </p:set>
                                    <p:animEffect transition="in" filter="wipe(left)">
                                      <p:cBhvr>
                                        <p:cTn id="32" dur="500"/>
                                        <p:tgtEl>
                                          <p:spTgt spid="218117"/>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218127"/>
                                        </p:tgtEl>
                                        <p:attrNameLst>
                                          <p:attrName>style.visibility</p:attrName>
                                        </p:attrNameLst>
                                      </p:cBhvr>
                                      <p:to>
                                        <p:strVal val="visible"/>
                                      </p:to>
                                    </p:set>
                                    <p:animEffect transition="in" filter="wipe(left)">
                                      <p:cBhvr>
                                        <p:cTn id="36" dur="500"/>
                                        <p:tgtEl>
                                          <p:spTgt spid="218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6" grpId="0" autoUpdateAnimBg="0"/>
      <p:bldP spid="218117" grpId="0" autoUpdateAnimBg="0"/>
      <p:bldP spid="218126"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85800" y="533400"/>
            <a:ext cx="4672018" cy="533400"/>
          </a:xfrm>
        </p:spPr>
        <p:txBody>
          <a:bodyPr/>
          <a:lstStyle/>
          <a:p>
            <a:pPr algn="l"/>
            <a:r>
              <a:rPr lang="en-US" altLang="zh-CN" sz="3200" b="1" dirty="0">
                <a:solidFill>
                  <a:schemeClr val="bg2"/>
                </a:solidFill>
              </a:rPr>
              <a:t>2</a:t>
            </a:r>
            <a:r>
              <a:rPr lang="en-US" altLang="zh-CN" sz="3200" b="1" dirty="0" smtClean="0">
                <a:solidFill>
                  <a:schemeClr val="bg2"/>
                </a:solidFill>
              </a:rPr>
              <a:t>.  </a:t>
            </a:r>
            <a:r>
              <a:rPr lang="zh-CN" altLang="en-US" sz="3200" b="1" dirty="0">
                <a:solidFill>
                  <a:schemeClr val="bg2"/>
                </a:solidFill>
                <a:latin typeface="楷体_GB2312" pitchFamily="49" charset="-122"/>
              </a:rPr>
              <a:t>椭圆</a:t>
            </a:r>
            <a:r>
              <a:rPr lang="zh-CN" altLang="en-US" sz="3200" b="1" dirty="0" smtClean="0">
                <a:solidFill>
                  <a:schemeClr val="bg2"/>
                </a:solidFill>
                <a:latin typeface="楷体_GB2312" pitchFamily="49" charset="-122"/>
              </a:rPr>
              <a:t>锥面（二次锥面）</a:t>
            </a:r>
            <a:endParaRPr lang="zh-CN" altLang="en-US" sz="3200" b="1" dirty="0">
              <a:solidFill>
                <a:schemeClr val="bg2"/>
              </a:solidFill>
              <a:latin typeface="楷体_GB2312" pitchFamily="49" charset="-122"/>
            </a:endParaRPr>
          </a:p>
        </p:txBody>
      </p:sp>
      <p:graphicFrame>
        <p:nvGraphicFramePr>
          <p:cNvPr id="198659" name="Object 3"/>
          <p:cNvGraphicFramePr>
            <a:graphicFrameLocks noChangeAspect="1"/>
          </p:cNvGraphicFramePr>
          <p:nvPr/>
        </p:nvGraphicFramePr>
        <p:xfrm>
          <a:off x="755650" y="1341438"/>
          <a:ext cx="5184775" cy="1144587"/>
        </p:xfrm>
        <a:graphic>
          <a:graphicData uri="http://schemas.openxmlformats.org/presentationml/2006/ole">
            <p:oleObj spid="_x0000_s241666" name="Equation" r:id="rId3" imgW="3597480" imgH="786960" progId="">
              <p:embed/>
            </p:oleObj>
          </a:graphicData>
        </a:graphic>
      </p:graphicFrame>
      <p:grpSp>
        <p:nvGrpSpPr>
          <p:cNvPr id="3" name="Group 11"/>
          <p:cNvGrpSpPr>
            <a:grpSpLocks/>
          </p:cNvGrpSpPr>
          <p:nvPr/>
        </p:nvGrpSpPr>
        <p:grpSpPr bwMode="auto">
          <a:xfrm>
            <a:off x="2990850" y="4479925"/>
            <a:ext cx="617538" cy="147638"/>
            <a:chOff x="1440" y="2736"/>
            <a:chExt cx="1912" cy="454"/>
          </a:xfrm>
        </p:grpSpPr>
        <p:sp>
          <p:nvSpPr>
            <p:cNvPr id="198668" name="Arc 12"/>
            <p:cNvSpPr>
              <a:spLocks/>
            </p:cNvSpPr>
            <p:nvPr/>
          </p:nvSpPr>
          <p:spPr bwMode="auto">
            <a:xfrm>
              <a:off x="1440" y="2736"/>
              <a:ext cx="1912" cy="271"/>
            </a:xfrm>
            <a:custGeom>
              <a:avLst/>
              <a:gdLst>
                <a:gd name="G0" fmla="+- 21538 0 0"/>
                <a:gd name="G1" fmla="+- 21600 0 0"/>
                <a:gd name="G2" fmla="+- 21600 0 0"/>
                <a:gd name="T0" fmla="*/ 0 w 43138"/>
                <a:gd name="T1" fmla="*/ 19965 h 24006"/>
                <a:gd name="T2" fmla="*/ 43004 w 43138"/>
                <a:gd name="T3" fmla="*/ 24006 h 24006"/>
                <a:gd name="T4" fmla="*/ 21538 w 43138"/>
                <a:gd name="T5" fmla="*/ 21600 h 24006"/>
              </a:gdLst>
              <a:ahLst/>
              <a:cxnLst>
                <a:cxn ang="0">
                  <a:pos x="T0" y="T1"/>
                </a:cxn>
                <a:cxn ang="0">
                  <a:pos x="T2" y="T3"/>
                </a:cxn>
                <a:cxn ang="0">
                  <a:pos x="T4" y="T5"/>
                </a:cxn>
              </a:cxnLst>
              <a:rect l="0" t="0" r="r" b="b"/>
              <a:pathLst>
                <a:path w="43138" h="24006" fill="none" extrusionOk="0">
                  <a:moveTo>
                    <a:pt x="-1" y="19964"/>
                  </a:moveTo>
                  <a:cubicBezTo>
                    <a:pt x="854" y="8702"/>
                    <a:pt x="10242" y="-1"/>
                    <a:pt x="21538" y="0"/>
                  </a:cubicBezTo>
                  <a:cubicBezTo>
                    <a:pt x="33467" y="0"/>
                    <a:pt x="43138" y="9670"/>
                    <a:pt x="43138" y="21600"/>
                  </a:cubicBezTo>
                  <a:cubicBezTo>
                    <a:pt x="43138" y="22403"/>
                    <a:pt x="43093" y="23207"/>
                    <a:pt x="43003" y="24005"/>
                  </a:cubicBezTo>
                </a:path>
                <a:path w="43138" h="24006" stroke="0" extrusionOk="0">
                  <a:moveTo>
                    <a:pt x="-1" y="19964"/>
                  </a:moveTo>
                  <a:cubicBezTo>
                    <a:pt x="854" y="8702"/>
                    <a:pt x="10242" y="-1"/>
                    <a:pt x="21538" y="0"/>
                  </a:cubicBezTo>
                  <a:cubicBezTo>
                    <a:pt x="33467" y="0"/>
                    <a:pt x="43138" y="9670"/>
                    <a:pt x="43138" y="21600"/>
                  </a:cubicBezTo>
                  <a:cubicBezTo>
                    <a:pt x="43138" y="22403"/>
                    <a:pt x="43093" y="23207"/>
                    <a:pt x="43003" y="24005"/>
                  </a:cubicBezTo>
                  <a:lnTo>
                    <a:pt x="21538" y="21600"/>
                  </a:lnTo>
                  <a:close/>
                </a:path>
              </a:pathLst>
            </a:custGeom>
            <a:noFill/>
            <a:ln w="38100">
              <a:solidFill>
                <a:schemeClr val="hlink"/>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9" name="Arc 13"/>
            <p:cNvSpPr>
              <a:spLocks/>
            </p:cNvSpPr>
            <p:nvPr/>
          </p:nvSpPr>
          <p:spPr bwMode="auto">
            <a:xfrm>
              <a:off x="1446" y="2928"/>
              <a:ext cx="1904" cy="262"/>
            </a:xfrm>
            <a:custGeom>
              <a:avLst/>
              <a:gdLst>
                <a:gd name="G0" fmla="+- 21600 0 0"/>
                <a:gd name="G1" fmla="+- 1506 0 0"/>
                <a:gd name="G2" fmla="+- 21600 0 0"/>
                <a:gd name="T0" fmla="*/ 43018 w 43018"/>
                <a:gd name="T1" fmla="*/ 4307 h 23106"/>
                <a:gd name="T2" fmla="*/ 53 w 43018"/>
                <a:gd name="T3" fmla="*/ 0 h 23106"/>
                <a:gd name="T4" fmla="*/ 21600 w 43018"/>
                <a:gd name="T5" fmla="*/ 1506 h 23106"/>
              </a:gdLst>
              <a:ahLst/>
              <a:cxnLst>
                <a:cxn ang="0">
                  <a:pos x="T0" y="T1"/>
                </a:cxn>
                <a:cxn ang="0">
                  <a:pos x="T2" y="T3"/>
                </a:cxn>
                <a:cxn ang="0">
                  <a:pos x="T4" y="T5"/>
                </a:cxn>
              </a:cxnLst>
              <a:rect l="0" t="0" r="r" b="b"/>
              <a:pathLst>
                <a:path w="43018" h="23106" fill="none" extrusionOk="0">
                  <a:moveTo>
                    <a:pt x="43017" y="4306"/>
                  </a:moveTo>
                  <a:cubicBezTo>
                    <a:pt x="41611" y="15061"/>
                    <a:pt x="32446" y="23105"/>
                    <a:pt x="21600" y="23106"/>
                  </a:cubicBezTo>
                  <a:cubicBezTo>
                    <a:pt x="9670" y="23106"/>
                    <a:pt x="0" y="13435"/>
                    <a:pt x="0" y="1506"/>
                  </a:cubicBezTo>
                  <a:cubicBezTo>
                    <a:pt x="-1" y="1003"/>
                    <a:pt x="17" y="501"/>
                    <a:pt x="52" y="-1"/>
                  </a:cubicBezTo>
                </a:path>
                <a:path w="43018" h="23106" stroke="0" extrusionOk="0">
                  <a:moveTo>
                    <a:pt x="43017" y="4306"/>
                  </a:moveTo>
                  <a:cubicBezTo>
                    <a:pt x="41611" y="15061"/>
                    <a:pt x="32446" y="23105"/>
                    <a:pt x="21600" y="23106"/>
                  </a:cubicBezTo>
                  <a:cubicBezTo>
                    <a:pt x="9670" y="23106"/>
                    <a:pt x="0" y="13435"/>
                    <a:pt x="0" y="1506"/>
                  </a:cubicBezTo>
                  <a:cubicBezTo>
                    <a:pt x="-1" y="1003"/>
                    <a:pt x="17" y="501"/>
                    <a:pt x="52" y="-1"/>
                  </a:cubicBezTo>
                  <a:lnTo>
                    <a:pt x="21600" y="1506"/>
                  </a:lnTo>
                  <a:close/>
                </a:path>
              </a:pathLst>
            </a:custGeom>
            <a:noFill/>
            <a:ln w="38100">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Group 37"/>
          <p:cNvGrpSpPr>
            <a:grpSpLocks/>
          </p:cNvGrpSpPr>
          <p:nvPr/>
        </p:nvGrpSpPr>
        <p:grpSpPr bwMode="auto">
          <a:xfrm>
            <a:off x="2987675" y="3514725"/>
            <a:ext cx="617538" cy="147638"/>
            <a:chOff x="1440" y="2736"/>
            <a:chExt cx="1912" cy="454"/>
          </a:xfrm>
        </p:grpSpPr>
        <p:sp>
          <p:nvSpPr>
            <p:cNvPr id="198694" name="Arc 38"/>
            <p:cNvSpPr>
              <a:spLocks/>
            </p:cNvSpPr>
            <p:nvPr/>
          </p:nvSpPr>
          <p:spPr bwMode="auto">
            <a:xfrm>
              <a:off x="1440" y="2736"/>
              <a:ext cx="1912" cy="271"/>
            </a:xfrm>
            <a:custGeom>
              <a:avLst/>
              <a:gdLst>
                <a:gd name="G0" fmla="+- 21538 0 0"/>
                <a:gd name="G1" fmla="+- 21600 0 0"/>
                <a:gd name="G2" fmla="+- 21600 0 0"/>
                <a:gd name="T0" fmla="*/ 0 w 43138"/>
                <a:gd name="T1" fmla="*/ 19965 h 24006"/>
                <a:gd name="T2" fmla="*/ 43004 w 43138"/>
                <a:gd name="T3" fmla="*/ 24006 h 24006"/>
                <a:gd name="T4" fmla="*/ 21538 w 43138"/>
                <a:gd name="T5" fmla="*/ 21600 h 24006"/>
              </a:gdLst>
              <a:ahLst/>
              <a:cxnLst>
                <a:cxn ang="0">
                  <a:pos x="T0" y="T1"/>
                </a:cxn>
                <a:cxn ang="0">
                  <a:pos x="T2" y="T3"/>
                </a:cxn>
                <a:cxn ang="0">
                  <a:pos x="T4" y="T5"/>
                </a:cxn>
              </a:cxnLst>
              <a:rect l="0" t="0" r="r" b="b"/>
              <a:pathLst>
                <a:path w="43138" h="24006" fill="none" extrusionOk="0">
                  <a:moveTo>
                    <a:pt x="-1" y="19964"/>
                  </a:moveTo>
                  <a:cubicBezTo>
                    <a:pt x="854" y="8702"/>
                    <a:pt x="10242" y="-1"/>
                    <a:pt x="21538" y="0"/>
                  </a:cubicBezTo>
                  <a:cubicBezTo>
                    <a:pt x="33467" y="0"/>
                    <a:pt x="43138" y="9670"/>
                    <a:pt x="43138" y="21600"/>
                  </a:cubicBezTo>
                  <a:cubicBezTo>
                    <a:pt x="43138" y="22403"/>
                    <a:pt x="43093" y="23207"/>
                    <a:pt x="43003" y="24005"/>
                  </a:cubicBezTo>
                </a:path>
                <a:path w="43138" h="24006" stroke="0" extrusionOk="0">
                  <a:moveTo>
                    <a:pt x="-1" y="19964"/>
                  </a:moveTo>
                  <a:cubicBezTo>
                    <a:pt x="854" y="8702"/>
                    <a:pt x="10242" y="-1"/>
                    <a:pt x="21538" y="0"/>
                  </a:cubicBezTo>
                  <a:cubicBezTo>
                    <a:pt x="33467" y="0"/>
                    <a:pt x="43138" y="9670"/>
                    <a:pt x="43138" y="21600"/>
                  </a:cubicBezTo>
                  <a:cubicBezTo>
                    <a:pt x="43138" y="22403"/>
                    <a:pt x="43093" y="23207"/>
                    <a:pt x="43003" y="24005"/>
                  </a:cubicBezTo>
                  <a:lnTo>
                    <a:pt x="21538" y="21600"/>
                  </a:lnTo>
                  <a:close/>
                </a:path>
              </a:pathLst>
            </a:custGeom>
            <a:noFill/>
            <a:ln w="38100">
              <a:solidFill>
                <a:schemeClr val="hlink"/>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5" name="Arc 39"/>
            <p:cNvSpPr>
              <a:spLocks/>
            </p:cNvSpPr>
            <p:nvPr/>
          </p:nvSpPr>
          <p:spPr bwMode="auto">
            <a:xfrm>
              <a:off x="1446" y="2928"/>
              <a:ext cx="1904" cy="262"/>
            </a:xfrm>
            <a:custGeom>
              <a:avLst/>
              <a:gdLst>
                <a:gd name="G0" fmla="+- 21600 0 0"/>
                <a:gd name="G1" fmla="+- 1506 0 0"/>
                <a:gd name="G2" fmla="+- 21600 0 0"/>
                <a:gd name="T0" fmla="*/ 43018 w 43018"/>
                <a:gd name="T1" fmla="*/ 4307 h 23106"/>
                <a:gd name="T2" fmla="*/ 53 w 43018"/>
                <a:gd name="T3" fmla="*/ 0 h 23106"/>
                <a:gd name="T4" fmla="*/ 21600 w 43018"/>
                <a:gd name="T5" fmla="*/ 1506 h 23106"/>
              </a:gdLst>
              <a:ahLst/>
              <a:cxnLst>
                <a:cxn ang="0">
                  <a:pos x="T0" y="T1"/>
                </a:cxn>
                <a:cxn ang="0">
                  <a:pos x="T2" y="T3"/>
                </a:cxn>
                <a:cxn ang="0">
                  <a:pos x="T4" y="T5"/>
                </a:cxn>
              </a:cxnLst>
              <a:rect l="0" t="0" r="r" b="b"/>
              <a:pathLst>
                <a:path w="43018" h="23106" fill="none" extrusionOk="0">
                  <a:moveTo>
                    <a:pt x="43017" y="4306"/>
                  </a:moveTo>
                  <a:cubicBezTo>
                    <a:pt x="41611" y="15061"/>
                    <a:pt x="32446" y="23105"/>
                    <a:pt x="21600" y="23106"/>
                  </a:cubicBezTo>
                  <a:cubicBezTo>
                    <a:pt x="9670" y="23106"/>
                    <a:pt x="0" y="13435"/>
                    <a:pt x="0" y="1506"/>
                  </a:cubicBezTo>
                  <a:cubicBezTo>
                    <a:pt x="-1" y="1003"/>
                    <a:pt x="17" y="501"/>
                    <a:pt x="52" y="-1"/>
                  </a:cubicBezTo>
                </a:path>
                <a:path w="43018" h="23106" stroke="0" extrusionOk="0">
                  <a:moveTo>
                    <a:pt x="43017" y="4306"/>
                  </a:moveTo>
                  <a:cubicBezTo>
                    <a:pt x="41611" y="15061"/>
                    <a:pt x="32446" y="23105"/>
                    <a:pt x="21600" y="23106"/>
                  </a:cubicBezTo>
                  <a:cubicBezTo>
                    <a:pt x="9670" y="23106"/>
                    <a:pt x="0" y="13435"/>
                    <a:pt x="0" y="1506"/>
                  </a:cubicBezTo>
                  <a:cubicBezTo>
                    <a:pt x="-1" y="1003"/>
                    <a:pt x="17" y="501"/>
                    <a:pt x="52" y="-1"/>
                  </a:cubicBezTo>
                  <a:lnTo>
                    <a:pt x="21600" y="1506"/>
                  </a:lnTo>
                  <a:close/>
                </a:path>
              </a:pathLst>
            </a:custGeom>
            <a:noFill/>
            <a:ln w="38100">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 name="Group 51"/>
          <p:cNvGrpSpPr>
            <a:grpSpLocks/>
          </p:cNvGrpSpPr>
          <p:nvPr/>
        </p:nvGrpSpPr>
        <p:grpSpPr bwMode="auto">
          <a:xfrm>
            <a:off x="2555875" y="2565400"/>
            <a:ext cx="1544638" cy="2900363"/>
            <a:chOff x="4057" y="288"/>
            <a:chExt cx="1079" cy="2024"/>
          </a:xfrm>
        </p:grpSpPr>
        <p:sp>
          <p:nvSpPr>
            <p:cNvPr id="198678" name="Line 22"/>
            <p:cNvSpPr>
              <a:spLocks noChangeShapeType="1"/>
            </p:cNvSpPr>
            <p:nvPr/>
          </p:nvSpPr>
          <p:spPr bwMode="auto">
            <a:xfrm flipV="1">
              <a:off x="4574" y="324"/>
              <a:ext cx="0" cy="444"/>
            </a:xfrm>
            <a:prstGeom prst="line">
              <a:avLst/>
            </a:prstGeom>
            <a:noFill/>
            <a:ln w="38100">
              <a:solidFill>
                <a:schemeClr val="bg2"/>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8679" name="Object 23"/>
            <p:cNvGraphicFramePr>
              <a:graphicFrameLocks noChangeAspect="1"/>
            </p:cNvGraphicFramePr>
            <p:nvPr/>
          </p:nvGraphicFramePr>
          <p:xfrm>
            <a:off x="4618" y="288"/>
            <a:ext cx="122" cy="122"/>
          </p:xfrm>
          <a:graphic>
            <a:graphicData uri="http://schemas.openxmlformats.org/presentationml/2006/ole">
              <p:oleObj spid="_x0000_s241667" name="Equation" r:id="rId4" imgW="279720" imgH="279360" progId="Equation.3">
                <p:embed/>
              </p:oleObj>
            </a:graphicData>
          </a:graphic>
        </p:graphicFrame>
        <p:sp>
          <p:nvSpPr>
            <p:cNvPr id="198672" name="Line 16"/>
            <p:cNvSpPr>
              <a:spLocks noChangeShapeType="1"/>
            </p:cNvSpPr>
            <p:nvPr/>
          </p:nvSpPr>
          <p:spPr bwMode="auto">
            <a:xfrm>
              <a:off x="4100" y="1370"/>
              <a:ext cx="1015" cy="0"/>
            </a:xfrm>
            <a:prstGeom prst="line">
              <a:avLst/>
            </a:prstGeom>
            <a:noFill/>
            <a:ln w="38100">
              <a:solidFill>
                <a:schemeClr val="bg2"/>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3" name="Line 17"/>
            <p:cNvSpPr>
              <a:spLocks noChangeShapeType="1"/>
            </p:cNvSpPr>
            <p:nvPr/>
          </p:nvSpPr>
          <p:spPr bwMode="auto">
            <a:xfrm flipH="1">
              <a:off x="4186" y="1052"/>
              <a:ext cx="697" cy="698"/>
            </a:xfrm>
            <a:prstGeom prst="line">
              <a:avLst/>
            </a:prstGeom>
            <a:noFill/>
            <a:ln w="38100">
              <a:solidFill>
                <a:schemeClr val="bg2"/>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5" name="Line 19"/>
            <p:cNvSpPr>
              <a:spLocks noChangeShapeType="1"/>
            </p:cNvSpPr>
            <p:nvPr/>
          </p:nvSpPr>
          <p:spPr bwMode="auto">
            <a:xfrm>
              <a:off x="4574" y="2208"/>
              <a:ext cx="0" cy="10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6" name="Line 20"/>
            <p:cNvSpPr>
              <a:spLocks noChangeShapeType="1"/>
            </p:cNvSpPr>
            <p:nvPr/>
          </p:nvSpPr>
          <p:spPr bwMode="auto">
            <a:xfrm>
              <a:off x="4574" y="768"/>
              <a:ext cx="0" cy="1392"/>
            </a:xfrm>
            <a:prstGeom prst="line">
              <a:avLst/>
            </a:prstGeom>
            <a:noFill/>
            <a:ln w="38100">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8680" name="Object 24"/>
            <p:cNvGraphicFramePr>
              <a:graphicFrameLocks noChangeAspect="1"/>
            </p:cNvGraphicFramePr>
            <p:nvPr/>
          </p:nvGraphicFramePr>
          <p:xfrm>
            <a:off x="4057" y="1707"/>
            <a:ext cx="129" cy="137"/>
          </p:xfrm>
          <a:graphic>
            <a:graphicData uri="http://schemas.openxmlformats.org/presentationml/2006/ole">
              <p:oleObj spid="_x0000_s241668" name="Equation" r:id="rId5" imgW="292320" imgH="304560" progId="Equation.3">
                <p:embed/>
              </p:oleObj>
            </a:graphicData>
          </a:graphic>
        </p:graphicFrame>
        <p:graphicFrame>
          <p:nvGraphicFramePr>
            <p:cNvPr id="198681" name="Object 25"/>
            <p:cNvGraphicFramePr>
              <a:graphicFrameLocks noChangeAspect="1"/>
            </p:cNvGraphicFramePr>
            <p:nvPr/>
          </p:nvGraphicFramePr>
          <p:xfrm>
            <a:off x="4999" y="1440"/>
            <a:ext cx="137" cy="181"/>
          </p:xfrm>
          <a:graphic>
            <a:graphicData uri="http://schemas.openxmlformats.org/presentationml/2006/ole">
              <p:oleObj spid="_x0000_s241669" name="Equation" r:id="rId6" imgW="305280" imgH="406080" progId="Equation.3">
                <p:embed/>
              </p:oleObj>
            </a:graphicData>
          </a:graphic>
        </p:graphicFrame>
        <p:graphicFrame>
          <p:nvGraphicFramePr>
            <p:cNvPr id="198682" name="Object 26"/>
            <p:cNvGraphicFramePr>
              <a:graphicFrameLocks noChangeAspect="1"/>
            </p:cNvGraphicFramePr>
            <p:nvPr/>
          </p:nvGraphicFramePr>
          <p:xfrm>
            <a:off x="4618" y="1383"/>
            <a:ext cx="122" cy="137"/>
          </p:xfrm>
          <a:graphic>
            <a:graphicData uri="http://schemas.openxmlformats.org/presentationml/2006/ole">
              <p:oleObj spid="_x0000_s241670" name="Equation" r:id="rId7" imgW="279720" imgH="304560" progId="Equation.3">
                <p:embed/>
              </p:oleObj>
            </a:graphicData>
          </a:graphic>
        </p:graphicFrame>
        <p:sp>
          <p:nvSpPr>
            <p:cNvPr id="198684" name="Oval 28"/>
            <p:cNvSpPr>
              <a:spLocks noChangeArrowheads="1"/>
            </p:cNvSpPr>
            <p:nvPr/>
          </p:nvSpPr>
          <p:spPr bwMode="auto">
            <a:xfrm>
              <a:off x="4143" y="551"/>
              <a:ext cx="863" cy="204"/>
            </a:xfrm>
            <a:prstGeom prst="ellipse">
              <a:avLst/>
            </a:prstGeom>
            <a:noFill/>
            <a:ln w="38100">
              <a:solidFill>
                <a:schemeClr val="bg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29"/>
            <p:cNvGrpSpPr>
              <a:grpSpLocks/>
            </p:cNvGrpSpPr>
            <p:nvPr/>
          </p:nvGrpSpPr>
          <p:grpSpPr bwMode="auto">
            <a:xfrm>
              <a:off x="4143" y="1966"/>
              <a:ext cx="864" cy="205"/>
              <a:chOff x="4391" y="2231"/>
              <a:chExt cx="904" cy="325"/>
            </a:xfrm>
          </p:grpSpPr>
          <p:sp>
            <p:nvSpPr>
              <p:cNvPr id="198686" name="Arc 30"/>
              <p:cNvSpPr>
                <a:spLocks/>
              </p:cNvSpPr>
              <p:nvPr/>
            </p:nvSpPr>
            <p:spPr bwMode="auto">
              <a:xfrm>
                <a:off x="4391" y="2231"/>
                <a:ext cx="901" cy="194"/>
              </a:xfrm>
              <a:custGeom>
                <a:avLst/>
                <a:gdLst>
                  <a:gd name="G0" fmla="+- 21538 0 0"/>
                  <a:gd name="G1" fmla="+- 21600 0 0"/>
                  <a:gd name="G2" fmla="+- 21600 0 0"/>
                  <a:gd name="T0" fmla="*/ 0 w 43138"/>
                  <a:gd name="T1" fmla="*/ 19965 h 24006"/>
                  <a:gd name="T2" fmla="*/ 43004 w 43138"/>
                  <a:gd name="T3" fmla="*/ 24006 h 24006"/>
                  <a:gd name="T4" fmla="*/ 21538 w 43138"/>
                  <a:gd name="T5" fmla="*/ 21600 h 24006"/>
                </a:gdLst>
                <a:ahLst/>
                <a:cxnLst>
                  <a:cxn ang="0">
                    <a:pos x="T0" y="T1"/>
                  </a:cxn>
                  <a:cxn ang="0">
                    <a:pos x="T2" y="T3"/>
                  </a:cxn>
                  <a:cxn ang="0">
                    <a:pos x="T4" y="T5"/>
                  </a:cxn>
                </a:cxnLst>
                <a:rect l="0" t="0" r="r" b="b"/>
                <a:pathLst>
                  <a:path w="43138" h="24006" fill="none" extrusionOk="0">
                    <a:moveTo>
                      <a:pt x="-1" y="19964"/>
                    </a:moveTo>
                    <a:cubicBezTo>
                      <a:pt x="854" y="8702"/>
                      <a:pt x="10242" y="-1"/>
                      <a:pt x="21538" y="0"/>
                    </a:cubicBezTo>
                    <a:cubicBezTo>
                      <a:pt x="33467" y="0"/>
                      <a:pt x="43138" y="9670"/>
                      <a:pt x="43138" y="21600"/>
                    </a:cubicBezTo>
                    <a:cubicBezTo>
                      <a:pt x="43138" y="22403"/>
                      <a:pt x="43093" y="23207"/>
                      <a:pt x="43003" y="24005"/>
                    </a:cubicBezTo>
                  </a:path>
                  <a:path w="43138" h="24006" stroke="0" extrusionOk="0">
                    <a:moveTo>
                      <a:pt x="-1" y="19964"/>
                    </a:moveTo>
                    <a:cubicBezTo>
                      <a:pt x="854" y="8702"/>
                      <a:pt x="10242" y="-1"/>
                      <a:pt x="21538" y="0"/>
                    </a:cubicBezTo>
                    <a:cubicBezTo>
                      <a:pt x="33467" y="0"/>
                      <a:pt x="43138" y="9670"/>
                      <a:pt x="43138" y="21600"/>
                    </a:cubicBezTo>
                    <a:cubicBezTo>
                      <a:pt x="43138" y="22403"/>
                      <a:pt x="43093" y="23207"/>
                      <a:pt x="43003" y="24005"/>
                    </a:cubicBezTo>
                    <a:lnTo>
                      <a:pt x="21538" y="21600"/>
                    </a:lnTo>
                    <a:close/>
                  </a:path>
                </a:pathLst>
              </a:custGeom>
              <a:noFill/>
              <a:ln w="38100">
                <a:solidFill>
                  <a:schemeClr val="bg1"/>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7" name="Arc 31"/>
              <p:cNvSpPr>
                <a:spLocks/>
              </p:cNvSpPr>
              <p:nvPr/>
            </p:nvSpPr>
            <p:spPr bwMode="auto">
              <a:xfrm>
                <a:off x="4394" y="2352"/>
                <a:ext cx="901" cy="204"/>
              </a:xfrm>
              <a:custGeom>
                <a:avLst/>
                <a:gdLst>
                  <a:gd name="G0" fmla="+- 21600 0 0"/>
                  <a:gd name="G1" fmla="+- 3577 0 0"/>
                  <a:gd name="G2" fmla="+- 21600 0 0"/>
                  <a:gd name="T0" fmla="*/ 42902 w 43200"/>
                  <a:gd name="T1" fmla="*/ 0 h 25177"/>
                  <a:gd name="T2" fmla="*/ 53 w 43200"/>
                  <a:gd name="T3" fmla="*/ 2071 h 25177"/>
                  <a:gd name="T4" fmla="*/ 21600 w 43200"/>
                  <a:gd name="T5" fmla="*/ 3577 h 25177"/>
                </a:gdLst>
                <a:ahLst/>
                <a:cxnLst>
                  <a:cxn ang="0">
                    <a:pos x="T0" y="T1"/>
                  </a:cxn>
                  <a:cxn ang="0">
                    <a:pos x="T2" y="T3"/>
                  </a:cxn>
                  <a:cxn ang="0">
                    <a:pos x="T4" y="T5"/>
                  </a:cxn>
                </a:cxnLst>
                <a:rect l="0" t="0" r="r" b="b"/>
                <a:pathLst>
                  <a:path w="43200" h="25177" fill="none" extrusionOk="0">
                    <a:moveTo>
                      <a:pt x="42901" y="0"/>
                    </a:moveTo>
                    <a:cubicBezTo>
                      <a:pt x="43100" y="1182"/>
                      <a:pt x="43200" y="2378"/>
                      <a:pt x="43200" y="3577"/>
                    </a:cubicBezTo>
                    <a:cubicBezTo>
                      <a:pt x="43200" y="15506"/>
                      <a:pt x="33529" y="25177"/>
                      <a:pt x="21600" y="25177"/>
                    </a:cubicBezTo>
                    <a:cubicBezTo>
                      <a:pt x="9670" y="25177"/>
                      <a:pt x="0" y="15506"/>
                      <a:pt x="0" y="3577"/>
                    </a:cubicBezTo>
                    <a:cubicBezTo>
                      <a:pt x="-1" y="3074"/>
                      <a:pt x="17" y="2572"/>
                      <a:pt x="52" y="2070"/>
                    </a:cubicBezTo>
                  </a:path>
                  <a:path w="43200" h="25177" stroke="0" extrusionOk="0">
                    <a:moveTo>
                      <a:pt x="42901" y="0"/>
                    </a:moveTo>
                    <a:cubicBezTo>
                      <a:pt x="43100" y="1182"/>
                      <a:pt x="43200" y="2378"/>
                      <a:pt x="43200" y="3577"/>
                    </a:cubicBezTo>
                    <a:cubicBezTo>
                      <a:pt x="43200" y="15506"/>
                      <a:pt x="33529" y="25177"/>
                      <a:pt x="21600" y="25177"/>
                    </a:cubicBezTo>
                    <a:cubicBezTo>
                      <a:pt x="9670" y="25177"/>
                      <a:pt x="0" y="15506"/>
                      <a:pt x="0" y="3577"/>
                    </a:cubicBezTo>
                    <a:cubicBezTo>
                      <a:pt x="-1" y="3074"/>
                      <a:pt x="17" y="2572"/>
                      <a:pt x="52" y="2070"/>
                    </a:cubicBezTo>
                    <a:lnTo>
                      <a:pt x="21600" y="3577"/>
                    </a:lnTo>
                    <a:close/>
                  </a:path>
                </a:pathLst>
              </a:custGeom>
              <a:noFill/>
              <a:ln w="38100">
                <a:solidFill>
                  <a:schemeClr val="bg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8698" name="Line 42"/>
            <p:cNvSpPr>
              <a:spLocks noChangeShapeType="1"/>
            </p:cNvSpPr>
            <p:nvPr/>
          </p:nvSpPr>
          <p:spPr bwMode="auto">
            <a:xfrm flipH="1">
              <a:off x="4143" y="670"/>
              <a:ext cx="864" cy="1383"/>
            </a:xfrm>
            <a:prstGeom prst="line">
              <a:avLst/>
            </a:prstGeom>
            <a:noFill/>
            <a:ln w="381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99" name="Line 43"/>
            <p:cNvSpPr>
              <a:spLocks noChangeShapeType="1"/>
            </p:cNvSpPr>
            <p:nvPr/>
          </p:nvSpPr>
          <p:spPr bwMode="auto">
            <a:xfrm>
              <a:off x="4143" y="670"/>
              <a:ext cx="864" cy="1383"/>
            </a:xfrm>
            <a:prstGeom prst="line">
              <a:avLst/>
            </a:prstGeom>
            <a:noFill/>
            <a:ln w="3810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Group 68"/>
          <p:cNvGrpSpPr>
            <a:grpSpLocks/>
          </p:cNvGrpSpPr>
          <p:nvPr/>
        </p:nvGrpSpPr>
        <p:grpSpPr bwMode="auto">
          <a:xfrm>
            <a:off x="6011863" y="2349500"/>
            <a:ext cx="1738312" cy="3478213"/>
            <a:chOff x="4032" y="240"/>
            <a:chExt cx="1095" cy="2191"/>
          </a:xfrm>
        </p:grpSpPr>
        <p:grpSp>
          <p:nvGrpSpPr>
            <p:cNvPr id="8" name="Group 67"/>
            <p:cNvGrpSpPr>
              <a:grpSpLocks/>
            </p:cNvGrpSpPr>
            <p:nvPr/>
          </p:nvGrpSpPr>
          <p:grpSpPr bwMode="auto">
            <a:xfrm>
              <a:off x="4032" y="289"/>
              <a:ext cx="1095" cy="2142"/>
              <a:chOff x="4032" y="289"/>
              <a:chExt cx="1095" cy="2142"/>
            </a:xfrm>
          </p:grpSpPr>
          <p:graphicFrame>
            <p:nvGraphicFramePr>
              <p:cNvPr id="198712" name="Object 56"/>
              <p:cNvGraphicFramePr>
                <a:graphicFrameLocks noChangeAspect="1"/>
              </p:cNvGraphicFramePr>
              <p:nvPr/>
            </p:nvGraphicFramePr>
            <p:xfrm>
              <a:off x="4055" y="336"/>
              <a:ext cx="1072" cy="2095"/>
            </p:xfrm>
            <a:graphic>
              <a:graphicData uri="http://schemas.openxmlformats.org/presentationml/2006/ole">
                <p:oleObj spid="_x0000_s241671" name="BMP 图象" r:id="rId8" imgW="1219370" imgH="2381582" progId="PBrush">
                  <p:embed/>
                </p:oleObj>
              </a:graphicData>
            </a:graphic>
          </p:graphicFrame>
          <p:sp>
            <p:nvSpPr>
              <p:cNvPr id="198713" name="Line 57"/>
              <p:cNvSpPr>
                <a:spLocks noChangeShapeType="1"/>
              </p:cNvSpPr>
              <p:nvPr/>
            </p:nvSpPr>
            <p:spPr bwMode="auto">
              <a:xfrm flipH="1">
                <a:off x="4128" y="1392"/>
                <a:ext cx="461" cy="460"/>
              </a:xfrm>
              <a:prstGeom prst="line">
                <a:avLst/>
              </a:prstGeom>
              <a:noFill/>
              <a:ln w="9525">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14" name="Line 58"/>
              <p:cNvSpPr>
                <a:spLocks noChangeShapeType="1"/>
              </p:cNvSpPr>
              <p:nvPr/>
            </p:nvSpPr>
            <p:spPr bwMode="auto">
              <a:xfrm flipV="1">
                <a:off x="4580" y="869"/>
                <a:ext cx="0" cy="537"/>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15" name="Line 59"/>
              <p:cNvSpPr>
                <a:spLocks noChangeShapeType="1"/>
              </p:cNvSpPr>
              <p:nvPr/>
            </p:nvSpPr>
            <p:spPr bwMode="auto">
              <a:xfrm>
                <a:off x="4583" y="1405"/>
                <a:ext cx="460" cy="0"/>
              </a:xfrm>
              <a:prstGeom prst="line">
                <a:avLst/>
              </a:prstGeom>
              <a:noFill/>
              <a:ln w="9525">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16" name="Line 60"/>
              <p:cNvSpPr>
                <a:spLocks noChangeShapeType="1"/>
              </p:cNvSpPr>
              <p:nvPr/>
            </p:nvSpPr>
            <p:spPr bwMode="auto">
              <a:xfrm flipV="1">
                <a:off x="4580" y="289"/>
                <a:ext cx="0" cy="580"/>
              </a:xfrm>
              <a:prstGeom prst="line">
                <a:avLst/>
              </a:prstGeom>
              <a:noFill/>
              <a:ln w="9525">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8717" name="Object 61"/>
              <p:cNvGraphicFramePr>
                <a:graphicFrameLocks noChangeAspect="1"/>
              </p:cNvGraphicFramePr>
              <p:nvPr/>
            </p:nvGraphicFramePr>
            <p:xfrm>
              <a:off x="4032" y="1638"/>
              <a:ext cx="144" cy="152"/>
            </p:xfrm>
            <a:graphic>
              <a:graphicData uri="http://schemas.openxmlformats.org/presentationml/2006/ole">
                <p:oleObj spid="_x0000_s241672" name="Equation" r:id="rId9" imgW="292320" imgH="304560" progId="Equation.3">
                  <p:embed/>
                </p:oleObj>
              </a:graphicData>
            </a:graphic>
          </p:graphicFrame>
          <p:graphicFrame>
            <p:nvGraphicFramePr>
              <p:cNvPr id="198719" name="Object 63"/>
              <p:cNvGraphicFramePr>
                <a:graphicFrameLocks noChangeAspect="1"/>
              </p:cNvGraphicFramePr>
              <p:nvPr/>
            </p:nvGraphicFramePr>
            <p:xfrm>
              <a:off x="4896" y="1446"/>
              <a:ext cx="152" cy="200"/>
            </p:xfrm>
            <a:graphic>
              <a:graphicData uri="http://schemas.openxmlformats.org/presentationml/2006/ole">
                <p:oleObj spid="_x0000_s241673" name="Equation" r:id="rId10" imgW="305280" imgH="406080" progId="Equation.3">
                  <p:embed/>
                </p:oleObj>
              </a:graphicData>
            </a:graphic>
          </p:graphicFrame>
        </p:grpSp>
        <p:graphicFrame>
          <p:nvGraphicFramePr>
            <p:cNvPr id="198718" name="Object 62"/>
            <p:cNvGraphicFramePr>
              <a:graphicFrameLocks noChangeAspect="1"/>
            </p:cNvGraphicFramePr>
            <p:nvPr/>
          </p:nvGraphicFramePr>
          <p:xfrm>
            <a:off x="4656" y="240"/>
            <a:ext cx="136" cy="136"/>
          </p:xfrm>
          <a:graphic>
            <a:graphicData uri="http://schemas.openxmlformats.org/presentationml/2006/ole">
              <p:oleObj spid="_x0000_s241674" name="Equation" r:id="rId11" imgW="279720" imgH="279360" progId="Equation.3">
                <p:embed/>
              </p:oleObj>
            </a:graphicData>
          </a:graphic>
        </p:graphicFrame>
      </p:grpSp>
      <p:sp>
        <p:nvSpPr>
          <p:cNvPr id="2" name="灯片编号占位符 1"/>
          <p:cNvSpPr>
            <a:spLocks noGrp="1"/>
          </p:cNvSpPr>
          <p:nvPr>
            <p:ph type="sldNum" sz="quarter" idx="12"/>
          </p:nvPr>
        </p:nvSpPr>
        <p:spPr/>
        <p:txBody>
          <a:bodyPr/>
          <a:lstStyle/>
          <a:p>
            <a:fld id="{65DE6078-C05E-4CB3-AB23-95433CD3296D}" type="slidenum">
              <a:rPr lang="en-US" altLang="zh-CN" smtClean="0">
                <a:solidFill>
                  <a:schemeClr val="bg2"/>
                </a:solidFill>
              </a:rPr>
              <a:pPr/>
              <a:t>26</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8659"/>
                                        </p:tgtEl>
                                        <p:attrNameLst>
                                          <p:attrName>style.visibility</p:attrName>
                                        </p:attrNameLst>
                                      </p:cBhvr>
                                      <p:to>
                                        <p:strVal val="visible"/>
                                      </p:to>
                                    </p:set>
                                    <p:animEffect transition="in" filter="wipe(left)">
                                      <p:cBhvr>
                                        <p:cTn id="7" dur="500"/>
                                        <p:tgtEl>
                                          <p:spTgt spid="198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90467" name="Object 3"/>
          <p:cNvGraphicFramePr>
            <a:graphicFrameLocks noChangeAspect="1"/>
          </p:cNvGraphicFramePr>
          <p:nvPr/>
        </p:nvGraphicFramePr>
        <p:xfrm>
          <a:off x="827088" y="3644900"/>
          <a:ext cx="1828800" cy="2324100"/>
        </p:xfrm>
        <a:graphic>
          <a:graphicData uri="http://schemas.openxmlformats.org/presentationml/2006/ole">
            <p:oleObj spid="_x0000_s242690" name="BMP 图象" r:id="rId4" imgW="1828571" imgH="2324424" progId="PBrush">
              <p:embed/>
            </p:oleObj>
          </a:graphicData>
        </a:graphic>
      </p:graphicFrame>
      <p:sp>
        <p:nvSpPr>
          <p:cNvPr id="190468" name="Rectangle 4"/>
          <p:cNvSpPr>
            <a:spLocks noGrp="1" noChangeArrowheads="1"/>
          </p:cNvSpPr>
          <p:nvPr>
            <p:ph type="title"/>
          </p:nvPr>
        </p:nvSpPr>
        <p:spPr>
          <a:xfrm>
            <a:off x="611186" y="415925"/>
            <a:ext cx="3746500" cy="650875"/>
          </a:xfrm>
        </p:spPr>
        <p:txBody>
          <a:bodyPr/>
          <a:lstStyle/>
          <a:p>
            <a:pPr algn="l"/>
            <a:r>
              <a:rPr lang="en-US" altLang="zh-CN" sz="3600" b="1" dirty="0">
                <a:solidFill>
                  <a:schemeClr val="bg1"/>
                </a:solidFill>
                <a:latin typeface="宋体" pitchFamily="2" charset="-122"/>
              </a:rPr>
              <a:t>3.  </a:t>
            </a:r>
            <a:r>
              <a:rPr lang="zh-CN" altLang="en-US" sz="3600" b="1" dirty="0">
                <a:solidFill>
                  <a:schemeClr val="bg1"/>
                </a:solidFill>
                <a:latin typeface="宋体" pitchFamily="2" charset="-122"/>
              </a:rPr>
              <a:t>双曲面</a:t>
            </a:r>
          </a:p>
        </p:txBody>
      </p:sp>
      <p:sp>
        <p:nvSpPr>
          <p:cNvPr id="190469" name="Text Box 5"/>
          <p:cNvSpPr txBox="1">
            <a:spLocks noChangeArrowheads="1"/>
          </p:cNvSpPr>
          <p:nvPr/>
        </p:nvSpPr>
        <p:spPr bwMode="auto">
          <a:xfrm>
            <a:off x="539552" y="1265237"/>
            <a:ext cx="2895600" cy="5794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altLang="zh-CN" dirty="0">
                <a:latin typeface="楷体_GB2312" pitchFamily="49" charset="-122"/>
              </a:rPr>
              <a:t>(1)</a:t>
            </a:r>
            <a:r>
              <a:rPr lang="zh-CN" altLang="en-US" dirty="0">
                <a:latin typeface="楷体_GB2312" pitchFamily="49" charset="-122"/>
              </a:rPr>
              <a:t>单叶双曲面</a:t>
            </a:r>
          </a:p>
        </p:txBody>
      </p:sp>
      <p:graphicFrame>
        <p:nvGraphicFramePr>
          <p:cNvPr id="190480" name="Object 16"/>
          <p:cNvGraphicFramePr>
            <a:graphicFrameLocks noChangeAspect="1"/>
          </p:cNvGraphicFramePr>
          <p:nvPr/>
        </p:nvGraphicFramePr>
        <p:xfrm>
          <a:off x="827088" y="3644900"/>
          <a:ext cx="1857375" cy="2362200"/>
        </p:xfrm>
        <a:graphic>
          <a:graphicData uri="http://schemas.openxmlformats.org/presentationml/2006/ole">
            <p:oleObj spid="_x0000_s242691" name="BMP 图象" r:id="rId5" imgW="1857143" imgH="2362530" progId="PBrush">
              <p:embed/>
            </p:oleObj>
          </a:graphicData>
        </a:graphic>
      </p:graphicFrame>
      <p:grpSp>
        <p:nvGrpSpPr>
          <p:cNvPr id="3" name="Group 17"/>
          <p:cNvGrpSpPr>
            <a:grpSpLocks/>
          </p:cNvGrpSpPr>
          <p:nvPr/>
        </p:nvGrpSpPr>
        <p:grpSpPr bwMode="auto">
          <a:xfrm>
            <a:off x="858838" y="3671888"/>
            <a:ext cx="1841500" cy="1917700"/>
            <a:chOff x="4224" y="1680"/>
            <a:chExt cx="1160" cy="1208"/>
          </a:xfrm>
        </p:grpSpPr>
        <p:graphicFrame>
          <p:nvGraphicFramePr>
            <p:cNvPr id="190482" name="Object 18"/>
            <p:cNvGraphicFramePr>
              <a:graphicFrameLocks noChangeAspect="1"/>
            </p:cNvGraphicFramePr>
            <p:nvPr/>
          </p:nvGraphicFramePr>
          <p:xfrm>
            <a:off x="4760" y="1680"/>
            <a:ext cx="136" cy="136"/>
          </p:xfrm>
          <a:graphic>
            <a:graphicData uri="http://schemas.openxmlformats.org/presentationml/2006/ole">
              <p:oleObj spid="_x0000_s242692" name="Equation" r:id="rId6" imgW="279720" imgH="279360" progId="Equation.3">
                <p:embed/>
              </p:oleObj>
            </a:graphicData>
          </a:graphic>
        </p:graphicFrame>
        <p:graphicFrame>
          <p:nvGraphicFramePr>
            <p:cNvPr id="190483" name="Object 19"/>
            <p:cNvGraphicFramePr>
              <a:graphicFrameLocks noChangeAspect="1"/>
            </p:cNvGraphicFramePr>
            <p:nvPr/>
          </p:nvGraphicFramePr>
          <p:xfrm>
            <a:off x="4224" y="2736"/>
            <a:ext cx="144" cy="152"/>
          </p:xfrm>
          <a:graphic>
            <a:graphicData uri="http://schemas.openxmlformats.org/presentationml/2006/ole">
              <p:oleObj spid="_x0000_s242693" name="Equation" r:id="rId7" imgW="292320" imgH="304560" progId="Equation.3">
                <p:embed/>
              </p:oleObj>
            </a:graphicData>
          </a:graphic>
        </p:graphicFrame>
        <p:graphicFrame>
          <p:nvGraphicFramePr>
            <p:cNvPr id="190484" name="Object 20"/>
            <p:cNvGraphicFramePr>
              <a:graphicFrameLocks noChangeAspect="1"/>
            </p:cNvGraphicFramePr>
            <p:nvPr/>
          </p:nvGraphicFramePr>
          <p:xfrm>
            <a:off x="5232" y="2640"/>
            <a:ext cx="152" cy="200"/>
          </p:xfrm>
          <a:graphic>
            <a:graphicData uri="http://schemas.openxmlformats.org/presentationml/2006/ole">
              <p:oleObj spid="_x0000_s242694" name="Equation" r:id="rId8" imgW="305280" imgH="406080" progId="Equation.3">
                <p:embed/>
              </p:oleObj>
            </a:graphicData>
          </a:graphic>
        </p:graphicFrame>
      </p:grpSp>
      <p:graphicFrame>
        <p:nvGraphicFramePr>
          <p:cNvPr id="190485" name="Object 21"/>
          <p:cNvGraphicFramePr>
            <a:graphicFrameLocks noChangeAspect="1"/>
          </p:cNvGraphicFramePr>
          <p:nvPr/>
        </p:nvGraphicFramePr>
        <p:xfrm>
          <a:off x="1403350" y="1989138"/>
          <a:ext cx="5959475" cy="1155700"/>
        </p:xfrm>
        <a:graphic>
          <a:graphicData uri="http://schemas.openxmlformats.org/presentationml/2006/ole">
            <p:oleObj spid="_x0000_s242695" name="Equation" r:id="rId9" imgW="4118760" imgH="786960" progId="">
              <p:embed/>
            </p:oleObj>
          </a:graphicData>
        </a:graphic>
      </p:graphicFrame>
      <p:grpSp>
        <p:nvGrpSpPr>
          <p:cNvPr id="4" name="Group 113"/>
          <p:cNvGrpSpPr>
            <a:grpSpLocks/>
          </p:cNvGrpSpPr>
          <p:nvPr/>
        </p:nvGrpSpPr>
        <p:grpSpPr bwMode="auto">
          <a:xfrm>
            <a:off x="3708400" y="3644900"/>
            <a:ext cx="1917700" cy="2378075"/>
            <a:chOff x="4080" y="968"/>
            <a:chExt cx="1208" cy="1498"/>
          </a:xfrm>
        </p:grpSpPr>
        <p:graphicFrame>
          <p:nvGraphicFramePr>
            <p:cNvPr id="190578" name="Object 114"/>
            <p:cNvGraphicFramePr>
              <a:graphicFrameLocks noChangeAspect="1"/>
            </p:cNvGraphicFramePr>
            <p:nvPr/>
          </p:nvGraphicFramePr>
          <p:xfrm>
            <a:off x="4080" y="1008"/>
            <a:ext cx="1134" cy="1458"/>
          </p:xfrm>
          <a:graphic>
            <a:graphicData uri="http://schemas.openxmlformats.org/presentationml/2006/ole">
              <p:oleObj spid="_x0000_s242696" name="BMP 图象" r:id="rId10" imgW="1800476" imgH="2314286" progId="PBrush">
                <p:embed/>
              </p:oleObj>
            </a:graphicData>
          </a:graphic>
        </p:graphicFrame>
        <p:graphicFrame>
          <p:nvGraphicFramePr>
            <p:cNvPr id="190579" name="Object 115"/>
            <p:cNvGraphicFramePr>
              <a:graphicFrameLocks noChangeAspect="1"/>
            </p:cNvGraphicFramePr>
            <p:nvPr/>
          </p:nvGraphicFramePr>
          <p:xfrm>
            <a:off x="4664" y="968"/>
            <a:ext cx="136" cy="136"/>
          </p:xfrm>
          <a:graphic>
            <a:graphicData uri="http://schemas.openxmlformats.org/presentationml/2006/ole">
              <p:oleObj spid="_x0000_s242697" name="Equation" r:id="rId11" imgW="279720" imgH="279360" progId="Equation.3">
                <p:embed/>
              </p:oleObj>
            </a:graphicData>
          </a:graphic>
        </p:graphicFrame>
        <p:graphicFrame>
          <p:nvGraphicFramePr>
            <p:cNvPr id="190580" name="Object 116"/>
            <p:cNvGraphicFramePr>
              <a:graphicFrameLocks noChangeAspect="1"/>
            </p:cNvGraphicFramePr>
            <p:nvPr/>
          </p:nvGraphicFramePr>
          <p:xfrm>
            <a:off x="4128" y="2008"/>
            <a:ext cx="144" cy="152"/>
          </p:xfrm>
          <a:graphic>
            <a:graphicData uri="http://schemas.openxmlformats.org/presentationml/2006/ole">
              <p:oleObj spid="_x0000_s242698" name="Equation" r:id="rId12" imgW="292320" imgH="304560" progId="Equation.3">
                <p:embed/>
              </p:oleObj>
            </a:graphicData>
          </a:graphic>
        </p:graphicFrame>
        <p:graphicFrame>
          <p:nvGraphicFramePr>
            <p:cNvPr id="190581" name="Object 117"/>
            <p:cNvGraphicFramePr>
              <a:graphicFrameLocks noChangeAspect="1"/>
            </p:cNvGraphicFramePr>
            <p:nvPr/>
          </p:nvGraphicFramePr>
          <p:xfrm>
            <a:off x="5136" y="1912"/>
            <a:ext cx="152" cy="200"/>
          </p:xfrm>
          <a:graphic>
            <a:graphicData uri="http://schemas.openxmlformats.org/presentationml/2006/ole">
              <p:oleObj spid="_x0000_s242699" name="Equation" r:id="rId13" imgW="305280" imgH="406080" progId="Equation.3">
                <p:embed/>
              </p:oleObj>
            </a:graphicData>
          </a:graphic>
        </p:graphicFrame>
      </p:grpSp>
      <p:grpSp>
        <p:nvGrpSpPr>
          <p:cNvPr id="5" name="Group 118"/>
          <p:cNvGrpSpPr>
            <a:grpSpLocks/>
          </p:cNvGrpSpPr>
          <p:nvPr/>
        </p:nvGrpSpPr>
        <p:grpSpPr bwMode="auto">
          <a:xfrm>
            <a:off x="6516688" y="3644900"/>
            <a:ext cx="1917700" cy="2292350"/>
            <a:chOff x="4128" y="2504"/>
            <a:chExt cx="1208" cy="1444"/>
          </a:xfrm>
        </p:grpSpPr>
        <p:graphicFrame>
          <p:nvGraphicFramePr>
            <p:cNvPr id="190583" name="Object 119"/>
            <p:cNvGraphicFramePr>
              <a:graphicFrameLocks noChangeAspect="1"/>
            </p:cNvGraphicFramePr>
            <p:nvPr/>
          </p:nvGraphicFramePr>
          <p:xfrm>
            <a:off x="4128" y="2544"/>
            <a:ext cx="1134" cy="1404"/>
          </p:xfrm>
          <a:graphic>
            <a:graphicData uri="http://schemas.openxmlformats.org/presentationml/2006/ole">
              <p:oleObj spid="_x0000_s242700" name="BMP 图象" r:id="rId14" imgW="1800476" imgH="2228571" progId="PBrush">
                <p:embed/>
              </p:oleObj>
            </a:graphicData>
          </a:graphic>
        </p:graphicFrame>
        <p:graphicFrame>
          <p:nvGraphicFramePr>
            <p:cNvPr id="190584" name="Object 120"/>
            <p:cNvGraphicFramePr>
              <a:graphicFrameLocks noChangeAspect="1"/>
            </p:cNvGraphicFramePr>
            <p:nvPr/>
          </p:nvGraphicFramePr>
          <p:xfrm>
            <a:off x="4712" y="2504"/>
            <a:ext cx="136" cy="136"/>
          </p:xfrm>
          <a:graphic>
            <a:graphicData uri="http://schemas.openxmlformats.org/presentationml/2006/ole">
              <p:oleObj spid="_x0000_s242701" name="Equation" r:id="rId15" imgW="279720" imgH="279360" progId="Equation.3">
                <p:embed/>
              </p:oleObj>
            </a:graphicData>
          </a:graphic>
        </p:graphicFrame>
        <p:graphicFrame>
          <p:nvGraphicFramePr>
            <p:cNvPr id="190585" name="Object 121"/>
            <p:cNvGraphicFramePr>
              <a:graphicFrameLocks noChangeAspect="1"/>
            </p:cNvGraphicFramePr>
            <p:nvPr/>
          </p:nvGraphicFramePr>
          <p:xfrm>
            <a:off x="4176" y="3504"/>
            <a:ext cx="144" cy="152"/>
          </p:xfrm>
          <a:graphic>
            <a:graphicData uri="http://schemas.openxmlformats.org/presentationml/2006/ole">
              <p:oleObj spid="_x0000_s242702" name="Equation" r:id="rId16" imgW="292320" imgH="304560" progId="Equation.3">
                <p:embed/>
              </p:oleObj>
            </a:graphicData>
          </a:graphic>
        </p:graphicFrame>
        <p:graphicFrame>
          <p:nvGraphicFramePr>
            <p:cNvPr id="190586" name="Object 122"/>
            <p:cNvGraphicFramePr>
              <a:graphicFrameLocks noChangeAspect="1"/>
            </p:cNvGraphicFramePr>
            <p:nvPr/>
          </p:nvGraphicFramePr>
          <p:xfrm>
            <a:off x="5184" y="3408"/>
            <a:ext cx="152" cy="200"/>
          </p:xfrm>
          <a:graphic>
            <a:graphicData uri="http://schemas.openxmlformats.org/presentationml/2006/ole">
              <p:oleObj spid="_x0000_s242703" name="Equation" r:id="rId17" imgW="305280" imgH="406080" progId="Equation.3">
                <p:embed/>
              </p:oleObj>
            </a:graphicData>
          </a:graphic>
        </p:graphicFrame>
      </p:grpSp>
      <p:sp>
        <p:nvSpPr>
          <p:cNvPr id="2" name="灯片编号占位符 1"/>
          <p:cNvSpPr>
            <a:spLocks noGrp="1"/>
          </p:cNvSpPr>
          <p:nvPr>
            <p:ph type="sldNum" sz="quarter" idx="12"/>
          </p:nvPr>
        </p:nvSpPr>
        <p:spPr/>
        <p:txBody>
          <a:bodyPr/>
          <a:lstStyle/>
          <a:p>
            <a:fld id="{65DE6078-C05E-4CB3-AB23-95433CD3296D}" type="slidenum">
              <a:rPr lang="en-US" altLang="zh-CN" smtClean="0">
                <a:solidFill>
                  <a:schemeClr val="bg2"/>
                </a:solidFill>
              </a:rPr>
              <a:pPr/>
              <a:t>27</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0469">
                                            <p:txEl>
                                              <p:pRg st="0" end="0"/>
                                            </p:txEl>
                                          </p:spTgt>
                                        </p:tgtEl>
                                        <p:attrNameLst>
                                          <p:attrName>style.visibility</p:attrName>
                                        </p:attrNameLst>
                                      </p:cBhvr>
                                      <p:to>
                                        <p:strVal val="visible"/>
                                      </p:to>
                                    </p:set>
                                    <p:animEffect transition="in" filter="wipe(left)">
                                      <p:cBhvr>
                                        <p:cTn id="7" dur="500"/>
                                        <p:tgtEl>
                                          <p:spTgt spid="1904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0485"/>
                                        </p:tgtEl>
                                        <p:attrNameLst>
                                          <p:attrName>style.visibility</p:attrName>
                                        </p:attrNameLst>
                                      </p:cBhvr>
                                      <p:to>
                                        <p:strVal val="visible"/>
                                      </p:to>
                                    </p:set>
                                    <p:animEffect transition="in" filter="wipe(left)">
                                      <p:cBhvr>
                                        <p:cTn id="12" dur="500"/>
                                        <p:tgtEl>
                                          <p:spTgt spid="1904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0467"/>
                                        </p:tgtEl>
                                        <p:attrNameLst>
                                          <p:attrName>style.visibility</p:attrName>
                                        </p:attrNameLst>
                                      </p:cBhvr>
                                      <p:to>
                                        <p:strVal val="visible"/>
                                      </p:to>
                                    </p:set>
                                    <p:animEffect transition="in" filter="wipe(left)">
                                      <p:cBhvr>
                                        <p:cTn id="17" dur="500"/>
                                        <p:tgtEl>
                                          <p:spTgt spid="190467"/>
                                        </p:tgtEl>
                                      </p:cBhvr>
                                    </p:animEffec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90480"/>
                                        </p:tgtEl>
                                        <p:attrNameLst>
                                          <p:attrName>style.visibility</p:attrName>
                                        </p:attrNameLst>
                                      </p:cBhvr>
                                      <p:to>
                                        <p:strVal val="visible"/>
                                      </p:to>
                                    </p:set>
                                    <p:animEffect transition="in" filter="wipe(up)">
                                      <p:cBhvr>
                                        <p:cTn id="25" dur="500"/>
                                        <p:tgtEl>
                                          <p:spTgt spid="19048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9" name="Rectangle 3"/>
          <p:cNvSpPr>
            <a:spLocks noGrp="1" noChangeArrowheads="1"/>
          </p:cNvSpPr>
          <p:nvPr>
            <p:ph type="title"/>
          </p:nvPr>
        </p:nvSpPr>
        <p:spPr>
          <a:xfrm>
            <a:off x="500034" y="533400"/>
            <a:ext cx="3238500" cy="533400"/>
          </a:xfrm>
        </p:spPr>
        <p:txBody>
          <a:bodyPr/>
          <a:lstStyle/>
          <a:p>
            <a:pPr algn="l"/>
            <a:r>
              <a:rPr lang="en-US" altLang="zh-CN" sz="3200" b="1" dirty="0">
                <a:solidFill>
                  <a:schemeClr val="bg2"/>
                </a:solidFill>
              </a:rPr>
              <a:t>(2) </a:t>
            </a:r>
            <a:r>
              <a:rPr lang="zh-CN" altLang="en-US" sz="3200" b="1" dirty="0">
                <a:solidFill>
                  <a:schemeClr val="bg2"/>
                </a:solidFill>
                <a:latin typeface="楷体_GB2312" pitchFamily="49" charset="-122"/>
              </a:rPr>
              <a:t>双叶双曲面</a:t>
            </a:r>
          </a:p>
        </p:txBody>
      </p:sp>
      <p:graphicFrame>
        <p:nvGraphicFramePr>
          <p:cNvPr id="152592" name="Object 16"/>
          <p:cNvGraphicFramePr>
            <a:graphicFrameLocks noChangeAspect="1"/>
          </p:cNvGraphicFramePr>
          <p:nvPr/>
        </p:nvGraphicFramePr>
        <p:xfrm>
          <a:off x="827088" y="1341438"/>
          <a:ext cx="5767387" cy="1019175"/>
        </p:xfrm>
        <a:graphic>
          <a:graphicData uri="http://schemas.openxmlformats.org/presentationml/2006/ole">
            <p:oleObj spid="_x0000_s243714" name="Equation" r:id="rId3" imgW="4500360" imgH="786960" progId="">
              <p:embed/>
            </p:oleObj>
          </a:graphicData>
        </a:graphic>
      </p:graphicFrame>
      <p:graphicFrame>
        <p:nvGraphicFramePr>
          <p:cNvPr id="152662" name="Object 86"/>
          <p:cNvGraphicFramePr>
            <a:graphicFrameLocks noChangeAspect="1"/>
          </p:cNvGraphicFramePr>
          <p:nvPr/>
        </p:nvGraphicFramePr>
        <p:xfrm>
          <a:off x="539750" y="3213100"/>
          <a:ext cx="5473700" cy="550863"/>
        </p:xfrm>
        <a:graphic>
          <a:graphicData uri="http://schemas.openxmlformats.org/presentationml/2006/ole">
            <p:oleObj spid="_x0000_s243715" name="Equation" r:id="rId4" imgW="4017240" imgH="393480" progId="">
              <p:embed/>
            </p:oleObj>
          </a:graphicData>
        </a:graphic>
      </p:graphicFrame>
      <p:graphicFrame>
        <p:nvGraphicFramePr>
          <p:cNvPr id="152664" name="Object 88"/>
          <p:cNvGraphicFramePr>
            <a:graphicFrameLocks noChangeAspect="1"/>
          </p:cNvGraphicFramePr>
          <p:nvPr/>
        </p:nvGraphicFramePr>
        <p:xfrm>
          <a:off x="539750" y="4095758"/>
          <a:ext cx="5503863" cy="547688"/>
        </p:xfrm>
        <a:graphic>
          <a:graphicData uri="http://schemas.openxmlformats.org/presentationml/2006/ole">
            <p:oleObj spid="_x0000_s243716" name="Equation" r:id="rId5" imgW="4068000" imgH="393480" progId="">
              <p:embed/>
            </p:oleObj>
          </a:graphicData>
        </a:graphic>
      </p:graphicFrame>
      <p:graphicFrame>
        <p:nvGraphicFramePr>
          <p:cNvPr id="152668" name="Object 92"/>
          <p:cNvGraphicFramePr>
            <a:graphicFrameLocks noChangeAspect="1"/>
          </p:cNvGraphicFramePr>
          <p:nvPr/>
        </p:nvGraphicFramePr>
        <p:xfrm>
          <a:off x="519131" y="5013325"/>
          <a:ext cx="6624637" cy="654050"/>
        </p:xfrm>
        <a:graphic>
          <a:graphicData uri="http://schemas.openxmlformats.org/presentationml/2006/ole">
            <p:oleObj spid="_x0000_s243717" name="Equation" r:id="rId6" imgW="4614480" imgH="444240" progId="">
              <p:embed/>
            </p:oleObj>
          </a:graphicData>
        </a:graphic>
      </p:graphicFrame>
      <p:grpSp>
        <p:nvGrpSpPr>
          <p:cNvPr id="3" name="Group 121"/>
          <p:cNvGrpSpPr>
            <a:grpSpLocks/>
          </p:cNvGrpSpPr>
          <p:nvPr/>
        </p:nvGrpSpPr>
        <p:grpSpPr bwMode="auto">
          <a:xfrm>
            <a:off x="7318375" y="3105150"/>
            <a:ext cx="760413" cy="180975"/>
            <a:chOff x="1440" y="2736"/>
            <a:chExt cx="1912" cy="454"/>
          </a:xfrm>
        </p:grpSpPr>
        <p:sp>
          <p:nvSpPr>
            <p:cNvPr id="152695" name="Arc 119"/>
            <p:cNvSpPr>
              <a:spLocks/>
            </p:cNvSpPr>
            <p:nvPr/>
          </p:nvSpPr>
          <p:spPr bwMode="auto">
            <a:xfrm>
              <a:off x="1440" y="2736"/>
              <a:ext cx="1912" cy="271"/>
            </a:xfrm>
            <a:custGeom>
              <a:avLst/>
              <a:gdLst>
                <a:gd name="G0" fmla="+- 21538 0 0"/>
                <a:gd name="G1" fmla="+- 21600 0 0"/>
                <a:gd name="G2" fmla="+- 21600 0 0"/>
                <a:gd name="T0" fmla="*/ 0 w 43138"/>
                <a:gd name="T1" fmla="*/ 19965 h 24006"/>
                <a:gd name="T2" fmla="*/ 43004 w 43138"/>
                <a:gd name="T3" fmla="*/ 24006 h 24006"/>
                <a:gd name="T4" fmla="*/ 21538 w 43138"/>
                <a:gd name="T5" fmla="*/ 21600 h 24006"/>
              </a:gdLst>
              <a:ahLst/>
              <a:cxnLst>
                <a:cxn ang="0">
                  <a:pos x="T0" y="T1"/>
                </a:cxn>
                <a:cxn ang="0">
                  <a:pos x="T2" y="T3"/>
                </a:cxn>
                <a:cxn ang="0">
                  <a:pos x="T4" y="T5"/>
                </a:cxn>
              </a:cxnLst>
              <a:rect l="0" t="0" r="r" b="b"/>
              <a:pathLst>
                <a:path w="43138" h="24006" fill="none" extrusionOk="0">
                  <a:moveTo>
                    <a:pt x="-1" y="19964"/>
                  </a:moveTo>
                  <a:cubicBezTo>
                    <a:pt x="854" y="8702"/>
                    <a:pt x="10242" y="-1"/>
                    <a:pt x="21538" y="0"/>
                  </a:cubicBezTo>
                  <a:cubicBezTo>
                    <a:pt x="33467" y="0"/>
                    <a:pt x="43138" y="9670"/>
                    <a:pt x="43138" y="21600"/>
                  </a:cubicBezTo>
                  <a:cubicBezTo>
                    <a:pt x="43138" y="22403"/>
                    <a:pt x="43093" y="23207"/>
                    <a:pt x="43003" y="24005"/>
                  </a:cubicBezTo>
                </a:path>
                <a:path w="43138" h="24006" stroke="0" extrusionOk="0">
                  <a:moveTo>
                    <a:pt x="-1" y="19964"/>
                  </a:moveTo>
                  <a:cubicBezTo>
                    <a:pt x="854" y="8702"/>
                    <a:pt x="10242" y="-1"/>
                    <a:pt x="21538" y="0"/>
                  </a:cubicBezTo>
                  <a:cubicBezTo>
                    <a:pt x="33467" y="0"/>
                    <a:pt x="43138" y="9670"/>
                    <a:pt x="43138" y="21600"/>
                  </a:cubicBezTo>
                  <a:cubicBezTo>
                    <a:pt x="43138" y="22403"/>
                    <a:pt x="43093" y="23207"/>
                    <a:pt x="43003" y="24005"/>
                  </a:cubicBezTo>
                  <a:lnTo>
                    <a:pt x="21538" y="21600"/>
                  </a:lnTo>
                  <a:close/>
                </a:path>
              </a:pathLst>
            </a:custGeom>
            <a:noFill/>
            <a:ln w="38100">
              <a:solidFill>
                <a:schemeClr val="hlink"/>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96" name="Arc 120"/>
            <p:cNvSpPr>
              <a:spLocks/>
            </p:cNvSpPr>
            <p:nvPr/>
          </p:nvSpPr>
          <p:spPr bwMode="auto">
            <a:xfrm>
              <a:off x="1446" y="2928"/>
              <a:ext cx="1904" cy="262"/>
            </a:xfrm>
            <a:custGeom>
              <a:avLst/>
              <a:gdLst>
                <a:gd name="G0" fmla="+- 21600 0 0"/>
                <a:gd name="G1" fmla="+- 1506 0 0"/>
                <a:gd name="G2" fmla="+- 21600 0 0"/>
                <a:gd name="T0" fmla="*/ 43018 w 43018"/>
                <a:gd name="T1" fmla="*/ 4307 h 23106"/>
                <a:gd name="T2" fmla="*/ 53 w 43018"/>
                <a:gd name="T3" fmla="*/ 0 h 23106"/>
                <a:gd name="T4" fmla="*/ 21600 w 43018"/>
                <a:gd name="T5" fmla="*/ 1506 h 23106"/>
              </a:gdLst>
              <a:ahLst/>
              <a:cxnLst>
                <a:cxn ang="0">
                  <a:pos x="T0" y="T1"/>
                </a:cxn>
                <a:cxn ang="0">
                  <a:pos x="T2" y="T3"/>
                </a:cxn>
                <a:cxn ang="0">
                  <a:pos x="T4" y="T5"/>
                </a:cxn>
              </a:cxnLst>
              <a:rect l="0" t="0" r="r" b="b"/>
              <a:pathLst>
                <a:path w="43018" h="23106" fill="none" extrusionOk="0">
                  <a:moveTo>
                    <a:pt x="43017" y="4306"/>
                  </a:moveTo>
                  <a:cubicBezTo>
                    <a:pt x="41611" y="15061"/>
                    <a:pt x="32446" y="23105"/>
                    <a:pt x="21600" y="23106"/>
                  </a:cubicBezTo>
                  <a:cubicBezTo>
                    <a:pt x="9670" y="23106"/>
                    <a:pt x="0" y="13435"/>
                    <a:pt x="0" y="1506"/>
                  </a:cubicBezTo>
                  <a:cubicBezTo>
                    <a:pt x="-1" y="1003"/>
                    <a:pt x="17" y="501"/>
                    <a:pt x="52" y="-1"/>
                  </a:cubicBezTo>
                </a:path>
                <a:path w="43018" h="23106" stroke="0" extrusionOk="0">
                  <a:moveTo>
                    <a:pt x="43017" y="4306"/>
                  </a:moveTo>
                  <a:cubicBezTo>
                    <a:pt x="41611" y="15061"/>
                    <a:pt x="32446" y="23105"/>
                    <a:pt x="21600" y="23106"/>
                  </a:cubicBezTo>
                  <a:cubicBezTo>
                    <a:pt x="9670" y="23106"/>
                    <a:pt x="0" y="13435"/>
                    <a:pt x="0" y="1506"/>
                  </a:cubicBezTo>
                  <a:cubicBezTo>
                    <a:pt x="-1" y="1003"/>
                    <a:pt x="17" y="501"/>
                    <a:pt x="52" y="-1"/>
                  </a:cubicBezTo>
                  <a:lnTo>
                    <a:pt x="21600" y="1506"/>
                  </a:lnTo>
                  <a:close/>
                </a:path>
              </a:pathLst>
            </a:custGeom>
            <a:noFill/>
            <a:ln w="38100">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Group 146"/>
          <p:cNvGrpSpPr>
            <a:grpSpLocks/>
          </p:cNvGrpSpPr>
          <p:nvPr/>
        </p:nvGrpSpPr>
        <p:grpSpPr bwMode="auto">
          <a:xfrm>
            <a:off x="6781800" y="698500"/>
            <a:ext cx="1905000" cy="3568700"/>
            <a:chOff x="4272" y="440"/>
            <a:chExt cx="1200" cy="2248"/>
          </a:xfrm>
        </p:grpSpPr>
        <p:grpSp>
          <p:nvGrpSpPr>
            <p:cNvPr id="5" name="Group 143"/>
            <p:cNvGrpSpPr>
              <a:grpSpLocks/>
            </p:cNvGrpSpPr>
            <p:nvPr/>
          </p:nvGrpSpPr>
          <p:grpSpPr bwMode="auto">
            <a:xfrm>
              <a:off x="4272" y="440"/>
              <a:ext cx="1200" cy="2248"/>
              <a:chOff x="4272" y="440"/>
              <a:chExt cx="1200" cy="2248"/>
            </a:xfrm>
          </p:grpSpPr>
          <p:sp>
            <p:nvSpPr>
              <p:cNvPr id="152595" name="Line 19"/>
              <p:cNvSpPr>
                <a:spLocks noChangeShapeType="1"/>
              </p:cNvSpPr>
              <p:nvPr/>
            </p:nvSpPr>
            <p:spPr bwMode="auto">
              <a:xfrm>
                <a:off x="4320" y="1642"/>
                <a:ext cx="1129" cy="0"/>
              </a:xfrm>
              <a:prstGeom prst="line">
                <a:avLst/>
              </a:prstGeom>
              <a:noFill/>
              <a:ln w="38100">
                <a:solidFill>
                  <a:schemeClr val="bg2"/>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96" name="Line 20"/>
              <p:cNvSpPr>
                <a:spLocks noChangeShapeType="1"/>
              </p:cNvSpPr>
              <p:nvPr/>
            </p:nvSpPr>
            <p:spPr bwMode="auto">
              <a:xfrm flipH="1">
                <a:off x="4416" y="1289"/>
                <a:ext cx="775" cy="775"/>
              </a:xfrm>
              <a:prstGeom prst="line">
                <a:avLst/>
              </a:prstGeom>
              <a:noFill/>
              <a:ln w="38100">
                <a:solidFill>
                  <a:schemeClr val="bg2"/>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18" name="Line 42"/>
              <p:cNvSpPr>
                <a:spLocks noChangeShapeType="1"/>
              </p:cNvSpPr>
              <p:nvPr/>
            </p:nvSpPr>
            <p:spPr bwMode="auto">
              <a:xfrm>
                <a:off x="4847" y="1797"/>
                <a:ext cx="0" cy="775"/>
              </a:xfrm>
              <a:prstGeom prst="line">
                <a:avLst/>
              </a:prstGeom>
              <a:noFill/>
              <a:ln w="38100">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19" name="Line 43"/>
              <p:cNvSpPr>
                <a:spLocks noChangeShapeType="1"/>
              </p:cNvSpPr>
              <p:nvPr/>
            </p:nvSpPr>
            <p:spPr bwMode="auto">
              <a:xfrm>
                <a:off x="4847" y="2572"/>
                <a:ext cx="0" cy="116"/>
              </a:xfrm>
              <a:prstGeom prst="line">
                <a:avLst/>
              </a:prstGeom>
              <a:noFill/>
              <a:ln w="1905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20" name="Line 44"/>
              <p:cNvSpPr>
                <a:spLocks noChangeShapeType="1"/>
              </p:cNvSpPr>
              <p:nvPr/>
            </p:nvSpPr>
            <p:spPr bwMode="auto">
              <a:xfrm>
                <a:off x="4847" y="867"/>
                <a:ext cx="0" cy="620"/>
              </a:xfrm>
              <a:prstGeom prst="line">
                <a:avLst/>
              </a:prstGeom>
              <a:noFill/>
              <a:ln w="38100">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21" name="Line 45"/>
              <p:cNvSpPr>
                <a:spLocks noChangeShapeType="1"/>
              </p:cNvSpPr>
              <p:nvPr/>
            </p:nvSpPr>
            <p:spPr bwMode="auto">
              <a:xfrm>
                <a:off x="4847" y="1487"/>
                <a:ext cx="0" cy="310"/>
              </a:xfrm>
              <a:prstGeom prst="line">
                <a:avLst/>
              </a:prstGeom>
              <a:noFill/>
              <a:ln w="1905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97" name="Line 21"/>
              <p:cNvSpPr>
                <a:spLocks noChangeShapeType="1"/>
              </p:cNvSpPr>
              <p:nvPr/>
            </p:nvSpPr>
            <p:spPr bwMode="auto">
              <a:xfrm flipV="1">
                <a:off x="4847" y="480"/>
                <a:ext cx="0" cy="387"/>
              </a:xfrm>
              <a:prstGeom prst="line">
                <a:avLst/>
              </a:prstGeom>
              <a:noFill/>
              <a:ln w="38100">
                <a:solidFill>
                  <a:schemeClr val="bg2"/>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2647" name="Object 71"/>
              <p:cNvGraphicFramePr>
                <a:graphicFrameLocks noChangeAspect="1"/>
              </p:cNvGraphicFramePr>
              <p:nvPr/>
            </p:nvGraphicFramePr>
            <p:xfrm>
              <a:off x="4896" y="440"/>
              <a:ext cx="136" cy="136"/>
            </p:xfrm>
            <a:graphic>
              <a:graphicData uri="http://schemas.openxmlformats.org/presentationml/2006/ole">
                <p:oleObj spid="_x0000_s243718" name="Equation" r:id="rId7" imgW="279720" imgH="279360" progId="Equation.3">
                  <p:embed/>
                </p:oleObj>
              </a:graphicData>
            </a:graphic>
          </p:graphicFrame>
          <p:graphicFrame>
            <p:nvGraphicFramePr>
              <p:cNvPr id="152648" name="Object 72"/>
              <p:cNvGraphicFramePr>
                <a:graphicFrameLocks noChangeAspect="1"/>
              </p:cNvGraphicFramePr>
              <p:nvPr/>
            </p:nvGraphicFramePr>
            <p:xfrm>
              <a:off x="4272" y="2016"/>
              <a:ext cx="144" cy="152"/>
            </p:xfrm>
            <a:graphic>
              <a:graphicData uri="http://schemas.openxmlformats.org/presentationml/2006/ole">
                <p:oleObj spid="_x0000_s243719" name="Equation" r:id="rId8" imgW="292320" imgH="304560" progId="Equation.3">
                  <p:embed/>
                </p:oleObj>
              </a:graphicData>
            </a:graphic>
          </p:graphicFrame>
          <p:graphicFrame>
            <p:nvGraphicFramePr>
              <p:cNvPr id="152649" name="Object 73"/>
              <p:cNvGraphicFramePr>
                <a:graphicFrameLocks noChangeAspect="1"/>
              </p:cNvGraphicFramePr>
              <p:nvPr/>
            </p:nvGraphicFramePr>
            <p:xfrm>
              <a:off x="5320" y="1720"/>
              <a:ext cx="152" cy="200"/>
            </p:xfrm>
            <a:graphic>
              <a:graphicData uri="http://schemas.openxmlformats.org/presentationml/2006/ole">
                <p:oleObj spid="_x0000_s243720" name="Equation" r:id="rId9" imgW="305280" imgH="406080" progId="Equation.3">
                  <p:embed/>
                </p:oleObj>
              </a:graphicData>
            </a:graphic>
          </p:graphicFrame>
          <p:graphicFrame>
            <p:nvGraphicFramePr>
              <p:cNvPr id="152650" name="Object 74"/>
              <p:cNvGraphicFramePr>
                <a:graphicFrameLocks noChangeAspect="1"/>
              </p:cNvGraphicFramePr>
              <p:nvPr/>
            </p:nvGraphicFramePr>
            <p:xfrm>
              <a:off x="4896" y="1656"/>
              <a:ext cx="136" cy="152"/>
            </p:xfrm>
            <a:graphic>
              <a:graphicData uri="http://schemas.openxmlformats.org/presentationml/2006/ole">
                <p:oleObj spid="_x0000_s243721" name="Equation" r:id="rId10" imgW="279720" imgH="304560" progId="Equation.3">
                  <p:embed/>
                </p:oleObj>
              </a:graphicData>
            </a:graphic>
          </p:graphicFrame>
        </p:grpSp>
        <p:grpSp>
          <p:nvGrpSpPr>
            <p:cNvPr id="6" name="Group 145"/>
            <p:cNvGrpSpPr>
              <a:grpSpLocks/>
            </p:cNvGrpSpPr>
            <p:nvPr/>
          </p:nvGrpSpPr>
          <p:grpSpPr bwMode="auto">
            <a:xfrm>
              <a:off x="4368" y="732"/>
              <a:ext cx="961" cy="1799"/>
              <a:chOff x="4368" y="732"/>
              <a:chExt cx="961" cy="1799"/>
            </a:xfrm>
          </p:grpSpPr>
          <p:sp>
            <p:nvSpPr>
              <p:cNvPr id="152713" name="Oval 137"/>
              <p:cNvSpPr>
                <a:spLocks noChangeArrowheads="1"/>
              </p:cNvSpPr>
              <p:nvPr/>
            </p:nvSpPr>
            <p:spPr bwMode="auto">
              <a:xfrm>
                <a:off x="4368" y="732"/>
                <a:ext cx="959" cy="227"/>
              </a:xfrm>
              <a:prstGeom prst="ellipse">
                <a:avLst/>
              </a:prstGeom>
              <a:noFill/>
              <a:ln w="38100">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 name="Group 106"/>
              <p:cNvGrpSpPr>
                <a:grpSpLocks/>
              </p:cNvGrpSpPr>
              <p:nvPr/>
            </p:nvGrpSpPr>
            <p:grpSpPr bwMode="auto">
              <a:xfrm>
                <a:off x="4368" y="2304"/>
                <a:ext cx="960" cy="227"/>
                <a:chOff x="4391" y="2231"/>
                <a:chExt cx="904" cy="325"/>
              </a:xfrm>
            </p:grpSpPr>
            <p:sp>
              <p:nvSpPr>
                <p:cNvPr id="152683" name="Arc 107"/>
                <p:cNvSpPr>
                  <a:spLocks/>
                </p:cNvSpPr>
                <p:nvPr/>
              </p:nvSpPr>
              <p:spPr bwMode="auto">
                <a:xfrm>
                  <a:off x="4391" y="2231"/>
                  <a:ext cx="901" cy="194"/>
                </a:xfrm>
                <a:custGeom>
                  <a:avLst/>
                  <a:gdLst>
                    <a:gd name="G0" fmla="+- 21538 0 0"/>
                    <a:gd name="G1" fmla="+- 21600 0 0"/>
                    <a:gd name="G2" fmla="+- 21600 0 0"/>
                    <a:gd name="T0" fmla="*/ 0 w 43138"/>
                    <a:gd name="T1" fmla="*/ 19965 h 24006"/>
                    <a:gd name="T2" fmla="*/ 43004 w 43138"/>
                    <a:gd name="T3" fmla="*/ 24006 h 24006"/>
                    <a:gd name="T4" fmla="*/ 21538 w 43138"/>
                    <a:gd name="T5" fmla="*/ 21600 h 24006"/>
                  </a:gdLst>
                  <a:ahLst/>
                  <a:cxnLst>
                    <a:cxn ang="0">
                      <a:pos x="T0" y="T1"/>
                    </a:cxn>
                    <a:cxn ang="0">
                      <a:pos x="T2" y="T3"/>
                    </a:cxn>
                    <a:cxn ang="0">
                      <a:pos x="T4" y="T5"/>
                    </a:cxn>
                  </a:cxnLst>
                  <a:rect l="0" t="0" r="r" b="b"/>
                  <a:pathLst>
                    <a:path w="43138" h="24006" fill="none" extrusionOk="0">
                      <a:moveTo>
                        <a:pt x="-1" y="19964"/>
                      </a:moveTo>
                      <a:cubicBezTo>
                        <a:pt x="854" y="8702"/>
                        <a:pt x="10242" y="-1"/>
                        <a:pt x="21538" y="0"/>
                      </a:cubicBezTo>
                      <a:cubicBezTo>
                        <a:pt x="33467" y="0"/>
                        <a:pt x="43138" y="9670"/>
                        <a:pt x="43138" y="21600"/>
                      </a:cubicBezTo>
                      <a:cubicBezTo>
                        <a:pt x="43138" y="22403"/>
                        <a:pt x="43093" y="23207"/>
                        <a:pt x="43003" y="24005"/>
                      </a:cubicBezTo>
                    </a:path>
                    <a:path w="43138" h="24006" stroke="0" extrusionOk="0">
                      <a:moveTo>
                        <a:pt x="-1" y="19964"/>
                      </a:moveTo>
                      <a:cubicBezTo>
                        <a:pt x="854" y="8702"/>
                        <a:pt x="10242" y="-1"/>
                        <a:pt x="21538" y="0"/>
                      </a:cubicBezTo>
                      <a:cubicBezTo>
                        <a:pt x="33467" y="0"/>
                        <a:pt x="43138" y="9670"/>
                        <a:pt x="43138" y="21600"/>
                      </a:cubicBezTo>
                      <a:cubicBezTo>
                        <a:pt x="43138" y="22403"/>
                        <a:pt x="43093" y="23207"/>
                        <a:pt x="43003" y="24005"/>
                      </a:cubicBezTo>
                      <a:lnTo>
                        <a:pt x="21538" y="21600"/>
                      </a:lnTo>
                      <a:close/>
                    </a:path>
                  </a:pathLst>
                </a:custGeom>
                <a:noFill/>
                <a:ln w="38100">
                  <a:solidFill>
                    <a:schemeClr val="bg2"/>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84" name="Arc 108"/>
                <p:cNvSpPr>
                  <a:spLocks/>
                </p:cNvSpPr>
                <p:nvPr/>
              </p:nvSpPr>
              <p:spPr bwMode="auto">
                <a:xfrm>
                  <a:off x="4394" y="2352"/>
                  <a:ext cx="901" cy="204"/>
                </a:xfrm>
                <a:custGeom>
                  <a:avLst/>
                  <a:gdLst>
                    <a:gd name="G0" fmla="+- 21600 0 0"/>
                    <a:gd name="G1" fmla="+- 3577 0 0"/>
                    <a:gd name="G2" fmla="+- 21600 0 0"/>
                    <a:gd name="T0" fmla="*/ 42902 w 43200"/>
                    <a:gd name="T1" fmla="*/ 0 h 25177"/>
                    <a:gd name="T2" fmla="*/ 53 w 43200"/>
                    <a:gd name="T3" fmla="*/ 2071 h 25177"/>
                    <a:gd name="T4" fmla="*/ 21600 w 43200"/>
                    <a:gd name="T5" fmla="*/ 3577 h 25177"/>
                  </a:gdLst>
                  <a:ahLst/>
                  <a:cxnLst>
                    <a:cxn ang="0">
                      <a:pos x="T0" y="T1"/>
                    </a:cxn>
                    <a:cxn ang="0">
                      <a:pos x="T2" y="T3"/>
                    </a:cxn>
                    <a:cxn ang="0">
                      <a:pos x="T4" y="T5"/>
                    </a:cxn>
                  </a:cxnLst>
                  <a:rect l="0" t="0" r="r" b="b"/>
                  <a:pathLst>
                    <a:path w="43200" h="25177" fill="none" extrusionOk="0">
                      <a:moveTo>
                        <a:pt x="42901" y="0"/>
                      </a:moveTo>
                      <a:cubicBezTo>
                        <a:pt x="43100" y="1182"/>
                        <a:pt x="43200" y="2378"/>
                        <a:pt x="43200" y="3577"/>
                      </a:cubicBezTo>
                      <a:cubicBezTo>
                        <a:pt x="43200" y="15506"/>
                        <a:pt x="33529" y="25177"/>
                        <a:pt x="21600" y="25177"/>
                      </a:cubicBezTo>
                      <a:cubicBezTo>
                        <a:pt x="9670" y="25177"/>
                        <a:pt x="0" y="15506"/>
                        <a:pt x="0" y="3577"/>
                      </a:cubicBezTo>
                      <a:cubicBezTo>
                        <a:pt x="-1" y="3074"/>
                        <a:pt x="17" y="2572"/>
                        <a:pt x="52" y="2070"/>
                      </a:cubicBezTo>
                    </a:path>
                    <a:path w="43200" h="25177" stroke="0" extrusionOk="0">
                      <a:moveTo>
                        <a:pt x="42901" y="0"/>
                      </a:moveTo>
                      <a:cubicBezTo>
                        <a:pt x="43100" y="1182"/>
                        <a:pt x="43200" y="2378"/>
                        <a:pt x="43200" y="3577"/>
                      </a:cubicBezTo>
                      <a:cubicBezTo>
                        <a:pt x="43200" y="15506"/>
                        <a:pt x="33529" y="25177"/>
                        <a:pt x="21600" y="25177"/>
                      </a:cubicBezTo>
                      <a:cubicBezTo>
                        <a:pt x="9670" y="25177"/>
                        <a:pt x="0" y="15506"/>
                        <a:pt x="0" y="3577"/>
                      </a:cubicBezTo>
                      <a:cubicBezTo>
                        <a:pt x="-1" y="3074"/>
                        <a:pt x="17" y="2572"/>
                        <a:pt x="52" y="2070"/>
                      </a:cubicBezTo>
                      <a:lnTo>
                        <a:pt x="21600" y="3577"/>
                      </a:lnTo>
                      <a:close/>
                    </a:path>
                  </a:pathLst>
                </a:custGeom>
                <a:noFill/>
                <a:ln w="38100">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2691" name="Freeform 115"/>
              <p:cNvSpPr>
                <a:spLocks/>
              </p:cNvSpPr>
              <p:nvPr/>
            </p:nvSpPr>
            <p:spPr bwMode="auto">
              <a:xfrm>
                <a:off x="4368" y="1824"/>
                <a:ext cx="961" cy="576"/>
              </a:xfrm>
              <a:custGeom>
                <a:avLst/>
                <a:gdLst>
                  <a:gd name="T0" fmla="*/ 0 w 960"/>
                  <a:gd name="T1" fmla="*/ 576 h 576"/>
                  <a:gd name="T2" fmla="*/ 480 w 960"/>
                  <a:gd name="T3" fmla="*/ 0 h 576"/>
                  <a:gd name="T4" fmla="*/ 960 w 960"/>
                  <a:gd name="T5" fmla="*/ 576 h 576"/>
                </a:gdLst>
                <a:ahLst/>
                <a:cxnLst>
                  <a:cxn ang="0">
                    <a:pos x="T0" y="T1"/>
                  </a:cxn>
                  <a:cxn ang="0">
                    <a:pos x="T2" y="T3"/>
                  </a:cxn>
                  <a:cxn ang="0">
                    <a:pos x="T4" y="T5"/>
                  </a:cxn>
                </a:cxnLst>
                <a:rect l="0" t="0" r="r" b="b"/>
                <a:pathLst>
                  <a:path w="960" h="576">
                    <a:moveTo>
                      <a:pt x="0" y="576"/>
                    </a:moveTo>
                    <a:cubicBezTo>
                      <a:pt x="160" y="288"/>
                      <a:pt x="320" y="0"/>
                      <a:pt x="480" y="0"/>
                    </a:cubicBezTo>
                    <a:cubicBezTo>
                      <a:pt x="640" y="0"/>
                      <a:pt x="800" y="288"/>
                      <a:pt x="960" y="576"/>
                    </a:cubicBezTo>
                  </a:path>
                </a:pathLst>
              </a:custGeom>
              <a:noFill/>
              <a:ln w="38100" cmpd="sng">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708" name="Freeform 132"/>
              <p:cNvSpPr>
                <a:spLocks/>
              </p:cNvSpPr>
              <p:nvPr/>
            </p:nvSpPr>
            <p:spPr bwMode="auto">
              <a:xfrm flipH="1" flipV="1">
                <a:off x="4368" y="864"/>
                <a:ext cx="961" cy="576"/>
              </a:xfrm>
              <a:custGeom>
                <a:avLst/>
                <a:gdLst>
                  <a:gd name="T0" fmla="*/ 0 w 960"/>
                  <a:gd name="T1" fmla="*/ 576 h 576"/>
                  <a:gd name="T2" fmla="*/ 480 w 960"/>
                  <a:gd name="T3" fmla="*/ 0 h 576"/>
                  <a:gd name="T4" fmla="*/ 960 w 960"/>
                  <a:gd name="T5" fmla="*/ 576 h 576"/>
                </a:gdLst>
                <a:ahLst/>
                <a:cxnLst>
                  <a:cxn ang="0">
                    <a:pos x="T0" y="T1"/>
                  </a:cxn>
                  <a:cxn ang="0">
                    <a:pos x="T2" y="T3"/>
                  </a:cxn>
                  <a:cxn ang="0">
                    <a:pos x="T4" y="T5"/>
                  </a:cxn>
                </a:cxnLst>
                <a:rect l="0" t="0" r="r" b="b"/>
                <a:pathLst>
                  <a:path w="960" h="576">
                    <a:moveTo>
                      <a:pt x="0" y="576"/>
                    </a:moveTo>
                    <a:cubicBezTo>
                      <a:pt x="160" y="288"/>
                      <a:pt x="320" y="0"/>
                      <a:pt x="480" y="0"/>
                    </a:cubicBezTo>
                    <a:cubicBezTo>
                      <a:pt x="640" y="0"/>
                      <a:pt x="800" y="288"/>
                      <a:pt x="960" y="576"/>
                    </a:cubicBezTo>
                  </a:path>
                </a:pathLst>
              </a:custGeom>
              <a:noFill/>
              <a:ln w="38100" cmpd="sng">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8" name="Group 148"/>
          <p:cNvGrpSpPr>
            <a:grpSpLocks/>
          </p:cNvGrpSpPr>
          <p:nvPr/>
        </p:nvGrpSpPr>
        <p:grpSpPr bwMode="auto">
          <a:xfrm>
            <a:off x="8002588" y="1222375"/>
            <a:ext cx="303212" cy="2767013"/>
            <a:chOff x="5041" y="770"/>
            <a:chExt cx="191" cy="1743"/>
          </a:xfrm>
        </p:grpSpPr>
        <p:sp>
          <p:nvSpPr>
            <p:cNvPr id="152702" name="Freeform 126"/>
            <p:cNvSpPr>
              <a:spLocks/>
            </p:cNvSpPr>
            <p:nvPr/>
          </p:nvSpPr>
          <p:spPr bwMode="auto">
            <a:xfrm>
              <a:off x="5041" y="2077"/>
              <a:ext cx="168" cy="436"/>
            </a:xfrm>
            <a:custGeom>
              <a:avLst/>
              <a:gdLst>
                <a:gd name="T0" fmla="*/ 0 w 336"/>
                <a:gd name="T1" fmla="*/ 872 h 872"/>
                <a:gd name="T2" fmla="*/ 192 w 336"/>
                <a:gd name="T3" fmla="*/ 56 h 872"/>
                <a:gd name="T4" fmla="*/ 336 w 336"/>
                <a:gd name="T5" fmla="*/ 536 h 872"/>
              </a:gdLst>
              <a:ahLst/>
              <a:cxnLst>
                <a:cxn ang="0">
                  <a:pos x="T0" y="T1"/>
                </a:cxn>
                <a:cxn ang="0">
                  <a:pos x="T2" y="T3"/>
                </a:cxn>
                <a:cxn ang="0">
                  <a:pos x="T4" y="T5"/>
                </a:cxn>
              </a:cxnLst>
              <a:rect l="0" t="0" r="r" b="b"/>
              <a:pathLst>
                <a:path w="336" h="872">
                  <a:moveTo>
                    <a:pt x="0" y="872"/>
                  </a:moveTo>
                  <a:cubicBezTo>
                    <a:pt x="68" y="492"/>
                    <a:pt x="136" y="112"/>
                    <a:pt x="192" y="56"/>
                  </a:cubicBezTo>
                  <a:cubicBezTo>
                    <a:pt x="248" y="0"/>
                    <a:pt x="292" y="268"/>
                    <a:pt x="336" y="536"/>
                  </a:cubicBezTo>
                </a:path>
              </a:pathLst>
            </a:custGeom>
            <a:noFill/>
            <a:ln w="38100" cmpd="sng">
              <a:solidFill>
                <a:srgbClr val="0033CC"/>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712" name="Freeform 136"/>
            <p:cNvSpPr>
              <a:spLocks/>
            </p:cNvSpPr>
            <p:nvPr/>
          </p:nvSpPr>
          <p:spPr bwMode="auto">
            <a:xfrm flipH="1" flipV="1">
              <a:off x="5064" y="770"/>
              <a:ext cx="168" cy="436"/>
            </a:xfrm>
            <a:custGeom>
              <a:avLst/>
              <a:gdLst>
                <a:gd name="T0" fmla="*/ 0 w 336"/>
                <a:gd name="T1" fmla="*/ 872 h 872"/>
                <a:gd name="T2" fmla="*/ 192 w 336"/>
                <a:gd name="T3" fmla="*/ 56 h 872"/>
                <a:gd name="T4" fmla="*/ 336 w 336"/>
                <a:gd name="T5" fmla="*/ 536 h 872"/>
              </a:gdLst>
              <a:ahLst/>
              <a:cxnLst>
                <a:cxn ang="0">
                  <a:pos x="T0" y="T1"/>
                </a:cxn>
                <a:cxn ang="0">
                  <a:pos x="T2" y="T3"/>
                </a:cxn>
                <a:cxn ang="0">
                  <a:pos x="T4" y="T5"/>
                </a:cxn>
              </a:cxnLst>
              <a:rect l="0" t="0" r="r" b="b"/>
              <a:pathLst>
                <a:path w="336" h="872">
                  <a:moveTo>
                    <a:pt x="0" y="872"/>
                  </a:moveTo>
                  <a:cubicBezTo>
                    <a:pt x="68" y="492"/>
                    <a:pt x="136" y="112"/>
                    <a:pt x="192" y="56"/>
                  </a:cubicBezTo>
                  <a:cubicBezTo>
                    <a:pt x="248" y="0"/>
                    <a:pt x="292" y="268"/>
                    <a:pt x="336" y="536"/>
                  </a:cubicBezTo>
                </a:path>
              </a:pathLst>
            </a:custGeom>
            <a:noFill/>
            <a:ln w="38100" cmpd="sng">
              <a:solidFill>
                <a:srgbClr val="0033CC"/>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 name="Group 140"/>
          <p:cNvGrpSpPr>
            <a:grpSpLocks/>
          </p:cNvGrpSpPr>
          <p:nvPr/>
        </p:nvGrpSpPr>
        <p:grpSpPr bwMode="auto">
          <a:xfrm>
            <a:off x="7315200" y="1905000"/>
            <a:ext cx="760413" cy="180975"/>
            <a:chOff x="1440" y="2736"/>
            <a:chExt cx="1912" cy="454"/>
          </a:xfrm>
        </p:grpSpPr>
        <p:sp>
          <p:nvSpPr>
            <p:cNvPr id="152717" name="Arc 141"/>
            <p:cNvSpPr>
              <a:spLocks/>
            </p:cNvSpPr>
            <p:nvPr/>
          </p:nvSpPr>
          <p:spPr bwMode="auto">
            <a:xfrm>
              <a:off x="1440" y="2736"/>
              <a:ext cx="1912" cy="271"/>
            </a:xfrm>
            <a:custGeom>
              <a:avLst/>
              <a:gdLst>
                <a:gd name="G0" fmla="+- 21538 0 0"/>
                <a:gd name="G1" fmla="+- 21600 0 0"/>
                <a:gd name="G2" fmla="+- 21600 0 0"/>
                <a:gd name="T0" fmla="*/ 0 w 43138"/>
                <a:gd name="T1" fmla="*/ 19965 h 24006"/>
                <a:gd name="T2" fmla="*/ 43004 w 43138"/>
                <a:gd name="T3" fmla="*/ 24006 h 24006"/>
                <a:gd name="T4" fmla="*/ 21538 w 43138"/>
                <a:gd name="T5" fmla="*/ 21600 h 24006"/>
              </a:gdLst>
              <a:ahLst/>
              <a:cxnLst>
                <a:cxn ang="0">
                  <a:pos x="T0" y="T1"/>
                </a:cxn>
                <a:cxn ang="0">
                  <a:pos x="T2" y="T3"/>
                </a:cxn>
                <a:cxn ang="0">
                  <a:pos x="T4" y="T5"/>
                </a:cxn>
              </a:cxnLst>
              <a:rect l="0" t="0" r="r" b="b"/>
              <a:pathLst>
                <a:path w="43138" h="24006" fill="none" extrusionOk="0">
                  <a:moveTo>
                    <a:pt x="-1" y="19964"/>
                  </a:moveTo>
                  <a:cubicBezTo>
                    <a:pt x="854" y="8702"/>
                    <a:pt x="10242" y="-1"/>
                    <a:pt x="21538" y="0"/>
                  </a:cubicBezTo>
                  <a:cubicBezTo>
                    <a:pt x="33467" y="0"/>
                    <a:pt x="43138" y="9670"/>
                    <a:pt x="43138" y="21600"/>
                  </a:cubicBezTo>
                  <a:cubicBezTo>
                    <a:pt x="43138" y="22403"/>
                    <a:pt x="43093" y="23207"/>
                    <a:pt x="43003" y="24005"/>
                  </a:cubicBezTo>
                </a:path>
                <a:path w="43138" h="24006" stroke="0" extrusionOk="0">
                  <a:moveTo>
                    <a:pt x="-1" y="19964"/>
                  </a:moveTo>
                  <a:cubicBezTo>
                    <a:pt x="854" y="8702"/>
                    <a:pt x="10242" y="-1"/>
                    <a:pt x="21538" y="0"/>
                  </a:cubicBezTo>
                  <a:cubicBezTo>
                    <a:pt x="33467" y="0"/>
                    <a:pt x="43138" y="9670"/>
                    <a:pt x="43138" y="21600"/>
                  </a:cubicBezTo>
                  <a:cubicBezTo>
                    <a:pt x="43138" y="22403"/>
                    <a:pt x="43093" y="23207"/>
                    <a:pt x="43003" y="24005"/>
                  </a:cubicBezTo>
                  <a:lnTo>
                    <a:pt x="21538" y="21600"/>
                  </a:lnTo>
                  <a:close/>
                </a:path>
              </a:pathLst>
            </a:custGeom>
            <a:noFill/>
            <a:ln w="38100">
              <a:solidFill>
                <a:schemeClr val="hlink"/>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718" name="Arc 142"/>
            <p:cNvSpPr>
              <a:spLocks/>
            </p:cNvSpPr>
            <p:nvPr/>
          </p:nvSpPr>
          <p:spPr bwMode="auto">
            <a:xfrm>
              <a:off x="1446" y="2928"/>
              <a:ext cx="1904" cy="262"/>
            </a:xfrm>
            <a:custGeom>
              <a:avLst/>
              <a:gdLst>
                <a:gd name="G0" fmla="+- 21600 0 0"/>
                <a:gd name="G1" fmla="+- 1506 0 0"/>
                <a:gd name="G2" fmla="+- 21600 0 0"/>
                <a:gd name="T0" fmla="*/ 43018 w 43018"/>
                <a:gd name="T1" fmla="*/ 4307 h 23106"/>
                <a:gd name="T2" fmla="*/ 53 w 43018"/>
                <a:gd name="T3" fmla="*/ 0 h 23106"/>
                <a:gd name="T4" fmla="*/ 21600 w 43018"/>
                <a:gd name="T5" fmla="*/ 1506 h 23106"/>
              </a:gdLst>
              <a:ahLst/>
              <a:cxnLst>
                <a:cxn ang="0">
                  <a:pos x="T0" y="T1"/>
                </a:cxn>
                <a:cxn ang="0">
                  <a:pos x="T2" y="T3"/>
                </a:cxn>
                <a:cxn ang="0">
                  <a:pos x="T4" y="T5"/>
                </a:cxn>
              </a:cxnLst>
              <a:rect l="0" t="0" r="r" b="b"/>
              <a:pathLst>
                <a:path w="43018" h="23106" fill="none" extrusionOk="0">
                  <a:moveTo>
                    <a:pt x="43017" y="4306"/>
                  </a:moveTo>
                  <a:cubicBezTo>
                    <a:pt x="41611" y="15061"/>
                    <a:pt x="32446" y="23105"/>
                    <a:pt x="21600" y="23106"/>
                  </a:cubicBezTo>
                  <a:cubicBezTo>
                    <a:pt x="9670" y="23106"/>
                    <a:pt x="0" y="13435"/>
                    <a:pt x="0" y="1506"/>
                  </a:cubicBezTo>
                  <a:cubicBezTo>
                    <a:pt x="-1" y="1003"/>
                    <a:pt x="17" y="501"/>
                    <a:pt x="52" y="-1"/>
                  </a:cubicBezTo>
                </a:path>
                <a:path w="43018" h="23106" stroke="0" extrusionOk="0">
                  <a:moveTo>
                    <a:pt x="43017" y="4306"/>
                  </a:moveTo>
                  <a:cubicBezTo>
                    <a:pt x="41611" y="15061"/>
                    <a:pt x="32446" y="23105"/>
                    <a:pt x="21600" y="23106"/>
                  </a:cubicBezTo>
                  <a:cubicBezTo>
                    <a:pt x="9670" y="23106"/>
                    <a:pt x="0" y="13435"/>
                    <a:pt x="0" y="1506"/>
                  </a:cubicBezTo>
                  <a:cubicBezTo>
                    <a:pt x="-1" y="1003"/>
                    <a:pt x="17" y="501"/>
                    <a:pt x="52" y="-1"/>
                  </a:cubicBezTo>
                  <a:lnTo>
                    <a:pt x="21600" y="1506"/>
                  </a:lnTo>
                  <a:close/>
                </a:path>
              </a:pathLst>
            </a:custGeom>
            <a:noFill/>
            <a:ln w="38100">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fld id="{65DE6078-C05E-4CB3-AB23-95433CD3296D}" type="slidenum">
              <a:rPr lang="en-US" altLang="zh-CN" smtClean="0">
                <a:solidFill>
                  <a:schemeClr val="bg2"/>
                </a:solidFill>
              </a:rPr>
              <a:pPr/>
              <a:t>28</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2592"/>
                                        </p:tgtEl>
                                        <p:attrNameLst>
                                          <p:attrName>style.visibility</p:attrName>
                                        </p:attrNameLst>
                                      </p:cBhvr>
                                      <p:to>
                                        <p:strVal val="visible"/>
                                      </p:to>
                                    </p:set>
                                    <p:animEffect transition="in" filter="wipe(left)">
                                      <p:cBhvr>
                                        <p:cTn id="7" dur="500"/>
                                        <p:tgtEl>
                                          <p:spTgt spid="1525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2662"/>
                                        </p:tgtEl>
                                        <p:attrNameLst>
                                          <p:attrName>style.visibility</p:attrName>
                                        </p:attrNameLst>
                                      </p:cBhvr>
                                      <p:to>
                                        <p:strVal val="visible"/>
                                      </p:to>
                                    </p:set>
                                    <p:animEffect transition="in" filter="wipe(left)">
                                      <p:cBhvr>
                                        <p:cTn id="17" dur="500"/>
                                        <p:tgtEl>
                                          <p:spTgt spid="1526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2664"/>
                                        </p:tgtEl>
                                        <p:attrNameLst>
                                          <p:attrName>style.visibility</p:attrName>
                                        </p:attrNameLst>
                                      </p:cBhvr>
                                      <p:to>
                                        <p:strVal val="visible"/>
                                      </p:to>
                                    </p:set>
                                    <p:animEffect transition="in" filter="wipe(left)">
                                      <p:cBhvr>
                                        <p:cTn id="27" dur="500"/>
                                        <p:tgtEl>
                                          <p:spTgt spid="1526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2668"/>
                                        </p:tgtEl>
                                        <p:attrNameLst>
                                          <p:attrName>style.visibility</p:attrName>
                                        </p:attrNameLst>
                                      </p:cBhvr>
                                      <p:to>
                                        <p:strVal val="visible"/>
                                      </p:to>
                                    </p:set>
                                    <p:animEffect transition="in" filter="wipe(left)">
                                      <p:cBhvr>
                                        <p:cTn id="32" dur="500"/>
                                        <p:tgtEl>
                                          <p:spTgt spid="1526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8" name="Text Box 4"/>
          <p:cNvSpPr txBox="1">
            <a:spLocks noChangeArrowheads="1"/>
          </p:cNvSpPr>
          <p:nvPr/>
        </p:nvSpPr>
        <p:spPr bwMode="auto">
          <a:xfrm>
            <a:off x="611188" y="549275"/>
            <a:ext cx="6948487"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注意单叶双曲面与双叶双曲面的区别</a:t>
            </a:r>
            <a:r>
              <a:rPr lang="en-US" altLang="zh-CN"/>
              <a:t>: </a:t>
            </a:r>
          </a:p>
        </p:txBody>
      </p:sp>
      <p:graphicFrame>
        <p:nvGraphicFramePr>
          <p:cNvPr id="221189" name="Object 5"/>
          <p:cNvGraphicFramePr>
            <a:graphicFrameLocks noChangeAspect="1"/>
          </p:cNvGraphicFramePr>
          <p:nvPr/>
        </p:nvGraphicFramePr>
        <p:xfrm>
          <a:off x="900113" y="1916113"/>
          <a:ext cx="3081337" cy="1174750"/>
        </p:xfrm>
        <a:graphic>
          <a:graphicData uri="http://schemas.openxmlformats.org/presentationml/2006/ole">
            <p:oleObj spid="_x0000_s244738" name="Equation" r:id="rId3" imgW="2084760" imgH="786960" progId="">
              <p:embed/>
            </p:oleObj>
          </a:graphicData>
        </a:graphic>
      </p:graphicFrame>
      <p:sp>
        <p:nvSpPr>
          <p:cNvPr id="221190" name="Text Box 6"/>
          <p:cNvSpPr txBox="1">
            <a:spLocks noChangeArrowheads="1"/>
          </p:cNvSpPr>
          <p:nvPr/>
        </p:nvSpPr>
        <p:spPr bwMode="auto">
          <a:xfrm>
            <a:off x="847715" y="1268413"/>
            <a:ext cx="2224087"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0033CC"/>
                </a:solidFill>
              </a:rPr>
              <a:t>单叶双曲面</a:t>
            </a:r>
          </a:p>
        </p:txBody>
      </p:sp>
      <p:sp>
        <p:nvSpPr>
          <p:cNvPr id="221193" name="Text Box 9"/>
          <p:cNvSpPr txBox="1">
            <a:spLocks noChangeArrowheads="1"/>
          </p:cNvSpPr>
          <p:nvPr/>
        </p:nvSpPr>
        <p:spPr bwMode="auto">
          <a:xfrm>
            <a:off x="5364163" y="1268413"/>
            <a:ext cx="2224087"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C00000"/>
                </a:solidFill>
              </a:rPr>
              <a:t>双叶双曲面</a:t>
            </a:r>
          </a:p>
        </p:txBody>
      </p:sp>
      <p:graphicFrame>
        <p:nvGraphicFramePr>
          <p:cNvPr id="221195" name="Object 11"/>
          <p:cNvGraphicFramePr>
            <a:graphicFrameLocks noChangeAspect="1"/>
          </p:cNvGraphicFramePr>
          <p:nvPr/>
        </p:nvGraphicFramePr>
        <p:xfrm>
          <a:off x="5148263" y="1916113"/>
          <a:ext cx="3379787" cy="1174750"/>
        </p:xfrm>
        <a:graphic>
          <a:graphicData uri="http://schemas.openxmlformats.org/presentationml/2006/ole">
            <p:oleObj spid="_x0000_s244739" name="Equation" r:id="rId4" imgW="2288160" imgH="786960" progId="">
              <p:embed/>
            </p:oleObj>
          </a:graphicData>
        </a:graphic>
      </p:graphicFrame>
      <p:pic>
        <p:nvPicPr>
          <p:cNvPr id="221196" name="Picture 12"/>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5715000" y="3190875"/>
            <a:ext cx="2009775" cy="3333750"/>
          </a:xfrm>
          <a:prstGeom prst="rect">
            <a:avLst/>
          </a:prstGeom>
          <a:noFill/>
          <a:ln w="317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1198" name="Picture 14"/>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1171564" y="3573463"/>
            <a:ext cx="1828800" cy="23241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D5D4DF37-AEE8-484F-9441-CFC9A93CCCEE}" type="slidenum">
              <a:rPr lang="en-US" altLang="zh-CN" smtClean="0">
                <a:solidFill>
                  <a:schemeClr val="bg2"/>
                </a:solidFill>
              </a:rPr>
              <a:pPr/>
              <a:t>29</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88">
                                            <p:txEl>
                                              <p:pRg st="0" end="0"/>
                                            </p:txEl>
                                          </p:spTgt>
                                        </p:tgtEl>
                                        <p:attrNameLst>
                                          <p:attrName>style.visibility</p:attrName>
                                        </p:attrNameLst>
                                      </p:cBhvr>
                                      <p:to>
                                        <p:strVal val="visible"/>
                                      </p:to>
                                    </p:set>
                                    <p:animEffect transition="in" filter="wipe(left)">
                                      <p:cBhvr>
                                        <p:cTn id="7" dur="500"/>
                                        <p:tgtEl>
                                          <p:spTgt spid="22118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1190">
                                            <p:txEl>
                                              <p:pRg st="0" end="0"/>
                                            </p:txEl>
                                          </p:spTgt>
                                        </p:tgtEl>
                                        <p:attrNameLst>
                                          <p:attrName>style.visibility</p:attrName>
                                        </p:attrNameLst>
                                      </p:cBhvr>
                                      <p:to>
                                        <p:strVal val="visible"/>
                                      </p:to>
                                    </p:set>
                                    <p:animEffect transition="in" filter="wipe(left)">
                                      <p:cBhvr>
                                        <p:cTn id="11" dur="500"/>
                                        <p:tgtEl>
                                          <p:spTgt spid="22119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21189"/>
                                        </p:tgtEl>
                                        <p:attrNameLst>
                                          <p:attrName>style.visibility</p:attrName>
                                        </p:attrNameLst>
                                      </p:cBhvr>
                                      <p:to>
                                        <p:strVal val="visible"/>
                                      </p:to>
                                    </p:set>
                                    <p:animEffect transition="in" filter="wipe(left)">
                                      <p:cBhvr>
                                        <p:cTn id="16" dur="500"/>
                                        <p:tgtEl>
                                          <p:spTgt spid="22118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21198"/>
                                        </p:tgtEl>
                                        <p:attrNameLst>
                                          <p:attrName>style.visibility</p:attrName>
                                        </p:attrNameLst>
                                      </p:cBhvr>
                                      <p:to>
                                        <p:strVal val="visible"/>
                                      </p:to>
                                    </p:set>
                                    <p:animEffect transition="in" filter="wipe(left)">
                                      <p:cBhvr>
                                        <p:cTn id="21" dur="1000"/>
                                        <p:tgtEl>
                                          <p:spTgt spid="22119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1193">
                                            <p:txEl>
                                              <p:pRg st="0" end="0"/>
                                            </p:txEl>
                                          </p:spTgt>
                                        </p:tgtEl>
                                        <p:attrNameLst>
                                          <p:attrName>style.visibility</p:attrName>
                                        </p:attrNameLst>
                                      </p:cBhvr>
                                      <p:to>
                                        <p:strVal val="visible"/>
                                      </p:to>
                                    </p:set>
                                    <p:animEffect transition="in" filter="wipe(left)">
                                      <p:cBhvr>
                                        <p:cTn id="26" dur="500"/>
                                        <p:tgtEl>
                                          <p:spTgt spid="221193">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21195"/>
                                        </p:tgtEl>
                                        <p:attrNameLst>
                                          <p:attrName>style.visibility</p:attrName>
                                        </p:attrNameLst>
                                      </p:cBhvr>
                                      <p:to>
                                        <p:strVal val="visible"/>
                                      </p:to>
                                    </p:set>
                                    <p:animEffect transition="in" filter="wipe(left)">
                                      <p:cBhvr>
                                        <p:cTn id="31" dur="500"/>
                                        <p:tgtEl>
                                          <p:spTgt spid="22119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21196"/>
                                        </p:tgtEl>
                                        <p:attrNameLst>
                                          <p:attrName>style.visibility</p:attrName>
                                        </p:attrNameLst>
                                      </p:cBhvr>
                                      <p:to>
                                        <p:strVal val="visible"/>
                                      </p:to>
                                    </p:set>
                                    <p:animEffect transition="in" filter="wipe(left)">
                                      <p:cBhvr>
                                        <p:cTn id="36" dur="500"/>
                                        <p:tgtEl>
                                          <p:spTgt spid="221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build="p" autoUpdateAnimBg="0"/>
      <p:bldP spid="221190" grpId="0" build="p" autoUpdateAnimBg="0" advAuto="0"/>
      <p:bldP spid="221193"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4" name="Text Box 8"/>
          <p:cNvSpPr txBox="1">
            <a:spLocks noChangeArrowheads="1"/>
          </p:cNvSpPr>
          <p:nvPr/>
        </p:nvSpPr>
        <p:spPr bwMode="auto">
          <a:xfrm>
            <a:off x="571472" y="1292204"/>
            <a:ext cx="83820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a:latin typeface="楷体_GB2312" pitchFamily="49" charset="-122"/>
              </a:rPr>
              <a:t>说明</a:t>
            </a:r>
            <a:r>
              <a:rPr lang="en-US" altLang="zh-CN" dirty="0">
                <a:latin typeface="楷体_GB2312" pitchFamily="49" charset="-122"/>
              </a:rPr>
              <a:t>: </a:t>
            </a:r>
            <a:r>
              <a:rPr lang="zh-CN" altLang="en-US" dirty="0">
                <a:latin typeface="楷体_GB2312" pitchFamily="49" charset="-122"/>
              </a:rPr>
              <a:t>动点轨迹为线段</a:t>
            </a:r>
            <a:r>
              <a:rPr lang="zh-CN" altLang="en-US" dirty="0"/>
              <a:t> </a:t>
            </a:r>
            <a:r>
              <a:rPr lang="en-US" altLang="zh-CN" dirty="0"/>
              <a:t>AB </a:t>
            </a:r>
            <a:r>
              <a:rPr lang="zh-CN" altLang="en-US" dirty="0">
                <a:latin typeface="楷体_GB2312" pitchFamily="49" charset="-122"/>
              </a:rPr>
              <a:t>的垂直平分面</a:t>
            </a:r>
            <a:r>
              <a:rPr lang="en-US" altLang="zh-CN" dirty="0">
                <a:latin typeface="楷体_GB2312" pitchFamily="49" charset="-122"/>
              </a:rPr>
              <a:t>.</a:t>
            </a:r>
          </a:p>
        </p:txBody>
      </p:sp>
      <p:sp>
        <p:nvSpPr>
          <p:cNvPr id="208905" name="Text Box 9"/>
          <p:cNvSpPr txBox="1">
            <a:spLocks noChangeArrowheads="1"/>
          </p:cNvSpPr>
          <p:nvPr/>
        </p:nvSpPr>
        <p:spPr bwMode="auto">
          <a:xfrm>
            <a:off x="563592" y="4181454"/>
            <a:ext cx="8294688"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a:latin typeface="宋体" pitchFamily="2" charset="-122"/>
              </a:rPr>
              <a:t>显然在此平面上的点的坐标都满足此方程</a:t>
            </a:r>
            <a:r>
              <a:rPr lang="en-US" altLang="zh-CN" dirty="0">
                <a:latin typeface="宋体" pitchFamily="2" charset="-122"/>
              </a:rPr>
              <a:t>,</a:t>
            </a:r>
            <a:r>
              <a:rPr lang="en-US" altLang="zh-CN" sz="2800" dirty="0">
                <a:latin typeface="楷体_GB2312" pitchFamily="49" charset="-122"/>
              </a:rPr>
              <a:t> </a:t>
            </a:r>
          </a:p>
        </p:txBody>
      </p:sp>
      <p:sp>
        <p:nvSpPr>
          <p:cNvPr id="208906" name="Text Box 10"/>
          <p:cNvSpPr txBox="1">
            <a:spLocks noChangeArrowheads="1"/>
          </p:cNvSpPr>
          <p:nvPr/>
        </p:nvSpPr>
        <p:spPr bwMode="auto">
          <a:xfrm>
            <a:off x="565178" y="5176817"/>
            <a:ext cx="800735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a:latin typeface="宋体" pitchFamily="2" charset="-122"/>
              </a:rPr>
              <a:t>不在此平面上的点的坐标不满足此方程</a:t>
            </a:r>
            <a:r>
              <a:rPr lang="en-US" altLang="zh-CN" dirty="0">
                <a:latin typeface="宋体" pitchFamily="2" charset="-122"/>
              </a:rPr>
              <a:t>.</a:t>
            </a:r>
          </a:p>
        </p:txBody>
      </p:sp>
      <p:graphicFrame>
        <p:nvGraphicFramePr>
          <p:cNvPr id="208910" name="Object 14"/>
          <p:cNvGraphicFramePr>
            <a:graphicFrameLocks noChangeAspect="1"/>
          </p:cNvGraphicFramePr>
          <p:nvPr/>
        </p:nvGraphicFramePr>
        <p:xfrm>
          <a:off x="2857488" y="500042"/>
          <a:ext cx="4321175" cy="617537"/>
        </p:xfrm>
        <a:graphic>
          <a:graphicData uri="http://schemas.openxmlformats.org/presentationml/2006/ole">
            <p:oleObj spid="_x0000_s209008" name="Equation" r:id="rId3" imgW="2491560" imgH="342720" progId="">
              <p:embed/>
            </p:oleObj>
          </a:graphicData>
        </a:graphic>
      </p:graphicFrame>
      <p:sp>
        <p:nvSpPr>
          <p:cNvPr id="208911" name="Freeform 15"/>
          <p:cNvSpPr>
            <a:spLocks/>
          </p:cNvSpPr>
          <p:nvPr/>
        </p:nvSpPr>
        <p:spPr bwMode="auto">
          <a:xfrm>
            <a:off x="6372233" y="2228829"/>
            <a:ext cx="915987" cy="1728788"/>
          </a:xfrm>
          <a:custGeom>
            <a:avLst/>
            <a:gdLst>
              <a:gd name="T0" fmla="*/ 0 w 336"/>
              <a:gd name="T1" fmla="*/ 0 h 816"/>
              <a:gd name="T2" fmla="*/ 0 w 336"/>
              <a:gd name="T3" fmla="*/ 624 h 816"/>
              <a:gd name="T4" fmla="*/ 336 w 336"/>
              <a:gd name="T5" fmla="*/ 816 h 816"/>
              <a:gd name="T6" fmla="*/ 336 w 336"/>
              <a:gd name="T7" fmla="*/ 192 h 816"/>
              <a:gd name="T8" fmla="*/ 0 w 336"/>
              <a:gd name="T9" fmla="*/ 0 h 816"/>
            </a:gdLst>
            <a:ahLst/>
            <a:cxnLst>
              <a:cxn ang="0">
                <a:pos x="T0" y="T1"/>
              </a:cxn>
              <a:cxn ang="0">
                <a:pos x="T2" y="T3"/>
              </a:cxn>
              <a:cxn ang="0">
                <a:pos x="T4" y="T5"/>
              </a:cxn>
              <a:cxn ang="0">
                <a:pos x="T6" y="T7"/>
              </a:cxn>
              <a:cxn ang="0">
                <a:pos x="T8" y="T9"/>
              </a:cxn>
            </a:cxnLst>
            <a:rect l="0" t="0" r="r" b="b"/>
            <a:pathLst>
              <a:path w="336" h="816">
                <a:moveTo>
                  <a:pt x="0" y="0"/>
                </a:moveTo>
                <a:lnTo>
                  <a:pt x="0" y="624"/>
                </a:lnTo>
                <a:lnTo>
                  <a:pt x="336" y="816"/>
                </a:lnTo>
                <a:lnTo>
                  <a:pt x="336" y="192"/>
                </a:lnTo>
                <a:lnTo>
                  <a:pt x="0" y="0"/>
                </a:lnTo>
                <a:close/>
              </a:path>
            </a:pathLst>
          </a:custGeom>
          <a:solidFill>
            <a:srgbClr val="0066FF"/>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19" name="Rectangle 23"/>
          <p:cNvSpPr>
            <a:spLocks noChangeArrowheads="1"/>
          </p:cNvSpPr>
          <p:nvPr/>
        </p:nvSpPr>
        <p:spPr bwMode="auto">
          <a:xfrm>
            <a:off x="785786" y="514314"/>
            <a:ext cx="18161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轨迹方程</a:t>
            </a:r>
          </a:p>
        </p:txBody>
      </p:sp>
      <p:grpSp>
        <p:nvGrpSpPr>
          <p:cNvPr id="208942" name="Group 46"/>
          <p:cNvGrpSpPr>
            <a:grpSpLocks/>
          </p:cNvGrpSpPr>
          <p:nvPr/>
        </p:nvGrpSpPr>
        <p:grpSpPr bwMode="auto">
          <a:xfrm>
            <a:off x="5643570" y="2876529"/>
            <a:ext cx="2241550" cy="884238"/>
            <a:chOff x="3742" y="1882"/>
            <a:chExt cx="1412" cy="557"/>
          </a:xfrm>
        </p:grpSpPr>
        <p:sp>
          <p:nvSpPr>
            <p:cNvPr id="208915" name="Oval 19"/>
            <p:cNvSpPr>
              <a:spLocks noChangeArrowheads="1"/>
            </p:cNvSpPr>
            <p:nvPr/>
          </p:nvSpPr>
          <p:spPr bwMode="auto">
            <a:xfrm>
              <a:off x="3742" y="2115"/>
              <a:ext cx="100" cy="1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16" name="Oval 20"/>
            <p:cNvSpPr>
              <a:spLocks noChangeArrowheads="1"/>
            </p:cNvSpPr>
            <p:nvPr/>
          </p:nvSpPr>
          <p:spPr bwMode="auto">
            <a:xfrm>
              <a:off x="4967" y="1882"/>
              <a:ext cx="91" cy="91"/>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8917" name="Object 21"/>
            <p:cNvGraphicFramePr>
              <a:graphicFrameLocks noChangeAspect="1"/>
            </p:cNvGraphicFramePr>
            <p:nvPr/>
          </p:nvGraphicFramePr>
          <p:xfrm>
            <a:off x="3787" y="2206"/>
            <a:ext cx="233" cy="233"/>
          </p:xfrm>
          <a:graphic>
            <a:graphicData uri="http://schemas.openxmlformats.org/presentationml/2006/ole">
              <p:oleObj spid="_x0000_s209009" name="公式" r:id="rId4" imgW="164885" imgH="164885" progId="Equation.3">
                <p:embed/>
              </p:oleObj>
            </a:graphicData>
          </a:graphic>
        </p:graphicFrame>
        <p:graphicFrame>
          <p:nvGraphicFramePr>
            <p:cNvPr id="208918" name="Object 22"/>
            <p:cNvGraphicFramePr>
              <a:graphicFrameLocks noChangeAspect="1"/>
            </p:cNvGraphicFramePr>
            <p:nvPr/>
          </p:nvGraphicFramePr>
          <p:xfrm>
            <a:off x="4966" y="2018"/>
            <a:ext cx="188" cy="188"/>
          </p:xfrm>
          <a:graphic>
            <a:graphicData uri="http://schemas.openxmlformats.org/presentationml/2006/ole">
              <p:oleObj spid="_x0000_s209010" name="公式" r:id="rId5" imgW="164885" imgH="164885" progId="Equation.3">
                <p:embed/>
              </p:oleObj>
            </a:graphicData>
          </a:graphic>
        </p:graphicFrame>
        <p:sp>
          <p:nvSpPr>
            <p:cNvPr id="208929" name="Line 33"/>
            <p:cNvSpPr>
              <a:spLocks noChangeShapeType="1"/>
            </p:cNvSpPr>
            <p:nvPr/>
          </p:nvSpPr>
          <p:spPr bwMode="auto">
            <a:xfrm flipV="1">
              <a:off x="3832" y="1933"/>
              <a:ext cx="1180" cy="212"/>
            </a:xfrm>
            <a:prstGeom prst="line">
              <a:avLst/>
            </a:prstGeom>
            <a:noFill/>
            <a:ln w="571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8941" name="Group 45"/>
          <p:cNvGrpSpPr>
            <a:grpSpLocks/>
          </p:cNvGrpSpPr>
          <p:nvPr/>
        </p:nvGrpSpPr>
        <p:grpSpPr bwMode="auto">
          <a:xfrm>
            <a:off x="5653095" y="2876529"/>
            <a:ext cx="2241550" cy="884238"/>
            <a:chOff x="3742" y="1875"/>
            <a:chExt cx="1412" cy="557"/>
          </a:xfrm>
        </p:grpSpPr>
        <p:sp>
          <p:nvSpPr>
            <p:cNvPr id="208925" name="Oval 29"/>
            <p:cNvSpPr>
              <a:spLocks noChangeArrowheads="1"/>
            </p:cNvSpPr>
            <p:nvPr/>
          </p:nvSpPr>
          <p:spPr bwMode="auto">
            <a:xfrm>
              <a:off x="3742" y="2108"/>
              <a:ext cx="100" cy="1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26" name="Oval 30"/>
            <p:cNvSpPr>
              <a:spLocks noChangeArrowheads="1"/>
            </p:cNvSpPr>
            <p:nvPr/>
          </p:nvSpPr>
          <p:spPr bwMode="auto">
            <a:xfrm>
              <a:off x="5012" y="1875"/>
              <a:ext cx="91" cy="91"/>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8927" name="Object 31"/>
            <p:cNvGraphicFramePr>
              <a:graphicFrameLocks noChangeAspect="1"/>
            </p:cNvGraphicFramePr>
            <p:nvPr/>
          </p:nvGraphicFramePr>
          <p:xfrm>
            <a:off x="3787" y="2199"/>
            <a:ext cx="233" cy="233"/>
          </p:xfrm>
          <a:graphic>
            <a:graphicData uri="http://schemas.openxmlformats.org/presentationml/2006/ole">
              <p:oleObj spid="_x0000_s209011" name="公式" r:id="rId6" imgW="164885" imgH="164885" progId="Equation.3">
                <p:embed/>
              </p:oleObj>
            </a:graphicData>
          </a:graphic>
        </p:graphicFrame>
        <p:graphicFrame>
          <p:nvGraphicFramePr>
            <p:cNvPr id="208928" name="Object 32"/>
            <p:cNvGraphicFramePr>
              <a:graphicFrameLocks noChangeAspect="1"/>
            </p:cNvGraphicFramePr>
            <p:nvPr/>
          </p:nvGraphicFramePr>
          <p:xfrm>
            <a:off x="4966" y="2011"/>
            <a:ext cx="188" cy="188"/>
          </p:xfrm>
          <a:graphic>
            <a:graphicData uri="http://schemas.openxmlformats.org/presentationml/2006/ole">
              <p:oleObj spid="_x0000_s209012" name="公式" r:id="rId7" imgW="164885" imgH="164885" progId="Equation.3">
                <p:embed/>
              </p:oleObj>
            </a:graphicData>
          </a:graphic>
        </p:graphicFrame>
        <p:sp>
          <p:nvSpPr>
            <p:cNvPr id="208930" name="Line 34"/>
            <p:cNvSpPr>
              <a:spLocks noChangeShapeType="1"/>
            </p:cNvSpPr>
            <p:nvPr/>
          </p:nvSpPr>
          <p:spPr bwMode="auto">
            <a:xfrm flipV="1">
              <a:off x="3833" y="2062"/>
              <a:ext cx="499" cy="91"/>
            </a:xfrm>
            <a:prstGeom prst="line">
              <a:avLst/>
            </a:prstGeom>
            <a:noFill/>
            <a:ln w="57150">
              <a:solidFill>
                <a:srgbClr val="0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31" name="Line 35"/>
            <p:cNvSpPr>
              <a:spLocks noChangeShapeType="1"/>
            </p:cNvSpPr>
            <p:nvPr/>
          </p:nvSpPr>
          <p:spPr bwMode="auto">
            <a:xfrm flipV="1">
              <a:off x="4740" y="1933"/>
              <a:ext cx="272" cy="46"/>
            </a:xfrm>
            <a:prstGeom prst="line">
              <a:avLst/>
            </a:prstGeom>
            <a:noFill/>
            <a:ln w="57150">
              <a:solidFill>
                <a:srgbClr val="0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灯片编号占位符 1"/>
          <p:cNvSpPr>
            <a:spLocks noGrp="1"/>
          </p:cNvSpPr>
          <p:nvPr>
            <p:ph type="sldNum" sz="quarter" idx="12"/>
          </p:nvPr>
        </p:nvSpPr>
        <p:spPr/>
        <p:txBody>
          <a:bodyPr/>
          <a:lstStyle/>
          <a:p>
            <a:fld id="{D5D4DF37-AEE8-484F-9441-CFC9A93CCCEE}" type="slidenum">
              <a:rPr lang="en-US" altLang="zh-CN" smtClean="0">
                <a:solidFill>
                  <a:schemeClr val="bg2"/>
                </a:solidFill>
              </a:rPr>
              <a:pPr/>
              <a:t>3</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8942"/>
                                        </p:tgtEl>
                                        <p:attrNameLst>
                                          <p:attrName>style.visibility</p:attrName>
                                        </p:attrNameLst>
                                      </p:cBhvr>
                                      <p:to>
                                        <p:strVal val="visible"/>
                                      </p:to>
                                    </p:set>
                                    <p:animEffect transition="in" filter="wipe(left)">
                                      <p:cBhvr>
                                        <p:cTn id="7" dur="2000"/>
                                        <p:tgtEl>
                                          <p:spTgt spid="2089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8911"/>
                                        </p:tgtEl>
                                        <p:attrNameLst>
                                          <p:attrName>style.visibility</p:attrName>
                                        </p:attrNameLst>
                                      </p:cBhvr>
                                      <p:to>
                                        <p:strVal val="visible"/>
                                      </p:to>
                                    </p:set>
                                    <p:animEffect transition="in" filter="wipe(left)">
                                      <p:cBhvr>
                                        <p:cTn id="12" dur="1000"/>
                                        <p:tgtEl>
                                          <p:spTgt spid="2089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4" fill="hold" nodeType="clickEffect">
                                  <p:stCondLst>
                                    <p:cond delay="0"/>
                                  </p:stCondLst>
                                  <p:childTnLst>
                                    <p:animEffect transition="out" filter="wipe(down)">
                                      <p:cBhvr>
                                        <p:cTn id="16" dur="500"/>
                                        <p:tgtEl>
                                          <p:spTgt spid="208942"/>
                                        </p:tgtEl>
                                      </p:cBhvr>
                                    </p:animEffect>
                                    <p:set>
                                      <p:cBhvr>
                                        <p:cTn id="17" dur="1" fill="hold">
                                          <p:stCondLst>
                                            <p:cond delay="499"/>
                                          </p:stCondLst>
                                        </p:cTn>
                                        <p:tgtEl>
                                          <p:spTgt spid="208942"/>
                                        </p:tgtEl>
                                        <p:attrNameLst>
                                          <p:attrName>style.visibility</p:attrName>
                                        </p:attrNameLst>
                                      </p:cBhvr>
                                      <p:to>
                                        <p:strVal val="hidden"/>
                                      </p:to>
                                    </p:se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08941"/>
                                        </p:tgtEl>
                                        <p:attrNameLst>
                                          <p:attrName>style.visibility</p:attrName>
                                        </p:attrNameLst>
                                      </p:cBhvr>
                                      <p:to>
                                        <p:strVal val="visible"/>
                                      </p:to>
                                    </p:set>
                                    <p:animEffect transition="in" filter="wipe(left)">
                                      <p:cBhvr>
                                        <p:cTn id="21" dur="500"/>
                                        <p:tgtEl>
                                          <p:spTgt spid="20894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8904"/>
                                        </p:tgtEl>
                                        <p:attrNameLst>
                                          <p:attrName>style.visibility</p:attrName>
                                        </p:attrNameLst>
                                      </p:cBhvr>
                                      <p:to>
                                        <p:strVal val="visible"/>
                                      </p:to>
                                    </p:set>
                                    <p:animEffect transition="in" filter="wipe(left)">
                                      <p:cBhvr>
                                        <p:cTn id="26" dur="2000"/>
                                        <p:tgtEl>
                                          <p:spTgt spid="20890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8905"/>
                                        </p:tgtEl>
                                        <p:attrNameLst>
                                          <p:attrName>style.visibility</p:attrName>
                                        </p:attrNameLst>
                                      </p:cBhvr>
                                      <p:to>
                                        <p:strVal val="visible"/>
                                      </p:to>
                                    </p:set>
                                    <p:animEffect transition="in" filter="wipe(left)">
                                      <p:cBhvr>
                                        <p:cTn id="31" dur="2000"/>
                                        <p:tgtEl>
                                          <p:spTgt spid="20890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08906"/>
                                        </p:tgtEl>
                                        <p:attrNameLst>
                                          <p:attrName>style.visibility</p:attrName>
                                        </p:attrNameLst>
                                      </p:cBhvr>
                                      <p:to>
                                        <p:strVal val="visible"/>
                                      </p:to>
                                    </p:set>
                                    <p:animEffect transition="in" filter="wipe(left)">
                                      <p:cBhvr>
                                        <p:cTn id="36" dur="2000"/>
                                        <p:tgtEl>
                                          <p:spTgt spid="208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4" grpId="0" autoUpdateAnimBg="0"/>
      <p:bldP spid="208905" grpId="0" autoUpdateAnimBg="0"/>
      <p:bldP spid="208906" grpId="0" autoUpdateAnimBg="0"/>
      <p:bldP spid="208911"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357158" y="457200"/>
            <a:ext cx="2286000" cy="609600"/>
          </a:xfrm>
        </p:spPr>
        <p:txBody>
          <a:bodyPr/>
          <a:lstStyle/>
          <a:p>
            <a:pPr algn="l"/>
            <a:r>
              <a:rPr lang="en-US" altLang="zh-CN" sz="3200" b="1" dirty="0">
                <a:solidFill>
                  <a:srgbClr val="0033CC"/>
                </a:solidFill>
              </a:rPr>
              <a:t>4</a:t>
            </a:r>
            <a:r>
              <a:rPr lang="en-US" altLang="zh-CN" sz="3200" b="1" dirty="0" smtClean="0">
                <a:solidFill>
                  <a:srgbClr val="0033CC"/>
                </a:solidFill>
              </a:rPr>
              <a:t>. </a:t>
            </a:r>
            <a:r>
              <a:rPr lang="zh-CN" altLang="en-US" sz="3200" b="1" dirty="0">
                <a:solidFill>
                  <a:srgbClr val="0033CC"/>
                </a:solidFill>
              </a:rPr>
              <a:t>抛物面</a:t>
            </a:r>
          </a:p>
        </p:txBody>
      </p:sp>
      <p:graphicFrame>
        <p:nvGraphicFramePr>
          <p:cNvPr id="146435" name="Object 3"/>
          <p:cNvGraphicFramePr>
            <a:graphicFrameLocks noChangeAspect="1"/>
          </p:cNvGraphicFramePr>
          <p:nvPr/>
        </p:nvGraphicFramePr>
        <p:xfrm>
          <a:off x="900113" y="1557338"/>
          <a:ext cx="2159000" cy="1160462"/>
        </p:xfrm>
        <a:graphic>
          <a:graphicData uri="http://schemas.openxmlformats.org/presentationml/2006/ole">
            <p:oleObj spid="_x0000_s146568" name="Equation" r:id="rId4" imgW="1563480" imgH="837720" progId="">
              <p:embed/>
            </p:oleObj>
          </a:graphicData>
        </a:graphic>
      </p:graphicFrame>
      <p:sp>
        <p:nvSpPr>
          <p:cNvPr id="146436" name="Text Box 4"/>
          <p:cNvSpPr txBox="1">
            <a:spLocks noChangeArrowheads="1"/>
          </p:cNvSpPr>
          <p:nvPr/>
        </p:nvSpPr>
        <p:spPr bwMode="auto">
          <a:xfrm>
            <a:off x="428596" y="1066800"/>
            <a:ext cx="3816350"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altLang="zh-CN" dirty="0"/>
              <a:t>(1) </a:t>
            </a:r>
            <a:r>
              <a:rPr lang="zh-CN" altLang="en-US" dirty="0">
                <a:latin typeface="楷体_GB2312" pitchFamily="49" charset="-122"/>
              </a:rPr>
              <a:t>椭圆抛物面</a:t>
            </a:r>
          </a:p>
        </p:txBody>
      </p:sp>
      <p:sp>
        <p:nvSpPr>
          <p:cNvPr id="146437" name="Text Box 5"/>
          <p:cNvSpPr txBox="1">
            <a:spLocks noChangeArrowheads="1"/>
          </p:cNvSpPr>
          <p:nvPr/>
        </p:nvSpPr>
        <p:spPr bwMode="auto">
          <a:xfrm>
            <a:off x="3581400" y="1905000"/>
            <a:ext cx="2209800"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altLang="zh-CN"/>
              <a:t>( </a:t>
            </a:r>
            <a:r>
              <a:rPr lang="en-US" altLang="zh-CN" i="1"/>
              <a:t>p , q</a:t>
            </a:r>
            <a:r>
              <a:rPr lang="en-US" altLang="zh-CN">
                <a:latin typeface="楷体_GB2312" pitchFamily="49" charset="-122"/>
              </a:rPr>
              <a:t> </a:t>
            </a:r>
            <a:r>
              <a:rPr lang="zh-CN" altLang="en-US">
                <a:latin typeface="楷体_GB2312" pitchFamily="49" charset="-122"/>
              </a:rPr>
              <a:t>同号</a:t>
            </a:r>
            <a:r>
              <a:rPr lang="en-US" altLang="zh-CN">
                <a:latin typeface="楷体_GB2312" pitchFamily="49" charset="-122"/>
              </a:rPr>
              <a:t>)</a:t>
            </a:r>
          </a:p>
        </p:txBody>
      </p:sp>
      <p:sp>
        <p:nvSpPr>
          <p:cNvPr id="146446" name="Text Box 14"/>
          <p:cNvSpPr txBox="1">
            <a:spLocks noChangeArrowheads="1"/>
          </p:cNvSpPr>
          <p:nvPr/>
        </p:nvSpPr>
        <p:spPr bwMode="auto">
          <a:xfrm>
            <a:off x="395288" y="2794000"/>
            <a:ext cx="6553200" cy="1311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zh-CN" altLang="en-US" dirty="0">
                <a:latin typeface="楷体_GB2312" pitchFamily="49" charset="-122"/>
              </a:rPr>
              <a:t>特别</a:t>
            </a:r>
            <a:r>
              <a:rPr lang="en-US" altLang="zh-CN" dirty="0">
                <a:latin typeface="楷体_GB2312" pitchFamily="49" charset="-122"/>
              </a:rPr>
              <a:t>,</a:t>
            </a:r>
            <a:r>
              <a:rPr lang="zh-CN" altLang="en-US" dirty="0">
                <a:latin typeface="楷体_GB2312" pitchFamily="49" charset="-122"/>
              </a:rPr>
              <a:t>当 </a:t>
            </a:r>
            <a:r>
              <a:rPr lang="en-US" altLang="zh-CN" i="1" dirty="0"/>
              <a:t>p</a:t>
            </a:r>
            <a:r>
              <a:rPr lang="en-US" altLang="zh-CN" dirty="0"/>
              <a:t> = </a:t>
            </a:r>
            <a:r>
              <a:rPr lang="en-US" altLang="zh-CN" i="1" dirty="0"/>
              <a:t>q</a:t>
            </a:r>
            <a:r>
              <a:rPr lang="en-US" altLang="zh-CN" dirty="0"/>
              <a:t> </a:t>
            </a:r>
            <a:r>
              <a:rPr lang="zh-CN" altLang="en-US" dirty="0">
                <a:latin typeface="楷体_GB2312" pitchFamily="49" charset="-122"/>
              </a:rPr>
              <a:t>时为绕</a:t>
            </a:r>
            <a:r>
              <a:rPr lang="zh-CN" altLang="en-US" dirty="0"/>
              <a:t> </a:t>
            </a:r>
            <a:r>
              <a:rPr lang="en-US" altLang="zh-CN" i="1" dirty="0"/>
              <a:t>z </a:t>
            </a:r>
            <a:r>
              <a:rPr lang="zh-CN" altLang="en-US" dirty="0">
                <a:latin typeface="楷体_GB2312" pitchFamily="49" charset="-122"/>
              </a:rPr>
              <a:t>轴的</a:t>
            </a:r>
          </a:p>
          <a:p>
            <a:pPr eaLnBrk="1" hangingPunct="1">
              <a:spcBef>
                <a:spcPct val="50000"/>
              </a:spcBef>
            </a:pPr>
            <a:r>
              <a:rPr lang="zh-CN" altLang="en-US" dirty="0">
                <a:latin typeface="楷体_GB2312" pitchFamily="49" charset="-122"/>
              </a:rPr>
              <a:t>旋转抛物面</a:t>
            </a:r>
            <a:r>
              <a:rPr lang="en-US" altLang="zh-CN" dirty="0">
                <a:latin typeface="楷体_GB2312" pitchFamily="49" charset="-122"/>
              </a:rPr>
              <a:t>.</a:t>
            </a:r>
          </a:p>
        </p:txBody>
      </p:sp>
      <p:grpSp>
        <p:nvGrpSpPr>
          <p:cNvPr id="146471" name="Group 39"/>
          <p:cNvGrpSpPr>
            <a:grpSpLocks/>
          </p:cNvGrpSpPr>
          <p:nvPr/>
        </p:nvGrpSpPr>
        <p:grpSpPr bwMode="auto">
          <a:xfrm>
            <a:off x="4716463" y="3370263"/>
            <a:ext cx="2270125" cy="3082925"/>
            <a:chOff x="1046" y="1562"/>
            <a:chExt cx="1679" cy="2470"/>
          </a:xfrm>
        </p:grpSpPr>
        <p:sp>
          <p:nvSpPr>
            <p:cNvPr id="146472" name="Text Box 40"/>
            <p:cNvSpPr txBox="1">
              <a:spLocks noChangeArrowheads="1"/>
            </p:cNvSpPr>
            <p:nvPr/>
          </p:nvSpPr>
          <p:spPr bwMode="auto">
            <a:xfrm>
              <a:off x="1421" y="1562"/>
              <a:ext cx="236"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z</a:t>
              </a:r>
            </a:p>
          </p:txBody>
        </p:sp>
        <p:grpSp>
          <p:nvGrpSpPr>
            <p:cNvPr id="146473" name="Group 41"/>
            <p:cNvGrpSpPr>
              <a:grpSpLocks/>
            </p:cNvGrpSpPr>
            <p:nvPr/>
          </p:nvGrpSpPr>
          <p:grpSpPr bwMode="auto">
            <a:xfrm>
              <a:off x="1046" y="1680"/>
              <a:ext cx="1679" cy="2352"/>
              <a:chOff x="614" y="1680"/>
              <a:chExt cx="1679" cy="2352"/>
            </a:xfrm>
          </p:grpSpPr>
          <p:grpSp>
            <p:nvGrpSpPr>
              <p:cNvPr id="146474" name="Group 42"/>
              <p:cNvGrpSpPr>
                <a:grpSpLocks/>
              </p:cNvGrpSpPr>
              <p:nvPr/>
            </p:nvGrpSpPr>
            <p:grpSpPr bwMode="auto">
              <a:xfrm>
                <a:off x="614" y="1680"/>
                <a:ext cx="1632" cy="2352"/>
                <a:chOff x="432" y="1296"/>
                <a:chExt cx="1632" cy="2352"/>
              </a:xfrm>
            </p:grpSpPr>
            <p:sp>
              <p:nvSpPr>
                <p:cNvPr id="146475" name="Line 43"/>
                <p:cNvSpPr>
                  <a:spLocks noChangeShapeType="1"/>
                </p:cNvSpPr>
                <p:nvPr/>
              </p:nvSpPr>
              <p:spPr bwMode="auto">
                <a:xfrm>
                  <a:off x="576" y="1872"/>
                  <a:ext cx="1344" cy="0"/>
                </a:xfrm>
                <a:prstGeom prst="line">
                  <a:avLst/>
                </a:prstGeom>
                <a:noFill/>
                <a:ln w="28575">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76" name="Line 44"/>
                <p:cNvSpPr>
                  <a:spLocks noChangeShapeType="1"/>
                </p:cNvSpPr>
                <p:nvPr/>
              </p:nvSpPr>
              <p:spPr bwMode="auto">
                <a:xfrm>
                  <a:off x="1248" y="1296"/>
                  <a:ext cx="0" cy="576"/>
                </a:xfrm>
                <a:prstGeom prst="line">
                  <a:avLst/>
                </a:prstGeom>
                <a:noFill/>
                <a:ln w="28575">
                  <a:solidFill>
                    <a:schemeClr val="bg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77" name="Line 45"/>
                <p:cNvSpPr>
                  <a:spLocks noChangeShapeType="1"/>
                </p:cNvSpPr>
                <p:nvPr/>
              </p:nvSpPr>
              <p:spPr bwMode="auto">
                <a:xfrm flipH="1">
                  <a:off x="816" y="1584"/>
                  <a:ext cx="768" cy="624"/>
                </a:xfrm>
                <a:prstGeom prst="line">
                  <a:avLst/>
                </a:prstGeom>
                <a:noFill/>
                <a:ln w="28575">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78" name="Freeform 46"/>
                <p:cNvSpPr>
                  <a:spLocks/>
                </p:cNvSpPr>
                <p:nvPr/>
              </p:nvSpPr>
              <p:spPr bwMode="auto">
                <a:xfrm>
                  <a:off x="948" y="3039"/>
                  <a:ext cx="615" cy="489"/>
                </a:xfrm>
                <a:custGeom>
                  <a:avLst/>
                  <a:gdLst>
                    <a:gd name="T0" fmla="*/ 615 w 615"/>
                    <a:gd name="T1" fmla="*/ 0 h 489"/>
                    <a:gd name="T2" fmla="*/ 0 w 615"/>
                    <a:gd name="T3" fmla="*/ 489 h 489"/>
                  </a:gdLst>
                  <a:ahLst/>
                  <a:cxnLst>
                    <a:cxn ang="0">
                      <a:pos x="T0" y="T1"/>
                    </a:cxn>
                    <a:cxn ang="0">
                      <a:pos x="T2" y="T3"/>
                    </a:cxn>
                  </a:cxnLst>
                  <a:rect l="0" t="0" r="r" b="b"/>
                  <a:pathLst>
                    <a:path w="615" h="489">
                      <a:moveTo>
                        <a:pt x="615" y="0"/>
                      </a:moveTo>
                      <a:lnTo>
                        <a:pt x="0" y="489"/>
                      </a:lnTo>
                    </a:path>
                  </a:pathLst>
                </a:custGeom>
                <a:noFill/>
                <a:ln w="28575" cap="flat">
                  <a:solidFill>
                    <a:schemeClr val="bg2"/>
                  </a:solidFill>
                  <a:prstDash val="dash"/>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79" name="Line 47"/>
                <p:cNvSpPr>
                  <a:spLocks noChangeShapeType="1"/>
                </p:cNvSpPr>
                <p:nvPr/>
              </p:nvSpPr>
              <p:spPr bwMode="auto">
                <a:xfrm>
                  <a:off x="432" y="3301"/>
                  <a:ext cx="1632" cy="0"/>
                </a:xfrm>
                <a:prstGeom prst="line">
                  <a:avLst/>
                </a:prstGeom>
                <a:noFill/>
                <a:ln w="28575">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80" name="Oval 48"/>
                <p:cNvSpPr>
                  <a:spLocks noChangeArrowheads="1"/>
                </p:cNvSpPr>
                <p:nvPr/>
              </p:nvSpPr>
              <p:spPr bwMode="auto">
                <a:xfrm>
                  <a:off x="432" y="3024"/>
                  <a:ext cx="1632" cy="528"/>
                </a:xfrm>
                <a:prstGeom prst="ellipse">
                  <a:avLst/>
                </a:prstGeom>
                <a:noFill/>
                <a:ln w="38100">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81" name="Freeform 49"/>
                <p:cNvSpPr>
                  <a:spLocks/>
                </p:cNvSpPr>
                <p:nvPr/>
              </p:nvSpPr>
              <p:spPr bwMode="auto">
                <a:xfrm>
                  <a:off x="432" y="1872"/>
                  <a:ext cx="1632" cy="1440"/>
                </a:xfrm>
                <a:custGeom>
                  <a:avLst/>
                  <a:gdLst>
                    <a:gd name="T0" fmla="*/ 0 w 1632"/>
                    <a:gd name="T1" fmla="*/ 1440 h 1440"/>
                    <a:gd name="T2" fmla="*/ 816 w 1632"/>
                    <a:gd name="T3" fmla="*/ 0 h 1440"/>
                    <a:gd name="T4" fmla="*/ 1632 w 1632"/>
                    <a:gd name="T5" fmla="*/ 1440 h 1440"/>
                  </a:gdLst>
                  <a:ahLst/>
                  <a:cxnLst>
                    <a:cxn ang="0">
                      <a:pos x="T0" y="T1"/>
                    </a:cxn>
                    <a:cxn ang="0">
                      <a:pos x="T2" y="T3"/>
                    </a:cxn>
                    <a:cxn ang="0">
                      <a:pos x="T4" y="T5"/>
                    </a:cxn>
                  </a:cxnLst>
                  <a:rect l="0" t="0" r="r" b="b"/>
                  <a:pathLst>
                    <a:path w="1632" h="1440">
                      <a:moveTo>
                        <a:pt x="0" y="1440"/>
                      </a:moveTo>
                      <a:cubicBezTo>
                        <a:pt x="272" y="720"/>
                        <a:pt x="544" y="0"/>
                        <a:pt x="816" y="0"/>
                      </a:cubicBezTo>
                      <a:cubicBezTo>
                        <a:pt x="1088" y="0"/>
                        <a:pt x="1496" y="1200"/>
                        <a:pt x="1632" y="1440"/>
                      </a:cubicBezTo>
                    </a:path>
                  </a:pathLst>
                </a:custGeom>
                <a:noFill/>
                <a:ln w="38100">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82" name="Freeform 50"/>
                <p:cNvSpPr>
                  <a:spLocks/>
                </p:cNvSpPr>
                <p:nvPr/>
              </p:nvSpPr>
              <p:spPr bwMode="auto">
                <a:xfrm>
                  <a:off x="945" y="1788"/>
                  <a:ext cx="609" cy="1749"/>
                </a:xfrm>
                <a:custGeom>
                  <a:avLst/>
                  <a:gdLst>
                    <a:gd name="T0" fmla="*/ 0 w 609"/>
                    <a:gd name="T1" fmla="*/ 1749 h 1749"/>
                    <a:gd name="T2" fmla="*/ 303 w 609"/>
                    <a:gd name="T3" fmla="*/ 84 h 1749"/>
                    <a:gd name="T4" fmla="*/ 609 w 609"/>
                    <a:gd name="T5" fmla="*/ 1242 h 1749"/>
                  </a:gdLst>
                  <a:ahLst/>
                  <a:cxnLst>
                    <a:cxn ang="0">
                      <a:pos x="T0" y="T1"/>
                    </a:cxn>
                    <a:cxn ang="0">
                      <a:pos x="T2" y="T3"/>
                    </a:cxn>
                    <a:cxn ang="0">
                      <a:pos x="T4" y="T5"/>
                    </a:cxn>
                  </a:cxnLst>
                  <a:rect l="0" t="0" r="r" b="b"/>
                  <a:pathLst>
                    <a:path w="609" h="1749">
                      <a:moveTo>
                        <a:pt x="0" y="1749"/>
                      </a:moveTo>
                      <a:cubicBezTo>
                        <a:pt x="50" y="1472"/>
                        <a:pt x="202" y="168"/>
                        <a:pt x="303" y="84"/>
                      </a:cubicBezTo>
                      <a:cubicBezTo>
                        <a:pt x="404" y="0"/>
                        <a:pt x="545" y="1001"/>
                        <a:pt x="609" y="1242"/>
                      </a:cubicBezTo>
                    </a:path>
                  </a:pathLst>
                </a:custGeom>
                <a:noFill/>
                <a:ln w="57150" cmpd="sng">
                  <a:solidFill>
                    <a:srgbClr val="66FF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83" name="Freeform 51"/>
                <p:cNvSpPr>
                  <a:spLocks/>
                </p:cNvSpPr>
                <p:nvPr/>
              </p:nvSpPr>
              <p:spPr bwMode="auto">
                <a:xfrm>
                  <a:off x="1440" y="3141"/>
                  <a:ext cx="492" cy="396"/>
                </a:xfrm>
                <a:custGeom>
                  <a:avLst/>
                  <a:gdLst>
                    <a:gd name="T0" fmla="*/ 492 w 492"/>
                    <a:gd name="T1" fmla="*/ 0 h 396"/>
                    <a:gd name="T2" fmla="*/ 0 w 492"/>
                    <a:gd name="T3" fmla="*/ 396 h 396"/>
                  </a:gdLst>
                  <a:ahLst/>
                  <a:cxnLst>
                    <a:cxn ang="0">
                      <a:pos x="T0" y="T1"/>
                    </a:cxn>
                    <a:cxn ang="0">
                      <a:pos x="T2" y="T3"/>
                    </a:cxn>
                  </a:cxnLst>
                  <a:rect l="0" t="0" r="r" b="b"/>
                  <a:pathLst>
                    <a:path w="492" h="396">
                      <a:moveTo>
                        <a:pt x="492" y="0"/>
                      </a:moveTo>
                      <a:lnTo>
                        <a:pt x="0" y="396"/>
                      </a:lnTo>
                    </a:path>
                  </a:pathLst>
                </a:custGeom>
                <a:noFill/>
                <a:ln w="28575" cap="flat">
                  <a:solidFill>
                    <a:schemeClr val="bg2"/>
                  </a:solidFill>
                  <a:prstDash val="dash"/>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84" name="Freeform 52"/>
                <p:cNvSpPr>
                  <a:spLocks/>
                </p:cNvSpPr>
                <p:nvPr/>
              </p:nvSpPr>
              <p:spPr bwMode="auto">
                <a:xfrm>
                  <a:off x="1440" y="2284"/>
                  <a:ext cx="492" cy="1268"/>
                </a:xfrm>
                <a:custGeom>
                  <a:avLst/>
                  <a:gdLst>
                    <a:gd name="T0" fmla="*/ 0 w 492"/>
                    <a:gd name="T1" fmla="*/ 1268 h 1268"/>
                    <a:gd name="T2" fmla="*/ 165 w 492"/>
                    <a:gd name="T3" fmla="*/ 68 h 1268"/>
                    <a:gd name="T4" fmla="*/ 492 w 492"/>
                    <a:gd name="T5" fmla="*/ 863 h 1268"/>
                  </a:gdLst>
                  <a:ahLst/>
                  <a:cxnLst>
                    <a:cxn ang="0">
                      <a:pos x="T0" y="T1"/>
                    </a:cxn>
                    <a:cxn ang="0">
                      <a:pos x="T2" y="T3"/>
                    </a:cxn>
                    <a:cxn ang="0">
                      <a:pos x="T4" y="T5"/>
                    </a:cxn>
                  </a:cxnLst>
                  <a:rect l="0" t="0" r="r" b="b"/>
                  <a:pathLst>
                    <a:path w="492" h="1268">
                      <a:moveTo>
                        <a:pt x="0" y="1268"/>
                      </a:moveTo>
                      <a:cubicBezTo>
                        <a:pt x="27" y="1068"/>
                        <a:pt x="83" y="136"/>
                        <a:pt x="165" y="68"/>
                      </a:cubicBezTo>
                      <a:cubicBezTo>
                        <a:pt x="247" y="0"/>
                        <a:pt x="424" y="698"/>
                        <a:pt x="492" y="863"/>
                      </a:cubicBezTo>
                    </a:path>
                  </a:pathLst>
                </a:custGeom>
                <a:noFill/>
                <a:ln w="57150" cmpd="sng">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85" name="Oval 53"/>
                <p:cNvSpPr>
                  <a:spLocks noChangeArrowheads="1"/>
                </p:cNvSpPr>
                <p:nvPr/>
              </p:nvSpPr>
              <p:spPr bwMode="auto">
                <a:xfrm>
                  <a:off x="702" y="2496"/>
                  <a:ext cx="1074" cy="288"/>
                </a:xfrm>
                <a:prstGeom prst="ellipse">
                  <a:avLst/>
                </a:prstGeom>
                <a:noFill/>
                <a:ln w="57150">
                  <a:solidFill>
                    <a:srgbClr val="0033CC"/>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86" name="Line 54"/>
                <p:cNvSpPr>
                  <a:spLocks noChangeShapeType="1"/>
                </p:cNvSpPr>
                <p:nvPr/>
              </p:nvSpPr>
              <p:spPr bwMode="auto">
                <a:xfrm>
                  <a:off x="1248" y="1872"/>
                  <a:ext cx="0" cy="1680"/>
                </a:xfrm>
                <a:prstGeom prst="line">
                  <a:avLst/>
                </a:prstGeom>
                <a:noFill/>
                <a:ln w="28575">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87" name="Line 55"/>
                <p:cNvSpPr>
                  <a:spLocks noChangeShapeType="1"/>
                </p:cNvSpPr>
                <p:nvPr/>
              </p:nvSpPr>
              <p:spPr bwMode="auto">
                <a:xfrm>
                  <a:off x="1248" y="3552"/>
                  <a:ext cx="0" cy="96"/>
                </a:xfrm>
                <a:prstGeom prst="line">
                  <a:avLst/>
                </a:prstGeom>
                <a:noFill/>
                <a:ln w="2857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6488" name="Text Box 56"/>
              <p:cNvSpPr txBox="1">
                <a:spLocks noChangeArrowheads="1"/>
              </p:cNvSpPr>
              <p:nvPr/>
            </p:nvSpPr>
            <p:spPr bwMode="auto">
              <a:xfrm>
                <a:off x="844" y="2305"/>
                <a:ext cx="249"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x</a:t>
                </a:r>
                <a:endParaRPr lang="en-US" altLang="zh-CN" sz="2400" b="0"/>
              </a:p>
            </p:txBody>
          </p:sp>
          <p:sp>
            <p:nvSpPr>
              <p:cNvPr id="146489" name="Text Box 57"/>
              <p:cNvSpPr txBox="1">
                <a:spLocks noChangeArrowheads="1"/>
              </p:cNvSpPr>
              <p:nvPr/>
            </p:nvSpPr>
            <p:spPr bwMode="auto">
              <a:xfrm>
                <a:off x="2044" y="2138"/>
                <a:ext cx="249"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y</a:t>
                </a:r>
              </a:p>
            </p:txBody>
          </p:sp>
          <p:sp>
            <p:nvSpPr>
              <p:cNvPr id="146490" name="Text Box 58"/>
              <p:cNvSpPr txBox="1">
                <a:spLocks noChangeArrowheads="1"/>
              </p:cNvSpPr>
              <p:nvPr/>
            </p:nvSpPr>
            <p:spPr bwMode="auto">
              <a:xfrm>
                <a:off x="1228" y="1946"/>
                <a:ext cx="249"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o</a:t>
                </a:r>
              </a:p>
            </p:txBody>
          </p:sp>
        </p:grpSp>
      </p:grpSp>
      <p:grpSp>
        <p:nvGrpSpPr>
          <p:cNvPr id="146491" name="Group 59"/>
          <p:cNvGrpSpPr>
            <a:grpSpLocks/>
          </p:cNvGrpSpPr>
          <p:nvPr/>
        </p:nvGrpSpPr>
        <p:grpSpPr bwMode="auto">
          <a:xfrm>
            <a:off x="6035675" y="188913"/>
            <a:ext cx="2497138" cy="3152775"/>
            <a:chOff x="3168" y="1466"/>
            <a:chExt cx="1764" cy="2414"/>
          </a:xfrm>
        </p:grpSpPr>
        <p:sp>
          <p:nvSpPr>
            <p:cNvPr id="146492" name="Line 60"/>
            <p:cNvSpPr>
              <a:spLocks noChangeShapeType="1"/>
            </p:cNvSpPr>
            <p:nvPr/>
          </p:nvSpPr>
          <p:spPr bwMode="auto">
            <a:xfrm flipH="1" flipV="1">
              <a:off x="3312" y="3552"/>
              <a:ext cx="1344" cy="0"/>
            </a:xfrm>
            <a:prstGeom prst="line">
              <a:avLst/>
            </a:prstGeom>
            <a:noFill/>
            <a:ln w="38100">
              <a:solidFill>
                <a:schemeClr val="bg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3" name="Line 61"/>
            <p:cNvSpPr>
              <a:spLocks noChangeShapeType="1"/>
            </p:cNvSpPr>
            <p:nvPr/>
          </p:nvSpPr>
          <p:spPr bwMode="auto">
            <a:xfrm flipH="1" flipV="1">
              <a:off x="3984" y="3552"/>
              <a:ext cx="0" cy="192"/>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4" name="Line 62"/>
            <p:cNvSpPr>
              <a:spLocks noChangeShapeType="1"/>
            </p:cNvSpPr>
            <p:nvPr/>
          </p:nvSpPr>
          <p:spPr bwMode="auto">
            <a:xfrm flipV="1">
              <a:off x="3648" y="3216"/>
              <a:ext cx="768" cy="624"/>
            </a:xfrm>
            <a:prstGeom prst="line">
              <a:avLst/>
            </a:prstGeom>
            <a:noFill/>
            <a:ln w="38100">
              <a:solidFill>
                <a:schemeClr val="bg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5" name="Freeform 63"/>
            <p:cNvSpPr>
              <a:spLocks/>
            </p:cNvSpPr>
            <p:nvPr/>
          </p:nvSpPr>
          <p:spPr bwMode="auto">
            <a:xfrm flipH="1" flipV="1">
              <a:off x="3669" y="1896"/>
              <a:ext cx="615" cy="489"/>
            </a:xfrm>
            <a:custGeom>
              <a:avLst/>
              <a:gdLst>
                <a:gd name="T0" fmla="*/ 615 w 615"/>
                <a:gd name="T1" fmla="*/ 0 h 489"/>
                <a:gd name="T2" fmla="*/ 0 w 615"/>
                <a:gd name="T3" fmla="*/ 489 h 489"/>
              </a:gdLst>
              <a:ahLst/>
              <a:cxnLst>
                <a:cxn ang="0">
                  <a:pos x="T0" y="T1"/>
                </a:cxn>
                <a:cxn ang="0">
                  <a:pos x="T2" y="T3"/>
                </a:cxn>
              </a:cxnLst>
              <a:rect l="0" t="0" r="r" b="b"/>
              <a:pathLst>
                <a:path w="615" h="489">
                  <a:moveTo>
                    <a:pt x="615" y="0"/>
                  </a:moveTo>
                  <a:lnTo>
                    <a:pt x="0" y="489"/>
                  </a:lnTo>
                </a:path>
              </a:pathLst>
            </a:custGeom>
            <a:noFill/>
            <a:ln w="28575" cap="flat">
              <a:solidFill>
                <a:schemeClr val="bg2"/>
              </a:solidFill>
              <a:prstDash val="dash"/>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6" name="Line 64"/>
            <p:cNvSpPr>
              <a:spLocks noChangeShapeType="1"/>
            </p:cNvSpPr>
            <p:nvPr/>
          </p:nvSpPr>
          <p:spPr bwMode="auto">
            <a:xfrm flipH="1" flipV="1">
              <a:off x="3168" y="2123"/>
              <a:ext cx="1632" cy="0"/>
            </a:xfrm>
            <a:prstGeom prst="line">
              <a:avLst/>
            </a:prstGeom>
            <a:noFill/>
            <a:ln w="28575">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7" name="Oval 65"/>
            <p:cNvSpPr>
              <a:spLocks noChangeArrowheads="1"/>
            </p:cNvSpPr>
            <p:nvPr/>
          </p:nvSpPr>
          <p:spPr bwMode="auto">
            <a:xfrm flipH="1" flipV="1">
              <a:off x="3168" y="1872"/>
              <a:ext cx="1632" cy="528"/>
            </a:xfrm>
            <a:prstGeom prst="ellipse">
              <a:avLst/>
            </a:prstGeom>
            <a:noFill/>
            <a:ln w="38100">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8" name="Freeform 66"/>
            <p:cNvSpPr>
              <a:spLocks/>
            </p:cNvSpPr>
            <p:nvPr/>
          </p:nvSpPr>
          <p:spPr bwMode="auto">
            <a:xfrm flipH="1" flipV="1">
              <a:off x="3168" y="2112"/>
              <a:ext cx="1632" cy="1440"/>
            </a:xfrm>
            <a:custGeom>
              <a:avLst/>
              <a:gdLst>
                <a:gd name="T0" fmla="*/ 0 w 1632"/>
                <a:gd name="T1" fmla="*/ 1440 h 1440"/>
                <a:gd name="T2" fmla="*/ 816 w 1632"/>
                <a:gd name="T3" fmla="*/ 0 h 1440"/>
                <a:gd name="T4" fmla="*/ 1632 w 1632"/>
                <a:gd name="T5" fmla="*/ 1440 h 1440"/>
              </a:gdLst>
              <a:ahLst/>
              <a:cxnLst>
                <a:cxn ang="0">
                  <a:pos x="T0" y="T1"/>
                </a:cxn>
                <a:cxn ang="0">
                  <a:pos x="T2" y="T3"/>
                </a:cxn>
                <a:cxn ang="0">
                  <a:pos x="T4" y="T5"/>
                </a:cxn>
              </a:cxnLst>
              <a:rect l="0" t="0" r="r" b="b"/>
              <a:pathLst>
                <a:path w="1632" h="1440">
                  <a:moveTo>
                    <a:pt x="0" y="1440"/>
                  </a:moveTo>
                  <a:cubicBezTo>
                    <a:pt x="272" y="720"/>
                    <a:pt x="544" y="0"/>
                    <a:pt x="816" y="0"/>
                  </a:cubicBezTo>
                  <a:cubicBezTo>
                    <a:pt x="1088" y="0"/>
                    <a:pt x="1496" y="1200"/>
                    <a:pt x="1632" y="1440"/>
                  </a:cubicBezTo>
                </a:path>
              </a:pathLst>
            </a:custGeom>
            <a:noFill/>
            <a:ln w="38100">
              <a:solidFill>
                <a:schemeClr val="bg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9" name="Freeform 67"/>
            <p:cNvSpPr>
              <a:spLocks/>
            </p:cNvSpPr>
            <p:nvPr/>
          </p:nvSpPr>
          <p:spPr bwMode="auto">
            <a:xfrm flipH="1" flipV="1">
              <a:off x="3678" y="1887"/>
              <a:ext cx="609" cy="1749"/>
            </a:xfrm>
            <a:custGeom>
              <a:avLst/>
              <a:gdLst>
                <a:gd name="T0" fmla="*/ 0 w 609"/>
                <a:gd name="T1" fmla="*/ 1749 h 1749"/>
                <a:gd name="T2" fmla="*/ 303 w 609"/>
                <a:gd name="T3" fmla="*/ 84 h 1749"/>
                <a:gd name="T4" fmla="*/ 609 w 609"/>
                <a:gd name="T5" fmla="*/ 1242 h 1749"/>
              </a:gdLst>
              <a:ahLst/>
              <a:cxnLst>
                <a:cxn ang="0">
                  <a:pos x="T0" y="T1"/>
                </a:cxn>
                <a:cxn ang="0">
                  <a:pos x="T2" y="T3"/>
                </a:cxn>
                <a:cxn ang="0">
                  <a:pos x="T4" y="T5"/>
                </a:cxn>
              </a:cxnLst>
              <a:rect l="0" t="0" r="r" b="b"/>
              <a:pathLst>
                <a:path w="609" h="1749">
                  <a:moveTo>
                    <a:pt x="0" y="1749"/>
                  </a:moveTo>
                  <a:cubicBezTo>
                    <a:pt x="50" y="1472"/>
                    <a:pt x="202" y="168"/>
                    <a:pt x="303" y="84"/>
                  </a:cubicBezTo>
                  <a:cubicBezTo>
                    <a:pt x="404" y="0"/>
                    <a:pt x="545" y="1001"/>
                    <a:pt x="609" y="1242"/>
                  </a:cubicBezTo>
                </a:path>
              </a:pathLst>
            </a:custGeom>
            <a:noFill/>
            <a:ln w="57150" cmpd="sng">
              <a:solidFill>
                <a:srgbClr val="66FF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500" name="Freeform 68"/>
            <p:cNvSpPr>
              <a:spLocks/>
            </p:cNvSpPr>
            <p:nvPr/>
          </p:nvSpPr>
          <p:spPr bwMode="auto">
            <a:xfrm>
              <a:off x="4032" y="1956"/>
              <a:ext cx="510" cy="439"/>
            </a:xfrm>
            <a:custGeom>
              <a:avLst/>
              <a:gdLst>
                <a:gd name="T0" fmla="*/ 0 w 510"/>
                <a:gd name="T1" fmla="*/ 439 h 439"/>
                <a:gd name="T2" fmla="*/ 510 w 510"/>
                <a:gd name="T3" fmla="*/ 0 h 439"/>
              </a:gdLst>
              <a:ahLst/>
              <a:cxnLst>
                <a:cxn ang="0">
                  <a:pos x="T0" y="T1"/>
                </a:cxn>
                <a:cxn ang="0">
                  <a:pos x="T2" y="T3"/>
                </a:cxn>
              </a:cxnLst>
              <a:rect l="0" t="0" r="r" b="b"/>
              <a:pathLst>
                <a:path w="510" h="439">
                  <a:moveTo>
                    <a:pt x="0" y="439"/>
                  </a:moveTo>
                  <a:lnTo>
                    <a:pt x="510" y="0"/>
                  </a:lnTo>
                </a:path>
              </a:pathLst>
            </a:custGeom>
            <a:noFill/>
            <a:ln w="28575" cap="flat">
              <a:solidFill>
                <a:schemeClr val="bg2"/>
              </a:solidFill>
              <a:prstDash val="dash"/>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501" name="Freeform 69"/>
            <p:cNvSpPr>
              <a:spLocks/>
            </p:cNvSpPr>
            <p:nvPr/>
          </p:nvSpPr>
          <p:spPr bwMode="auto">
            <a:xfrm>
              <a:off x="4032" y="1956"/>
              <a:ext cx="510" cy="1296"/>
            </a:xfrm>
            <a:custGeom>
              <a:avLst/>
              <a:gdLst>
                <a:gd name="T0" fmla="*/ 510 w 510"/>
                <a:gd name="T1" fmla="*/ 0 h 1296"/>
                <a:gd name="T2" fmla="*/ 300 w 510"/>
                <a:gd name="T3" fmla="*/ 1224 h 1296"/>
                <a:gd name="T4" fmla="*/ 0 w 510"/>
                <a:gd name="T5" fmla="*/ 433 h 1296"/>
              </a:gdLst>
              <a:ahLst/>
              <a:cxnLst>
                <a:cxn ang="0">
                  <a:pos x="T0" y="T1"/>
                </a:cxn>
                <a:cxn ang="0">
                  <a:pos x="T2" y="T3"/>
                </a:cxn>
                <a:cxn ang="0">
                  <a:pos x="T4" y="T5"/>
                </a:cxn>
              </a:cxnLst>
              <a:rect l="0" t="0" r="r" b="b"/>
              <a:pathLst>
                <a:path w="510" h="1296">
                  <a:moveTo>
                    <a:pt x="510" y="0"/>
                  </a:moveTo>
                  <a:cubicBezTo>
                    <a:pt x="475" y="204"/>
                    <a:pt x="385" y="1152"/>
                    <a:pt x="300" y="1224"/>
                  </a:cubicBezTo>
                  <a:cubicBezTo>
                    <a:pt x="215" y="1296"/>
                    <a:pt x="62" y="598"/>
                    <a:pt x="0" y="433"/>
                  </a:cubicBezTo>
                </a:path>
              </a:pathLst>
            </a:custGeom>
            <a:noFill/>
            <a:ln w="57150" cmpd="sng">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502" name="Oval 70"/>
            <p:cNvSpPr>
              <a:spLocks noChangeArrowheads="1"/>
            </p:cNvSpPr>
            <p:nvPr/>
          </p:nvSpPr>
          <p:spPr bwMode="auto">
            <a:xfrm flipH="1" flipV="1">
              <a:off x="3456" y="2640"/>
              <a:ext cx="1074" cy="288"/>
            </a:xfrm>
            <a:prstGeom prst="ellipse">
              <a:avLst/>
            </a:prstGeom>
            <a:noFill/>
            <a:ln w="57150">
              <a:solidFill>
                <a:srgbClr val="0033CC"/>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503" name="Line 71"/>
            <p:cNvSpPr>
              <a:spLocks noChangeShapeType="1"/>
            </p:cNvSpPr>
            <p:nvPr/>
          </p:nvSpPr>
          <p:spPr bwMode="auto">
            <a:xfrm flipH="1" flipV="1">
              <a:off x="3984" y="1872"/>
              <a:ext cx="0" cy="1680"/>
            </a:xfrm>
            <a:prstGeom prst="line">
              <a:avLst/>
            </a:prstGeom>
            <a:noFill/>
            <a:ln w="38100">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504" name="Line 72"/>
            <p:cNvSpPr>
              <a:spLocks noChangeShapeType="1"/>
            </p:cNvSpPr>
            <p:nvPr/>
          </p:nvSpPr>
          <p:spPr bwMode="auto">
            <a:xfrm flipH="1" flipV="1">
              <a:off x="3984" y="1680"/>
              <a:ext cx="0" cy="192"/>
            </a:xfrm>
            <a:prstGeom prst="line">
              <a:avLst/>
            </a:prstGeom>
            <a:noFill/>
            <a:ln w="28575">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505" name="Text Box 73"/>
            <p:cNvSpPr txBox="1">
              <a:spLocks noChangeArrowheads="1"/>
            </p:cNvSpPr>
            <p:nvPr/>
          </p:nvSpPr>
          <p:spPr bwMode="auto">
            <a:xfrm>
              <a:off x="3446" y="3530"/>
              <a:ext cx="238" cy="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x</a:t>
              </a:r>
            </a:p>
          </p:txBody>
        </p:sp>
        <p:sp>
          <p:nvSpPr>
            <p:cNvPr id="146506" name="Text Box 74"/>
            <p:cNvSpPr txBox="1">
              <a:spLocks noChangeArrowheads="1"/>
            </p:cNvSpPr>
            <p:nvPr/>
          </p:nvSpPr>
          <p:spPr bwMode="auto">
            <a:xfrm>
              <a:off x="4694" y="3387"/>
              <a:ext cx="238" cy="3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y</a:t>
              </a:r>
            </a:p>
          </p:txBody>
        </p:sp>
        <p:sp>
          <p:nvSpPr>
            <p:cNvPr id="146507" name="Text Box 75"/>
            <p:cNvSpPr txBox="1">
              <a:spLocks noChangeArrowheads="1"/>
            </p:cNvSpPr>
            <p:nvPr/>
          </p:nvSpPr>
          <p:spPr bwMode="auto">
            <a:xfrm>
              <a:off x="4023" y="1466"/>
              <a:ext cx="225" cy="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z</a:t>
              </a:r>
            </a:p>
          </p:txBody>
        </p:sp>
        <p:sp>
          <p:nvSpPr>
            <p:cNvPr id="146508" name="Text Box 76"/>
            <p:cNvSpPr txBox="1">
              <a:spLocks noChangeArrowheads="1"/>
            </p:cNvSpPr>
            <p:nvPr/>
          </p:nvSpPr>
          <p:spPr bwMode="auto">
            <a:xfrm>
              <a:off x="4023" y="3484"/>
              <a:ext cx="237" cy="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o</a:t>
              </a:r>
            </a:p>
          </p:txBody>
        </p:sp>
      </p:grpSp>
      <p:graphicFrame>
        <p:nvGraphicFramePr>
          <p:cNvPr id="146509" name="Object 77"/>
          <p:cNvGraphicFramePr>
            <a:graphicFrameLocks noChangeAspect="1"/>
          </p:cNvGraphicFramePr>
          <p:nvPr/>
        </p:nvGraphicFramePr>
        <p:xfrm>
          <a:off x="6804025" y="4652963"/>
          <a:ext cx="2070100" cy="404812"/>
        </p:xfrm>
        <a:graphic>
          <a:graphicData uri="http://schemas.openxmlformats.org/presentationml/2006/ole">
            <p:oleObj spid="_x0000_s146569" name="公式" r:id="rId5" imgW="2070100" imgH="406400" progId="Equation.3">
              <p:embed/>
            </p:oleObj>
          </a:graphicData>
        </a:graphic>
      </p:graphicFrame>
      <p:graphicFrame>
        <p:nvGraphicFramePr>
          <p:cNvPr id="146510" name="Object 78"/>
          <p:cNvGraphicFramePr>
            <a:graphicFrameLocks noChangeAspect="1"/>
          </p:cNvGraphicFramePr>
          <p:nvPr/>
        </p:nvGraphicFramePr>
        <p:xfrm>
          <a:off x="6804025" y="3357563"/>
          <a:ext cx="2070100" cy="404812"/>
        </p:xfrm>
        <a:graphic>
          <a:graphicData uri="http://schemas.openxmlformats.org/presentationml/2006/ole">
            <p:oleObj spid="_x0000_s146570" name="公式" r:id="rId6" imgW="2070100" imgH="406400" progId="Equation.3">
              <p:embed/>
            </p:oleObj>
          </a:graphicData>
        </a:graphic>
      </p:graphicFrame>
      <p:graphicFrame>
        <p:nvGraphicFramePr>
          <p:cNvPr id="146511" name="Object 79"/>
          <p:cNvGraphicFramePr>
            <a:graphicFrameLocks noChangeAspect="1"/>
          </p:cNvGraphicFramePr>
          <p:nvPr/>
        </p:nvGraphicFramePr>
        <p:xfrm>
          <a:off x="900113" y="4292600"/>
          <a:ext cx="2232025" cy="1173163"/>
        </p:xfrm>
        <a:graphic>
          <a:graphicData uri="http://schemas.openxmlformats.org/presentationml/2006/ole">
            <p:oleObj spid="_x0000_s146571" name="公式" r:id="rId7" imgW="1905000" imgH="1003300" progId="Equation.3">
              <p:embed/>
            </p:oleObj>
          </a:graphicData>
        </a:graphic>
      </p:graphicFrame>
      <p:sp>
        <p:nvSpPr>
          <p:cNvPr id="2" name="灯片编号占位符 1"/>
          <p:cNvSpPr>
            <a:spLocks noGrp="1"/>
          </p:cNvSpPr>
          <p:nvPr>
            <p:ph type="sldNum" sz="quarter" idx="12"/>
          </p:nvPr>
        </p:nvSpPr>
        <p:spPr/>
        <p:txBody>
          <a:bodyPr/>
          <a:lstStyle/>
          <a:p>
            <a:fld id="{65DE6078-C05E-4CB3-AB23-95433CD3296D}" type="slidenum">
              <a:rPr lang="en-US" altLang="zh-CN" smtClean="0">
                <a:solidFill>
                  <a:schemeClr val="bg2"/>
                </a:solidFill>
              </a:rPr>
              <a:pPr/>
              <a:t>30</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36"/>
                                        </p:tgtEl>
                                        <p:attrNameLst>
                                          <p:attrName>style.visibility</p:attrName>
                                        </p:attrNameLst>
                                      </p:cBhvr>
                                      <p:to>
                                        <p:strVal val="visible"/>
                                      </p:to>
                                    </p:set>
                                    <p:animEffect transition="in" filter="wipe(left)">
                                      <p:cBhvr>
                                        <p:cTn id="7" dur="500"/>
                                        <p:tgtEl>
                                          <p:spTgt spid="146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6435"/>
                                        </p:tgtEl>
                                        <p:attrNameLst>
                                          <p:attrName>style.visibility</p:attrName>
                                        </p:attrNameLst>
                                      </p:cBhvr>
                                      <p:to>
                                        <p:strVal val="visible"/>
                                      </p:to>
                                    </p:set>
                                    <p:animEffect transition="in" filter="wipe(left)">
                                      <p:cBhvr>
                                        <p:cTn id="12" dur="500"/>
                                        <p:tgtEl>
                                          <p:spTgt spid="146435"/>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46437"/>
                                        </p:tgtEl>
                                        <p:attrNameLst>
                                          <p:attrName>style.visibility</p:attrName>
                                        </p:attrNameLst>
                                      </p:cBhvr>
                                      <p:to>
                                        <p:strVal val="visible"/>
                                      </p:to>
                                    </p:set>
                                    <p:animEffect transition="in" filter="wipe(left)">
                                      <p:cBhvr>
                                        <p:cTn id="16" dur="500"/>
                                        <p:tgtEl>
                                          <p:spTgt spid="1464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46510"/>
                                        </p:tgtEl>
                                        <p:attrNameLst>
                                          <p:attrName>style.visibility</p:attrName>
                                        </p:attrNameLst>
                                      </p:cBhvr>
                                      <p:to>
                                        <p:strVal val="visible"/>
                                      </p:to>
                                    </p:set>
                                    <p:animEffect transition="in" filter="wipe(left)">
                                      <p:cBhvr>
                                        <p:cTn id="21" dur="500"/>
                                        <p:tgtEl>
                                          <p:spTgt spid="1465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146491"/>
                                        </p:tgtEl>
                                        <p:attrNameLst>
                                          <p:attrName>style.visibility</p:attrName>
                                        </p:attrNameLst>
                                      </p:cBhvr>
                                      <p:to>
                                        <p:strVal val="visible"/>
                                      </p:to>
                                    </p:set>
                                    <p:animEffect transition="in" filter="wipe(down)">
                                      <p:cBhvr>
                                        <p:cTn id="26" dur="500"/>
                                        <p:tgtEl>
                                          <p:spTgt spid="14649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46509"/>
                                        </p:tgtEl>
                                        <p:attrNameLst>
                                          <p:attrName>style.visibility</p:attrName>
                                        </p:attrNameLst>
                                      </p:cBhvr>
                                      <p:to>
                                        <p:strVal val="visible"/>
                                      </p:to>
                                    </p:set>
                                    <p:animEffect transition="in" filter="wipe(left)">
                                      <p:cBhvr>
                                        <p:cTn id="31" dur="500"/>
                                        <p:tgtEl>
                                          <p:spTgt spid="14650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146471"/>
                                        </p:tgtEl>
                                        <p:attrNameLst>
                                          <p:attrName>style.visibility</p:attrName>
                                        </p:attrNameLst>
                                      </p:cBhvr>
                                      <p:to>
                                        <p:strVal val="visible"/>
                                      </p:to>
                                    </p:set>
                                    <p:animEffect transition="in" filter="wipe(up)">
                                      <p:cBhvr>
                                        <p:cTn id="36" dur="500"/>
                                        <p:tgtEl>
                                          <p:spTgt spid="14647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6446"/>
                                        </p:tgtEl>
                                        <p:attrNameLst>
                                          <p:attrName>style.visibility</p:attrName>
                                        </p:attrNameLst>
                                      </p:cBhvr>
                                      <p:to>
                                        <p:strVal val="visible"/>
                                      </p:to>
                                    </p:set>
                                    <p:animEffect transition="in" filter="wipe(left)">
                                      <p:cBhvr>
                                        <p:cTn id="41" dur="500"/>
                                        <p:tgtEl>
                                          <p:spTgt spid="14644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46511"/>
                                        </p:tgtEl>
                                        <p:attrNameLst>
                                          <p:attrName>style.visibility</p:attrName>
                                        </p:attrNameLst>
                                      </p:cBhvr>
                                      <p:to>
                                        <p:strVal val="visible"/>
                                      </p:to>
                                    </p:set>
                                    <p:animEffect transition="in" filter="wipe(left)">
                                      <p:cBhvr>
                                        <p:cTn id="46" dur="500"/>
                                        <p:tgtEl>
                                          <p:spTgt spid="146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utoUpdateAnimBg="0"/>
      <p:bldP spid="146437" grpId="0" autoUpdateAnimBg="0"/>
      <p:bldP spid="14644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Text Box 4"/>
          <p:cNvSpPr txBox="1">
            <a:spLocks noChangeArrowheads="1"/>
          </p:cNvSpPr>
          <p:nvPr/>
        </p:nvSpPr>
        <p:spPr bwMode="auto">
          <a:xfrm>
            <a:off x="396875" y="765175"/>
            <a:ext cx="5400675"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altLang="zh-CN"/>
              <a:t>(2) </a:t>
            </a:r>
            <a:r>
              <a:rPr lang="zh-CN" altLang="en-US">
                <a:latin typeface="楷体_GB2312" pitchFamily="49" charset="-122"/>
              </a:rPr>
              <a:t>双曲抛物面（鞍形曲面）</a:t>
            </a:r>
          </a:p>
        </p:txBody>
      </p:sp>
      <p:graphicFrame>
        <p:nvGraphicFramePr>
          <p:cNvPr id="219141" name="Object 5"/>
          <p:cNvGraphicFramePr>
            <a:graphicFrameLocks noChangeAspect="1"/>
          </p:cNvGraphicFramePr>
          <p:nvPr/>
        </p:nvGraphicFramePr>
        <p:xfrm>
          <a:off x="612775" y="1360488"/>
          <a:ext cx="2647950" cy="1249362"/>
        </p:xfrm>
        <a:graphic>
          <a:graphicData uri="http://schemas.openxmlformats.org/presentationml/2006/ole">
            <p:oleObj spid="_x0000_s219185" name="Equation" r:id="rId3" imgW="1779840" imgH="837720" progId="">
              <p:embed/>
            </p:oleObj>
          </a:graphicData>
        </a:graphic>
      </p:graphicFrame>
      <p:sp>
        <p:nvSpPr>
          <p:cNvPr id="219142" name="Text Box 6"/>
          <p:cNvSpPr txBox="1">
            <a:spLocks noChangeArrowheads="1"/>
          </p:cNvSpPr>
          <p:nvPr/>
        </p:nvSpPr>
        <p:spPr bwMode="auto">
          <a:xfrm>
            <a:off x="3427413" y="1717675"/>
            <a:ext cx="2657475"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altLang="zh-CN"/>
              <a:t>( </a:t>
            </a:r>
            <a:r>
              <a:rPr lang="en-US" altLang="zh-CN" i="1"/>
              <a:t>p</a:t>
            </a:r>
            <a:r>
              <a:rPr lang="en-US" altLang="zh-CN"/>
              <a:t> , </a:t>
            </a:r>
            <a:r>
              <a:rPr lang="en-US" altLang="zh-CN" i="1"/>
              <a:t>q </a:t>
            </a:r>
            <a:r>
              <a:rPr lang="zh-CN" altLang="en-US">
                <a:latin typeface="楷体_GB2312" pitchFamily="49" charset="-122"/>
              </a:rPr>
              <a:t>同号</a:t>
            </a:r>
            <a:r>
              <a:rPr lang="en-US" altLang="zh-CN">
                <a:latin typeface="楷体_GB2312" pitchFamily="49" charset="-122"/>
              </a:rPr>
              <a:t>)</a:t>
            </a:r>
          </a:p>
        </p:txBody>
      </p:sp>
      <p:pic>
        <p:nvPicPr>
          <p:cNvPr id="219148" name="Picture 1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516688" y="765175"/>
            <a:ext cx="1958975" cy="2266950"/>
          </a:xfrm>
          <a:prstGeom prst="rect">
            <a:avLst/>
          </a:prstGeom>
          <a:noFill/>
          <a:ln w="12700">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219149" name="Group 13"/>
          <p:cNvGrpSpPr>
            <a:grpSpLocks/>
          </p:cNvGrpSpPr>
          <p:nvPr/>
        </p:nvGrpSpPr>
        <p:grpSpPr bwMode="auto">
          <a:xfrm>
            <a:off x="3132138" y="3213100"/>
            <a:ext cx="4716462" cy="2635250"/>
            <a:chOff x="728" y="1267"/>
            <a:chExt cx="4961" cy="2819"/>
          </a:xfrm>
        </p:grpSpPr>
        <p:sp>
          <p:nvSpPr>
            <p:cNvPr id="219150" name="Line 14"/>
            <p:cNvSpPr>
              <a:spLocks noChangeShapeType="1"/>
            </p:cNvSpPr>
            <p:nvPr/>
          </p:nvSpPr>
          <p:spPr bwMode="auto">
            <a:xfrm>
              <a:off x="4576" y="2880"/>
              <a:ext cx="884" cy="0"/>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51" name="Line 15"/>
            <p:cNvSpPr>
              <a:spLocks noChangeShapeType="1"/>
            </p:cNvSpPr>
            <p:nvPr/>
          </p:nvSpPr>
          <p:spPr bwMode="auto">
            <a:xfrm flipV="1">
              <a:off x="3120" y="1344"/>
              <a:ext cx="0" cy="2592"/>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52" name="Line 16"/>
            <p:cNvSpPr>
              <a:spLocks noChangeShapeType="1"/>
            </p:cNvSpPr>
            <p:nvPr/>
          </p:nvSpPr>
          <p:spPr bwMode="auto">
            <a:xfrm flipH="1">
              <a:off x="2522" y="2160"/>
              <a:ext cx="1144" cy="1536"/>
            </a:xfrm>
            <a:prstGeom prst="line">
              <a:avLst/>
            </a:prstGeom>
            <a:noFill/>
            <a:ln w="41275">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53" name="Freeform 17"/>
            <p:cNvSpPr>
              <a:spLocks/>
            </p:cNvSpPr>
            <p:nvPr/>
          </p:nvSpPr>
          <p:spPr bwMode="auto">
            <a:xfrm>
              <a:off x="1014" y="1542"/>
              <a:ext cx="680" cy="648"/>
            </a:xfrm>
            <a:custGeom>
              <a:avLst/>
              <a:gdLst>
                <a:gd name="T0" fmla="*/ 456 w 628"/>
                <a:gd name="T1" fmla="*/ 0 h 648"/>
                <a:gd name="T2" fmla="*/ 552 w 628"/>
                <a:gd name="T3" fmla="*/ 426 h 648"/>
                <a:gd name="T4" fmla="*/ 0 w 628"/>
                <a:gd name="T5" fmla="*/ 648 h 648"/>
              </a:gdLst>
              <a:ahLst/>
              <a:cxnLst>
                <a:cxn ang="0">
                  <a:pos x="T0" y="T1"/>
                </a:cxn>
                <a:cxn ang="0">
                  <a:pos x="T2" y="T3"/>
                </a:cxn>
                <a:cxn ang="0">
                  <a:pos x="T4" y="T5"/>
                </a:cxn>
              </a:cxnLst>
              <a:rect l="0" t="0" r="r" b="b"/>
              <a:pathLst>
                <a:path w="628" h="648">
                  <a:moveTo>
                    <a:pt x="456" y="0"/>
                  </a:moveTo>
                  <a:cubicBezTo>
                    <a:pt x="472" y="72"/>
                    <a:pt x="628" y="318"/>
                    <a:pt x="552" y="426"/>
                  </a:cubicBezTo>
                  <a:cubicBezTo>
                    <a:pt x="476" y="534"/>
                    <a:pt x="115" y="602"/>
                    <a:pt x="0" y="648"/>
                  </a:cubicBezTo>
                </a:path>
              </a:pathLst>
            </a:custGeom>
            <a:noFill/>
            <a:ln w="38100">
              <a:solidFill>
                <a:srgbClr val="0000FF"/>
              </a:solidFill>
              <a:round/>
              <a:headEnd/>
              <a:tailEnd/>
            </a:ln>
            <a:effectLst/>
            <a:extLst>
              <a:ext uri="{909E8E84-426E-40DD-AFC4-6F175D3DCCD1}">
                <a14:hiddenFill xmlns="" xmlns:a14="http://schemas.microsoft.com/office/drawing/2010/main">
                  <a:solidFill>
                    <a:srgbClr val="99CC00">
                      <a:alpha val="50000"/>
                    </a:srgbClr>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54" name="Line 18"/>
            <p:cNvSpPr>
              <a:spLocks noChangeShapeType="1"/>
            </p:cNvSpPr>
            <p:nvPr/>
          </p:nvSpPr>
          <p:spPr bwMode="auto">
            <a:xfrm flipH="1">
              <a:off x="832" y="2160"/>
              <a:ext cx="202" cy="1488"/>
            </a:xfrm>
            <a:prstGeom prst="line">
              <a:avLst/>
            </a:prstGeom>
            <a:noFill/>
            <a:ln w="3810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55" name="Freeform 19"/>
            <p:cNvSpPr>
              <a:spLocks/>
            </p:cNvSpPr>
            <p:nvPr/>
          </p:nvSpPr>
          <p:spPr bwMode="auto">
            <a:xfrm>
              <a:off x="832" y="3448"/>
              <a:ext cx="3536" cy="248"/>
            </a:xfrm>
            <a:custGeom>
              <a:avLst/>
              <a:gdLst>
                <a:gd name="T0" fmla="*/ 0 w 3264"/>
                <a:gd name="T1" fmla="*/ 200 h 248"/>
                <a:gd name="T2" fmla="*/ 1728 w 3264"/>
                <a:gd name="T3" fmla="*/ 8 h 248"/>
                <a:gd name="T4" fmla="*/ 3264 w 3264"/>
                <a:gd name="T5" fmla="*/ 248 h 248"/>
              </a:gdLst>
              <a:ahLst/>
              <a:cxnLst>
                <a:cxn ang="0">
                  <a:pos x="T0" y="T1"/>
                </a:cxn>
                <a:cxn ang="0">
                  <a:pos x="T2" y="T3"/>
                </a:cxn>
                <a:cxn ang="0">
                  <a:pos x="T4" y="T5"/>
                </a:cxn>
              </a:cxnLst>
              <a:rect l="0" t="0" r="r" b="b"/>
              <a:pathLst>
                <a:path w="3264" h="248">
                  <a:moveTo>
                    <a:pt x="0" y="200"/>
                  </a:moveTo>
                  <a:cubicBezTo>
                    <a:pt x="592" y="100"/>
                    <a:pt x="1184" y="0"/>
                    <a:pt x="1728" y="8"/>
                  </a:cubicBezTo>
                  <a:cubicBezTo>
                    <a:pt x="2272" y="16"/>
                    <a:pt x="3008" y="208"/>
                    <a:pt x="3264" y="248"/>
                  </a:cubicBezTo>
                </a:path>
              </a:pathLst>
            </a:custGeom>
            <a:noFill/>
            <a:ln w="38100">
              <a:solidFill>
                <a:srgbClr val="0000FF"/>
              </a:solidFill>
              <a:round/>
              <a:headEnd/>
              <a:tailEnd/>
            </a:ln>
            <a:effectLst/>
            <a:extLst>
              <a:ext uri="{909E8E84-426E-40DD-AFC4-6F175D3DCCD1}">
                <a14:hiddenFill xmlns="" xmlns:a14="http://schemas.microsoft.com/office/drawing/2010/main">
                  <a:solidFill>
                    <a:srgbClr val="99CC00">
                      <a:alpha val="50000"/>
                    </a:srgbClr>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56" name="Freeform 20"/>
            <p:cNvSpPr>
              <a:spLocks/>
            </p:cNvSpPr>
            <p:nvPr/>
          </p:nvSpPr>
          <p:spPr bwMode="auto">
            <a:xfrm>
              <a:off x="4368" y="2202"/>
              <a:ext cx="397" cy="1494"/>
            </a:xfrm>
            <a:custGeom>
              <a:avLst/>
              <a:gdLst>
                <a:gd name="T0" fmla="*/ 0 w 366"/>
                <a:gd name="T1" fmla="*/ 1494 h 1494"/>
                <a:gd name="T2" fmla="*/ 366 w 366"/>
                <a:gd name="T3" fmla="*/ 0 h 1494"/>
              </a:gdLst>
              <a:ahLst/>
              <a:cxnLst>
                <a:cxn ang="0">
                  <a:pos x="T0" y="T1"/>
                </a:cxn>
                <a:cxn ang="0">
                  <a:pos x="T2" y="T3"/>
                </a:cxn>
              </a:cxnLst>
              <a:rect l="0" t="0" r="r" b="b"/>
              <a:pathLst>
                <a:path w="366" h="1494">
                  <a:moveTo>
                    <a:pt x="0" y="1494"/>
                  </a:moveTo>
                  <a:lnTo>
                    <a:pt x="366" y="0"/>
                  </a:lnTo>
                </a:path>
              </a:pathLst>
            </a:custGeom>
            <a:noFill/>
            <a:ln w="38100">
              <a:solidFill>
                <a:srgbClr val="0000FF"/>
              </a:solidFill>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57" name="Freeform 21"/>
            <p:cNvSpPr>
              <a:spLocks/>
            </p:cNvSpPr>
            <p:nvPr/>
          </p:nvSpPr>
          <p:spPr bwMode="auto">
            <a:xfrm>
              <a:off x="4245" y="1344"/>
              <a:ext cx="1007" cy="870"/>
            </a:xfrm>
            <a:custGeom>
              <a:avLst/>
              <a:gdLst>
                <a:gd name="T0" fmla="*/ 486 w 930"/>
                <a:gd name="T1" fmla="*/ 870 h 870"/>
                <a:gd name="T2" fmla="*/ 74 w 930"/>
                <a:gd name="T3" fmla="*/ 428 h 870"/>
                <a:gd name="T4" fmla="*/ 930 w 930"/>
                <a:gd name="T5" fmla="*/ 0 h 870"/>
              </a:gdLst>
              <a:ahLst/>
              <a:cxnLst>
                <a:cxn ang="0">
                  <a:pos x="T0" y="T1"/>
                </a:cxn>
                <a:cxn ang="0">
                  <a:pos x="T2" y="T3"/>
                </a:cxn>
                <a:cxn ang="0">
                  <a:pos x="T4" y="T5"/>
                </a:cxn>
              </a:cxnLst>
              <a:rect l="0" t="0" r="r" b="b"/>
              <a:pathLst>
                <a:path w="930" h="870">
                  <a:moveTo>
                    <a:pt x="486" y="870"/>
                  </a:moveTo>
                  <a:cubicBezTo>
                    <a:pt x="417" y="795"/>
                    <a:pt x="0" y="573"/>
                    <a:pt x="74" y="428"/>
                  </a:cubicBezTo>
                  <a:cubicBezTo>
                    <a:pt x="148" y="283"/>
                    <a:pt x="787" y="71"/>
                    <a:pt x="930" y="0"/>
                  </a:cubicBezTo>
                </a:path>
              </a:pathLst>
            </a:custGeom>
            <a:noFill/>
            <a:ln w="38100">
              <a:solidFill>
                <a:srgbClr val="0000FF"/>
              </a:solidFill>
              <a:round/>
              <a:headEnd/>
              <a:tailEnd/>
            </a:ln>
            <a:effectLst/>
            <a:extLst>
              <a:ext uri="{909E8E84-426E-40DD-AFC4-6F175D3DCCD1}">
                <a14:hiddenFill xmlns="" xmlns:a14="http://schemas.microsoft.com/office/drawing/2010/main">
                  <a:solidFill>
                    <a:srgbClr val="99CC00">
                      <a:alpha val="50000"/>
                    </a:srgbClr>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58" name="Line 22"/>
            <p:cNvSpPr>
              <a:spLocks noChangeShapeType="1"/>
            </p:cNvSpPr>
            <p:nvPr/>
          </p:nvSpPr>
          <p:spPr bwMode="auto">
            <a:xfrm flipH="1">
              <a:off x="1300" y="1536"/>
              <a:ext cx="208" cy="1248"/>
            </a:xfrm>
            <a:prstGeom prst="line">
              <a:avLst/>
            </a:prstGeom>
            <a:noFill/>
            <a:ln w="3810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59" name="Freeform 23"/>
            <p:cNvSpPr>
              <a:spLocks/>
            </p:cNvSpPr>
            <p:nvPr/>
          </p:nvSpPr>
          <p:spPr bwMode="auto">
            <a:xfrm>
              <a:off x="1300" y="2784"/>
              <a:ext cx="3900" cy="336"/>
            </a:xfrm>
            <a:custGeom>
              <a:avLst/>
              <a:gdLst>
                <a:gd name="T0" fmla="*/ 0 w 3600"/>
                <a:gd name="T1" fmla="*/ 0 h 336"/>
                <a:gd name="T2" fmla="*/ 1680 w 3600"/>
                <a:gd name="T3" fmla="*/ 288 h 336"/>
                <a:gd name="T4" fmla="*/ 3600 w 3600"/>
                <a:gd name="T5" fmla="*/ 288 h 336"/>
              </a:gdLst>
              <a:ahLst/>
              <a:cxnLst>
                <a:cxn ang="0">
                  <a:pos x="T0" y="T1"/>
                </a:cxn>
                <a:cxn ang="0">
                  <a:pos x="T2" y="T3"/>
                </a:cxn>
                <a:cxn ang="0">
                  <a:pos x="T4" y="T5"/>
                </a:cxn>
              </a:cxnLst>
              <a:rect l="0" t="0" r="r" b="b"/>
              <a:pathLst>
                <a:path w="3600" h="336">
                  <a:moveTo>
                    <a:pt x="0" y="0"/>
                  </a:moveTo>
                  <a:cubicBezTo>
                    <a:pt x="540" y="120"/>
                    <a:pt x="1080" y="240"/>
                    <a:pt x="1680" y="288"/>
                  </a:cubicBezTo>
                  <a:cubicBezTo>
                    <a:pt x="2280" y="336"/>
                    <a:pt x="3280" y="296"/>
                    <a:pt x="3600" y="288"/>
                  </a:cubicBezTo>
                </a:path>
              </a:pathLst>
            </a:custGeom>
            <a:noFill/>
            <a:ln w="38100" cap="flat">
              <a:solidFill>
                <a:srgbClr val="0000FF"/>
              </a:solidFill>
              <a:prstDash val="dash"/>
              <a:round/>
              <a:headEnd/>
              <a:tailEnd/>
            </a:ln>
            <a:effectLst/>
            <a:extLst>
              <a:ext uri="{909E8E84-426E-40DD-AFC4-6F175D3DCCD1}">
                <a14:hiddenFill xmlns="" xmlns:a14="http://schemas.microsoft.com/office/drawing/2010/main">
                  <a:solidFill>
                    <a:srgbClr val="99CC00">
                      <a:alpha val="50000"/>
                    </a:srgbClr>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60" name="Freeform 24"/>
            <p:cNvSpPr>
              <a:spLocks/>
            </p:cNvSpPr>
            <p:nvPr/>
          </p:nvSpPr>
          <p:spPr bwMode="auto">
            <a:xfrm>
              <a:off x="1612" y="1776"/>
              <a:ext cx="2704" cy="1104"/>
            </a:xfrm>
            <a:custGeom>
              <a:avLst/>
              <a:gdLst>
                <a:gd name="T0" fmla="*/ 0 w 2496"/>
                <a:gd name="T1" fmla="*/ 0 h 720"/>
                <a:gd name="T2" fmla="*/ 1392 w 2496"/>
                <a:gd name="T3" fmla="*/ 720 h 720"/>
                <a:gd name="T4" fmla="*/ 2496 w 2496"/>
                <a:gd name="T5" fmla="*/ 0 h 720"/>
              </a:gdLst>
              <a:ahLst/>
              <a:cxnLst>
                <a:cxn ang="0">
                  <a:pos x="T0" y="T1"/>
                </a:cxn>
                <a:cxn ang="0">
                  <a:pos x="T2" y="T3"/>
                </a:cxn>
                <a:cxn ang="0">
                  <a:pos x="T4" y="T5"/>
                </a:cxn>
              </a:cxnLst>
              <a:rect l="0" t="0" r="r" b="b"/>
              <a:pathLst>
                <a:path w="2496" h="720">
                  <a:moveTo>
                    <a:pt x="0" y="0"/>
                  </a:moveTo>
                  <a:cubicBezTo>
                    <a:pt x="488" y="360"/>
                    <a:pt x="976" y="720"/>
                    <a:pt x="1392" y="720"/>
                  </a:cubicBezTo>
                  <a:cubicBezTo>
                    <a:pt x="1808" y="720"/>
                    <a:pt x="2312" y="120"/>
                    <a:pt x="2496" y="0"/>
                  </a:cubicBezTo>
                </a:path>
              </a:pathLst>
            </a:custGeom>
            <a:noFill/>
            <a:ln w="38100" cap="flat" cmpd="sng">
              <a:solidFill>
                <a:srgbClr val="0000FF"/>
              </a:solidFill>
              <a:prstDash val="solid"/>
              <a:round/>
              <a:headEnd type="none" w="med" len="med"/>
              <a:tailEnd type="none" w="med" len="med"/>
            </a:ln>
            <a:effectLst/>
            <a:extLst>
              <a:ext uri="{909E8E84-426E-40DD-AFC4-6F175D3DCCD1}">
                <a14:hiddenFill xmlns="" xmlns:a14="http://schemas.microsoft.com/office/drawing/2010/main">
                  <a:solidFill>
                    <a:srgbClr val="99CC00">
                      <a:alpha val="50000"/>
                    </a:srgbClr>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61" name="Line 25"/>
            <p:cNvSpPr>
              <a:spLocks noChangeShapeType="1"/>
            </p:cNvSpPr>
            <p:nvPr/>
          </p:nvSpPr>
          <p:spPr bwMode="auto">
            <a:xfrm>
              <a:off x="3120" y="2884"/>
              <a:ext cx="1404" cy="188"/>
            </a:xfrm>
            <a:prstGeom prst="line">
              <a:avLst/>
            </a:prstGeom>
            <a:noFill/>
            <a:ln w="381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62" name="Line 26"/>
            <p:cNvSpPr>
              <a:spLocks noChangeShapeType="1"/>
            </p:cNvSpPr>
            <p:nvPr/>
          </p:nvSpPr>
          <p:spPr bwMode="auto">
            <a:xfrm flipH="1">
              <a:off x="884" y="2880"/>
              <a:ext cx="2236" cy="336"/>
            </a:xfrm>
            <a:prstGeom prst="line">
              <a:avLst/>
            </a:prstGeom>
            <a:noFill/>
            <a:ln w="381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63" name="Line 27"/>
            <p:cNvSpPr>
              <a:spLocks noChangeShapeType="1"/>
            </p:cNvSpPr>
            <p:nvPr/>
          </p:nvSpPr>
          <p:spPr bwMode="auto">
            <a:xfrm flipH="1">
              <a:off x="728" y="2880"/>
              <a:ext cx="3848" cy="0"/>
            </a:xfrm>
            <a:prstGeom prst="line">
              <a:avLst/>
            </a:prstGeom>
            <a:noFill/>
            <a:ln w="38100">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64" name="Freeform 28"/>
            <p:cNvSpPr>
              <a:spLocks/>
            </p:cNvSpPr>
            <p:nvPr/>
          </p:nvSpPr>
          <p:spPr bwMode="auto">
            <a:xfrm>
              <a:off x="3120" y="2526"/>
              <a:ext cx="2100" cy="354"/>
            </a:xfrm>
            <a:custGeom>
              <a:avLst/>
              <a:gdLst>
                <a:gd name="T0" fmla="*/ 0 w 1938"/>
                <a:gd name="T1" fmla="*/ 354 h 354"/>
                <a:gd name="T2" fmla="*/ 1938 w 1938"/>
                <a:gd name="T3" fmla="*/ 0 h 354"/>
              </a:gdLst>
              <a:ahLst/>
              <a:cxnLst>
                <a:cxn ang="0">
                  <a:pos x="T0" y="T1"/>
                </a:cxn>
                <a:cxn ang="0">
                  <a:pos x="T2" y="T3"/>
                </a:cxn>
              </a:cxnLst>
              <a:rect l="0" t="0" r="r" b="b"/>
              <a:pathLst>
                <a:path w="1938" h="354">
                  <a:moveTo>
                    <a:pt x="0" y="354"/>
                  </a:moveTo>
                  <a:lnTo>
                    <a:pt x="1938" y="0"/>
                  </a:lnTo>
                </a:path>
              </a:pathLst>
            </a:custGeom>
            <a:noFill/>
            <a:ln w="38100" cap="flat" cmpd="sng">
              <a:solidFill>
                <a:schemeClr val="hlink"/>
              </a:solidFill>
              <a:prstDash val="dash"/>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65" name="Freeform 29"/>
            <p:cNvSpPr>
              <a:spLocks/>
            </p:cNvSpPr>
            <p:nvPr/>
          </p:nvSpPr>
          <p:spPr bwMode="auto">
            <a:xfrm>
              <a:off x="1326" y="2604"/>
              <a:ext cx="1794" cy="276"/>
            </a:xfrm>
            <a:custGeom>
              <a:avLst/>
              <a:gdLst>
                <a:gd name="T0" fmla="*/ 1656 w 1656"/>
                <a:gd name="T1" fmla="*/ 276 h 276"/>
                <a:gd name="T2" fmla="*/ 0 w 1656"/>
                <a:gd name="T3" fmla="*/ 0 h 276"/>
              </a:gdLst>
              <a:ahLst/>
              <a:cxnLst>
                <a:cxn ang="0">
                  <a:pos x="T0" y="T1"/>
                </a:cxn>
                <a:cxn ang="0">
                  <a:pos x="T2" y="T3"/>
                </a:cxn>
              </a:cxnLst>
              <a:rect l="0" t="0" r="r" b="b"/>
              <a:pathLst>
                <a:path w="1656" h="276">
                  <a:moveTo>
                    <a:pt x="1656" y="276"/>
                  </a:moveTo>
                  <a:lnTo>
                    <a:pt x="0" y="0"/>
                  </a:lnTo>
                </a:path>
              </a:pathLst>
            </a:custGeom>
            <a:noFill/>
            <a:ln w="38100" cap="flat" cmpd="sng">
              <a:solidFill>
                <a:schemeClr val="hlink"/>
              </a:solidFill>
              <a:prstDash val="dash"/>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66" name="Line 30"/>
            <p:cNvSpPr>
              <a:spLocks noChangeShapeType="1"/>
            </p:cNvSpPr>
            <p:nvPr/>
          </p:nvSpPr>
          <p:spPr bwMode="auto">
            <a:xfrm flipH="1">
              <a:off x="5200" y="1344"/>
              <a:ext cx="52" cy="1728"/>
            </a:xfrm>
            <a:prstGeom prst="line">
              <a:avLst/>
            </a:prstGeom>
            <a:noFill/>
            <a:ln w="3810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67" name="Text Box 31"/>
            <p:cNvSpPr txBox="1">
              <a:spLocks noChangeArrowheads="1"/>
            </p:cNvSpPr>
            <p:nvPr/>
          </p:nvSpPr>
          <p:spPr bwMode="auto">
            <a:xfrm>
              <a:off x="2590" y="3466"/>
              <a:ext cx="407" cy="6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t>x</a:t>
              </a:r>
            </a:p>
          </p:txBody>
        </p:sp>
        <p:sp>
          <p:nvSpPr>
            <p:cNvPr id="219168" name="Text Box 32"/>
            <p:cNvSpPr txBox="1">
              <a:spLocks noChangeArrowheads="1"/>
            </p:cNvSpPr>
            <p:nvPr/>
          </p:nvSpPr>
          <p:spPr bwMode="auto">
            <a:xfrm>
              <a:off x="5305" y="2816"/>
              <a:ext cx="384" cy="6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t>y</a:t>
              </a:r>
            </a:p>
          </p:txBody>
        </p:sp>
        <p:sp>
          <p:nvSpPr>
            <p:cNvPr id="219169" name="Text Box 33"/>
            <p:cNvSpPr txBox="1">
              <a:spLocks noChangeArrowheads="1"/>
            </p:cNvSpPr>
            <p:nvPr/>
          </p:nvSpPr>
          <p:spPr bwMode="auto">
            <a:xfrm>
              <a:off x="3162" y="1267"/>
              <a:ext cx="361" cy="6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t>z</a:t>
              </a:r>
            </a:p>
          </p:txBody>
        </p:sp>
        <p:sp>
          <p:nvSpPr>
            <p:cNvPr id="219170" name="Text Box 34"/>
            <p:cNvSpPr txBox="1">
              <a:spLocks noChangeArrowheads="1"/>
            </p:cNvSpPr>
            <p:nvPr/>
          </p:nvSpPr>
          <p:spPr bwMode="auto">
            <a:xfrm>
              <a:off x="2860" y="2515"/>
              <a:ext cx="408" cy="6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t>o</a:t>
              </a:r>
            </a:p>
          </p:txBody>
        </p:sp>
        <p:sp>
          <p:nvSpPr>
            <p:cNvPr id="219171" name="Text Box 35"/>
            <p:cNvSpPr txBox="1">
              <a:spLocks noChangeArrowheads="1"/>
            </p:cNvSpPr>
            <p:nvPr/>
          </p:nvSpPr>
          <p:spPr bwMode="auto">
            <a:xfrm>
              <a:off x="4438" y="3476"/>
              <a:ext cx="194" cy="4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400" b="0">
                <a:solidFill>
                  <a:schemeClr val="tx1"/>
                </a:solidFill>
              </a:endParaRPr>
            </a:p>
          </p:txBody>
        </p:sp>
      </p:grpSp>
      <p:sp>
        <p:nvSpPr>
          <p:cNvPr id="2" name="灯片编号占位符 1"/>
          <p:cNvSpPr>
            <a:spLocks noGrp="1"/>
          </p:cNvSpPr>
          <p:nvPr>
            <p:ph type="sldNum" sz="quarter" idx="12"/>
          </p:nvPr>
        </p:nvSpPr>
        <p:spPr/>
        <p:txBody>
          <a:bodyPr/>
          <a:lstStyle/>
          <a:p>
            <a:fld id="{D5D4DF37-AEE8-484F-9441-CFC9A93CCCEE}" type="slidenum">
              <a:rPr lang="en-US" altLang="zh-CN" smtClean="0">
                <a:solidFill>
                  <a:schemeClr val="bg2"/>
                </a:solidFill>
              </a:rPr>
              <a:pPr/>
              <a:t>31</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140"/>
                                        </p:tgtEl>
                                        <p:attrNameLst>
                                          <p:attrName>style.visibility</p:attrName>
                                        </p:attrNameLst>
                                      </p:cBhvr>
                                      <p:to>
                                        <p:strVal val="visible"/>
                                      </p:to>
                                    </p:set>
                                    <p:animEffect transition="in" filter="wipe(left)">
                                      <p:cBhvr>
                                        <p:cTn id="7" dur="500"/>
                                        <p:tgtEl>
                                          <p:spTgt spid="2191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9141"/>
                                        </p:tgtEl>
                                        <p:attrNameLst>
                                          <p:attrName>style.visibility</p:attrName>
                                        </p:attrNameLst>
                                      </p:cBhvr>
                                      <p:to>
                                        <p:strVal val="visible"/>
                                      </p:to>
                                    </p:set>
                                    <p:animEffect transition="in" filter="wipe(left)">
                                      <p:cBhvr>
                                        <p:cTn id="12" dur="500"/>
                                        <p:tgtEl>
                                          <p:spTgt spid="219141"/>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19142"/>
                                        </p:tgtEl>
                                        <p:attrNameLst>
                                          <p:attrName>style.visibility</p:attrName>
                                        </p:attrNameLst>
                                      </p:cBhvr>
                                      <p:to>
                                        <p:strVal val="visible"/>
                                      </p:to>
                                    </p:set>
                                    <p:animEffect transition="in" filter="wipe(left)">
                                      <p:cBhvr>
                                        <p:cTn id="16" dur="500"/>
                                        <p:tgtEl>
                                          <p:spTgt spid="219142"/>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219148"/>
                                        </p:tgtEl>
                                        <p:attrNameLst>
                                          <p:attrName>style.visibility</p:attrName>
                                        </p:attrNameLst>
                                      </p:cBhvr>
                                      <p:to>
                                        <p:strVal val="visible"/>
                                      </p:to>
                                    </p:set>
                                    <p:animEffect transition="in" filter="wipe(left)">
                                      <p:cBhvr>
                                        <p:cTn id="20" dur="500"/>
                                        <p:tgtEl>
                                          <p:spTgt spid="219148"/>
                                        </p:tgtEl>
                                      </p:cBhvr>
                                    </p:animEffect>
                                  </p:childTnLst>
                                </p:cTn>
                              </p:par>
                            </p:childTnLst>
                          </p:cTn>
                        </p:par>
                        <p:par>
                          <p:cTn id="21" fill="hold" nodeType="afterGroup">
                            <p:stCondLst>
                              <p:cond delay="1500"/>
                            </p:stCondLst>
                            <p:childTnLst>
                              <p:par>
                                <p:cTn id="22" presetID="16" presetClass="entr" presetSubtype="37" fill="hold" nodeType="afterEffect">
                                  <p:stCondLst>
                                    <p:cond delay="0"/>
                                  </p:stCondLst>
                                  <p:childTnLst>
                                    <p:set>
                                      <p:cBhvr>
                                        <p:cTn id="23" dur="1" fill="hold">
                                          <p:stCondLst>
                                            <p:cond delay="0"/>
                                          </p:stCondLst>
                                        </p:cTn>
                                        <p:tgtEl>
                                          <p:spTgt spid="219149"/>
                                        </p:tgtEl>
                                        <p:attrNameLst>
                                          <p:attrName>style.visibility</p:attrName>
                                        </p:attrNameLst>
                                      </p:cBhvr>
                                      <p:to>
                                        <p:strVal val="visible"/>
                                      </p:to>
                                    </p:set>
                                    <p:animEffect transition="in" filter="barn(outVertical)">
                                      <p:cBhvr>
                                        <p:cTn id="24" dur="500"/>
                                        <p:tgtEl>
                                          <p:spTgt spid="219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autoUpdateAnimBg="0"/>
      <p:bldP spid="21914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2933700" y="214290"/>
            <a:ext cx="2286000" cy="609600"/>
          </a:xfrm>
          <a:noFill/>
          <a:ln/>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9050" cmpd="sng">
                <a:solidFill>
                  <a:schemeClr val="accent2"/>
                </a:solidFill>
                <a:miter lim="800000"/>
                <a:headEnd/>
                <a:tailEnd/>
              </a14:hiddenLine>
            </a:ext>
          </a:extLst>
        </p:spPr>
        <p:txBody>
          <a:bodyPr/>
          <a:lstStyle/>
          <a:p>
            <a:r>
              <a:rPr lang="zh-CN" altLang="en-US" sz="4000" b="1" dirty="0">
                <a:solidFill>
                  <a:schemeClr val="bg2"/>
                </a:solidFill>
                <a:latin typeface="楷体_GB2312" pitchFamily="49" charset="-122"/>
                <a:ea typeface="黑体" pitchFamily="2" charset="-122"/>
              </a:rPr>
              <a:t>内容小结</a:t>
            </a:r>
          </a:p>
        </p:txBody>
      </p:sp>
      <p:sp>
        <p:nvSpPr>
          <p:cNvPr id="199683" name="Text Box 3"/>
          <p:cNvSpPr txBox="1">
            <a:spLocks noChangeArrowheads="1"/>
          </p:cNvSpPr>
          <p:nvPr/>
        </p:nvSpPr>
        <p:spPr bwMode="auto">
          <a:xfrm>
            <a:off x="428596" y="965183"/>
            <a:ext cx="3094038"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dirty="0"/>
              <a:t>1. </a:t>
            </a:r>
            <a:r>
              <a:rPr lang="zh-CN" altLang="en-US" dirty="0"/>
              <a:t>空间曲面</a:t>
            </a:r>
          </a:p>
        </p:txBody>
      </p:sp>
      <p:sp>
        <p:nvSpPr>
          <p:cNvPr id="199684" name="Line 4"/>
          <p:cNvSpPr>
            <a:spLocks noChangeShapeType="1"/>
          </p:cNvSpPr>
          <p:nvPr/>
        </p:nvSpPr>
        <p:spPr bwMode="auto">
          <a:xfrm flipV="1">
            <a:off x="2714612" y="1262045"/>
            <a:ext cx="990600" cy="0"/>
          </a:xfrm>
          <a:prstGeom prst="line">
            <a:avLst/>
          </a:prstGeom>
          <a:noFill/>
          <a:ln w="28575">
            <a:solidFill>
              <a:schemeClr val="bg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5" name="Text Box 5"/>
          <p:cNvSpPr txBox="1">
            <a:spLocks noChangeArrowheads="1"/>
          </p:cNvSpPr>
          <p:nvPr/>
        </p:nvSpPr>
        <p:spPr bwMode="auto">
          <a:xfrm>
            <a:off x="3857620" y="928670"/>
            <a:ext cx="1828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a:t>三元方程</a:t>
            </a:r>
          </a:p>
        </p:txBody>
      </p:sp>
      <p:graphicFrame>
        <p:nvGraphicFramePr>
          <p:cNvPr id="199686" name="Object 6"/>
          <p:cNvGraphicFramePr>
            <a:graphicFrameLocks noChangeAspect="1"/>
          </p:cNvGraphicFramePr>
          <p:nvPr/>
        </p:nvGraphicFramePr>
        <p:xfrm>
          <a:off x="5708645" y="1041383"/>
          <a:ext cx="2354263" cy="454025"/>
        </p:xfrm>
        <a:graphic>
          <a:graphicData uri="http://schemas.openxmlformats.org/presentationml/2006/ole">
            <p:oleObj spid="_x0000_s199779" name="Equation" r:id="rId3" imgW="1830600" imgH="342720" progId="">
              <p:embed/>
            </p:oleObj>
          </a:graphicData>
        </a:graphic>
      </p:graphicFrame>
      <p:sp>
        <p:nvSpPr>
          <p:cNvPr id="199687" name="Text Box 7"/>
          <p:cNvSpPr txBox="1">
            <a:spLocks noChangeArrowheads="1"/>
          </p:cNvSpPr>
          <p:nvPr/>
        </p:nvSpPr>
        <p:spPr bwMode="auto">
          <a:xfrm>
            <a:off x="642910" y="1706554"/>
            <a:ext cx="17526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Tx/>
              <a:buChar char="•"/>
            </a:pPr>
            <a:r>
              <a:rPr lang="en-US" altLang="zh-CN" dirty="0"/>
              <a:t> </a:t>
            </a:r>
            <a:r>
              <a:rPr lang="zh-CN" altLang="en-US" dirty="0">
                <a:solidFill>
                  <a:srgbClr val="C00000"/>
                </a:solidFill>
              </a:rPr>
              <a:t>球面</a:t>
            </a:r>
          </a:p>
        </p:txBody>
      </p:sp>
      <p:graphicFrame>
        <p:nvGraphicFramePr>
          <p:cNvPr id="199688" name="Object 8"/>
          <p:cNvGraphicFramePr>
            <a:graphicFrameLocks noChangeAspect="1"/>
          </p:cNvGraphicFramePr>
          <p:nvPr/>
        </p:nvGraphicFramePr>
        <p:xfrm>
          <a:off x="2143108" y="1643050"/>
          <a:ext cx="5832475" cy="592138"/>
        </p:xfrm>
        <a:graphic>
          <a:graphicData uri="http://schemas.openxmlformats.org/presentationml/2006/ole">
            <p:oleObj spid="_x0000_s199780" name="Equation" r:id="rId4" imgW="4322160" imgH="431640" progId="">
              <p:embed/>
            </p:oleObj>
          </a:graphicData>
        </a:graphic>
      </p:graphicFrame>
      <p:sp>
        <p:nvSpPr>
          <p:cNvPr id="199689" name="Text Box 9"/>
          <p:cNvSpPr txBox="1">
            <a:spLocks noChangeArrowheads="1"/>
          </p:cNvSpPr>
          <p:nvPr/>
        </p:nvSpPr>
        <p:spPr bwMode="auto">
          <a:xfrm>
            <a:off x="611188" y="4152917"/>
            <a:ext cx="23622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Tx/>
              <a:buChar char="•"/>
            </a:pPr>
            <a:r>
              <a:rPr lang="en-US" altLang="zh-CN" dirty="0"/>
              <a:t> </a:t>
            </a:r>
            <a:r>
              <a:rPr lang="zh-CN" altLang="en-US" dirty="0">
                <a:solidFill>
                  <a:srgbClr val="C00000"/>
                </a:solidFill>
              </a:rPr>
              <a:t>旋转曲面</a:t>
            </a:r>
          </a:p>
        </p:txBody>
      </p:sp>
      <p:sp>
        <p:nvSpPr>
          <p:cNvPr id="199690" name="Text Box 10"/>
          <p:cNvSpPr txBox="1">
            <a:spLocks noChangeArrowheads="1"/>
          </p:cNvSpPr>
          <p:nvPr/>
        </p:nvSpPr>
        <p:spPr bwMode="auto">
          <a:xfrm>
            <a:off x="928662" y="4743467"/>
            <a:ext cx="230505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a:t>如</a:t>
            </a:r>
            <a:r>
              <a:rPr lang="en-US" altLang="zh-CN" dirty="0"/>
              <a:t>, </a:t>
            </a:r>
            <a:r>
              <a:rPr lang="zh-CN" altLang="en-US" dirty="0"/>
              <a:t>曲线</a:t>
            </a:r>
          </a:p>
        </p:txBody>
      </p:sp>
      <p:graphicFrame>
        <p:nvGraphicFramePr>
          <p:cNvPr id="199691" name="Object 11"/>
          <p:cNvGraphicFramePr>
            <a:graphicFrameLocks noChangeAspect="1"/>
          </p:cNvGraphicFramePr>
          <p:nvPr/>
        </p:nvGraphicFramePr>
        <p:xfrm>
          <a:off x="2571736" y="4603763"/>
          <a:ext cx="1725612" cy="982663"/>
        </p:xfrm>
        <a:graphic>
          <a:graphicData uri="http://schemas.openxmlformats.org/presentationml/2006/ole">
            <p:oleObj spid="_x0000_s199781" name="Equation" r:id="rId5" imgW="1563480" imgH="888480" progId="">
              <p:embed/>
            </p:oleObj>
          </a:graphicData>
        </a:graphic>
      </p:graphicFrame>
      <p:sp>
        <p:nvSpPr>
          <p:cNvPr id="199692" name="Text Box 12"/>
          <p:cNvSpPr txBox="1">
            <a:spLocks noChangeArrowheads="1"/>
          </p:cNvSpPr>
          <p:nvPr/>
        </p:nvSpPr>
        <p:spPr bwMode="auto">
          <a:xfrm>
            <a:off x="4357686" y="4738706"/>
            <a:ext cx="417195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a:t>绕 </a:t>
            </a:r>
            <a:r>
              <a:rPr lang="en-US" altLang="zh-CN" i="1" dirty="0"/>
              <a:t>z</a:t>
            </a:r>
            <a:r>
              <a:rPr lang="en-US" altLang="zh-CN" dirty="0"/>
              <a:t> </a:t>
            </a:r>
            <a:r>
              <a:rPr lang="zh-CN" altLang="en-US" dirty="0"/>
              <a:t>轴的旋转曲面</a:t>
            </a:r>
            <a:r>
              <a:rPr lang="en-US" altLang="zh-CN" dirty="0"/>
              <a:t>:</a:t>
            </a:r>
          </a:p>
        </p:txBody>
      </p:sp>
      <p:graphicFrame>
        <p:nvGraphicFramePr>
          <p:cNvPr id="199693" name="Object 13"/>
          <p:cNvGraphicFramePr>
            <a:graphicFrameLocks noChangeAspect="1"/>
          </p:cNvGraphicFramePr>
          <p:nvPr/>
        </p:nvGraphicFramePr>
        <p:xfrm>
          <a:off x="1857356" y="5603895"/>
          <a:ext cx="3455988" cy="682625"/>
        </p:xfrm>
        <a:graphic>
          <a:graphicData uri="http://schemas.openxmlformats.org/presentationml/2006/ole">
            <p:oleObj spid="_x0000_s199782" name="Equation" r:id="rId6" imgW="2644200" imgH="507600" progId="">
              <p:embed/>
            </p:oleObj>
          </a:graphicData>
        </a:graphic>
      </p:graphicFrame>
      <p:sp>
        <p:nvSpPr>
          <p:cNvPr id="199694" name="Text Box 14"/>
          <p:cNvSpPr txBox="1">
            <a:spLocks noChangeArrowheads="1"/>
          </p:cNvSpPr>
          <p:nvPr/>
        </p:nvSpPr>
        <p:spPr bwMode="auto">
          <a:xfrm>
            <a:off x="642910" y="2357430"/>
            <a:ext cx="17526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Tx/>
              <a:buChar char="•"/>
            </a:pPr>
            <a:r>
              <a:rPr lang="en-US" altLang="zh-CN" dirty="0"/>
              <a:t> </a:t>
            </a:r>
            <a:r>
              <a:rPr lang="zh-CN" altLang="en-US" dirty="0" smtClean="0">
                <a:solidFill>
                  <a:srgbClr val="C00000"/>
                </a:solidFill>
              </a:rPr>
              <a:t>柱面</a:t>
            </a:r>
            <a:endParaRPr lang="zh-CN" altLang="en-US" dirty="0">
              <a:solidFill>
                <a:srgbClr val="C00000"/>
              </a:solidFill>
            </a:endParaRPr>
          </a:p>
        </p:txBody>
      </p:sp>
      <p:sp>
        <p:nvSpPr>
          <p:cNvPr id="199695" name="Text Box 15"/>
          <p:cNvSpPr txBox="1">
            <a:spLocks noChangeArrowheads="1"/>
          </p:cNvSpPr>
          <p:nvPr/>
        </p:nvSpPr>
        <p:spPr bwMode="auto">
          <a:xfrm>
            <a:off x="887360" y="2890830"/>
            <a:ext cx="16002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a:t>如</a:t>
            </a:r>
            <a:r>
              <a:rPr lang="en-US" altLang="zh-CN" dirty="0"/>
              <a:t>,</a:t>
            </a:r>
            <a:r>
              <a:rPr lang="zh-CN" altLang="en-US" dirty="0"/>
              <a:t>曲面</a:t>
            </a:r>
          </a:p>
        </p:txBody>
      </p:sp>
      <p:graphicFrame>
        <p:nvGraphicFramePr>
          <p:cNvPr id="199696" name="Object 16"/>
          <p:cNvGraphicFramePr>
            <a:graphicFrameLocks noChangeAspect="1"/>
          </p:cNvGraphicFramePr>
          <p:nvPr/>
        </p:nvGraphicFramePr>
        <p:xfrm>
          <a:off x="2371698" y="2941630"/>
          <a:ext cx="2159000" cy="498475"/>
        </p:xfrm>
        <a:graphic>
          <a:graphicData uri="http://schemas.openxmlformats.org/presentationml/2006/ole">
            <p:oleObj spid="_x0000_s199783" name="Equation" r:id="rId7" imgW="1525680" imgH="342720" progId="">
              <p:embed/>
            </p:oleObj>
          </a:graphicData>
        </a:graphic>
      </p:graphicFrame>
      <p:sp>
        <p:nvSpPr>
          <p:cNvPr id="199697" name="Text Box 17"/>
          <p:cNvSpPr txBox="1">
            <a:spLocks noChangeArrowheads="1"/>
          </p:cNvSpPr>
          <p:nvPr/>
        </p:nvSpPr>
        <p:spPr bwMode="auto">
          <a:xfrm>
            <a:off x="887360" y="3521067"/>
            <a:ext cx="5329237"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a:t>表示母线平行 </a:t>
            </a:r>
            <a:r>
              <a:rPr lang="en-US" altLang="zh-CN" i="1" dirty="0"/>
              <a:t>z </a:t>
            </a:r>
            <a:r>
              <a:rPr lang="zh-CN" altLang="en-US" dirty="0"/>
              <a:t>轴的柱面</a:t>
            </a:r>
            <a:r>
              <a:rPr lang="en-US" altLang="zh-CN" dirty="0"/>
              <a:t>.</a:t>
            </a:r>
          </a:p>
        </p:txBody>
      </p:sp>
      <p:sp>
        <p:nvSpPr>
          <p:cNvPr id="2" name="灯片编号占位符 1"/>
          <p:cNvSpPr>
            <a:spLocks noGrp="1"/>
          </p:cNvSpPr>
          <p:nvPr>
            <p:ph type="sldNum" sz="quarter" idx="12"/>
          </p:nvPr>
        </p:nvSpPr>
        <p:spPr>
          <a:xfrm>
            <a:off x="6667528" y="6186510"/>
            <a:ext cx="1905000" cy="457200"/>
          </a:xfrm>
        </p:spPr>
        <p:txBody>
          <a:bodyPr/>
          <a:lstStyle/>
          <a:p>
            <a:fld id="{F2CDD481-FEA8-491C-B234-0078D8C6E05D}" type="slidenum">
              <a:rPr lang="en-US" altLang="zh-CN" smtClean="0">
                <a:solidFill>
                  <a:schemeClr val="bg2"/>
                </a:solidFill>
              </a:rPr>
              <a:pPr/>
              <a:t>32</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9683"/>
                                        </p:tgtEl>
                                        <p:attrNameLst>
                                          <p:attrName>style.visibility</p:attrName>
                                        </p:attrNameLst>
                                      </p:cBhvr>
                                      <p:to>
                                        <p:strVal val="visible"/>
                                      </p:to>
                                    </p:set>
                                    <p:animEffect transition="in" filter="wipe(left)">
                                      <p:cBhvr>
                                        <p:cTn id="7" dur="500"/>
                                        <p:tgtEl>
                                          <p:spTgt spid="199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9684"/>
                                        </p:tgtEl>
                                        <p:attrNameLst>
                                          <p:attrName>style.visibility</p:attrName>
                                        </p:attrNameLst>
                                      </p:cBhvr>
                                      <p:to>
                                        <p:strVal val="visible"/>
                                      </p:to>
                                    </p:set>
                                    <p:animEffect transition="in" filter="wipe(left)">
                                      <p:cBhvr>
                                        <p:cTn id="12" dur="500"/>
                                        <p:tgtEl>
                                          <p:spTgt spid="1996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9685"/>
                                        </p:tgtEl>
                                        <p:attrNameLst>
                                          <p:attrName>style.visibility</p:attrName>
                                        </p:attrNameLst>
                                      </p:cBhvr>
                                      <p:to>
                                        <p:strVal val="visible"/>
                                      </p:to>
                                    </p:set>
                                    <p:animEffect transition="in" filter="wipe(left)">
                                      <p:cBhvr>
                                        <p:cTn id="17" dur="500"/>
                                        <p:tgtEl>
                                          <p:spTgt spid="1996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9686"/>
                                        </p:tgtEl>
                                        <p:attrNameLst>
                                          <p:attrName>style.visibility</p:attrName>
                                        </p:attrNameLst>
                                      </p:cBhvr>
                                      <p:to>
                                        <p:strVal val="visible"/>
                                      </p:to>
                                    </p:set>
                                    <p:animEffect transition="in" filter="wipe(left)">
                                      <p:cBhvr>
                                        <p:cTn id="22" dur="500"/>
                                        <p:tgtEl>
                                          <p:spTgt spid="1996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9687"/>
                                        </p:tgtEl>
                                        <p:attrNameLst>
                                          <p:attrName>style.visibility</p:attrName>
                                        </p:attrNameLst>
                                      </p:cBhvr>
                                      <p:to>
                                        <p:strVal val="visible"/>
                                      </p:to>
                                    </p:set>
                                    <p:animEffect transition="in" filter="wipe(left)">
                                      <p:cBhvr>
                                        <p:cTn id="27" dur="500"/>
                                        <p:tgtEl>
                                          <p:spTgt spid="1996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99688"/>
                                        </p:tgtEl>
                                        <p:attrNameLst>
                                          <p:attrName>style.visibility</p:attrName>
                                        </p:attrNameLst>
                                      </p:cBhvr>
                                      <p:to>
                                        <p:strVal val="visible"/>
                                      </p:to>
                                    </p:set>
                                    <p:animEffect transition="in" filter="wipe(left)">
                                      <p:cBhvr>
                                        <p:cTn id="32" dur="500"/>
                                        <p:tgtEl>
                                          <p:spTgt spid="1996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9689"/>
                                        </p:tgtEl>
                                        <p:attrNameLst>
                                          <p:attrName>style.visibility</p:attrName>
                                        </p:attrNameLst>
                                      </p:cBhvr>
                                      <p:to>
                                        <p:strVal val="visible"/>
                                      </p:to>
                                    </p:set>
                                    <p:animEffect transition="in" filter="wipe(left)">
                                      <p:cBhvr>
                                        <p:cTn id="37" dur="500"/>
                                        <p:tgtEl>
                                          <p:spTgt spid="1996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9690"/>
                                        </p:tgtEl>
                                        <p:attrNameLst>
                                          <p:attrName>style.visibility</p:attrName>
                                        </p:attrNameLst>
                                      </p:cBhvr>
                                      <p:to>
                                        <p:strVal val="visible"/>
                                      </p:to>
                                    </p:set>
                                    <p:animEffect transition="in" filter="wipe(left)">
                                      <p:cBhvr>
                                        <p:cTn id="42" dur="500"/>
                                        <p:tgtEl>
                                          <p:spTgt spid="19969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99691"/>
                                        </p:tgtEl>
                                        <p:attrNameLst>
                                          <p:attrName>style.visibility</p:attrName>
                                        </p:attrNameLst>
                                      </p:cBhvr>
                                      <p:to>
                                        <p:strVal val="visible"/>
                                      </p:to>
                                    </p:set>
                                    <p:animEffect transition="in" filter="wipe(left)">
                                      <p:cBhvr>
                                        <p:cTn id="47" dur="500"/>
                                        <p:tgtEl>
                                          <p:spTgt spid="19969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9692"/>
                                        </p:tgtEl>
                                        <p:attrNameLst>
                                          <p:attrName>style.visibility</p:attrName>
                                        </p:attrNameLst>
                                      </p:cBhvr>
                                      <p:to>
                                        <p:strVal val="visible"/>
                                      </p:to>
                                    </p:set>
                                    <p:animEffect transition="in" filter="wipe(left)">
                                      <p:cBhvr>
                                        <p:cTn id="52" dur="500"/>
                                        <p:tgtEl>
                                          <p:spTgt spid="19969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99693"/>
                                        </p:tgtEl>
                                        <p:attrNameLst>
                                          <p:attrName>style.visibility</p:attrName>
                                        </p:attrNameLst>
                                      </p:cBhvr>
                                      <p:to>
                                        <p:strVal val="visible"/>
                                      </p:to>
                                    </p:set>
                                    <p:animEffect transition="in" filter="wipe(left)">
                                      <p:cBhvr>
                                        <p:cTn id="57" dur="500"/>
                                        <p:tgtEl>
                                          <p:spTgt spid="19969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9694"/>
                                        </p:tgtEl>
                                        <p:attrNameLst>
                                          <p:attrName>style.visibility</p:attrName>
                                        </p:attrNameLst>
                                      </p:cBhvr>
                                      <p:to>
                                        <p:strVal val="visible"/>
                                      </p:to>
                                    </p:set>
                                    <p:animEffect transition="in" filter="wipe(left)">
                                      <p:cBhvr>
                                        <p:cTn id="62" dur="500"/>
                                        <p:tgtEl>
                                          <p:spTgt spid="19969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99695"/>
                                        </p:tgtEl>
                                        <p:attrNameLst>
                                          <p:attrName>style.visibility</p:attrName>
                                        </p:attrNameLst>
                                      </p:cBhvr>
                                      <p:to>
                                        <p:strVal val="visible"/>
                                      </p:to>
                                    </p:set>
                                    <p:animEffect transition="in" filter="wipe(left)">
                                      <p:cBhvr>
                                        <p:cTn id="67" dur="500"/>
                                        <p:tgtEl>
                                          <p:spTgt spid="19969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99696"/>
                                        </p:tgtEl>
                                        <p:attrNameLst>
                                          <p:attrName>style.visibility</p:attrName>
                                        </p:attrNameLst>
                                      </p:cBhvr>
                                      <p:to>
                                        <p:strVal val="visible"/>
                                      </p:to>
                                    </p:set>
                                    <p:animEffect transition="in" filter="wipe(left)">
                                      <p:cBhvr>
                                        <p:cTn id="72" dur="500"/>
                                        <p:tgtEl>
                                          <p:spTgt spid="19969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99697"/>
                                        </p:tgtEl>
                                        <p:attrNameLst>
                                          <p:attrName>style.visibility</p:attrName>
                                        </p:attrNameLst>
                                      </p:cBhvr>
                                      <p:to>
                                        <p:strVal val="visible"/>
                                      </p:to>
                                    </p:set>
                                    <p:animEffect transition="in" filter="wipe(left)">
                                      <p:cBhvr>
                                        <p:cTn id="77" dur="500"/>
                                        <p:tgtEl>
                                          <p:spTgt spid="199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autoUpdateAnimBg="0"/>
      <p:bldP spid="199684" grpId="0" animBg="1"/>
      <p:bldP spid="199685" grpId="0" autoUpdateAnimBg="0"/>
      <p:bldP spid="199687" grpId="0" autoUpdateAnimBg="0"/>
      <p:bldP spid="199689" grpId="0" autoUpdateAnimBg="0"/>
      <p:bldP spid="199690" grpId="0" autoUpdateAnimBg="0"/>
      <p:bldP spid="199692" grpId="0" autoUpdateAnimBg="0"/>
      <p:bldP spid="199694" grpId="0" autoUpdateAnimBg="0"/>
      <p:bldP spid="199695" grpId="0" autoUpdateAnimBg="0"/>
      <p:bldP spid="19969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7" name="Rectangle 5"/>
          <p:cNvSpPr>
            <a:spLocks noGrp="1" noChangeArrowheads="1"/>
          </p:cNvSpPr>
          <p:nvPr>
            <p:ph type="title"/>
          </p:nvPr>
        </p:nvSpPr>
        <p:spPr>
          <a:xfrm>
            <a:off x="357158" y="142852"/>
            <a:ext cx="2286000" cy="533400"/>
          </a:xfrm>
          <a:noFill/>
          <a:ln/>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9050" cmpd="sng">
                <a:solidFill>
                  <a:schemeClr val="accent2"/>
                </a:solidFill>
                <a:miter lim="800000"/>
                <a:headEnd/>
                <a:tailEnd/>
              </a14:hiddenLine>
            </a:ext>
          </a:extLst>
        </p:spPr>
        <p:txBody>
          <a:bodyPr/>
          <a:lstStyle/>
          <a:p>
            <a:pPr algn="l"/>
            <a:r>
              <a:rPr lang="en-US" altLang="zh-CN" sz="3200" b="1">
                <a:solidFill>
                  <a:schemeClr val="bg2"/>
                </a:solidFill>
              </a:rPr>
              <a:t>2. </a:t>
            </a:r>
            <a:r>
              <a:rPr lang="zh-CN" altLang="en-US" sz="3200" b="1">
                <a:solidFill>
                  <a:schemeClr val="bg2"/>
                </a:solidFill>
              </a:rPr>
              <a:t>二次曲面</a:t>
            </a:r>
          </a:p>
        </p:txBody>
      </p:sp>
      <p:sp>
        <p:nvSpPr>
          <p:cNvPr id="192519" name="Line 7"/>
          <p:cNvSpPr>
            <a:spLocks noChangeShapeType="1"/>
          </p:cNvSpPr>
          <p:nvPr/>
        </p:nvSpPr>
        <p:spPr bwMode="auto">
          <a:xfrm>
            <a:off x="2643174" y="428604"/>
            <a:ext cx="990600" cy="0"/>
          </a:xfrm>
          <a:prstGeom prst="line">
            <a:avLst/>
          </a:prstGeom>
          <a:noFill/>
          <a:ln w="38100">
            <a:solidFill>
              <a:schemeClr val="bg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92520" name="Text Box 8"/>
          <p:cNvSpPr txBox="1">
            <a:spLocks noChangeArrowheads="1"/>
          </p:cNvSpPr>
          <p:nvPr/>
        </p:nvSpPr>
        <p:spPr bwMode="auto">
          <a:xfrm>
            <a:off x="3786158" y="144439"/>
            <a:ext cx="3625850"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zh-CN" altLang="en-US" dirty="0"/>
              <a:t>三元二次方程</a:t>
            </a:r>
          </a:p>
        </p:txBody>
      </p:sp>
      <p:graphicFrame>
        <p:nvGraphicFramePr>
          <p:cNvPr id="192521" name="Object 9"/>
          <p:cNvGraphicFramePr>
            <a:graphicFrameLocks noChangeAspect="1"/>
          </p:cNvGraphicFramePr>
          <p:nvPr/>
        </p:nvGraphicFramePr>
        <p:xfrm>
          <a:off x="817508" y="5446718"/>
          <a:ext cx="1689100" cy="477838"/>
        </p:xfrm>
        <a:graphic>
          <a:graphicData uri="http://schemas.openxmlformats.org/presentationml/2006/ole">
            <p:oleObj spid="_x0000_s192645" name="Equation" r:id="rId4" imgW="1360080" imgH="380880" progId="">
              <p:embed/>
            </p:oleObj>
          </a:graphicData>
        </a:graphic>
      </p:graphicFrame>
      <p:sp>
        <p:nvSpPr>
          <p:cNvPr id="192523" name="Text Box 11">
            <a:hlinkClick r:id="rId5" action="ppaction://hlinksldjump"/>
          </p:cNvPr>
          <p:cNvSpPr txBox="1">
            <a:spLocks noChangeArrowheads="1"/>
          </p:cNvSpPr>
          <p:nvPr/>
        </p:nvSpPr>
        <p:spPr bwMode="auto">
          <a:xfrm>
            <a:off x="611188" y="990581"/>
            <a:ext cx="1752600"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buFontTx/>
              <a:buChar char="•"/>
            </a:pPr>
            <a:r>
              <a:rPr lang="en-US" altLang="zh-CN"/>
              <a:t> </a:t>
            </a:r>
            <a:r>
              <a:rPr lang="zh-CN" altLang="en-US"/>
              <a:t>椭球面</a:t>
            </a:r>
          </a:p>
        </p:txBody>
      </p:sp>
      <p:graphicFrame>
        <p:nvGraphicFramePr>
          <p:cNvPr id="192524" name="Object 12"/>
          <p:cNvGraphicFramePr>
            <a:graphicFrameLocks noChangeAspect="1"/>
          </p:cNvGraphicFramePr>
          <p:nvPr/>
        </p:nvGraphicFramePr>
        <p:xfrm>
          <a:off x="2916238" y="714356"/>
          <a:ext cx="2709862" cy="1019175"/>
        </p:xfrm>
        <a:graphic>
          <a:graphicData uri="http://schemas.openxmlformats.org/presentationml/2006/ole">
            <p:oleObj spid="_x0000_s192646" name="Equation" r:id="rId6" imgW="2110320" imgH="786960" progId="">
              <p:embed/>
            </p:oleObj>
          </a:graphicData>
        </a:graphic>
      </p:graphicFrame>
      <p:sp>
        <p:nvSpPr>
          <p:cNvPr id="192525" name="Text Box 13">
            <a:hlinkClick r:id="rId7" action="ppaction://hlinksldjump"/>
          </p:cNvPr>
          <p:cNvSpPr txBox="1">
            <a:spLocks noChangeArrowheads="1"/>
          </p:cNvSpPr>
          <p:nvPr/>
        </p:nvSpPr>
        <p:spPr bwMode="auto">
          <a:xfrm>
            <a:off x="571472" y="4786322"/>
            <a:ext cx="2212975"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buFontTx/>
              <a:buChar char="•"/>
            </a:pPr>
            <a:r>
              <a:rPr lang="en-US" altLang="zh-CN" dirty="0"/>
              <a:t> </a:t>
            </a:r>
            <a:r>
              <a:rPr lang="zh-CN" altLang="en-US" dirty="0"/>
              <a:t>抛物面</a:t>
            </a:r>
            <a:r>
              <a:rPr lang="en-US" altLang="zh-CN" dirty="0"/>
              <a:t>:</a:t>
            </a:r>
          </a:p>
        </p:txBody>
      </p:sp>
      <p:sp>
        <p:nvSpPr>
          <p:cNvPr id="192527" name="Text Box 15"/>
          <p:cNvSpPr txBox="1">
            <a:spLocks noChangeArrowheads="1"/>
          </p:cNvSpPr>
          <p:nvPr/>
        </p:nvSpPr>
        <p:spPr bwMode="auto">
          <a:xfrm>
            <a:off x="2643174" y="4722818"/>
            <a:ext cx="2286000"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zh-CN" altLang="en-US" dirty="0">
                <a:solidFill>
                  <a:srgbClr val="0033CC"/>
                </a:solidFill>
              </a:rPr>
              <a:t>椭圆抛物面</a:t>
            </a:r>
          </a:p>
        </p:txBody>
      </p:sp>
      <p:sp>
        <p:nvSpPr>
          <p:cNvPr id="192528" name="Text Box 16"/>
          <p:cNvSpPr txBox="1">
            <a:spLocks noChangeArrowheads="1"/>
          </p:cNvSpPr>
          <p:nvPr/>
        </p:nvSpPr>
        <p:spPr bwMode="auto">
          <a:xfrm>
            <a:off x="5403810" y="4714884"/>
            <a:ext cx="2873375"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zh-CN" altLang="en-US" dirty="0"/>
              <a:t>双曲抛物面</a:t>
            </a:r>
          </a:p>
        </p:txBody>
      </p:sp>
      <p:graphicFrame>
        <p:nvGraphicFramePr>
          <p:cNvPr id="192529" name="Object 17"/>
          <p:cNvGraphicFramePr>
            <a:graphicFrameLocks noChangeAspect="1"/>
          </p:cNvGraphicFramePr>
          <p:nvPr/>
        </p:nvGraphicFramePr>
        <p:xfrm>
          <a:off x="2857488" y="5226056"/>
          <a:ext cx="2016125" cy="1095375"/>
        </p:xfrm>
        <a:graphic>
          <a:graphicData uri="http://schemas.openxmlformats.org/presentationml/2006/ole">
            <p:oleObj spid="_x0000_s192647" name="Equation" r:id="rId8" imgW="1550880" imgH="837720" progId="">
              <p:embed/>
            </p:oleObj>
          </a:graphicData>
        </a:graphic>
      </p:graphicFrame>
      <p:graphicFrame>
        <p:nvGraphicFramePr>
          <p:cNvPr id="192530" name="Object 18"/>
          <p:cNvGraphicFramePr>
            <a:graphicFrameLocks noChangeAspect="1"/>
          </p:cNvGraphicFramePr>
          <p:nvPr/>
        </p:nvGraphicFramePr>
        <p:xfrm>
          <a:off x="5532416" y="5226056"/>
          <a:ext cx="2365375" cy="1127125"/>
        </p:xfrm>
        <a:graphic>
          <a:graphicData uri="http://schemas.openxmlformats.org/presentationml/2006/ole">
            <p:oleObj spid="_x0000_s192648" name="Equation" r:id="rId9" imgW="1766880" imgH="837720" progId="">
              <p:embed/>
            </p:oleObj>
          </a:graphicData>
        </a:graphic>
      </p:graphicFrame>
      <p:sp>
        <p:nvSpPr>
          <p:cNvPr id="192531" name="Text Box 19">
            <a:hlinkClick r:id="rId10" action="ppaction://hlinksldjump"/>
          </p:cNvPr>
          <p:cNvSpPr txBox="1">
            <a:spLocks noChangeArrowheads="1"/>
          </p:cNvSpPr>
          <p:nvPr/>
        </p:nvSpPr>
        <p:spPr bwMode="auto">
          <a:xfrm>
            <a:off x="642910" y="3000372"/>
            <a:ext cx="2057400"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buFontTx/>
              <a:buChar char="•"/>
            </a:pPr>
            <a:r>
              <a:rPr lang="en-US" altLang="zh-CN"/>
              <a:t> </a:t>
            </a:r>
            <a:r>
              <a:rPr lang="zh-CN" altLang="en-US"/>
              <a:t>双曲面</a:t>
            </a:r>
            <a:r>
              <a:rPr lang="en-US" altLang="zh-CN"/>
              <a:t>:</a:t>
            </a:r>
          </a:p>
        </p:txBody>
      </p:sp>
      <p:sp>
        <p:nvSpPr>
          <p:cNvPr id="192533" name="Text Box 21"/>
          <p:cNvSpPr txBox="1">
            <a:spLocks noChangeArrowheads="1"/>
          </p:cNvSpPr>
          <p:nvPr/>
        </p:nvSpPr>
        <p:spPr bwMode="auto">
          <a:xfrm>
            <a:off x="2549497" y="3000372"/>
            <a:ext cx="2362200"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zh-CN" altLang="en-US" dirty="0">
                <a:solidFill>
                  <a:srgbClr val="0033CC"/>
                </a:solidFill>
              </a:rPr>
              <a:t>单叶双曲面</a:t>
            </a:r>
          </a:p>
        </p:txBody>
      </p:sp>
      <p:sp>
        <p:nvSpPr>
          <p:cNvPr id="192537" name="Text Box 25"/>
          <p:cNvSpPr txBox="1">
            <a:spLocks noChangeArrowheads="1"/>
          </p:cNvSpPr>
          <p:nvPr/>
        </p:nvSpPr>
        <p:spPr bwMode="auto">
          <a:xfrm>
            <a:off x="5429256" y="2928934"/>
            <a:ext cx="2894013"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zh-CN" altLang="en-US" dirty="0"/>
              <a:t>双叶双曲面</a:t>
            </a:r>
          </a:p>
        </p:txBody>
      </p:sp>
      <p:sp>
        <p:nvSpPr>
          <p:cNvPr id="192543" name="Text Box 31">
            <a:hlinkClick r:id="rId11" action="ppaction://hlinksldjump"/>
          </p:cNvPr>
          <p:cNvSpPr txBox="1">
            <a:spLocks noChangeArrowheads="1"/>
          </p:cNvSpPr>
          <p:nvPr/>
        </p:nvSpPr>
        <p:spPr bwMode="auto">
          <a:xfrm>
            <a:off x="620701" y="2071678"/>
            <a:ext cx="2297112"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zh-CN" dirty="0"/>
              <a:t> </a:t>
            </a:r>
            <a:r>
              <a:rPr lang="zh-CN" altLang="en-US" dirty="0"/>
              <a:t>椭圆锥面</a:t>
            </a:r>
            <a:r>
              <a:rPr lang="en-US" altLang="zh-CN" dirty="0"/>
              <a:t>: </a:t>
            </a:r>
          </a:p>
        </p:txBody>
      </p:sp>
      <p:graphicFrame>
        <p:nvGraphicFramePr>
          <p:cNvPr id="192544" name="Object 32"/>
          <p:cNvGraphicFramePr>
            <a:graphicFrameLocks noChangeAspect="1"/>
          </p:cNvGraphicFramePr>
          <p:nvPr/>
        </p:nvGraphicFramePr>
        <p:xfrm>
          <a:off x="3049593" y="1785926"/>
          <a:ext cx="2308225" cy="1128713"/>
        </p:xfrm>
        <a:graphic>
          <a:graphicData uri="http://schemas.openxmlformats.org/presentationml/2006/ole">
            <p:oleObj spid="_x0000_s192649" name="Equation" r:id="rId12" imgW="1614600" imgH="786960" progId="">
              <p:embed/>
            </p:oleObj>
          </a:graphicData>
        </a:graphic>
      </p:graphicFrame>
      <p:graphicFrame>
        <p:nvGraphicFramePr>
          <p:cNvPr id="192552" name="Object 40"/>
          <p:cNvGraphicFramePr>
            <a:graphicFrameLocks noChangeAspect="1"/>
          </p:cNvGraphicFramePr>
          <p:nvPr/>
        </p:nvGraphicFramePr>
        <p:xfrm>
          <a:off x="2438375" y="3571876"/>
          <a:ext cx="2592388" cy="989013"/>
        </p:xfrm>
        <a:graphic>
          <a:graphicData uri="http://schemas.openxmlformats.org/presentationml/2006/ole">
            <p:oleObj spid="_x0000_s192650" name="Equation" r:id="rId13" imgW="2084760" imgH="786960" progId="">
              <p:embed/>
            </p:oleObj>
          </a:graphicData>
        </a:graphic>
      </p:graphicFrame>
      <p:graphicFrame>
        <p:nvGraphicFramePr>
          <p:cNvPr id="192553" name="Object 41"/>
          <p:cNvGraphicFramePr>
            <a:graphicFrameLocks noChangeAspect="1"/>
          </p:cNvGraphicFramePr>
          <p:nvPr/>
        </p:nvGraphicFramePr>
        <p:xfrm>
          <a:off x="5538760" y="3500438"/>
          <a:ext cx="2952750" cy="1027113"/>
        </p:xfrm>
        <a:graphic>
          <a:graphicData uri="http://schemas.openxmlformats.org/presentationml/2006/ole">
            <p:oleObj spid="_x0000_s192651" name="Equation" r:id="rId14" imgW="2288160" imgH="786960" progId="">
              <p:embed/>
            </p:oleObj>
          </a:graphicData>
        </a:graphic>
      </p:graphicFrame>
      <p:sp>
        <p:nvSpPr>
          <p:cNvPr id="2" name="灯片编号占位符 1"/>
          <p:cNvSpPr>
            <a:spLocks noGrp="1"/>
          </p:cNvSpPr>
          <p:nvPr>
            <p:ph type="sldNum" sz="quarter" idx="12"/>
          </p:nvPr>
        </p:nvSpPr>
        <p:spPr>
          <a:xfrm>
            <a:off x="6738966" y="6186510"/>
            <a:ext cx="1905000" cy="457200"/>
          </a:xfrm>
        </p:spPr>
        <p:txBody>
          <a:bodyPr/>
          <a:lstStyle/>
          <a:p>
            <a:fld id="{F2CDD481-FEA8-491C-B234-0078D8C6E05D}" type="slidenum">
              <a:rPr lang="en-US" altLang="zh-CN" smtClean="0">
                <a:solidFill>
                  <a:schemeClr val="bg2"/>
                </a:solidFill>
              </a:rPr>
              <a:pPr/>
              <a:t>33</a:t>
            </a:fld>
            <a:endParaRPr lang="en-US" altLang="zh-CN" dirty="0">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2519"/>
                                        </p:tgtEl>
                                        <p:attrNameLst>
                                          <p:attrName>style.visibility</p:attrName>
                                        </p:attrNameLst>
                                      </p:cBhvr>
                                      <p:to>
                                        <p:strVal val="visible"/>
                                      </p:to>
                                    </p:set>
                                    <p:animEffect transition="in" filter="wipe(left)">
                                      <p:cBhvr>
                                        <p:cTn id="7" dur="500"/>
                                        <p:tgtEl>
                                          <p:spTgt spid="1925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2520"/>
                                        </p:tgtEl>
                                        <p:attrNameLst>
                                          <p:attrName>style.visibility</p:attrName>
                                        </p:attrNameLst>
                                      </p:cBhvr>
                                      <p:to>
                                        <p:strVal val="visible"/>
                                      </p:to>
                                    </p:set>
                                    <p:animEffect transition="in" filter="wipe(left)">
                                      <p:cBhvr>
                                        <p:cTn id="12" dur="500"/>
                                        <p:tgtEl>
                                          <p:spTgt spid="1925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2523"/>
                                        </p:tgtEl>
                                        <p:attrNameLst>
                                          <p:attrName>style.visibility</p:attrName>
                                        </p:attrNameLst>
                                      </p:cBhvr>
                                      <p:to>
                                        <p:strVal val="visible"/>
                                      </p:to>
                                    </p:set>
                                    <p:animEffect transition="in" filter="wipe(left)">
                                      <p:cBhvr>
                                        <p:cTn id="17" dur="500"/>
                                        <p:tgtEl>
                                          <p:spTgt spid="1925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2524"/>
                                        </p:tgtEl>
                                        <p:attrNameLst>
                                          <p:attrName>style.visibility</p:attrName>
                                        </p:attrNameLst>
                                      </p:cBhvr>
                                      <p:to>
                                        <p:strVal val="visible"/>
                                      </p:to>
                                    </p:set>
                                    <p:animEffect transition="in" filter="wipe(left)">
                                      <p:cBhvr>
                                        <p:cTn id="22" dur="500"/>
                                        <p:tgtEl>
                                          <p:spTgt spid="1925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2525"/>
                                        </p:tgtEl>
                                        <p:attrNameLst>
                                          <p:attrName>style.visibility</p:attrName>
                                        </p:attrNameLst>
                                      </p:cBhvr>
                                      <p:to>
                                        <p:strVal val="visible"/>
                                      </p:to>
                                    </p:set>
                                    <p:animEffect transition="in" filter="wipe(left)">
                                      <p:cBhvr>
                                        <p:cTn id="27" dur="500"/>
                                        <p:tgtEl>
                                          <p:spTgt spid="1925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92521"/>
                                        </p:tgtEl>
                                        <p:attrNameLst>
                                          <p:attrName>style.visibility</p:attrName>
                                        </p:attrNameLst>
                                      </p:cBhvr>
                                      <p:to>
                                        <p:strVal val="visible"/>
                                      </p:to>
                                    </p:set>
                                    <p:animEffect transition="in" filter="wipe(left)">
                                      <p:cBhvr>
                                        <p:cTn id="32" dur="500"/>
                                        <p:tgtEl>
                                          <p:spTgt spid="1925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2527"/>
                                        </p:tgtEl>
                                        <p:attrNameLst>
                                          <p:attrName>style.visibility</p:attrName>
                                        </p:attrNameLst>
                                      </p:cBhvr>
                                      <p:to>
                                        <p:strVal val="visible"/>
                                      </p:to>
                                    </p:set>
                                    <p:animEffect transition="in" filter="wipe(left)">
                                      <p:cBhvr>
                                        <p:cTn id="37" dur="500"/>
                                        <p:tgtEl>
                                          <p:spTgt spid="1925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92529"/>
                                        </p:tgtEl>
                                        <p:attrNameLst>
                                          <p:attrName>style.visibility</p:attrName>
                                        </p:attrNameLst>
                                      </p:cBhvr>
                                      <p:to>
                                        <p:strVal val="visible"/>
                                      </p:to>
                                    </p:set>
                                    <p:animEffect transition="in" filter="wipe(left)">
                                      <p:cBhvr>
                                        <p:cTn id="42" dur="500"/>
                                        <p:tgtEl>
                                          <p:spTgt spid="1925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2528"/>
                                        </p:tgtEl>
                                        <p:attrNameLst>
                                          <p:attrName>style.visibility</p:attrName>
                                        </p:attrNameLst>
                                      </p:cBhvr>
                                      <p:to>
                                        <p:strVal val="visible"/>
                                      </p:to>
                                    </p:set>
                                    <p:animEffect transition="in" filter="wipe(left)">
                                      <p:cBhvr>
                                        <p:cTn id="47" dur="500"/>
                                        <p:tgtEl>
                                          <p:spTgt spid="19252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92530"/>
                                        </p:tgtEl>
                                        <p:attrNameLst>
                                          <p:attrName>style.visibility</p:attrName>
                                        </p:attrNameLst>
                                      </p:cBhvr>
                                      <p:to>
                                        <p:strVal val="visible"/>
                                      </p:to>
                                    </p:set>
                                    <p:animEffect transition="in" filter="wipe(left)">
                                      <p:cBhvr>
                                        <p:cTn id="52" dur="500"/>
                                        <p:tgtEl>
                                          <p:spTgt spid="19253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2531"/>
                                        </p:tgtEl>
                                        <p:attrNameLst>
                                          <p:attrName>style.visibility</p:attrName>
                                        </p:attrNameLst>
                                      </p:cBhvr>
                                      <p:to>
                                        <p:strVal val="visible"/>
                                      </p:to>
                                    </p:set>
                                    <p:animEffect transition="in" filter="wipe(left)">
                                      <p:cBhvr>
                                        <p:cTn id="57" dur="500"/>
                                        <p:tgtEl>
                                          <p:spTgt spid="19253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2533"/>
                                        </p:tgtEl>
                                        <p:attrNameLst>
                                          <p:attrName>style.visibility</p:attrName>
                                        </p:attrNameLst>
                                      </p:cBhvr>
                                      <p:to>
                                        <p:strVal val="visible"/>
                                      </p:to>
                                    </p:set>
                                    <p:animEffect transition="in" filter="wipe(left)">
                                      <p:cBhvr>
                                        <p:cTn id="62" dur="500"/>
                                        <p:tgtEl>
                                          <p:spTgt spid="19253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92552"/>
                                        </p:tgtEl>
                                        <p:attrNameLst>
                                          <p:attrName>style.visibility</p:attrName>
                                        </p:attrNameLst>
                                      </p:cBhvr>
                                      <p:to>
                                        <p:strVal val="visible"/>
                                      </p:to>
                                    </p:set>
                                    <p:animEffect transition="in" filter="wipe(left)">
                                      <p:cBhvr>
                                        <p:cTn id="67" dur="500"/>
                                        <p:tgtEl>
                                          <p:spTgt spid="19255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92537"/>
                                        </p:tgtEl>
                                        <p:attrNameLst>
                                          <p:attrName>style.visibility</p:attrName>
                                        </p:attrNameLst>
                                      </p:cBhvr>
                                      <p:to>
                                        <p:strVal val="visible"/>
                                      </p:to>
                                    </p:set>
                                    <p:animEffect transition="in" filter="wipe(left)">
                                      <p:cBhvr>
                                        <p:cTn id="72" dur="500"/>
                                        <p:tgtEl>
                                          <p:spTgt spid="19253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92553"/>
                                        </p:tgtEl>
                                        <p:attrNameLst>
                                          <p:attrName>style.visibility</p:attrName>
                                        </p:attrNameLst>
                                      </p:cBhvr>
                                      <p:to>
                                        <p:strVal val="visible"/>
                                      </p:to>
                                    </p:set>
                                    <p:animEffect transition="in" filter="wipe(left)">
                                      <p:cBhvr>
                                        <p:cTn id="77" dur="500"/>
                                        <p:tgtEl>
                                          <p:spTgt spid="19255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92543">
                                            <p:txEl>
                                              <p:pRg st="0" end="0"/>
                                            </p:txEl>
                                          </p:spTgt>
                                        </p:tgtEl>
                                        <p:attrNameLst>
                                          <p:attrName>style.visibility</p:attrName>
                                        </p:attrNameLst>
                                      </p:cBhvr>
                                      <p:to>
                                        <p:strVal val="visible"/>
                                      </p:to>
                                    </p:set>
                                    <p:animEffect transition="in" filter="wipe(left)">
                                      <p:cBhvr>
                                        <p:cTn id="82" dur="500"/>
                                        <p:tgtEl>
                                          <p:spTgt spid="192543">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192544"/>
                                        </p:tgtEl>
                                        <p:attrNameLst>
                                          <p:attrName>style.visibility</p:attrName>
                                        </p:attrNameLst>
                                      </p:cBhvr>
                                      <p:to>
                                        <p:strVal val="visible"/>
                                      </p:to>
                                    </p:set>
                                    <p:animEffect transition="in" filter="wipe(left)">
                                      <p:cBhvr>
                                        <p:cTn id="87" dur="500"/>
                                        <p:tgtEl>
                                          <p:spTgt spid="192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9" grpId="0" animBg="1"/>
      <p:bldP spid="192520" grpId="0" autoUpdateAnimBg="0"/>
      <p:bldP spid="192523" grpId="0" autoUpdateAnimBg="0"/>
      <p:bldP spid="192525" grpId="0" autoUpdateAnimBg="0"/>
      <p:bldP spid="192527" grpId="0" autoUpdateAnimBg="0"/>
      <p:bldP spid="192528" grpId="0" autoUpdateAnimBg="0"/>
      <p:bldP spid="192531" grpId="0" autoUpdateAnimBg="0"/>
      <p:bldP spid="192533" grpId="0" autoUpdateAnimBg="0"/>
      <p:bldP spid="192537" grpId="0" autoUpdateAnimBg="0"/>
      <p:bldP spid="19254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0" name="Rectangle 20"/>
          <p:cNvSpPr>
            <a:spLocks noGrp="1" noChangeArrowheads="1"/>
          </p:cNvSpPr>
          <p:nvPr>
            <p:ph type="title"/>
          </p:nvPr>
        </p:nvSpPr>
        <p:spPr>
          <a:xfrm>
            <a:off x="2000232" y="214290"/>
            <a:ext cx="4581506" cy="609600"/>
          </a:xfrm>
        </p:spPr>
        <p:txBody>
          <a:bodyPr/>
          <a:lstStyle/>
          <a:p>
            <a:r>
              <a:rPr lang="zh-CN" altLang="en-US" sz="3600" b="1" dirty="0" smtClean="0">
                <a:solidFill>
                  <a:schemeClr val="bg1">
                    <a:lumMod val="60000"/>
                    <a:lumOff val="40000"/>
                  </a:schemeClr>
                </a:solidFill>
              </a:rPr>
              <a:t>五、二次曲面的化简</a:t>
            </a:r>
            <a:endParaRPr lang="zh-CN" altLang="en-US" sz="3600" b="1" dirty="0">
              <a:solidFill>
                <a:schemeClr val="bg1">
                  <a:lumMod val="60000"/>
                  <a:lumOff val="40000"/>
                </a:schemeClr>
              </a:solidFill>
            </a:endParaRPr>
          </a:p>
        </p:txBody>
      </p:sp>
      <p:sp>
        <p:nvSpPr>
          <p:cNvPr id="143385" name="Text Box 25"/>
          <p:cNvSpPr txBox="1">
            <a:spLocks noChangeArrowheads="1"/>
          </p:cNvSpPr>
          <p:nvPr/>
        </p:nvSpPr>
        <p:spPr bwMode="auto">
          <a:xfrm>
            <a:off x="0" y="930646"/>
            <a:ext cx="9001156"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t>       利用化二次型为标准形的方法通过正交变换和平移变换把一般二次方程化为标准方程，以进一步判别曲面的类型</a:t>
            </a:r>
            <a:r>
              <a:rPr lang="en-US" altLang="zh-CN" dirty="0" smtClean="0"/>
              <a:t>.</a:t>
            </a:r>
            <a:endParaRPr lang="zh-CN" altLang="en-US" dirty="0"/>
          </a:p>
        </p:txBody>
      </p:sp>
      <p:sp>
        <p:nvSpPr>
          <p:cNvPr id="2" name="灯片编号占位符 1"/>
          <p:cNvSpPr>
            <a:spLocks noGrp="1"/>
          </p:cNvSpPr>
          <p:nvPr>
            <p:ph type="sldNum" sz="quarter" idx="12"/>
          </p:nvPr>
        </p:nvSpPr>
        <p:spPr>
          <a:xfrm>
            <a:off x="6686602" y="6248400"/>
            <a:ext cx="1905000" cy="457200"/>
          </a:xfrm>
        </p:spPr>
        <p:txBody>
          <a:bodyPr/>
          <a:lstStyle/>
          <a:p>
            <a:fld id="{65DE6078-C05E-4CB3-AB23-95433CD3296D}" type="slidenum">
              <a:rPr lang="en-US" altLang="zh-CN" smtClean="0">
                <a:solidFill>
                  <a:schemeClr val="bg2"/>
                </a:solidFill>
              </a:rPr>
              <a:pPr/>
              <a:t>34</a:t>
            </a:fld>
            <a:endParaRPr lang="en-US" altLang="zh-CN">
              <a:solidFill>
                <a:schemeClr val="bg2"/>
              </a:solidFill>
            </a:endParaRPr>
          </a:p>
        </p:txBody>
      </p:sp>
      <p:sp>
        <p:nvSpPr>
          <p:cNvPr id="14" name="Text Box 25"/>
          <p:cNvSpPr txBox="1">
            <a:spLocks noChangeArrowheads="1"/>
          </p:cNvSpPr>
          <p:nvPr/>
        </p:nvSpPr>
        <p:spPr bwMode="auto">
          <a:xfrm>
            <a:off x="152400" y="2772787"/>
            <a:ext cx="776262"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solidFill>
                  <a:srgbClr val="C00000"/>
                </a:solidFill>
              </a:rPr>
              <a:t>例</a:t>
            </a:r>
            <a:endParaRPr lang="zh-CN" altLang="en-US" dirty="0">
              <a:solidFill>
                <a:srgbClr val="C00000"/>
              </a:solidFill>
            </a:endParaRPr>
          </a:p>
        </p:txBody>
      </p:sp>
      <p:graphicFrame>
        <p:nvGraphicFramePr>
          <p:cNvPr id="15" name="对象 14"/>
          <p:cNvGraphicFramePr>
            <a:graphicFrameLocks noChangeAspect="1"/>
          </p:cNvGraphicFramePr>
          <p:nvPr/>
        </p:nvGraphicFramePr>
        <p:xfrm>
          <a:off x="928662" y="2803567"/>
          <a:ext cx="6425657" cy="1196937"/>
        </p:xfrm>
        <a:graphic>
          <a:graphicData uri="http://schemas.openxmlformats.org/presentationml/2006/ole">
            <p:oleObj spid="_x0000_s265220" name="公式" r:id="rId3" imgW="2590560" imgH="482400" progId="Equation.3">
              <p:embed/>
            </p:oleObj>
          </a:graphicData>
        </a:graphic>
      </p:graphicFrame>
      <p:sp>
        <p:nvSpPr>
          <p:cNvPr id="16" name="Text Box 25"/>
          <p:cNvSpPr txBox="1">
            <a:spLocks noChangeArrowheads="1"/>
          </p:cNvSpPr>
          <p:nvPr/>
        </p:nvSpPr>
        <p:spPr bwMode="auto">
          <a:xfrm>
            <a:off x="214314" y="4214818"/>
            <a:ext cx="7429520"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t>化为标准方程，并指出它是什么曲面</a:t>
            </a:r>
            <a:r>
              <a:rPr lang="en-US" altLang="zh-CN" dirty="0" smtClean="0"/>
              <a:t>.</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85">
                                            <p:txEl>
                                              <p:pRg st="0" end="0"/>
                                            </p:txEl>
                                          </p:spTgt>
                                        </p:tgtEl>
                                        <p:attrNameLst>
                                          <p:attrName>style.visibility</p:attrName>
                                        </p:attrNameLst>
                                      </p:cBhvr>
                                      <p:to>
                                        <p:strVal val="visible"/>
                                      </p:to>
                                    </p:set>
                                    <p:animEffect transition="in" filter="wipe(left)">
                                      <p:cBhvr>
                                        <p:cTn id="7" dur="500"/>
                                        <p:tgtEl>
                                          <p:spTgt spid="1433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wipe(left)">
                                      <p:cBhvr>
                                        <p:cTn id="17"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5" grpId="0" build="p" autoUpdateAnimBg="0"/>
      <p:bldP spid="14" grpId="0" build="p" autoUpdateAnimBg="0"/>
      <p:bldP spid="16"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686602" y="6248400"/>
            <a:ext cx="1905000" cy="457200"/>
          </a:xfrm>
        </p:spPr>
        <p:txBody>
          <a:bodyPr/>
          <a:lstStyle/>
          <a:p>
            <a:fld id="{65DE6078-C05E-4CB3-AB23-95433CD3296D}" type="slidenum">
              <a:rPr lang="en-US" altLang="zh-CN" smtClean="0">
                <a:solidFill>
                  <a:schemeClr val="bg2"/>
                </a:solidFill>
              </a:rPr>
              <a:pPr/>
              <a:t>35</a:t>
            </a:fld>
            <a:endParaRPr lang="en-US" altLang="zh-CN">
              <a:solidFill>
                <a:schemeClr val="bg2"/>
              </a:solidFill>
            </a:endParaRPr>
          </a:p>
        </p:txBody>
      </p:sp>
      <p:sp>
        <p:nvSpPr>
          <p:cNvPr id="14" name="Text Box 25"/>
          <p:cNvSpPr txBox="1">
            <a:spLocks noChangeArrowheads="1"/>
          </p:cNvSpPr>
          <p:nvPr/>
        </p:nvSpPr>
        <p:spPr bwMode="auto">
          <a:xfrm>
            <a:off x="428596" y="701085"/>
            <a:ext cx="1776394"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solidFill>
                  <a:srgbClr val="C00000"/>
                </a:solidFill>
              </a:rPr>
              <a:t>解：  </a:t>
            </a:r>
            <a:r>
              <a:rPr lang="zh-CN" altLang="en-US" dirty="0" smtClean="0"/>
              <a:t>令</a:t>
            </a:r>
            <a:endParaRPr lang="zh-CN" altLang="en-US" dirty="0"/>
          </a:p>
        </p:txBody>
      </p:sp>
      <p:graphicFrame>
        <p:nvGraphicFramePr>
          <p:cNvPr id="15" name="对象 14"/>
          <p:cNvGraphicFramePr>
            <a:graphicFrameLocks noChangeAspect="1"/>
          </p:cNvGraphicFramePr>
          <p:nvPr/>
        </p:nvGraphicFramePr>
        <p:xfrm>
          <a:off x="2214546" y="142852"/>
          <a:ext cx="2425700" cy="1731963"/>
        </p:xfrm>
        <a:graphic>
          <a:graphicData uri="http://schemas.openxmlformats.org/presentationml/2006/ole">
            <p:oleObj spid="_x0000_s266242" name="公式" r:id="rId3" imgW="977760" imgH="698400" progId="Equation.3">
              <p:embed/>
            </p:oleObj>
          </a:graphicData>
        </a:graphic>
      </p:graphicFrame>
      <p:sp>
        <p:nvSpPr>
          <p:cNvPr id="16" name="Text Box 25"/>
          <p:cNvSpPr txBox="1">
            <a:spLocks noChangeArrowheads="1"/>
          </p:cNvSpPr>
          <p:nvPr/>
        </p:nvSpPr>
        <p:spPr bwMode="auto">
          <a:xfrm>
            <a:off x="642942" y="2772787"/>
            <a:ext cx="3857620"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t>则原方程可以写为</a:t>
            </a:r>
            <a:endParaRPr lang="zh-CN" altLang="en-US" dirty="0"/>
          </a:p>
        </p:txBody>
      </p:sp>
      <p:graphicFrame>
        <p:nvGraphicFramePr>
          <p:cNvPr id="266243" name="Object 3"/>
          <p:cNvGraphicFramePr>
            <a:graphicFrameLocks noChangeAspect="1"/>
          </p:cNvGraphicFramePr>
          <p:nvPr/>
        </p:nvGraphicFramePr>
        <p:xfrm>
          <a:off x="1214414" y="1928802"/>
          <a:ext cx="5197475" cy="693738"/>
        </p:xfrm>
        <a:graphic>
          <a:graphicData uri="http://schemas.openxmlformats.org/presentationml/2006/ole">
            <p:oleObj spid="_x0000_s266243" name="公式" r:id="rId4" imgW="2095200" imgH="279360" progId="Equation.3">
              <p:embed/>
            </p:oleObj>
          </a:graphicData>
        </a:graphic>
      </p:graphicFrame>
      <p:graphicFrame>
        <p:nvGraphicFramePr>
          <p:cNvPr id="11" name="对象 10"/>
          <p:cNvGraphicFramePr>
            <a:graphicFrameLocks noChangeAspect="1"/>
          </p:cNvGraphicFramePr>
          <p:nvPr/>
        </p:nvGraphicFramePr>
        <p:xfrm>
          <a:off x="1166835" y="3317875"/>
          <a:ext cx="6691313" cy="709613"/>
        </p:xfrm>
        <a:graphic>
          <a:graphicData uri="http://schemas.openxmlformats.org/presentationml/2006/ole">
            <p:oleObj spid="_x0000_s266245" name="公式" r:id="rId5" imgW="2158920" imgH="228600" progId="Equation.3">
              <p:embed/>
            </p:oleObj>
          </a:graphicData>
        </a:graphic>
      </p:graphicFrame>
      <p:sp>
        <p:nvSpPr>
          <p:cNvPr id="12" name="Text Box 25"/>
          <p:cNvSpPr txBox="1">
            <a:spLocks noChangeArrowheads="1"/>
          </p:cNvSpPr>
          <p:nvPr/>
        </p:nvSpPr>
        <p:spPr bwMode="auto">
          <a:xfrm>
            <a:off x="642910" y="3987233"/>
            <a:ext cx="8143932"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t>求出矩阵</a:t>
            </a:r>
            <a:r>
              <a:rPr lang="en-US" altLang="zh-CN" i="1" dirty="0" smtClean="0"/>
              <a:t>A</a:t>
            </a:r>
            <a:r>
              <a:rPr lang="zh-CN" altLang="en-US" dirty="0" smtClean="0"/>
              <a:t>的特征值及对应的标准正交向量</a:t>
            </a:r>
            <a:endParaRPr lang="en-US" altLang="zh-CN" dirty="0" smtClean="0"/>
          </a:p>
          <a:p>
            <a:r>
              <a:rPr lang="zh-CN" altLang="en-US" dirty="0" smtClean="0"/>
              <a:t>分别为</a:t>
            </a:r>
            <a:endParaRPr lang="zh-CN" altLang="en-US" dirty="0"/>
          </a:p>
        </p:txBody>
      </p:sp>
      <p:graphicFrame>
        <p:nvGraphicFramePr>
          <p:cNvPr id="266246" name="Object 6"/>
          <p:cNvGraphicFramePr>
            <a:graphicFrameLocks noChangeAspect="1"/>
          </p:cNvGraphicFramePr>
          <p:nvPr/>
        </p:nvGraphicFramePr>
        <p:xfrm>
          <a:off x="1571604" y="4892696"/>
          <a:ext cx="4943468" cy="1278119"/>
        </p:xfrm>
        <a:graphic>
          <a:graphicData uri="http://schemas.openxmlformats.org/presentationml/2006/ole">
            <p:oleObj spid="_x0000_s266246" name="公式" r:id="rId6" imgW="1917360" imgH="495000" progId="Equation.3">
              <p:embed/>
            </p:oleObj>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wipe(left)">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wipe(left)">
                                      <p:cBhvr>
                                        <p:cTn id="2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P spid="16" grpId="0" build="p" autoUpdateAnimBg="0"/>
      <p:bldP spid="12"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686602" y="6248400"/>
            <a:ext cx="1905000" cy="457200"/>
          </a:xfrm>
        </p:spPr>
        <p:txBody>
          <a:bodyPr/>
          <a:lstStyle/>
          <a:p>
            <a:fld id="{65DE6078-C05E-4CB3-AB23-95433CD3296D}" type="slidenum">
              <a:rPr lang="en-US" altLang="zh-CN" smtClean="0">
                <a:solidFill>
                  <a:schemeClr val="bg2"/>
                </a:solidFill>
              </a:rPr>
              <a:pPr/>
              <a:t>36</a:t>
            </a:fld>
            <a:endParaRPr lang="en-US" altLang="zh-CN">
              <a:solidFill>
                <a:schemeClr val="bg2"/>
              </a:solidFill>
            </a:endParaRPr>
          </a:p>
        </p:txBody>
      </p:sp>
      <p:graphicFrame>
        <p:nvGraphicFramePr>
          <p:cNvPr id="266246" name="Object 6"/>
          <p:cNvGraphicFramePr>
            <a:graphicFrameLocks noChangeAspect="1"/>
          </p:cNvGraphicFramePr>
          <p:nvPr/>
        </p:nvGraphicFramePr>
        <p:xfrm>
          <a:off x="71406" y="214290"/>
          <a:ext cx="9002713" cy="1277937"/>
        </p:xfrm>
        <a:graphic>
          <a:graphicData uri="http://schemas.openxmlformats.org/presentationml/2006/ole">
            <p:oleObj spid="_x0000_s267269" name="公式" r:id="rId3" imgW="3492360" imgH="495000" progId="Equation.3">
              <p:embed/>
            </p:oleObj>
          </a:graphicData>
        </a:graphic>
      </p:graphicFrame>
      <p:sp>
        <p:nvSpPr>
          <p:cNvPr id="10" name="Text Box 25"/>
          <p:cNvSpPr txBox="1">
            <a:spLocks noChangeArrowheads="1"/>
          </p:cNvSpPr>
          <p:nvPr/>
        </p:nvSpPr>
        <p:spPr bwMode="auto">
          <a:xfrm>
            <a:off x="571472" y="1629779"/>
            <a:ext cx="847700"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t>令</a:t>
            </a:r>
            <a:endParaRPr lang="zh-CN" altLang="en-US" dirty="0"/>
          </a:p>
        </p:txBody>
      </p:sp>
      <p:graphicFrame>
        <p:nvGraphicFramePr>
          <p:cNvPr id="267270" name="Object 6"/>
          <p:cNvGraphicFramePr>
            <a:graphicFrameLocks noChangeAspect="1"/>
          </p:cNvGraphicFramePr>
          <p:nvPr/>
        </p:nvGraphicFramePr>
        <p:xfrm>
          <a:off x="1285852" y="1624004"/>
          <a:ext cx="2520950" cy="590550"/>
        </p:xfrm>
        <a:graphic>
          <a:graphicData uri="http://schemas.openxmlformats.org/presentationml/2006/ole">
            <p:oleObj spid="_x0000_s267270" name="公式" r:id="rId4" imgW="977760" imgH="228600" progId="Equation.3">
              <p:embed/>
            </p:oleObj>
          </a:graphicData>
        </a:graphic>
      </p:graphicFrame>
      <p:sp>
        <p:nvSpPr>
          <p:cNvPr id="13" name="Text Box 25"/>
          <p:cNvSpPr txBox="1">
            <a:spLocks noChangeArrowheads="1"/>
          </p:cNvSpPr>
          <p:nvPr/>
        </p:nvSpPr>
        <p:spPr bwMode="auto">
          <a:xfrm>
            <a:off x="571472" y="2428868"/>
            <a:ext cx="1071570"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t>则有</a:t>
            </a:r>
            <a:endParaRPr lang="zh-CN" altLang="en-US" dirty="0"/>
          </a:p>
        </p:txBody>
      </p:sp>
      <p:graphicFrame>
        <p:nvGraphicFramePr>
          <p:cNvPr id="17" name="对象 16"/>
          <p:cNvGraphicFramePr>
            <a:graphicFrameLocks noChangeAspect="1"/>
          </p:cNvGraphicFramePr>
          <p:nvPr/>
        </p:nvGraphicFramePr>
        <p:xfrm>
          <a:off x="1643042" y="2428868"/>
          <a:ext cx="6727179" cy="596409"/>
        </p:xfrm>
        <a:graphic>
          <a:graphicData uri="http://schemas.openxmlformats.org/presentationml/2006/ole">
            <p:oleObj spid="_x0000_s267272" name="公式" r:id="rId5" imgW="2577960" imgH="228600" progId="Equation.3">
              <p:embed/>
            </p:oleObj>
          </a:graphicData>
        </a:graphic>
      </p:graphicFrame>
      <p:graphicFrame>
        <p:nvGraphicFramePr>
          <p:cNvPr id="267273" name="Object 9"/>
          <p:cNvGraphicFramePr>
            <a:graphicFrameLocks noChangeAspect="1"/>
          </p:cNvGraphicFramePr>
          <p:nvPr/>
        </p:nvGraphicFramePr>
        <p:xfrm>
          <a:off x="23844" y="3189290"/>
          <a:ext cx="9048750" cy="596900"/>
        </p:xfrm>
        <a:graphic>
          <a:graphicData uri="http://schemas.openxmlformats.org/presentationml/2006/ole">
            <p:oleObj spid="_x0000_s267273" name="公式" r:id="rId6" imgW="3466800" imgH="228600" progId="Equation.3">
              <p:embed/>
            </p:oleObj>
          </a:graphicData>
        </a:graphic>
      </p:graphicFrame>
      <p:graphicFrame>
        <p:nvGraphicFramePr>
          <p:cNvPr id="267274" name="Object 10"/>
          <p:cNvGraphicFramePr>
            <a:graphicFrameLocks noChangeAspect="1"/>
          </p:cNvGraphicFramePr>
          <p:nvPr/>
        </p:nvGraphicFramePr>
        <p:xfrm>
          <a:off x="2033599" y="4000504"/>
          <a:ext cx="4110037" cy="596900"/>
        </p:xfrm>
        <a:graphic>
          <a:graphicData uri="http://schemas.openxmlformats.org/presentationml/2006/ole">
            <p:oleObj spid="_x0000_s267274" name="公式" r:id="rId7" imgW="1574640" imgH="228600" progId="Equation.3">
              <p:embed/>
            </p:oleObj>
          </a:graphicData>
        </a:graphic>
      </p:graphicFrame>
      <p:sp>
        <p:nvSpPr>
          <p:cNvPr id="18" name="Text Box 25"/>
          <p:cNvSpPr txBox="1">
            <a:spLocks noChangeArrowheads="1"/>
          </p:cNvSpPr>
          <p:nvPr/>
        </p:nvSpPr>
        <p:spPr bwMode="auto">
          <a:xfrm>
            <a:off x="714348" y="5058803"/>
            <a:ext cx="847700"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t>即</a:t>
            </a:r>
            <a:endParaRPr lang="zh-CN" altLang="en-US" dirty="0"/>
          </a:p>
        </p:txBody>
      </p:sp>
      <p:graphicFrame>
        <p:nvGraphicFramePr>
          <p:cNvPr id="267275" name="Object 11"/>
          <p:cNvGraphicFramePr>
            <a:graphicFrameLocks noChangeAspect="1"/>
          </p:cNvGraphicFramePr>
          <p:nvPr/>
        </p:nvGraphicFramePr>
        <p:xfrm>
          <a:off x="1643042" y="5005402"/>
          <a:ext cx="4191000" cy="566738"/>
        </p:xfrm>
        <a:graphic>
          <a:graphicData uri="http://schemas.openxmlformats.org/presentationml/2006/ole">
            <p:oleObj spid="_x0000_s267275" name="公式" r:id="rId8" imgW="1688760" imgH="228600" progId="Equation.3">
              <p:embed/>
            </p:oleObj>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wipe(left)">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left)">
                                      <p:cBhvr>
                                        <p:cTn id="1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P spid="13" grpId="0" build="p" autoUpdateAnimBg="0"/>
      <p:bldP spid="18"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686602" y="6248400"/>
            <a:ext cx="1905000" cy="457200"/>
          </a:xfrm>
        </p:spPr>
        <p:txBody>
          <a:bodyPr/>
          <a:lstStyle/>
          <a:p>
            <a:fld id="{65DE6078-C05E-4CB3-AB23-95433CD3296D}" type="slidenum">
              <a:rPr lang="en-US" altLang="zh-CN" smtClean="0">
                <a:solidFill>
                  <a:schemeClr val="bg2"/>
                </a:solidFill>
              </a:rPr>
              <a:pPr/>
              <a:t>37</a:t>
            </a:fld>
            <a:endParaRPr lang="en-US" altLang="zh-CN">
              <a:solidFill>
                <a:schemeClr val="bg2"/>
              </a:solidFill>
            </a:endParaRPr>
          </a:p>
        </p:txBody>
      </p:sp>
      <p:sp>
        <p:nvSpPr>
          <p:cNvPr id="18" name="Text Box 25"/>
          <p:cNvSpPr txBox="1">
            <a:spLocks noChangeArrowheads="1"/>
          </p:cNvSpPr>
          <p:nvPr/>
        </p:nvSpPr>
        <p:spPr bwMode="auto">
          <a:xfrm>
            <a:off x="428596" y="571480"/>
            <a:ext cx="1571636"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t>配方得</a:t>
            </a:r>
            <a:endParaRPr lang="zh-CN" altLang="en-US" dirty="0"/>
          </a:p>
        </p:txBody>
      </p:sp>
      <p:graphicFrame>
        <p:nvGraphicFramePr>
          <p:cNvPr id="267275" name="Object 11"/>
          <p:cNvGraphicFramePr>
            <a:graphicFrameLocks noChangeAspect="1"/>
          </p:cNvGraphicFramePr>
          <p:nvPr/>
        </p:nvGraphicFramePr>
        <p:xfrm>
          <a:off x="2181225" y="1219200"/>
          <a:ext cx="3686175" cy="566738"/>
        </p:xfrm>
        <a:graphic>
          <a:graphicData uri="http://schemas.openxmlformats.org/presentationml/2006/ole">
            <p:oleObj spid="_x0000_s268295" name="公式" r:id="rId3" imgW="1485720" imgH="228600" progId="Equation.3">
              <p:embed/>
            </p:oleObj>
          </a:graphicData>
        </a:graphic>
      </p:graphicFrame>
      <p:sp>
        <p:nvSpPr>
          <p:cNvPr id="12" name="Text Box 25"/>
          <p:cNvSpPr txBox="1">
            <a:spLocks noChangeArrowheads="1"/>
          </p:cNvSpPr>
          <p:nvPr/>
        </p:nvSpPr>
        <p:spPr bwMode="auto">
          <a:xfrm>
            <a:off x="428596" y="1915531"/>
            <a:ext cx="2276492"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t>作平移变换</a:t>
            </a:r>
            <a:endParaRPr lang="zh-CN" altLang="en-US" dirty="0"/>
          </a:p>
        </p:txBody>
      </p:sp>
      <p:graphicFrame>
        <p:nvGraphicFramePr>
          <p:cNvPr id="268296" name="Object 8"/>
          <p:cNvGraphicFramePr>
            <a:graphicFrameLocks noChangeAspect="1"/>
          </p:cNvGraphicFramePr>
          <p:nvPr/>
        </p:nvGraphicFramePr>
        <p:xfrm>
          <a:off x="2857488" y="1982790"/>
          <a:ext cx="1954212" cy="1731962"/>
        </p:xfrm>
        <a:graphic>
          <a:graphicData uri="http://schemas.openxmlformats.org/presentationml/2006/ole">
            <p:oleObj spid="_x0000_s268296" name="公式" r:id="rId4" imgW="787320" imgH="698400" progId="Equation.3">
              <p:embed/>
            </p:oleObj>
          </a:graphicData>
        </a:graphic>
      </p:graphicFrame>
      <p:sp>
        <p:nvSpPr>
          <p:cNvPr id="14" name="Text Box 25"/>
          <p:cNvSpPr txBox="1">
            <a:spLocks noChangeArrowheads="1"/>
          </p:cNvSpPr>
          <p:nvPr/>
        </p:nvSpPr>
        <p:spPr bwMode="auto">
          <a:xfrm>
            <a:off x="571472" y="4058671"/>
            <a:ext cx="1571636"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t>可得</a:t>
            </a:r>
            <a:endParaRPr lang="zh-CN" altLang="en-US" dirty="0"/>
          </a:p>
        </p:txBody>
      </p:sp>
      <p:graphicFrame>
        <p:nvGraphicFramePr>
          <p:cNvPr id="268297" name="Object 9"/>
          <p:cNvGraphicFramePr>
            <a:graphicFrameLocks noChangeAspect="1"/>
          </p:cNvGraphicFramePr>
          <p:nvPr/>
        </p:nvGraphicFramePr>
        <p:xfrm>
          <a:off x="1857356" y="4076700"/>
          <a:ext cx="2803525" cy="566738"/>
        </p:xfrm>
        <a:graphic>
          <a:graphicData uri="http://schemas.openxmlformats.org/presentationml/2006/ole">
            <p:oleObj spid="_x0000_s268297" name="公式" r:id="rId5" imgW="1130040" imgH="228600" progId="Equation.3">
              <p:embed/>
            </p:oleObj>
          </a:graphicData>
        </a:graphic>
      </p:graphicFrame>
      <p:sp>
        <p:nvSpPr>
          <p:cNvPr id="19" name="Text Box 25"/>
          <p:cNvSpPr txBox="1">
            <a:spLocks noChangeArrowheads="1"/>
          </p:cNvSpPr>
          <p:nvPr/>
        </p:nvSpPr>
        <p:spPr bwMode="auto">
          <a:xfrm>
            <a:off x="571472" y="4844489"/>
            <a:ext cx="8072494"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t>这就是原曲面方程的标准方程，它表示一个</a:t>
            </a:r>
            <a:r>
              <a:rPr lang="zh-CN" altLang="en-US" dirty="0" smtClean="0">
                <a:solidFill>
                  <a:srgbClr val="0033CC"/>
                </a:solidFill>
              </a:rPr>
              <a:t>圆锥面</a:t>
            </a:r>
            <a:r>
              <a:rPr lang="en-US" altLang="zh-CN" dirty="0" smtClean="0"/>
              <a:t>.</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left)">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wipe(left)">
                                      <p:cBhvr>
                                        <p:cTn id="17" dur="5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xEl>
                                              <p:pRg st="0" end="0"/>
                                            </p:txEl>
                                          </p:spTgt>
                                        </p:tgtEl>
                                        <p:attrNameLst>
                                          <p:attrName>style.visibility</p:attrName>
                                        </p:attrNameLst>
                                      </p:cBhvr>
                                      <p:to>
                                        <p:strVal val="visible"/>
                                      </p:to>
                                    </p:set>
                                    <p:animEffect transition="in" filter="wipe(left)">
                                      <p:cBhvr>
                                        <p:cTn id="22"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P spid="12" grpId="0" build="p" autoUpdateAnimBg="0"/>
      <p:bldP spid="14" grpId="0" build="p" autoUpdateAnimBg="0"/>
      <p:bldP spid="1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Rectangle 4"/>
          <p:cNvSpPr>
            <a:spLocks noChangeArrowheads="1"/>
          </p:cNvSpPr>
          <p:nvPr/>
        </p:nvSpPr>
        <p:spPr bwMode="auto">
          <a:xfrm>
            <a:off x="5257800" y="2068513"/>
            <a:ext cx="3352800" cy="630237"/>
          </a:xfrm>
          <a:prstGeom prst="rect">
            <a:avLst/>
          </a:prstGeom>
          <a:noFill/>
          <a:ln>
            <a:noFill/>
          </a:ln>
          <a:extLst>
            <a:ext uri="{909E8E84-426E-40DD-AFC4-6F175D3DCCD1}">
              <a14:hiddenFill xmlns="" xmlns:a14="http://schemas.microsoft.com/office/drawing/2010/main">
                <a:solidFill>
                  <a:srgbClr val="FFE7FF"/>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68965" name="Rectangle 5"/>
          <p:cNvSpPr>
            <a:spLocks noChangeArrowheads="1"/>
          </p:cNvSpPr>
          <p:nvPr/>
        </p:nvSpPr>
        <p:spPr bwMode="auto">
          <a:xfrm>
            <a:off x="2555875" y="2063750"/>
            <a:ext cx="2681288" cy="623888"/>
          </a:xfrm>
          <a:prstGeom prst="rect">
            <a:avLst/>
          </a:prstGeom>
          <a:noFill/>
          <a:ln>
            <a:noFill/>
          </a:ln>
          <a:extLst>
            <a:ext uri="{909E8E84-426E-40DD-AFC4-6F175D3DCCD1}">
              <a14:hiddenFill xmlns="" xmlns:a14="http://schemas.microsoft.com/office/drawing/2010/main">
                <a:solidFill>
                  <a:srgbClr val="9FFFED"/>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168968" name="Object 8"/>
          <p:cNvGraphicFramePr>
            <a:graphicFrameLocks noChangeAspect="1"/>
          </p:cNvGraphicFramePr>
          <p:nvPr/>
        </p:nvGraphicFramePr>
        <p:xfrm>
          <a:off x="684213" y="2781300"/>
          <a:ext cx="1073150" cy="461963"/>
        </p:xfrm>
        <a:graphic>
          <a:graphicData uri="http://schemas.openxmlformats.org/presentationml/2006/ole">
            <p:oleObj spid="_x0000_s225319" name="Equation" r:id="rId3" imgW="699120" imgH="291960" progId="">
              <p:embed/>
            </p:oleObj>
          </a:graphicData>
        </a:graphic>
      </p:graphicFrame>
      <p:graphicFrame>
        <p:nvGraphicFramePr>
          <p:cNvPr id="168969" name="Object 9"/>
          <p:cNvGraphicFramePr>
            <a:graphicFrameLocks noChangeAspect="1"/>
          </p:cNvGraphicFramePr>
          <p:nvPr/>
        </p:nvGraphicFramePr>
        <p:xfrm>
          <a:off x="323850" y="4005263"/>
          <a:ext cx="1800225" cy="635000"/>
        </p:xfrm>
        <a:graphic>
          <a:graphicData uri="http://schemas.openxmlformats.org/presentationml/2006/ole">
            <p:oleObj spid="_x0000_s225320" name="Equation" r:id="rId4" imgW="1411200" imgH="406080" progId="">
              <p:embed/>
            </p:oleObj>
          </a:graphicData>
        </a:graphic>
      </p:graphicFrame>
      <p:graphicFrame>
        <p:nvGraphicFramePr>
          <p:cNvPr id="168970" name="Object 10"/>
          <p:cNvGraphicFramePr>
            <a:graphicFrameLocks noChangeAspect="1"/>
          </p:cNvGraphicFramePr>
          <p:nvPr/>
        </p:nvGraphicFramePr>
        <p:xfrm>
          <a:off x="323850" y="5229225"/>
          <a:ext cx="1800225" cy="550863"/>
        </p:xfrm>
        <a:graphic>
          <a:graphicData uri="http://schemas.openxmlformats.org/presentationml/2006/ole">
            <p:oleObj spid="_x0000_s225321" name="Equation" r:id="rId5" imgW="1144080" imgH="342720" progId="">
              <p:embed/>
            </p:oleObj>
          </a:graphicData>
        </a:graphic>
      </p:graphicFrame>
      <p:sp>
        <p:nvSpPr>
          <p:cNvPr id="168976" name="Text Box 16"/>
          <p:cNvSpPr txBox="1">
            <a:spLocks noChangeArrowheads="1"/>
          </p:cNvSpPr>
          <p:nvPr/>
        </p:nvSpPr>
        <p:spPr bwMode="auto">
          <a:xfrm>
            <a:off x="2268538" y="5195888"/>
            <a:ext cx="2952750" cy="5794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zh-CN" altLang="en-US"/>
              <a:t>斜率为</a:t>
            </a:r>
            <a:r>
              <a:rPr lang="en-US" altLang="zh-CN"/>
              <a:t>1</a:t>
            </a:r>
            <a:r>
              <a:rPr lang="zh-CN" altLang="en-US"/>
              <a:t>的直线</a:t>
            </a:r>
          </a:p>
        </p:txBody>
      </p:sp>
      <p:sp>
        <p:nvSpPr>
          <p:cNvPr id="168966" name="Text Box 6"/>
          <p:cNvSpPr txBox="1">
            <a:spLocks noChangeArrowheads="1"/>
          </p:cNvSpPr>
          <p:nvPr/>
        </p:nvSpPr>
        <p:spPr bwMode="auto">
          <a:xfrm>
            <a:off x="2195513" y="1927225"/>
            <a:ext cx="3529012"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zh-CN" altLang="en-US"/>
              <a:t>平面解析几何中</a:t>
            </a:r>
          </a:p>
        </p:txBody>
      </p:sp>
      <p:sp>
        <p:nvSpPr>
          <p:cNvPr id="168967" name="Text Box 7"/>
          <p:cNvSpPr txBox="1">
            <a:spLocks noChangeArrowheads="1"/>
          </p:cNvSpPr>
          <p:nvPr/>
        </p:nvSpPr>
        <p:spPr bwMode="auto">
          <a:xfrm>
            <a:off x="5651500" y="1916113"/>
            <a:ext cx="3470275" cy="5794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zh-CN" altLang="en-US"/>
              <a:t>空间解析几何中</a:t>
            </a:r>
          </a:p>
        </p:txBody>
      </p:sp>
      <p:grpSp>
        <p:nvGrpSpPr>
          <p:cNvPr id="169007" name="Group 47"/>
          <p:cNvGrpSpPr>
            <a:grpSpLocks/>
          </p:cNvGrpSpPr>
          <p:nvPr/>
        </p:nvGrpSpPr>
        <p:grpSpPr bwMode="auto">
          <a:xfrm>
            <a:off x="323850" y="1844675"/>
            <a:ext cx="8418513" cy="4105275"/>
            <a:chOff x="204" y="1162"/>
            <a:chExt cx="5303" cy="2586"/>
          </a:xfrm>
        </p:grpSpPr>
        <p:sp>
          <p:nvSpPr>
            <p:cNvPr id="168980" name="Rectangle 20"/>
            <p:cNvSpPr>
              <a:spLocks noChangeArrowheads="1"/>
            </p:cNvSpPr>
            <p:nvPr/>
          </p:nvSpPr>
          <p:spPr bwMode="auto">
            <a:xfrm>
              <a:off x="204" y="1162"/>
              <a:ext cx="5303" cy="2586"/>
            </a:xfrm>
            <a:prstGeom prst="rect">
              <a:avLst/>
            </a:prstGeom>
            <a:noFill/>
            <a:ln w="38100">
              <a:solidFill>
                <a:schemeClr val="accent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zh-CN" altLang="en-US"/>
            </a:p>
          </p:txBody>
        </p:sp>
        <p:sp>
          <p:nvSpPr>
            <p:cNvPr id="168981" name="Line 21"/>
            <p:cNvSpPr>
              <a:spLocks noChangeShapeType="1"/>
            </p:cNvSpPr>
            <p:nvPr/>
          </p:nvSpPr>
          <p:spPr bwMode="auto">
            <a:xfrm flipH="1">
              <a:off x="3334" y="1162"/>
              <a:ext cx="0" cy="2586"/>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8982" name="Line 22"/>
            <p:cNvSpPr>
              <a:spLocks noChangeShapeType="1"/>
            </p:cNvSpPr>
            <p:nvPr/>
          </p:nvSpPr>
          <p:spPr bwMode="auto">
            <a:xfrm>
              <a:off x="1383" y="1162"/>
              <a:ext cx="0" cy="2586"/>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8983" name="Line 23"/>
            <p:cNvSpPr>
              <a:spLocks noChangeShapeType="1"/>
            </p:cNvSpPr>
            <p:nvPr/>
          </p:nvSpPr>
          <p:spPr bwMode="auto">
            <a:xfrm>
              <a:off x="204" y="1706"/>
              <a:ext cx="5303" cy="4"/>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8984" name="Line 24"/>
            <p:cNvSpPr>
              <a:spLocks noChangeShapeType="1"/>
            </p:cNvSpPr>
            <p:nvPr/>
          </p:nvSpPr>
          <p:spPr bwMode="auto">
            <a:xfrm>
              <a:off x="204" y="2432"/>
              <a:ext cx="5303" cy="0"/>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8985" name="Line 25"/>
            <p:cNvSpPr>
              <a:spLocks noChangeShapeType="1"/>
            </p:cNvSpPr>
            <p:nvPr/>
          </p:nvSpPr>
          <p:spPr bwMode="auto">
            <a:xfrm>
              <a:off x="204" y="3203"/>
              <a:ext cx="5303" cy="4"/>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grpSp>
      <p:sp>
        <p:nvSpPr>
          <p:cNvPr id="168986" name="Text Box 26"/>
          <p:cNvSpPr txBox="1">
            <a:spLocks noChangeArrowheads="1"/>
          </p:cNvSpPr>
          <p:nvPr/>
        </p:nvSpPr>
        <p:spPr bwMode="auto">
          <a:xfrm>
            <a:off x="468313" y="1927225"/>
            <a:ext cx="1447800" cy="5794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zh-CN" altLang="en-US"/>
              <a:t>方   程</a:t>
            </a:r>
          </a:p>
        </p:txBody>
      </p:sp>
      <p:sp>
        <p:nvSpPr>
          <p:cNvPr id="168988" name="Rectangle 28"/>
          <p:cNvSpPr>
            <a:spLocks noChangeArrowheads="1"/>
          </p:cNvSpPr>
          <p:nvPr/>
        </p:nvSpPr>
        <p:spPr bwMode="auto">
          <a:xfrm>
            <a:off x="2195513" y="2708275"/>
            <a:ext cx="2592387"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a:t>平行于 </a:t>
            </a:r>
            <a:r>
              <a:rPr lang="en-US" altLang="zh-CN" i="1"/>
              <a:t>y</a:t>
            </a:r>
            <a:r>
              <a:rPr lang="en-US" altLang="zh-CN"/>
              <a:t> </a:t>
            </a:r>
            <a:r>
              <a:rPr lang="zh-CN" altLang="en-US"/>
              <a:t>轴的直线 </a:t>
            </a:r>
          </a:p>
        </p:txBody>
      </p:sp>
      <p:sp>
        <p:nvSpPr>
          <p:cNvPr id="168989" name="Text Box 29"/>
          <p:cNvSpPr txBox="1">
            <a:spLocks noChangeArrowheads="1"/>
          </p:cNvSpPr>
          <p:nvPr/>
        </p:nvSpPr>
        <p:spPr bwMode="auto">
          <a:xfrm>
            <a:off x="5626100" y="2709863"/>
            <a:ext cx="3049588"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itchFamily="2" charset="-122"/>
              </a:rPr>
              <a:t>平行于 </a:t>
            </a:r>
            <a:r>
              <a:rPr lang="en-US" altLang="zh-CN" i="1"/>
              <a:t>yoz</a:t>
            </a:r>
            <a:r>
              <a:rPr lang="en-US" altLang="zh-CN" i="1">
                <a:latin typeface="宋体" pitchFamily="2" charset="-122"/>
              </a:rPr>
              <a:t> </a:t>
            </a:r>
            <a:r>
              <a:rPr lang="zh-CN" altLang="en-US">
                <a:latin typeface="宋体" pitchFamily="2" charset="-122"/>
              </a:rPr>
              <a:t>面</a:t>
            </a:r>
          </a:p>
          <a:p>
            <a:r>
              <a:rPr lang="zh-CN" altLang="en-US">
                <a:latin typeface="宋体" pitchFamily="2" charset="-122"/>
              </a:rPr>
              <a:t>的平面</a:t>
            </a:r>
            <a:r>
              <a:rPr lang="zh-CN" altLang="en-US" sz="2800" b="0">
                <a:solidFill>
                  <a:schemeClr val="tx1"/>
                </a:solidFill>
                <a:ea typeface="楷体_GB2312" pitchFamily="49" charset="-122"/>
              </a:rPr>
              <a:t> </a:t>
            </a:r>
          </a:p>
        </p:txBody>
      </p:sp>
      <p:sp>
        <p:nvSpPr>
          <p:cNvPr id="168990" name="Text Box 30"/>
          <p:cNvSpPr txBox="1">
            <a:spLocks noChangeArrowheads="1"/>
          </p:cNvSpPr>
          <p:nvPr/>
        </p:nvSpPr>
        <p:spPr bwMode="auto">
          <a:xfrm>
            <a:off x="2411413" y="3933825"/>
            <a:ext cx="2630487"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圆心在</a:t>
            </a:r>
            <a:r>
              <a:rPr lang="en-US" altLang="zh-CN"/>
              <a:t>(0,0)</a:t>
            </a:r>
          </a:p>
          <a:p>
            <a:r>
              <a:rPr lang="zh-CN" altLang="en-US"/>
              <a:t>半径为 </a:t>
            </a:r>
            <a:r>
              <a:rPr lang="en-US" altLang="zh-CN"/>
              <a:t>3 </a:t>
            </a:r>
            <a:r>
              <a:rPr lang="zh-CN" altLang="en-US"/>
              <a:t>的圆</a:t>
            </a:r>
          </a:p>
        </p:txBody>
      </p:sp>
      <p:sp>
        <p:nvSpPr>
          <p:cNvPr id="168992" name="Text Box 32"/>
          <p:cNvSpPr txBox="1">
            <a:spLocks noChangeArrowheads="1"/>
          </p:cNvSpPr>
          <p:nvPr/>
        </p:nvSpPr>
        <p:spPr bwMode="auto">
          <a:xfrm>
            <a:off x="5486400" y="3933825"/>
            <a:ext cx="3016250"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以 </a:t>
            </a:r>
            <a:r>
              <a:rPr lang="en-US" altLang="zh-CN"/>
              <a:t>z </a:t>
            </a:r>
            <a:r>
              <a:rPr lang="zh-CN" altLang="en-US"/>
              <a:t>轴为中心轴</a:t>
            </a:r>
          </a:p>
          <a:p>
            <a:r>
              <a:rPr lang="zh-CN" altLang="en-US"/>
              <a:t>的圆柱面</a:t>
            </a:r>
          </a:p>
        </p:txBody>
      </p:sp>
      <p:sp>
        <p:nvSpPr>
          <p:cNvPr id="168993" name="Text Box 33"/>
          <p:cNvSpPr txBox="1">
            <a:spLocks noChangeArrowheads="1"/>
          </p:cNvSpPr>
          <p:nvPr/>
        </p:nvSpPr>
        <p:spPr bwMode="auto">
          <a:xfrm>
            <a:off x="5292725" y="5226050"/>
            <a:ext cx="3424238"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平行于 </a:t>
            </a:r>
            <a:r>
              <a:rPr lang="en-US" altLang="zh-CN"/>
              <a:t>z </a:t>
            </a:r>
            <a:r>
              <a:rPr lang="zh-CN" altLang="en-US"/>
              <a:t>轴的平面</a:t>
            </a:r>
          </a:p>
        </p:txBody>
      </p:sp>
      <p:sp>
        <p:nvSpPr>
          <p:cNvPr id="168996" name="Rectangle 36"/>
          <p:cNvSpPr>
            <a:spLocks noGrp="1" noChangeArrowheads="1"/>
          </p:cNvSpPr>
          <p:nvPr>
            <p:ph type="title"/>
          </p:nvPr>
        </p:nvSpPr>
        <p:spPr>
          <a:xfrm>
            <a:off x="685800" y="531813"/>
            <a:ext cx="2438400" cy="609600"/>
          </a:xfrm>
          <a:ln/>
          <a:extLst>
            <a:ext uri="{91240B29-F687-4F45-9708-019B960494DF}">
              <a14:hiddenLine xmlns="" xmlns:a14="http://schemas.microsoft.com/office/drawing/2010/main" w="9525">
                <a:solidFill>
                  <a:schemeClr val="accent2"/>
                </a:solidFill>
                <a:miter lim="800000"/>
                <a:headEnd/>
                <a:tailEnd/>
              </a14:hiddenLine>
            </a:ext>
          </a:extLst>
        </p:spPr>
        <p:txBody>
          <a:bodyPr/>
          <a:lstStyle/>
          <a:p>
            <a:r>
              <a:rPr lang="zh-CN" altLang="en-US" sz="4000" b="1">
                <a:solidFill>
                  <a:schemeClr val="bg1"/>
                </a:solidFill>
                <a:ea typeface="黑体" pitchFamily="2" charset="-122"/>
              </a:rPr>
              <a:t>思考题</a:t>
            </a:r>
          </a:p>
        </p:txBody>
      </p:sp>
      <p:sp>
        <p:nvSpPr>
          <p:cNvPr id="168997" name="Rectangle 37"/>
          <p:cNvSpPr>
            <a:spLocks noChangeArrowheads="1"/>
          </p:cNvSpPr>
          <p:nvPr/>
        </p:nvSpPr>
        <p:spPr bwMode="auto">
          <a:xfrm>
            <a:off x="611188" y="1295400"/>
            <a:ext cx="5326062"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tLang="zh-CN"/>
              <a:t>1.</a:t>
            </a:r>
            <a:r>
              <a:rPr lang="zh-CN" altLang="en-US"/>
              <a:t>指出下列方程的图形</a:t>
            </a:r>
            <a:r>
              <a:rPr lang="en-US" altLang="zh-CN"/>
              <a:t>:</a:t>
            </a:r>
          </a:p>
        </p:txBody>
      </p:sp>
      <p:sp>
        <p:nvSpPr>
          <p:cNvPr id="2" name="灯片编号占位符 1"/>
          <p:cNvSpPr>
            <a:spLocks noGrp="1"/>
          </p:cNvSpPr>
          <p:nvPr>
            <p:ph type="sldNum" sz="quarter" idx="12"/>
          </p:nvPr>
        </p:nvSpPr>
        <p:spPr/>
        <p:txBody>
          <a:bodyPr/>
          <a:lstStyle/>
          <a:p>
            <a:fld id="{F2CDD481-FEA8-491C-B234-0078D8C6E05D}" type="slidenum">
              <a:rPr lang="en-US" altLang="zh-CN" smtClean="0">
                <a:solidFill>
                  <a:schemeClr val="bg2"/>
                </a:solidFill>
              </a:rPr>
              <a:pPr/>
              <a:t>38</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8988">
                                            <p:txEl>
                                              <p:pRg st="0" end="0"/>
                                            </p:txEl>
                                          </p:spTgt>
                                        </p:tgtEl>
                                        <p:attrNameLst>
                                          <p:attrName>style.visibility</p:attrName>
                                        </p:attrNameLst>
                                      </p:cBhvr>
                                      <p:to>
                                        <p:strVal val="visible"/>
                                      </p:to>
                                    </p:set>
                                    <p:animEffect transition="in" filter="wipe(left)">
                                      <p:cBhvr>
                                        <p:cTn id="7" dur="500"/>
                                        <p:tgtEl>
                                          <p:spTgt spid="1689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8989">
                                            <p:txEl>
                                              <p:pRg st="0" end="0"/>
                                            </p:txEl>
                                          </p:spTgt>
                                        </p:tgtEl>
                                        <p:attrNameLst>
                                          <p:attrName>style.visibility</p:attrName>
                                        </p:attrNameLst>
                                      </p:cBhvr>
                                      <p:to>
                                        <p:strVal val="visible"/>
                                      </p:to>
                                    </p:set>
                                    <p:animEffect transition="in" filter="wipe(left)">
                                      <p:cBhvr>
                                        <p:cTn id="12" dur="500"/>
                                        <p:tgtEl>
                                          <p:spTgt spid="16898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8989">
                                            <p:txEl>
                                              <p:pRg st="1" end="1"/>
                                            </p:txEl>
                                          </p:spTgt>
                                        </p:tgtEl>
                                        <p:attrNameLst>
                                          <p:attrName>style.visibility</p:attrName>
                                        </p:attrNameLst>
                                      </p:cBhvr>
                                      <p:to>
                                        <p:strVal val="visible"/>
                                      </p:to>
                                    </p:set>
                                    <p:animEffect transition="in" filter="wipe(left)">
                                      <p:cBhvr>
                                        <p:cTn id="17" dur="500"/>
                                        <p:tgtEl>
                                          <p:spTgt spid="16898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8990">
                                            <p:txEl>
                                              <p:pRg st="0" end="0"/>
                                            </p:txEl>
                                          </p:spTgt>
                                        </p:tgtEl>
                                        <p:attrNameLst>
                                          <p:attrName>style.visibility</p:attrName>
                                        </p:attrNameLst>
                                      </p:cBhvr>
                                      <p:to>
                                        <p:strVal val="visible"/>
                                      </p:to>
                                    </p:set>
                                    <p:animEffect transition="in" filter="wipe(left)">
                                      <p:cBhvr>
                                        <p:cTn id="22" dur="500"/>
                                        <p:tgtEl>
                                          <p:spTgt spid="16899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8990">
                                            <p:txEl>
                                              <p:pRg st="1" end="1"/>
                                            </p:txEl>
                                          </p:spTgt>
                                        </p:tgtEl>
                                        <p:attrNameLst>
                                          <p:attrName>style.visibility</p:attrName>
                                        </p:attrNameLst>
                                      </p:cBhvr>
                                      <p:to>
                                        <p:strVal val="visible"/>
                                      </p:to>
                                    </p:set>
                                    <p:animEffect transition="in" filter="wipe(left)">
                                      <p:cBhvr>
                                        <p:cTn id="27" dur="500"/>
                                        <p:tgtEl>
                                          <p:spTgt spid="168990">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8992">
                                            <p:txEl>
                                              <p:pRg st="0" end="0"/>
                                            </p:txEl>
                                          </p:spTgt>
                                        </p:tgtEl>
                                        <p:attrNameLst>
                                          <p:attrName>style.visibility</p:attrName>
                                        </p:attrNameLst>
                                      </p:cBhvr>
                                      <p:to>
                                        <p:strVal val="visible"/>
                                      </p:to>
                                    </p:set>
                                    <p:animEffect transition="in" filter="wipe(left)">
                                      <p:cBhvr>
                                        <p:cTn id="32" dur="500"/>
                                        <p:tgtEl>
                                          <p:spTgt spid="168992">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8992">
                                            <p:txEl>
                                              <p:pRg st="1" end="1"/>
                                            </p:txEl>
                                          </p:spTgt>
                                        </p:tgtEl>
                                        <p:attrNameLst>
                                          <p:attrName>style.visibility</p:attrName>
                                        </p:attrNameLst>
                                      </p:cBhvr>
                                      <p:to>
                                        <p:strVal val="visible"/>
                                      </p:to>
                                    </p:set>
                                    <p:animEffect transition="in" filter="wipe(left)">
                                      <p:cBhvr>
                                        <p:cTn id="37" dur="500"/>
                                        <p:tgtEl>
                                          <p:spTgt spid="168992">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8976">
                                            <p:txEl>
                                              <p:pRg st="0" end="0"/>
                                            </p:txEl>
                                          </p:spTgt>
                                        </p:tgtEl>
                                        <p:attrNameLst>
                                          <p:attrName>style.visibility</p:attrName>
                                        </p:attrNameLst>
                                      </p:cBhvr>
                                      <p:to>
                                        <p:strVal val="visible"/>
                                      </p:to>
                                    </p:set>
                                    <p:animEffect transition="in" filter="wipe(left)">
                                      <p:cBhvr>
                                        <p:cTn id="42" dur="500"/>
                                        <p:tgtEl>
                                          <p:spTgt spid="168976">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8993">
                                            <p:txEl>
                                              <p:pRg st="0" end="0"/>
                                            </p:txEl>
                                          </p:spTgt>
                                        </p:tgtEl>
                                        <p:attrNameLst>
                                          <p:attrName>style.visibility</p:attrName>
                                        </p:attrNameLst>
                                      </p:cBhvr>
                                      <p:to>
                                        <p:strVal val="visible"/>
                                      </p:to>
                                    </p:set>
                                    <p:animEffect transition="in" filter="wipe(left)">
                                      <p:cBhvr>
                                        <p:cTn id="47" dur="500"/>
                                        <p:tgtEl>
                                          <p:spTgt spid="1689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76" grpId="0" build="p" autoUpdateAnimBg="0"/>
      <p:bldP spid="168988" grpId="0" build="p" autoUpdateAnimBg="0"/>
      <p:bldP spid="168989" grpId="0" uiExpand="1" build="p" autoUpdateAnimBg="0"/>
      <p:bldP spid="168990" grpId="0" build="p" autoUpdateAnimBg="0"/>
      <p:bldP spid="168992" grpId="0" build="p" autoUpdateAnimBg="0"/>
      <p:bldP spid="16899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F2CDD481-FEA8-491C-B234-0078D8C6E05D}" type="slidenum">
              <a:rPr lang="en-US" altLang="zh-CN" smtClean="0">
                <a:solidFill>
                  <a:schemeClr val="bg2"/>
                </a:solidFill>
              </a:rPr>
              <a:pPr/>
              <a:t>39</a:t>
            </a:fld>
            <a:endParaRPr lang="en-US" altLang="zh-CN" dirty="0">
              <a:solidFill>
                <a:schemeClr val="bg2"/>
              </a:solidFill>
            </a:endParaRPr>
          </a:p>
        </p:txBody>
      </p:sp>
      <p:sp>
        <p:nvSpPr>
          <p:cNvPr id="4" name="标题 1"/>
          <p:cNvSpPr txBox="1">
            <a:spLocks/>
          </p:cNvSpPr>
          <p:nvPr/>
        </p:nvSpPr>
        <p:spPr bwMode="auto">
          <a:xfrm>
            <a:off x="539552" y="125760"/>
            <a:ext cx="7772400" cy="1143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52"/>
                <a:ea typeface="宋体" pitchFamily="2" charset="-122"/>
              </a:defRPr>
            </a:lvl2pPr>
            <a:lvl3pPr algn="ctr" rtl="0" fontAlgn="base">
              <a:spcBef>
                <a:spcPct val="0"/>
              </a:spcBef>
              <a:spcAft>
                <a:spcPct val="0"/>
              </a:spcAft>
              <a:defRPr kumimoji="1" sz="4400">
                <a:solidFill>
                  <a:schemeClr val="tx2"/>
                </a:solidFill>
                <a:latin typeface="Times New Roman" pitchFamily="18" charset="-52"/>
                <a:ea typeface="宋体" pitchFamily="2" charset="-122"/>
              </a:defRPr>
            </a:lvl3pPr>
            <a:lvl4pPr algn="ctr" rtl="0" fontAlgn="base">
              <a:spcBef>
                <a:spcPct val="0"/>
              </a:spcBef>
              <a:spcAft>
                <a:spcPct val="0"/>
              </a:spcAft>
              <a:defRPr kumimoji="1" sz="4400">
                <a:solidFill>
                  <a:schemeClr val="tx2"/>
                </a:solidFill>
                <a:latin typeface="Times New Roman" pitchFamily="18" charset="-52"/>
                <a:ea typeface="宋体" pitchFamily="2" charset="-122"/>
              </a:defRPr>
            </a:lvl4pPr>
            <a:lvl5pPr algn="ctr" rtl="0" fontAlgn="base">
              <a:spcBef>
                <a:spcPct val="0"/>
              </a:spcBef>
              <a:spcAft>
                <a:spcPct val="0"/>
              </a:spcAft>
              <a:defRPr kumimoji="1" sz="4400">
                <a:solidFill>
                  <a:schemeClr val="tx2"/>
                </a:solidFill>
                <a:latin typeface="Times New Roman" pitchFamily="18" charset="-52"/>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52"/>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52"/>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52"/>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52"/>
                <a:ea typeface="宋体" pitchFamily="2" charset="-122"/>
              </a:defRPr>
            </a:lvl9pPr>
          </a:lstStyle>
          <a:p>
            <a:pPr algn="l"/>
            <a:r>
              <a:rPr lang="zh-CN" altLang="en-US" dirty="0" smtClean="0">
                <a:solidFill>
                  <a:schemeClr val="bg2"/>
                </a:solidFill>
              </a:rPr>
              <a:t>其他补充：</a:t>
            </a:r>
            <a:endParaRPr lang="zh-CN" altLang="en-US" dirty="0">
              <a:solidFill>
                <a:schemeClr val="bg2"/>
              </a:solidFill>
            </a:endParaRPr>
          </a:p>
        </p:txBody>
      </p:sp>
      <p:sp>
        <p:nvSpPr>
          <p:cNvPr id="5" name="标题 1"/>
          <p:cNvSpPr txBox="1">
            <a:spLocks/>
          </p:cNvSpPr>
          <p:nvPr/>
        </p:nvSpPr>
        <p:spPr bwMode="auto">
          <a:xfrm>
            <a:off x="539552" y="1268760"/>
            <a:ext cx="7772400" cy="234837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52"/>
                <a:ea typeface="宋体" pitchFamily="2" charset="-122"/>
              </a:defRPr>
            </a:lvl2pPr>
            <a:lvl3pPr algn="ctr" rtl="0" fontAlgn="base">
              <a:spcBef>
                <a:spcPct val="0"/>
              </a:spcBef>
              <a:spcAft>
                <a:spcPct val="0"/>
              </a:spcAft>
              <a:defRPr kumimoji="1" sz="4400">
                <a:solidFill>
                  <a:schemeClr val="tx2"/>
                </a:solidFill>
                <a:latin typeface="Times New Roman" pitchFamily="18" charset="-52"/>
                <a:ea typeface="宋体" pitchFamily="2" charset="-122"/>
              </a:defRPr>
            </a:lvl3pPr>
            <a:lvl4pPr algn="ctr" rtl="0" fontAlgn="base">
              <a:spcBef>
                <a:spcPct val="0"/>
              </a:spcBef>
              <a:spcAft>
                <a:spcPct val="0"/>
              </a:spcAft>
              <a:defRPr kumimoji="1" sz="4400">
                <a:solidFill>
                  <a:schemeClr val="tx2"/>
                </a:solidFill>
                <a:latin typeface="Times New Roman" pitchFamily="18" charset="-52"/>
                <a:ea typeface="宋体" pitchFamily="2" charset="-122"/>
              </a:defRPr>
            </a:lvl4pPr>
            <a:lvl5pPr algn="ctr" rtl="0" fontAlgn="base">
              <a:spcBef>
                <a:spcPct val="0"/>
              </a:spcBef>
              <a:spcAft>
                <a:spcPct val="0"/>
              </a:spcAft>
              <a:defRPr kumimoji="1" sz="4400">
                <a:solidFill>
                  <a:schemeClr val="tx2"/>
                </a:solidFill>
                <a:latin typeface="Times New Roman" pitchFamily="18" charset="-52"/>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52"/>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52"/>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52"/>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52"/>
                <a:ea typeface="宋体" pitchFamily="2" charset="-122"/>
              </a:defRPr>
            </a:lvl9pPr>
          </a:lstStyle>
          <a:p>
            <a:pPr algn="l">
              <a:lnSpc>
                <a:spcPct val="150000"/>
              </a:lnSpc>
            </a:pPr>
            <a:r>
              <a:rPr lang="en-US" altLang="zh-CN" dirty="0" smtClean="0">
                <a:solidFill>
                  <a:schemeClr val="bg2"/>
                </a:solidFill>
              </a:rPr>
              <a:t>1.</a:t>
            </a:r>
            <a:r>
              <a:rPr lang="zh-CN" altLang="en-US" dirty="0" smtClean="0">
                <a:solidFill>
                  <a:schemeClr val="bg2"/>
                </a:solidFill>
              </a:rPr>
              <a:t>空间曲线及其方程（自习）</a:t>
            </a:r>
            <a:endParaRPr lang="en-US" altLang="zh-CN" dirty="0" smtClean="0">
              <a:solidFill>
                <a:schemeClr val="bg2"/>
              </a:solidFill>
            </a:endParaRPr>
          </a:p>
          <a:p>
            <a:pPr algn="l">
              <a:lnSpc>
                <a:spcPct val="150000"/>
              </a:lnSpc>
            </a:pPr>
            <a:r>
              <a:rPr lang="zh-CN" altLang="en-US" sz="3600" dirty="0" smtClean="0">
                <a:solidFill>
                  <a:srgbClr val="0033CC"/>
                </a:solidFill>
              </a:rPr>
              <a:t>空间曲线就是两个空间曲面的交线。</a:t>
            </a:r>
            <a:endParaRPr lang="en-US" altLang="zh-CN" sz="3600" dirty="0" smtClean="0">
              <a:solidFill>
                <a:srgbClr val="0033CC"/>
              </a:solidFill>
            </a:endParaRPr>
          </a:p>
          <a:p>
            <a:pPr algn="l">
              <a:lnSpc>
                <a:spcPct val="150000"/>
              </a:lnSpc>
            </a:pPr>
            <a:r>
              <a:rPr lang="en-US" altLang="zh-CN" sz="3600" dirty="0" smtClean="0">
                <a:solidFill>
                  <a:srgbClr val="0033CC"/>
                </a:solidFill>
              </a:rPr>
              <a:t>P155--156</a:t>
            </a:r>
            <a:endParaRPr lang="zh-CN" altLang="en-US" sz="3600" dirty="0">
              <a:solidFill>
                <a:srgbClr val="0033CC"/>
              </a:solidFill>
            </a:endParaRPr>
          </a:p>
        </p:txBody>
      </p:sp>
      <p:sp>
        <p:nvSpPr>
          <p:cNvPr id="7" name="标题 1"/>
          <p:cNvSpPr txBox="1">
            <a:spLocks/>
          </p:cNvSpPr>
          <p:nvPr/>
        </p:nvSpPr>
        <p:spPr bwMode="auto">
          <a:xfrm>
            <a:off x="611560" y="3689146"/>
            <a:ext cx="7772400" cy="262017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52"/>
                <a:ea typeface="宋体" pitchFamily="2" charset="-122"/>
              </a:defRPr>
            </a:lvl2pPr>
            <a:lvl3pPr algn="ctr" rtl="0" fontAlgn="base">
              <a:spcBef>
                <a:spcPct val="0"/>
              </a:spcBef>
              <a:spcAft>
                <a:spcPct val="0"/>
              </a:spcAft>
              <a:defRPr kumimoji="1" sz="4400">
                <a:solidFill>
                  <a:schemeClr val="tx2"/>
                </a:solidFill>
                <a:latin typeface="Times New Roman" pitchFamily="18" charset="-52"/>
                <a:ea typeface="宋体" pitchFamily="2" charset="-122"/>
              </a:defRPr>
            </a:lvl3pPr>
            <a:lvl4pPr algn="ctr" rtl="0" fontAlgn="base">
              <a:spcBef>
                <a:spcPct val="0"/>
              </a:spcBef>
              <a:spcAft>
                <a:spcPct val="0"/>
              </a:spcAft>
              <a:defRPr kumimoji="1" sz="4400">
                <a:solidFill>
                  <a:schemeClr val="tx2"/>
                </a:solidFill>
                <a:latin typeface="Times New Roman" pitchFamily="18" charset="-52"/>
                <a:ea typeface="宋体" pitchFamily="2" charset="-122"/>
              </a:defRPr>
            </a:lvl4pPr>
            <a:lvl5pPr algn="ctr" rtl="0" fontAlgn="base">
              <a:spcBef>
                <a:spcPct val="0"/>
              </a:spcBef>
              <a:spcAft>
                <a:spcPct val="0"/>
              </a:spcAft>
              <a:defRPr kumimoji="1" sz="4400">
                <a:solidFill>
                  <a:schemeClr val="tx2"/>
                </a:solidFill>
                <a:latin typeface="Times New Roman" pitchFamily="18" charset="-52"/>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52"/>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52"/>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52"/>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52"/>
                <a:ea typeface="宋体" pitchFamily="2" charset="-122"/>
              </a:defRPr>
            </a:lvl9pPr>
          </a:lstStyle>
          <a:p>
            <a:pPr algn="l">
              <a:lnSpc>
                <a:spcPct val="150000"/>
              </a:lnSpc>
            </a:pPr>
            <a:r>
              <a:rPr lang="en-US" altLang="zh-CN" dirty="0" smtClean="0">
                <a:solidFill>
                  <a:schemeClr val="bg2"/>
                </a:solidFill>
              </a:rPr>
              <a:t>2.</a:t>
            </a:r>
            <a:r>
              <a:rPr lang="zh-CN" altLang="en-US" dirty="0" smtClean="0">
                <a:solidFill>
                  <a:schemeClr val="bg2"/>
                </a:solidFill>
              </a:rPr>
              <a:t>二次曲面的化简</a:t>
            </a:r>
            <a:endParaRPr lang="en-US" altLang="zh-CN" dirty="0" smtClean="0">
              <a:solidFill>
                <a:schemeClr val="bg2"/>
              </a:solidFill>
            </a:endParaRPr>
          </a:p>
          <a:p>
            <a:pPr algn="l">
              <a:lnSpc>
                <a:spcPct val="150000"/>
              </a:lnSpc>
            </a:pPr>
            <a:r>
              <a:rPr lang="zh-CN" altLang="en-US" sz="3600" dirty="0" smtClean="0">
                <a:solidFill>
                  <a:srgbClr val="0033CC"/>
                </a:solidFill>
              </a:rPr>
              <a:t>利用正交变换化简二次型为标准形。</a:t>
            </a:r>
            <a:endParaRPr lang="en-US" altLang="zh-CN" sz="3600" dirty="0" smtClean="0">
              <a:solidFill>
                <a:srgbClr val="0033CC"/>
              </a:solidFill>
            </a:endParaRPr>
          </a:p>
          <a:p>
            <a:pPr algn="l">
              <a:lnSpc>
                <a:spcPct val="150000"/>
              </a:lnSpc>
            </a:pPr>
            <a:r>
              <a:rPr lang="zh-CN" altLang="en-US" sz="3600" dirty="0" smtClean="0">
                <a:solidFill>
                  <a:srgbClr val="0033CC"/>
                </a:solidFill>
              </a:rPr>
              <a:t>例：</a:t>
            </a:r>
            <a:r>
              <a:rPr lang="en-US" altLang="zh-CN" sz="3600" dirty="0" smtClean="0">
                <a:solidFill>
                  <a:srgbClr val="0033CC"/>
                </a:solidFill>
              </a:rPr>
              <a:t>P162  </a:t>
            </a:r>
            <a:r>
              <a:rPr lang="zh-CN" altLang="en-US" sz="3600" dirty="0" smtClean="0">
                <a:solidFill>
                  <a:srgbClr val="0033CC"/>
                </a:solidFill>
              </a:rPr>
              <a:t>例题</a:t>
            </a:r>
            <a:r>
              <a:rPr lang="en-US" altLang="zh-CN" sz="3600" dirty="0" smtClean="0">
                <a:solidFill>
                  <a:srgbClr val="0033CC"/>
                </a:solidFill>
              </a:rPr>
              <a:t>4.1</a:t>
            </a:r>
            <a:endParaRPr lang="zh-CN" altLang="en-US" sz="3600" dirty="0">
              <a:solidFill>
                <a:srgbClr val="0033CC"/>
              </a:solidFill>
            </a:endParaRPr>
          </a:p>
        </p:txBody>
      </p:sp>
    </p:spTree>
    <p:extLst>
      <p:ext uri="{BB962C8B-B14F-4D97-AF65-F5344CB8AC3E}">
        <p14:creationId xmlns="" xmlns:p14="http://schemas.microsoft.com/office/powerpoint/2010/main" val="965721085"/>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468313" y="457200"/>
            <a:ext cx="1524000" cy="533400"/>
          </a:xfrm>
        </p:spPr>
        <p:txBody>
          <a:bodyPr/>
          <a:lstStyle/>
          <a:p>
            <a:pPr algn="just">
              <a:lnSpc>
                <a:spcPct val="75000"/>
              </a:lnSpc>
            </a:pPr>
            <a:r>
              <a:rPr lang="zh-CN" altLang="en-US" sz="3200" b="1">
                <a:solidFill>
                  <a:schemeClr val="bg2"/>
                </a:solidFill>
              </a:rPr>
              <a:t>定义</a:t>
            </a:r>
            <a:r>
              <a:rPr lang="en-US" altLang="zh-CN" sz="3200" b="1">
                <a:solidFill>
                  <a:schemeClr val="bg2"/>
                </a:solidFill>
              </a:rPr>
              <a:t>1. </a:t>
            </a:r>
          </a:p>
        </p:txBody>
      </p:sp>
      <p:sp>
        <p:nvSpPr>
          <p:cNvPr id="205841" name="Text Box 17"/>
          <p:cNvSpPr txBox="1">
            <a:spLocks noChangeArrowheads="1"/>
          </p:cNvSpPr>
          <p:nvPr/>
        </p:nvSpPr>
        <p:spPr bwMode="auto">
          <a:xfrm>
            <a:off x="539750" y="1049338"/>
            <a:ext cx="8243888"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如果曲面 </a:t>
            </a:r>
            <a:r>
              <a:rPr lang="en-US" altLang="zh-CN"/>
              <a:t>S </a:t>
            </a:r>
            <a:r>
              <a:rPr lang="zh-CN" altLang="en-US"/>
              <a:t>与方程 </a:t>
            </a:r>
            <a:r>
              <a:rPr lang="en-US" altLang="zh-CN" i="1"/>
              <a:t>F( x, y, z )</a:t>
            </a:r>
            <a:r>
              <a:rPr lang="en-US" altLang="zh-CN"/>
              <a:t> = 0 </a:t>
            </a:r>
            <a:r>
              <a:rPr lang="zh-CN" altLang="en-US"/>
              <a:t>有下述关系</a:t>
            </a:r>
            <a:r>
              <a:rPr lang="en-US" altLang="zh-CN"/>
              <a:t>:</a:t>
            </a:r>
          </a:p>
        </p:txBody>
      </p:sp>
      <p:sp>
        <p:nvSpPr>
          <p:cNvPr id="205842" name="Text Box 18"/>
          <p:cNvSpPr txBox="1">
            <a:spLocks noChangeArrowheads="1"/>
          </p:cNvSpPr>
          <p:nvPr/>
        </p:nvSpPr>
        <p:spPr bwMode="auto">
          <a:xfrm>
            <a:off x="611188" y="1628775"/>
            <a:ext cx="7850187"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t>(1) </a:t>
            </a:r>
            <a:r>
              <a:rPr lang="zh-CN" altLang="en-US"/>
              <a:t>曲面 </a:t>
            </a:r>
            <a:r>
              <a:rPr lang="en-US" altLang="zh-CN"/>
              <a:t>S </a:t>
            </a:r>
            <a:r>
              <a:rPr lang="zh-CN" altLang="en-US"/>
              <a:t>上的任意点的坐标都满足此方程</a:t>
            </a:r>
            <a:r>
              <a:rPr lang="en-US" altLang="zh-CN"/>
              <a:t>;</a:t>
            </a:r>
          </a:p>
        </p:txBody>
      </p:sp>
      <p:sp>
        <p:nvSpPr>
          <p:cNvPr id="205843" name="Text Box 19"/>
          <p:cNvSpPr txBox="1">
            <a:spLocks noChangeArrowheads="1"/>
          </p:cNvSpPr>
          <p:nvPr/>
        </p:nvSpPr>
        <p:spPr bwMode="auto">
          <a:xfrm>
            <a:off x="381000" y="2852738"/>
            <a:ext cx="67183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则 </a:t>
            </a:r>
            <a:r>
              <a:rPr lang="en-US" altLang="zh-CN" i="1"/>
              <a:t>F( x, y, z ) = </a:t>
            </a:r>
            <a:r>
              <a:rPr lang="en-US" altLang="zh-CN"/>
              <a:t>0 </a:t>
            </a:r>
            <a:r>
              <a:rPr lang="zh-CN" altLang="en-US">
                <a:latin typeface="楷体_GB2312" pitchFamily="49" charset="-122"/>
              </a:rPr>
              <a:t>叫做曲面</a:t>
            </a:r>
            <a:r>
              <a:rPr lang="zh-CN" altLang="en-US"/>
              <a:t> </a:t>
            </a:r>
            <a:r>
              <a:rPr lang="en-US" altLang="zh-CN"/>
              <a:t>S</a:t>
            </a:r>
            <a:r>
              <a:rPr lang="en-US" altLang="zh-CN">
                <a:latin typeface="楷体_GB2312" pitchFamily="49" charset="-122"/>
              </a:rPr>
              <a:t> </a:t>
            </a:r>
            <a:r>
              <a:rPr lang="zh-CN" altLang="en-US">
                <a:latin typeface="楷体_GB2312" pitchFamily="49" charset="-122"/>
              </a:rPr>
              <a:t>的方程</a:t>
            </a:r>
            <a:r>
              <a:rPr lang="en-US" altLang="zh-CN"/>
              <a:t>, </a:t>
            </a:r>
          </a:p>
        </p:txBody>
      </p:sp>
      <p:sp>
        <p:nvSpPr>
          <p:cNvPr id="205844" name="Text Box 20"/>
          <p:cNvSpPr txBox="1">
            <a:spLocks noChangeArrowheads="1"/>
          </p:cNvSpPr>
          <p:nvPr/>
        </p:nvSpPr>
        <p:spPr bwMode="auto">
          <a:xfrm>
            <a:off x="381000" y="3500438"/>
            <a:ext cx="69215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曲面 </a:t>
            </a:r>
            <a:r>
              <a:rPr lang="en-US" altLang="zh-CN"/>
              <a:t>S </a:t>
            </a:r>
            <a:r>
              <a:rPr lang="zh-CN" altLang="en-US"/>
              <a:t>叫做方程 </a:t>
            </a:r>
            <a:r>
              <a:rPr lang="en-US" altLang="zh-CN" i="1"/>
              <a:t>F( x, y, z )</a:t>
            </a:r>
            <a:r>
              <a:rPr lang="en-US" altLang="zh-CN"/>
              <a:t> = 0 </a:t>
            </a:r>
            <a:r>
              <a:rPr lang="zh-CN" altLang="en-US"/>
              <a:t>的图形</a:t>
            </a:r>
            <a:r>
              <a:rPr lang="en-US" altLang="zh-CN"/>
              <a:t>.</a:t>
            </a:r>
          </a:p>
        </p:txBody>
      </p:sp>
      <p:sp>
        <p:nvSpPr>
          <p:cNvPr id="205847" name="Text Box 23"/>
          <p:cNvSpPr txBox="1">
            <a:spLocks noChangeArrowheads="1"/>
          </p:cNvSpPr>
          <p:nvPr/>
        </p:nvSpPr>
        <p:spPr bwMode="auto">
          <a:xfrm>
            <a:off x="611188" y="2236788"/>
            <a:ext cx="781685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t>(2) </a:t>
            </a:r>
            <a:r>
              <a:rPr lang="zh-CN" altLang="en-US"/>
              <a:t>不在曲面 </a:t>
            </a:r>
            <a:r>
              <a:rPr lang="en-US" altLang="zh-CN"/>
              <a:t>S </a:t>
            </a:r>
            <a:r>
              <a:rPr lang="zh-CN" altLang="en-US"/>
              <a:t>上的点的坐标不满足此方程</a:t>
            </a:r>
            <a:r>
              <a:rPr lang="en-US" altLang="zh-CN"/>
              <a:t>,</a:t>
            </a:r>
          </a:p>
        </p:txBody>
      </p:sp>
      <p:graphicFrame>
        <p:nvGraphicFramePr>
          <p:cNvPr id="205864" name="Object 40"/>
          <p:cNvGraphicFramePr>
            <a:graphicFrameLocks noChangeAspect="1"/>
          </p:cNvGraphicFramePr>
          <p:nvPr/>
        </p:nvGraphicFramePr>
        <p:xfrm>
          <a:off x="684213" y="4149725"/>
          <a:ext cx="3498850" cy="2089150"/>
        </p:xfrm>
        <a:graphic>
          <a:graphicData uri="http://schemas.openxmlformats.org/presentationml/2006/ole">
            <p:oleObj spid="_x0000_s205977" name="BMP 图象" r:id="rId3" imgW="1704762" imgH="1228571" progId="PBrush">
              <p:embed/>
            </p:oleObj>
          </a:graphicData>
        </a:graphic>
      </p:graphicFrame>
      <p:grpSp>
        <p:nvGrpSpPr>
          <p:cNvPr id="205885" name="Group 61"/>
          <p:cNvGrpSpPr>
            <a:grpSpLocks/>
          </p:cNvGrpSpPr>
          <p:nvPr/>
        </p:nvGrpSpPr>
        <p:grpSpPr bwMode="auto">
          <a:xfrm>
            <a:off x="5148263" y="4221163"/>
            <a:ext cx="3240087" cy="2232025"/>
            <a:chOff x="3243" y="2659"/>
            <a:chExt cx="2041" cy="1406"/>
          </a:xfrm>
        </p:grpSpPr>
        <p:graphicFrame>
          <p:nvGraphicFramePr>
            <p:cNvPr id="205839" name="Object 15"/>
            <p:cNvGraphicFramePr>
              <a:graphicFrameLocks noChangeAspect="1"/>
            </p:cNvGraphicFramePr>
            <p:nvPr/>
          </p:nvGraphicFramePr>
          <p:xfrm>
            <a:off x="4014" y="2704"/>
            <a:ext cx="1270" cy="263"/>
          </p:xfrm>
          <a:graphic>
            <a:graphicData uri="http://schemas.openxmlformats.org/presentationml/2006/ole">
              <p:oleObj spid="_x0000_s205978" name="Equation" r:id="rId4" imgW="2593440" imgH="533160" progId="Equation.3">
                <p:embed/>
              </p:oleObj>
            </a:graphicData>
          </a:graphic>
        </p:graphicFrame>
        <p:sp>
          <p:nvSpPr>
            <p:cNvPr id="205866" name="Line 42"/>
            <p:cNvSpPr>
              <a:spLocks noChangeShapeType="1"/>
            </p:cNvSpPr>
            <p:nvPr/>
          </p:nvSpPr>
          <p:spPr bwMode="auto">
            <a:xfrm>
              <a:off x="3833" y="3748"/>
              <a:ext cx="997" cy="0"/>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7" name="Line 43"/>
            <p:cNvSpPr>
              <a:spLocks noChangeShapeType="1"/>
            </p:cNvSpPr>
            <p:nvPr/>
          </p:nvSpPr>
          <p:spPr bwMode="auto">
            <a:xfrm flipH="1">
              <a:off x="3470" y="3748"/>
              <a:ext cx="371" cy="317"/>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5870" name="Object 46"/>
            <p:cNvGraphicFramePr>
              <a:graphicFrameLocks noChangeAspect="1"/>
            </p:cNvGraphicFramePr>
            <p:nvPr/>
          </p:nvGraphicFramePr>
          <p:xfrm>
            <a:off x="4014" y="3022"/>
            <a:ext cx="329" cy="280"/>
          </p:xfrm>
          <a:graphic>
            <a:graphicData uri="http://schemas.openxmlformats.org/presentationml/2006/ole">
              <p:oleObj spid="_x0000_s205979" name="Equation" r:id="rId5" imgW="330480" imgH="406080" progId="Equation.3">
                <p:embed/>
              </p:oleObj>
            </a:graphicData>
          </a:graphic>
        </p:graphicFrame>
        <p:sp>
          <p:nvSpPr>
            <p:cNvPr id="205875" name="Line 51"/>
            <p:cNvSpPr>
              <a:spLocks noChangeShapeType="1"/>
            </p:cNvSpPr>
            <p:nvPr/>
          </p:nvSpPr>
          <p:spPr bwMode="auto">
            <a:xfrm flipV="1">
              <a:off x="3833" y="2750"/>
              <a:ext cx="0" cy="998"/>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5880" name="Group 56"/>
            <p:cNvGrpSpPr>
              <a:grpSpLocks/>
            </p:cNvGrpSpPr>
            <p:nvPr/>
          </p:nvGrpSpPr>
          <p:grpSpPr bwMode="auto">
            <a:xfrm>
              <a:off x="3515" y="2795"/>
              <a:ext cx="1094" cy="998"/>
              <a:chOff x="3515" y="2795"/>
              <a:chExt cx="1094" cy="998"/>
            </a:xfrm>
          </p:grpSpPr>
          <p:sp>
            <p:nvSpPr>
              <p:cNvPr id="205876" name="Freeform 52"/>
              <p:cNvSpPr>
                <a:spLocks/>
              </p:cNvSpPr>
              <p:nvPr/>
            </p:nvSpPr>
            <p:spPr bwMode="auto">
              <a:xfrm rot="-754703">
                <a:off x="3515" y="2976"/>
                <a:ext cx="544" cy="363"/>
              </a:xfrm>
              <a:custGeom>
                <a:avLst/>
                <a:gdLst>
                  <a:gd name="T0" fmla="*/ 544 w 544"/>
                  <a:gd name="T1" fmla="*/ 0 h 363"/>
                  <a:gd name="T2" fmla="*/ 181 w 544"/>
                  <a:gd name="T3" fmla="*/ 137 h 363"/>
                  <a:gd name="T4" fmla="*/ 0 w 544"/>
                  <a:gd name="T5" fmla="*/ 363 h 363"/>
                </a:gdLst>
                <a:ahLst/>
                <a:cxnLst>
                  <a:cxn ang="0">
                    <a:pos x="T0" y="T1"/>
                  </a:cxn>
                  <a:cxn ang="0">
                    <a:pos x="T2" y="T3"/>
                  </a:cxn>
                  <a:cxn ang="0">
                    <a:pos x="T4" y="T5"/>
                  </a:cxn>
                </a:cxnLst>
                <a:rect l="0" t="0" r="r" b="b"/>
                <a:pathLst>
                  <a:path w="544" h="363">
                    <a:moveTo>
                      <a:pt x="544" y="0"/>
                    </a:moveTo>
                    <a:cubicBezTo>
                      <a:pt x="408" y="38"/>
                      <a:pt x="272" y="77"/>
                      <a:pt x="181" y="137"/>
                    </a:cubicBezTo>
                    <a:cubicBezTo>
                      <a:pt x="90" y="197"/>
                      <a:pt x="30" y="318"/>
                      <a:pt x="0" y="363"/>
                    </a:cubicBezTo>
                  </a:path>
                </a:pathLst>
              </a:custGeom>
              <a:noFill/>
              <a:ln w="57150" cmpd="sng">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77" name="Freeform 53"/>
              <p:cNvSpPr>
                <a:spLocks/>
              </p:cNvSpPr>
              <p:nvPr/>
            </p:nvSpPr>
            <p:spPr bwMode="auto">
              <a:xfrm rot="3398736">
                <a:off x="4015" y="2885"/>
                <a:ext cx="544" cy="363"/>
              </a:xfrm>
              <a:custGeom>
                <a:avLst/>
                <a:gdLst>
                  <a:gd name="T0" fmla="*/ 544 w 544"/>
                  <a:gd name="T1" fmla="*/ 0 h 363"/>
                  <a:gd name="T2" fmla="*/ 181 w 544"/>
                  <a:gd name="T3" fmla="*/ 137 h 363"/>
                  <a:gd name="T4" fmla="*/ 0 w 544"/>
                  <a:gd name="T5" fmla="*/ 363 h 363"/>
                </a:gdLst>
                <a:ahLst/>
                <a:cxnLst>
                  <a:cxn ang="0">
                    <a:pos x="T0" y="T1"/>
                  </a:cxn>
                  <a:cxn ang="0">
                    <a:pos x="T2" y="T3"/>
                  </a:cxn>
                  <a:cxn ang="0">
                    <a:pos x="T4" y="T5"/>
                  </a:cxn>
                </a:cxnLst>
                <a:rect l="0" t="0" r="r" b="b"/>
                <a:pathLst>
                  <a:path w="544" h="363">
                    <a:moveTo>
                      <a:pt x="544" y="0"/>
                    </a:moveTo>
                    <a:cubicBezTo>
                      <a:pt x="408" y="38"/>
                      <a:pt x="272" y="77"/>
                      <a:pt x="181" y="137"/>
                    </a:cubicBezTo>
                    <a:cubicBezTo>
                      <a:pt x="90" y="197"/>
                      <a:pt x="30" y="318"/>
                      <a:pt x="0" y="363"/>
                    </a:cubicBezTo>
                  </a:path>
                </a:pathLst>
              </a:custGeom>
              <a:noFill/>
              <a:ln w="57150" cmpd="sng">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78" name="Freeform 54"/>
              <p:cNvSpPr>
                <a:spLocks/>
              </p:cNvSpPr>
              <p:nvPr/>
            </p:nvSpPr>
            <p:spPr bwMode="auto">
              <a:xfrm rot="3301601">
                <a:off x="3606" y="3339"/>
                <a:ext cx="544" cy="363"/>
              </a:xfrm>
              <a:custGeom>
                <a:avLst/>
                <a:gdLst>
                  <a:gd name="T0" fmla="*/ 544 w 544"/>
                  <a:gd name="T1" fmla="*/ 0 h 363"/>
                  <a:gd name="T2" fmla="*/ 181 w 544"/>
                  <a:gd name="T3" fmla="*/ 137 h 363"/>
                  <a:gd name="T4" fmla="*/ 0 w 544"/>
                  <a:gd name="T5" fmla="*/ 363 h 363"/>
                </a:gdLst>
                <a:ahLst/>
                <a:cxnLst>
                  <a:cxn ang="0">
                    <a:pos x="T0" y="T1"/>
                  </a:cxn>
                  <a:cxn ang="0">
                    <a:pos x="T2" y="T3"/>
                  </a:cxn>
                  <a:cxn ang="0">
                    <a:pos x="T4" y="T5"/>
                  </a:cxn>
                </a:cxnLst>
                <a:rect l="0" t="0" r="r" b="b"/>
                <a:pathLst>
                  <a:path w="544" h="363">
                    <a:moveTo>
                      <a:pt x="544" y="0"/>
                    </a:moveTo>
                    <a:cubicBezTo>
                      <a:pt x="408" y="38"/>
                      <a:pt x="272" y="77"/>
                      <a:pt x="181" y="137"/>
                    </a:cubicBezTo>
                    <a:cubicBezTo>
                      <a:pt x="90" y="197"/>
                      <a:pt x="30" y="318"/>
                      <a:pt x="0" y="363"/>
                    </a:cubicBezTo>
                  </a:path>
                </a:pathLst>
              </a:custGeom>
              <a:noFill/>
              <a:ln w="57150" cmpd="sng">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79" name="Freeform 55"/>
              <p:cNvSpPr>
                <a:spLocks/>
              </p:cNvSpPr>
              <p:nvPr/>
            </p:nvSpPr>
            <p:spPr bwMode="auto">
              <a:xfrm rot="-754703">
                <a:off x="4155" y="3253"/>
                <a:ext cx="454" cy="321"/>
              </a:xfrm>
              <a:custGeom>
                <a:avLst/>
                <a:gdLst>
                  <a:gd name="T0" fmla="*/ 544 w 544"/>
                  <a:gd name="T1" fmla="*/ 0 h 363"/>
                  <a:gd name="T2" fmla="*/ 181 w 544"/>
                  <a:gd name="T3" fmla="*/ 137 h 363"/>
                  <a:gd name="T4" fmla="*/ 0 w 544"/>
                  <a:gd name="T5" fmla="*/ 363 h 363"/>
                </a:gdLst>
                <a:ahLst/>
                <a:cxnLst>
                  <a:cxn ang="0">
                    <a:pos x="T0" y="T1"/>
                  </a:cxn>
                  <a:cxn ang="0">
                    <a:pos x="T2" y="T3"/>
                  </a:cxn>
                  <a:cxn ang="0">
                    <a:pos x="T4" y="T5"/>
                  </a:cxn>
                </a:cxnLst>
                <a:rect l="0" t="0" r="r" b="b"/>
                <a:pathLst>
                  <a:path w="544" h="363">
                    <a:moveTo>
                      <a:pt x="544" y="0"/>
                    </a:moveTo>
                    <a:cubicBezTo>
                      <a:pt x="408" y="38"/>
                      <a:pt x="272" y="77"/>
                      <a:pt x="181" y="137"/>
                    </a:cubicBezTo>
                    <a:cubicBezTo>
                      <a:pt x="90" y="197"/>
                      <a:pt x="30" y="318"/>
                      <a:pt x="0" y="363"/>
                    </a:cubicBezTo>
                  </a:path>
                </a:pathLst>
              </a:custGeom>
              <a:noFill/>
              <a:ln w="57150" cmpd="sng">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05881" name="Object 57"/>
            <p:cNvGraphicFramePr>
              <a:graphicFrameLocks noChangeAspect="1"/>
            </p:cNvGraphicFramePr>
            <p:nvPr/>
          </p:nvGraphicFramePr>
          <p:xfrm>
            <a:off x="3243" y="3794"/>
            <a:ext cx="271" cy="271"/>
          </p:xfrm>
          <a:graphic>
            <a:graphicData uri="http://schemas.openxmlformats.org/presentationml/2006/ole">
              <p:oleObj spid="_x0000_s205980" name="公式" r:id="rId6" imgW="139700" imgH="139700" progId="Equation.3">
                <p:embed/>
              </p:oleObj>
            </a:graphicData>
          </a:graphic>
        </p:graphicFrame>
        <p:graphicFrame>
          <p:nvGraphicFramePr>
            <p:cNvPr id="205882" name="Object 58"/>
            <p:cNvGraphicFramePr>
              <a:graphicFrameLocks noChangeAspect="1"/>
            </p:cNvGraphicFramePr>
            <p:nvPr/>
          </p:nvGraphicFramePr>
          <p:xfrm>
            <a:off x="4604" y="3748"/>
            <a:ext cx="236" cy="279"/>
          </p:xfrm>
          <a:graphic>
            <a:graphicData uri="http://schemas.openxmlformats.org/presentationml/2006/ole">
              <p:oleObj spid="_x0000_s205981" name="公式" r:id="rId7" imgW="139579" imgH="164957" progId="Equation.3">
                <p:embed/>
              </p:oleObj>
            </a:graphicData>
          </a:graphic>
        </p:graphicFrame>
        <p:graphicFrame>
          <p:nvGraphicFramePr>
            <p:cNvPr id="205883" name="Object 59"/>
            <p:cNvGraphicFramePr>
              <a:graphicFrameLocks noChangeAspect="1"/>
            </p:cNvGraphicFramePr>
            <p:nvPr/>
          </p:nvGraphicFramePr>
          <p:xfrm>
            <a:off x="3565" y="2659"/>
            <a:ext cx="222" cy="272"/>
          </p:xfrm>
          <a:graphic>
            <a:graphicData uri="http://schemas.openxmlformats.org/presentationml/2006/ole">
              <p:oleObj spid="_x0000_s205982" name="公式" r:id="rId8" imgW="114201" imgH="139579" progId="Equation.3">
                <p:embed/>
              </p:oleObj>
            </a:graphicData>
          </a:graphic>
        </p:graphicFrame>
        <p:graphicFrame>
          <p:nvGraphicFramePr>
            <p:cNvPr id="205884" name="Object 60"/>
            <p:cNvGraphicFramePr>
              <a:graphicFrameLocks noChangeAspect="1"/>
            </p:cNvGraphicFramePr>
            <p:nvPr/>
          </p:nvGraphicFramePr>
          <p:xfrm>
            <a:off x="3787" y="3748"/>
            <a:ext cx="211" cy="227"/>
          </p:xfrm>
          <a:graphic>
            <a:graphicData uri="http://schemas.openxmlformats.org/presentationml/2006/ole">
              <p:oleObj spid="_x0000_s205983" name="公式" r:id="rId9" imgW="164814" imgH="177492" progId="Equation.3">
                <p:embed/>
              </p:oleObj>
            </a:graphicData>
          </a:graphic>
        </p:graphicFrame>
      </p:grpSp>
      <p:sp>
        <p:nvSpPr>
          <p:cNvPr id="2" name="灯片编号占位符 1"/>
          <p:cNvSpPr>
            <a:spLocks noGrp="1"/>
          </p:cNvSpPr>
          <p:nvPr>
            <p:ph type="sldNum" sz="quarter" idx="12"/>
          </p:nvPr>
        </p:nvSpPr>
        <p:spPr/>
        <p:txBody>
          <a:bodyPr/>
          <a:lstStyle/>
          <a:p>
            <a:fld id="{F2CDD481-FEA8-491C-B234-0078D8C6E05D}" type="slidenum">
              <a:rPr lang="en-US" altLang="zh-CN" smtClean="0">
                <a:solidFill>
                  <a:schemeClr val="bg2"/>
                </a:solidFill>
              </a:rPr>
              <a:pPr/>
              <a:t>4</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841"/>
                                        </p:tgtEl>
                                        <p:attrNameLst>
                                          <p:attrName>style.visibility</p:attrName>
                                        </p:attrNameLst>
                                      </p:cBhvr>
                                      <p:to>
                                        <p:strVal val="visible"/>
                                      </p:to>
                                    </p:set>
                                    <p:animEffect transition="in" filter="wipe(left)">
                                      <p:cBhvr>
                                        <p:cTn id="7" dur="2000"/>
                                        <p:tgtEl>
                                          <p:spTgt spid="2058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842"/>
                                        </p:tgtEl>
                                        <p:attrNameLst>
                                          <p:attrName>style.visibility</p:attrName>
                                        </p:attrNameLst>
                                      </p:cBhvr>
                                      <p:to>
                                        <p:strVal val="visible"/>
                                      </p:to>
                                    </p:set>
                                    <p:animEffect transition="in" filter="wipe(left)">
                                      <p:cBhvr>
                                        <p:cTn id="12" dur="2000"/>
                                        <p:tgtEl>
                                          <p:spTgt spid="2058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847"/>
                                        </p:tgtEl>
                                        <p:attrNameLst>
                                          <p:attrName>style.visibility</p:attrName>
                                        </p:attrNameLst>
                                      </p:cBhvr>
                                      <p:to>
                                        <p:strVal val="visible"/>
                                      </p:to>
                                    </p:set>
                                    <p:animEffect transition="in" filter="wipe(left)">
                                      <p:cBhvr>
                                        <p:cTn id="17" dur="2000"/>
                                        <p:tgtEl>
                                          <p:spTgt spid="2058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843"/>
                                        </p:tgtEl>
                                        <p:attrNameLst>
                                          <p:attrName>style.visibility</p:attrName>
                                        </p:attrNameLst>
                                      </p:cBhvr>
                                      <p:to>
                                        <p:strVal val="visible"/>
                                      </p:to>
                                    </p:set>
                                    <p:animEffect transition="in" filter="wipe(left)">
                                      <p:cBhvr>
                                        <p:cTn id="22" dur="2000"/>
                                        <p:tgtEl>
                                          <p:spTgt spid="2058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5844"/>
                                        </p:tgtEl>
                                        <p:attrNameLst>
                                          <p:attrName>style.visibility</p:attrName>
                                        </p:attrNameLst>
                                      </p:cBhvr>
                                      <p:to>
                                        <p:strVal val="visible"/>
                                      </p:to>
                                    </p:set>
                                    <p:animEffect transition="in" filter="wipe(left)">
                                      <p:cBhvr>
                                        <p:cTn id="27" dur="2000"/>
                                        <p:tgtEl>
                                          <p:spTgt spid="2058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5885"/>
                                        </p:tgtEl>
                                        <p:attrNameLst>
                                          <p:attrName>style.visibility</p:attrName>
                                        </p:attrNameLst>
                                      </p:cBhvr>
                                      <p:to>
                                        <p:strVal val="visible"/>
                                      </p:to>
                                    </p:set>
                                    <p:animEffect transition="in" filter="wipe(left)">
                                      <p:cBhvr>
                                        <p:cTn id="32" dur="2000"/>
                                        <p:tgtEl>
                                          <p:spTgt spid="2058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05864"/>
                                        </p:tgtEl>
                                        <p:attrNameLst>
                                          <p:attrName>style.visibility</p:attrName>
                                        </p:attrNameLst>
                                      </p:cBhvr>
                                      <p:to>
                                        <p:strVal val="visible"/>
                                      </p:to>
                                    </p:set>
                                    <p:animEffect transition="in" filter="wipe(left)">
                                      <p:cBhvr>
                                        <p:cTn id="37" dur="2000"/>
                                        <p:tgtEl>
                                          <p:spTgt spid="205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1" grpId="0" autoUpdateAnimBg="0"/>
      <p:bldP spid="205842" grpId="0" autoUpdateAnimBg="0"/>
      <p:bldP spid="205843" grpId="0" autoUpdateAnimBg="0"/>
      <p:bldP spid="205844" grpId="0" autoUpdateAnimBg="0"/>
      <p:bldP spid="205847"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Text Box 3"/>
          <p:cNvSpPr txBox="1">
            <a:spLocks noChangeArrowheads="1"/>
          </p:cNvSpPr>
          <p:nvPr/>
        </p:nvSpPr>
        <p:spPr bwMode="auto">
          <a:xfrm>
            <a:off x="1124459" y="1043115"/>
            <a:ext cx="2731838"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dirty="0" smtClean="0">
                <a:latin typeface="黑体" pitchFamily="2" charset="-122"/>
                <a:ea typeface="黑体" pitchFamily="2" charset="-122"/>
              </a:rPr>
              <a:t>本周作业 </a:t>
            </a:r>
            <a:endParaRPr lang="zh-CN" altLang="en-US" sz="4400" dirty="0">
              <a:latin typeface="黑体" pitchFamily="2" charset="-122"/>
              <a:ea typeface="黑体" pitchFamily="2" charset="-122"/>
            </a:endParaRPr>
          </a:p>
        </p:txBody>
      </p:sp>
      <p:sp>
        <p:nvSpPr>
          <p:cNvPr id="206852" name="Text Box 4"/>
          <p:cNvSpPr txBox="1">
            <a:spLocks noChangeArrowheads="1"/>
          </p:cNvSpPr>
          <p:nvPr/>
        </p:nvSpPr>
        <p:spPr bwMode="auto">
          <a:xfrm>
            <a:off x="1115616" y="2244781"/>
            <a:ext cx="2633478"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dirty="0" smtClean="0">
                <a:ea typeface="楷体_GB2312" pitchFamily="49" charset="-122"/>
              </a:rPr>
              <a:t>P164  </a:t>
            </a:r>
            <a:r>
              <a:rPr lang="zh-CN" altLang="en-US" sz="4000" dirty="0" smtClean="0">
                <a:latin typeface="宋体" pitchFamily="2" charset="-122"/>
              </a:rPr>
              <a:t>习题</a:t>
            </a:r>
            <a:endParaRPr lang="en-US" altLang="zh-CN" sz="4000" dirty="0" smtClean="0">
              <a:latin typeface="宋体" pitchFamily="2" charset="-122"/>
            </a:endParaRPr>
          </a:p>
        </p:txBody>
      </p:sp>
      <p:sp>
        <p:nvSpPr>
          <p:cNvPr id="206868" name="Rectangle 20"/>
          <p:cNvSpPr>
            <a:spLocks noChangeArrowheads="1"/>
          </p:cNvSpPr>
          <p:nvPr/>
        </p:nvSpPr>
        <p:spPr bwMode="auto">
          <a:xfrm>
            <a:off x="1248146" y="3441194"/>
            <a:ext cx="3222357"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dirty="0" smtClean="0">
                <a:ea typeface="楷体_GB2312" pitchFamily="49" charset="-122"/>
              </a:rPr>
              <a:t>16</a:t>
            </a:r>
            <a:r>
              <a:rPr lang="zh-CN" altLang="en-US" sz="4000" dirty="0" smtClean="0">
                <a:ea typeface="楷体_GB2312" pitchFamily="49" charset="-122"/>
              </a:rPr>
              <a:t>，</a:t>
            </a:r>
            <a:r>
              <a:rPr lang="en-US" altLang="zh-CN" sz="4000" dirty="0" smtClean="0">
                <a:ea typeface="楷体_GB2312" pitchFamily="49" charset="-122"/>
              </a:rPr>
              <a:t>17,  21(1)</a:t>
            </a:r>
          </a:p>
        </p:txBody>
      </p:sp>
      <p:sp>
        <p:nvSpPr>
          <p:cNvPr id="2" name="灯片编号占位符 1"/>
          <p:cNvSpPr>
            <a:spLocks noGrp="1"/>
          </p:cNvSpPr>
          <p:nvPr>
            <p:ph type="sldNum" sz="quarter" idx="12"/>
          </p:nvPr>
        </p:nvSpPr>
        <p:spPr/>
        <p:txBody>
          <a:bodyPr/>
          <a:lstStyle/>
          <a:p>
            <a:fld id="{D5D4DF37-AEE8-484F-9441-CFC9A93CCCEE}" type="slidenum">
              <a:rPr lang="en-US" altLang="zh-CN" smtClean="0">
                <a:solidFill>
                  <a:schemeClr val="bg2"/>
                </a:solidFill>
              </a:rPr>
              <a:pPr/>
              <a:t>40</a:t>
            </a:fld>
            <a:endParaRPr lang="en-US" altLang="zh-CN" dirty="0">
              <a:solidFill>
                <a:schemeClr val="bg2"/>
              </a:solidFill>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Text Box 4"/>
          <p:cNvSpPr txBox="1">
            <a:spLocks noChangeArrowheads="1"/>
          </p:cNvSpPr>
          <p:nvPr/>
        </p:nvSpPr>
        <p:spPr bwMode="auto">
          <a:xfrm>
            <a:off x="684213" y="692150"/>
            <a:ext cx="5081587" cy="676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20000"/>
              </a:lnSpc>
              <a:spcBef>
                <a:spcPct val="20000"/>
              </a:spcBef>
            </a:pPr>
            <a:r>
              <a:rPr lang="zh-CN" altLang="en-US">
                <a:latin typeface="楷体_GB2312" pitchFamily="49" charset="-122"/>
              </a:rPr>
              <a:t>曲面研究的两个基本问题 </a:t>
            </a:r>
            <a:r>
              <a:rPr lang="en-US" altLang="zh-CN">
                <a:latin typeface="楷体_GB2312" pitchFamily="49" charset="-122"/>
              </a:rPr>
              <a:t>:</a:t>
            </a:r>
            <a:endParaRPr lang="en-US" altLang="zh-CN"/>
          </a:p>
        </p:txBody>
      </p:sp>
      <p:sp>
        <p:nvSpPr>
          <p:cNvPr id="209925" name="Text Box 5"/>
          <p:cNvSpPr txBox="1">
            <a:spLocks noChangeArrowheads="1"/>
          </p:cNvSpPr>
          <p:nvPr/>
        </p:nvSpPr>
        <p:spPr bwMode="auto">
          <a:xfrm>
            <a:off x="611188" y="1700213"/>
            <a:ext cx="667385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t>(1)  </a:t>
            </a:r>
            <a:r>
              <a:rPr lang="zh-CN" altLang="en-US"/>
              <a:t>已知一曲面作为点的几何轨迹时</a:t>
            </a:r>
            <a:r>
              <a:rPr lang="en-US" altLang="zh-CN"/>
              <a:t>,</a:t>
            </a:r>
          </a:p>
        </p:txBody>
      </p:sp>
      <p:sp>
        <p:nvSpPr>
          <p:cNvPr id="209926" name="Text Box 6"/>
          <p:cNvSpPr txBox="1">
            <a:spLocks noChangeArrowheads="1"/>
          </p:cNvSpPr>
          <p:nvPr/>
        </p:nvSpPr>
        <p:spPr bwMode="auto">
          <a:xfrm>
            <a:off x="1331913" y="2565400"/>
            <a:ext cx="2325687"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求曲面方程</a:t>
            </a:r>
            <a:r>
              <a:rPr lang="en-US" altLang="zh-CN"/>
              <a:t>.</a:t>
            </a:r>
          </a:p>
        </p:txBody>
      </p:sp>
      <p:sp>
        <p:nvSpPr>
          <p:cNvPr id="209927" name="Text Box 7"/>
          <p:cNvSpPr txBox="1">
            <a:spLocks noChangeArrowheads="1"/>
          </p:cNvSpPr>
          <p:nvPr/>
        </p:nvSpPr>
        <p:spPr bwMode="auto">
          <a:xfrm>
            <a:off x="684213" y="3284538"/>
            <a:ext cx="8856662"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t>(2)  </a:t>
            </a:r>
            <a:r>
              <a:rPr lang="zh-CN" altLang="en-US"/>
              <a:t>已知方程时 </a:t>
            </a:r>
            <a:r>
              <a:rPr lang="en-US" altLang="zh-CN"/>
              <a:t>,  </a:t>
            </a:r>
            <a:r>
              <a:rPr lang="zh-CN" altLang="en-US"/>
              <a:t>研究它所表示的几何形状</a:t>
            </a:r>
          </a:p>
        </p:txBody>
      </p:sp>
      <p:sp>
        <p:nvSpPr>
          <p:cNvPr id="209928" name="Text Box 8"/>
          <p:cNvSpPr txBox="1">
            <a:spLocks noChangeArrowheads="1"/>
          </p:cNvSpPr>
          <p:nvPr/>
        </p:nvSpPr>
        <p:spPr bwMode="auto">
          <a:xfrm>
            <a:off x="1403350" y="4076700"/>
            <a:ext cx="330835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t>( </a:t>
            </a:r>
            <a:r>
              <a:rPr lang="zh-CN" altLang="en-US"/>
              <a:t>必要时需作图 </a:t>
            </a:r>
            <a:r>
              <a:rPr lang="en-US" altLang="zh-CN"/>
              <a:t>). </a:t>
            </a:r>
          </a:p>
        </p:txBody>
      </p:sp>
      <p:sp>
        <p:nvSpPr>
          <p:cNvPr id="2" name="灯片编号占位符 1"/>
          <p:cNvSpPr>
            <a:spLocks noGrp="1"/>
          </p:cNvSpPr>
          <p:nvPr>
            <p:ph type="sldNum" sz="quarter" idx="12"/>
          </p:nvPr>
        </p:nvSpPr>
        <p:spPr/>
        <p:txBody>
          <a:bodyPr/>
          <a:lstStyle/>
          <a:p>
            <a:fld id="{D5D4DF37-AEE8-484F-9441-CFC9A93CCCEE}" type="slidenum">
              <a:rPr lang="en-US" altLang="zh-CN" smtClean="0">
                <a:solidFill>
                  <a:schemeClr val="bg2"/>
                </a:solidFill>
              </a:rPr>
              <a:pPr/>
              <a:t>5</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9924"/>
                                        </p:tgtEl>
                                        <p:attrNameLst>
                                          <p:attrName>style.visibility</p:attrName>
                                        </p:attrNameLst>
                                      </p:cBhvr>
                                      <p:to>
                                        <p:strVal val="visible"/>
                                      </p:to>
                                    </p:set>
                                    <p:animEffect transition="in" filter="wipe(left)">
                                      <p:cBhvr>
                                        <p:cTn id="7" dur="2000"/>
                                        <p:tgtEl>
                                          <p:spTgt spid="209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9925"/>
                                        </p:tgtEl>
                                        <p:attrNameLst>
                                          <p:attrName>style.visibility</p:attrName>
                                        </p:attrNameLst>
                                      </p:cBhvr>
                                      <p:to>
                                        <p:strVal val="visible"/>
                                      </p:to>
                                    </p:set>
                                    <p:animEffect transition="in" filter="wipe(left)">
                                      <p:cBhvr>
                                        <p:cTn id="12" dur="2000"/>
                                        <p:tgtEl>
                                          <p:spTgt spid="2099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9926"/>
                                        </p:tgtEl>
                                        <p:attrNameLst>
                                          <p:attrName>style.visibility</p:attrName>
                                        </p:attrNameLst>
                                      </p:cBhvr>
                                      <p:to>
                                        <p:strVal val="visible"/>
                                      </p:to>
                                    </p:set>
                                    <p:animEffect transition="in" filter="wipe(left)">
                                      <p:cBhvr>
                                        <p:cTn id="17" dur="2000"/>
                                        <p:tgtEl>
                                          <p:spTgt spid="2099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9927"/>
                                        </p:tgtEl>
                                        <p:attrNameLst>
                                          <p:attrName>style.visibility</p:attrName>
                                        </p:attrNameLst>
                                      </p:cBhvr>
                                      <p:to>
                                        <p:strVal val="visible"/>
                                      </p:to>
                                    </p:set>
                                    <p:animEffect transition="in" filter="wipe(left)">
                                      <p:cBhvr>
                                        <p:cTn id="22" dur="2000"/>
                                        <p:tgtEl>
                                          <p:spTgt spid="2099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9928"/>
                                        </p:tgtEl>
                                        <p:attrNameLst>
                                          <p:attrName>style.visibility</p:attrName>
                                        </p:attrNameLst>
                                      </p:cBhvr>
                                      <p:to>
                                        <p:strVal val="visible"/>
                                      </p:to>
                                    </p:set>
                                    <p:animEffect transition="in" filter="wipe(left)">
                                      <p:cBhvr>
                                        <p:cTn id="27" dur="2000"/>
                                        <p:tgtEl>
                                          <p:spTgt spid="209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autoUpdateAnimBg="0"/>
      <p:bldP spid="209925" grpId="0" autoUpdateAnimBg="0"/>
      <p:bldP spid="209926" grpId="0" autoUpdateAnimBg="0"/>
      <p:bldP spid="209927" grpId="0" autoUpdateAnimBg="0"/>
      <p:bldP spid="20992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4690" name="Group 2"/>
          <p:cNvGrpSpPr>
            <a:grpSpLocks/>
          </p:cNvGrpSpPr>
          <p:nvPr/>
        </p:nvGrpSpPr>
        <p:grpSpPr bwMode="auto">
          <a:xfrm>
            <a:off x="6948488" y="2998766"/>
            <a:ext cx="1439862" cy="1414462"/>
            <a:chOff x="4656" y="2544"/>
            <a:chExt cx="960" cy="1048"/>
          </a:xfrm>
        </p:grpSpPr>
        <p:grpSp>
          <p:nvGrpSpPr>
            <p:cNvPr id="114691" name="Group 3"/>
            <p:cNvGrpSpPr>
              <a:grpSpLocks/>
            </p:cNvGrpSpPr>
            <p:nvPr/>
          </p:nvGrpSpPr>
          <p:grpSpPr bwMode="auto">
            <a:xfrm>
              <a:off x="4656" y="2544"/>
              <a:ext cx="960" cy="1048"/>
              <a:chOff x="4608" y="2584"/>
              <a:chExt cx="968" cy="1056"/>
            </a:xfrm>
          </p:grpSpPr>
          <p:sp>
            <p:nvSpPr>
              <p:cNvPr id="114692" name="Oval 4"/>
              <p:cNvSpPr>
                <a:spLocks noChangeArrowheads="1"/>
              </p:cNvSpPr>
              <p:nvPr/>
            </p:nvSpPr>
            <p:spPr bwMode="auto">
              <a:xfrm>
                <a:off x="4608" y="2584"/>
                <a:ext cx="960" cy="1056"/>
              </a:xfrm>
              <a:prstGeom prst="ellipse">
                <a:avLst/>
              </a:prstGeom>
              <a:solidFill>
                <a:schemeClr val="accent2"/>
              </a:solidFill>
              <a:ln w="28575">
                <a:solidFill>
                  <a:srgbClr val="4D4D4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93" name="Arc 5"/>
              <p:cNvSpPr>
                <a:spLocks/>
              </p:cNvSpPr>
              <p:nvPr/>
            </p:nvSpPr>
            <p:spPr bwMode="auto">
              <a:xfrm>
                <a:off x="4608" y="3105"/>
                <a:ext cx="968" cy="57"/>
              </a:xfrm>
              <a:custGeom>
                <a:avLst/>
                <a:gdLst>
                  <a:gd name="G0" fmla="+- 21466 0 0"/>
                  <a:gd name="G1" fmla="+- 21600 0 0"/>
                  <a:gd name="G2" fmla="+- 21600 0 0"/>
                  <a:gd name="T0" fmla="*/ 0 w 41885"/>
                  <a:gd name="T1" fmla="*/ 19202 h 21600"/>
                  <a:gd name="T2" fmla="*/ 41885 w 41885"/>
                  <a:gd name="T3" fmla="*/ 14555 h 21600"/>
                  <a:gd name="T4" fmla="*/ 21466 w 41885"/>
                  <a:gd name="T5" fmla="*/ 21600 h 21600"/>
                </a:gdLst>
                <a:ahLst/>
                <a:cxnLst>
                  <a:cxn ang="0">
                    <a:pos x="T0" y="T1"/>
                  </a:cxn>
                  <a:cxn ang="0">
                    <a:pos x="T2" y="T3"/>
                  </a:cxn>
                  <a:cxn ang="0">
                    <a:pos x="T4" y="T5"/>
                  </a:cxn>
                </a:cxnLst>
                <a:rect l="0" t="0" r="r" b="b"/>
                <a:pathLst>
                  <a:path w="41885" h="21600" fill="none" extrusionOk="0">
                    <a:moveTo>
                      <a:pt x="-1" y="19201"/>
                    </a:moveTo>
                    <a:cubicBezTo>
                      <a:pt x="1220" y="8268"/>
                      <a:pt x="10464" y="-1"/>
                      <a:pt x="21466" y="0"/>
                    </a:cubicBezTo>
                    <a:cubicBezTo>
                      <a:pt x="30680" y="0"/>
                      <a:pt x="38879" y="5844"/>
                      <a:pt x="41884" y="14555"/>
                    </a:cubicBezTo>
                  </a:path>
                  <a:path w="41885" h="21600" stroke="0" extrusionOk="0">
                    <a:moveTo>
                      <a:pt x="-1" y="19201"/>
                    </a:moveTo>
                    <a:cubicBezTo>
                      <a:pt x="1220" y="8268"/>
                      <a:pt x="10464" y="-1"/>
                      <a:pt x="21466" y="0"/>
                    </a:cubicBezTo>
                    <a:cubicBezTo>
                      <a:pt x="30680" y="0"/>
                      <a:pt x="38879" y="5844"/>
                      <a:pt x="41884" y="14555"/>
                    </a:cubicBezTo>
                    <a:lnTo>
                      <a:pt x="21466" y="21600"/>
                    </a:lnTo>
                    <a:close/>
                  </a:path>
                </a:pathLst>
              </a:custGeom>
              <a:solidFill>
                <a:schemeClr val="accent2">
                  <a:alpha val="50000"/>
                </a:schemeClr>
              </a:solidFill>
              <a:ln w="6350">
                <a:solidFill>
                  <a:srgbClr val="4D4D4D"/>
                </a:solidFill>
                <a:prstDash val="dash"/>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4694" name="Arc 6"/>
            <p:cNvSpPr>
              <a:spLocks/>
            </p:cNvSpPr>
            <p:nvPr/>
          </p:nvSpPr>
          <p:spPr bwMode="auto">
            <a:xfrm>
              <a:off x="4656" y="3060"/>
              <a:ext cx="952" cy="71"/>
            </a:xfrm>
            <a:custGeom>
              <a:avLst/>
              <a:gdLst>
                <a:gd name="G0" fmla="+- 21600 0 0"/>
                <a:gd name="G1" fmla="+- 21600 0 0"/>
                <a:gd name="G2" fmla="+- 21600 0 0"/>
                <a:gd name="T0" fmla="*/ 18 w 43200"/>
                <a:gd name="T1" fmla="*/ 22475 h 30589"/>
                <a:gd name="T2" fmla="*/ 41241 w 43200"/>
                <a:gd name="T3" fmla="*/ 30589 h 30589"/>
                <a:gd name="T4" fmla="*/ 21600 w 43200"/>
                <a:gd name="T5" fmla="*/ 21600 h 30589"/>
              </a:gdLst>
              <a:ahLst/>
              <a:cxnLst>
                <a:cxn ang="0">
                  <a:pos x="T0" y="T1"/>
                </a:cxn>
                <a:cxn ang="0">
                  <a:pos x="T2" y="T3"/>
                </a:cxn>
                <a:cxn ang="0">
                  <a:pos x="T4" y="T5"/>
                </a:cxn>
              </a:cxnLst>
              <a:rect l="0" t="0" r="r" b="b"/>
              <a:pathLst>
                <a:path w="43200" h="30589" fill="none" extrusionOk="0">
                  <a:moveTo>
                    <a:pt x="17" y="22475"/>
                  </a:moveTo>
                  <a:cubicBezTo>
                    <a:pt x="5" y="22183"/>
                    <a:pt x="0" y="21891"/>
                    <a:pt x="0" y="21600"/>
                  </a:cubicBezTo>
                  <a:cubicBezTo>
                    <a:pt x="0" y="9670"/>
                    <a:pt x="9670" y="0"/>
                    <a:pt x="21600" y="0"/>
                  </a:cubicBezTo>
                  <a:cubicBezTo>
                    <a:pt x="33529" y="0"/>
                    <a:pt x="43200" y="9670"/>
                    <a:pt x="43200" y="21600"/>
                  </a:cubicBezTo>
                  <a:cubicBezTo>
                    <a:pt x="43200" y="24702"/>
                    <a:pt x="42531" y="27768"/>
                    <a:pt x="41240" y="30588"/>
                  </a:cubicBezTo>
                </a:path>
                <a:path w="43200" h="30589" stroke="0" extrusionOk="0">
                  <a:moveTo>
                    <a:pt x="17" y="22475"/>
                  </a:moveTo>
                  <a:cubicBezTo>
                    <a:pt x="5" y="22183"/>
                    <a:pt x="0" y="21891"/>
                    <a:pt x="0" y="21600"/>
                  </a:cubicBezTo>
                  <a:cubicBezTo>
                    <a:pt x="0" y="9670"/>
                    <a:pt x="9670" y="0"/>
                    <a:pt x="21600" y="0"/>
                  </a:cubicBezTo>
                  <a:cubicBezTo>
                    <a:pt x="33529" y="0"/>
                    <a:pt x="43200" y="9670"/>
                    <a:pt x="43200" y="21600"/>
                  </a:cubicBezTo>
                  <a:cubicBezTo>
                    <a:pt x="43200" y="24702"/>
                    <a:pt x="42531" y="27768"/>
                    <a:pt x="41240" y="30588"/>
                  </a:cubicBezTo>
                  <a:lnTo>
                    <a:pt x="21600" y="21600"/>
                  </a:lnTo>
                  <a:close/>
                </a:path>
              </a:pathLst>
            </a:custGeom>
            <a:solidFill>
              <a:schemeClr val="accent2"/>
            </a:solidFill>
            <a:ln w="38100">
              <a:solidFill>
                <a:schemeClr val="bg2"/>
              </a:solidFill>
              <a:prstDash val="dash"/>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95" name="Arc 7"/>
            <p:cNvSpPr>
              <a:spLocks/>
            </p:cNvSpPr>
            <p:nvPr/>
          </p:nvSpPr>
          <p:spPr bwMode="auto">
            <a:xfrm rot="10800000">
              <a:off x="4656" y="3097"/>
              <a:ext cx="952" cy="71"/>
            </a:xfrm>
            <a:custGeom>
              <a:avLst/>
              <a:gdLst>
                <a:gd name="G0" fmla="+- 21600 0 0"/>
                <a:gd name="G1" fmla="+- 21600 0 0"/>
                <a:gd name="G2" fmla="+- 21600 0 0"/>
                <a:gd name="T0" fmla="*/ 18 w 43200"/>
                <a:gd name="T1" fmla="*/ 22475 h 30589"/>
                <a:gd name="T2" fmla="*/ 41241 w 43200"/>
                <a:gd name="T3" fmla="*/ 30589 h 30589"/>
                <a:gd name="T4" fmla="*/ 21600 w 43200"/>
                <a:gd name="T5" fmla="*/ 21600 h 30589"/>
              </a:gdLst>
              <a:ahLst/>
              <a:cxnLst>
                <a:cxn ang="0">
                  <a:pos x="T0" y="T1"/>
                </a:cxn>
                <a:cxn ang="0">
                  <a:pos x="T2" y="T3"/>
                </a:cxn>
                <a:cxn ang="0">
                  <a:pos x="T4" y="T5"/>
                </a:cxn>
              </a:cxnLst>
              <a:rect l="0" t="0" r="r" b="b"/>
              <a:pathLst>
                <a:path w="43200" h="30589" fill="none" extrusionOk="0">
                  <a:moveTo>
                    <a:pt x="17" y="22475"/>
                  </a:moveTo>
                  <a:cubicBezTo>
                    <a:pt x="5" y="22183"/>
                    <a:pt x="0" y="21891"/>
                    <a:pt x="0" y="21600"/>
                  </a:cubicBezTo>
                  <a:cubicBezTo>
                    <a:pt x="0" y="9670"/>
                    <a:pt x="9670" y="0"/>
                    <a:pt x="21600" y="0"/>
                  </a:cubicBezTo>
                  <a:cubicBezTo>
                    <a:pt x="33529" y="0"/>
                    <a:pt x="43200" y="9670"/>
                    <a:pt x="43200" y="21600"/>
                  </a:cubicBezTo>
                  <a:cubicBezTo>
                    <a:pt x="43200" y="24702"/>
                    <a:pt x="42531" y="27768"/>
                    <a:pt x="41240" y="30588"/>
                  </a:cubicBezTo>
                </a:path>
                <a:path w="43200" h="30589" stroke="0" extrusionOk="0">
                  <a:moveTo>
                    <a:pt x="17" y="22475"/>
                  </a:moveTo>
                  <a:cubicBezTo>
                    <a:pt x="5" y="22183"/>
                    <a:pt x="0" y="21891"/>
                    <a:pt x="0" y="21600"/>
                  </a:cubicBezTo>
                  <a:cubicBezTo>
                    <a:pt x="0" y="9670"/>
                    <a:pt x="9670" y="0"/>
                    <a:pt x="21600" y="0"/>
                  </a:cubicBezTo>
                  <a:cubicBezTo>
                    <a:pt x="33529" y="0"/>
                    <a:pt x="43200" y="9670"/>
                    <a:pt x="43200" y="21600"/>
                  </a:cubicBezTo>
                  <a:cubicBezTo>
                    <a:pt x="43200" y="24702"/>
                    <a:pt x="42531" y="27768"/>
                    <a:pt x="41240" y="30588"/>
                  </a:cubicBezTo>
                  <a:lnTo>
                    <a:pt x="21600" y="21600"/>
                  </a:lnTo>
                  <a:close/>
                </a:path>
              </a:pathLst>
            </a:custGeom>
            <a:solidFill>
              <a:schemeClr val="accent2"/>
            </a:solidFill>
            <a:ln w="38100">
              <a:solidFill>
                <a:schemeClr val="bg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4698" name="Text Box 10"/>
          <p:cNvSpPr txBox="1">
            <a:spLocks noChangeArrowheads="1"/>
          </p:cNvSpPr>
          <p:nvPr/>
        </p:nvSpPr>
        <p:spPr bwMode="auto">
          <a:xfrm>
            <a:off x="357158" y="2970191"/>
            <a:ext cx="3906838"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a:t>故所求方程为</a:t>
            </a:r>
          </a:p>
        </p:txBody>
      </p:sp>
      <p:sp>
        <p:nvSpPr>
          <p:cNvPr id="114699" name="Rectangle 11"/>
          <p:cNvSpPr>
            <a:spLocks noGrp="1" noChangeArrowheads="1"/>
          </p:cNvSpPr>
          <p:nvPr>
            <p:ph type="title"/>
          </p:nvPr>
        </p:nvSpPr>
        <p:spPr>
          <a:xfrm>
            <a:off x="300008" y="285728"/>
            <a:ext cx="3657600" cy="685800"/>
          </a:xfrm>
        </p:spPr>
        <p:txBody>
          <a:bodyPr/>
          <a:lstStyle/>
          <a:p>
            <a:pPr algn="just"/>
            <a:r>
              <a:rPr lang="zh-CN" altLang="en-US" sz="3200" b="1">
                <a:solidFill>
                  <a:schemeClr val="bg2"/>
                </a:solidFill>
              </a:rPr>
              <a:t>例</a:t>
            </a:r>
            <a:r>
              <a:rPr lang="en-US" altLang="zh-CN" sz="3200" b="1">
                <a:solidFill>
                  <a:schemeClr val="bg2"/>
                </a:solidFill>
              </a:rPr>
              <a:t>1 </a:t>
            </a:r>
            <a:r>
              <a:rPr lang="zh-CN" altLang="en-US" sz="3200" b="1">
                <a:solidFill>
                  <a:schemeClr val="bg2"/>
                </a:solidFill>
              </a:rPr>
              <a:t>求动点到定点</a:t>
            </a:r>
          </a:p>
        </p:txBody>
      </p:sp>
      <p:graphicFrame>
        <p:nvGraphicFramePr>
          <p:cNvPr id="114700" name="Object 12"/>
          <p:cNvGraphicFramePr>
            <a:graphicFrameLocks noChangeAspect="1"/>
          </p:cNvGraphicFramePr>
          <p:nvPr/>
        </p:nvGraphicFramePr>
        <p:xfrm>
          <a:off x="4041784" y="1604941"/>
          <a:ext cx="1816100" cy="458787"/>
        </p:xfrm>
        <a:graphic>
          <a:graphicData uri="http://schemas.openxmlformats.org/presentationml/2006/ole">
            <p:oleObj spid="_x0000_s114964" name="Equation" r:id="rId3" imgW="1398240" imgH="342720" progId="">
              <p:embed/>
            </p:oleObj>
          </a:graphicData>
        </a:graphic>
      </p:graphicFrame>
      <p:graphicFrame>
        <p:nvGraphicFramePr>
          <p:cNvPr id="114707" name="Object 19"/>
          <p:cNvGraphicFramePr>
            <a:graphicFrameLocks noChangeAspect="1"/>
          </p:cNvGraphicFramePr>
          <p:nvPr/>
        </p:nvGraphicFramePr>
        <p:xfrm>
          <a:off x="3684558" y="387328"/>
          <a:ext cx="2160587" cy="498475"/>
        </p:xfrm>
        <a:graphic>
          <a:graphicData uri="http://schemas.openxmlformats.org/presentationml/2006/ole">
            <p:oleObj spid="_x0000_s114965" name="Equation" r:id="rId4" imgW="1754280" imgH="393480" progId="">
              <p:embed/>
            </p:oleObj>
          </a:graphicData>
        </a:graphic>
      </p:graphicFrame>
      <p:sp>
        <p:nvSpPr>
          <p:cNvPr id="114708" name="Text Box 20"/>
          <p:cNvSpPr txBox="1">
            <a:spLocks noChangeArrowheads="1"/>
          </p:cNvSpPr>
          <p:nvPr/>
        </p:nvSpPr>
        <p:spPr bwMode="auto">
          <a:xfrm>
            <a:off x="285720" y="941366"/>
            <a:ext cx="30480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轨迹方程</a:t>
            </a:r>
            <a:r>
              <a:rPr lang="en-US" altLang="zh-CN"/>
              <a:t>.  </a:t>
            </a:r>
          </a:p>
        </p:txBody>
      </p:sp>
      <p:sp>
        <p:nvSpPr>
          <p:cNvPr id="114710" name="Text Box 22"/>
          <p:cNvSpPr txBox="1">
            <a:spLocks noChangeArrowheads="1"/>
          </p:cNvSpPr>
          <p:nvPr/>
        </p:nvSpPr>
        <p:spPr bwMode="auto">
          <a:xfrm>
            <a:off x="323850" y="4397365"/>
            <a:ext cx="6264275"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a:latin typeface="楷体_GB2312" pitchFamily="49" charset="-122"/>
              </a:rPr>
              <a:t>特别</a:t>
            </a:r>
            <a:r>
              <a:rPr lang="en-US" altLang="zh-CN" dirty="0">
                <a:latin typeface="楷体_GB2312" pitchFamily="49" charset="-122"/>
              </a:rPr>
              <a:t>,</a:t>
            </a:r>
            <a:r>
              <a:rPr lang="zh-CN" altLang="en-US" dirty="0">
                <a:latin typeface="楷体_GB2312" pitchFamily="49" charset="-122"/>
              </a:rPr>
              <a:t>当</a:t>
            </a:r>
            <a:r>
              <a:rPr lang="en-US" altLang="zh-CN" i="1" dirty="0"/>
              <a:t>M</a:t>
            </a:r>
            <a:r>
              <a:rPr lang="en-US" altLang="zh-CN" baseline="-25000" dirty="0"/>
              <a:t>0</a:t>
            </a:r>
            <a:r>
              <a:rPr lang="zh-CN" altLang="en-US" dirty="0">
                <a:latin typeface="楷体_GB2312" pitchFamily="49" charset="-122"/>
              </a:rPr>
              <a:t>在原点时</a:t>
            </a:r>
            <a:r>
              <a:rPr lang="en-US" altLang="zh-CN" dirty="0">
                <a:latin typeface="楷体_GB2312" pitchFamily="49" charset="-122"/>
              </a:rPr>
              <a:t>,</a:t>
            </a:r>
            <a:r>
              <a:rPr lang="zh-CN" altLang="en-US" dirty="0">
                <a:latin typeface="楷体_GB2312" pitchFamily="49" charset="-122"/>
              </a:rPr>
              <a:t>球面方程为</a:t>
            </a:r>
          </a:p>
        </p:txBody>
      </p:sp>
      <p:sp>
        <p:nvSpPr>
          <p:cNvPr id="114712" name="Text Box 24"/>
          <p:cNvSpPr txBox="1">
            <a:spLocks noChangeArrowheads="1"/>
          </p:cNvSpPr>
          <p:nvPr/>
        </p:nvSpPr>
        <p:spPr bwMode="auto">
          <a:xfrm>
            <a:off x="285720" y="1506516"/>
            <a:ext cx="403225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smtClean="0"/>
              <a:t>解：设</a:t>
            </a:r>
            <a:r>
              <a:rPr lang="zh-CN" altLang="en-US" dirty="0"/>
              <a:t>轨迹上动点为</a:t>
            </a:r>
          </a:p>
        </p:txBody>
      </p:sp>
      <p:graphicFrame>
        <p:nvGraphicFramePr>
          <p:cNvPr id="114701" name="Object 13"/>
          <p:cNvGraphicFramePr>
            <a:graphicFrameLocks noChangeAspect="1"/>
          </p:cNvGraphicFramePr>
          <p:nvPr/>
        </p:nvGraphicFramePr>
        <p:xfrm>
          <a:off x="7019925" y="1533503"/>
          <a:ext cx="1655763" cy="533400"/>
        </p:xfrm>
        <a:graphic>
          <a:graphicData uri="http://schemas.openxmlformats.org/presentationml/2006/ole">
            <p:oleObj spid="_x0000_s114966" name="Equation" r:id="rId5" imgW="1411200" imgH="444240" progId="">
              <p:embed/>
            </p:oleObj>
          </a:graphicData>
        </a:graphic>
      </p:graphicFrame>
      <p:sp>
        <p:nvSpPr>
          <p:cNvPr id="114706" name="Text Box 18"/>
          <p:cNvSpPr txBox="1">
            <a:spLocks noChangeArrowheads="1"/>
          </p:cNvSpPr>
          <p:nvPr/>
        </p:nvSpPr>
        <p:spPr bwMode="auto">
          <a:xfrm>
            <a:off x="381000" y="2254228"/>
            <a:ext cx="685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即</a:t>
            </a:r>
          </a:p>
        </p:txBody>
      </p:sp>
      <p:sp>
        <p:nvSpPr>
          <p:cNvPr id="114713" name="Text Box 25"/>
          <p:cNvSpPr txBox="1">
            <a:spLocks noChangeArrowheads="1"/>
          </p:cNvSpPr>
          <p:nvPr/>
        </p:nvSpPr>
        <p:spPr bwMode="auto">
          <a:xfrm>
            <a:off x="5724525" y="1479528"/>
            <a:ext cx="2105025"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依题意</a:t>
            </a:r>
          </a:p>
        </p:txBody>
      </p:sp>
      <p:sp>
        <p:nvSpPr>
          <p:cNvPr id="114714" name="Text Box 26"/>
          <p:cNvSpPr txBox="1">
            <a:spLocks noChangeArrowheads="1"/>
          </p:cNvSpPr>
          <p:nvPr/>
        </p:nvSpPr>
        <p:spPr bwMode="auto">
          <a:xfrm>
            <a:off x="5857884" y="376216"/>
            <a:ext cx="28194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dirty="0"/>
              <a:t>距离为 </a:t>
            </a:r>
            <a:r>
              <a:rPr lang="en-US" altLang="zh-CN" dirty="0"/>
              <a:t>R </a:t>
            </a:r>
            <a:r>
              <a:rPr lang="zh-CN" altLang="en-US" dirty="0"/>
              <a:t>的</a:t>
            </a:r>
          </a:p>
        </p:txBody>
      </p:sp>
      <p:graphicFrame>
        <p:nvGraphicFramePr>
          <p:cNvPr id="114729" name="Object 41"/>
          <p:cNvGraphicFramePr>
            <a:graphicFrameLocks noChangeAspect="1"/>
          </p:cNvGraphicFramePr>
          <p:nvPr/>
        </p:nvGraphicFramePr>
        <p:xfrm>
          <a:off x="469897" y="5565753"/>
          <a:ext cx="3673475" cy="781050"/>
        </p:xfrm>
        <a:graphic>
          <a:graphicData uri="http://schemas.openxmlformats.org/presentationml/2006/ole">
            <p:oleObj spid="_x0000_s114967" name="Equation" r:id="rId6" imgW="2466360" imgH="507600" progId="">
              <p:embed/>
            </p:oleObj>
          </a:graphicData>
        </a:graphic>
      </p:graphicFrame>
      <p:sp>
        <p:nvSpPr>
          <p:cNvPr id="114730" name="Text Box 42"/>
          <p:cNvSpPr txBox="1">
            <a:spLocks noChangeArrowheads="1"/>
          </p:cNvSpPr>
          <p:nvPr/>
        </p:nvSpPr>
        <p:spPr bwMode="auto">
          <a:xfrm>
            <a:off x="4038618" y="5707041"/>
            <a:ext cx="3546164"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dirty="0"/>
              <a:t>表示上</a:t>
            </a:r>
            <a:r>
              <a:rPr lang="en-US" altLang="zh-CN" dirty="0"/>
              <a:t>(</a:t>
            </a:r>
            <a:r>
              <a:rPr lang="zh-CN" altLang="en-US" dirty="0"/>
              <a:t>下</a:t>
            </a:r>
            <a:r>
              <a:rPr lang="en-US" altLang="zh-CN" dirty="0" smtClean="0"/>
              <a:t>)</a:t>
            </a:r>
            <a:r>
              <a:rPr lang="zh-CN" altLang="en-US" dirty="0" smtClean="0"/>
              <a:t>半球面 </a:t>
            </a:r>
            <a:r>
              <a:rPr lang="en-US" altLang="zh-CN" dirty="0"/>
              <a:t>.</a:t>
            </a:r>
          </a:p>
        </p:txBody>
      </p:sp>
      <p:graphicFrame>
        <p:nvGraphicFramePr>
          <p:cNvPr id="114731" name="Object 43"/>
          <p:cNvGraphicFramePr>
            <a:graphicFrameLocks noChangeAspect="1"/>
          </p:cNvGraphicFramePr>
          <p:nvPr/>
        </p:nvGraphicFramePr>
        <p:xfrm>
          <a:off x="1116013" y="2181203"/>
          <a:ext cx="5937250" cy="695325"/>
        </p:xfrm>
        <a:graphic>
          <a:graphicData uri="http://schemas.openxmlformats.org/presentationml/2006/ole">
            <p:oleObj spid="_x0000_s114968" name="Equation" r:id="rId7" imgW="4614480" imgH="533160" progId="">
              <p:embed/>
            </p:oleObj>
          </a:graphicData>
        </a:graphic>
      </p:graphicFrame>
      <p:graphicFrame>
        <p:nvGraphicFramePr>
          <p:cNvPr id="114732" name="Object 44"/>
          <p:cNvGraphicFramePr>
            <a:graphicFrameLocks noChangeAspect="1"/>
          </p:cNvGraphicFramePr>
          <p:nvPr/>
        </p:nvGraphicFramePr>
        <p:xfrm>
          <a:off x="539750" y="3549628"/>
          <a:ext cx="6016625" cy="590550"/>
        </p:xfrm>
        <a:graphic>
          <a:graphicData uri="http://schemas.openxmlformats.org/presentationml/2006/ole">
            <p:oleObj spid="_x0000_s114969" name="Equation" r:id="rId8" imgW="4474800" imgH="431640" progId="">
              <p:embed/>
            </p:oleObj>
          </a:graphicData>
        </a:graphic>
      </p:graphicFrame>
      <p:graphicFrame>
        <p:nvGraphicFramePr>
          <p:cNvPr id="114733" name="Object 45"/>
          <p:cNvGraphicFramePr>
            <a:graphicFrameLocks noChangeAspect="1"/>
          </p:cNvGraphicFramePr>
          <p:nvPr/>
        </p:nvGraphicFramePr>
        <p:xfrm>
          <a:off x="1331913" y="4989491"/>
          <a:ext cx="2960687" cy="577850"/>
        </p:xfrm>
        <a:graphic>
          <a:graphicData uri="http://schemas.openxmlformats.org/presentationml/2006/ole">
            <p:oleObj spid="_x0000_s114970" name="Equation" r:id="rId9" imgW="2161080" imgH="406080" progId="">
              <p:embed/>
            </p:oleObj>
          </a:graphicData>
        </a:graphic>
      </p:graphicFrame>
      <p:grpSp>
        <p:nvGrpSpPr>
          <p:cNvPr id="114747" name="Group 59"/>
          <p:cNvGrpSpPr>
            <a:grpSpLocks/>
          </p:cNvGrpSpPr>
          <p:nvPr/>
        </p:nvGrpSpPr>
        <p:grpSpPr bwMode="auto">
          <a:xfrm>
            <a:off x="6488113" y="2916216"/>
            <a:ext cx="1828800" cy="2362200"/>
            <a:chOff x="4176" y="2448"/>
            <a:chExt cx="1152" cy="1488"/>
          </a:xfrm>
        </p:grpSpPr>
        <p:grpSp>
          <p:nvGrpSpPr>
            <p:cNvPr id="114748" name="Group 60"/>
            <p:cNvGrpSpPr>
              <a:grpSpLocks/>
            </p:cNvGrpSpPr>
            <p:nvPr/>
          </p:nvGrpSpPr>
          <p:grpSpPr bwMode="auto">
            <a:xfrm>
              <a:off x="4176" y="2448"/>
              <a:ext cx="1152" cy="1488"/>
              <a:chOff x="4224" y="192"/>
              <a:chExt cx="1152" cy="1488"/>
            </a:xfrm>
          </p:grpSpPr>
          <p:sp>
            <p:nvSpPr>
              <p:cNvPr id="114749" name="Line 61"/>
              <p:cNvSpPr>
                <a:spLocks noChangeShapeType="1"/>
              </p:cNvSpPr>
              <p:nvPr/>
            </p:nvSpPr>
            <p:spPr bwMode="auto">
              <a:xfrm>
                <a:off x="4560" y="1248"/>
                <a:ext cx="816" cy="0"/>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50" name="Line 62"/>
              <p:cNvSpPr>
                <a:spLocks noChangeShapeType="1"/>
              </p:cNvSpPr>
              <p:nvPr/>
            </p:nvSpPr>
            <p:spPr bwMode="auto">
              <a:xfrm flipH="1">
                <a:off x="4224" y="1248"/>
                <a:ext cx="336" cy="336"/>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51" name="Line 63"/>
              <p:cNvSpPr>
                <a:spLocks noChangeShapeType="1"/>
              </p:cNvSpPr>
              <p:nvPr/>
            </p:nvSpPr>
            <p:spPr bwMode="auto">
              <a:xfrm flipV="1">
                <a:off x="4560" y="192"/>
                <a:ext cx="0" cy="1056"/>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4752" name="Object 64"/>
              <p:cNvGraphicFramePr>
                <a:graphicFrameLocks noChangeAspect="1"/>
              </p:cNvGraphicFramePr>
              <p:nvPr/>
            </p:nvGraphicFramePr>
            <p:xfrm>
              <a:off x="4320" y="1488"/>
              <a:ext cx="172" cy="192"/>
            </p:xfrm>
            <a:graphic>
              <a:graphicData uri="http://schemas.openxmlformats.org/presentationml/2006/ole">
                <p:oleObj spid="_x0000_s114971" name="Equation" r:id="rId10" imgW="152640" imgH="177840" progId="">
                  <p:embed/>
                </p:oleObj>
              </a:graphicData>
            </a:graphic>
          </p:graphicFrame>
          <p:graphicFrame>
            <p:nvGraphicFramePr>
              <p:cNvPr id="114753" name="Object 65"/>
              <p:cNvGraphicFramePr>
                <a:graphicFrameLocks noChangeAspect="1"/>
              </p:cNvGraphicFramePr>
              <p:nvPr/>
            </p:nvGraphicFramePr>
            <p:xfrm>
              <a:off x="5184" y="1296"/>
              <a:ext cx="192" cy="224"/>
            </p:xfrm>
            <a:graphic>
              <a:graphicData uri="http://schemas.openxmlformats.org/presentationml/2006/ole">
                <p:oleObj spid="_x0000_s114972" name="公式" r:id="rId11" imgW="177840" imgH="203040" progId="Equation.3">
                  <p:embed/>
                </p:oleObj>
              </a:graphicData>
            </a:graphic>
          </p:graphicFrame>
          <p:graphicFrame>
            <p:nvGraphicFramePr>
              <p:cNvPr id="114754" name="Object 66"/>
              <p:cNvGraphicFramePr>
                <a:graphicFrameLocks noChangeAspect="1"/>
              </p:cNvGraphicFramePr>
              <p:nvPr/>
            </p:nvGraphicFramePr>
            <p:xfrm>
              <a:off x="4368" y="192"/>
              <a:ext cx="172" cy="173"/>
            </p:xfrm>
            <a:graphic>
              <a:graphicData uri="http://schemas.openxmlformats.org/presentationml/2006/ole">
                <p:oleObj spid="_x0000_s114973" name="公式" r:id="rId12" imgW="152640" imgH="152280" progId="Equation.3">
                  <p:embed/>
                </p:oleObj>
              </a:graphicData>
            </a:graphic>
          </p:graphicFrame>
          <p:graphicFrame>
            <p:nvGraphicFramePr>
              <p:cNvPr id="114755" name="Object 67"/>
              <p:cNvGraphicFramePr>
                <a:graphicFrameLocks noChangeAspect="1"/>
              </p:cNvGraphicFramePr>
              <p:nvPr/>
            </p:nvGraphicFramePr>
            <p:xfrm>
              <a:off x="4512" y="1248"/>
              <a:ext cx="172" cy="192"/>
            </p:xfrm>
            <a:graphic>
              <a:graphicData uri="http://schemas.openxmlformats.org/presentationml/2006/ole">
                <p:oleObj spid="_x0000_s114974" name="公式" r:id="rId13" imgW="152640" imgH="177840" progId="Equation.3">
                  <p:embed/>
                </p:oleObj>
              </a:graphicData>
            </a:graphic>
          </p:graphicFrame>
        </p:grpSp>
        <p:grpSp>
          <p:nvGrpSpPr>
            <p:cNvPr id="114756" name="Group 68"/>
            <p:cNvGrpSpPr>
              <a:grpSpLocks/>
            </p:cNvGrpSpPr>
            <p:nvPr/>
          </p:nvGrpSpPr>
          <p:grpSpPr bwMode="auto">
            <a:xfrm>
              <a:off x="4800" y="2695"/>
              <a:ext cx="439" cy="761"/>
              <a:chOff x="4800" y="2695"/>
              <a:chExt cx="439" cy="761"/>
            </a:xfrm>
          </p:grpSpPr>
          <p:grpSp>
            <p:nvGrpSpPr>
              <p:cNvPr id="114757" name="Group 69"/>
              <p:cNvGrpSpPr>
                <a:grpSpLocks/>
              </p:cNvGrpSpPr>
              <p:nvPr/>
            </p:nvGrpSpPr>
            <p:grpSpPr bwMode="auto">
              <a:xfrm>
                <a:off x="4800" y="2695"/>
                <a:ext cx="439" cy="761"/>
                <a:chOff x="4800" y="2695"/>
                <a:chExt cx="439" cy="761"/>
              </a:xfrm>
            </p:grpSpPr>
            <p:graphicFrame>
              <p:nvGraphicFramePr>
                <p:cNvPr id="114758" name="Object 70"/>
                <p:cNvGraphicFramePr>
                  <a:graphicFrameLocks noChangeAspect="1"/>
                </p:cNvGraphicFramePr>
                <p:nvPr/>
              </p:nvGraphicFramePr>
              <p:xfrm>
                <a:off x="4944" y="3219"/>
                <a:ext cx="295" cy="237"/>
              </p:xfrm>
              <a:graphic>
                <a:graphicData uri="http://schemas.openxmlformats.org/presentationml/2006/ole">
                  <p:oleObj spid="_x0000_s114975" name="公式" r:id="rId14" imgW="254160" imgH="203040" progId="Equation.3">
                    <p:embed/>
                  </p:oleObj>
                </a:graphicData>
              </a:graphic>
            </p:graphicFrame>
            <p:graphicFrame>
              <p:nvGraphicFramePr>
                <p:cNvPr id="114759" name="Object 71"/>
                <p:cNvGraphicFramePr>
                  <a:graphicFrameLocks noChangeAspect="1"/>
                </p:cNvGraphicFramePr>
                <p:nvPr/>
              </p:nvGraphicFramePr>
              <p:xfrm>
                <a:off x="4800" y="2695"/>
                <a:ext cx="351" cy="332"/>
              </p:xfrm>
              <a:graphic>
                <a:graphicData uri="http://schemas.openxmlformats.org/presentationml/2006/ole">
                  <p:oleObj spid="_x0000_s114976" name="公式" r:id="rId15" imgW="305280" imgH="291960" progId="Equation.3">
                    <p:embed/>
                  </p:oleObj>
                </a:graphicData>
              </a:graphic>
            </p:graphicFrame>
            <p:sp>
              <p:nvSpPr>
                <p:cNvPr id="114760" name="Oval 72"/>
                <p:cNvSpPr>
                  <a:spLocks noChangeArrowheads="1"/>
                </p:cNvSpPr>
                <p:nvPr/>
              </p:nvSpPr>
              <p:spPr bwMode="auto">
                <a:xfrm>
                  <a:off x="5054" y="3182"/>
                  <a:ext cx="34" cy="34"/>
                </a:xfrm>
                <a:prstGeom prst="ellipse">
                  <a:avLst/>
                </a:prstGeom>
                <a:solidFill>
                  <a:schemeClr val="hlink"/>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4761" name="Line 73"/>
              <p:cNvSpPr>
                <a:spLocks noChangeShapeType="1"/>
              </p:cNvSpPr>
              <p:nvPr/>
            </p:nvSpPr>
            <p:spPr bwMode="auto">
              <a:xfrm>
                <a:off x="4951" y="3018"/>
                <a:ext cx="137" cy="201"/>
              </a:xfrm>
              <a:prstGeom prst="line">
                <a:avLst/>
              </a:prstGeom>
              <a:noFill/>
              <a:ln w="38100">
                <a:solidFill>
                  <a:schemeClr val="bg2"/>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62" name="Oval 74"/>
              <p:cNvSpPr>
                <a:spLocks noChangeArrowheads="1"/>
              </p:cNvSpPr>
              <p:nvPr/>
            </p:nvSpPr>
            <p:spPr bwMode="auto">
              <a:xfrm>
                <a:off x="4932" y="2984"/>
                <a:ext cx="34" cy="34"/>
              </a:xfrm>
              <a:prstGeom prst="ellipse">
                <a:avLst/>
              </a:prstGeom>
              <a:solidFill>
                <a:schemeClr val="hlink"/>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 name="灯片编号占位符 1"/>
          <p:cNvSpPr>
            <a:spLocks noGrp="1"/>
          </p:cNvSpPr>
          <p:nvPr>
            <p:ph type="sldNum" sz="quarter" idx="12"/>
          </p:nvPr>
        </p:nvSpPr>
        <p:spPr>
          <a:xfrm>
            <a:off x="6553200" y="6153128"/>
            <a:ext cx="1905000" cy="457200"/>
          </a:xfrm>
        </p:spPr>
        <p:txBody>
          <a:bodyPr/>
          <a:lstStyle/>
          <a:p>
            <a:fld id="{F2CDD481-FEA8-491C-B234-0078D8C6E05D}" type="slidenum">
              <a:rPr lang="en-US" altLang="zh-CN" smtClean="0">
                <a:solidFill>
                  <a:schemeClr val="bg2"/>
                </a:solidFill>
              </a:rPr>
              <a:pPr/>
              <a:t>6</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712"/>
                                        </p:tgtEl>
                                        <p:attrNameLst>
                                          <p:attrName>style.visibility</p:attrName>
                                        </p:attrNameLst>
                                      </p:cBhvr>
                                      <p:to>
                                        <p:strVal val="visible"/>
                                      </p:to>
                                    </p:set>
                                    <p:animEffect transition="in" filter="wipe(left)">
                                      <p:cBhvr>
                                        <p:cTn id="7" dur="2000"/>
                                        <p:tgtEl>
                                          <p:spTgt spid="1147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4700"/>
                                        </p:tgtEl>
                                        <p:attrNameLst>
                                          <p:attrName>style.visibility</p:attrName>
                                        </p:attrNameLst>
                                      </p:cBhvr>
                                      <p:to>
                                        <p:strVal val="visible"/>
                                      </p:to>
                                    </p:set>
                                    <p:animEffect transition="in" filter="wipe(left)">
                                      <p:cBhvr>
                                        <p:cTn id="12" dur="2000"/>
                                        <p:tgtEl>
                                          <p:spTgt spid="1147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4713"/>
                                        </p:tgtEl>
                                        <p:attrNameLst>
                                          <p:attrName>style.visibility</p:attrName>
                                        </p:attrNameLst>
                                      </p:cBhvr>
                                      <p:to>
                                        <p:strVal val="visible"/>
                                      </p:to>
                                    </p:set>
                                    <p:animEffect transition="in" filter="wipe(left)">
                                      <p:cBhvr>
                                        <p:cTn id="17" dur="2000"/>
                                        <p:tgtEl>
                                          <p:spTgt spid="1147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4747"/>
                                        </p:tgtEl>
                                        <p:attrNameLst>
                                          <p:attrName>style.visibility</p:attrName>
                                        </p:attrNameLst>
                                      </p:cBhvr>
                                      <p:to>
                                        <p:strVal val="visible"/>
                                      </p:to>
                                    </p:set>
                                    <p:animEffect transition="in" filter="wipe(left)">
                                      <p:cBhvr>
                                        <p:cTn id="22" dur="2000"/>
                                        <p:tgtEl>
                                          <p:spTgt spid="1147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4701"/>
                                        </p:tgtEl>
                                        <p:attrNameLst>
                                          <p:attrName>style.visibility</p:attrName>
                                        </p:attrNameLst>
                                      </p:cBhvr>
                                      <p:to>
                                        <p:strVal val="visible"/>
                                      </p:to>
                                    </p:set>
                                    <p:animEffect transition="in" filter="wipe(left)">
                                      <p:cBhvr>
                                        <p:cTn id="27" dur="2000"/>
                                        <p:tgtEl>
                                          <p:spTgt spid="1147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4690"/>
                                        </p:tgtEl>
                                        <p:attrNameLst>
                                          <p:attrName>style.visibility</p:attrName>
                                        </p:attrNameLst>
                                      </p:cBhvr>
                                      <p:to>
                                        <p:strVal val="visible"/>
                                      </p:to>
                                    </p:set>
                                    <p:animEffect transition="in" filter="wipe(left)">
                                      <p:cBhvr>
                                        <p:cTn id="32" dur="2000"/>
                                        <p:tgtEl>
                                          <p:spTgt spid="1146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4706"/>
                                        </p:tgtEl>
                                        <p:attrNameLst>
                                          <p:attrName>style.visibility</p:attrName>
                                        </p:attrNameLst>
                                      </p:cBhvr>
                                      <p:to>
                                        <p:strVal val="visible"/>
                                      </p:to>
                                    </p:set>
                                    <p:animEffect transition="in" filter="wipe(left)">
                                      <p:cBhvr>
                                        <p:cTn id="37" dur="2000"/>
                                        <p:tgtEl>
                                          <p:spTgt spid="11470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4731"/>
                                        </p:tgtEl>
                                        <p:attrNameLst>
                                          <p:attrName>style.visibility</p:attrName>
                                        </p:attrNameLst>
                                      </p:cBhvr>
                                      <p:to>
                                        <p:strVal val="visible"/>
                                      </p:to>
                                    </p:set>
                                    <p:animEffect transition="in" filter="wipe(left)">
                                      <p:cBhvr>
                                        <p:cTn id="42" dur="2000"/>
                                        <p:tgtEl>
                                          <p:spTgt spid="11473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4698"/>
                                        </p:tgtEl>
                                        <p:attrNameLst>
                                          <p:attrName>style.visibility</p:attrName>
                                        </p:attrNameLst>
                                      </p:cBhvr>
                                      <p:to>
                                        <p:strVal val="visible"/>
                                      </p:to>
                                    </p:set>
                                    <p:animEffect transition="in" filter="wipe(left)">
                                      <p:cBhvr>
                                        <p:cTn id="47" dur="2000"/>
                                        <p:tgtEl>
                                          <p:spTgt spid="11469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14732"/>
                                        </p:tgtEl>
                                        <p:attrNameLst>
                                          <p:attrName>style.visibility</p:attrName>
                                        </p:attrNameLst>
                                      </p:cBhvr>
                                      <p:to>
                                        <p:strVal val="visible"/>
                                      </p:to>
                                    </p:set>
                                    <p:animEffect transition="in" filter="wipe(left)">
                                      <p:cBhvr>
                                        <p:cTn id="52" dur="2000"/>
                                        <p:tgtEl>
                                          <p:spTgt spid="11473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4710">
                                            <p:txEl>
                                              <p:pRg st="0" end="0"/>
                                            </p:txEl>
                                          </p:spTgt>
                                        </p:tgtEl>
                                        <p:attrNameLst>
                                          <p:attrName>style.visibility</p:attrName>
                                        </p:attrNameLst>
                                      </p:cBhvr>
                                      <p:to>
                                        <p:strVal val="visible"/>
                                      </p:to>
                                    </p:set>
                                    <p:animEffect transition="in" filter="wipe(left)">
                                      <p:cBhvr>
                                        <p:cTn id="57" dur="2000"/>
                                        <p:tgtEl>
                                          <p:spTgt spid="114710">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14733"/>
                                        </p:tgtEl>
                                        <p:attrNameLst>
                                          <p:attrName>style.visibility</p:attrName>
                                        </p:attrNameLst>
                                      </p:cBhvr>
                                      <p:to>
                                        <p:strVal val="visible"/>
                                      </p:to>
                                    </p:set>
                                    <p:animEffect transition="in" filter="wipe(left)">
                                      <p:cBhvr>
                                        <p:cTn id="62" dur="2000"/>
                                        <p:tgtEl>
                                          <p:spTgt spid="11473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14729"/>
                                        </p:tgtEl>
                                        <p:attrNameLst>
                                          <p:attrName>style.visibility</p:attrName>
                                        </p:attrNameLst>
                                      </p:cBhvr>
                                      <p:to>
                                        <p:strVal val="visible"/>
                                      </p:to>
                                    </p:set>
                                    <p:animEffect transition="in" filter="wipe(left)">
                                      <p:cBhvr>
                                        <p:cTn id="67" dur="2000"/>
                                        <p:tgtEl>
                                          <p:spTgt spid="11472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14730"/>
                                        </p:tgtEl>
                                        <p:attrNameLst>
                                          <p:attrName>style.visibility</p:attrName>
                                        </p:attrNameLst>
                                      </p:cBhvr>
                                      <p:to>
                                        <p:strVal val="visible"/>
                                      </p:to>
                                    </p:set>
                                    <p:animEffect transition="in" filter="wipe(left)">
                                      <p:cBhvr>
                                        <p:cTn id="72" dur="2000"/>
                                        <p:tgtEl>
                                          <p:spTgt spid="114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8" grpId="0" autoUpdateAnimBg="0"/>
      <p:bldP spid="114710" grpId="0" build="p" autoUpdateAnimBg="0"/>
      <p:bldP spid="114712" grpId="0" autoUpdateAnimBg="0"/>
      <p:bldP spid="114706" grpId="0" autoUpdateAnimBg="0"/>
      <p:bldP spid="114713" grpId="0" autoUpdateAnimBg="0"/>
      <p:bldP spid="11473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395288" y="357166"/>
            <a:ext cx="2882900" cy="609600"/>
          </a:xfrm>
        </p:spPr>
        <p:txBody>
          <a:bodyPr/>
          <a:lstStyle/>
          <a:p>
            <a:pPr algn="l">
              <a:lnSpc>
                <a:spcPct val="130000"/>
              </a:lnSpc>
            </a:pPr>
            <a:r>
              <a:rPr lang="zh-CN" altLang="en-US" sz="3200" b="1">
                <a:solidFill>
                  <a:schemeClr val="bg2"/>
                </a:solidFill>
                <a:latin typeface="楷体_GB2312" pitchFamily="49" charset="-122"/>
              </a:rPr>
              <a:t>例</a:t>
            </a:r>
            <a:r>
              <a:rPr lang="en-US" altLang="zh-CN" sz="3200" b="1">
                <a:solidFill>
                  <a:schemeClr val="bg2"/>
                </a:solidFill>
              </a:rPr>
              <a:t>2  </a:t>
            </a:r>
            <a:r>
              <a:rPr lang="zh-CN" altLang="en-US" sz="3200" b="1">
                <a:solidFill>
                  <a:schemeClr val="bg2"/>
                </a:solidFill>
                <a:latin typeface="楷体_GB2312" pitchFamily="49" charset="-122"/>
              </a:rPr>
              <a:t>研究方程</a:t>
            </a:r>
          </a:p>
        </p:txBody>
      </p:sp>
      <p:graphicFrame>
        <p:nvGraphicFramePr>
          <p:cNvPr id="115715" name="Object 3"/>
          <p:cNvGraphicFramePr>
            <a:graphicFrameLocks noChangeAspect="1"/>
          </p:cNvGraphicFramePr>
          <p:nvPr/>
        </p:nvGraphicFramePr>
        <p:xfrm>
          <a:off x="3214678" y="300020"/>
          <a:ext cx="4824413" cy="628650"/>
        </p:xfrm>
        <a:graphic>
          <a:graphicData uri="http://schemas.openxmlformats.org/presentationml/2006/ole">
            <p:oleObj spid="_x0000_s115808" name="Equation" r:id="rId3" imgW="3241800" imgH="406080" progId="">
              <p:embed/>
            </p:oleObj>
          </a:graphicData>
        </a:graphic>
      </p:graphicFrame>
      <p:sp>
        <p:nvSpPr>
          <p:cNvPr id="115717" name="Text Box 5"/>
          <p:cNvSpPr txBox="1">
            <a:spLocks noChangeArrowheads="1"/>
          </p:cNvSpPr>
          <p:nvPr/>
        </p:nvSpPr>
        <p:spPr bwMode="auto">
          <a:xfrm>
            <a:off x="250825" y="1635117"/>
            <a:ext cx="33782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dirty="0">
                <a:latin typeface="楷体_GB2312" pitchFamily="49" charset="-122"/>
              </a:rPr>
              <a:t> </a:t>
            </a:r>
            <a:r>
              <a:rPr lang="zh-CN" altLang="en-US" dirty="0" smtClean="0">
                <a:latin typeface="楷体_GB2312" pitchFamily="49" charset="-122"/>
              </a:rPr>
              <a:t>解</a:t>
            </a:r>
            <a:r>
              <a:rPr lang="en-US" altLang="zh-CN" dirty="0" smtClean="0">
                <a:latin typeface="楷体_GB2312" pitchFamily="49" charset="-122"/>
              </a:rPr>
              <a:t>:</a:t>
            </a:r>
            <a:r>
              <a:rPr lang="zh-CN" altLang="en-US" dirty="0" smtClean="0">
                <a:latin typeface="楷体_GB2312" pitchFamily="49" charset="-122"/>
              </a:rPr>
              <a:t> </a:t>
            </a:r>
            <a:r>
              <a:rPr lang="zh-CN" altLang="en-US" dirty="0">
                <a:latin typeface="楷体_GB2312" pitchFamily="49" charset="-122"/>
              </a:rPr>
              <a:t>配方得</a:t>
            </a:r>
            <a:endParaRPr lang="zh-CN" altLang="en-US" dirty="0"/>
          </a:p>
        </p:txBody>
      </p:sp>
      <p:graphicFrame>
        <p:nvGraphicFramePr>
          <p:cNvPr id="115718" name="Object 6"/>
          <p:cNvGraphicFramePr>
            <a:graphicFrameLocks noChangeAspect="1"/>
          </p:cNvGraphicFramePr>
          <p:nvPr/>
        </p:nvGraphicFramePr>
        <p:xfrm>
          <a:off x="4140200" y="2927329"/>
          <a:ext cx="647700" cy="598487"/>
        </p:xfrm>
        <a:graphic>
          <a:graphicData uri="http://schemas.openxmlformats.org/presentationml/2006/ole">
            <p:oleObj spid="_x0000_s115809" name="Equation" r:id="rId4" imgW="432360" imgH="393480" progId="">
              <p:embed/>
            </p:oleObj>
          </a:graphicData>
        </a:graphic>
      </p:graphicFrame>
      <p:graphicFrame>
        <p:nvGraphicFramePr>
          <p:cNvPr id="115719" name="Object 7"/>
          <p:cNvGraphicFramePr>
            <a:graphicFrameLocks noChangeAspect="1"/>
          </p:cNvGraphicFramePr>
          <p:nvPr/>
        </p:nvGraphicFramePr>
        <p:xfrm>
          <a:off x="4356100" y="2359004"/>
          <a:ext cx="2087563" cy="487362"/>
        </p:xfrm>
        <a:graphic>
          <a:graphicData uri="http://schemas.openxmlformats.org/presentationml/2006/ole">
            <p:oleObj spid="_x0000_s115810" name="Equation" r:id="rId5" imgW="1729080" imgH="393480" progId="">
              <p:embed/>
            </p:oleObj>
          </a:graphicData>
        </a:graphic>
      </p:graphicFrame>
      <p:sp>
        <p:nvSpPr>
          <p:cNvPr id="115720" name="Text Box 8"/>
          <p:cNvSpPr txBox="1">
            <a:spLocks noChangeArrowheads="1"/>
          </p:cNvSpPr>
          <p:nvPr/>
        </p:nvSpPr>
        <p:spPr bwMode="auto">
          <a:xfrm>
            <a:off x="468313" y="2244704"/>
            <a:ext cx="22860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此方程表示</a:t>
            </a:r>
            <a:r>
              <a:rPr lang="en-US" altLang="zh-CN"/>
              <a:t>:</a:t>
            </a:r>
          </a:p>
        </p:txBody>
      </p:sp>
      <p:sp>
        <p:nvSpPr>
          <p:cNvPr id="115722" name="Text Box 10"/>
          <p:cNvSpPr txBox="1">
            <a:spLocks noChangeArrowheads="1"/>
          </p:cNvSpPr>
          <p:nvPr/>
        </p:nvSpPr>
        <p:spPr bwMode="auto">
          <a:xfrm>
            <a:off x="34925" y="3706819"/>
            <a:ext cx="8280400" cy="579437"/>
          </a:xfrm>
          <a:prstGeom prst="rect">
            <a:avLst/>
          </a:prstGeom>
          <a:noFill/>
          <a:ln>
            <a:noFill/>
          </a:ln>
          <a:effectLst/>
          <a:extLst>
            <a:ext uri="{909E8E84-426E-40DD-AFC4-6F175D3DCCD1}">
              <a14:hiddenFill xmlns="" xmlns:a14="http://schemas.microsoft.com/office/drawing/2010/main">
                <a:solidFill>
                  <a:srgbClr val="0000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dirty="0"/>
              <a:t>一般地如下形式的三元二次方程 </a:t>
            </a:r>
            <a:r>
              <a:rPr lang="en-US" altLang="zh-CN" dirty="0"/>
              <a:t>( </a:t>
            </a:r>
            <a:r>
              <a:rPr lang="en-US" altLang="zh-CN" i="1" dirty="0"/>
              <a:t>A</a:t>
            </a:r>
            <a:r>
              <a:rPr lang="en-US" altLang="zh-CN" dirty="0"/>
              <a:t>≠ 0 )</a:t>
            </a:r>
          </a:p>
        </p:txBody>
      </p:sp>
      <p:sp>
        <p:nvSpPr>
          <p:cNvPr id="115723" name="Text Box 11"/>
          <p:cNvSpPr txBox="1">
            <a:spLocks noChangeArrowheads="1"/>
          </p:cNvSpPr>
          <p:nvPr/>
        </p:nvSpPr>
        <p:spPr bwMode="auto">
          <a:xfrm>
            <a:off x="381000" y="5054579"/>
            <a:ext cx="5846763" cy="579437"/>
          </a:xfrm>
          <a:prstGeom prst="rect">
            <a:avLst/>
          </a:prstGeom>
          <a:noFill/>
          <a:ln>
            <a:noFill/>
          </a:ln>
          <a:effectLst/>
          <a:extLst>
            <a:ext uri="{909E8E84-426E-40DD-AFC4-6F175D3DCCD1}">
              <a14:hiddenFill xmlns="" xmlns:a14="http://schemas.microsoft.com/office/drawing/2010/main">
                <a:solidFill>
                  <a:srgbClr val="0000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楷体_GB2312" pitchFamily="49" charset="-122"/>
              </a:rPr>
              <a:t>都可通过配方研究它的图形</a:t>
            </a:r>
            <a:r>
              <a:rPr lang="en-US" altLang="zh-CN">
                <a:latin typeface="楷体_GB2312" pitchFamily="49" charset="-122"/>
              </a:rPr>
              <a:t>.</a:t>
            </a:r>
          </a:p>
        </p:txBody>
      </p:sp>
      <p:sp>
        <p:nvSpPr>
          <p:cNvPr id="115724" name="Text Box 12"/>
          <p:cNvSpPr txBox="1">
            <a:spLocks noChangeArrowheads="1"/>
          </p:cNvSpPr>
          <p:nvPr/>
        </p:nvSpPr>
        <p:spPr bwMode="auto">
          <a:xfrm>
            <a:off x="5651500" y="5054579"/>
            <a:ext cx="3455988"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latin typeface="楷体_GB2312" pitchFamily="49" charset="-122"/>
              </a:rPr>
              <a:t>其图形可能是</a:t>
            </a:r>
          </a:p>
        </p:txBody>
      </p:sp>
      <p:sp>
        <p:nvSpPr>
          <p:cNvPr id="115725" name="Text Box 13"/>
          <p:cNvSpPr txBox="1">
            <a:spLocks noChangeArrowheads="1"/>
          </p:cNvSpPr>
          <p:nvPr/>
        </p:nvSpPr>
        <p:spPr bwMode="auto">
          <a:xfrm>
            <a:off x="381000" y="966766"/>
            <a:ext cx="34290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表示怎样</a:t>
            </a:r>
            <a:r>
              <a:rPr lang="zh-CN" altLang="en-US">
                <a:latin typeface="楷体_GB2312" pitchFamily="49" charset="-122"/>
              </a:rPr>
              <a:t>的曲面</a:t>
            </a:r>
            <a:r>
              <a:rPr lang="en-US" altLang="zh-CN">
                <a:latin typeface="楷体_GB2312" pitchFamily="49" charset="-122"/>
              </a:rPr>
              <a:t>. </a:t>
            </a:r>
          </a:p>
        </p:txBody>
      </p:sp>
      <p:sp>
        <p:nvSpPr>
          <p:cNvPr id="115727" name="Text Box 15"/>
          <p:cNvSpPr txBox="1">
            <a:spLocks noChangeArrowheads="1"/>
          </p:cNvSpPr>
          <p:nvPr/>
        </p:nvSpPr>
        <p:spPr bwMode="auto">
          <a:xfrm>
            <a:off x="2843213" y="2927329"/>
            <a:ext cx="14478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半径为</a:t>
            </a:r>
          </a:p>
        </p:txBody>
      </p:sp>
      <p:sp>
        <p:nvSpPr>
          <p:cNvPr id="115728" name="Text Box 16"/>
          <p:cNvSpPr txBox="1">
            <a:spLocks noChangeArrowheads="1"/>
          </p:cNvSpPr>
          <p:nvPr/>
        </p:nvSpPr>
        <p:spPr bwMode="auto">
          <a:xfrm>
            <a:off x="4724400" y="2965429"/>
            <a:ext cx="16002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latin typeface="楷体_GB2312" pitchFamily="49" charset="-122"/>
              </a:rPr>
              <a:t>的球面</a:t>
            </a:r>
            <a:r>
              <a:rPr lang="en-US" altLang="zh-CN">
                <a:latin typeface="楷体_GB2312" pitchFamily="49" charset="-122"/>
              </a:rPr>
              <a:t>.</a:t>
            </a:r>
          </a:p>
        </p:txBody>
      </p:sp>
      <p:graphicFrame>
        <p:nvGraphicFramePr>
          <p:cNvPr id="115729" name="Object 17"/>
          <p:cNvGraphicFramePr>
            <a:graphicFrameLocks noChangeAspect="1"/>
          </p:cNvGraphicFramePr>
          <p:nvPr/>
        </p:nvGraphicFramePr>
        <p:xfrm>
          <a:off x="900113" y="4376716"/>
          <a:ext cx="7056437" cy="608013"/>
        </p:xfrm>
        <a:graphic>
          <a:graphicData uri="http://schemas.openxmlformats.org/presentationml/2006/ole">
            <p:oleObj spid="_x0000_s115811" name="Equation" r:id="rId6" imgW="4907160" imgH="406080" progId="">
              <p:embed/>
            </p:oleObj>
          </a:graphicData>
        </a:graphic>
      </p:graphicFrame>
      <p:sp>
        <p:nvSpPr>
          <p:cNvPr id="115730" name="Text Box 18"/>
          <p:cNvSpPr txBox="1">
            <a:spLocks noChangeArrowheads="1"/>
          </p:cNvSpPr>
          <p:nvPr/>
        </p:nvSpPr>
        <p:spPr bwMode="auto">
          <a:xfrm>
            <a:off x="2971800" y="2249466"/>
            <a:ext cx="15097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球心为 </a:t>
            </a:r>
          </a:p>
        </p:txBody>
      </p:sp>
      <p:sp>
        <p:nvSpPr>
          <p:cNvPr id="115731" name="Text Box 19"/>
          <p:cNvSpPr txBox="1">
            <a:spLocks noChangeArrowheads="1"/>
          </p:cNvSpPr>
          <p:nvPr/>
        </p:nvSpPr>
        <p:spPr bwMode="auto">
          <a:xfrm>
            <a:off x="395288" y="5705454"/>
            <a:ext cx="4681537"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latin typeface="楷体_GB2312" pitchFamily="49" charset="-122"/>
              </a:rPr>
              <a:t>一个球面</a:t>
            </a:r>
            <a:r>
              <a:rPr lang="en-US" altLang="zh-CN"/>
              <a:t>, </a:t>
            </a:r>
            <a:r>
              <a:rPr lang="zh-CN" altLang="en-US"/>
              <a:t>或点</a:t>
            </a:r>
            <a:r>
              <a:rPr lang="en-US" altLang="zh-CN"/>
              <a:t>, </a:t>
            </a:r>
            <a:r>
              <a:rPr lang="zh-CN" altLang="en-US"/>
              <a:t>或虚轨迹</a:t>
            </a:r>
            <a:r>
              <a:rPr lang="en-US" altLang="zh-CN"/>
              <a:t>.</a:t>
            </a:r>
          </a:p>
        </p:txBody>
      </p:sp>
      <p:graphicFrame>
        <p:nvGraphicFramePr>
          <p:cNvPr id="115735" name="Object 23"/>
          <p:cNvGraphicFramePr>
            <a:graphicFrameLocks noChangeAspect="1"/>
          </p:cNvGraphicFramePr>
          <p:nvPr/>
        </p:nvGraphicFramePr>
        <p:xfrm>
          <a:off x="3132138" y="1576366"/>
          <a:ext cx="4613275" cy="600075"/>
        </p:xfrm>
        <a:graphic>
          <a:graphicData uri="http://schemas.openxmlformats.org/presentationml/2006/ole">
            <p:oleObj spid="_x0000_s115812" name="Equation" r:id="rId7" imgW="3241800" imgH="406080" progId="">
              <p:embed/>
            </p:oleObj>
          </a:graphicData>
        </a:graphic>
      </p:graphicFrame>
      <p:sp>
        <p:nvSpPr>
          <p:cNvPr id="2" name="灯片编号占位符 1"/>
          <p:cNvSpPr>
            <a:spLocks noGrp="1"/>
          </p:cNvSpPr>
          <p:nvPr>
            <p:ph type="sldNum" sz="quarter" idx="12"/>
          </p:nvPr>
        </p:nvSpPr>
        <p:spPr>
          <a:xfrm>
            <a:off x="6553200" y="6148366"/>
            <a:ext cx="1905000" cy="457200"/>
          </a:xfrm>
        </p:spPr>
        <p:txBody>
          <a:bodyPr/>
          <a:lstStyle/>
          <a:p>
            <a:fld id="{65DE6078-C05E-4CB3-AB23-95433CD3296D}" type="slidenum">
              <a:rPr lang="en-US" altLang="zh-CN" smtClean="0">
                <a:solidFill>
                  <a:schemeClr val="bg2"/>
                </a:solidFill>
              </a:rPr>
              <a:pPr/>
              <a:t>7</a:t>
            </a:fld>
            <a:endParaRPr lang="en-US" altLang="zh-CN">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7"/>
                                        </p:tgtEl>
                                        <p:attrNameLst>
                                          <p:attrName>style.visibility</p:attrName>
                                        </p:attrNameLst>
                                      </p:cBhvr>
                                      <p:to>
                                        <p:strVal val="visible"/>
                                      </p:to>
                                    </p:set>
                                    <p:animEffect transition="in" filter="wipe(left)">
                                      <p:cBhvr>
                                        <p:cTn id="7" dur="500"/>
                                        <p:tgtEl>
                                          <p:spTgt spid="1157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5735"/>
                                        </p:tgtEl>
                                        <p:attrNameLst>
                                          <p:attrName>style.visibility</p:attrName>
                                        </p:attrNameLst>
                                      </p:cBhvr>
                                      <p:to>
                                        <p:strVal val="visible"/>
                                      </p:to>
                                    </p:set>
                                    <p:animEffect transition="in" filter="wipe(left)">
                                      <p:cBhvr>
                                        <p:cTn id="12" dur="500"/>
                                        <p:tgtEl>
                                          <p:spTgt spid="1157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5720"/>
                                        </p:tgtEl>
                                        <p:attrNameLst>
                                          <p:attrName>style.visibility</p:attrName>
                                        </p:attrNameLst>
                                      </p:cBhvr>
                                      <p:to>
                                        <p:strVal val="visible"/>
                                      </p:to>
                                    </p:set>
                                    <p:animEffect transition="in" filter="wipe(left)">
                                      <p:cBhvr>
                                        <p:cTn id="17" dur="500"/>
                                        <p:tgtEl>
                                          <p:spTgt spid="1157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5730"/>
                                        </p:tgtEl>
                                        <p:attrNameLst>
                                          <p:attrName>style.visibility</p:attrName>
                                        </p:attrNameLst>
                                      </p:cBhvr>
                                      <p:to>
                                        <p:strVal val="visible"/>
                                      </p:to>
                                    </p:set>
                                    <p:animEffect transition="in" filter="wipe(left)">
                                      <p:cBhvr>
                                        <p:cTn id="22" dur="500"/>
                                        <p:tgtEl>
                                          <p:spTgt spid="1157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5719"/>
                                        </p:tgtEl>
                                        <p:attrNameLst>
                                          <p:attrName>style.visibility</p:attrName>
                                        </p:attrNameLst>
                                      </p:cBhvr>
                                      <p:to>
                                        <p:strVal val="visible"/>
                                      </p:to>
                                    </p:set>
                                    <p:animEffect transition="in" filter="wipe(left)">
                                      <p:cBhvr>
                                        <p:cTn id="27" dur="500"/>
                                        <p:tgtEl>
                                          <p:spTgt spid="1157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5727"/>
                                        </p:tgtEl>
                                        <p:attrNameLst>
                                          <p:attrName>style.visibility</p:attrName>
                                        </p:attrNameLst>
                                      </p:cBhvr>
                                      <p:to>
                                        <p:strVal val="visible"/>
                                      </p:to>
                                    </p:set>
                                    <p:animEffect transition="in" filter="wipe(left)">
                                      <p:cBhvr>
                                        <p:cTn id="32" dur="500"/>
                                        <p:tgtEl>
                                          <p:spTgt spid="115727"/>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115718"/>
                                        </p:tgtEl>
                                        <p:attrNameLst>
                                          <p:attrName>style.visibility</p:attrName>
                                        </p:attrNameLst>
                                      </p:cBhvr>
                                      <p:to>
                                        <p:strVal val="visible"/>
                                      </p:to>
                                    </p:set>
                                    <p:animEffect transition="in" filter="wipe(left)">
                                      <p:cBhvr>
                                        <p:cTn id="36" dur="500"/>
                                        <p:tgtEl>
                                          <p:spTgt spid="115718"/>
                                        </p:tgtEl>
                                      </p:cBhvr>
                                    </p:animEffect>
                                  </p:childTnLst>
                                </p:cTn>
                              </p:par>
                            </p:childTnLst>
                          </p:cTn>
                        </p:par>
                        <p:par>
                          <p:cTn id="37" fill="hold" nodeType="afterGroup">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115728"/>
                                        </p:tgtEl>
                                        <p:attrNameLst>
                                          <p:attrName>style.visibility</p:attrName>
                                        </p:attrNameLst>
                                      </p:cBhvr>
                                      <p:to>
                                        <p:strVal val="visible"/>
                                      </p:to>
                                    </p:set>
                                    <p:animEffect transition="in" filter="wipe(left)">
                                      <p:cBhvr>
                                        <p:cTn id="40" dur="500"/>
                                        <p:tgtEl>
                                          <p:spTgt spid="11572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15722"/>
                                        </p:tgtEl>
                                        <p:attrNameLst>
                                          <p:attrName>style.visibility</p:attrName>
                                        </p:attrNameLst>
                                      </p:cBhvr>
                                      <p:to>
                                        <p:strVal val="visible"/>
                                      </p:to>
                                    </p:set>
                                    <p:animEffect transition="in" filter="wipe(left)">
                                      <p:cBhvr>
                                        <p:cTn id="45" dur="500"/>
                                        <p:tgtEl>
                                          <p:spTgt spid="11572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15729"/>
                                        </p:tgtEl>
                                        <p:attrNameLst>
                                          <p:attrName>style.visibility</p:attrName>
                                        </p:attrNameLst>
                                      </p:cBhvr>
                                      <p:to>
                                        <p:strVal val="visible"/>
                                      </p:to>
                                    </p:set>
                                    <p:animEffect transition="in" filter="wipe(left)">
                                      <p:cBhvr>
                                        <p:cTn id="50" dur="500"/>
                                        <p:tgtEl>
                                          <p:spTgt spid="11572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15723"/>
                                        </p:tgtEl>
                                        <p:attrNameLst>
                                          <p:attrName>style.visibility</p:attrName>
                                        </p:attrNameLst>
                                      </p:cBhvr>
                                      <p:to>
                                        <p:strVal val="visible"/>
                                      </p:to>
                                    </p:set>
                                    <p:animEffect transition="in" filter="wipe(left)">
                                      <p:cBhvr>
                                        <p:cTn id="55" dur="500"/>
                                        <p:tgtEl>
                                          <p:spTgt spid="11572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15724"/>
                                        </p:tgtEl>
                                        <p:attrNameLst>
                                          <p:attrName>style.visibility</p:attrName>
                                        </p:attrNameLst>
                                      </p:cBhvr>
                                      <p:to>
                                        <p:strVal val="visible"/>
                                      </p:to>
                                    </p:set>
                                    <p:animEffect transition="in" filter="wipe(left)">
                                      <p:cBhvr>
                                        <p:cTn id="60" dur="500"/>
                                        <p:tgtEl>
                                          <p:spTgt spid="11572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15731">
                                            <p:txEl>
                                              <p:pRg st="0" end="0"/>
                                            </p:txEl>
                                          </p:spTgt>
                                        </p:tgtEl>
                                        <p:attrNameLst>
                                          <p:attrName>style.visibility</p:attrName>
                                        </p:attrNameLst>
                                      </p:cBhvr>
                                      <p:to>
                                        <p:strVal val="visible"/>
                                      </p:to>
                                    </p:set>
                                    <p:animEffect transition="in" filter="wipe(left)">
                                      <p:cBhvr>
                                        <p:cTn id="65" dur="500"/>
                                        <p:tgtEl>
                                          <p:spTgt spid="1157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autoUpdateAnimBg="0"/>
      <p:bldP spid="115720" grpId="0" autoUpdateAnimBg="0"/>
      <p:bldP spid="115722" grpId="0" autoUpdateAnimBg="0"/>
      <p:bldP spid="115723" grpId="0" autoUpdateAnimBg="0"/>
      <p:bldP spid="115724" grpId="0" autoUpdateAnimBg="0"/>
      <p:bldP spid="115727" grpId="0" autoUpdateAnimBg="0"/>
      <p:bldP spid="115728" grpId="0" autoUpdateAnimBg="0"/>
      <p:bldP spid="115730" grpId="0" autoUpdateAnimBg="0"/>
      <p:bldP spid="11573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58793" name="Group 73"/>
          <p:cNvGrpSpPr>
            <a:grpSpLocks/>
          </p:cNvGrpSpPr>
          <p:nvPr/>
        </p:nvGrpSpPr>
        <p:grpSpPr bwMode="auto">
          <a:xfrm>
            <a:off x="6877050" y="501628"/>
            <a:ext cx="1981200" cy="2746375"/>
            <a:chOff x="4368" y="362"/>
            <a:chExt cx="1248" cy="1730"/>
          </a:xfrm>
        </p:grpSpPr>
        <p:sp>
          <p:nvSpPr>
            <p:cNvPr id="158756" name="Line 36"/>
            <p:cNvSpPr>
              <a:spLocks noChangeShapeType="1"/>
            </p:cNvSpPr>
            <p:nvPr/>
          </p:nvSpPr>
          <p:spPr bwMode="auto">
            <a:xfrm>
              <a:off x="4914" y="1450"/>
              <a:ext cx="648" cy="0"/>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57" name="Line 37"/>
            <p:cNvSpPr>
              <a:spLocks noChangeShapeType="1"/>
            </p:cNvSpPr>
            <p:nvPr/>
          </p:nvSpPr>
          <p:spPr bwMode="auto">
            <a:xfrm flipV="1">
              <a:off x="4914" y="362"/>
              <a:ext cx="0" cy="1088"/>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58" name="Line 38"/>
            <p:cNvSpPr>
              <a:spLocks noChangeShapeType="1"/>
            </p:cNvSpPr>
            <p:nvPr/>
          </p:nvSpPr>
          <p:spPr bwMode="auto">
            <a:xfrm flipH="1">
              <a:off x="4483" y="1450"/>
              <a:ext cx="431" cy="431"/>
            </a:xfrm>
            <a:prstGeom prst="line">
              <a:avLst/>
            </a:prstGeom>
            <a:noFill/>
            <a:ln w="381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8767" name="Object 47"/>
            <p:cNvGraphicFramePr>
              <a:graphicFrameLocks noChangeAspect="1"/>
            </p:cNvGraphicFramePr>
            <p:nvPr/>
          </p:nvGraphicFramePr>
          <p:xfrm>
            <a:off x="4368" y="1883"/>
            <a:ext cx="187" cy="209"/>
          </p:xfrm>
          <a:graphic>
            <a:graphicData uri="http://schemas.openxmlformats.org/presentationml/2006/ole">
              <p:oleObj spid="_x0000_s224438" name="公式" r:id="rId3" imgW="152640" imgH="177840" progId="Equation.3">
                <p:embed/>
              </p:oleObj>
            </a:graphicData>
          </a:graphic>
        </p:graphicFrame>
        <p:graphicFrame>
          <p:nvGraphicFramePr>
            <p:cNvPr id="158768" name="Object 48"/>
            <p:cNvGraphicFramePr>
              <a:graphicFrameLocks noChangeAspect="1"/>
            </p:cNvGraphicFramePr>
            <p:nvPr/>
          </p:nvGraphicFramePr>
          <p:xfrm>
            <a:off x="5408" y="1483"/>
            <a:ext cx="208" cy="245"/>
          </p:xfrm>
          <a:graphic>
            <a:graphicData uri="http://schemas.openxmlformats.org/presentationml/2006/ole">
              <p:oleObj spid="_x0000_s224439" name="公式" r:id="rId4" imgW="177840" imgH="203040" progId="Equation.3">
                <p:embed/>
              </p:oleObj>
            </a:graphicData>
          </a:graphic>
        </p:graphicFrame>
        <p:graphicFrame>
          <p:nvGraphicFramePr>
            <p:cNvPr id="158769" name="Object 49"/>
            <p:cNvGraphicFramePr>
              <a:graphicFrameLocks noChangeAspect="1"/>
            </p:cNvGraphicFramePr>
            <p:nvPr/>
          </p:nvGraphicFramePr>
          <p:xfrm>
            <a:off x="4717" y="384"/>
            <a:ext cx="168" cy="187"/>
          </p:xfrm>
          <a:graphic>
            <a:graphicData uri="http://schemas.openxmlformats.org/presentationml/2006/ole">
              <p:oleObj spid="_x0000_s224440" name="公式" r:id="rId5" imgW="139680" imgH="152280" progId="Equation.3">
                <p:embed/>
              </p:oleObj>
            </a:graphicData>
          </a:graphic>
        </p:graphicFrame>
      </p:grpSp>
      <p:grpSp>
        <p:nvGrpSpPr>
          <p:cNvPr id="158798" name="Group 78"/>
          <p:cNvGrpSpPr>
            <a:grpSpLocks/>
          </p:cNvGrpSpPr>
          <p:nvPr/>
        </p:nvGrpSpPr>
        <p:grpSpPr bwMode="auto">
          <a:xfrm>
            <a:off x="7186613" y="822303"/>
            <a:ext cx="1162050" cy="2500312"/>
            <a:chOff x="4551" y="576"/>
            <a:chExt cx="732" cy="1575"/>
          </a:xfrm>
        </p:grpSpPr>
        <p:grpSp>
          <p:nvGrpSpPr>
            <p:cNvPr id="158786" name="Group 66"/>
            <p:cNvGrpSpPr>
              <a:grpSpLocks/>
            </p:cNvGrpSpPr>
            <p:nvPr/>
          </p:nvGrpSpPr>
          <p:grpSpPr bwMode="auto">
            <a:xfrm>
              <a:off x="4563" y="625"/>
              <a:ext cx="720" cy="1526"/>
              <a:chOff x="4563" y="625"/>
              <a:chExt cx="720" cy="1526"/>
            </a:xfrm>
          </p:grpSpPr>
          <p:sp>
            <p:nvSpPr>
              <p:cNvPr id="158723" name="Freeform 3"/>
              <p:cNvSpPr>
                <a:spLocks/>
              </p:cNvSpPr>
              <p:nvPr/>
            </p:nvSpPr>
            <p:spPr bwMode="auto">
              <a:xfrm>
                <a:off x="4575" y="720"/>
                <a:ext cx="704" cy="1328"/>
              </a:xfrm>
              <a:custGeom>
                <a:avLst/>
                <a:gdLst>
                  <a:gd name="T0" fmla="*/ 768 w 768"/>
                  <a:gd name="T1" fmla="*/ 0 h 1536"/>
                  <a:gd name="T2" fmla="*/ 768 w 768"/>
                  <a:gd name="T3" fmla="*/ 1536 h 1536"/>
                  <a:gd name="T4" fmla="*/ 0 w 768"/>
                  <a:gd name="T5" fmla="*/ 1536 h 1536"/>
                  <a:gd name="T6" fmla="*/ 0 w 768"/>
                  <a:gd name="T7" fmla="*/ 0 h 1536"/>
                  <a:gd name="T8" fmla="*/ 768 w 768"/>
                  <a:gd name="T9" fmla="*/ 0 h 1536"/>
                </a:gdLst>
                <a:ahLst/>
                <a:cxnLst>
                  <a:cxn ang="0">
                    <a:pos x="T0" y="T1"/>
                  </a:cxn>
                  <a:cxn ang="0">
                    <a:pos x="T2" y="T3"/>
                  </a:cxn>
                  <a:cxn ang="0">
                    <a:pos x="T4" y="T5"/>
                  </a:cxn>
                  <a:cxn ang="0">
                    <a:pos x="T6" y="T7"/>
                  </a:cxn>
                  <a:cxn ang="0">
                    <a:pos x="T8" y="T9"/>
                  </a:cxn>
                </a:cxnLst>
                <a:rect l="0" t="0" r="r" b="b"/>
                <a:pathLst>
                  <a:path w="768" h="1536">
                    <a:moveTo>
                      <a:pt x="768" y="0"/>
                    </a:moveTo>
                    <a:lnTo>
                      <a:pt x="768" y="1536"/>
                    </a:lnTo>
                    <a:lnTo>
                      <a:pt x="0" y="1536"/>
                    </a:lnTo>
                    <a:lnTo>
                      <a:pt x="0" y="0"/>
                    </a:lnTo>
                    <a:lnTo>
                      <a:pt x="768" y="0"/>
                    </a:lnTo>
                    <a:close/>
                  </a:path>
                </a:pathLst>
              </a:custGeom>
              <a:solidFill>
                <a:srgbClr val="66FF99"/>
              </a:solidFill>
              <a:ln w="6350" cmpd="sng">
                <a:solidFill>
                  <a:srgbClr val="00999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5" name="Oval 5"/>
              <p:cNvSpPr>
                <a:spLocks noChangeArrowheads="1"/>
              </p:cNvSpPr>
              <p:nvPr/>
            </p:nvSpPr>
            <p:spPr bwMode="auto">
              <a:xfrm>
                <a:off x="4578" y="625"/>
                <a:ext cx="705" cy="177"/>
              </a:xfrm>
              <a:prstGeom prst="ellipse">
                <a:avLst/>
              </a:prstGeom>
              <a:solidFill>
                <a:srgbClr val="66FF99"/>
              </a:solidFill>
              <a:ln w="9525">
                <a:solidFill>
                  <a:srgbClr val="00999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84" name="Arc 64"/>
              <p:cNvSpPr>
                <a:spLocks/>
              </p:cNvSpPr>
              <p:nvPr/>
            </p:nvSpPr>
            <p:spPr bwMode="auto">
              <a:xfrm>
                <a:off x="4589" y="1969"/>
                <a:ext cx="691" cy="109"/>
              </a:xfrm>
              <a:custGeom>
                <a:avLst/>
                <a:gdLst>
                  <a:gd name="G0" fmla="+- 21599 0 0"/>
                  <a:gd name="G1" fmla="+- 21600 0 0"/>
                  <a:gd name="G2" fmla="+- 21600 0 0"/>
                  <a:gd name="T0" fmla="*/ 0 w 43199"/>
                  <a:gd name="T1" fmla="*/ 21450 h 27406"/>
                  <a:gd name="T2" fmla="*/ 42404 w 43199"/>
                  <a:gd name="T3" fmla="*/ 27406 h 27406"/>
                  <a:gd name="T4" fmla="*/ 21599 w 43199"/>
                  <a:gd name="T5" fmla="*/ 21600 h 27406"/>
                </a:gdLst>
                <a:ahLst/>
                <a:cxnLst>
                  <a:cxn ang="0">
                    <a:pos x="T0" y="T1"/>
                  </a:cxn>
                  <a:cxn ang="0">
                    <a:pos x="T2" y="T3"/>
                  </a:cxn>
                  <a:cxn ang="0">
                    <a:pos x="T4" y="T5"/>
                  </a:cxn>
                </a:cxnLst>
                <a:rect l="0" t="0" r="r" b="b"/>
                <a:pathLst>
                  <a:path w="43199" h="27406" fill="none" extrusionOk="0">
                    <a:moveTo>
                      <a:pt x="-1" y="21449"/>
                    </a:moveTo>
                    <a:cubicBezTo>
                      <a:pt x="81" y="9579"/>
                      <a:pt x="9728" y="-1"/>
                      <a:pt x="21599" y="0"/>
                    </a:cubicBezTo>
                    <a:cubicBezTo>
                      <a:pt x="33528" y="0"/>
                      <a:pt x="43199" y="9670"/>
                      <a:pt x="43199" y="21600"/>
                    </a:cubicBezTo>
                    <a:cubicBezTo>
                      <a:pt x="43199" y="23562"/>
                      <a:pt x="42931" y="25515"/>
                      <a:pt x="42404" y="27406"/>
                    </a:cubicBezTo>
                  </a:path>
                  <a:path w="43199" h="27406" stroke="0" extrusionOk="0">
                    <a:moveTo>
                      <a:pt x="-1" y="21449"/>
                    </a:moveTo>
                    <a:cubicBezTo>
                      <a:pt x="81" y="9579"/>
                      <a:pt x="9728" y="-1"/>
                      <a:pt x="21599" y="0"/>
                    </a:cubicBezTo>
                    <a:cubicBezTo>
                      <a:pt x="33528" y="0"/>
                      <a:pt x="43199" y="9670"/>
                      <a:pt x="43199" y="21600"/>
                    </a:cubicBezTo>
                    <a:cubicBezTo>
                      <a:pt x="43199" y="23562"/>
                      <a:pt x="42931" y="25515"/>
                      <a:pt x="42404" y="27406"/>
                    </a:cubicBezTo>
                    <a:lnTo>
                      <a:pt x="21599" y="21600"/>
                    </a:lnTo>
                    <a:close/>
                  </a:path>
                </a:pathLst>
              </a:custGeom>
              <a:solidFill>
                <a:srgbClr val="66FF99"/>
              </a:solidFill>
              <a:ln w="9525">
                <a:solidFill>
                  <a:srgbClr val="009999"/>
                </a:solidFill>
                <a:prstDash val="dash"/>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85" name="Arc 65"/>
              <p:cNvSpPr>
                <a:spLocks/>
              </p:cNvSpPr>
              <p:nvPr/>
            </p:nvSpPr>
            <p:spPr bwMode="auto">
              <a:xfrm flipV="1">
                <a:off x="4563" y="2016"/>
                <a:ext cx="720" cy="135"/>
              </a:xfrm>
              <a:custGeom>
                <a:avLst/>
                <a:gdLst>
                  <a:gd name="G0" fmla="+- 21600 0 0"/>
                  <a:gd name="G1" fmla="+- 21600 0 0"/>
                  <a:gd name="G2" fmla="+- 21600 0 0"/>
                  <a:gd name="T0" fmla="*/ 696 w 43200"/>
                  <a:gd name="T1" fmla="*/ 27039 h 27039"/>
                  <a:gd name="T2" fmla="*/ 43200 w 43200"/>
                  <a:gd name="T3" fmla="*/ 21600 h 27039"/>
                  <a:gd name="T4" fmla="*/ 21600 w 43200"/>
                  <a:gd name="T5" fmla="*/ 21600 h 27039"/>
                </a:gdLst>
                <a:ahLst/>
                <a:cxnLst>
                  <a:cxn ang="0">
                    <a:pos x="T0" y="T1"/>
                  </a:cxn>
                  <a:cxn ang="0">
                    <a:pos x="T2" y="T3"/>
                  </a:cxn>
                  <a:cxn ang="0">
                    <a:pos x="T4" y="T5"/>
                  </a:cxn>
                </a:cxnLst>
                <a:rect l="0" t="0" r="r" b="b"/>
                <a:pathLst>
                  <a:path w="43200" h="27039" fill="none" extrusionOk="0">
                    <a:moveTo>
                      <a:pt x="695" y="27039"/>
                    </a:moveTo>
                    <a:cubicBezTo>
                      <a:pt x="233" y="25262"/>
                      <a:pt x="0" y="23435"/>
                      <a:pt x="0" y="21600"/>
                    </a:cubicBezTo>
                    <a:cubicBezTo>
                      <a:pt x="0" y="9670"/>
                      <a:pt x="9670" y="0"/>
                      <a:pt x="21600" y="0"/>
                    </a:cubicBezTo>
                    <a:cubicBezTo>
                      <a:pt x="33529" y="-1"/>
                      <a:pt x="43199" y="9670"/>
                      <a:pt x="43200" y="21599"/>
                    </a:cubicBezTo>
                  </a:path>
                  <a:path w="43200" h="27039" stroke="0" extrusionOk="0">
                    <a:moveTo>
                      <a:pt x="695" y="27039"/>
                    </a:moveTo>
                    <a:cubicBezTo>
                      <a:pt x="233" y="25262"/>
                      <a:pt x="0" y="23435"/>
                      <a:pt x="0" y="21600"/>
                    </a:cubicBezTo>
                    <a:cubicBezTo>
                      <a:pt x="0" y="9670"/>
                      <a:pt x="9670" y="0"/>
                      <a:pt x="21600" y="0"/>
                    </a:cubicBezTo>
                    <a:cubicBezTo>
                      <a:pt x="33529" y="-1"/>
                      <a:pt x="43199" y="9670"/>
                      <a:pt x="43200" y="21599"/>
                    </a:cubicBezTo>
                    <a:lnTo>
                      <a:pt x="21600" y="21600"/>
                    </a:lnTo>
                    <a:close/>
                  </a:path>
                </a:pathLst>
              </a:custGeom>
              <a:solidFill>
                <a:srgbClr val="66FF99"/>
              </a:solidFill>
              <a:ln w="9525">
                <a:solidFill>
                  <a:srgbClr val="00999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8763" name="Line 43"/>
            <p:cNvSpPr>
              <a:spLocks noChangeShapeType="1"/>
            </p:cNvSpPr>
            <p:nvPr/>
          </p:nvSpPr>
          <p:spPr bwMode="auto">
            <a:xfrm flipH="1">
              <a:off x="4806" y="1440"/>
              <a:ext cx="129" cy="130"/>
            </a:xfrm>
            <a:prstGeom prst="line">
              <a:avLst/>
            </a:prstGeom>
            <a:noFill/>
            <a:ln w="38100">
              <a:solidFill>
                <a:schemeClr val="bg2"/>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61" name="Line 41"/>
            <p:cNvSpPr>
              <a:spLocks noChangeShapeType="1"/>
            </p:cNvSpPr>
            <p:nvPr/>
          </p:nvSpPr>
          <p:spPr bwMode="auto">
            <a:xfrm flipV="1">
              <a:off x="4914" y="791"/>
              <a:ext cx="0" cy="649"/>
            </a:xfrm>
            <a:prstGeom prst="line">
              <a:avLst/>
            </a:prstGeom>
            <a:noFill/>
            <a:ln w="28575">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62" name="Line 42"/>
            <p:cNvSpPr>
              <a:spLocks noChangeShapeType="1"/>
            </p:cNvSpPr>
            <p:nvPr/>
          </p:nvSpPr>
          <p:spPr bwMode="auto">
            <a:xfrm>
              <a:off x="4913" y="1450"/>
              <a:ext cx="346" cy="0"/>
            </a:xfrm>
            <a:prstGeom prst="line">
              <a:avLst/>
            </a:prstGeom>
            <a:noFill/>
            <a:ln w="38100">
              <a:solidFill>
                <a:schemeClr val="bg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95" name="Line 75"/>
            <p:cNvSpPr>
              <a:spLocks noChangeShapeType="1"/>
            </p:cNvSpPr>
            <p:nvPr/>
          </p:nvSpPr>
          <p:spPr bwMode="auto">
            <a:xfrm flipH="1">
              <a:off x="4551" y="1547"/>
              <a:ext cx="277" cy="277"/>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97" name="Line 77"/>
            <p:cNvSpPr>
              <a:spLocks noChangeShapeType="1"/>
            </p:cNvSpPr>
            <p:nvPr/>
          </p:nvSpPr>
          <p:spPr bwMode="auto">
            <a:xfrm flipV="1">
              <a:off x="4908" y="576"/>
              <a:ext cx="0" cy="192"/>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8727" name="Rectangle 7"/>
          <p:cNvSpPr>
            <a:spLocks noGrp="1" noChangeArrowheads="1"/>
          </p:cNvSpPr>
          <p:nvPr>
            <p:ph type="title" idx="4294967295"/>
          </p:nvPr>
        </p:nvSpPr>
        <p:spPr>
          <a:xfrm>
            <a:off x="539750" y="285728"/>
            <a:ext cx="2057400" cy="533400"/>
          </a:xfrm>
        </p:spPr>
        <p:txBody>
          <a:bodyPr/>
          <a:lstStyle/>
          <a:p>
            <a:pPr algn="l"/>
            <a:r>
              <a:rPr lang="zh-CN" altLang="en-US" sz="3600" b="1" dirty="0">
                <a:solidFill>
                  <a:schemeClr val="bg2"/>
                </a:solidFill>
                <a:latin typeface="楷体_GB2312" pitchFamily="49" charset="-122"/>
              </a:rPr>
              <a:t>二</a:t>
            </a:r>
            <a:r>
              <a:rPr lang="zh-CN" altLang="en-US" sz="3600" b="1" dirty="0" smtClean="0">
                <a:solidFill>
                  <a:schemeClr val="bg2"/>
                </a:solidFill>
                <a:latin typeface="楷体_GB2312" pitchFamily="49" charset="-122"/>
              </a:rPr>
              <a:t>、</a:t>
            </a:r>
            <a:r>
              <a:rPr lang="zh-CN" altLang="en-US" sz="3600" b="1" dirty="0">
                <a:solidFill>
                  <a:schemeClr val="bg2"/>
                </a:solidFill>
                <a:latin typeface="楷体_GB2312" pitchFamily="49" charset="-122"/>
              </a:rPr>
              <a:t>柱面</a:t>
            </a:r>
          </a:p>
        </p:txBody>
      </p:sp>
      <p:sp>
        <p:nvSpPr>
          <p:cNvPr id="158728" name="Text Box 8"/>
          <p:cNvSpPr txBox="1">
            <a:spLocks noChangeArrowheads="1"/>
          </p:cNvSpPr>
          <p:nvPr/>
        </p:nvSpPr>
        <p:spPr bwMode="auto">
          <a:xfrm>
            <a:off x="323850" y="871515"/>
            <a:ext cx="360045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latin typeface="楷体_GB2312" pitchFamily="49" charset="-122"/>
              </a:rPr>
              <a:t>引例</a:t>
            </a:r>
            <a:r>
              <a:rPr lang="en-US" altLang="zh-CN">
                <a:latin typeface="楷体_GB2312" pitchFamily="49" charset="-122"/>
              </a:rPr>
              <a:t>. </a:t>
            </a:r>
            <a:r>
              <a:rPr lang="zh-CN" altLang="en-US">
                <a:latin typeface="楷体_GB2312" pitchFamily="49" charset="-122"/>
              </a:rPr>
              <a:t>分析方程</a:t>
            </a:r>
          </a:p>
        </p:txBody>
      </p:sp>
      <p:sp>
        <p:nvSpPr>
          <p:cNvPr id="158729" name="Text Box 9"/>
          <p:cNvSpPr txBox="1">
            <a:spLocks noChangeArrowheads="1"/>
          </p:cNvSpPr>
          <p:nvPr/>
        </p:nvSpPr>
        <p:spPr bwMode="auto">
          <a:xfrm>
            <a:off x="395288" y="1438253"/>
            <a:ext cx="49530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表示怎样的曲面 </a:t>
            </a:r>
            <a:r>
              <a:rPr lang="en-US" altLang="zh-CN"/>
              <a:t>.</a:t>
            </a:r>
          </a:p>
        </p:txBody>
      </p:sp>
      <p:sp>
        <p:nvSpPr>
          <p:cNvPr id="158730" name="Text Box 10"/>
          <p:cNvSpPr txBox="1">
            <a:spLocks noChangeArrowheads="1"/>
          </p:cNvSpPr>
          <p:nvPr/>
        </p:nvSpPr>
        <p:spPr bwMode="auto">
          <a:xfrm>
            <a:off x="2325688" y="3814740"/>
            <a:ext cx="5961088"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zh-CN" altLang="en-US" dirty="0"/>
              <a:t>的坐标也满足</a:t>
            </a:r>
            <a:r>
              <a:rPr lang="zh-CN" altLang="en-US" dirty="0" smtClean="0"/>
              <a:t>方程                       </a:t>
            </a:r>
            <a:r>
              <a:rPr lang="en-US" altLang="zh-CN" dirty="0" smtClean="0"/>
              <a:t>.</a:t>
            </a:r>
            <a:endParaRPr lang="zh-CN" altLang="en-US" dirty="0"/>
          </a:p>
        </p:txBody>
      </p:sp>
      <p:graphicFrame>
        <p:nvGraphicFramePr>
          <p:cNvPr id="158731" name="Object 11"/>
          <p:cNvGraphicFramePr>
            <a:graphicFrameLocks noChangeAspect="1"/>
          </p:cNvGraphicFramePr>
          <p:nvPr/>
        </p:nvGraphicFramePr>
        <p:xfrm>
          <a:off x="3563938" y="861990"/>
          <a:ext cx="2376487" cy="625475"/>
        </p:xfrm>
        <a:graphic>
          <a:graphicData uri="http://schemas.openxmlformats.org/presentationml/2006/ole">
            <p:oleObj spid="_x0000_s224441" name="Equation" r:id="rId6" imgW="1601640" imgH="406080" progId="">
              <p:embed/>
            </p:oleObj>
          </a:graphicData>
        </a:graphic>
      </p:graphicFrame>
      <p:sp>
        <p:nvSpPr>
          <p:cNvPr id="158732" name="Text Box 12"/>
          <p:cNvSpPr txBox="1">
            <a:spLocks noChangeArrowheads="1"/>
          </p:cNvSpPr>
          <p:nvPr/>
        </p:nvSpPr>
        <p:spPr bwMode="auto">
          <a:xfrm>
            <a:off x="323850" y="2028803"/>
            <a:ext cx="3743325"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latin typeface="楷体_GB2312" pitchFamily="49" charset="-122"/>
              </a:rPr>
              <a:t>解</a:t>
            </a:r>
            <a:r>
              <a:rPr lang="en-US" altLang="zh-CN">
                <a:latin typeface="楷体_GB2312" pitchFamily="49" charset="-122"/>
              </a:rPr>
              <a:t>:</a:t>
            </a:r>
            <a:r>
              <a:rPr lang="zh-CN" altLang="en-US">
                <a:latin typeface="楷体_GB2312" pitchFamily="49" charset="-122"/>
              </a:rPr>
              <a:t>在 </a:t>
            </a:r>
            <a:r>
              <a:rPr lang="en-US" altLang="zh-CN" i="1"/>
              <a:t>xoy</a:t>
            </a:r>
            <a:r>
              <a:rPr lang="en-US" altLang="zh-CN"/>
              <a:t> </a:t>
            </a:r>
            <a:r>
              <a:rPr lang="zh-CN" altLang="en-US"/>
              <a:t>面上，</a:t>
            </a:r>
          </a:p>
        </p:txBody>
      </p:sp>
      <p:sp>
        <p:nvSpPr>
          <p:cNvPr id="158733" name="Text Box 13"/>
          <p:cNvSpPr txBox="1">
            <a:spLocks noChangeArrowheads="1"/>
          </p:cNvSpPr>
          <p:nvPr/>
        </p:nvSpPr>
        <p:spPr bwMode="auto">
          <a:xfrm>
            <a:off x="5257800" y="2082778"/>
            <a:ext cx="2409825"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表示圆</a:t>
            </a:r>
            <a:r>
              <a:rPr lang="en-US" altLang="zh-CN" i="1"/>
              <a:t>C</a:t>
            </a:r>
            <a:r>
              <a:rPr lang="en-US" altLang="zh-CN"/>
              <a:t>,  </a:t>
            </a:r>
          </a:p>
        </p:txBody>
      </p:sp>
      <p:graphicFrame>
        <p:nvGraphicFramePr>
          <p:cNvPr id="158734" name="Object 14"/>
          <p:cNvGraphicFramePr>
            <a:graphicFrameLocks noChangeAspect="1"/>
          </p:cNvGraphicFramePr>
          <p:nvPr/>
        </p:nvGraphicFramePr>
        <p:xfrm>
          <a:off x="3276600" y="2085953"/>
          <a:ext cx="2087563" cy="549275"/>
        </p:xfrm>
        <a:graphic>
          <a:graphicData uri="http://schemas.openxmlformats.org/presentationml/2006/ole">
            <p:oleObj spid="_x0000_s224442" name="Equation" r:id="rId7" imgW="1601640" imgH="406080" progId="">
              <p:embed/>
            </p:oleObj>
          </a:graphicData>
        </a:graphic>
      </p:graphicFrame>
      <p:graphicFrame>
        <p:nvGraphicFramePr>
          <p:cNvPr id="158735" name="Object 15"/>
          <p:cNvGraphicFramePr>
            <a:graphicFrameLocks noChangeAspect="1"/>
          </p:cNvGraphicFramePr>
          <p:nvPr/>
        </p:nvGraphicFramePr>
        <p:xfrm>
          <a:off x="5786446" y="3814740"/>
          <a:ext cx="2232025" cy="587375"/>
        </p:xfrm>
        <a:graphic>
          <a:graphicData uri="http://schemas.openxmlformats.org/presentationml/2006/ole">
            <p:oleObj spid="_x0000_s224443" name="Equation" r:id="rId8" imgW="1601640" imgH="406080" progId="">
              <p:embed/>
            </p:oleObj>
          </a:graphicData>
        </a:graphic>
      </p:graphicFrame>
      <p:sp>
        <p:nvSpPr>
          <p:cNvPr id="158736" name="Text Box 16"/>
          <p:cNvSpPr txBox="1">
            <a:spLocks noChangeArrowheads="1"/>
          </p:cNvSpPr>
          <p:nvPr/>
        </p:nvSpPr>
        <p:spPr bwMode="auto">
          <a:xfrm>
            <a:off x="230188" y="4467203"/>
            <a:ext cx="9742487"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a:t>沿曲线</a:t>
            </a:r>
            <a:r>
              <a:rPr lang="en-US" altLang="zh-CN" i="1" dirty="0"/>
              <a:t>C</a:t>
            </a:r>
            <a:r>
              <a:rPr lang="zh-CN" altLang="en-US" dirty="0"/>
              <a:t>平行于 </a:t>
            </a:r>
            <a:r>
              <a:rPr lang="en-US" altLang="zh-CN" i="1" dirty="0"/>
              <a:t>z</a:t>
            </a:r>
            <a:r>
              <a:rPr lang="en-US" altLang="zh-CN" dirty="0"/>
              <a:t> </a:t>
            </a:r>
            <a:r>
              <a:rPr lang="zh-CN" altLang="en-US" dirty="0"/>
              <a:t>轴的一切直线所形成的</a:t>
            </a:r>
            <a:r>
              <a:rPr lang="zh-CN" altLang="en-US" dirty="0" smtClean="0"/>
              <a:t>曲面</a:t>
            </a:r>
            <a:endParaRPr lang="zh-CN" altLang="en-US" dirty="0">
              <a:latin typeface="楷体_GB2312" pitchFamily="49" charset="-122"/>
            </a:endParaRPr>
          </a:p>
        </p:txBody>
      </p:sp>
      <p:sp>
        <p:nvSpPr>
          <p:cNvPr id="158737" name="Text Box 17"/>
          <p:cNvSpPr txBox="1">
            <a:spLocks noChangeArrowheads="1"/>
          </p:cNvSpPr>
          <p:nvPr/>
        </p:nvSpPr>
        <p:spPr bwMode="auto">
          <a:xfrm>
            <a:off x="214282" y="5686403"/>
            <a:ext cx="2667000"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a:latin typeface="楷体_GB2312" pitchFamily="49" charset="-122"/>
              </a:rPr>
              <a:t>故在</a:t>
            </a:r>
            <a:r>
              <a:rPr lang="zh-CN" altLang="en-US" dirty="0" smtClean="0">
                <a:latin typeface="楷体_GB2312" pitchFamily="49" charset="-122"/>
              </a:rPr>
              <a:t>空间中</a:t>
            </a:r>
            <a:endParaRPr lang="zh-CN" altLang="en-US" dirty="0">
              <a:latin typeface="楷体_GB2312" pitchFamily="49" charset="-122"/>
            </a:endParaRPr>
          </a:p>
        </p:txBody>
      </p:sp>
      <p:graphicFrame>
        <p:nvGraphicFramePr>
          <p:cNvPr id="158738" name="Object 18"/>
          <p:cNvGraphicFramePr>
            <a:graphicFrameLocks noChangeAspect="1"/>
          </p:cNvGraphicFramePr>
          <p:nvPr/>
        </p:nvGraphicFramePr>
        <p:xfrm>
          <a:off x="2501903" y="5686403"/>
          <a:ext cx="2570163" cy="676275"/>
        </p:xfrm>
        <a:graphic>
          <a:graphicData uri="http://schemas.openxmlformats.org/presentationml/2006/ole">
            <p:oleObj spid="_x0000_s224444" name="Equation" r:id="rId9" imgW="1601640" imgH="406080" progId="">
              <p:embed/>
            </p:oleObj>
          </a:graphicData>
        </a:graphic>
      </p:graphicFrame>
      <p:sp>
        <p:nvSpPr>
          <p:cNvPr id="158745" name="Text Box 25"/>
          <p:cNvSpPr txBox="1">
            <a:spLocks noChangeArrowheads="1"/>
          </p:cNvSpPr>
          <p:nvPr/>
        </p:nvSpPr>
        <p:spPr bwMode="auto">
          <a:xfrm>
            <a:off x="250825" y="3238478"/>
            <a:ext cx="6481763"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zh-CN" dirty="0"/>
              <a:t>过此点作</a:t>
            </a:r>
            <a:r>
              <a:rPr lang="zh-CN" altLang="en-US" dirty="0"/>
              <a:t>平行 </a:t>
            </a:r>
            <a:r>
              <a:rPr lang="en-US" altLang="zh-CN" i="1" dirty="0"/>
              <a:t>z</a:t>
            </a:r>
            <a:r>
              <a:rPr lang="en-US" altLang="zh-CN" dirty="0"/>
              <a:t> </a:t>
            </a:r>
            <a:r>
              <a:rPr lang="zh-CN" altLang="en-US" dirty="0"/>
              <a:t>轴的直线 </a:t>
            </a:r>
            <a:r>
              <a:rPr lang="en-US" altLang="zh-CN" i="1" dirty="0"/>
              <a:t>l</a:t>
            </a:r>
            <a:r>
              <a:rPr lang="en-US" altLang="zh-CN" dirty="0"/>
              <a:t> ,</a:t>
            </a:r>
          </a:p>
        </p:txBody>
      </p:sp>
      <p:sp>
        <p:nvSpPr>
          <p:cNvPr id="158748" name="Text Box 28"/>
          <p:cNvSpPr txBox="1">
            <a:spLocks noChangeArrowheads="1"/>
          </p:cNvSpPr>
          <p:nvPr/>
        </p:nvSpPr>
        <p:spPr bwMode="auto">
          <a:xfrm>
            <a:off x="214282" y="5076803"/>
            <a:ext cx="2663825"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称为</a:t>
            </a:r>
            <a:r>
              <a:rPr lang="zh-CN" altLang="en-US">
                <a:solidFill>
                  <a:srgbClr val="0033CC"/>
                </a:solidFill>
              </a:rPr>
              <a:t>圆</a:t>
            </a:r>
            <a:r>
              <a:rPr lang="zh-CN" altLang="en-US">
                <a:solidFill>
                  <a:srgbClr val="0033CC"/>
                </a:solidFill>
                <a:latin typeface="楷体_GB2312" pitchFamily="49" charset="-122"/>
              </a:rPr>
              <a:t>柱面</a:t>
            </a:r>
            <a:r>
              <a:rPr lang="en-US" altLang="zh-CN">
                <a:latin typeface="楷体_GB2312" pitchFamily="49" charset="-122"/>
              </a:rPr>
              <a:t>.</a:t>
            </a:r>
          </a:p>
        </p:txBody>
      </p:sp>
      <p:sp>
        <p:nvSpPr>
          <p:cNvPr id="158750" name="Text Box 30"/>
          <p:cNvSpPr txBox="1">
            <a:spLocks noChangeArrowheads="1"/>
          </p:cNvSpPr>
          <p:nvPr/>
        </p:nvSpPr>
        <p:spPr bwMode="auto">
          <a:xfrm>
            <a:off x="5364163" y="3233715"/>
            <a:ext cx="2587625"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对任意 </a:t>
            </a:r>
            <a:r>
              <a:rPr lang="en-US" altLang="zh-CN" i="1"/>
              <a:t>z</a:t>
            </a:r>
            <a:r>
              <a:rPr lang="en-US" altLang="zh-CN"/>
              <a:t> ,</a:t>
            </a:r>
          </a:p>
        </p:txBody>
      </p:sp>
      <p:sp>
        <p:nvSpPr>
          <p:cNvPr id="158766" name="Text Box 46"/>
          <p:cNvSpPr txBox="1">
            <a:spLocks noChangeArrowheads="1"/>
          </p:cNvSpPr>
          <p:nvPr/>
        </p:nvSpPr>
        <p:spPr bwMode="auto">
          <a:xfrm>
            <a:off x="5183157" y="5686403"/>
            <a:ext cx="3260725"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latin typeface="楷体_GB2312" pitchFamily="49" charset="-122"/>
              </a:rPr>
              <a:t>表示圆柱面</a:t>
            </a:r>
            <a:r>
              <a:rPr lang="en-US" altLang="zh-CN">
                <a:latin typeface="楷体_GB2312" pitchFamily="49" charset="-122"/>
              </a:rPr>
              <a:t>.</a:t>
            </a:r>
          </a:p>
        </p:txBody>
      </p:sp>
      <p:sp>
        <p:nvSpPr>
          <p:cNvPr id="158755" name="Text Box 35"/>
          <p:cNvSpPr txBox="1">
            <a:spLocks noChangeArrowheads="1"/>
          </p:cNvSpPr>
          <p:nvPr/>
        </p:nvSpPr>
        <p:spPr bwMode="auto">
          <a:xfrm>
            <a:off x="5580063" y="1581128"/>
            <a:ext cx="754062"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zh-CN" altLang="zh-CN"/>
          </a:p>
        </p:txBody>
      </p:sp>
      <p:graphicFrame>
        <p:nvGraphicFramePr>
          <p:cNvPr id="158770" name="Object 50"/>
          <p:cNvGraphicFramePr>
            <a:graphicFrameLocks noChangeAspect="1"/>
          </p:cNvGraphicFramePr>
          <p:nvPr/>
        </p:nvGraphicFramePr>
        <p:xfrm>
          <a:off x="7451725" y="2014515"/>
          <a:ext cx="296863" cy="331788"/>
        </p:xfrm>
        <a:graphic>
          <a:graphicData uri="http://schemas.openxmlformats.org/presentationml/2006/ole">
            <p:oleObj spid="_x0000_s224445" name="公式" r:id="rId10" imgW="152640" imgH="177840" progId="Equation.3">
              <p:embed/>
            </p:oleObj>
          </a:graphicData>
        </a:graphic>
      </p:graphicFrame>
      <p:graphicFrame>
        <p:nvGraphicFramePr>
          <p:cNvPr id="158771" name="Object 51"/>
          <p:cNvGraphicFramePr>
            <a:graphicFrameLocks noChangeAspect="1"/>
          </p:cNvGraphicFramePr>
          <p:nvPr/>
        </p:nvGraphicFramePr>
        <p:xfrm>
          <a:off x="7164388" y="1654153"/>
          <a:ext cx="355600" cy="419100"/>
        </p:xfrm>
        <a:graphic>
          <a:graphicData uri="http://schemas.openxmlformats.org/presentationml/2006/ole">
            <p:oleObj spid="_x0000_s224446" name="公式" r:id="rId11" imgW="190800" imgH="228600" progId="Equation.3">
              <p:embed/>
            </p:oleObj>
          </a:graphicData>
        </a:graphic>
      </p:graphicFrame>
      <p:sp>
        <p:nvSpPr>
          <p:cNvPr id="158773" name="Text Box 53"/>
          <p:cNvSpPr txBox="1">
            <a:spLocks noChangeArrowheads="1"/>
          </p:cNvSpPr>
          <p:nvPr/>
        </p:nvSpPr>
        <p:spPr bwMode="auto">
          <a:xfrm>
            <a:off x="250825" y="2624115"/>
            <a:ext cx="37449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在圆</a:t>
            </a:r>
            <a:r>
              <a:rPr lang="en-US" altLang="zh-CN" i="1"/>
              <a:t>C</a:t>
            </a:r>
            <a:r>
              <a:rPr lang="zh-CN" altLang="en-US"/>
              <a:t>上任取一点 </a:t>
            </a:r>
          </a:p>
        </p:txBody>
      </p:sp>
      <p:graphicFrame>
        <p:nvGraphicFramePr>
          <p:cNvPr id="158774" name="Object 54"/>
          <p:cNvGraphicFramePr>
            <a:graphicFrameLocks noChangeAspect="1"/>
          </p:cNvGraphicFramePr>
          <p:nvPr/>
        </p:nvGraphicFramePr>
        <p:xfrm>
          <a:off x="3563938" y="2662215"/>
          <a:ext cx="2001837" cy="531813"/>
        </p:xfrm>
        <a:graphic>
          <a:graphicData uri="http://schemas.openxmlformats.org/presentationml/2006/ole">
            <p:oleObj spid="_x0000_s224447" name="Equation" r:id="rId12" imgW="1512720" imgH="393480" progId="">
              <p:embed/>
            </p:oleObj>
          </a:graphicData>
        </a:graphic>
      </p:graphicFrame>
      <p:grpSp>
        <p:nvGrpSpPr>
          <p:cNvPr id="158782" name="Group 62"/>
          <p:cNvGrpSpPr>
            <a:grpSpLocks/>
          </p:cNvGrpSpPr>
          <p:nvPr/>
        </p:nvGrpSpPr>
        <p:grpSpPr bwMode="auto">
          <a:xfrm>
            <a:off x="7245350" y="2033565"/>
            <a:ext cx="1098550" cy="288925"/>
            <a:chOff x="3168" y="2842"/>
            <a:chExt cx="692" cy="182"/>
          </a:xfrm>
        </p:grpSpPr>
        <p:sp>
          <p:nvSpPr>
            <p:cNvPr id="158779" name="Arc 59"/>
            <p:cNvSpPr>
              <a:spLocks/>
            </p:cNvSpPr>
            <p:nvPr/>
          </p:nvSpPr>
          <p:spPr bwMode="auto">
            <a:xfrm>
              <a:off x="3169" y="2842"/>
              <a:ext cx="691" cy="86"/>
            </a:xfrm>
            <a:custGeom>
              <a:avLst/>
              <a:gdLst>
                <a:gd name="G0" fmla="+- 21599 0 0"/>
                <a:gd name="G1" fmla="+- 21600 0 0"/>
                <a:gd name="G2" fmla="+- 21600 0 0"/>
                <a:gd name="T0" fmla="*/ 0 w 43199"/>
                <a:gd name="T1" fmla="*/ 21450 h 21600"/>
                <a:gd name="T2" fmla="*/ 43199 w 43199"/>
                <a:gd name="T3" fmla="*/ 21600 h 21600"/>
                <a:gd name="T4" fmla="*/ 21599 w 43199"/>
                <a:gd name="T5" fmla="*/ 21600 h 21600"/>
              </a:gdLst>
              <a:ahLst/>
              <a:cxnLst>
                <a:cxn ang="0">
                  <a:pos x="T0" y="T1"/>
                </a:cxn>
                <a:cxn ang="0">
                  <a:pos x="T2" y="T3"/>
                </a:cxn>
                <a:cxn ang="0">
                  <a:pos x="T4" y="T5"/>
                </a:cxn>
              </a:cxnLst>
              <a:rect l="0" t="0" r="r" b="b"/>
              <a:pathLst>
                <a:path w="43199" h="21600" fill="none" extrusionOk="0">
                  <a:moveTo>
                    <a:pt x="-1" y="21449"/>
                  </a:moveTo>
                  <a:cubicBezTo>
                    <a:pt x="81" y="9579"/>
                    <a:pt x="9728" y="-1"/>
                    <a:pt x="21599" y="0"/>
                  </a:cubicBezTo>
                  <a:cubicBezTo>
                    <a:pt x="33528" y="0"/>
                    <a:pt x="43199" y="9670"/>
                    <a:pt x="43199" y="21600"/>
                  </a:cubicBezTo>
                </a:path>
                <a:path w="43199" h="21600" stroke="0" extrusionOk="0">
                  <a:moveTo>
                    <a:pt x="-1" y="21449"/>
                  </a:moveTo>
                  <a:cubicBezTo>
                    <a:pt x="81" y="9579"/>
                    <a:pt x="9728" y="-1"/>
                    <a:pt x="21599" y="0"/>
                  </a:cubicBezTo>
                  <a:cubicBezTo>
                    <a:pt x="33528" y="0"/>
                    <a:pt x="43199" y="9670"/>
                    <a:pt x="43199" y="21600"/>
                  </a:cubicBezTo>
                  <a:lnTo>
                    <a:pt x="21599" y="21600"/>
                  </a:lnTo>
                  <a:close/>
                </a:path>
              </a:pathLst>
            </a:custGeom>
            <a:noFill/>
            <a:ln w="57150">
              <a:solidFill>
                <a:schemeClr val="accent1"/>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81" name="Arc 61"/>
            <p:cNvSpPr>
              <a:spLocks/>
            </p:cNvSpPr>
            <p:nvPr/>
          </p:nvSpPr>
          <p:spPr bwMode="auto">
            <a:xfrm flipV="1">
              <a:off x="3168" y="2938"/>
              <a:ext cx="691" cy="86"/>
            </a:xfrm>
            <a:custGeom>
              <a:avLst/>
              <a:gdLst>
                <a:gd name="G0" fmla="+- 21599 0 0"/>
                <a:gd name="G1" fmla="+- 21600 0 0"/>
                <a:gd name="G2" fmla="+- 21600 0 0"/>
                <a:gd name="T0" fmla="*/ 0 w 43199"/>
                <a:gd name="T1" fmla="*/ 21450 h 21600"/>
                <a:gd name="T2" fmla="*/ 43199 w 43199"/>
                <a:gd name="T3" fmla="*/ 21600 h 21600"/>
                <a:gd name="T4" fmla="*/ 21599 w 43199"/>
                <a:gd name="T5" fmla="*/ 21600 h 21600"/>
              </a:gdLst>
              <a:ahLst/>
              <a:cxnLst>
                <a:cxn ang="0">
                  <a:pos x="T0" y="T1"/>
                </a:cxn>
                <a:cxn ang="0">
                  <a:pos x="T2" y="T3"/>
                </a:cxn>
                <a:cxn ang="0">
                  <a:pos x="T4" y="T5"/>
                </a:cxn>
              </a:cxnLst>
              <a:rect l="0" t="0" r="r" b="b"/>
              <a:pathLst>
                <a:path w="43199" h="21600" fill="none" extrusionOk="0">
                  <a:moveTo>
                    <a:pt x="-1" y="21449"/>
                  </a:moveTo>
                  <a:cubicBezTo>
                    <a:pt x="81" y="9579"/>
                    <a:pt x="9728" y="-1"/>
                    <a:pt x="21599" y="0"/>
                  </a:cubicBezTo>
                  <a:cubicBezTo>
                    <a:pt x="33528" y="0"/>
                    <a:pt x="43199" y="9670"/>
                    <a:pt x="43199" y="21600"/>
                  </a:cubicBezTo>
                </a:path>
                <a:path w="43199" h="21600" stroke="0" extrusionOk="0">
                  <a:moveTo>
                    <a:pt x="-1" y="21449"/>
                  </a:moveTo>
                  <a:cubicBezTo>
                    <a:pt x="81" y="9579"/>
                    <a:pt x="9728" y="-1"/>
                    <a:pt x="21599" y="0"/>
                  </a:cubicBezTo>
                  <a:cubicBezTo>
                    <a:pt x="33528" y="0"/>
                    <a:pt x="43199" y="9670"/>
                    <a:pt x="43199" y="21600"/>
                  </a:cubicBezTo>
                  <a:lnTo>
                    <a:pt x="21599" y="21600"/>
                  </a:lnTo>
                  <a:close/>
                </a:path>
              </a:pathLst>
            </a:custGeom>
            <a:noFill/>
            <a:ln w="57150">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8792" name="Group 72"/>
          <p:cNvGrpSpPr>
            <a:grpSpLocks/>
          </p:cNvGrpSpPr>
          <p:nvPr/>
        </p:nvGrpSpPr>
        <p:grpSpPr bwMode="auto">
          <a:xfrm>
            <a:off x="7959725" y="1166790"/>
            <a:ext cx="155575" cy="2503488"/>
            <a:chOff x="5038" y="793"/>
            <a:chExt cx="98" cy="1577"/>
          </a:xfrm>
        </p:grpSpPr>
        <p:sp>
          <p:nvSpPr>
            <p:cNvPr id="158752" name="Line 32"/>
            <p:cNvSpPr>
              <a:spLocks noChangeShapeType="1"/>
            </p:cNvSpPr>
            <p:nvPr/>
          </p:nvSpPr>
          <p:spPr bwMode="auto">
            <a:xfrm flipV="1">
              <a:off x="5069" y="793"/>
              <a:ext cx="0" cy="1348"/>
            </a:xfrm>
            <a:prstGeom prst="line">
              <a:avLst/>
            </a:prstGeom>
            <a:noFill/>
            <a:ln w="57150">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8753" name="Object 33"/>
            <p:cNvGraphicFramePr>
              <a:graphicFrameLocks noChangeAspect="1"/>
            </p:cNvGraphicFramePr>
            <p:nvPr/>
          </p:nvGraphicFramePr>
          <p:xfrm>
            <a:off x="5038" y="2160"/>
            <a:ext cx="98" cy="210"/>
          </p:xfrm>
          <a:graphic>
            <a:graphicData uri="http://schemas.openxmlformats.org/presentationml/2006/ole">
              <p:oleObj spid="_x0000_s224448" name="Equation" r:id="rId13" imgW="190800" imgH="431640" progId="Equation.3">
                <p:embed/>
              </p:oleObj>
            </a:graphicData>
          </a:graphic>
        </p:graphicFrame>
      </p:grpSp>
      <p:graphicFrame>
        <p:nvGraphicFramePr>
          <p:cNvPr id="158743" name="Object 23"/>
          <p:cNvGraphicFramePr>
            <a:graphicFrameLocks noChangeAspect="1"/>
          </p:cNvGraphicFramePr>
          <p:nvPr/>
        </p:nvGraphicFramePr>
        <p:xfrm>
          <a:off x="8027988" y="2301853"/>
          <a:ext cx="446087" cy="419100"/>
        </p:xfrm>
        <a:graphic>
          <a:graphicData uri="http://schemas.openxmlformats.org/presentationml/2006/ole">
            <p:oleObj spid="_x0000_s224449" name="Equation" r:id="rId14" imgW="635760" imgH="583920" progId="Equation.3">
              <p:embed/>
            </p:oleObj>
          </a:graphicData>
        </a:graphic>
      </p:graphicFrame>
      <p:graphicFrame>
        <p:nvGraphicFramePr>
          <p:cNvPr id="158799" name="Object 79"/>
          <p:cNvGraphicFramePr>
            <a:graphicFrameLocks noChangeAspect="1"/>
          </p:cNvGraphicFramePr>
          <p:nvPr/>
        </p:nvGraphicFramePr>
        <p:xfrm>
          <a:off x="323850" y="3886178"/>
          <a:ext cx="2016125" cy="474662"/>
        </p:xfrm>
        <a:graphic>
          <a:graphicData uri="http://schemas.openxmlformats.org/presentationml/2006/ole">
            <p:oleObj spid="_x0000_s224450" name="Equation" r:id="rId15" imgW="1627200" imgH="380880" progId="">
              <p:embed/>
            </p:oleObj>
          </a:graphicData>
        </a:graphic>
      </p:graphicFrame>
      <p:sp>
        <p:nvSpPr>
          <p:cNvPr id="158800" name="Text Box 80"/>
          <p:cNvSpPr txBox="1">
            <a:spLocks noChangeArrowheads="1"/>
          </p:cNvSpPr>
          <p:nvPr/>
        </p:nvSpPr>
        <p:spPr bwMode="auto">
          <a:xfrm>
            <a:off x="2409794" y="5076803"/>
            <a:ext cx="6589713"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latin typeface="楷体_GB2312" pitchFamily="49" charset="-122"/>
              </a:rPr>
              <a:t>其上所有点的坐标都满足此方程</a:t>
            </a:r>
            <a:r>
              <a:rPr lang="en-US" altLang="zh-CN">
                <a:latin typeface="楷体_GB2312" pitchFamily="49" charset="-122"/>
              </a:rPr>
              <a:t>,</a:t>
            </a:r>
          </a:p>
        </p:txBody>
      </p:sp>
      <p:sp>
        <p:nvSpPr>
          <p:cNvPr id="158808" name="Oval 88"/>
          <p:cNvSpPr>
            <a:spLocks noChangeArrowheads="1"/>
          </p:cNvSpPr>
          <p:nvPr/>
        </p:nvSpPr>
        <p:spPr bwMode="auto">
          <a:xfrm>
            <a:off x="7956550" y="2230415"/>
            <a:ext cx="144463" cy="14446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8810" name="Group 90"/>
          <p:cNvGrpSpPr>
            <a:grpSpLocks/>
          </p:cNvGrpSpPr>
          <p:nvPr/>
        </p:nvGrpSpPr>
        <p:grpSpPr bwMode="auto">
          <a:xfrm>
            <a:off x="7596188" y="1365228"/>
            <a:ext cx="504825" cy="334962"/>
            <a:chOff x="5284" y="663"/>
            <a:chExt cx="318" cy="211"/>
          </a:xfrm>
        </p:grpSpPr>
        <p:graphicFrame>
          <p:nvGraphicFramePr>
            <p:cNvPr id="158741" name="Object 21"/>
            <p:cNvGraphicFramePr>
              <a:graphicFrameLocks noChangeAspect="1"/>
            </p:cNvGraphicFramePr>
            <p:nvPr/>
          </p:nvGraphicFramePr>
          <p:xfrm>
            <a:off x="5284" y="663"/>
            <a:ext cx="259" cy="211"/>
          </p:xfrm>
          <a:graphic>
            <a:graphicData uri="http://schemas.openxmlformats.org/presentationml/2006/ole">
              <p:oleObj spid="_x0000_s224451" name="公式" r:id="rId16" imgW="254160" imgH="203040" progId="Equation.3">
                <p:embed/>
              </p:oleObj>
            </a:graphicData>
          </a:graphic>
        </p:graphicFrame>
        <p:sp>
          <p:nvSpPr>
            <p:cNvPr id="158809" name="Oval 89"/>
            <p:cNvSpPr>
              <a:spLocks noChangeArrowheads="1"/>
            </p:cNvSpPr>
            <p:nvPr/>
          </p:nvSpPr>
          <p:spPr bwMode="auto">
            <a:xfrm>
              <a:off x="5511" y="754"/>
              <a:ext cx="91" cy="91"/>
            </a:xfrm>
            <a:prstGeom prst="ellipse">
              <a:avLst/>
            </a:prstGeom>
            <a:solidFill>
              <a:schemeClr val="bg1"/>
            </a:solidFill>
            <a:ln w="9525">
              <a:solidFill>
                <a:srgbClr val="66FF9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12"/>
          </p:nvPr>
        </p:nvSpPr>
        <p:spPr>
          <a:xfrm>
            <a:off x="6553200" y="6129315"/>
            <a:ext cx="1905000" cy="457200"/>
          </a:xfrm>
        </p:spPr>
        <p:txBody>
          <a:bodyPr/>
          <a:lstStyle/>
          <a:p>
            <a:fld id="{D5D4DF37-AEE8-484F-9441-CFC9A93CCCEE}" type="slidenum">
              <a:rPr lang="en-US" altLang="zh-CN" smtClean="0">
                <a:solidFill>
                  <a:schemeClr val="bg2"/>
                </a:solidFill>
              </a:rPr>
              <a:pPr/>
              <a:t>8</a:t>
            </a:fld>
            <a:endParaRPr lang="en-US" altLang="zh-CN">
              <a:solidFill>
                <a:schemeClr val="bg2"/>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8728"/>
                                        </p:tgtEl>
                                        <p:attrNameLst>
                                          <p:attrName>style.visibility</p:attrName>
                                        </p:attrNameLst>
                                      </p:cBhvr>
                                      <p:to>
                                        <p:strVal val="visible"/>
                                      </p:to>
                                    </p:set>
                                    <p:animEffect transition="in" filter="wipe(left)">
                                      <p:cBhvr>
                                        <p:cTn id="7" dur="500"/>
                                        <p:tgtEl>
                                          <p:spTgt spid="15872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58731"/>
                                        </p:tgtEl>
                                        <p:attrNameLst>
                                          <p:attrName>style.visibility</p:attrName>
                                        </p:attrNameLst>
                                      </p:cBhvr>
                                      <p:to>
                                        <p:strVal val="visible"/>
                                      </p:to>
                                    </p:set>
                                    <p:animEffect transition="in" filter="wipe(left)">
                                      <p:cBhvr>
                                        <p:cTn id="11" dur="500"/>
                                        <p:tgtEl>
                                          <p:spTgt spid="158731"/>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8729"/>
                                        </p:tgtEl>
                                        <p:attrNameLst>
                                          <p:attrName>style.visibility</p:attrName>
                                        </p:attrNameLst>
                                      </p:cBhvr>
                                      <p:to>
                                        <p:strVal val="visible"/>
                                      </p:to>
                                    </p:set>
                                    <p:animEffect transition="in" filter="wipe(left)">
                                      <p:cBhvr>
                                        <p:cTn id="15" dur="500"/>
                                        <p:tgtEl>
                                          <p:spTgt spid="15872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8732"/>
                                        </p:tgtEl>
                                        <p:attrNameLst>
                                          <p:attrName>style.visibility</p:attrName>
                                        </p:attrNameLst>
                                      </p:cBhvr>
                                      <p:to>
                                        <p:strVal val="visible"/>
                                      </p:to>
                                    </p:set>
                                    <p:animEffect transition="in" filter="wipe(left)">
                                      <p:cBhvr>
                                        <p:cTn id="20" dur="500"/>
                                        <p:tgtEl>
                                          <p:spTgt spid="158732"/>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158734"/>
                                        </p:tgtEl>
                                        <p:attrNameLst>
                                          <p:attrName>style.visibility</p:attrName>
                                        </p:attrNameLst>
                                      </p:cBhvr>
                                      <p:to>
                                        <p:strVal val="visible"/>
                                      </p:to>
                                    </p:set>
                                    <p:animEffect transition="in" filter="wipe(left)">
                                      <p:cBhvr>
                                        <p:cTn id="24" dur="500"/>
                                        <p:tgtEl>
                                          <p:spTgt spid="158734"/>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58733"/>
                                        </p:tgtEl>
                                        <p:attrNameLst>
                                          <p:attrName>style.visibility</p:attrName>
                                        </p:attrNameLst>
                                      </p:cBhvr>
                                      <p:to>
                                        <p:strVal val="visible"/>
                                      </p:to>
                                    </p:set>
                                    <p:animEffect transition="in" filter="wipe(left)">
                                      <p:cBhvr>
                                        <p:cTn id="28" dur="500"/>
                                        <p:tgtEl>
                                          <p:spTgt spid="15873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58793"/>
                                        </p:tgtEl>
                                        <p:attrNameLst>
                                          <p:attrName>style.visibility</p:attrName>
                                        </p:attrNameLst>
                                      </p:cBhvr>
                                      <p:to>
                                        <p:strVal val="visible"/>
                                      </p:to>
                                    </p:set>
                                    <p:animEffect transition="in" filter="wipe(left)">
                                      <p:cBhvr>
                                        <p:cTn id="33" dur="500"/>
                                        <p:tgtEl>
                                          <p:spTgt spid="158793"/>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158770"/>
                                        </p:tgtEl>
                                        <p:attrNameLst>
                                          <p:attrName>style.visibility</p:attrName>
                                        </p:attrNameLst>
                                      </p:cBhvr>
                                      <p:to>
                                        <p:strVal val="visible"/>
                                      </p:to>
                                    </p:set>
                                    <p:animEffect transition="in" filter="wipe(left)">
                                      <p:cBhvr>
                                        <p:cTn id="37" dur="500"/>
                                        <p:tgtEl>
                                          <p:spTgt spid="158770"/>
                                        </p:tgtEl>
                                      </p:cBhvr>
                                    </p:animEffect>
                                  </p:childTnLst>
                                </p:cTn>
                              </p:par>
                            </p:childTnLst>
                          </p:cTn>
                        </p:par>
                        <p:par>
                          <p:cTn id="38" fill="hold" nodeType="afterGroup">
                            <p:stCondLst>
                              <p:cond delay="1000"/>
                            </p:stCondLst>
                            <p:childTnLst>
                              <p:par>
                                <p:cTn id="39" presetID="22" presetClass="entr" presetSubtype="8" fill="hold" nodeType="afterEffect">
                                  <p:stCondLst>
                                    <p:cond delay="0"/>
                                  </p:stCondLst>
                                  <p:childTnLst>
                                    <p:set>
                                      <p:cBhvr>
                                        <p:cTn id="40" dur="1" fill="hold">
                                          <p:stCondLst>
                                            <p:cond delay="0"/>
                                          </p:stCondLst>
                                        </p:cTn>
                                        <p:tgtEl>
                                          <p:spTgt spid="158771"/>
                                        </p:tgtEl>
                                        <p:attrNameLst>
                                          <p:attrName>style.visibility</p:attrName>
                                        </p:attrNameLst>
                                      </p:cBhvr>
                                      <p:to>
                                        <p:strVal val="visible"/>
                                      </p:to>
                                    </p:set>
                                    <p:animEffect transition="in" filter="wipe(left)">
                                      <p:cBhvr>
                                        <p:cTn id="41" dur="500"/>
                                        <p:tgtEl>
                                          <p:spTgt spid="158771"/>
                                        </p:tgtEl>
                                      </p:cBhvr>
                                    </p:animEffect>
                                  </p:childTnLst>
                                </p:cTn>
                              </p:par>
                            </p:childTnLst>
                          </p:cTn>
                        </p:par>
                        <p:par>
                          <p:cTn id="42" fill="hold" nodeType="afterGroup">
                            <p:stCondLst>
                              <p:cond delay="1500"/>
                            </p:stCondLst>
                            <p:childTnLst>
                              <p:par>
                                <p:cTn id="43" presetID="22" presetClass="entr" presetSubtype="8" fill="hold" nodeType="afterEffect">
                                  <p:stCondLst>
                                    <p:cond delay="0"/>
                                  </p:stCondLst>
                                  <p:childTnLst>
                                    <p:set>
                                      <p:cBhvr>
                                        <p:cTn id="44" dur="1" fill="hold">
                                          <p:stCondLst>
                                            <p:cond delay="0"/>
                                          </p:stCondLst>
                                        </p:cTn>
                                        <p:tgtEl>
                                          <p:spTgt spid="158782"/>
                                        </p:tgtEl>
                                        <p:attrNameLst>
                                          <p:attrName>style.visibility</p:attrName>
                                        </p:attrNameLst>
                                      </p:cBhvr>
                                      <p:to>
                                        <p:strVal val="visible"/>
                                      </p:to>
                                    </p:set>
                                    <p:animEffect transition="in" filter="wipe(left)">
                                      <p:cBhvr>
                                        <p:cTn id="45" dur="500"/>
                                        <p:tgtEl>
                                          <p:spTgt spid="15878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58773"/>
                                        </p:tgtEl>
                                        <p:attrNameLst>
                                          <p:attrName>style.visibility</p:attrName>
                                        </p:attrNameLst>
                                      </p:cBhvr>
                                      <p:to>
                                        <p:strVal val="visible"/>
                                      </p:to>
                                    </p:set>
                                    <p:animEffect transition="in" filter="wipe(left)">
                                      <p:cBhvr>
                                        <p:cTn id="50" dur="500"/>
                                        <p:tgtEl>
                                          <p:spTgt spid="158773"/>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158774"/>
                                        </p:tgtEl>
                                        <p:attrNameLst>
                                          <p:attrName>style.visibility</p:attrName>
                                        </p:attrNameLst>
                                      </p:cBhvr>
                                      <p:to>
                                        <p:strVal val="visible"/>
                                      </p:to>
                                    </p:set>
                                    <p:animEffect transition="in" filter="wipe(left)">
                                      <p:cBhvr>
                                        <p:cTn id="54" dur="500"/>
                                        <p:tgtEl>
                                          <p:spTgt spid="15877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58808"/>
                                        </p:tgtEl>
                                        <p:attrNameLst>
                                          <p:attrName>style.visibility</p:attrName>
                                        </p:attrNameLst>
                                      </p:cBhvr>
                                      <p:to>
                                        <p:strVal val="visible"/>
                                      </p:to>
                                    </p:set>
                                    <p:anim calcmode="lin" valueType="num">
                                      <p:cBhvr additive="base">
                                        <p:cTn id="59" dur="1000" fill="hold"/>
                                        <p:tgtEl>
                                          <p:spTgt spid="158808"/>
                                        </p:tgtEl>
                                        <p:attrNameLst>
                                          <p:attrName>ppt_x</p:attrName>
                                        </p:attrNameLst>
                                      </p:cBhvr>
                                      <p:tavLst>
                                        <p:tav tm="0">
                                          <p:val>
                                            <p:strVal val="1+#ppt_w/2"/>
                                          </p:val>
                                        </p:tav>
                                        <p:tav tm="100000">
                                          <p:val>
                                            <p:strVal val="#ppt_x"/>
                                          </p:val>
                                        </p:tav>
                                      </p:tavLst>
                                    </p:anim>
                                    <p:anim calcmode="lin" valueType="num">
                                      <p:cBhvr additive="base">
                                        <p:cTn id="60" dur="1000" fill="hold"/>
                                        <p:tgtEl>
                                          <p:spTgt spid="158808"/>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58743"/>
                                        </p:tgtEl>
                                        <p:attrNameLst>
                                          <p:attrName>style.visibility</p:attrName>
                                        </p:attrNameLst>
                                      </p:cBhvr>
                                      <p:to>
                                        <p:strVal val="visible"/>
                                      </p:to>
                                    </p:set>
                                    <p:animEffect transition="in" filter="wipe(left)">
                                      <p:cBhvr>
                                        <p:cTn id="65" dur="500"/>
                                        <p:tgtEl>
                                          <p:spTgt spid="15874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58745"/>
                                        </p:tgtEl>
                                        <p:attrNameLst>
                                          <p:attrName>style.visibility</p:attrName>
                                        </p:attrNameLst>
                                      </p:cBhvr>
                                      <p:to>
                                        <p:strVal val="visible"/>
                                      </p:to>
                                    </p:set>
                                    <p:animEffect transition="in" filter="wipe(left)">
                                      <p:cBhvr>
                                        <p:cTn id="70" dur="500"/>
                                        <p:tgtEl>
                                          <p:spTgt spid="15874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158792"/>
                                        </p:tgtEl>
                                        <p:attrNameLst>
                                          <p:attrName>style.visibility</p:attrName>
                                        </p:attrNameLst>
                                      </p:cBhvr>
                                      <p:to>
                                        <p:strVal val="visible"/>
                                      </p:to>
                                    </p:set>
                                    <p:animEffect transition="in" filter="wipe(up)">
                                      <p:cBhvr>
                                        <p:cTn id="75" dur="500"/>
                                        <p:tgtEl>
                                          <p:spTgt spid="15879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58750"/>
                                        </p:tgtEl>
                                        <p:attrNameLst>
                                          <p:attrName>style.visibility</p:attrName>
                                        </p:attrNameLst>
                                      </p:cBhvr>
                                      <p:to>
                                        <p:strVal val="visible"/>
                                      </p:to>
                                    </p:set>
                                    <p:animEffect transition="in" filter="wipe(left)">
                                      <p:cBhvr>
                                        <p:cTn id="80" dur="500"/>
                                        <p:tgtEl>
                                          <p:spTgt spid="158750"/>
                                        </p:tgtEl>
                                      </p:cBhvr>
                                    </p:animEffect>
                                  </p:childTnLst>
                                </p:cTn>
                              </p:par>
                            </p:childTnLst>
                          </p:cTn>
                        </p:par>
                        <p:par>
                          <p:cTn id="81" fill="hold" nodeType="afterGroup">
                            <p:stCondLst>
                              <p:cond delay="500"/>
                            </p:stCondLst>
                            <p:childTnLst>
                              <p:par>
                                <p:cTn id="82" presetID="22" presetClass="entr" presetSubtype="8" fill="hold" nodeType="afterEffect">
                                  <p:stCondLst>
                                    <p:cond delay="0"/>
                                  </p:stCondLst>
                                  <p:childTnLst>
                                    <p:set>
                                      <p:cBhvr>
                                        <p:cTn id="83" dur="1" fill="hold">
                                          <p:stCondLst>
                                            <p:cond delay="0"/>
                                          </p:stCondLst>
                                        </p:cTn>
                                        <p:tgtEl>
                                          <p:spTgt spid="158799"/>
                                        </p:tgtEl>
                                        <p:attrNameLst>
                                          <p:attrName>style.visibility</p:attrName>
                                        </p:attrNameLst>
                                      </p:cBhvr>
                                      <p:to>
                                        <p:strVal val="visible"/>
                                      </p:to>
                                    </p:set>
                                    <p:animEffect transition="in" filter="wipe(left)">
                                      <p:cBhvr>
                                        <p:cTn id="84" dur="500"/>
                                        <p:tgtEl>
                                          <p:spTgt spid="158799"/>
                                        </p:tgtEl>
                                      </p:cBhvr>
                                    </p:animEffect>
                                  </p:childTnLst>
                                </p:cTn>
                              </p:par>
                            </p:childTnLst>
                          </p:cTn>
                        </p:par>
                        <p:par>
                          <p:cTn id="85" fill="hold" nodeType="afterGroup">
                            <p:stCondLst>
                              <p:cond delay="1000"/>
                            </p:stCondLst>
                            <p:childTnLst>
                              <p:par>
                                <p:cTn id="86" presetID="22" presetClass="entr" presetSubtype="8" fill="hold" grpId="0" nodeType="afterEffect">
                                  <p:stCondLst>
                                    <p:cond delay="0"/>
                                  </p:stCondLst>
                                  <p:childTnLst>
                                    <p:set>
                                      <p:cBhvr>
                                        <p:cTn id="87" dur="1" fill="hold">
                                          <p:stCondLst>
                                            <p:cond delay="0"/>
                                          </p:stCondLst>
                                        </p:cTn>
                                        <p:tgtEl>
                                          <p:spTgt spid="158730"/>
                                        </p:tgtEl>
                                        <p:attrNameLst>
                                          <p:attrName>style.visibility</p:attrName>
                                        </p:attrNameLst>
                                      </p:cBhvr>
                                      <p:to>
                                        <p:strVal val="visible"/>
                                      </p:to>
                                    </p:set>
                                    <p:animEffect transition="in" filter="wipe(left)">
                                      <p:cBhvr>
                                        <p:cTn id="88" dur="500"/>
                                        <p:tgtEl>
                                          <p:spTgt spid="158730"/>
                                        </p:tgtEl>
                                      </p:cBhvr>
                                    </p:animEffect>
                                  </p:childTnLst>
                                </p:cTn>
                              </p:par>
                            </p:childTnLst>
                          </p:cTn>
                        </p:par>
                        <p:par>
                          <p:cTn id="89" fill="hold" nodeType="afterGroup">
                            <p:stCondLst>
                              <p:cond delay="1500"/>
                            </p:stCondLst>
                            <p:childTnLst>
                              <p:par>
                                <p:cTn id="90" presetID="22" presetClass="entr" presetSubtype="8" fill="hold" nodeType="afterEffect">
                                  <p:stCondLst>
                                    <p:cond delay="0"/>
                                  </p:stCondLst>
                                  <p:childTnLst>
                                    <p:set>
                                      <p:cBhvr>
                                        <p:cTn id="91" dur="1" fill="hold">
                                          <p:stCondLst>
                                            <p:cond delay="0"/>
                                          </p:stCondLst>
                                        </p:cTn>
                                        <p:tgtEl>
                                          <p:spTgt spid="158735"/>
                                        </p:tgtEl>
                                        <p:attrNameLst>
                                          <p:attrName>style.visibility</p:attrName>
                                        </p:attrNameLst>
                                      </p:cBhvr>
                                      <p:to>
                                        <p:strVal val="visible"/>
                                      </p:to>
                                    </p:set>
                                    <p:animEffect transition="in" filter="wipe(left)">
                                      <p:cBhvr>
                                        <p:cTn id="92" dur="500"/>
                                        <p:tgtEl>
                                          <p:spTgt spid="15873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2" fill="hold" nodeType="clickEffect">
                                  <p:stCondLst>
                                    <p:cond delay="0"/>
                                  </p:stCondLst>
                                  <p:childTnLst>
                                    <p:set>
                                      <p:cBhvr>
                                        <p:cTn id="96" dur="1" fill="hold">
                                          <p:stCondLst>
                                            <p:cond delay="0"/>
                                          </p:stCondLst>
                                        </p:cTn>
                                        <p:tgtEl>
                                          <p:spTgt spid="158810"/>
                                        </p:tgtEl>
                                        <p:attrNameLst>
                                          <p:attrName>style.visibility</p:attrName>
                                        </p:attrNameLst>
                                      </p:cBhvr>
                                      <p:to>
                                        <p:strVal val="visible"/>
                                      </p:to>
                                    </p:set>
                                    <p:anim calcmode="lin" valueType="num">
                                      <p:cBhvr additive="base">
                                        <p:cTn id="97" dur="1000" fill="hold"/>
                                        <p:tgtEl>
                                          <p:spTgt spid="158810"/>
                                        </p:tgtEl>
                                        <p:attrNameLst>
                                          <p:attrName>ppt_x</p:attrName>
                                        </p:attrNameLst>
                                      </p:cBhvr>
                                      <p:tavLst>
                                        <p:tav tm="0">
                                          <p:val>
                                            <p:strVal val="1+#ppt_w/2"/>
                                          </p:val>
                                        </p:tav>
                                        <p:tav tm="100000">
                                          <p:val>
                                            <p:strVal val="#ppt_x"/>
                                          </p:val>
                                        </p:tav>
                                      </p:tavLst>
                                    </p:anim>
                                    <p:anim calcmode="lin" valueType="num">
                                      <p:cBhvr additive="base">
                                        <p:cTn id="98" dur="1000" fill="hold"/>
                                        <p:tgtEl>
                                          <p:spTgt spid="158810"/>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158798"/>
                                        </p:tgtEl>
                                        <p:attrNameLst>
                                          <p:attrName>style.visibility</p:attrName>
                                        </p:attrNameLst>
                                      </p:cBhvr>
                                      <p:to>
                                        <p:strVal val="visible"/>
                                      </p:to>
                                    </p:set>
                                    <p:animEffect transition="in" filter="wipe(left)">
                                      <p:cBhvr>
                                        <p:cTn id="103" dur="500"/>
                                        <p:tgtEl>
                                          <p:spTgt spid="158798"/>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58736"/>
                                        </p:tgtEl>
                                        <p:attrNameLst>
                                          <p:attrName>style.visibility</p:attrName>
                                        </p:attrNameLst>
                                      </p:cBhvr>
                                      <p:to>
                                        <p:strVal val="visible"/>
                                      </p:to>
                                    </p:set>
                                    <p:animEffect transition="in" filter="wipe(left)">
                                      <p:cBhvr>
                                        <p:cTn id="108" dur="500"/>
                                        <p:tgtEl>
                                          <p:spTgt spid="158736"/>
                                        </p:tgtEl>
                                      </p:cBhvr>
                                    </p:animEffect>
                                  </p:childTnLst>
                                </p:cTn>
                              </p:par>
                            </p:childTnLst>
                          </p:cTn>
                        </p:par>
                        <p:par>
                          <p:cTn id="109" fill="hold" nodeType="afterGroup">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158748"/>
                                        </p:tgtEl>
                                        <p:attrNameLst>
                                          <p:attrName>style.visibility</p:attrName>
                                        </p:attrNameLst>
                                      </p:cBhvr>
                                      <p:to>
                                        <p:strVal val="visible"/>
                                      </p:to>
                                    </p:set>
                                    <p:animEffect transition="in" filter="wipe(left)">
                                      <p:cBhvr>
                                        <p:cTn id="112" dur="500"/>
                                        <p:tgtEl>
                                          <p:spTgt spid="158748"/>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58800"/>
                                        </p:tgtEl>
                                        <p:attrNameLst>
                                          <p:attrName>style.visibility</p:attrName>
                                        </p:attrNameLst>
                                      </p:cBhvr>
                                      <p:to>
                                        <p:strVal val="visible"/>
                                      </p:to>
                                    </p:set>
                                    <p:animEffect transition="in" filter="wipe(left)">
                                      <p:cBhvr>
                                        <p:cTn id="117" dur="500"/>
                                        <p:tgtEl>
                                          <p:spTgt spid="158800"/>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58737"/>
                                        </p:tgtEl>
                                        <p:attrNameLst>
                                          <p:attrName>style.visibility</p:attrName>
                                        </p:attrNameLst>
                                      </p:cBhvr>
                                      <p:to>
                                        <p:strVal val="visible"/>
                                      </p:to>
                                    </p:set>
                                    <p:animEffect transition="in" filter="wipe(left)">
                                      <p:cBhvr>
                                        <p:cTn id="122" dur="500"/>
                                        <p:tgtEl>
                                          <p:spTgt spid="15873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158738"/>
                                        </p:tgtEl>
                                        <p:attrNameLst>
                                          <p:attrName>style.visibility</p:attrName>
                                        </p:attrNameLst>
                                      </p:cBhvr>
                                      <p:to>
                                        <p:strVal val="visible"/>
                                      </p:to>
                                    </p:set>
                                    <p:animEffect transition="in" filter="wipe(left)">
                                      <p:cBhvr>
                                        <p:cTn id="127" dur="500"/>
                                        <p:tgtEl>
                                          <p:spTgt spid="158738"/>
                                        </p:tgtEl>
                                      </p:cBhvr>
                                    </p:animEffect>
                                  </p:childTnLst>
                                </p:cTn>
                              </p:par>
                            </p:childTnLst>
                          </p:cTn>
                        </p:par>
                        <p:par>
                          <p:cTn id="128" fill="hold" nodeType="afterGroup">
                            <p:stCondLst>
                              <p:cond delay="500"/>
                            </p:stCondLst>
                            <p:childTnLst>
                              <p:par>
                                <p:cTn id="129" presetID="22" presetClass="entr" presetSubtype="8" fill="hold" grpId="0" nodeType="afterEffect">
                                  <p:stCondLst>
                                    <p:cond delay="0"/>
                                  </p:stCondLst>
                                  <p:childTnLst>
                                    <p:set>
                                      <p:cBhvr>
                                        <p:cTn id="130" dur="1" fill="hold">
                                          <p:stCondLst>
                                            <p:cond delay="0"/>
                                          </p:stCondLst>
                                        </p:cTn>
                                        <p:tgtEl>
                                          <p:spTgt spid="158766"/>
                                        </p:tgtEl>
                                        <p:attrNameLst>
                                          <p:attrName>style.visibility</p:attrName>
                                        </p:attrNameLst>
                                      </p:cBhvr>
                                      <p:to>
                                        <p:strVal val="visible"/>
                                      </p:to>
                                    </p:set>
                                    <p:animEffect transition="in" filter="wipe(left)">
                                      <p:cBhvr>
                                        <p:cTn id="131" dur="500"/>
                                        <p:tgtEl>
                                          <p:spTgt spid="158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8" grpId="0" autoUpdateAnimBg="0"/>
      <p:bldP spid="158729" grpId="0" autoUpdateAnimBg="0"/>
      <p:bldP spid="158730" grpId="0" autoUpdateAnimBg="0"/>
      <p:bldP spid="158732" grpId="0" autoUpdateAnimBg="0"/>
      <p:bldP spid="158733" grpId="0" autoUpdateAnimBg="0"/>
      <p:bldP spid="158736" grpId="0" autoUpdateAnimBg="0"/>
      <p:bldP spid="158737" grpId="0" autoUpdateAnimBg="0"/>
      <p:bldP spid="158745" grpId="0" autoUpdateAnimBg="0"/>
      <p:bldP spid="158748" grpId="0" autoUpdateAnimBg="0"/>
      <p:bldP spid="158750" grpId="0" autoUpdateAnimBg="0"/>
      <p:bldP spid="158766" grpId="0" autoUpdateAnimBg="0"/>
      <p:bldP spid="158773" grpId="0" autoUpdateAnimBg="0"/>
      <p:bldP spid="158800" grpId="0" autoUpdateAnimBg="0"/>
      <p:bldP spid="15880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67938" name="Object 2"/>
          <p:cNvGraphicFramePr>
            <a:graphicFrameLocks noChangeAspect="1"/>
          </p:cNvGraphicFramePr>
          <p:nvPr/>
        </p:nvGraphicFramePr>
        <p:xfrm>
          <a:off x="6084888" y="2578100"/>
          <a:ext cx="188912" cy="412750"/>
        </p:xfrm>
        <a:graphic>
          <a:graphicData uri="http://schemas.openxmlformats.org/presentationml/2006/ole">
            <p:oleObj spid="_x0000_s168190" name="Equation" r:id="rId3" imgW="190800" imgH="431640" progId="Equation.3">
              <p:embed/>
            </p:oleObj>
          </a:graphicData>
        </a:graphic>
      </p:graphicFrame>
      <p:sp>
        <p:nvSpPr>
          <p:cNvPr id="167952" name="Rectangle 16"/>
          <p:cNvSpPr>
            <a:spLocks noGrp="1" noChangeArrowheads="1"/>
          </p:cNvSpPr>
          <p:nvPr>
            <p:ph type="title" idx="4294967295"/>
          </p:nvPr>
        </p:nvSpPr>
        <p:spPr>
          <a:xfrm>
            <a:off x="468313" y="457200"/>
            <a:ext cx="1447800" cy="609600"/>
          </a:xfrm>
        </p:spPr>
        <p:txBody>
          <a:bodyPr/>
          <a:lstStyle/>
          <a:p>
            <a:pPr algn="l"/>
            <a:r>
              <a:rPr lang="zh-CN" altLang="en-US" sz="3200" b="1" dirty="0" smtClean="0">
                <a:solidFill>
                  <a:schemeClr val="bg2"/>
                </a:solidFill>
              </a:rPr>
              <a:t>定义</a:t>
            </a:r>
            <a:r>
              <a:rPr lang="en-US" altLang="zh-CN" sz="3200" b="1" dirty="0" smtClean="0">
                <a:solidFill>
                  <a:schemeClr val="bg2"/>
                </a:solidFill>
              </a:rPr>
              <a:t>2.</a:t>
            </a:r>
            <a:endParaRPr lang="en-US" altLang="zh-CN" sz="3200" b="1" dirty="0">
              <a:solidFill>
                <a:schemeClr val="bg2"/>
              </a:solidFill>
            </a:endParaRPr>
          </a:p>
        </p:txBody>
      </p:sp>
      <p:sp>
        <p:nvSpPr>
          <p:cNvPr id="167953" name="Text Box 17"/>
          <p:cNvSpPr txBox="1">
            <a:spLocks noChangeArrowheads="1"/>
          </p:cNvSpPr>
          <p:nvPr/>
        </p:nvSpPr>
        <p:spPr bwMode="auto">
          <a:xfrm>
            <a:off x="1692275" y="471488"/>
            <a:ext cx="71628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平行定直线并沿定曲线 </a:t>
            </a:r>
            <a:r>
              <a:rPr lang="en-US" altLang="zh-CN" i="1"/>
              <a:t>C</a:t>
            </a:r>
            <a:r>
              <a:rPr lang="en-US" altLang="zh-CN"/>
              <a:t> </a:t>
            </a:r>
            <a:r>
              <a:rPr lang="zh-CN" altLang="en-US"/>
              <a:t>移动的直线 </a:t>
            </a:r>
            <a:r>
              <a:rPr lang="en-US" altLang="zh-CN" i="1"/>
              <a:t>l</a:t>
            </a:r>
          </a:p>
        </p:txBody>
      </p:sp>
      <p:sp>
        <p:nvSpPr>
          <p:cNvPr id="167954" name="Text Box 18"/>
          <p:cNvSpPr txBox="1">
            <a:spLocks noChangeArrowheads="1"/>
          </p:cNvSpPr>
          <p:nvPr/>
        </p:nvSpPr>
        <p:spPr bwMode="auto">
          <a:xfrm>
            <a:off x="381000" y="1066800"/>
            <a:ext cx="39751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形成的轨迹叫做柱面</a:t>
            </a:r>
            <a:r>
              <a:rPr lang="en-US" altLang="zh-CN"/>
              <a:t>.</a:t>
            </a:r>
          </a:p>
        </p:txBody>
      </p:sp>
      <p:sp>
        <p:nvSpPr>
          <p:cNvPr id="167955" name="Text Box 19"/>
          <p:cNvSpPr txBox="1">
            <a:spLocks noChangeArrowheads="1"/>
          </p:cNvSpPr>
          <p:nvPr/>
        </p:nvSpPr>
        <p:spPr bwMode="auto">
          <a:xfrm>
            <a:off x="457200" y="2774950"/>
            <a:ext cx="533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ym typeface="Symbol" pitchFamily="18" charset="2"/>
              </a:rPr>
              <a:t> </a:t>
            </a:r>
            <a:endParaRPr lang="en-US" altLang="zh-CN"/>
          </a:p>
        </p:txBody>
      </p:sp>
      <p:sp>
        <p:nvSpPr>
          <p:cNvPr id="167956" name="Text Box 20"/>
          <p:cNvSpPr txBox="1">
            <a:spLocks noChangeArrowheads="1"/>
          </p:cNvSpPr>
          <p:nvPr/>
        </p:nvSpPr>
        <p:spPr bwMode="auto">
          <a:xfrm>
            <a:off x="827088" y="3570288"/>
            <a:ext cx="381635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表示抛物柱面</a:t>
            </a:r>
            <a:r>
              <a:rPr lang="en-US" altLang="zh-CN"/>
              <a:t>,</a:t>
            </a:r>
          </a:p>
        </p:txBody>
      </p:sp>
      <p:sp>
        <p:nvSpPr>
          <p:cNvPr id="167957" name="Text Box 21"/>
          <p:cNvSpPr txBox="1">
            <a:spLocks noChangeArrowheads="1"/>
          </p:cNvSpPr>
          <p:nvPr/>
        </p:nvSpPr>
        <p:spPr bwMode="auto">
          <a:xfrm>
            <a:off x="755650" y="5084763"/>
            <a:ext cx="32004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dirty="0"/>
              <a:t>母线平行于</a:t>
            </a:r>
            <a:r>
              <a:rPr lang="zh-CN" altLang="en-US" i="1" dirty="0"/>
              <a:t> </a:t>
            </a:r>
            <a:r>
              <a:rPr lang="en-US" altLang="zh-CN" i="1" dirty="0"/>
              <a:t>z </a:t>
            </a:r>
            <a:r>
              <a:rPr lang="zh-CN" altLang="en-US" dirty="0"/>
              <a:t>轴</a:t>
            </a:r>
            <a:r>
              <a:rPr lang="en-US" altLang="zh-CN" dirty="0"/>
              <a:t>;</a:t>
            </a:r>
          </a:p>
        </p:txBody>
      </p:sp>
      <p:sp>
        <p:nvSpPr>
          <p:cNvPr id="167958" name="Text Box 22"/>
          <p:cNvSpPr txBox="1">
            <a:spLocks noChangeArrowheads="1"/>
          </p:cNvSpPr>
          <p:nvPr/>
        </p:nvSpPr>
        <p:spPr bwMode="auto">
          <a:xfrm>
            <a:off x="755650" y="4292600"/>
            <a:ext cx="4968875"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t>准线</a:t>
            </a:r>
            <a:r>
              <a:rPr lang="en-US" altLang="zh-CN" i="1"/>
              <a:t>l</a:t>
            </a:r>
            <a:r>
              <a:rPr lang="zh-CN" altLang="en-US"/>
              <a:t>为</a:t>
            </a:r>
            <a:r>
              <a:rPr lang="en-US" altLang="zh-CN" i="1"/>
              <a:t>xoy</a:t>
            </a:r>
            <a:r>
              <a:rPr lang="en-US" altLang="zh-CN"/>
              <a:t> </a:t>
            </a:r>
            <a:r>
              <a:rPr lang="zh-CN" altLang="en-US"/>
              <a:t>面上的抛物线</a:t>
            </a:r>
            <a:r>
              <a:rPr lang="en-US" altLang="zh-CN"/>
              <a:t>.</a:t>
            </a:r>
          </a:p>
        </p:txBody>
      </p:sp>
      <p:graphicFrame>
        <p:nvGraphicFramePr>
          <p:cNvPr id="167960" name="Object 24"/>
          <p:cNvGraphicFramePr>
            <a:graphicFrameLocks noChangeAspect="1"/>
          </p:cNvGraphicFramePr>
          <p:nvPr/>
        </p:nvGraphicFramePr>
        <p:xfrm>
          <a:off x="1042988" y="2778125"/>
          <a:ext cx="1728787" cy="708025"/>
        </p:xfrm>
        <a:graphic>
          <a:graphicData uri="http://schemas.openxmlformats.org/presentationml/2006/ole">
            <p:oleObj spid="_x0000_s168191" name="Equation" r:id="rId4" imgW="1017000" imgH="406080" progId="">
              <p:embed/>
            </p:oleObj>
          </a:graphicData>
        </a:graphic>
      </p:graphicFrame>
      <p:sp>
        <p:nvSpPr>
          <p:cNvPr id="167951" name="Line 15"/>
          <p:cNvSpPr>
            <a:spLocks noChangeShapeType="1"/>
          </p:cNvSpPr>
          <p:nvPr/>
        </p:nvSpPr>
        <p:spPr bwMode="auto">
          <a:xfrm flipH="1">
            <a:off x="6356350" y="1930400"/>
            <a:ext cx="15875" cy="1511300"/>
          </a:xfrm>
          <a:prstGeom prst="line">
            <a:avLst/>
          </a:prstGeom>
          <a:noFill/>
          <a:ln w="57150">
            <a:solidFill>
              <a:srgbClr val="66FF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7945" name="Group 9"/>
          <p:cNvGrpSpPr>
            <a:grpSpLocks/>
          </p:cNvGrpSpPr>
          <p:nvPr/>
        </p:nvGrpSpPr>
        <p:grpSpPr bwMode="auto">
          <a:xfrm>
            <a:off x="6386513" y="1196975"/>
            <a:ext cx="1209675" cy="2216150"/>
            <a:chOff x="3408" y="804"/>
            <a:chExt cx="1056" cy="2412"/>
          </a:xfrm>
        </p:grpSpPr>
        <p:sp>
          <p:nvSpPr>
            <p:cNvPr id="167946" name="Freeform 10" descr="深色竖线"/>
            <p:cNvSpPr>
              <a:spLocks/>
            </p:cNvSpPr>
            <p:nvPr/>
          </p:nvSpPr>
          <p:spPr bwMode="auto">
            <a:xfrm>
              <a:off x="3408" y="816"/>
              <a:ext cx="1056" cy="2400"/>
            </a:xfrm>
            <a:custGeom>
              <a:avLst/>
              <a:gdLst>
                <a:gd name="T0" fmla="*/ 0 w 1056"/>
                <a:gd name="T1" fmla="*/ 720 h 2400"/>
                <a:gd name="T2" fmla="*/ 0 w 1056"/>
                <a:gd name="T3" fmla="*/ 2400 h 2400"/>
                <a:gd name="T4" fmla="*/ 1056 w 1056"/>
                <a:gd name="T5" fmla="*/ 1680 h 2400"/>
                <a:gd name="T6" fmla="*/ 1056 w 1056"/>
                <a:gd name="T7" fmla="*/ 0 h 2400"/>
                <a:gd name="T8" fmla="*/ 48 w 1056"/>
                <a:gd name="T9" fmla="*/ 672 h 2400"/>
                <a:gd name="T10" fmla="*/ 0 w 1056"/>
                <a:gd name="T11" fmla="*/ 720 h 2400"/>
              </a:gdLst>
              <a:ahLst/>
              <a:cxnLst>
                <a:cxn ang="0">
                  <a:pos x="T0" y="T1"/>
                </a:cxn>
                <a:cxn ang="0">
                  <a:pos x="T2" y="T3"/>
                </a:cxn>
                <a:cxn ang="0">
                  <a:pos x="T4" y="T5"/>
                </a:cxn>
                <a:cxn ang="0">
                  <a:pos x="T6" y="T7"/>
                </a:cxn>
                <a:cxn ang="0">
                  <a:pos x="T8" y="T9"/>
                </a:cxn>
                <a:cxn ang="0">
                  <a:pos x="T10" y="T11"/>
                </a:cxn>
              </a:cxnLst>
              <a:rect l="0" t="0" r="r" b="b"/>
              <a:pathLst>
                <a:path w="1056" h="2400">
                  <a:moveTo>
                    <a:pt x="0" y="720"/>
                  </a:moveTo>
                  <a:lnTo>
                    <a:pt x="0" y="2400"/>
                  </a:lnTo>
                  <a:lnTo>
                    <a:pt x="1056" y="1680"/>
                  </a:lnTo>
                  <a:lnTo>
                    <a:pt x="1056" y="0"/>
                  </a:lnTo>
                  <a:lnTo>
                    <a:pt x="48" y="672"/>
                  </a:lnTo>
                  <a:lnTo>
                    <a:pt x="0" y="720"/>
                  </a:lnTo>
                  <a:close/>
                </a:path>
              </a:pathLst>
            </a:custGeom>
            <a:pattFill prst="dkVert">
              <a:fgClr>
                <a:srgbClr val="008000"/>
              </a:fgClr>
              <a:bgClr>
                <a:srgbClr val="FFFFFF"/>
              </a:bgClr>
            </a:patt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47" name="Freeform 11"/>
            <p:cNvSpPr>
              <a:spLocks/>
            </p:cNvSpPr>
            <p:nvPr/>
          </p:nvSpPr>
          <p:spPr bwMode="auto">
            <a:xfrm>
              <a:off x="3408" y="804"/>
              <a:ext cx="1056" cy="720"/>
            </a:xfrm>
            <a:custGeom>
              <a:avLst/>
              <a:gdLst>
                <a:gd name="T0" fmla="*/ 0 w 1056"/>
                <a:gd name="T1" fmla="*/ 720 h 720"/>
                <a:gd name="T2" fmla="*/ 816 w 1056"/>
                <a:gd name="T3" fmla="*/ 576 h 720"/>
                <a:gd name="T4" fmla="*/ 1056 w 1056"/>
                <a:gd name="T5" fmla="*/ 0 h 720"/>
              </a:gdLst>
              <a:ahLst/>
              <a:cxnLst>
                <a:cxn ang="0">
                  <a:pos x="T0" y="T1"/>
                </a:cxn>
                <a:cxn ang="0">
                  <a:pos x="T2" y="T3"/>
                </a:cxn>
                <a:cxn ang="0">
                  <a:pos x="T4" y="T5"/>
                </a:cxn>
              </a:cxnLst>
              <a:rect l="0" t="0" r="r" b="b"/>
              <a:pathLst>
                <a:path w="1056" h="720">
                  <a:moveTo>
                    <a:pt x="0" y="720"/>
                  </a:moveTo>
                  <a:cubicBezTo>
                    <a:pt x="320" y="708"/>
                    <a:pt x="640" y="696"/>
                    <a:pt x="816" y="576"/>
                  </a:cubicBezTo>
                  <a:cubicBezTo>
                    <a:pt x="992" y="456"/>
                    <a:pt x="1016" y="96"/>
                    <a:pt x="1056" y="0"/>
                  </a:cubicBezTo>
                </a:path>
              </a:pathLst>
            </a:cu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48" name="Freeform 12" descr="深色竖线"/>
            <p:cNvSpPr>
              <a:spLocks/>
            </p:cNvSpPr>
            <p:nvPr/>
          </p:nvSpPr>
          <p:spPr bwMode="auto">
            <a:xfrm>
              <a:off x="3408" y="2496"/>
              <a:ext cx="1056" cy="720"/>
            </a:xfrm>
            <a:custGeom>
              <a:avLst/>
              <a:gdLst>
                <a:gd name="T0" fmla="*/ 0 w 1056"/>
                <a:gd name="T1" fmla="*/ 720 h 720"/>
                <a:gd name="T2" fmla="*/ 816 w 1056"/>
                <a:gd name="T3" fmla="*/ 576 h 720"/>
                <a:gd name="T4" fmla="*/ 1056 w 1056"/>
                <a:gd name="T5" fmla="*/ 0 h 720"/>
              </a:gdLst>
              <a:ahLst/>
              <a:cxnLst>
                <a:cxn ang="0">
                  <a:pos x="T0" y="T1"/>
                </a:cxn>
                <a:cxn ang="0">
                  <a:pos x="T2" y="T3"/>
                </a:cxn>
                <a:cxn ang="0">
                  <a:pos x="T4" y="T5"/>
                </a:cxn>
              </a:cxnLst>
              <a:rect l="0" t="0" r="r" b="b"/>
              <a:pathLst>
                <a:path w="1056" h="720">
                  <a:moveTo>
                    <a:pt x="0" y="720"/>
                  </a:moveTo>
                  <a:cubicBezTo>
                    <a:pt x="320" y="708"/>
                    <a:pt x="640" y="696"/>
                    <a:pt x="816" y="576"/>
                  </a:cubicBezTo>
                  <a:cubicBezTo>
                    <a:pt x="992" y="456"/>
                    <a:pt x="1016" y="96"/>
                    <a:pt x="1056" y="0"/>
                  </a:cubicBezTo>
                </a:path>
              </a:pathLst>
            </a:custGeom>
            <a:pattFill prst="dkVert">
              <a:fgClr>
                <a:srgbClr val="008000"/>
              </a:fgClr>
              <a:bgClr>
                <a:srgbClr val="FFFFFF"/>
              </a:bgClr>
            </a:patt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7967" name="Freeform 31"/>
          <p:cNvSpPr>
            <a:spLocks/>
          </p:cNvSpPr>
          <p:nvPr/>
        </p:nvSpPr>
        <p:spPr bwMode="auto">
          <a:xfrm>
            <a:off x="6386513" y="2060575"/>
            <a:ext cx="1209675" cy="706438"/>
          </a:xfrm>
          <a:custGeom>
            <a:avLst/>
            <a:gdLst>
              <a:gd name="T0" fmla="*/ 0 w 1056"/>
              <a:gd name="T1" fmla="*/ 720 h 720"/>
              <a:gd name="T2" fmla="*/ 816 w 1056"/>
              <a:gd name="T3" fmla="*/ 576 h 720"/>
              <a:gd name="T4" fmla="*/ 1056 w 1056"/>
              <a:gd name="T5" fmla="*/ 0 h 720"/>
            </a:gdLst>
            <a:ahLst/>
            <a:cxnLst>
              <a:cxn ang="0">
                <a:pos x="T0" y="T1"/>
              </a:cxn>
              <a:cxn ang="0">
                <a:pos x="T2" y="T3"/>
              </a:cxn>
              <a:cxn ang="0">
                <a:pos x="T4" y="T5"/>
              </a:cxn>
            </a:cxnLst>
            <a:rect l="0" t="0" r="r" b="b"/>
            <a:pathLst>
              <a:path w="1056" h="720">
                <a:moveTo>
                  <a:pt x="0" y="720"/>
                </a:moveTo>
                <a:cubicBezTo>
                  <a:pt x="320" y="708"/>
                  <a:pt x="640" y="696"/>
                  <a:pt x="816" y="576"/>
                </a:cubicBezTo>
                <a:cubicBezTo>
                  <a:pt x="992" y="456"/>
                  <a:pt x="1016" y="96"/>
                  <a:pt x="1056" y="0"/>
                </a:cubicBezTo>
              </a:path>
            </a:pathLst>
          </a:custGeom>
          <a:noFill/>
          <a:ln w="57150" cmpd="sng">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7968" name="Object 32"/>
          <p:cNvGraphicFramePr>
            <a:graphicFrameLocks noChangeAspect="1"/>
          </p:cNvGraphicFramePr>
          <p:nvPr/>
        </p:nvGraphicFramePr>
        <p:xfrm>
          <a:off x="6708775" y="1958975"/>
          <a:ext cx="288925" cy="314325"/>
        </p:xfrm>
        <a:graphic>
          <a:graphicData uri="http://schemas.openxmlformats.org/presentationml/2006/ole">
            <p:oleObj spid="_x0000_s168192" name="Equation" r:id="rId5" imgW="381240" imgH="406080" progId="Equation.3">
              <p:embed/>
            </p:oleObj>
          </a:graphicData>
        </a:graphic>
      </p:graphicFrame>
      <p:sp>
        <p:nvSpPr>
          <p:cNvPr id="168012" name="Text Box 76"/>
          <p:cNvSpPr txBox="1">
            <a:spLocks noChangeArrowheads="1"/>
          </p:cNvSpPr>
          <p:nvPr/>
        </p:nvSpPr>
        <p:spPr bwMode="auto">
          <a:xfrm>
            <a:off x="468313" y="1773238"/>
            <a:ext cx="479425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i="1"/>
              <a:t>C</a:t>
            </a:r>
            <a:r>
              <a:rPr lang="en-US" altLang="zh-CN"/>
              <a:t> </a:t>
            </a:r>
            <a:r>
              <a:rPr lang="zh-CN" altLang="en-US"/>
              <a:t>叫做准线</a:t>
            </a:r>
            <a:r>
              <a:rPr lang="en-US" altLang="zh-CN"/>
              <a:t>,  </a:t>
            </a:r>
            <a:r>
              <a:rPr lang="en-US" altLang="zh-CN" i="1"/>
              <a:t>l</a:t>
            </a:r>
            <a:r>
              <a:rPr lang="en-US" altLang="zh-CN"/>
              <a:t> </a:t>
            </a:r>
            <a:r>
              <a:rPr lang="zh-CN" altLang="en-US"/>
              <a:t>叫做母线</a:t>
            </a:r>
            <a:r>
              <a:rPr lang="en-US" altLang="zh-CN"/>
              <a:t>.</a:t>
            </a:r>
          </a:p>
        </p:txBody>
      </p:sp>
      <p:sp>
        <p:nvSpPr>
          <p:cNvPr id="168074" name="Freeform 138"/>
          <p:cNvSpPr>
            <a:spLocks/>
          </p:cNvSpPr>
          <p:nvPr/>
        </p:nvSpPr>
        <p:spPr bwMode="auto">
          <a:xfrm>
            <a:off x="5949950" y="4695825"/>
            <a:ext cx="1320800" cy="914400"/>
          </a:xfrm>
          <a:custGeom>
            <a:avLst/>
            <a:gdLst>
              <a:gd name="T0" fmla="*/ 832 w 832"/>
              <a:gd name="T1" fmla="*/ 0 h 576"/>
              <a:gd name="T2" fmla="*/ 64 w 832"/>
              <a:gd name="T3" fmla="*/ 192 h 576"/>
              <a:gd name="T4" fmla="*/ 448 w 832"/>
              <a:gd name="T5" fmla="*/ 576 h 576"/>
            </a:gdLst>
            <a:ahLst/>
            <a:cxnLst>
              <a:cxn ang="0">
                <a:pos x="T0" y="T1"/>
              </a:cxn>
              <a:cxn ang="0">
                <a:pos x="T2" y="T3"/>
              </a:cxn>
              <a:cxn ang="0">
                <a:pos x="T4" y="T5"/>
              </a:cxn>
            </a:cxnLst>
            <a:rect l="0" t="0" r="r" b="b"/>
            <a:pathLst>
              <a:path w="832" h="576">
                <a:moveTo>
                  <a:pt x="832" y="0"/>
                </a:moveTo>
                <a:cubicBezTo>
                  <a:pt x="480" y="48"/>
                  <a:pt x="128" y="96"/>
                  <a:pt x="64" y="192"/>
                </a:cubicBezTo>
                <a:cubicBezTo>
                  <a:pt x="0" y="288"/>
                  <a:pt x="384" y="512"/>
                  <a:pt x="448" y="576"/>
                </a:cubicBezTo>
              </a:path>
            </a:pathLst>
          </a:custGeom>
          <a:noFill/>
          <a:ln w="57150" cmpd="sng">
            <a:solidFill>
              <a:schemeClr val="hlink"/>
            </a:solidFill>
            <a:round/>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zh-CN" altLang="en-US"/>
          </a:p>
        </p:txBody>
      </p:sp>
      <p:sp>
        <p:nvSpPr>
          <p:cNvPr id="168083" name="Line 147"/>
          <p:cNvSpPr>
            <a:spLocks noChangeShapeType="1"/>
          </p:cNvSpPr>
          <p:nvPr/>
        </p:nvSpPr>
        <p:spPr bwMode="auto">
          <a:xfrm>
            <a:off x="7283450" y="4022725"/>
            <a:ext cx="0" cy="1600200"/>
          </a:xfrm>
          <a:prstGeom prst="line">
            <a:avLst/>
          </a:prstGeom>
          <a:noFill/>
          <a:ln w="57150">
            <a:solidFill>
              <a:schemeClr val="tx2"/>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grpSp>
        <p:nvGrpSpPr>
          <p:cNvPr id="168068" name="Group 132"/>
          <p:cNvGrpSpPr>
            <a:grpSpLocks/>
          </p:cNvGrpSpPr>
          <p:nvPr/>
        </p:nvGrpSpPr>
        <p:grpSpPr bwMode="auto">
          <a:xfrm>
            <a:off x="5981700" y="4010025"/>
            <a:ext cx="1327150" cy="2514600"/>
            <a:chOff x="1056" y="2352"/>
            <a:chExt cx="836" cy="1584"/>
          </a:xfrm>
        </p:grpSpPr>
        <p:sp>
          <p:nvSpPr>
            <p:cNvPr id="168069" name="Freeform 133"/>
            <p:cNvSpPr>
              <a:spLocks/>
            </p:cNvSpPr>
            <p:nvPr/>
          </p:nvSpPr>
          <p:spPr bwMode="auto">
            <a:xfrm>
              <a:off x="1056" y="2352"/>
              <a:ext cx="832" cy="576"/>
            </a:xfrm>
            <a:custGeom>
              <a:avLst/>
              <a:gdLst>
                <a:gd name="T0" fmla="*/ 832 w 832"/>
                <a:gd name="T1" fmla="*/ 0 h 576"/>
                <a:gd name="T2" fmla="*/ 64 w 832"/>
                <a:gd name="T3" fmla="*/ 192 h 576"/>
                <a:gd name="T4" fmla="*/ 448 w 832"/>
                <a:gd name="T5" fmla="*/ 576 h 576"/>
              </a:gdLst>
              <a:ahLst/>
              <a:cxnLst>
                <a:cxn ang="0">
                  <a:pos x="T0" y="T1"/>
                </a:cxn>
                <a:cxn ang="0">
                  <a:pos x="T2" y="T3"/>
                </a:cxn>
                <a:cxn ang="0">
                  <a:pos x="T4" y="T5"/>
                </a:cxn>
              </a:cxnLst>
              <a:rect l="0" t="0" r="r" b="b"/>
              <a:pathLst>
                <a:path w="832" h="576">
                  <a:moveTo>
                    <a:pt x="832" y="0"/>
                  </a:moveTo>
                  <a:cubicBezTo>
                    <a:pt x="480" y="48"/>
                    <a:pt x="128" y="96"/>
                    <a:pt x="64" y="192"/>
                  </a:cubicBezTo>
                  <a:cubicBezTo>
                    <a:pt x="0" y="288"/>
                    <a:pt x="384" y="512"/>
                    <a:pt x="448" y="576"/>
                  </a:cubicBezTo>
                </a:path>
              </a:pathLst>
            </a:custGeom>
            <a:noFill/>
            <a:ln w="57150" cmpd="sng">
              <a:solidFill>
                <a:schemeClr val="bg1"/>
              </a:solidFill>
              <a:round/>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zh-CN" altLang="en-US"/>
            </a:p>
          </p:txBody>
        </p:sp>
        <p:sp>
          <p:nvSpPr>
            <p:cNvPr id="168070" name="Freeform 134"/>
            <p:cNvSpPr>
              <a:spLocks/>
            </p:cNvSpPr>
            <p:nvPr/>
          </p:nvSpPr>
          <p:spPr bwMode="auto">
            <a:xfrm>
              <a:off x="1056" y="3360"/>
              <a:ext cx="832" cy="576"/>
            </a:xfrm>
            <a:custGeom>
              <a:avLst/>
              <a:gdLst>
                <a:gd name="T0" fmla="*/ 832 w 832"/>
                <a:gd name="T1" fmla="*/ 0 h 576"/>
                <a:gd name="T2" fmla="*/ 64 w 832"/>
                <a:gd name="T3" fmla="*/ 192 h 576"/>
                <a:gd name="T4" fmla="*/ 448 w 832"/>
                <a:gd name="T5" fmla="*/ 576 h 576"/>
              </a:gdLst>
              <a:ahLst/>
              <a:cxnLst>
                <a:cxn ang="0">
                  <a:pos x="T0" y="T1"/>
                </a:cxn>
                <a:cxn ang="0">
                  <a:pos x="T2" y="T3"/>
                </a:cxn>
                <a:cxn ang="0">
                  <a:pos x="T4" y="T5"/>
                </a:cxn>
              </a:cxnLst>
              <a:rect l="0" t="0" r="r" b="b"/>
              <a:pathLst>
                <a:path w="832" h="576">
                  <a:moveTo>
                    <a:pt x="832" y="0"/>
                  </a:moveTo>
                  <a:cubicBezTo>
                    <a:pt x="480" y="48"/>
                    <a:pt x="128" y="96"/>
                    <a:pt x="64" y="192"/>
                  </a:cubicBezTo>
                  <a:cubicBezTo>
                    <a:pt x="0" y="288"/>
                    <a:pt x="384" y="512"/>
                    <a:pt x="448" y="576"/>
                  </a:cubicBezTo>
                </a:path>
              </a:pathLst>
            </a:custGeom>
            <a:noFill/>
            <a:ln w="57150" cmpd="sng">
              <a:solidFill>
                <a:schemeClr val="bg1"/>
              </a:solidFill>
              <a:round/>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zh-CN" altLang="en-US"/>
            </a:p>
          </p:txBody>
        </p:sp>
        <p:sp>
          <p:nvSpPr>
            <p:cNvPr id="168071" name="Line 135"/>
            <p:cNvSpPr>
              <a:spLocks noChangeShapeType="1"/>
            </p:cNvSpPr>
            <p:nvPr/>
          </p:nvSpPr>
          <p:spPr bwMode="auto">
            <a:xfrm>
              <a:off x="1508" y="2928"/>
              <a:ext cx="0" cy="1008"/>
            </a:xfrm>
            <a:prstGeom prst="line">
              <a:avLst/>
            </a:prstGeom>
            <a:noFill/>
            <a:ln w="5715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8072" name="Line 136"/>
            <p:cNvSpPr>
              <a:spLocks noChangeShapeType="1"/>
            </p:cNvSpPr>
            <p:nvPr/>
          </p:nvSpPr>
          <p:spPr bwMode="auto">
            <a:xfrm>
              <a:off x="1892" y="2352"/>
              <a:ext cx="0" cy="1008"/>
            </a:xfrm>
            <a:prstGeom prst="line">
              <a:avLst/>
            </a:prstGeom>
            <a:noFill/>
            <a:ln w="5715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8073" name="Line 137"/>
            <p:cNvSpPr>
              <a:spLocks noChangeShapeType="1"/>
            </p:cNvSpPr>
            <p:nvPr/>
          </p:nvSpPr>
          <p:spPr bwMode="auto">
            <a:xfrm>
              <a:off x="1112" y="2564"/>
              <a:ext cx="0" cy="1008"/>
            </a:xfrm>
            <a:prstGeom prst="line">
              <a:avLst/>
            </a:prstGeom>
            <a:noFill/>
            <a:ln w="5715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grpSp>
      <p:graphicFrame>
        <p:nvGraphicFramePr>
          <p:cNvPr id="168085" name="Object 149"/>
          <p:cNvGraphicFramePr>
            <a:graphicFrameLocks noChangeAspect="1"/>
          </p:cNvGraphicFramePr>
          <p:nvPr/>
        </p:nvGraphicFramePr>
        <p:xfrm>
          <a:off x="7308850" y="4365625"/>
          <a:ext cx="1257300" cy="493713"/>
        </p:xfrm>
        <a:graphic>
          <a:graphicData uri="http://schemas.openxmlformats.org/presentationml/2006/ole">
            <p:oleObj spid="_x0000_s168193" name="公式" r:id="rId6" imgW="1665360" imgH="647280" progId="Equation.3">
              <p:embed/>
            </p:oleObj>
          </a:graphicData>
        </a:graphic>
      </p:graphicFrame>
      <p:grpSp>
        <p:nvGrpSpPr>
          <p:cNvPr id="168075" name="Group 139"/>
          <p:cNvGrpSpPr>
            <a:grpSpLocks/>
          </p:cNvGrpSpPr>
          <p:nvPr/>
        </p:nvGrpSpPr>
        <p:grpSpPr bwMode="auto">
          <a:xfrm>
            <a:off x="4787900" y="3248025"/>
            <a:ext cx="3244850" cy="2747963"/>
            <a:chOff x="816" y="2157"/>
            <a:chExt cx="2044" cy="1731"/>
          </a:xfrm>
        </p:grpSpPr>
        <p:sp>
          <p:nvSpPr>
            <p:cNvPr id="168076" name="Line 140"/>
            <p:cNvSpPr>
              <a:spLocks noChangeShapeType="1"/>
            </p:cNvSpPr>
            <p:nvPr/>
          </p:nvSpPr>
          <p:spPr bwMode="auto">
            <a:xfrm flipV="1">
              <a:off x="1604" y="2160"/>
              <a:ext cx="0" cy="1143"/>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8077" name="Line 141"/>
            <p:cNvSpPr>
              <a:spLocks noChangeShapeType="1"/>
            </p:cNvSpPr>
            <p:nvPr/>
          </p:nvSpPr>
          <p:spPr bwMode="auto">
            <a:xfrm flipH="1">
              <a:off x="816" y="3303"/>
              <a:ext cx="788" cy="441"/>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68078" name="Line 142"/>
            <p:cNvSpPr>
              <a:spLocks noChangeShapeType="1"/>
            </p:cNvSpPr>
            <p:nvPr/>
          </p:nvSpPr>
          <p:spPr bwMode="auto">
            <a:xfrm>
              <a:off x="1604" y="3303"/>
              <a:ext cx="1228" cy="0"/>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aphicFrame>
          <p:nvGraphicFramePr>
            <p:cNvPr id="168079" name="Object 143"/>
            <p:cNvGraphicFramePr>
              <a:graphicFrameLocks noChangeAspect="1"/>
            </p:cNvGraphicFramePr>
            <p:nvPr/>
          </p:nvGraphicFramePr>
          <p:xfrm>
            <a:off x="816" y="3762"/>
            <a:ext cx="132" cy="126"/>
          </p:xfrm>
          <a:graphic>
            <a:graphicData uri="http://schemas.openxmlformats.org/presentationml/2006/ole">
              <p:oleObj spid="_x0000_s168194" name="公式" r:id="rId7" imgW="266469" imgH="253780" progId="Equation.3">
                <p:embed/>
              </p:oleObj>
            </a:graphicData>
          </a:graphic>
        </p:graphicFrame>
        <p:graphicFrame>
          <p:nvGraphicFramePr>
            <p:cNvPr id="168080" name="Object 144"/>
            <p:cNvGraphicFramePr>
              <a:graphicFrameLocks noChangeAspect="1"/>
            </p:cNvGraphicFramePr>
            <p:nvPr/>
          </p:nvGraphicFramePr>
          <p:xfrm>
            <a:off x="1536" y="3340"/>
            <a:ext cx="114" cy="126"/>
          </p:xfrm>
          <a:graphic>
            <a:graphicData uri="http://schemas.openxmlformats.org/presentationml/2006/ole">
              <p:oleObj spid="_x0000_s168195" name="公式" r:id="rId8" imgW="228501" imgH="253890" progId="Equation.3">
                <p:embed/>
              </p:oleObj>
            </a:graphicData>
          </a:graphic>
        </p:graphicFrame>
        <p:graphicFrame>
          <p:nvGraphicFramePr>
            <p:cNvPr id="168081" name="Object 145"/>
            <p:cNvGraphicFramePr>
              <a:graphicFrameLocks noChangeAspect="1"/>
            </p:cNvGraphicFramePr>
            <p:nvPr/>
          </p:nvGraphicFramePr>
          <p:xfrm>
            <a:off x="1443" y="2157"/>
            <a:ext cx="107" cy="132"/>
          </p:xfrm>
          <a:graphic>
            <a:graphicData uri="http://schemas.openxmlformats.org/presentationml/2006/ole">
              <p:oleObj spid="_x0000_s168196" name="公式" r:id="rId9" imgW="215619" imgH="266353" progId="Equation.3">
                <p:embed/>
              </p:oleObj>
            </a:graphicData>
          </a:graphic>
        </p:graphicFrame>
        <p:graphicFrame>
          <p:nvGraphicFramePr>
            <p:cNvPr id="168082" name="Object 146"/>
            <p:cNvGraphicFramePr>
              <a:graphicFrameLocks noChangeAspect="1"/>
            </p:cNvGraphicFramePr>
            <p:nvPr/>
          </p:nvGraphicFramePr>
          <p:xfrm>
            <a:off x="2728" y="3360"/>
            <a:ext cx="132" cy="165"/>
          </p:xfrm>
          <a:graphic>
            <a:graphicData uri="http://schemas.openxmlformats.org/presentationml/2006/ole">
              <p:oleObj spid="_x0000_s168197" name="公式" r:id="rId10" imgW="266584" imgH="330057" progId="Equation.3">
                <p:embed/>
              </p:oleObj>
            </a:graphicData>
          </a:graphic>
        </p:graphicFrame>
      </p:grpSp>
      <p:sp>
        <p:nvSpPr>
          <p:cNvPr id="2" name="灯片编号占位符 1"/>
          <p:cNvSpPr>
            <a:spLocks noGrp="1"/>
          </p:cNvSpPr>
          <p:nvPr>
            <p:ph type="sldNum" sz="quarter" idx="12"/>
          </p:nvPr>
        </p:nvSpPr>
        <p:spPr/>
        <p:txBody>
          <a:bodyPr/>
          <a:lstStyle/>
          <a:p>
            <a:fld id="{D5D4DF37-AEE8-484F-9441-CFC9A93CCCEE}" type="slidenum">
              <a:rPr lang="en-US" altLang="zh-CN" smtClean="0">
                <a:solidFill>
                  <a:schemeClr val="bg2"/>
                </a:solidFill>
              </a:rPr>
              <a:pPr/>
              <a:t>9</a:t>
            </a:fld>
            <a:endParaRPr lang="en-US" altLang="zh-CN" dirty="0">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53"/>
                                        </p:tgtEl>
                                        <p:attrNameLst>
                                          <p:attrName>style.visibility</p:attrName>
                                        </p:attrNameLst>
                                      </p:cBhvr>
                                      <p:to>
                                        <p:strVal val="visible"/>
                                      </p:to>
                                    </p:set>
                                    <p:animEffect transition="in" filter="wipe(left)">
                                      <p:cBhvr>
                                        <p:cTn id="7" dur="500"/>
                                        <p:tgtEl>
                                          <p:spTgt spid="16795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7954"/>
                                        </p:tgtEl>
                                        <p:attrNameLst>
                                          <p:attrName>style.visibility</p:attrName>
                                        </p:attrNameLst>
                                      </p:cBhvr>
                                      <p:to>
                                        <p:strVal val="visible"/>
                                      </p:to>
                                    </p:set>
                                    <p:animEffect transition="in" filter="wipe(left)">
                                      <p:cBhvr>
                                        <p:cTn id="11" dur="500"/>
                                        <p:tgtEl>
                                          <p:spTgt spid="16795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7967"/>
                                        </p:tgtEl>
                                        <p:attrNameLst>
                                          <p:attrName>style.visibility</p:attrName>
                                        </p:attrNameLst>
                                      </p:cBhvr>
                                      <p:to>
                                        <p:strVal val="visible"/>
                                      </p:to>
                                    </p:set>
                                    <p:animEffect transition="in" filter="wipe(left)">
                                      <p:cBhvr>
                                        <p:cTn id="16" dur="500"/>
                                        <p:tgtEl>
                                          <p:spTgt spid="167967"/>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67968"/>
                                        </p:tgtEl>
                                        <p:attrNameLst>
                                          <p:attrName>style.visibility</p:attrName>
                                        </p:attrNameLst>
                                      </p:cBhvr>
                                      <p:to>
                                        <p:strVal val="visible"/>
                                      </p:to>
                                    </p:set>
                                    <p:animEffect transition="in" filter="wipe(left)">
                                      <p:cBhvr>
                                        <p:cTn id="20" dur="500"/>
                                        <p:tgtEl>
                                          <p:spTgt spid="167968"/>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67951"/>
                                        </p:tgtEl>
                                        <p:attrNameLst>
                                          <p:attrName>style.visibility</p:attrName>
                                        </p:attrNameLst>
                                      </p:cBhvr>
                                      <p:to>
                                        <p:strVal val="visible"/>
                                      </p:to>
                                    </p:set>
                                    <p:animEffect transition="in" filter="wipe(up)">
                                      <p:cBhvr>
                                        <p:cTn id="24" dur="500"/>
                                        <p:tgtEl>
                                          <p:spTgt spid="167951"/>
                                        </p:tgtEl>
                                      </p:cBhvr>
                                    </p:animEffect>
                                  </p:childTnLst>
                                </p:cTn>
                              </p:par>
                            </p:childTnLst>
                          </p:cTn>
                        </p:par>
                        <p:par>
                          <p:cTn id="25" fill="hold" nodeType="afterGroup">
                            <p:stCondLst>
                              <p:cond delay="1500"/>
                            </p:stCondLst>
                            <p:childTnLst>
                              <p:par>
                                <p:cTn id="26" presetID="22" presetClass="entr" presetSubtype="8" fill="hold" nodeType="afterEffect">
                                  <p:stCondLst>
                                    <p:cond delay="0"/>
                                  </p:stCondLst>
                                  <p:childTnLst>
                                    <p:set>
                                      <p:cBhvr>
                                        <p:cTn id="27" dur="1" fill="hold">
                                          <p:stCondLst>
                                            <p:cond delay="0"/>
                                          </p:stCondLst>
                                        </p:cTn>
                                        <p:tgtEl>
                                          <p:spTgt spid="167938"/>
                                        </p:tgtEl>
                                        <p:attrNameLst>
                                          <p:attrName>style.visibility</p:attrName>
                                        </p:attrNameLst>
                                      </p:cBhvr>
                                      <p:to>
                                        <p:strVal val="visible"/>
                                      </p:to>
                                    </p:set>
                                    <p:animEffect transition="in" filter="wipe(left)">
                                      <p:cBhvr>
                                        <p:cTn id="28" dur="500"/>
                                        <p:tgtEl>
                                          <p:spTgt spid="16793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68012"/>
                                        </p:tgtEl>
                                        <p:attrNameLst>
                                          <p:attrName>style.visibility</p:attrName>
                                        </p:attrNameLst>
                                      </p:cBhvr>
                                      <p:to>
                                        <p:strVal val="visible"/>
                                      </p:to>
                                    </p:set>
                                    <p:animEffect transition="in" filter="wipe(left)">
                                      <p:cBhvr>
                                        <p:cTn id="33" dur="500"/>
                                        <p:tgtEl>
                                          <p:spTgt spid="16801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67945"/>
                                        </p:tgtEl>
                                        <p:attrNameLst>
                                          <p:attrName>style.visibility</p:attrName>
                                        </p:attrNameLst>
                                      </p:cBhvr>
                                      <p:to>
                                        <p:strVal val="visible"/>
                                      </p:to>
                                    </p:set>
                                    <p:animEffect transition="in" filter="wipe(left)">
                                      <p:cBhvr>
                                        <p:cTn id="38" dur="2000"/>
                                        <p:tgtEl>
                                          <p:spTgt spid="16794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67955"/>
                                        </p:tgtEl>
                                        <p:attrNameLst>
                                          <p:attrName>style.visibility</p:attrName>
                                        </p:attrNameLst>
                                      </p:cBhvr>
                                      <p:to>
                                        <p:strVal val="visible"/>
                                      </p:to>
                                    </p:set>
                                    <p:animEffect transition="in" filter="wipe(left)">
                                      <p:cBhvr>
                                        <p:cTn id="43" dur="500"/>
                                        <p:tgtEl>
                                          <p:spTgt spid="16795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67960"/>
                                        </p:tgtEl>
                                        <p:attrNameLst>
                                          <p:attrName>style.visibility</p:attrName>
                                        </p:attrNameLst>
                                      </p:cBhvr>
                                      <p:to>
                                        <p:strVal val="visible"/>
                                      </p:to>
                                    </p:set>
                                    <p:animEffect transition="in" filter="wipe(left)">
                                      <p:cBhvr>
                                        <p:cTn id="48" dur="500"/>
                                        <p:tgtEl>
                                          <p:spTgt spid="16796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67956"/>
                                        </p:tgtEl>
                                        <p:attrNameLst>
                                          <p:attrName>style.visibility</p:attrName>
                                        </p:attrNameLst>
                                      </p:cBhvr>
                                      <p:to>
                                        <p:strVal val="visible"/>
                                      </p:to>
                                    </p:set>
                                    <p:animEffect transition="in" filter="wipe(left)">
                                      <p:cBhvr>
                                        <p:cTn id="53" dur="500"/>
                                        <p:tgtEl>
                                          <p:spTgt spid="16795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168075"/>
                                        </p:tgtEl>
                                        <p:attrNameLst>
                                          <p:attrName>style.visibility</p:attrName>
                                        </p:attrNameLst>
                                      </p:cBhvr>
                                      <p:to>
                                        <p:strVal val="visible"/>
                                      </p:to>
                                    </p:set>
                                    <p:animEffect transition="in" filter="wipe(down)">
                                      <p:cBhvr>
                                        <p:cTn id="58" dur="500"/>
                                        <p:tgtEl>
                                          <p:spTgt spid="16807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67958"/>
                                        </p:tgtEl>
                                        <p:attrNameLst>
                                          <p:attrName>style.visibility</p:attrName>
                                        </p:attrNameLst>
                                      </p:cBhvr>
                                      <p:to>
                                        <p:strVal val="visible"/>
                                      </p:to>
                                    </p:set>
                                    <p:animEffect transition="in" filter="wipe(left)">
                                      <p:cBhvr>
                                        <p:cTn id="63" dur="500"/>
                                        <p:tgtEl>
                                          <p:spTgt spid="16795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4" fill="hold" grpId="0" nodeType="clickEffect">
                                  <p:stCondLst>
                                    <p:cond delay="0"/>
                                  </p:stCondLst>
                                  <p:childTnLst>
                                    <p:set>
                                      <p:cBhvr>
                                        <p:cTn id="67" dur="1" fill="hold">
                                          <p:stCondLst>
                                            <p:cond delay="0"/>
                                          </p:stCondLst>
                                        </p:cTn>
                                        <p:tgtEl>
                                          <p:spTgt spid="168074"/>
                                        </p:tgtEl>
                                        <p:attrNameLst>
                                          <p:attrName>style.visibility</p:attrName>
                                        </p:attrNameLst>
                                      </p:cBhvr>
                                      <p:to>
                                        <p:strVal val="visible"/>
                                      </p:to>
                                    </p:set>
                                    <p:anim calcmode="lin" valueType="num">
                                      <p:cBhvr>
                                        <p:cTn id="68" dur="500" fill="hold"/>
                                        <p:tgtEl>
                                          <p:spTgt spid="168074"/>
                                        </p:tgtEl>
                                        <p:attrNameLst>
                                          <p:attrName>ppt_x</p:attrName>
                                        </p:attrNameLst>
                                      </p:cBhvr>
                                      <p:tavLst>
                                        <p:tav tm="0">
                                          <p:val>
                                            <p:strVal val="#ppt_x"/>
                                          </p:val>
                                        </p:tav>
                                        <p:tav tm="100000">
                                          <p:val>
                                            <p:strVal val="#ppt_x"/>
                                          </p:val>
                                        </p:tav>
                                      </p:tavLst>
                                    </p:anim>
                                    <p:anim calcmode="lin" valueType="num">
                                      <p:cBhvr>
                                        <p:cTn id="69" dur="500" fill="hold"/>
                                        <p:tgtEl>
                                          <p:spTgt spid="168074"/>
                                        </p:tgtEl>
                                        <p:attrNameLst>
                                          <p:attrName>ppt_y</p:attrName>
                                        </p:attrNameLst>
                                      </p:cBhvr>
                                      <p:tavLst>
                                        <p:tav tm="0">
                                          <p:val>
                                            <p:strVal val="#ppt_y+#ppt_h/2"/>
                                          </p:val>
                                        </p:tav>
                                        <p:tav tm="100000">
                                          <p:val>
                                            <p:strVal val="#ppt_y"/>
                                          </p:val>
                                        </p:tav>
                                      </p:tavLst>
                                    </p:anim>
                                    <p:anim calcmode="lin" valueType="num">
                                      <p:cBhvr>
                                        <p:cTn id="70" dur="500" fill="hold"/>
                                        <p:tgtEl>
                                          <p:spTgt spid="168074"/>
                                        </p:tgtEl>
                                        <p:attrNameLst>
                                          <p:attrName>ppt_w</p:attrName>
                                        </p:attrNameLst>
                                      </p:cBhvr>
                                      <p:tavLst>
                                        <p:tav tm="0">
                                          <p:val>
                                            <p:strVal val="#ppt_w"/>
                                          </p:val>
                                        </p:tav>
                                        <p:tav tm="100000">
                                          <p:val>
                                            <p:strVal val="#ppt_w"/>
                                          </p:val>
                                        </p:tav>
                                      </p:tavLst>
                                    </p:anim>
                                    <p:anim calcmode="lin" valueType="num">
                                      <p:cBhvr>
                                        <p:cTn id="71" dur="500" fill="hold"/>
                                        <p:tgtEl>
                                          <p:spTgt spid="168074"/>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68085"/>
                                        </p:tgtEl>
                                        <p:attrNameLst>
                                          <p:attrName>style.visibility</p:attrName>
                                        </p:attrNameLst>
                                      </p:cBhvr>
                                      <p:to>
                                        <p:strVal val="visible"/>
                                      </p:to>
                                    </p:set>
                                    <p:animEffect transition="in" filter="wipe(left)">
                                      <p:cBhvr>
                                        <p:cTn id="76" dur="500"/>
                                        <p:tgtEl>
                                          <p:spTgt spid="16808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67957"/>
                                        </p:tgtEl>
                                        <p:attrNameLst>
                                          <p:attrName>style.visibility</p:attrName>
                                        </p:attrNameLst>
                                      </p:cBhvr>
                                      <p:to>
                                        <p:strVal val="visible"/>
                                      </p:to>
                                    </p:set>
                                    <p:animEffect transition="in" filter="wipe(left)">
                                      <p:cBhvr>
                                        <p:cTn id="81" dur="500"/>
                                        <p:tgtEl>
                                          <p:spTgt spid="16795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7" presetClass="entr" presetSubtype="4" fill="hold" grpId="0" nodeType="clickEffect">
                                  <p:stCondLst>
                                    <p:cond delay="0"/>
                                  </p:stCondLst>
                                  <p:childTnLst>
                                    <p:set>
                                      <p:cBhvr>
                                        <p:cTn id="85" dur="1" fill="hold">
                                          <p:stCondLst>
                                            <p:cond delay="0"/>
                                          </p:stCondLst>
                                        </p:cTn>
                                        <p:tgtEl>
                                          <p:spTgt spid="168083"/>
                                        </p:tgtEl>
                                        <p:attrNameLst>
                                          <p:attrName>style.visibility</p:attrName>
                                        </p:attrNameLst>
                                      </p:cBhvr>
                                      <p:to>
                                        <p:strVal val="visible"/>
                                      </p:to>
                                    </p:set>
                                    <p:anim calcmode="lin" valueType="num">
                                      <p:cBhvr>
                                        <p:cTn id="86" dur="500" fill="hold"/>
                                        <p:tgtEl>
                                          <p:spTgt spid="168083"/>
                                        </p:tgtEl>
                                        <p:attrNameLst>
                                          <p:attrName>ppt_x</p:attrName>
                                        </p:attrNameLst>
                                      </p:cBhvr>
                                      <p:tavLst>
                                        <p:tav tm="0">
                                          <p:val>
                                            <p:strVal val="#ppt_x"/>
                                          </p:val>
                                        </p:tav>
                                        <p:tav tm="100000">
                                          <p:val>
                                            <p:strVal val="#ppt_x"/>
                                          </p:val>
                                        </p:tav>
                                      </p:tavLst>
                                    </p:anim>
                                    <p:anim calcmode="lin" valueType="num">
                                      <p:cBhvr>
                                        <p:cTn id="87" dur="500" fill="hold"/>
                                        <p:tgtEl>
                                          <p:spTgt spid="168083"/>
                                        </p:tgtEl>
                                        <p:attrNameLst>
                                          <p:attrName>ppt_y</p:attrName>
                                        </p:attrNameLst>
                                      </p:cBhvr>
                                      <p:tavLst>
                                        <p:tav tm="0">
                                          <p:val>
                                            <p:strVal val="#ppt_y+#ppt_h/2"/>
                                          </p:val>
                                        </p:tav>
                                        <p:tav tm="100000">
                                          <p:val>
                                            <p:strVal val="#ppt_y"/>
                                          </p:val>
                                        </p:tav>
                                      </p:tavLst>
                                    </p:anim>
                                    <p:anim calcmode="lin" valueType="num">
                                      <p:cBhvr>
                                        <p:cTn id="88" dur="500" fill="hold"/>
                                        <p:tgtEl>
                                          <p:spTgt spid="168083"/>
                                        </p:tgtEl>
                                        <p:attrNameLst>
                                          <p:attrName>ppt_w</p:attrName>
                                        </p:attrNameLst>
                                      </p:cBhvr>
                                      <p:tavLst>
                                        <p:tav tm="0">
                                          <p:val>
                                            <p:strVal val="#ppt_w"/>
                                          </p:val>
                                        </p:tav>
                                        <p:tav tm="100000">
                                          <p:val>
                                            <p:strVal val="#ppt_w"/>
                                          </p:val>
                                        </p:tav>
                                      </p:tavLst>
                                    </p:anim>
                                    <p:anim calcmode="lin" valueType="num">
                                      <p:cBhvr>
                                        <p:cTn id="89" dur="500" fill="hold"/>
                                        <p:tgtEl>
                                          <p:spTgt spid="168083"/>
                                        </p:tgtEl>
                                        <p:attrNameLst>
                                          <p:attrName>ppt_h</p:attrName>
                                        </p:attrNameLst>
                                      </p:cBhvr>
                                      <p:tavLst>
                                        <p:tav tm="0">
                                          <p:val>
                                            <p:fltVal val="0"/>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2" fill="hold" nodeType="clickEffect">
                                  <p:stCondLst>
                                    <p:cond delay="0"/>
                                  </p:stCondLst>
                                  <p:childTnLst>
                                    <p:set>
                                      <p:cBhvr>
                                        <p:cTn id="93" dur="1" fill="hold">
                                          <p:stCondLst>
                                            <p:cond delay="0"/>
                                          </p:stCondLst>
                                        </p:cTn>
                                        <p:tgtEl>
                                          <p:spTgt spid="168068"/>
                                        </p:tgtEl>
                                        <p:attrNameLst>
                                          <p:attrName>style.visibility</p:attrName>
                                        </p:attrNameLst>
                                      </p:cBhvr>
                                      <p:to>
                                        <p:strVal val="visible"/>
                                      </p:to>
                                    </p:set>
                                    <p:animEffect transition="in" filter="wipe(right)">
                                      <p:cBhvr>
                                        <p:cTn id="94" dur="1000"/>
                                        <p:tgtEl>
                                          <p:spTgt spid="16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53" grpId="0" autoUpdateAnimBg="0"/>
      <p:bldP spid="167954" grpId="0" autoUpdateAnimBg="0"/>
      <p:bldP spid="167955" grpId="0" autoUpdateAnimBg="0"/>
      <p:bldP spid="167956" grpId="0" autoUpdateAnimBg="0"/>
      <p:bldP spid="167957" grpId="0" autoUpdateAnimBg="0"/>
      <p:bldP spid="167958" grpId="0" autoUpdateAnimBg="0"/>
      <p:bldP spid="167951" grpId="0" animBg="1"/>
      <p:bldP spid="167967" grpId="0" animBg="1"/>
      <p:bldP spid="168012" grpId="0" autoUpdateAnimBg="0"/>
      <p:bldP spid="168074" grpId="0" animBg="1"/>
      <p:bldP spid="168083" grpId="0" animBg="1"/>
    </p:bldLst>
  </p:timing>
</p:sld>
</file>

<file path=ppt/theme/theme1.xml><?xml version="1.0" encoding="utf-8"?>
<a:theme xmlns:a="http://schemas.openxmlformats.org/drawingml/2006/main" name="空演示文稿">
  <a:themeElements>
    <a:clrScheme name="">
      <a:dk1>
        <a:srgbClr val="000000"/>
      </a:dk1>
      <a:lt1>
        <a:srgbClr val="FFFFFF"/>
      </a:lt1>
      <a:dk2>
        <a:srgbClr val="000099"/>
      </a:dk2>
      <a:lt2>
        <a:srgbClr val="FFFF00"/>
      </a:lt2>
      <a:accent1>
        <a:srgbClr val="FF9900"/>
      </a:accent1>
      <a:accent2>
        <a:srgbClr val="00FFFF"/>
      </a:accent2>
      <a:accent3>
        <a:srgbClr val="AAAACA"/>
      </a:accent3>
      <a:accent4>
        <a:srgbClr val="DADADA"/>
      </a:accent4>
      <a:accent5>
        <a:srgbClr val="FFCAAA"/>
      </a:accent5>
      <a:accent6>
        <a:srgbClr val="00E7E7"/>
      </a:accent6>
      <a:hlink>
        <a:srgbClr val="FF0033"/>
      </a:hlink>
      <a:folHlink>
        <a:srgbClr val="969696"/>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zh-CN" sz="3200" b="1" i="0" u="none" strike="noStrike" cap="none" normalizeH="0" baseline="0" smtClean="0">
            <a:ln>
              <a:noFill/>
            </a:ln>
            <a:solidFill>
              <a:schemeClr val="bg2"/>
            </a:solidFill>
            <a:effectLst/>
            <a:latin typeface="Times New Roman" pitchFamily="18" charset="-52"/>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zh-CN" sz="3200" b="1" i="0" u="none" strike="noStrike" cap="none" normalizeH="0" baseline="0" smtClean="0">
            <a:ln>
              <a:noFill/>
            </a:ln>
            <a:solidFill>
              <a:schemeClr val="bg2"/>
            </a:solidFill>
            <a:effectLst/>
            <a:latin typeface="Times New Roman" pitchFamily="18" charset="-52"/>
            <a:ea typeface="宋体" pitchFamily="2"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6226</TotalTime>
  <Words>1432</Words>
  <Application>Microsoft Office PowerPoint</Application>
  <PresentationFormat>全屏显示(4:3)</PresentationFormat>
  <Paragraphs>276</Paragraphs>
  <Slides>40</Slides>
  <Notes>6</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40</vt:i4>
      </vt:variant>
    </vt:vector>
  </HeadingPairs>
  <TitlesOfParts>
    <vt:vector size="44" baseType="lpstr">
      <vt:lpstr>空演示文稿</vt:lpstr>
      <vt:lpstr>Equation</vt:lpstr>
      <vt:lpstr>公式</vt:lpstr>
      <vt:lpstr>BMP 图象</vt:lpstr>
      <vt:lpstr>第三节   曲面及其方程  第四节   二次曲面</vt:lpstr>
      <vt:lpstr>一、曲面方程的概念</vt:lpstr>
      <vt:lpstr>幻灯片 3</vt:lpstr>
      <vt:lpstr>定义1. </vt:lpstr>
      <vt:lpstr>幻灯片 5</vt:lpstr>
      <vt:lpstr>例1 求动点到定点</vt:lpstr>
      <vt:lpstr>例2  研究方程</vt:lpstr>
      <vt:lpstr>二、柱面</vt:lpstr>
      <vt:lpstr>定义2.</vt:lpstr>
      <vt:lpstr>幻灯片 10</vt:lpstr>
      <vt:lpstr>幻灯片 11</vt:lpstr>
      <vt:lpstr>三、旋转曲面   </vt:lpstr>
      <vt:lpstr>建立yoz面上曲线C 绕 z 轴旋转所成曲面的方程:</vt:lpstr>
      <vt:lpstr>思考：当曲线 C 绕 y 轴旋转时，方程如何？</vt:lpstr>
      <vt:lpstr>例3.   试建立顶点在原点, 旋转轴为z 轴, 半顶角</vt:lpstr>
      <vt:lpstr>幻灯片 16</vt:lpstr>
      <vt:lpstr>幻灯片 17</vt:lpstr>
      <vt:lpstr>幻灯片 18</vt:lpstr>
      <vt:lpstr>幻灯片 19</vt:lpstr>
      <vt:lpstr>幻灯片 20</vt:lpstr>
      <vt:lpstr>四、二次曲面</vt:lpstr>
      <vt:lpstr>1. 椭球面</vt:lpstr>
      <vt:lpstr>幻灯片 23</vt:lpstr>
      <vt:lpstr>幻灯片 24</vt:lpstr>
      <vt:lpstr>幻灯片 25</vt:lpstr>
      <vt:lpstr>2.  椭圆锥面（二次锥面）</vt:lpstr>
      <vt:lpstr>3.  双曲面</vt:lpstr>
      <vt:lpstr>(2) 双叶双曲面</vt:lpstr>
      <vt:lpstr>幻灯片 29</vt:lpstr>
      <vt:lpstr>4. 抛物面</vt:lpstr>
      <vt:lpstr>幻灯片 31</vt:lpstr>
      <vt:lpstr>内容小结</vt:lpstr>
      <vt:lpstr>2. 二次曲面</vt:lpstr>
      <vt:lpstr>五、二次曲面的化简</vt:lpstr>
      <vt:lpstr>幻灯片 35</vt:lpstr>
      <vt:lpstr>幻灯片 36</vt:lpstr>
      <vt:lpstr>幻灯片 37</vt:lpstr>
      <vt:lpstr>思考题</vt:lpstr>
      <vt:lpstr>幻灯片 39</vt:lpstr>
      <vt:lpstr>幻灯片 40</vt:lpstr>
    </vt:vector>
  </TitlesOfParts>
  <Company>Q</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第三节   曲面及其方程  第四节   二次曲面</dc:title>
  <dc:creator>q</dc:creator>
  <cp:lastModifiedBy>SkyUN.Org</cp:lastModifiedBy>
  <cp:revision>211</cp:revision>
  <dcterms:created xsi:type="dcterms:W3CDTF">2000-12-02T01:28:42Z</dcterms:created>
  <dcterms:modified xsi:type="dcterms:W3CDTF">2017-12-10T16:28:21Z</dcterms:modified>
</cp:coreProperties>
</file>