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3" r:id="rId2"/>
    <p:sldMasterId id="2147483705" r:id="rId3"/>
    <p:sldMasterId id="2147483925" r:id="rId4"/>
  </p:sldMasterIdLst>
  <p:notesMasterIdLst>
    <p:notesMasterId r:id="rId28"/>
  </p:notesMasterIdLst>
  <p:sldIdLst>
    <p:sldId id="289" r:id="rId5"/>
    <p:sldId id="261" r:id="rId6"/>
    <p:sldId id="262" r:id="rId7"/>
    <p:sldId id="363" r:id="rId8"/>
    <p:sldId id="360" r:id="rId9"/>
    <p:sldId id="260" r:id="rId10"/>
    <p:sldId id="333" r:id="rId11"/>
    <p:sldId id="265" r:id="rId12"/>
    <p:sldId id="275" r:id="rId13"/>
    <p:sldId id="283" r:id="rId14"/>
    <p:sldId id="361" r:id="rId15"/>
    <p:sldId id="354" r:id="rId16"/>
    <p:sldId id="281" r:id="rId17"/>
    <p:sldId id="350" r:id="rId18"/>
    <p:sldId id="352" r:id="rId19"/>
    <p:sldId id="355" r:id="rId20"/>
    <p:sldId id="356" r:id="rId21"/>
    <p:sldId id="357" r:id="rId22"/>
    <p:sldId id="362" r:id="rId23"/>
    <p:sldId id="278" r:id="rId24"/>
    <p:sldId id="284" r:id="rId25"/>
    <p:sldId id="359" r:id="rId26"/>
    <p:sldId id="348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33300"/>
    <a:srgbClr val="2313F7"/>
    <a:srgbClr val="800000"/>
    <a:srgbClr val="990000"/>
    <a:srgbClr val="660066"/>
    <a:srgbClr val="99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1" autoAdjust="0"/>
    <p:restoredTop sz="94712" autoAdjust="0"/>
  </p:normalViewPr>
  <p:slideViewPr>
    <p:cSldViewPr>
      <p:cViewPr varScale="1">
        <p:scale>
          <a:sx n="111" d="100"/>
          <a:sy n="111" d="100"/>
        </p:scale>
        <p:origin x="10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9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53.wmf"/><Relationship Id="rId5" Type="http://schemas.openxmlformats.org/officeDocument/2006/relationships/image" Target="../media/image58.e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e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e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3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24.wmf"/><Relationship Id="rId5" Type="http://schemas.openxmlformats.org/officeDocument/2006/relationships/image" Target="../media/image32.wmf"/><Relationship Id="rId4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A3B2770-FFAD-4763-AEA7-FE0BCA2DE350}" type="datetimeFigureOut">
              <a:rPr lang="zh-CN" altLang="en-US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098D71-18EE-4417-B4AE-7C79E28535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43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FFB08-F420-41EF-8772-801E438CFE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89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673D-926E-495C-96A2-330462D557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9B2C9-D3E4-4A56-B9C6-CB062211E4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515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ience-0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2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F0F83-BB74-4925-8E1A-C616089E4A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DDCA2-9D5B-4EC4-BC3C-7723611BA9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201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07C5D-3BC7-4521-A0FA-6E638DD60C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78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3952A-7E23-409F-8801-6CCF472F3D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81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73E07-FDE3-4271-ABF5-2AF33EB959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47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BB805-7047-41BE-96B9-25327BE6AA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C6613-65BC-4FB3-9223-5DA5B2ABB3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590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52B8A-83F4-4124-8A8E-66A56820FC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6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460B3-D8FD-4939-AD2F-9B13525450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011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6C362-098F-4E84-B684-78B867D170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62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4AA30-F56F-4636-93F6-EDB2819BA0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400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13D44-2FA3-4C5E-BE11-84E22DE2F3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007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BEE3E-A862-440C-B24E-460C1E238C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876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BD6A7-3FBE-4686-AC63-452CE355B9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182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D1C-F9AF-4D67-8BC8-17673C1301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343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ience-0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2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CE9B4-F499-41F2-8B66-6FB7C5CF04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36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63656-345C-4476-BA1F-FA78851EB6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127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E2698-6F85-4293-B804-7B0A835813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450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AAE4E-A993-4512-98A2-B3CC4F1CDC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56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0C10F-FC83-4CE9-B81B-CB19D0C3F4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6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B7D42-A461-4101-A0BE-6AE4017561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072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99582-DC29-49EF-8573-53F933C6BE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456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14441-7CB9-4ED9-A128-32C45B442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59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DA239-3D3C-433E-865E-5827DBFE39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272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B38E0-BDA7-4969-834F-98251A3358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692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46B4E-ED7B-4CEA-8D4F-5709D5AF2C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5764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DBB1F-40D9-4F71-839F-79C878E006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8676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435A-6684-41C3-879A-E8DBEE128B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339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EFF59-F975-4D38-885B-C160D9DAC3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3007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108A9-5584-4A53-BACD-CEAC8EE3D8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43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F1B1-8AB0-4653-86E0-BF1CEB8AC4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4983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ience-0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2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C6B36-E833-4119-9A12-15A53CC1D8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0176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EA561-25E3-43F9-8ED1-F6DD73185C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390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C666-AA65-450C-9E94-F69F694757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935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91827-C0E8-4AB1-8974-4534E668AA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9814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2D45A-1179-4C56-8068-7C5FC9D0C7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6282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F835E-51DA-4307-A663-CE7759CAD9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096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3510B-6187-4DB2-AB17-14DFBBEB8E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967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46A75-9B25-496C-A389-DF13E358C0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0423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50079-9EF0-429D-8F4D-2C2A226D6D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6430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E6560-E493-4DEF-9506-A06AEBE8F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27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79D37-9EBC-4F9E-ABAC-2D5FFBD5A5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7327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F48D6-A0C9-4CBB-B0C0-C413B79B02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9622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A60AA-AFFA-4E20-AE7B-3F624004D8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2043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390C0-1CF0-4FFB-A830-6708CB6788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0552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C0D39-8999-4237-A77A-6A84D4445A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2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6DA3-059F-4939-B28B-64887619BB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1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0F197-7D24-4F44-833F-689C2F1613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42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C414B-7768-4B20-906E-87043A37EC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5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584D-3320-47E9-A353-63AE7E8648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40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thers 3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238BC7A-8C42-484D-A035-BD31421436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hlink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hlink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hlink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hlink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 i="1">
          <a:solidFill>
            <a:schemeClr val="hlink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 i="1">
          <a:solidFill>
            <a:schemeClr val="hlink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 i="1">
          <a:solidFill>
            <a:schemeClr val="hlink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 i="1">
          <a:solidFill>
            <a:schemeClr val="hlink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ience-01-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9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8A7418E-FEBF-40E2-A54A-BD1955DD40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ience-01-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9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F1898E99-31E6-479F-95C5-65E07D3B74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ience-01-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9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06B6285C-6EC6-4535-9145-130038C2DF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 i="1">
          <a:solidFill>
            <a:srgbClr val="99FF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e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5.emf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7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2.w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7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4.jpe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wmf"/><Relationship Id="rId17" Type="http://schemas.openxmlformats.org/officeDocument/2006/relationships/image" Target="../media/image33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24.wmf"/><Relationship Id="rId10" Type="http://schemas.openxmlformats.org/officeDocument/2006/relationships/image" Target="../media/image31.e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000" i="0" smtClean="0">
                <a:solidFill>
                  <a:schemeClr val="bg2"/>
                </a:solidFill>
                <a:ea typeface="宋体" pitchFamily="2" charset="-122"/>
              </a:rPr>
              <a:t>第四章   线性方程组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804863" y="1196975"/>
            <a:ext cx="6875462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0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第二节  </a:t>
            </a:r>
            <a:r>
              <a:rPr lang="en-US" altLang="zh-CN" sz="4000" b="1" i="1">
                <a:solidFill>
                  <a:schemeClr val="bg2"/>
                </a:solidFill>
                <a:ea typeface="隶书" pitchFamily="49" charset="-122"/>
              </a:rPr>
              <a:t>n</a:t>
            </a:r>
            <a:r>
              <a:rPr lang="zh-CN" altLang="en-US" sz="40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维向量空间</a:t>
            </a:r>
          </a:p>
          <a:p>
            <a:pPr algn="l" eaLnBrk="1" hangingPunct="1"/>
            <a:r>
              <a:rPr lang="zh-CN" altLang="en-US" sz="40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第三节  向量组的线性相关性</a:t>
            </a:r>
          </a:p>
          <a:p>
            <a:pPr algn="l" eaLnBrk="1" hangingPunct="1"/>
            <a:endParaRPr lang="zh-CN" altLang="en-US" sz="4000" b="1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16688" y="6237288"/>
            <a:ext cx="2133600" cy="476250"/>
          </a:xfrm>
        </p:spPr>
        <p:txBody>
          <a:bodyPr/>
          <a:lstStyle/>
          <a:p>
            <a:pPr>
              <a:defRPr/>
            </a:pPr>
            <a:fld id="{531C35A4-DD97-4989-B26F-87433FEF1D24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1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900113" y="2565400"/>
            <a:ext cx="5541962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本次课主要包含以下内容</a:t>
            </a:r>
            <a:endParaRPr lang="en-US" altLang="zh-CN" sz="320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/>
            <a:r>
              <a:rPr lang="en-US" altLang="zh-CN" sz="32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lang="en-US" altLang="zh-CN" sz="3200" b="1" i="1">
                <a:solidFill>
                  <a:schemeClr val="bg2"/>
                </a:solidFill>
                <a:ea typeface="隶书" pitchFamily="49" charset="-122"/>
              </a:rPr>
              <a:t>n</a:t>
            </a:r>
            <a:r>
              <a:rPr lang="zh-CN" altLang="en-US" sz="32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维向量的概念</a:t>
            </a:r>
          </a:p>
          <a:p>
            <a:pPr algn="l" eaLnBrk="1" hangingPunct="1"/>
            <a:r>
              <a:rPr lang="en-US" altLang="zh-CN" sz="32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 sz="32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向量的线性表示</a:t>
            </a:r>
            <a:endParaRPr lang="en-US" altLang="zh-CN" sz="3200" b="1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/>
            <a:r>
              <a:rPr lang="en-US" altLang="zh-CN" sz="32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3.</a:t>
            </a:r>
            <a:r>
              <a:rPr lang="zh-CN" altLang="en-US" sz="32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向量的线性相关与线性无关</a:t>
            </a:r>
          </a:p>
          <a:p>
            <a:pPr algn="l" eaLnBrk="1" hangingPunct="1"/>
            <a:r>
              <a:rPr lang="en-US" altLang="zh-CN" sz="32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32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（定义，性质和判断）</a:t>
            </a:r>
            <a:endParaRPr lang="en-US" altLang="zh-CN" sz="3200" b="1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/>
            <a:r>
              <a:rPr lang="en-US" altLang="zh-CN" sz="32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4.</a:t>
            </a:r>
            <a:r>
              <a:rPr lang="zh-CN" altLang="en-US" sz="3200" b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极大线性无关组</a:t>
            </a:r>
          </a:p>
          <a:p>
            <a:pPr algn="l" eaLnBrk="1" hangingPunct="1"/>
            <a:endParaRPr lang="zh-CN" altLang="en-US" sz="4000" b="1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7"/>
          <p:cNvGraphicFramePr>
            <a:graphicFrameLocks noChangeAspect="1"/>
          </p:cNvGraphicFramePr>
          <p:nvPr/>
        </p:nvGraphicFramePr>
        <p:xfrm>
          <a:off x="747713" y="1536700"/>
          <a:ext cx="70405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0" name="Equation" r:id="rId3" imgW="3330720" imgH="291960" progId="">
                  <p:embed/>
                </p:oleObj>
              </mc:Choice>
              <mc:Fallback>
                <p:oleObj name="Equation" r:id="rId3" imgW="3330720" imgH="29196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536700"/>
                        <a:ext cx="704056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87" name="Group 22"/>
          <p:cNvGrpSpPr>
            <a:grpSpLocks/>
          </p:cNvGrpSpPr>
          <p:nvPr/>
        </p:nvGrpSpPr>
        <p:grpSpPr bwMode="auto">
          <a:xfrm>
            <a:off x="915988" y="3860800"/>
            <a:ext cx="7386637" cy="1808163"/>
            <a:chOff x="-83" y="1557"/>
            <a:chExt cx="4481" cy="1008"/>
          </a:xfrm>
        </p:grpSpPr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-83" y="2079"/>
            <a:ext cx="4481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1" name="Equation" r:id="rId5" imgW="3763080" imgH="330120" progId="">
                    <p:embed/>
                  </p:oleObj>
                </mc:Choice>
                <mc:Fallback>
                  <p:oleObj name="Equation" r:id="rId5" imgW="3763080" imgH="33012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3" y="2079"/>
                          <a:ext cx="4481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5" name="AutoShape 12"/>
            <p:cNvSpPr>
              <a:spLocks noChangeArrowheads="1"/>
            </p:cNvSpPr>
            <p:nvPr/>
          </p:nvSpPr>
          <p:spPr bwMode="auto">
            <a:xfrm>
              <a:off x="1786" y="1557"/>
              <a:ext cx="362" cy="522"/>
            </a:xfrm>
            <a:prstGeom prst="upDownArrow">
              <a:avLst>
                <a:gd name="adj1" fmla="val 50000"/>
                <a:gd name="adj2" fmla="val 2502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DC60E-D27F-4CEE-9022-447E7844E311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grpSp>
        <p:nvGrpSpPr>
          <p:cNvPr id="67589" name="Group 33"/>
          <p:cNvGrpSpPr>
            <a:grpSpLocks/>
          </p:cNvGrpSpPr>
          <p:nvPr/>
        </p:nvGrpSpPr>
        <p:grpSpPr bwMode="auto">
          <a:xfrm>
            <a:off x="363538" y="477838"/>
            <a:ext cx="7377112" cy="863600"/>
            <a:chOff x="3" y="621"/>
            <a:chExt cx="5307" cy="663"/>
          </a:xfrm>
        </p:grpSpPr>
        <p:pic>
          <p:nvPicPr>
            <p:cNvPr id="67592" name="Picture 34" descr="A-2-0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" y="621"/>
              <a:ext cx="530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7593" name="Object 35"/>
            <p:cNvGraphicFramePr>
              <a:graphicFrameLocks noChangeAspect="1"/>
            </p:cNvGraphicFramePr>
            <p:nvPr/>
          </p:nvGraphicFramePr>
          <p:xfrm>
            <a:off x="611" y="815"/>
            <a:ext cx="444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2" name="Equation" r:id="rId8" imgW="2374900" imgH="203200" progId="">
                    <p:embed/>
                  </p:oleObj>
                </mc:Choice>
                <mc:Fallback>
                  <p:oleObj name="Equation" r:id="rId8" imgW="2374900" imgH="203200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815"/>
                          <a:ext cx="444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590" name="对象 4"/>
          <p:cNvGraphicFramePr>
            <a:graphicFrameLocks noChangeAspect="1"/>
          </p:cNvGraphicFramePr>
          <p:nvPr/>
        </p:nvGraphicFramePr>
        <p:xfrm>
          <a:off x="850900" y="3155950"/>
          <a:ext cx="68564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tion" r:id="rId10" imgW="2387600" imgH="228600" progId="">
                  <p:embed/>
                </p:oleObj>
              </mc:Choice>
              <mc:Fallback>
                <p:oleObj name="Equation" r:id="rId10" imgW="2387600" imgH="2286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155950"/>
                        <a:ext cx="68564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AutoShape 12"/>
          <p:cNvSpPr>
            <a:spLocks noChangeArrowheads="1"/>
          </p:cNvSpPr>
          <p:nvPr/>
        </p:nvSpPr>
        <p:spPr bwMode="auto">
          <a:xfrm>
            <a:off x="4011613" y="2276475"/>
            <a:ext cx="596900" cy="865188"/>
          </a:xfrm>
          <a:prstGeom prst="upDownArrow">
            <a:avLst>
              <a:gd name="adj1" fmla="val 50000"/>
              <a:gd name="adj2" fmla="val 2505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60E19-F2F5-4233-AD37-B7B2F9FA5692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142976" y="500041"/>
          <a:ext cx="7072362" cy="107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0" name="公式" r:id="rId3" imgW="3085920" imgH="469800" progId="Equation.3">
                  <p:embed/>
                </p:oleObj>
              </mc:Choice>
              <mc:Fallback>
                <p:oleObj name="公式" r:id="rId3" imgW="308592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00041"/>
                        <a:ext cx="7072362" cy="1075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5720" y="428604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357158" y="1928802"/>
          <a:ext cx="8513763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1" name="公式" r:id="rId5" imgW="3860640" imgH="698400" progId="Equation.3">
                  <p:embed/>
                </p:oleObj>
              </mc:Choice>
              <mc:Fallback>
                <p:oleObj name="公式" r:id="rId5" imgW="3860640" imgH="698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928802"/>
                        <a:ext cx="8513763" cy="153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8596" y="1500174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证明：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1512888" y="3214688"/>
          <a:ext cx="722630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2" name="公式" r:id="rId7" imgW="3276360" imgH="825480" progId="Equation.3">
                  <p:embed/>
                </p:oleObj>
              </mc:Choice>
              <mc:Fallback>
                <p:oleObj name="公式" r:id="rId7" imgW="3276360" imgH="825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214688"/>
                        <a:ext cx="7226300" cy="181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401663" y="5072074"/>
          <a:ext cx="78136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3" name="公式" r:id="rId9" imgW="3543120" imgH="482400" progId="Equation.3">
                  <p:embed/>
                </p:oleObj>
              </mc:Choice>
              <mc:Fallback>
                <p:oleObj name="公式" r:id="rId9" imgW="354312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63" y="5072074"/>
                        <a:ext cx="7813675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42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i="0" dirty="0" smtClean="0">
                <a:solidFill>
                  <a:schemeClr val="bg1"/>
                </a:solidFill>
                <a:ea typeface="宋体" pitchFamily="2" charset="-122"/>
              </a:rPr>
              <a:t>定义：向量组间的线性表示</a:t>
            </a:r>
          </a:p>
        </p:txBody>
      </p:sp>
      <p:graphicFrame>
        <p:nvGraphicFramePr>
          <p:cNvPr id="105482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166702"/>
              </p:ext>
            </p:extLst>
          </p:nvPr>
        </p:nvGraphicFramePr>
        <p:xfrm>
          <a:off x="611188" y="1144588"/>
          <a:ext cx="74056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Equation" r:id="rId3" imgW="3352680" imgH="698400" progId="">
                  <p:embed/>
                </p:oleObj>
              </mc:Choice>
              <mc:Fallback>
                <p:oleObj name="Equation" r:id="rId3" imgW="3352680" imgH="698400" progId="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44588"/>
                        <a:ext cx="7405687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BC4F4F8-DA0A-44C8-83B5-FCF1BD4F4956}" type="slidenum">
              <a:rPr lang="zh-CN" altLang="en-US" smtClean="0">
                <a:solidFill>
                  <a:srgbClr val="171717"/>
                </a:solidFill>
              </a:rPr>
              <a:pPr eaLnBrk="1" hangingPunct="1"/>
              <a:t>12</a:t>
            </a:fld>
            <a:endParaRPr lang="en-US" altLang="zh-CN" smtClean="0">
              <a:solidFill>
                <a:srgbClr val="171717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241028"/>
              </p:ext>
            </p:extLst>
          </p:nvPr>
        </p:nvGraphicFramePr>
        <p:xfrm>
          <a:off x="627063" y="3082925"/>
          <a:ext cx="645318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Equation" r:id="rId5" imgW="2844720" imgH="672840" progId="">
                  <p:embed/>
                </p:oleObj>
              </mc:Choice>
              <mc:Fallback>
                <p:oleObj name="Equation" r:id="rId5" imgW="2844720" imgH="67284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082925"/>
                        <a:ext cx="6453187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224838"/>
              </p:ext>
            </p:extLst>
          </p:nvPr>
        </p:nvGraphicFramePr>
        <p:xfrm>
          <a:off x="827088" y="4941888"/>
          <a:ext cx="46974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7" imgW="2070000" imgH="457200" progId="">
                  <p:embed/>
                </p:oleObj>
              </mc:Choice>
              <mc:Fallback>
                <p:oleObj name="Equation" r:id="rId7" imgW="2070000" imgH="4572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41888"/>
                        <a:ext cx="4697412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352425" y="111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i="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en-US" sz="4000" i="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向量组的线性相关与线性无关</a:t>
            </a:r>
          </a:p>
        </p:txBody>
      </p:sp>
      <p:sp>
        <p:nvSpPr>
          <p:cNvPr id="1741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98423027-80BA-4E71-AD48-15116B9FE53F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 eaLnBrk="1" hangingPunct="1">
                <a:defRPr/>
              </a:pPr>
              <a:t>13</a:t>
            </a:fld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69648" name="Object 16"/>
          <p:cNvGraphicFramePr>
            <a:graphicFrameLocks noChangeAspect="1"/>
          </p:cNvGraphicFramePr>
          <p:nvPr/>
        </p:nvGraphicFramePr>
        <p:xfrm>
          <a:off x="428596" y="1107545"/>
          <a:ext cx="8215370" cy="1044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name="公式" r:id="rId3" imgW="3632040" imgH="469800" progId="Equation.3">
                  <p:embed/>
                </p:oleObj>
              </mc:Choice>
              <mc:Fallback>
                <p:oleObj name="公式" r:id="rId3" imgW="3632040" imgH="469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107545"/>
                        <a:ext cx="8215370" cy="1044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1714480" y="2285992"/>
          <a:ext cx="4602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name="公式" r:id="rId5" imgW="1841400" imgH="228600" progId="Equation.3">
                  <p:embed/>
                </p:oleObj>
              </mc:Choice>
              <mc:Fallback>
                <p:oleObj name="公式" r:id="rId5" imgW="184140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285992"/>
                        <a:ext cx="46021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18"/>
          <p:cNvGraphicFramePr>
            <a:graphicFrameLocks noChangeAspect="1"/>
          </p:cNvGraphicFramePr>
          <p:nvPr/>
        </p:nvGraphicFramePr>
        <p:xfrm>
          <a:off x="428596" y="2982913"/>
          <a:ext cx="5000660" cy="459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公式" r:id="rId7" imgW="2070000" imgH="203040" progId="Equation.3">
                  <p:embed/>
                </p:oleObj>
              </mc:Choice>
              <mc:Fallback>
                <p:oleObj name="公式" r:id="rId7" imgW="2070000" imgH="203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982913"/>
                        <a:ext cx="5000660" cy="459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9"/>
          <p:cNvGraphicFramePr>
            <a:graphicFrameLocks noChangeAspect="1"/>
          </p:cNvGraphicFramePr>
          <p:nvPr/>
        </p:nvGraphicFramePr>
        <p:xfrm>
          <a:off x="428597" y="3621051"/>
          <a:ext cx="6643734" cy="52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公式" r:id="rId9" imgW="2908080" imgH="228600" progId="Equation.3">
                  <p:embed/>
                </p:oleObj>
              </mc:Choice>
              <mc:Fallback>
                <p:oleObj name="公式" r:id="rId9" imgW="290808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7" y="3621051"/>
                        <a:ext cx="6643734" cy="522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20"/>
          <p:cNvGraphicFramePr>
            <a:graphicFrameLocks noChangeAspect="1"/>
          </p:cNvGraphicFramePr>
          <p:nvPr/>
        </p:nvGraphicFramePr>
        <p:xfrm>
          <a:off x="1928795" y="4201829"/>
          <a:ext cx="3571900" cy="58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公式" r:id="rId11" imgW="1396800" imgH="228600" progId="Equation.3">
                  <p:embed/>
                </p:oleObj>
              </mc:Choice>
              <mc:Fallback>
                <p:oleObj name="公式" r:id="rId11" imgW="139680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5" y="4201829"/>
                        <a:ext cx="3571900" cy="584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1"/>
          <p:cNvGraphicFramePr>
            <a:graphicFrameLocks noChangeAspect="1"/>
          </p:cNvGraphicFramePr>
          <p:nvPr/>
        </p:nvGraphicFramePr>
        <p:xfrm>
          <a:off x="500034" y="4840300"/>
          <a:ext cx="37544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公式" r:id="rId13" imgW="1600200" imgH="203040" progId="Equation.3">
                  <p:embed/>
                </p:oleObj>
              </mc:Choice>
              <mc:Fallback>
                <p:oleObj name="公式" r:id="rId13" imgW="1600200" imgH="2030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840300"/>
                        <a:ext cx="3754437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2844" y="201019"/>
            <a:ext cx="12137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隶书" pitchFamily="49" charset="-122"/>
              </a:rPr>
              <a:t>例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隶书" pitchFamily="49" charset="-122"/>
              </a:rPr>
              <a:t>1</a:t>
            </a:r>
            <a:r>
              <a:rPr kumimoji="1" lang="zh-CN" altLang="en-US" sz="3200" b="1" dirty="0" smtClean="0">
                <a:solidFill>
                  <a:srgbClr val="FF0000"/>
                </a:solidFill>
                <a:ea typeface="隶书" pitchFamily="49" charset="-122"/>
              </a:rPr>
              <a:t>：</a:t>
            </a:r>
            <a:endParaRPr kumimoji="1" lang="zh-CN" altLang="en-US" sz="3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43608" y="207037"/>
            <a:ext cx="318452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 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考察 </a:t>
            </a:r>
            <a:r>
              <a:rPr kumimoji="1" lang="en-US" altLang="zh-CN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n </a:t>
            </a:r>
            <a:r>
              <a:rPr kumimoji="1" lang="zh-CN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维向量组 </a:t>
            </a:r>
            <a:endParaRPr kumimoji="1" lang="zh-CN" altLang="en-US" sz="2800" b="1" dirty="0" smtClean="0">
              <a:solidFill>
                <a:schemeClr val="tx1">
                  <a:lumMod val="10000"/>
                </a:schemeClr>
              </a:solidFill>
              <a:ea typeface="隶书" pitchFamily="49" charset="-122"/>
            </a:endParaRP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60350" y="20050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800">
                <a:ea typeface="隶书" pitchFamily="49" charset="-122"/>
              </a:rPr>
              <a:t>解：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214282" y="1928813"/>
            <a:ext cx="732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解：</a:t>
            </a:r>
            <a:r>
              <a:rPr kumimoji="1" lang="zh-CN" altLang="en-US" sz="28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 设有一组数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，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，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…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，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i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n</a:t>
            </a:r>
            <a:r>
              <a:rPr kumimoji="1" lang="zh-CN" altLang="zh-CN" sz="28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使得</a:t>
            </a:r>
            <a:endParaRPr kumimoji="1" lang="zh-CN" altLang="en-US" sz="2800" i="1" baseline="-25000" dirty="0" smtClean="0">
              <a:solidFill>
                <a:schemeClr val="tx1">
                  <a:lumMod val="10000"/>
                </a:schemeClr>
              </a:solidFill>
              <a:ea typeface="隶书" pitchFamily="49" charset="-122"/>
              <a:sym typeface="Symbol" pitchFamily="18" charset="2"/>
            </a:endParaRPr>
          </a:p>
        </p:txBody>
      </p:sp>
      <p:sp>
        <p:nvSpPr>
          <p:cNvPr id="381958" name="Rectangle 6"/>
          <p:cNvSpPr>
            <a:spLocks noChangeArrowheads="1"/>
          </p:cNvSpPr>
          <p:nvPr/>
        </p:nvSpPr>
        <p:spPr bwMode="auto">
          <a:xfrm>
            <a:off x="1844675" y="2619375"/>
            <a:ext cx="45116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kumimoji="1" lang="zh-CN" altLang="en-US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+ 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+ …+ 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i="1" baseline="-25000" dirty="0" err="1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n</a:t>
            </a:r>
            <a:r>
              <a:rPr kumimoji="1" lang="en-US" altLang="zh-CN" sz="2800" b="1" i="1" dirty="0" err="1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2800" b="1" i="1" baseline="-25000" dirty="0" err="1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n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= 0</a:t>
            </a:r>
          </a:p>
        </p:txBody>
      </p:sp>
      <p:sp>
        <p:nvSpPr>
          <p:cNvPr id="381959" name="Rectangle 7"/>
          <p:cNvSpPr>
            <a:spLocks noChangeArrowheads="1"/>
          </p:cNvSpPr>
          <p:nvPr/>
        </p:nvSpPr>
        <p:spPr bwMode="auto">
          <a:xfrm>
            <a:off x="261938" y="3349625"/>
            <a:ext cx="904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即</a:t>
            </a:r>
            <a:r>
              <a:rPr kumimoji="1" lang="zh-CN" altLang="en-US" sz="2800" dirty="0">
                <a:ea typeface="隶书" pitchFamily="49" charset="-122"/>
              </a:rPr>
              <a:t>：</a:t>
            </a:r>
          </a:p>
        </p:txBody>
      </p:sp>
      <p:sp>
        <p:nvSpPr>
          <p:cNvPr id="381960" name="Rectangle 8"/>
          <p:cNvSpPr>
            <a:spLocks noChangeArrowheads="1"/>
          </p:cNvSpPr>
          <p:nvPr/>
        </p:nvSpPr>
        <p:spPr bwMode="auto">
          <a:xfrm>
            <a:off x="906463" y="3349625"/>
            <a:ext cx="79319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( 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zh-CN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, 0, … , 0 ) + ( 0, 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zh-CN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, … , 0 ) + … + ( 0, 0, … , 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i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n 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)</a:t>
            </a:r>
          </a:p>
        </p:txBody>
      </p:sp>
      <p:sp>
        <p:nvSpPr>
          <p:cNvPr id="381961" name="Rectangle 9"/>
          <p:cNvSpPr>
            <a:spLocks noChangeArrowheads="1"/>
          </p:cNvSpPr>
          <p:nvPr/>
        </p:nvSpPr>
        <p:spPr bwMode="auto">
          <a:xfrm>
            <a:off x="592138" y="4037013"/>
            <a:ext cx="3869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= (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，</a:t>
            </a:r>
            <a:r>
              <a:rPr kumimoji="1" lang="zh-CN" altLang="en-US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zh-CN" altLang="en-US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，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… </a:t>
            </a:r>
            <a:r>
              <a:rPr kumimoji="1" lang="zh-CN" altLang="en-US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，</a:t>
            </a:r>
            <a:r>
              <a:rPr kumimoji="1" lang="zh-CN" altLang="en-US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i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n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 ) = 0</a:t>
            </a:r>
          </a:p>
        </p:txBody>
      </p:sp>
      <p:sp>
        <p:nvSpPr>
          <p:cNvPr id="381962" name="Rectangle 10"/>
          <p:cNvSpPr>
            <a:spLocks noChangeArrowheads="1"/>
          </p:cNvSpPr>
          <p:nvPr/>
        </p:nvSpPr>
        <p:spPr bwMode="auto">
          <a:xfrm>
            <a:off x="538163" y="4783138"/>
            <a:ext cx="3595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</a:t>
            </a:r>
            <a:r>
              <a:rPr kumimoji="1" lang="zh-CN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 </a:t>
            </a:r>
            <a:r>
              <a:rPr kumimoji="1" lang="zh-CN" altLang="en-US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 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… = 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i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n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  = 0</a:t>
            </a: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33381" y="5445125"/>
            <a:ext cx="5167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故     </a:t>
            </a:r>
            <a:r>
              <a:rPr kumimoji="1" lang="en-US" altLang="zh-CN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，</a:t>
            </a:r>
            <a:r>
              <a:rPr kumimoji="1" lang="en-US" altLang="zh-CN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，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…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，</a:t>
            </a:r>
            <a:r>
              <a:rPr kumimoji="1" lang="en-US" altLang="zh-CN" sz="2800" b="1" i="1" dirty="0" err="1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2800" b="1" i="1" baseline="-25000" dirty="0" err="1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n</a:t>
            </a:r>
            <a:r>
              <a:rPr kumimoji="1" lang="en-US" altLang="zh-CN" sz="2800" b="1" i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</a:t>
            </a:r>
            <a:r>
              <a:rPr kumimoji="1" lang="zh-CN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线性无关</a:t>
            </a:r>
            <a:r>
              <a:rPr kumimoji="1" lang="zh-CN" altLang="en-US" sz="28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。</a:t>
            </a:r>
            <a:endParaRPr kumimoji="1" lang="zh-CN" altLang="en-US" sz="2800" i="1" baseline="-25000" dirty="0" smtClean="0">
              <a:solidFill>
                <a:schemeClr val="tx1">
                  <a:lumMod val="10000"/>
                </a:schemeClr>
              </a:solidFill>
              <a:ea typeface="隶书" pitchFamily="49" charset="-122"/>
              <a:sym typeface="Symbol" pitchFamily="18" charset="2"/>
            </a:endParaRP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179388" y="765175"/>
            <a:ext cx="88233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1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 = ( 1, 0, … , 0), 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2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 = ( 0, 1, … , 0), … , </a:t>
            </a:r>
            <a:r>
              <a:rPr kumimoji="1" lang="en-US" altLang="zh-CN" sz="2800" b="1" i="1" dirty="0" err="1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2800" b="1" i="1" baseline="-25000" dirty="0" err="1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n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 = ( 0, 0, … , 1)</a:t>
            </a:r>
            <a:r>
              <a:rPr kumimoji="1" lang="zh-CN" altLang="zh-CN" sz="28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的线性相关性。</a:t>
            </a:r>
            <a:endParaRPr kumimoji="1" lang="zh-CN" altLang="en-US" sz="2800" dirty="0">
              <a:solidFill>
                <a:schemeClr val="tx1">
                  <a:lumMod val="10000"/>
                </a:schemeClr>
              </a:solidFill>
              <a:ea typeface="隶书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CFCA6-A986-4B9F-9467-F5053BD185FD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1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 build="p" autoUpdateAnimBg="0"/>
      <p:bldP spid="381957" grpId="0" build="p" autoUpdateAnimBg="0"/>
      <p:bldP spid="381958" grpId="0" build="p" autoUpdateAnimBg="0"/>
      <p:bldP spid="381959" grpId="0" build="p" autoUpdateAnimBg="0"/>
      <p:bldP spid="381960" grpId="0" build="p" autoUpdateAnimBg="0"/>
      <p:bldP spid="381961" grpId="0" build="p" autoUpdateAnimBg="0"/>
      <p:bldP spid="381962" grpId="0" build="p" autoUpdateAnimBg="0"/>
      <p:bldP spid="3819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7544" y="434379"/>
            <a:ext cx="83727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39825" indent="-1139825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隶书" pitchFamily="49" charset="-122"/>
              </a:rPr>
              <a:t>例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隶书" pitchFamily="49" charset="-122"/>
              </a:rPr>
              <a:t>2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隶书" pitchFamily="49" charset="-122"/>
              </a:rPr>
              <a:t>:</a:t>
            </a:r>
            <a:r>
              <a:rPr kumimoji="1" lang="en-US" altLang="zh-CN" sz="3200" dirty="0" smtClean="0">
                <a:solidFill>
                  <a:srgbClr val="FF0000"/>
                </a:solidFill>
                <a:ea typeface="隶书" pitchFamily="49" charset="-122"/>
              </a:rPr>
              <a:t>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讨论向量组 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( 1,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1, 1), </a:t>
            </a:r>
            <a:r>
              <a:rPr kumimoji="1" lang="en-US" altLang="zh-CN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( 2, 0,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2),   </a:t>
            </a:r>
            <a:r>
              <a:rPr kumimoji="1" lang="en-US" altLang="zh-CN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3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( 2,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1, 0)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的线性相关性</a:t>
            </a:r>
            <a:r>
              <a:rPr kumimoji="1" lang="zh-CN" altLang="en-US" sz="28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570930" y="1757363"/>
            <a:ext cx="4786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解：设有一组数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1,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，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3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,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使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5330855" y="1714488"/>
            <a:ext cx="35988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kumimoji="1" lang="zh-CN" altLang="en-US" sz="2800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+ 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+ 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3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3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= 0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571472" y="2333625"/>
            <a:ext cx="7831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即 </a:t>
            </a:r>
            <a:r>
              <a:rPr kumimoji="1" lang="en-US" altLang="zh-CN" sz="2800" b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( </a:t>
            </a:r>
            <a:r>
              <a:rPr kumimoji="1" lang="en-US" altLang="zh-CN" sz="2800" b="1" i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+ 2</a:t>
            </a:r>
            <a:r>
              <a:rPr kumimoji="1" lang="en-US" altLang="zh-CN" sz="2800" b="1" i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2 </a:t>
            </a:r>
            <a:r>
              <a:rPr kumimoji="1" lang="en-US" altLang="zh-CN" sz="2800" b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+ 2</a:t>
            </a:r>
            <a:r>
              <a:rPr kumimoji="1" lang="en-US" altLang="zh-CN" sz="2800" b="1" i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3</a:t>
            </a:r>
            <a:r>
              <a:rPr kumimoji="1" lang="en-US" altLang="zh-CN" sz="2800" b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 ,  </a:t>
            </a:r>
            <a:r>
              <a:rPr kumimoji="1" lang="zh-CN" altLang="en-US" sz="2800" b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zh-CN" altLang="en-US" sz="2800" b="1" i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zh-CN" altLang="en-US" sz="2800" b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zh-CN" altLang="en-US" sz="2800" b="1" i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3 </a:t>
            </a:r>
            <a:r>
              <a:rPr kumimoji="1" lang="en-US" altLang="zh-CN" sz="2800" b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,    </a:t>
            </a:r>
            <a:r>
              <a:rPr kumimoji="1" lang="en-US" altLang="zh-CN" sz="2800" b="1" i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zh-CN" altLang="en-US" sz="2800" b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en-US" altLang="zh-CN" sz="2800" b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en-US" altLang="zh-CN" sz="2800" b="1" i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2 </a:t>
            </a:r>
            <a:r>
              <a:rPr kumimoji="1" lang="en-US" altLang="zh-CN" sz="2800" b="1" dirty="0">
                <a:solidFill>
                  <a:srgbClr val="C00000"/>
                </a:solidFill>
                <a:ea typeface="隶书" pitchFamily="49" charset="-122"/>
                <a:sym typeface="Symbol" pitchFamily="18" charset="2"/>
              </a:rPr>
              <a:t>) = (0, 0, 0)</a:t>
            </a: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1708150" y="2924175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+ 2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 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+ 2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3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= 0</a:t>
            </a:r>
            <a:endParaRPr kumimoji="1" lang="en-US" altLang="zh-CN" sz="2800" b="1" baseline="-25000" dirty="0">
              <a:solidFill>
                <a:schemeClr val="tx1">
                  <a:lumMod val="10000"/>
                </a:schemeClr>
              </a:solidFill>
              <a:ea typeface="隶书" pitchFamily="49" charset="-122"/>
              <a:sym typeface="Symbol" pitchFamily="18" charset="2"/>
            </a:endParaRPr>
          </a:p>
        </p:txBody>
      </p:sp>
      <p:sp>
        <p:nvSpPr>
          <p:cNvPr id="384008" name="Rectangle 8"/>
          <p:cNvSpPr>
            <a:spLocks noChangeArrowheads="1"/>
          </p:cNvSpPr>
          <p:nvPr/>
        </p:nvSpPr>
        <p:spPr bwMode="auto">
          <a:xfrm>
            <a:off x="1536700" y="3454400"/>
            <a:ext cx="2840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zh-CN" altLang="en-US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           </a:t>
            </a:r>
            <a:r>
              <a:rPr kumimoji="1" lang="zh-CN" altLang="en-US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zh-CN" altLang="en-US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3   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0</a:t>
            </a:r>
          </a:p>
        </p:txBody>
      </p:sp>
      <p:sp>
        <p:nvSpPr>
          <p:cNvPr id="384009" name="Rectangle 9"/>
          <p:cNvSpPr>
            <a:spLocks noChangeArrowheads="1"/>
          </p:cNvSpPr>
          <p:nvPr/>
        </p:nvSpPr>
        <p:spPr bwMode="auto">
          <a:xfrm>
            <a:off x="1736725" y="3981450"/>
            <a:ext cx="26590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en-US" altLang="zh-CN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              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0</a:t>
            </a:r>
          </a:p>
        </p:txBody>
      </p:sp>
      <p:sp>
        <p:nvSpPr>
          <p:cNvPr id="384010" name="AutoShape 10"/>
          <p:cNvSpPr>
            <a:spLocks/>
          </p:cNvSpPr>
          <p:nvPr/>
        </p:nvSpPr>
        <p:spPr bwMode="auto">
          <a:xfrm>
            <a:off x="1312863" y="3090863"/>
            <a:ext cx="223837" cy="1438275"/>
          </a:xfrm>
          <a:prstGeom prst="leftBrace">
            <a:avLst>
              <a:gd name="adj1" fmla="val 53546"/>
              <a:gd name="adj2" fmla="val 50000"/>
            </a:avLst>
          </a:prstGeom>
          <a:noFill/>
          <a:ln w="9525">
            <a:solidFill>
              <a:srgbClr val="002060"/>
            </a:solidFill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6928D-8E35-4B3D-AAFE-16533148BB50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545013" y="348615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解得：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207115" y="3866711"/>
            <a:ext cx="158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3  </a:t>
            </a:r>
            <a:r>
              <a:rPr kumimoji="1" lang="en-US" altLang="zh-CN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</a:t>
            </a:r>
            <a:r>
              <a:rPr kumimoji="1" lang="zh-CN" altLang="en-US" sz="28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zh-CN" altLang="en-US" sz="28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5976938" y="3379788"/>
            <a:ext cx="149225" cy="803275"/>
          </a:xfrm>
          <a:prstGeom prst="leftBrace">
            <a:avLst>
              <a:gd name="adj1" fmla="val 44858"/>
              <a:gd name="adj2" fmla="val 50000"/>
            </a:avLst>
          </a:prstGeom>
          <a:noFill/>
          <a:ln w="9525">
            <a:solidFill>
              <a:srgbClr val="002060"/>
            </a:solidFill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42910" y="4724400"/>
            <a:ext cx="71929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取 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2 ,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得非零解 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2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， 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= 1,    </a:t>
            </a:r>
            <a:r>
              <a:rPr kumimoji="1" lang="en-US" altLang="zh-CN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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3 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=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2,</a:t>
            </a:r>
            <a:endParaRPr kumimoji="1" lang="en-US" altLang="zh-CN" sz="2800" b="1" baseline="-25000" dirty="0" smtClean="0">
              <a:solidFill>
                <a:schemeClr val="tx1">
                  <a:lumMod val="10000"/>
                </a:schemeClr>
              </a:solidFill>
              <a:ea typeface="隶书" pitchFamily="49" charset="-122"/>
              <a:sym typeface="Symbol" pitchFamily="18" charset="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42910" y="5445125"/>
            <a:ext cx="5698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所以，向量组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, </a:t>
            </a:r>
            <a:r>
              <a:rPr kumimoji="1" lang="en-US" altLang="zh-CN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 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, </a:t>
            </a:r>
            <a:r>
              <a:rPr kumimoji="1" lang="en-US" altLang="zh-CN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3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线性相关。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842484"/>
              </p:ext>
            </p:extLst>
          </p:nvPr>
        </p:nvGraphicFramePr>
        <p:xfrm>
          <a:off x="6207115" y="2865610"/>
          <a:ext cx="1500198" cy="102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公式" r:id="rId3" imgW="596880" imgH="406080" progId="Equation.3">
                  <p:embed/>
                </p:oleObj>
              </mc:Choice>
              <mc:Fallback>
                <p:oleObj name="公式" r:id="rId3" imgW="596880" imgH="4060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15" y="2865610"/>
                        <a:ext cx="1500198" cy="102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4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4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4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autoUpdateAnimBg="0"/>
      <p:bldP spid="384004" grpId="0" build="p" autoUpdateAnimBg="0"/>
      <p:bldP spid="384005" grpId="0" build="p" autoUpdateAnimBg="0"/>
      <p:bldP spid="384007" grpId="0" build="p" autoUpdateAnimBg="0"/>
      <p:bldP spid="384008" grpId="0" build="p" autoUpdateAnimBg="0"/>
      <p:bldP spid="384009" grpId="0" build="p" autoUpdateAnimBg="0"/>
      <p:bldP spid="384010" grpId="0" animBg="1"/>
      <p:bldP spid="12" grpId="0"/>
      <p:bldP spid="13" grpId="0" build="p" autoUpdateAnimBg="0"/>
      <p:bldP spid="15" grpId="0" animBg="1"/>
      <p:bldP spid="16" grpId="0" build="p" autoUpdateAnimBg="0"/>
      <p:bldP spid="1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4"/>
          <p:cNvGraphicFramePr>
            <a:graphicFrameLocks noChangeAspect="1"/>
          </p:cNvGraphicFramePr>
          <p:nvPr/>
        </p:nvGraphicFramePr>
        <p:xfrm>
          <a:off x="395288" y="260350"/>
          <a:ext cx="64912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3" imgW="2184400" imgH="203200" progId="">
                  <p:embed/>
                </p:oleObj>
              </mc:Choice>
              <mc:Fallback>
                <p:oleObj name="Equation" r:id="rId3" imgW="2184400" imgH="2032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350"/>
                        <a:ext cx="649128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B78A0-08DC-4D6E-8379-F816EBA8A8B0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14348" y="1077238"/>
          <a:ext cx="7358114" cy="256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公式" r:id="rId5" imgW="3187440" imgH="1168200" progId="Equation.3">
                  <p:embed/>
                </p:oleObj>
              </mc:Choice>
              <mc:Fallback>
                <p:oleObj name="公式" r:id="rId5" imgW="3187440" imgH="1168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077238"/>
                        <a:ext cx="7358114" cy="2566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1577992" y="3794142"/>
          <a:ext cx="54229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公式" r:id="rId7" imgW="2349360" imgH="939600" progId="Equation.3">
                  <p:embed/>
                </p:oleObj>
              </mc:Choice>
              <mc:Fallback>
                <p:oleObj name="公式" r:id="rId7" imgW="2349360" imgH="939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92" y="3794142"/>
                        <a:ext cx="5422900" cy="20637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85721" y="1557338"/>
          <a:ext cx="2286016" cy="58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2" name="Equation" r:id="rId3" imgW="799753" imgH="203112" progId="">
                  <p:embed/>
                </p:oleObj>
              </mc:Choice>
              <mc:Fallback>
                <p:oleObj name="Equation" r:id="rId3" imgW="799753" imgH="203112" progId="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1557338"/>
                        <a:ext cx="2286016" cy="580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6"/>
          <p:cNvGraphicFramePr>
            <a:graphicFrameLocks noChangeAspect="1"/>
          </p:cNvGraphicFramePr>
          <p:nvPr/>
        </p:nvGraphicFramePr>
        <p:xfrm>
          <a:off x="341301" y="4141788"/>
          <a:ext cx="2573411" cy="573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3" name="Equation" r:id="rId5" imgW="939392" imgH="203112" progId="">
                  <p:embed/>
                </p:oleObj>
              </mc:Choice>
              <mc:Fallback>
                <p:oleObj name="Equation" r:id="rId5" imgW="939392" imgH="203112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01" y="4141788"/>
                        <a:ext cx="2573411" cy="573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12"/>
          <p:cNvGraphicFramePr>
            <a:graphicFrameLocks noChangeAspect="1"/>
          </p:cNvGraphicFramePr>
          <p:nvPr/>
        </p:nvGraphicFramePr>
        <p:xfrm>
          <a:off x="0" y="4786322"/>
          <a:ext cx="4286248" cy="66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4" name="Equation" r:id="rId7" imgW="1574800" imgH="228600" progId="">
                  <p:embed/>
                </p:oleObj>
              </mc:Choice>
              <mc:Fallback>
                <p:oleObj name="Equation" r:id="rId7" imgW="1574800" imgH="22860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86322"/>
                        <a:ext cx="4286248" cy="66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24"/>
          <p:cNvGraphicFramePr>
            <a:graphicFrameLocks noChangeAspect="1"/>
          </p:cNvGraphicFramePr>
          <p:nvPr/>
        </p:nvGraphicFramePr>
        <p:xfrm>
          <a:off x="2714612" y="677863"/>
          <a:ext cx="6180137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Equation" r:id="rId9" imgW="2336800" imgH="939800" progId="">
                  <p:embed/>
                </p:oleObj>
              </mc:Choice>
              <mc:Fallback>
                <p:oleObj name="Equation" r:id="rId9" imgW="2336800" imgH="9398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677863"/>
                        <a:ext cx="6180137" cy="248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00B47-22B5-47FF-9E81-D704AE73C7C5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17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15369" name="对象 3"/>
          <p:cNvGraphicFramePr>
            <a:graphicFrameLocks noChangeAspect="1"/>
          </p:cNvGraphicFramePr>
          <p:nvPr/>
        </p:nvGraphicFramePr>
        <p:xfrm>
          <a:off x="4572000" y="3429001"/>
          <a:ext cx="2857520" cy="62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6" name="Equation" r:id="rId11" imgW="1461960" imgH="253800" progId="">
                  <p:embed/>
                </p:oleObj>
              </mc:Choice>
              <mc:Fallback>
                <p:oleObj name="Equation" r:id="rId11" imgW="1461960" imgH="2538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1"/>
                        <a:ext cx="2857520" cy="626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上下箭头 4"/>
          <p:cNvSpPr>
            <a:spLocks noChangeArrowheads="1"/>
          </p:cNvSpPr>
          <p:nvPr/>
        </p:nvSpPr>
        <p:spPr bwMode="auto">
          <a:xfrm>
            <a:off x="1042988" y="2284413"/>
            <a:ext cx="750887" cy="1800225"/>
          </a:xfrm>
          <a:prstGeom prst="upDownArrow">
            <a:avLst>
              <a:gd name="adj1" fmla="val 50000"/>
              <a:gd name="adj2" fmla="val 499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上下箭头 21"/>
          <p:cNvSpPr>
            <a:spLocks noChangeArrowheads="1"/>
          </p:cNvSpPr>
          <p:nvPr/>
        </p:nvSpPr>
        <p:spPr bwMode="auto">
          <a:xfrm>
            <a:off x="5715008" y="4005263"/>
            <a:ext cx="750888" cy="1368425"/>
          </a:xfrm>
          <a:prstGeom prst="upDownArrow">
            <a:avLst>
              <a:gd name="adj1" fmla="val 50000"/>
              <a:gd name="adj2" fmla="val 499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738" name="对象 2"/>
          <p:cNvGraphicFramePr>
            <a:graphicFrameLocks noChangeAspect="1"/>
          </p:cNvGraphicFramePr>
          <p:nvPr/>
        </p:nvGraphicFramePr>
        <p:xfrm>
          <a:off x="241300" y="115888"/>
          <a:ext cx="64912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Equation" r:id="rId13" imgW="2184400" imgH="203200" progId="">
                  <p:embed/>
                </p:oleObj>
              </mc:Choice>
              <mc:Fallback>
                <p:oleObj name="Equation" r:id="rId13" imgW="2184400" imgH="2032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15888"/>
                        <a:ext cx="649128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8"/>
          <p:cNvGraphicFramePr>
            <a:graphicFrameLocks noChangeAspect="1"/>
          </p:cNvGraphicFramePr>
          <p:nvPr/>
        </p:nvGraphicFramePr>
        <p:xfrm>
          <a:off x="4421141" y="5357827"/>
          <a:ext cx="3508445" cy="68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Equation" r:id="rId15" imgW="1881360" imgH="291960" progId="">
                  <p:embed/>
                </p:oleObj>
              </mc:Choice>
              <mc:Fallback>
                <p:oleObj name="Equation" r:id="rId15" imgW="1881360" imgH="29196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41" y="5357827"/>
                        <a:ext cx="3508445" cy="689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nimBg="1"/>
      <p:bldP spid="153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7"/>
          <p:cNvGraphicFramePr>
            <a:graphicFrameLocks noChangeAspect="1"/>
          </p:cNvGraphicFramePr>
          <p:nvPr/>
        </p:nvGraphicFramePr>
        <p:xfrm>
          <a:off x="1462088" y="1536701"/>
          <a:ext cx="5538804" cy="677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7" name="Equation" r:id="rId3" imgW="2720520" imgH="291960" progId="">
                  <p:embed/>
                </p:oleObj>
              </mc:Choice>
              <mc:Fallback>
                <p:oleObj name="Equation" r:id="rId3" imgW="2720520" imgH="29196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536701"/>
                        <a:ext cx="5538804" cy="677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5" name="Group 22"/>
          <p:cNvGrpSpPr>
            <a:grpSpLocks/>
          </p:cNvGrpSpPr>
          <p:nvPr/>
        </p:nvGrpSpPr>
        <p:grpSpPr bwMode="auto">
          <a:xfrm>
            <a:off x="2524138" y="4000504"/>
            <a:ext cx="3976688" cy="1663700"/>
            <a:chOff x="907" y="1637"/>
            <a:chExt cx="2412" cy="928"/>
          </a:xfrm>
        </p:grpSpPr>
        <p:graphicFrame>
          <p:nvGraphicFramePr>
            <p:cNvPr id="74761" name="Object 10"/>
            <p:cNvGraphicFramePr>
              <a:graphicFrameLocks noChangeAspect="1"/>
            </p:cNvGraphicFramePr>
            <p:nvPr/>
          </p:nvGraphicFramePr>
          <p:xfrm>
            <a:off x="907" y="2079"/>
            <a:ext cx="2412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8" name="Equation" r:id="rId5" imgW="2021400" imgH="330120" progId="">
                    <p:embed/>
                  </p:oleObj>
                </mc:Choice>
                <mc:Fallback>
                  <p:oleObj name="Equation" r:id="rId5" imgW="2021400" imgH="330120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2079"/>
                          <a:ext cx="2412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2" name="AutoShape 12"/>
            <p:cNvSpPr>
              <a:spLocks noChangeArrowheads="1"/>
            </p:cNvSpPr>
            <p:nvPr/>
          </p:nvSpPr>
          <p:spPr bwMode="auto">
            <a:xfrm>
              <a:off x="1883" y="1637"/>
              <a:ext cx="362" cy="442"/>
            </a:xfrm>
            <a:prstGeom prst="upDownArrow">
              <a:avLst>
                <a:gd name="adj1" fmla="val 50000"/>
                <a:gd name="adj2" fmla="val 2503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B79-4ABE-4101-B38F-40294125EC9F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18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74757" name="对象 2"/>
          <p:cNvGraphicFramePr>
            <a:graphicFrameLocks noChangeAspect="1"/>
          </p:cNvGraphicFramePr>
          <p:nvPr/>
        </p:nvGraphicFramePr>
        <p:xfrm>
          <a:off x="468313" y="692150"/>
          <a:ext cx="64912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9" name="Equation" r:id="rId7" imgW="2184400" imgH="203200" progId="">
                  <p:embed/>
                </p:oleObj>
              </mc:Choice>
              <mc:Fallback>
                <p:oleObj name="Equation" r:id="rId7" imgW="2184400" imgH="2032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92150"/>
                        <a:ext cx="649128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AutoShape 12"/>
          <p:cNvSpPr>
            <a:spLocks noChangeArrowheads="1"/>
          </p:cNvSpPr>
          <p:nvPr/>
        </p:nvSpPr>
        <p:spPr bwMode="auto">
          <a:xfrm>
            <a:off x="4071934" y="2133600"/>
            <a:ext cx="596900" cy="1079500"/>
          </a:xfrm>
          <a:prstGeom prst="upDownArrow">
            <a:avLst>
              <a:gd name="adj1" fmla="val 50000"/>
              <a:gd name="adj2" fmla="val 25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59" name="对象 3"/>
          <p:cNvGraphicFramePr>
            <a:graphicFrameLocks noChangeAspect="1"/>
          </p:cNvGraphicFramePr>
          <p:nvPr/>
        </p:nvGraphicFramePr>
        <p:xfrm>
          <a:off x="500034" y="3214686"/>
          <a:ext cx="7715304" cy="69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0" name="Equation" r:id="rId9" imgW="2743200" imgH="228600" progId="">
                  <p:embed/>
                </p:oleObj>
              </mc:Choice>
              <mc:Fallback>
                <p:oleObj name="Equation" r:id="rId9" imgW="2743200" imgH="2286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214686"/>
                        <a:ext cx="7715304" cy="690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Box 4"/>
          <p:cNvSpPr txBox="1">
            <a:spLocks noChangeArrowheads="1"/>
          </p:cNvSpPr>
          <p:nvPr/>
        </p:nvSpPr>
        <p:spPr bwMode="auto">
          <a:xfrm>
            <a:off x="250825" y="5624513"/>
            <a:ext cx="8494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即一组线性无关的向量排列成的矩阵的秩恰好就是向量的个数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6269" y="285728"/>
            <a:ext cx="8696325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39825" indent="-1139825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kumimoji="1" lang="zh-CN" altLang="en-US" sz="3600" b="1" dirty="0" smtClean="0">
                <a:solidFill>
                  <a:schemeClr val="bg1"/>
                </a:solidFill>
                <a:ea typeface="隶书" pitchFamily="49" charset="-122"/>
              </a:rPr>
              <a:t>例</a:t>
            </a:r>
            <a:r>
              <a:rPr kumimoji="1" lang="en-US" altLang="zh-CN" sz="3600" b="1" dirty="0" smtClean="0">
                <a:solidFill>
                  <a:schemeClr val="bg1"/>
                </a:solidFill>
                <a:ea typeface="隶书" pitchFamily="49" charset="-122"/>
              </a:rPr>
              <a:t>: </a:t>
            </a:r>
            <a:r>
              <a:rPr kumimoji="1" lang="en-US" altLang="zh-CN" sz="2800" dirty="0" smtClean="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讨论向量组 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( 1,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1, 1), </a:t>
            </a:r>
            <a:r>
              <a:rPr kumimoji="1" lang="en-US" altLang="zh-CN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( 2, 0,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2),   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kumimoji="1" lang="en-US" altLang="zh-CN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       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3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= ( 2, 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－</a:t>
            </a:r>
            <a:r>
              <a:rPr kumimoji="1" lang="en-US" altLang="zh-CN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1, 0)</a:t>
            </a:r>
            <a:r>
              <a:rPr kumimoji="1" lang="zh-CN" altLang="en-US" sz="28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的线性相关性</a:t>
            </a:r>
            <a:r>
              <a:rPr kumimoji="1" lang="zh-CN" altLang="en-US" sz="28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357158" y="1571612"/>
            <a:ext cx="11112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3600" b="1" dirty="0" smtClean="0">
                <a:solidFill>
                  <a:schemeClr val="bg1"/>
                </a:solidFill>
                <a:ea typeface="隶书" pitchFamily="49" charset="-122"/>
              </a:rPr>
              <a:t>解：</a:t>
            </a:r>
            <a:endParaRPr kumimoji="1" lang="zh-CN" altLang="en-US" sz="2800" dirty="0" smtClean="0">
              <a:solidFill>
                <a:schemeClr val="tx1">
                  <a:lumMod val="10000"/>
                </a:schemeClr>
              </a:solidFill>
              <a:ea typeface="隶书" pitchFamily="49" charset="-122"/>
              <a:sym typeface="Symbol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6928D-8E35-4B3D-AAFE-16533148BB50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19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714348" y="2033589"/>
          <a:ext cx="7450138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9" name="公式" r:id="rId3" imgW="3377880" imgH="698400" progId="Equation.3">
                  <p:embed/>
                </p:oleObj>
              </mc:Choice>
              <mc:Fallback>
                <p:oleObj name="公式" r:id="rId3" imgW="3377880" imgH="69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033589"/>
                        <a:ext cx="7450138" cy="153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643042" y="3676663"/>
          <a:ext cx="2716212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0" name="公式" r:id="rId5" imgW="1231560" imgH="698400" progId="Equation.3">
                  <p:embed/>
                </p:oleObj>
              </mc:Choice>
              <mc:Fallback>
                <p:oleObj name="公式" r:id="rId5" imgW="123156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676663"/>
                        <a:ext cx="2716212" cy="153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673128" y="5286388"/>
          <a:ext cx="7899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1" name="公式" r:id="rId7" imgW="3581280" imgH="241200" progId="Equation.3">
                  <p:embed/>
                </p:oleObj>
              </mc:Choice>
              <mc:Fallback>
                <p:oleObj name="公式" r:id="rId7" imgW="35812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28" y="5286388"/>
                        <a:ext cx="78994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284553" y="3557574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sz="3600" b="1" i="1" dirty="0" smtClean="0">
                <a:solidFill>
                  <a:schemeClr val="tx1">
                    <a:lumMod val="10000"/>
                  </a:schemeClr>
                </a:solidFill>
                <a:ea typeface="楷体_GB2312" pitchFamily="49" charset="-122"/>
              </a:rPr>
              <a:t>n</a:t>
            </a:r>
            <a:r>
              <a:rPr lang="zh-CN" altLang="en-US" sz="3600" b="1" dirty="0" smtClean="0">
                <a:solidFill>
                  <a:schemeClr val="tx1">
                    <a:lumMod val="10000"/>
                  </a:schemeClr>
                </a:solidFill>
                <a:ea typeface="楷体_GB2312" pitchFamily="49" charset="-122"/>
              </a:rPr>
              <a:t>维向量</a:t>
            </a:r>
          </a:p>
        </p:txBody>
      </p:sp>
      <p:graphicFrame>
        <p:nvGraphicFramePr>
          <p:cNvPr id="60420" name="Object 39"/>
          <p:cNvGraphicFramePr>
            <a:graphicFrameLocks noGrp="1" noChangeAspect="1"/>
          </p:cNvGraphicFramePr>
          <p:nvPr>
            <p:ph sz="half" idx="1"/>
          </p:nvPr>
        </p:nvGraphicFramePr>
        <p:xfrm>
          <a:off x="1585928" y="2151049"/>
          <a:ext cx="20891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8" name="Equation" r:id="rId3" imgW="698197" imgH="203112" progId="">
                  <p:embed/>
                </p:oleObj>
              </mc:Choice>
              <mc:Fallback>
                <p:oleObj name="Equation" r:id="rId3" imgW="698197" imgH="203112" progId="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28" y="2151049"/>
                        <a:ext cx="208915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40"/>
          <p:cNvGraphicFramePr>
            <a:graphicFrameLocks noGrp="1" noChangeAspect="1"/>
          </p:cNvGraphicFramePr>
          <p:nvPr>
            <p:ph sz="half" idx="2"/>
          </p:nvPr>
        </p:nvGraphicFramePr>
        <p:xfrm>
          <a:off x="4699015" y="2136762"/>
          <a:ext cx="20161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9" name="Equation" r:id="rId5" imgW="698197" imgH="203112" progId="">
                  <p:embed/>
                </p:oleObj>
              </mc:Choice>
              <mc:Fallback>
                <p:oleObj name="Equation" r:id="rId5" imgW="698197" imgH="203112" progId="">
                  <p:embed/>
                  <p:pic>
                    <p:nvPicPr>
                      <p:cNvPr id="0" name="Picture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15" y="2136762"/>
                        <a:ext cx="20161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41"/>
          <p:cNvSpPr txBox="1">
            <a:spLocks noChangeArrowheads="1"/>
          </p:cNvSpPr>
          <p:nvPr/>
        </p:nvSpPr>
        <p:spPr bwMode="auto">
          <a:xfrm>
            <a:off x="1843103" y="1571612"/>
            <a:ext cx="1441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tx1">
                    <a:lumMod val="10000"/>
                  </a:schemeClr>
                </a:solidFill>
                <a:ea typeface="幼圆" pitchFamily="49" charset="-122"/>
              </a:rPr>
              <a:t>列向量</a:t>
            </a:r>
          </a:p>
        </p:txBody>
      </p:sp>
      <p:sp>
        <p:nvSpPr>
          <p:cNvPr id="8201" name="Text Box 42"/>
          <p:cNvSpPr txBox="1">
            <a:spLocks noChangeArrowheads="1"/>
          </p:cNvSpPr>
          <p:nvPr/>
        </p:nvSpPr>
        <p:spPr bwMode="auto">
          <a:xfrm>
            <a:off x="5246703" y="1571612"/>
            <a:ext cx="14208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tx1">
                    <a:lumMod val="10000"/>
                  </a:schemeClr>
                </a:solidFill>
                <a:ea typeface="幼圆" pitchFamily="49" charset="-122"/>
              </a:rPr>
              <a:t>行向量</a:t>
            </a:r>
          </a:p>
        </p:txBody>
      </p:sp>
      <p:sp>
        <p:nvSpPr>
          <p:cNvPr id="5132" name="AutoShape 43"/>
          <p:cNvSpPr>
            <a:spLocks/>
          </p:cNvSpPr>
          <p:nvPr/>
        </p:nvSpPr>
        <p:spPr bwMode="auto">
          <a:xfrm rot="16200000">
            <a:off x="3824303" y="1433499"/>
            <a:ext cx="863600" cy="3384550"/>
          </a:xfrm>
          <a:prstGeom prst="leftBrace">
            <a:avLst>
              <a:gd name="adj1" fmla="val 32659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60E19-F2F5-4233-AD37-B7B2F9FA5692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850" y="428604"/>
            <a:ext cx="5976938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lang="en-US" altLang="zh-CN" sz="4400" b="1" i="1" dirty="0">
                <a:solidFill>
                  <a:schemeClr val="bg1"/>
                </a:solidFill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sz="4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维向量空间概念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479535" y="4214818"/>
          <a:ext cx="2407654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公式" r:id="rId7" imgW="1091880" imgH="939600" progId="Equation.3">
                  <p:embed/>
                </p:oleObj>
              </mc:Choice>
              <mc:Fallback>
                <p:oleObj name="公式" r:id="rId7" imgW="1091880" imgH="939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35" y="4214818"/>
                        <a:ext cx="2407654" cy="2071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3" name="Object 47"/>
          <p:cNvGraphicFramePr>
            <a:graphicFrameLocks noChangeAspect="1"/>
          </p:cNvGraphicFramePr>
          <p:nvPr/>
        </p:nvGraphicFramePr>
        <p:xfrm>
          <a:off x="4127526" y="5000636"/>
          <a:ext cx="40878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1" name="公式" r:id="rId9" imgW="1854000" imgH="228600" progId="Equation.3">
                  <p:embed/>
                </p:oleObj>
              </mc:Choice>
              <mc:Fallback>
                <p:oleObj name="公式" r:id="rId9" imgW="1854000" imgH="228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26" y="5000636"/>
                        <a:ext cx="408781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12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47813" y="368300"/>
          <a:ext cx="65897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Equation" r:id="rId3" imgW="2667000" imgH="431800" progId="">
                  <p:embed/>
                </p:oleObj>
              </mc:Choice>
              <mc:Fallback>
                <p:oleObj name="Equation" r:id="rId3" imgW="2667000" imgH="431800" progId="">
                  <p:embed/>
                  <p:pic>
                    <p:nvPicPr>
                      <p:cNvPr id="0" name="Picture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8300"/>
                        <a:ext cx="65897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78B27-0E1E-4BB1-89F1-E1282C6A6D65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20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5780" name="TextBox 3"/>
          <p:cNvSpPr txBox="1">
            <a:spLocks noChangeArrowheads="1"/>
          </p:cNvSpPr>
          <p:nvPr/>
        </p:nvSpPr>
        <p:spPr bwMode="auto">
          <a:xfrm>
            <a:off x="179388" y="260350"/>
            <a:ext cx="1008062" cy="1077913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 contourW="12700">
            <a:bevelT/>
            <a:contourClr>
              <a:srgbClr val="CCFFCC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基本</a:t>
            </a:r>
            <a:endParaRPr lang="en-US" altLang="zh-CN" sz="32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</a:p>
        </p:txBody>
      </p:sp>
      <p:graphicFrame>
        <p:nvGraphicFramePr>
          <p:cNvPr id="15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3850" y="1700213"/>
          <a:ext cx="5642378" cy="514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6" name="Equation" r:id="rId5" imgW="2514600" imgH="228600" progId="">
                  <p:embed/>
                </p:oleObj>
              </mc:Choice>
              <mc:Fallback>
                <p:oleObj name="Equation" r:id="rId5" imgW="2514600" imgH="228600" progId="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00213"/>
                        <a:ext cx="5642378" cy="514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994654"/>
              </p:ext>
            </p:extLst>
          </p:nvPr>
        </p:nvGraphicFramePr>
        <p:xfrm>
          <a:off x="428625" y="2322514"/>
          <a:ext cx="7786714" cy="534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name="Equation" r:id="rId7" imgW="3632040" imgH="228600" progId="">
                  <p:embed/>
                </p:oleObj>
              </mc:Choice>
              <mc:Fallback>
                <p:oleObj name="Equation" r:id="rId7" imgW="3632040" imgH="2286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322514"/>
                        <a:ext cx="7786714" cy="534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/>
          <p:cNvGraphicFramePr>
            <a:graphicFrameLocks noChangeAspect="1"/>
          </p:cNvGraphicFramePr>
          <p:nvPr/>
        </p:nvGraphicFramePr>
        <p:xfrm>
          <a:off x="428596" y="4643446"/>
          <a:ext cx="4357718" cy="504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Equation" r:id="rId9" imgW="1968500" imgH="228600" progId="">
                  <p:embed/>
                </p:oleObj>
              </mc:Choice>
              <mc:Fallback>
                <p:oleObj name="Equation" r:id="rId9" imgW="1968500" imgH="2286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643446"/>
                        <a:ext cx="4357718" cy="504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34"/>
          <p:cNvGraphicFramePr>
            <a:graphicFrameLocks noChangeAspect="1"/>
          </p:cNvGraphicFramePr>
          <p:nvPr/>
        </p:nvGraphicFramePr>
        <p:xfrm>
          <a:off x="1258888" y="5214950"/>
          <a:ext cx="4105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9" name="Equation" r:id="rId11" imgW="2186640" imgH="253800" progId="">
                  <p:embed/>
                </p:oleObj>
              </mc:Choice>
              <mc:Fallback>
                <p:oleObj name="Equation" r:id="rId11" imgW="2186640" imgH="2538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14950"/>
                        <a:ext cx="41052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4"/>
          <p:cNvGraphicFramePr>
            <a:graphicFrameLocks noChangeAspect="1"/>
          </p:cNvGraphicFramePr>
          <p:nvPr/>
        </p:nvGraphicFramePr>
        <p:xfrm>
          <a:off x="468312" y="2997200"/>
          <a:ext cx="8318529" cy="965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0" name="Equation" r:id="rId13" imgW="4152900" imgH="482600" progId="">
                  <p:embed/>
                </p:oleObj>
              </mc:Choice>
              <mc:Fallback>
                <p:oleObj name="Equation" r:id="rId13" imgW="4152900" imgH="482600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" y="2997200"/>
                        <a:ext cx="8318529" cy="9655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5244" y="3977350"/>
            <a:ext cx="5991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所以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</a:rPr>
              <a:t>,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向量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可用其他向量线性表示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</a:rPr>
              <a:t>. 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682" y="5857892"/>
            <a:ext cx="5991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所以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</a:rPr>
              <a:t>,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</a:rPr>
              <a:t>,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 </a:t>
            </a:r>
            <a:r>
              <a:rPr kumimoji="1" lang="en-US" altLang="zh-CN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,···,</a:t>
            </a:r>
            <a:r>
              <a:rPr kumimoji="1" lang="zh-CN" altLang="en-US" sz="2800" b="1" i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线性相关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</a:rPr>
              <a:t>. 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649280" y="4645892"/>
            <a:ext cx="906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EAEAEA">
                    <a:lumMod val="10000"/>
                  </a:srgbClr>
                </a:solidFill>
              </a:rPr>
              <a:t>，则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72" name="Object 20"/>
          <p:cNvGraphicFramePr>
            <a:graphicFrameLocks noChangeAspect="1"/>
          </p:cNvGraphicFramePr>
          <p:nvPr/>
        </p:nvGraphicFramePr>
        <p:xfrm>
          <a:off x="496885" y="1938338"/>
          <a:ext cx="57975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Equation" r:id="rId3" imgW="2616200" imgH="482600" progId="">
                  <p:embed/>
                </p:oleObj>
              </mc:Choice>
              <mc:Fallback>
                <p:oleObj name="Equation" r:id="rId3" imgW="2616200" imgH="4826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5" y="1938338"/>
                        <a:ext cx="579755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24"/>
          <p:cNvGraphicFramePr>
            <a:graphicFrameLocks noChangeAspect="1"/>
          </p:cNvGraphicFramePr>
          <p:nvPr/>
        </p:nvGraphicFramePr>
        <p:xfrm>
          <a:off x="562002" y="3213100"/>
          <a:ext cx="79390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Equation" r:id="rId5" imgW="4817880" imgH="291960" progId="">
                  <p:embed/>
                </p:oleObj>
              </mc:Choice>
              <mc:Fallback>
                <p:oleObj name="Equation" r:id="rId5" imgW="4817880" imgH="29196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02" y="3213100"/>
                        <a:ext cx="793908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3" name="Object 41"/>
          <p:cNvGraphicFramePr>
            <a:graphicFrameLocks noChangeAspect="1"/>
          </p:cNvGraphicFramePr>
          <p:nvPr/>
        </p:nvGraphicFramePr>
        <p:xfrm>
          <a:off x="496885" y="4786322"/>
          <a:ext cx="51752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Equation" r:id="rId7" imgW="2298700" imgH="482600" progId="">
                  <p:embed/>
                </p:oleObj>
              </mc:Choice>
              <mc:Fallback>
                <p:oleObj name="Equation" r:id="rId7" imgW="2298700" imgH="4826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5" y="4786322"/>
                        <a:ext cx="51752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92762-8A43-4743-B713-84F40C9AD178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282" y="501637"/>
          <a:ext cx="8326437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name="Equation" r:id="rId9" imgW="3340100" imgH="457200" progId="">
                  <p:embed/>
                </p:oleObj>
              </mc:Choice>
              <mc:Fallback>
                <p:oleObj name="Equation" r:id="rId9" imgW="3340100" imgH="4572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501637"/>
                        <a:ext cx="8326437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5275" y="3952875"/>
          <a:ext cx="84042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7" name="公式" r:id="rId11" imgW="3441600" imgH="228600" progId="Equation.3">
                  <p:embed/>
                </p:oleObj>
              </mc:Choice>
              <mc:Fallback>
                <p:oleObj name="公式" r:id="rId11" imgW="3441600" imgH="228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3952875"/>
                        <a:ext cx="84042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A61E583-486D-4699-901B-C14B695B18A6}" type="slidenum">
              <a:rPr lang="zh-CN" altLang="en-US" smtClean="0"/>
              <a:pPr eaLnBrk="1" hangingPunct="1"/>
              <a:t>22</a:t>
            </a:fld>
            <a:endParaRPr lang="en-US" altLang="zh-CN" smtClean="0"/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214282" y="1214417"/>
          <a:ext cx="8742362" cy="99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公式" r:id="rId3" imgW="3771720" imgH="431640" progId="Equation.3">
                  <p:embed/>
                </p:oleObj>
              </mc:Choice>
              <mc:Fallback>
                <p:oleObj name="公式" r:id="rId3" imgW="377172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214417"/>
                        <a:ext cx="8742362" cy="999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323880" y="2501900"/>
          <a:ext cx="8534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公式" r:id="rId5" imgW="3682800" imgH="431640" progId="Equation.3">
                  <p:embed/>
                </p:oleObj>
              </mc:Choice>
              <mc:Fallback>
                <p:oleObj name="公式" r:id="rId5" imgW="368280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80" y="2501900"/>
                        <a:ext cx="85344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3025" y="2381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bg2"/>
                </a:solidFill>
              </a:rPr>
              <a:t>例</a:t>
            </a:r>
            <a:r>
              <a:rPr kumimoji="1" lang="en-US" altLang="zh-CN" sz="2400" b="1" dirty="0" smtClean="0">
                <a:solidFill>
                  <a:schemeClr val="bg2"/>
                </a:solidFill>
              </a:rPr>
              <a:t>3</a:t>
            </a:r>
            <a:r>
              <a:rPr kumimoji="1" lang="zh-CN" altLang="en-US" sz="2400" b="1" dirty="0">
                <a:solidFill>
                  <a:schemeClr val="bg2"/>
                </a:solidFill>
              </a:rPr>
              <a:t>：</a:t>
            </a:r>
            <a:endParaRPr kumimoji="1"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116013" y="404813"/>
            <a:ext cx="1223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solidFill>
                  <a:schemeClr val="bg2"/>
                </a:solidFill>
              </a:rPr>
              <a:t>向量组               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400050" y="461963"/>
          <a:ext cx="723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7" name="公式" r:id="rId3" imgW="380835" imgH="190417" progId="Equation.3">
                  <p:embed/>
                </p:oleObj>
              </mc:Choice>
              <mc:Fallback>
                <p:oleObj name="公式" r:id="rId3" imgW="380835" imgH="190417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61963"/>
                        <a:ext cx="723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2165350" y="333375"/>
          <a:ext cx="1447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8" name="公式" r:id="rId5" imgW="609600" imgH="228600" progId="Equation.3">
                  <p:embed/>
                </p:oleObj>
              </mc:Choice>
              <mc:Fallback>
                <p:oleObj name="公式" r:id="rId5" imgW="609600" imgH="228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333375"/>
                        <a:ext cx="14478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749300" y="862013"/>
          <a:ext cx="5207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9" name="公式" r:id="rId7" imgW="2489200" imgH="228600" progId="Equation.3">
                  <p:embed/>
                </p:oleObj>
              </mc:Choice>
              <mc:Fallback>
                <p:oleObj name="公式" r:id="rId7" imgW="2489200" imgH="2286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862013"/>
                        <a:ext cx="52070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323850" y="1335088"/>
          <a:ext cx="3429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0" name="公式" r:id="rId9" imgW="1663700" imgH="228600" progId="Equation.3">
                  <p:embed/>
                </p:oleObj>
              </mc:Choice>
              <mc:Fallback>
                <p:oleObj name="公式" r:id="rId9" imgW="1663700" imgH="2286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335088"/>
                        <a:ext cx="34290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38125" y="1828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bg2"/>
                </a:solidFill>
              </a:rPr>
              <a:t>证明</a:t>
            </a:r>
            <a:r>
              <a:rPr kumimoji="1" lang="en-US" altLang="zh-CN" sz="2400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116013" y="18288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2313F7"/>
                </a:solidFill>
              </a:rPr>
              <a:t>用定义，</a:t>
            </a:r>
            <a:r>
              <a:rPr kumimoji="1" lang="zh-CN" altLang="en-US" sz="2400" dirty="0">
                <a:solidFill>
                  <a:srgbClr val="333300"/>
                </a:solidFill>
              </a:rPr>
              <a:t>设</a:t>
            </a:r>
            <a:endParaRPr kumimoji="1" lang="en-US" altLang="zh-CN" sz="2400" dirty="0">
              <a:solidFill>
                <a:srgbClr val="333300"/>
              </a:solidFill>
            </a:endParaRPr>
          </a:p>
        </p:txBody>
      </p:sp>
      <p:graphicFrame>
        <p:nvGraphicFramePr>
          <p:cNvPr id="377868" name="Object 12"/>
          <p:cNvGraphicFramePr>
            <a:graphicFrameLocks noChangeAspect="1"/>
          </p:cNvGraphicFramePr>
          <p:nvPr/>
        </p:nvGraphicFramePr>
        <p:xfrm>
          <a:off x="2789238" y="1828800"/>
          <a:ext cx="3413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1" name="公式" r:id="rId11" imgW="1447800" imgH="228600" progId="Equation.3">
                  <p:embed/>
                </p:oleObj>
              </mc:Choice>
              <mc:Fallback>
                <p:oleObj name="公式" r:id="rId11" imgW="1447800" imgH="2286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1828800"/>
                        <a:ext cx="34131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0" name="Object 14"/>
          <p:cNvGraphicFramePr>
            <a:graphicFrameLocks noChangeAspect="1"/>
          </p:cNvGraphicFramePr>
          <p:nvPr/>
        </p:nvGraphicFramePr>
        <p:xfrm>
          <a:off x="1116013" y="2300288"/>
          <a:ext cx="63166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2" name="公式" r:id="rId13" imgW="2679700" imgH="228600" progId="Equation.3">
                  <p:embed/>
                </p:oleObj>
              </mc:Choice>
              <mc:Fallback>
                <p:oleObj name="公式" r:id="rId13" imgW="2679700" imgH="2286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00288"/>
                        <a:ext cx="631666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1" name="Object 15"/>
          <p:cNvGraphicFramePr>
            <a:graphicFrameLocks noChangeAspect="1"/>
          </p:cNvGraphicFramePr>
          <p:nvPr/>
        </p:nvGraphicFramePr>
        <p:xfrm>
          <a:off x="1116013" y="2852738"/>
          <a:ext cx="61960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3" name="公式" r:id="rId15" imgW="2628900" imgH="228600" progId="Equation.3">
                  <p:embed/>
                </p:oleObj>
              </mc:Choice>
              <mc:Fallback>
                <p:oleObj name="公式" r:id="rId15" imgW="2628900" imgH="2286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2738"/>
                        <a:ext cx="61960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2" name="Object 16"/>
          <p:cNvGraphicFramePr>
            <a:graphicFrameLocks noChangeAspect="1"/>
          </p:cNvGraphicFramePr>
          <p:nvPr/>
        </p:nvGraphicFramePr>
        <p:xfrm>
          <a:off x="1143000" y="3429000"/>
          <a:ext cx="3429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" name="公式" r:id="rId17" imgW="1485900" imgH="228600" progId="Equation.3">
                  <p:embed/>
                </p:oleObj>
              </mc:Choice>
              <mc:Fallback>
                <p:oleObj name="公式" r:id="rId17" imgW="1485900" imgH="2286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34290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BAFD2-7BA2-43BC-A1C9-64202006285D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9888" name="Rectangle 3"/>
          <p:cNvSpPr>
            <a:spLocks noChangeArrowheads="1"/>
          </p:cNvSpPr>
          <p:nvPr/>
        </p:nvSpPr>
        <p:spPr bwMode="auto">
          <a:xfrm>
            <a:off x="3563938" y="393700"/>
            <a:ext cx="16557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solidFill>
                  <a:schemeClr val="bg2"/>
                </a:solidFill>
              </a:rPr>
              <a:t>线性无关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16013" y="3933825"/>
          <a:ext cx="25908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" name="公式" r:id="rId19" imgW="1016000" imgH="711200" progId="Equation.3">
                  <p:embed/>
                </p:oleObj>
              </mc:Choice>
              <mc:Fallback>
                <p:oleObj name="公式" r:id="rId19" imgW="1016000" imgH="7112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2590800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76688" y="4005263"/>
          <a:ext cx="2944812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" name="Equation" r:id="rId21" imgW="1346200" imgH="711200" progId="">
                  <p:embed/>
                </p:oleObj>
              </mc:Choice>
              <mc:Fallback>
                <p:oleObj name="Equation" r:id="rId21" imgW="1346200" imgH="711200" progId="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4005263"/>
                        <a:ext cx="2944812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35025" y="5805488"/>
            <a:ext cx="203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bg2"/>
                </a:solidFill>
              </a:rPr>
              <a:t>故只有零解：</a:t>
            </a:r>
            <a:endParaRPr kumimoji="1" lang="en-US" altLang="zh-CN" sz="2400">
              <a:solidFill>
                <a:schemeClr val="bg2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27313" y="5775325"/>
          <a:ext cx="2184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" name="公式" r:id="rId23" imgW="1016000" imgH="228600" progId="Equation.3">
                  <p:embed/>
                </p:oleObj>
              </mc:Choice>
              <mc:Fallback>
                <p:oleObj name="公式" r:id="rId23" imgW="1016000" imgH="2286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775325"/>
                        <a:ext cx="21844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95963" y="5805488"/>
          <a:ext cx="26162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8" name="公式" r:id="rId25" imgW="1270000" imgH="228600" progId="Equation.3">
                  <p:embed/>
                </p:oleObj>
              </mc:Choice>
              <mc:Fallback>
                <p:oleObj name="公式" r:id="rId25" imgW="1270000" imgH="2286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805488"/>
                        <a:ext cx="26162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894263" y="5805488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bg2"/>
                </a:solidFill>
              </a:rPr>
              <a:t>所以：</a:t>
            </a:r>
            <a:endParaRPr kumimoji="1" lang="en-US" altLang="zh-CN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/>
      <p:bldP spid="31755" grpId="0"/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31"/>
          <p:cNvGrpSpPr>
            <a:grpSpLocks/>
          </p:cNvGrpSpPr>
          <p:nvPr/>
        </p:nvGrpSpPr>
        <p:grpSpPr bwMode="auto">
          <a:xfrm>
            <a:off x="785786" y="356707"/>
            <a:ext cx="6929876" cy="1799115"/>
            <a:chOff x="353" y="456"/>
            <a:chExt cx="5422" cy="1242"/>
          </a:xfrm>
        </p:grpSpPr>
        <p:graphicFrame>
          <p:nvGraphicFramePr>
            <p:cNvPr id="61449" name="Object 13"/>
            <p:cNvGraphicFramePr>
              <a:graphicFrameLocks noChangeAspect="1"/>
            </p:cNvGraphicFramePr>
            <p:nvPr/>
          </p:nvGraphicFramePr>
          <p:xfrm>
            <a:off x="373" y="456"/>
            <a:ext cx="5402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8" name="Equation" r:id="rId3" imgW="4169880" imgH="355320" progId="">
                    <p:embed/>
                  </p:oleObj>
                </mc:Choice>
                <mc:Fallback>
                  <p:oleObj name="Equation" r:id="rId3" imgW="4169880" imgH="355320" progId="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" y="456"/>
                          <a:ext cx="5402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0" name="Object 15"/>
            <p:cNvGraphicFramePr>
              <a:graphicFrameLocks noChangeAspect="1"/>
            </p:cNvGraphicFramePr>
            <p:nvPr/>
          </p:nvGraphicFramePr>
          <p:xfrm>
            <a:off x="353" y="1331"/>
            <a:ext cx="199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9" name="Equation" r:id="rId5" imgW="1104900" imgH="203200" progId="">
                    <p:embed/>
                  </p:oleObj>
                </mc:Choice>
                <mc:Fallback>
                  <p:oleObj name="Equation" r:id="rId5" imgW="1104900" imgH="203200" progId="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1331"/>
                          <a:ext cx="1996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1" name="AutoShape 21"/>
            <p:cNvSpPr>
              <a:spLocks noChangeArrowheads="1"/>
            </p:cNvSpPr>
            <p:nvPr/>
          </p:nvSpPr>
          <p:spPr bwMode="auto">
            <a:xfrm>
              <a:off x="2789" y="799"/>
              <a:ext cx="363" cy="454"/>
            </a:xfrm>
            <a:prstGeom prst="upDownArrow">
              <a:avLst>
                <a:gd name="adj1" fmla="val 50000"/>
                <a:gd name="adj2" fmla="val 250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1443" name="Object 18"/>
          <p:cNvGraphicFramePr>
            <a:graphicFrameLocks noChangeAspect="1"/>
          </p:cNvGraphicFramePr>
          <p:nvPr/>
        </p:nvGraphicFramePr>
        <p:xfrm>
          <a:off x="3562487" y="1500174"/>
          <a:ext cx="2938339" cy="67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name="Equation" r:id="rId7" imgW="1360080" imgH="330120" progId="">
                  <p:embed/>
                </p:oleObj>
              </mc:Choice>
              <mc:Fallback>
                <p:oleObj name="Equation" r:id="rId7" imgW="1360080" imgH="33012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487" y="1500174"/>
                        <a:ext cx="2938339" cy="674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26"/>
          <p:cNvGraphicFramePr>
            <a:graphicFrameLocks noChangeAspect="1"/>
          </p:cNvGraphicFramePr>
          <p:nvPr/>
        </p:nvGraphicFramePr>
        <p:xfrm>
          <a:off x="797087" y="2428868"/>
          <a:ext cx="77041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name="Equation" r:id="rId9" imgW="2946400" imgH="279400" progId="">
                  <p:embed/>
                </p:oleObj>
              </mc:Choice>
              <mc:Fallback>
                <p:oleObj name="Equation" r:id="rId9" imgW="2946400" imgH="2794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87" y="2428868"/>
                        <a:ext cx="77041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30"/>
          <p:cNvGraphicFramePr>
            <a:graphicFrameLocks noChangeAspect="1"/>
          </p:cNvGraphicFramePr>
          <p:nvPr/>
        </p:nvGraphicFramePr>
        <p:xfrm>
          <a:off x="827238" y="3286124"/>
          <a:ext cx="603091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Equation" r:id="rId11" imgW="2311400" imgH="558800" progId="">
                  <p:embed/>
                </p:oleObj>
              </mc:Choice>
              <mc:Fallback>
                <p:oleObj name="Equation" r:id="rId11" imgW="2311400" imgH="5588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38" y="3286124"/>
                        <a:ext cx="6030912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6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47" name="Object 63"/>
          <p:cNvGraphicFramePr>
            <a:graphicFrameLocks noChangeAspect="1"/>
          </p:cNvGraphicFramePr>
          <p:nvPr/>
        </p:nvGraphicFramePr>
        <p:xfrm>
          <a:off x="885983" y="4981590"/>
          <a:ext cx="71866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Equation" r:id="rId13" imgW="3060700" imgH="254000" progId="">
                  <p:embed/>
                </p:oleObj>
              </mc:Choice>
              <mc:Fallback>
                <p:oleObj name="Equation" r:id="rId13" imgW="3060700" imgH="2540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83" y="4981590"/>
                        <a:ext cx="71866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BF2AE-01B4-4FAB-B825-72FA856F14F1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8" y="415333"/>
            <a:ext cx="57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/>
                </a:solidFill>
              </a:rPr>
              <a:t>(1)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06" y="2428868"/>
            <a:ext cx="57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/>
                </a:solidFill>
              </a:rPr>
              <a:t>(2)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06" y="3286124"/>
            <a:ext cx="57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/>
                </a:solidFill>
              </a:rPr>
              <a:t>(3)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06" y="4071942"/>
            <a:ext cx="57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/>
                </a:solidFill>
              </a:rPr>
              <a:t>(4)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5000636"/>
            <a:ext cx="57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/>
                </a:solidFill>
              </a:rPr>
              <a:t>(5)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71" name="Object 2"/>
          <p:cNvGraphicFramePr>
            <a:graphicFrameLocks noChangeAspect="1"/>
          </p:cNvGraphicFramePr>
          <p:nvPr/>
        </p:nvGraphicFramePr>
        <p:xfrm>
          <a:off x="531813" y="504825"/>
          <a:ext cx="5732462" cy="559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6" name="Document" r:id="rId3" imgW="5501103" imgH="5348091" progId="Word.Document.8">
                  <p:embed/>
                </p:oleObj>
              </mc:Choice>
              <mc:Fallback>
                <p:oleObj name="Document" r:id="rId3" imgW="5501103" imgH="534809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504825"/>
                        <a:ext cx="5732462" cy="559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4BF36-A3B0-4FA0-ADA0-F211A5394863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10"/>
          <p:cNvSpPr txBox="1">
            <a:spLocks noChangeArrowheads="1"/>
          </p:cNvSpPr>
          <p:nvPr/>
        </p:nvSpPr>
        <p:spPr bwMode="auto">
          <a:xfrm>
            <a:off x="3924300" y="415607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60E19-F2F5-4233-AD37-B7B2F9FA5692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5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60427" name="对象 3"/>
          <p:cNvGraphicFramePr>
            <a:graphicFrameLocks noChangeAspect="1"/>
          </p:cNvGraphicFramePr>
          <p:nvPr/>
        </p:nvGraphicFramePr>
        <p:xfrm>
          <a:off x="371475" y="2787645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4" name="Equation" r:id="rId3" imgW="1296720" imgH="190440" progId="">
                  <p:embed/>
                </p:oleObj>
              </mc:Choice>
              <mc:Fallback>
                <p:oleObj name="Equation" r:id="rId3" imgW="1296720" imgH="1904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2787645"/>
                        <a:ext cx="2184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对象 4"/>
          <p:cNvGraphicFramePr>
            <a:graphicFrameLocks noChangeAspect="1"/>
          </p:cNvGraphicFramePr>
          <p:nvPr/>
        </p:nvGraphicFramePr>
        <p:xfrm>
          <a:off x="2641600" y="2643182"/>
          <a:ext cx="58435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5" name="Equation" r:id="rId5" imgW="3546720" imgH="380880" progId="">
                  <p:embed/>
                </p:oleObj>
              </mc:Choice>
              <mc:Fallback>
                <p:oleObj name="Equation" r:id="rId5" imgW="3546720" imgH="3808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643182"/>
                        <a:ext cx="5843588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对象 5"/>
          <p:cNvGraphicFramePr>
            <a:graphicFrameLocks noChangeAspect="1"/>
          </p:cNvGraphicFramePr>
          <p:nvPr/>
        </p:nvGraphicFramePr>
        <p:xfrm>
          <a:off x="395288" y="3506782"/>
          <a:ext cx="21891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6" name="Equation" r:id="rId7" imgW="1028254" imgH="203112" progId="">
                  <p:embed/>
                </p:oleObj>
              </mc:Choice>
              <mc:Fallback>
                <p:oleObj name="Equation" r:id="rId7" imgW="1028254" imgH="203112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06782"/>
                        <a:ext cx="218916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对象 6"/>
          <p:cNvGraphicFramePr>
            <a:graphicFrameLocks noChangeAspect="1"/>
          </p:cNvGraphicFramePr>
          <p:nvPr/>
        </p:nvGraphicFramePr>
        <p:xfrm>
          <a:off x="2665413" y="3363907"/>
          <a:ext cx="58785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7" name="Equation" r:id="rId9" imgW="3381480" imgH="367920" progId="">
                  <p:embed/>
                </p:oleObj>
              </mc:Choice>
              <mc:Fallback>
                <p:oleObj name="Equation" r:id="rId9" imgW="3381480" imgH="36792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3363907"/>
                        <a:ext cx="5878512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6550" y="4522782"/>
            <a:ext cx="79961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10000"/>
                  </a:schemeClr>
                </a:solidFill>
              </a:rPr>
              <a:t>例：平面是二维向量空间，立体空间中的向量是三维</a:t>
            </a:r>
            <a:r>
              <a:rPr lang="zh-CN" altLang="en-US" sz="2400" b="1" dirty="0" smtClean="0">
                <a:solidFill>
                  <a:schemeClr val="tx1">
                    <a:lumMod val="10000"/>
                  </a:schemeClr>
                </a:solidFill>
              </a:rPr>
              <a:t>向量</a:t>
            </a:r>
            <a:r>
              <a:rPr lang="en-US" altLang="zh-CN" sz="2400" b="1" dirty="0" smtClean="0">
                <a:solidFill>
                  <a:schemeClr val="tx1">
                    <a:lumMod val="10000"/>
                  </a:schemeClr>
                </a:solidFill>
              </a:rPr>
              <a:t>.</a:t>
            </a:r>
            <a:endParaRPr lang="zh-CN" altLang="en-US" sz="24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20" y="785794"/>
            <a:ext cx="83582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bg1"/>
                </a:solidFill>
              </a:rPr>
              <a:t>向量空间：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以数域</a:t>
            </a:r>
            <a:r>
              <a:rPr lang="en-US" altLang="zh-CN" sz="2800" b="1" i="1" dirty="0" smtClean="0">
                <a:solidFill>
                  <a:schemeClr val="bg2"/>
                </a:solidFill>
              </a:rPr>
              <a:t>F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中的数作为分量的</a:t>
            </a:r>
            <a:r>
              <a:rPr lang="en-US" altLang="zh-CN" sz="2800" b="1" i="1" dirty="0" smtClean="0">
                <a:solidFill>
                  <a:schemeClr val="bg2"/>
                </a:solidFill>
              </a:rPr>
              <a:t>n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维向量的全体，同时考虑到定义在它们上面的加法和数量乘法，称为数域</a:t>
            </a:r>
            <a:r>
              <a:rPr lang="en-US" altLang="zh-CN" sz="2800" b="1" i="1" dirty="0" smtClean="0">
                <a:solidFill>
                  <a:schemeClr val="bg2"/>
                </a:solidFill>
              </a:rPr>
              <a:t>F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上的</a:t>
            </a:r>
            <a:r>
              <a:rPr lang="en-US" altLang="zh-CN" sz="2800" b="1" i="1" dirty="0" smtClean="0">
                <a:solidFill>
                  <a:schemeClr val="bg2"/>
                </a:solidFill>
              </a:rPr>
              <a:t>n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维向量空间。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88125" y="6237288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34554DED-F3A6-4376-B093-4D181DAFC80E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 eaLnBrk="1" hangingPunct="1">
                <a:defRPr/>
              </a:pPr>
              <a:t>6</a:t>
            </a:fld>
            <a:endParaRPr lang="en-US" altLang="zh-CN" smtClean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3494" name="矩形 1"/>
          <p:cNvSpPr>
            <a:spLocks noChangeArrowheads="1"/>
          </p:cNvSpPr>
          <p:nvPr/>
        </p:nvSpPr>
        <p:spPr bwMode="auto">
          <a:xfrm>
            <a:off x="357158" y="928670"/>
            <a:ext cx="3889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ea typeface="隶书" pitchFamily="49" charset="-122"/>
              </a:rPr>
              <a:t>2. </a:t>
            </a:r>
            <a:r>
              <a:rPr lang="zh-CN" altLang="en-US" sz="3600" b="1" dirty="0">
                <a:solidFill>
                  <a:srgbClr val="000000"/>
                </a:solidFill>
                <a:ea typeface="隶书" pitchFamily="49" charset="-122"/>
              </a:rPr>
              <a:t>向量的线性表示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85720" y="2043103"/>
          <a:ext cx="8556685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公式" r:id="rId3" imgW="3911400" imgH="228600" progId="Equation.3">
                  <p:embed/>
                </p:oleObj>
              </mc:Choice>
              <mc:Fallback>
                <p:oleObj name="公式" r:id="rId3" imgW="391140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043103"/>
                        <a:ext cx="8556685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1714479" y="2786058"/>
          <a:ext cx="4666371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公式" r:id="rId5" imgW="1866600" imgH="228600" progId="Equation.3">
                  <p:embed/>
                </p:oleObj>
              </mc:Choice>
              <mc:Fallback>
                <p:oleObj name="公式" r:id="rId5" imgW="18666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79" y="2786058"/>
                        <a:ext cx="4666371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357158" y="3643324"/>
          <a:ext cx="840422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公式" r:id="rId7" imgW="3759120" imgH="685800" progId="Equation.3">
                  <p:embed/>
                </p:oleObj>
              </mc:Choice>
              <mc:Fallback>
                <p:oleObj name="公式" r:id="rId7" imgW="3759120" imgH="685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643324"/>
                        <a:ext cx="8404225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95288" y="3009889"/>
            <a:ext cx="8280400" cy="156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325563" indent="-1325563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bg2"/>
                </a:solidFill>
                <a:ea typeface="隶书" pitchFamily="49" charset="-122"/>
              </a:rPr>
              <a:t>例如：</a:t>
            </a:r>
            <a:r>
              <a:rPr kumimoji="1" lang="en-US" altLang="zh-CN" sz="3200" b="1" i="1" dirty="0" err="1">
                <a:solidFill>
                  <a:schemeClr val="bg2"/>
                </a:solidFill>
                <a:ea typeface="隶书" pitchFamily="49" charset="-122"/>
              </a:rPr>
              <a:t>R</a:t>
            </a:r>
            <a:r>
              <a:rPr kumimoji="1" lang="en-US" altLang="zh-CN" sz="3200" b="1" i="1" baseline="30000" dirty="0" err="1">
                <a:solidFill>
                  <a:schemeClr val="bg2"/>
                </a:solidFill>
                <a:ea typeface="隶书" pitchFamily="49" charset="-122"/>
              </a:rPr>
              <a:t>n</a:t>
            </a:r>
            <a:r>
              <a:rPr kumimoji="1" lang="en-US" altLang="zh-CN" sz="3200" b="1" i="1" baseline="-25000" dirty="0">
                <a:solidFill>
                  <a:schemeClr val="bg2"/>
                </a:solidFill>
                <a:ea typeface="隶书" pitchFamily="49" charset="-122"/>
              </a:rPr>
              <a:t> </a:t>
            </a:r>
            <a:r>
              <a:rPr kumimoji="1" lang="zh-CN" altLang="zh-CN" sz="3200" b="1" dirty="0">
                <a:solidFill>
                  <a:schemeClr val="bg2"/>
                </a:solidFill>
                <a:ea typeface="隶书" pitchFamily="49" charset="-122"/>
              </a:rPr>
              <a:t>中的任一个</a:t>
            </a:r>
            <a:r>
              <a:rPr kumimoji="1" lang="zh-CN" altLang="en-US" sz="3200" b="1" i="1" dirty="0">
                <a:solidFill>
                  <a:schemeClr val="bg2"/>
                </a:solidFill>
                <a:ea typeface="隶书" pitchFamily="49" charset="-122"/>
                <a:cs typeface="Times New Roman" pitchFamily="18" charset="0"/>
              </a:rPr>
              <a:t>n</a:t>
            </a:r>
            <a:r>
              <a:rPr kumimoji="1" lang="zh-CN" altLang="en-US" sz="3200" b="1" dirty="0">
                <a:solidFill>
                  <a:schemeClr val="bg2"/>
                </a:solidFill>
                <a:ea typeface="隶书" pitchFamily="49" charset="-122"/>
              </a:rPr>
              <a:t>维</a:t>
            </a:r>
            <a:r>
              <a:rPr kumimoji="1" lang="zh-CN" altLang="zh-CN" sz="3200" b="1" dirty="0">
                <a:solidFill>
                  <a:schemeClr val="bg2"/>
                </a:solidFill>
                <a:ea typeface="隶书" pitchFamily="49" charset="-122"/>
              </a:rPr>
              <a:t>向量</a:t>
            </a:r>
            <a:r>
              <a:rPr kumimoji="1" lang="zh-CN" altLang="en-US" sz="3200" b="1" i="1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</a:t>
            </a:r>
            <a:r>
              <a:rPr kumimoji="1" lang="zh-CN" altLang="zh-CN" sz="3200" b="1" dirty="0">
                <a:solidFill>
                  <a:schemeClr val="bg2"/>
                </a:solidFill>
                <a:ea typeface="隶书" pitchFamily="49" charset="-122"/>
              </a:rPr>
              <a:t> = ( </a:t>
            </a:r>
            <a:r>
              <a:rPr kumimoji="1" lang="en-US" altLang="zh-CN" sz="3200" b="1" i="1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x</a:t>
            </a:r>
            <a:r>
              <a:rPr kumimoji="1" lang="en-US" altLang="zh-CN" sz="3200" b="1" baseline="-25000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kumimoji="1" lang="en-US" altLang="zh-CN" sz="3200" b="1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, </a:t>
            </a:r>
            <a:r>
              <a:rPr kumimoji="1" lang="en-US" altLang="zh-CN" sz="3200" b="1" i="1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x</a:t>
            </a:r>
            <a:r>
              <a:rPr kumimoji="1" lang="en-US" altLang="zh-CN" sz="3200" b="1" baseline="-25000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2 </a:t>
            </a:r>
            <a:r>
              <a:rPr kumimoji="1" lang="en-US" altLang="zh-CN" sz="3200" b="1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, …,  </a:t>
            </a:r>
            <a:r>
              <a:rPr kumimoji="1" lang="en-US" altLang="zh-CN" sz="3200" b="1" i="1" dirty="0" err="1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x</a:t>
            </a:r>
            <a:r>
              <a:rPr kumimoji="1" lang="en-US" altLang="zh-CN" sz="3200" b="1" i="1" baseline="-25000" dirty="0" err="1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n</a:t>
            </a:r>
            <a:r>
              <a:rPr kumimoji="1" lang="en-US" altLang="zh-CN" sz="3200" b="1" i="1" baseline="-25000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 </a:t>
            </a:r>
            <a:r>
              <a:rPr kumimoji="1" lang="en-US" altLang="zh-CN" sz="3200" b="1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)</a:t>
            </a:r>
            <a:r>
              <a:rPr kumimoji="1" lang="en-US" altLang="zh-CN" sz="3200" b="1" baseline="30000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T</a:t>
            </a:r>
            <a:r>
              <a:rPr kumimoji="1" lang="zh-CN" altLang="zh-CN" sz="3200" b="1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都是单位向量组的一个线性组合</a:t>
            </a:r>
            <a:r>
              <a:rPr kumimoji="1" lang="zh-CN" altLang="zh-CN" sz="2800" b="1" dirty="0">
                <a:solidFill>
                  <a:schemeClr val="bg2"/>
                </a:solidFill>
                <a:ea typeface="隶书" pitchFamily="49" charset="-122"/>
                <a:sym typeface="Symbol" pitchFamily="18" charset="2"/>
              </a:rPr>
              <a:t>。</a:t>
            </a:r>
            <a:endParaRPr kumimoji="1" lang="zh-CN" altLang="en-US" sz="2800" b="1" dirty="0">
              <a:solidFill>
                <a:schemeClr val="bg2"/>
              </a:solidFill>
              <a:ea typeface="隶书" pitchFamily="49" charset="-122"/>
              <a:sym typeface="Symbol" pitchFamily="18" charset="2"/>
            </a:endParaRP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1746270" y="4797424"/>
            <a:ext cx="5611812" cy="65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3600" b="1" i="1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kumimoji="1" lang="zh-CN" altLang="en-US" sz="3600" b="1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sz="3600" b="1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=  </a:t>
            </a:r>
            <a:r>
              <a:rPr kumimoji="1" lang="en-US" altLang="zh-CN" sz="3600" b="1" i="1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600" b="1" baseline="-25000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600" b="1" i="1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</a:rPr>
              <a:t>ɛ</a:t>
            </a:r>
            <a:r>
              <a:rPr kumimoji="1" lang="en-US" altLang="zh-CN" sz="3600" b="1" baseline="-25000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600" b="1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 + </a:t>
            </a:r>
            <a:r>
              <a:rPr kumimoji="1" lang="en-US" altLang="zh-CN" sz="3600" b="1" i="1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600" b="1" baseline="-25000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600" b="1" i="1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</a:rPr>
              <a:t>ɛ</a:t>
            </a:r>
            <a:r>
              <a:rPr kumimoji="1" lang="en-US" altLang="zh-CN" sz="3600" b="1" baseline="-25000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600" b="1" dirty="0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 + …+ </a:t>
            </a:r>
            <a:r>
              <a:rPr kumimoji="1" lang="en-US" altLang="zh-CN" sz="3600" b="1" i="1" dirty="0" err="1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600" b="1" i="1" baseline="-25000" dirty="0" err="1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3600" b="1" i="1" dirty="0" err="1">
                <a:solidFill>
                  <a:srgbClr val="2313F7"/>
                </a:solidFill>
                <a:ea typeface="隶书" pitchFamily="49" charset="-122"/>
                <a:cs typeface="Times New Roman" pitchFamily="18" charset="0"/>
              </a:rPr>
              <a:t>ɛ</a:t>
            </a:r>
            <a:r>
              <a:rPr kumimoji="1" lang="en-US" altLang="zh-CN" sz="3600" b="1" i="1" baseline="-25000" dirty="0" err="1">
                <a:solidFill>
                  <a:srgbClr val="2313F7"/>
                </a:solidFill>
                <a:ea typeface="隶书" pitchFamily="49" charset="-122"/>
                <a:cs typeface="Times New Roman" pitchFamily="18" charset="0"/>
                <a:sym typeface="Symbol" pitchFamily="18" charset="2"/>
              </a:rPr>
              <a:t>n</a:t>
            </a:r>
            <a:endParaRPr kumimoji="1" lang="en-US" altLang="zh-CN" sz="3600" b="1" i="1" baseline="-25000" dirty="0">
              <a:solidFill>
                <a:srgbClr val="2313F7"/>
              </a:solidFill>
              <a:ea typeface="隶书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4516" name="AutoShape 6"/>
          <p:cNvSpPr>
            <a:spLocks noChangeArrowheads="1"/>
          </p:cNvSpPr>
          <p:nvPr/>
        </p:nvSpPr>
        <p:spPr bwMode="auto">
          <a:xfrm>
            <a:off x="539750" y="404813"/>
            <a:ext cx="4032250" cy="1008062"/>
          </a:xfrm>
          <a:prstGeom prst="wedgeEllipseCallout">
            <a:avLst>
              <a:gd name="adj1" fmla="val 41380"/>
              <a:gd name="adj2" fmla="val 884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chemeClr val="bg2"/>
                </a:solidFill>
                <a:ea typeface="楷体_GB2312" pitchFamily="49" charset="-122"/>
              </a:rPr>
              <a:t>基本单位向量</a:t>
            </a: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820743" y="1857364"/>
            <a:ext cx="8108975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en-US" altLang="zh-CN" sz="32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32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1</a:t>
            </a:r>
            <a:r>
              <a:rPr kumimoji="1" lang="en-US" altLang="zh-CN" sz="32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 = ( 1, 0, … , 0)</a:t>
            </a:r>
            <a:r>
              <a:rPr kumimoji="1" lang="en-US" altLang="zh-CN" sz="3200" b="1" baseline="30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T</a:t>
            </a:r>
            <a:r>
              <a:rPr kumimoji="1" lang="en-US" altLang="zh-CN" sz="32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, </a:t>
            </a:r>
            <a:r>
              <a:rPr kumimoji="1" lang="en-US" altLang="zh-CN" sz="32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3200" b="1" baseline="-25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2</a:t>
            </a:r>
            <a:r>
              <a:rPr kumimoji="1" lang="en-US" altLang="zh-CN" sz="32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 = ( 0, 1, … , 0)</a:t>
            </a:r>
            <a:r>
              <a:rPr kumimoji="1" lang="en-US" altLang="zh-CN" sz="3200" b="1" baseline="30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T</a:t>
            </a:r>
            <a:r>
              <a:rPr kumimoji="1" lang="en-US" altLang="zh-CN" sz="32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, … , </a:t>
            </a:r>
            <a:endParaRPr kumimoji="1" lang="en-US" altLang="zh-CN" sz="3200" b="1" dirty="0" smtClean="0">
              <a:solidFill>
                <a:schemeClr val="tx1">
                  <a:lumMod val="10000"/>
                </a:schemeClr>
              </a:solidFill>
              <a:ea typeface="隶书" pitchFamily="49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kumimoji="1" lang="en-US" altLang="zh-CN" sz="3200" b="1" i="1" dirty="0" err="1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ɛ</a:t>
            </a:r>
            <a:r>
              <a:rPr kumimoji="1" lang="en-US" altLang="zh-CN" sz="3200" b="1" i="1" baseline="-25000" dirty="0" err="1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n</a:t>
            </a:r>
            <a:r>
              <a:rPr kumimoji="1" lang="en-US" altLang="zh-CN" sz="3200" b="1" dirty="0" smtClean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 </a:t>
            </a:r>
            <a:r>
              <a:rPr kumimoji="1" lang="en-US" altLang="zh-CN" sz="32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= ( 0, 0, … , 1)</a:t>
            </a:r>
            <a:r>
              <a:rPr kumimoji="1" lang="en-US" altLang="zh-CN" sz="3200" b="1" baseline="300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T</a:t>
            </a:r>
            <a:r>
              <a:rPr kumimoji="1" lang="zh-CN" altLang="en-US" sz="32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为</a:t>
            </a:r>
            <a:r>
              <a:rPr kumimoji="1" lang="en-US" altLang="zh-CN" sz="3200" b="1" i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n</a:t>
            </a:r>
            <a:r>
              <a:rPr kumimoji="1" lang="zh-CN" altLang="en-US" sz="32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维</a:t>
            </a:r>
            <a:r>
              <a:rPr kumimoji="1" lang="zh-CN" altLang="zh-CN" sz="3200" b="1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  <a:sym typeface="Symbol" pitchFamily="18" charset="2"/>
              </a:rPr>
              <a:t>单位向量组</a:t>
            </a:r>
            <a:r>
              <a:rPr kumimoji="1" lang="zh-CN" altLang="zh-CN" sz="3200" dirty="0">
                <a:solidFill>
                  <a:schemeClr val="tx1">
                    <a:lumMod val="10000"/>
                  </a:schemeClr>
                </a:solidFill>
                <a:ea typeface="隶书" pitchFamily="49" charset="-122"/>
              </a:rPr>
              <a:t>。</a:t>
            </a:r>
            <a:endParaRPr kumimoji="1" lang="zh-CN" altLang="en-US" sz="3200" dirty="0">
              <a:solidFill>
                <a:schemeClr val="tx1">
                  <a:lumMod val="10000"/>
                </a:schemeClr>
              </a:solidFill>
              <a:ea typeface="隶书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BC42D-665D-4BAB-B9A3-F770139CBCD9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7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9"/>
          <p:cNvGrpSpPr>
            <a:grpSpLocks/>
          </p:cNvGrpSpPr>
          <p:nvPr/>
        </p:nvGrpSpPr>
        <p:grpSpPr bwMode="auto">
          <a:xfrm>
            <a:off x="179388" y="188913"/>
            <a:ext cx="8424862" cy="1052512"/>
            <a:chOff x="0" y="164"/>
            <a:chExt cx="5307" cy="663"/>
          </a:xfrm>
        </p:grpSpPr>
        <p:pic>
          <p:nvPicPr>
            <p:cNvPr id="65541" name="Picture 6" descr="A-2-0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30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5542" name="Object 4"/>
            <p:cNvGraphicFramePr>
              <a:graphicFrameLocks noChangeAspect="1"/>
            </p:cNvGraphicFramePr>
            <p:nvPr/>
          </p:nvGraphicFramePr>
          <p:xfrm>
            <a:off x="385" y="300"/>
            <a:ext cx="444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8" name="Equation" r:id="rId4" imgW="2374900" imgH="203200" progId="">
                    <p:embed/>
                  </p:oleObj>
                </mc:Choice>
                <mc:Fallback>
                  <p:oleObj name="Equation" r:id="rId4" imgW="2374900" imgH="20320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0"/>
                          <a:ext cx="4445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E7FAD-8BB2-4D96-A1AC-BD82660C1F12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14348" y="1428736"/>
          <a:ext cx="7072362" cy="254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公式" r:id="rId6" imgW="3187440" imgH="1168200" progId="Equation.3">
                  <p:embed/>
                </p:oleObj>
              </mc:Choice>
              <mc:Fallback>
                <p:oleObj name="公式" r:id="rId6" imgW="3187440" imgH="1168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428736"/>
                        <a:ext cx="7072362" cy="25443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00100" y="4000504"/>
          <a:ext cx="6848427" cy="21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公式" r:id="rId8" imgW="2946240" imgH="939600" progId="Equation.3">
                  <p:embed/>
                </p:oleObj>
              </mc:Choice>
              <mc:Fallback>
                <p:oleObj name="公式" r:id="rId8" imgW="2946240" imgH="939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000504"/>
                        <a:ext cx="6848427" cy="21844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98439" y="1628775"/>
          <a:ext cx="2087545" cy="52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Equation" r:id="rId3" imgW="799753" imgH="203112" progId="">
                  <p:embed/>
                </p:oleObj>
              </mc:Choice>
              <mc:Fallback>
                <p:oleObj name="Equation" r:id="rId3" imgW="799753" imgH="203112" progId="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9" y="1628775"/>
                        <a:ext cx="2087545" cy="52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6"/>
          <p:cNvGraphicFramePr>
            <a:graphicFrameLocks noChangeAspect="1"/>
          </p:cNvGraphicFramePr>
          <p:nvPr/>
        </p:nvGraphicFramePr>
        <p:xfrm>
          <a:off x="128589" y="4141788"/>
          <a:ext cx="2300272" cy="51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Equation" r:id="rId5" imgW="939392" imgH="203112" progId="">
                  <p:embed/>
                </p:oleObj>
              </mc:Choice>
              <mc:Fallback>
                <p:oleObj name="Equation" r:id="rId5" imgW="939392" imgH="203112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9" y="4141788"/>
                        <a:ext cx="2300272" cy="512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12"/>
          <p:cNvGraphicFramePr>
            <a:graphicFrameLocks noChangeAspect="1"/>
          </p:cNvGraphicFramePr>
          <p:nvPr/>
        </p:nvGraphicFramePr>
        <p:xfrm>
          <a:off x="71406" y="4797425"/>
          <a:ext cx="46323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name="Equation" r:id="rId7" imgW="1612900" imgH="228600" progId="">
                  <p:embed/>
                </p:oleObj>
              </mc:Choice>
              <mc:Fallback>
                <p:oleObj name="Equation" r:id="rId7" imgW="1612900" imgH="2286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" y="4797425"/>
                        <a:ext cx="46323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8"/>
          <p:cNvGraphicFramePr>
            <a:graphicFrameLocks noChangeAspect="1"/>
          </p:cNvGraphicFramePr>
          <p:nvPr/>
        </p:nvGraphicFramePr>
        <p:xfrm>
          <a:off x="3929058" y="5426075"/>
          <a:ext cx="4946673" cy="74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9" name="Equation" r:id="rId9" imgW="2466360" imgH="291960" progId="">
                  <p:embed/>
                </p:oleObj>
              </mc:Choice>
              <mc:Fallback>
                <p:oleObj name="Equation" r:id="rId9" imgW="2466360" imgH="29196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5426075"/>
                        <a:ext cx="4946673" cy="746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24"/>
          <p:cNvGraphicFramePr>
            <a:graphicFrameLocks noChangeAspect="1"/>
          </p:cNvGraphicFramePr>
          <p:nvPr/>
        </p:nvGraphicFramePr>
        <p:xfrm>
          <a:off x="2508250" y="692150"/>
          <a:ext cx="6313488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0" name="Equation" r:id="rId11" imgW="2387600" imgH="939800" progId="">
                  <p:embed/>
                </p:oleObj>
              </mc:Choice>
              <mc:Fallback>
                <p:oleObj name="Equation" r:id="rId11" imgW="2387600" imgH="9398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692150"/>
                        <a:ext cx="6313488" cy="248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7" name="Group 33"/>
          <p:cNvGrpSpPr>
            <a:grpSpLocks/>
          </p:cNvGrpSpPr>
          <p:nvPr/>
        </p:nvGrpSpPr>
        <p:grpSpPr bwMode="auto">
          <a:xfrm>
            <a:off x="0" y="0"/>
            <a:ext cx="5940425" cy="692150"/>
            <a:chOff x="0" y="164"/>
            <a:chExt cx="5307" cy="663"/>
          </a:xfrm>
        </p:grpSpPr>
        <p:pic>
          <p:nvPicPr>
            <p:cNvPr id="66572" name="Picture 34" descr="A-2-03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30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6573" name="Object 35"/>
            <p:cNvGraphicFramePr>
              <a:graphicFrameLocks noChangeAspect="1"/>
            </p:cNvGraphicFramePr>
            <p:nvPr/>
          </p:nvGraphicFramePr>
          <p:xfrm>
            <a:off x="385" y="300"/>
            <a:ext cx="444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21" name="Equation" r:id="rId14" imgW="2374900" imgH="203200" progId="">
                    <p:embed/>
                  </p:oleObj>
                </mc:Choice>
                <mc:Fallback>
                  <p:oleObj name="Equation" r:id="rId14" imgW="2374900" imgH="203200" progId="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0"/>
                          <a:ext cx="444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0F72C3-165E-4646-8B6A-B2B699C25F67}" type="slidenum">
              <a:rPr lang="zh-CN" altLang="en-US" smtClean="0">
                <a:solidFill>
                  <a:schemeClr val="tx1">
                    <a:lumMod val="10000"/>
                  </a:schemeClr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15369" name="对象 3"/>
          <p:cNvGraphicFramePr>
            <a:graphicFrameLocks noChangeAspect="1"/>
          </p:cNvGraphicFramePr>
          <p:nvPr/>
        </p:nvGraphicFramePr>
        <p:xfrm>
          <a:off x="5318125" y="3361601"/>
          <a:ext cx="2111395" cy="638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2" name="Equation" r:id="rId16" imgW="1055160" imgH="253800" progId="">
                  <p:embed/>
                </p:oleObj>
              </mc:Choice>
              <mc:Fallback>
                <p:oleObj name="Equation" r:id="rId16" imgW="1055160" imgH="25380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3361601"/>
                        <a:ext cx="2111395" cy="6389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上下箭头 4"/>
          <p:cNvSpPr>
            <a:spLocks noChangeArrowheads="1"/>
          </p:cNvSpPr>
          <p:nvPr/>
        </p:nvSpPr>
        <p:spPr bwMode="auto">
          <a:xfrm>
            <a:off x="796925" y="2276475"/>
            <a:ext cx="750888" cy="1800225"/>
          </a:xfrm>
          <a:prstGeom prst="upDownArrow">
            <a:avLst>
              <a:gd name="adj1" fmla="val 50000"/>
              <a:gd name="adj2" fmla="val 499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上下箭头 21"/>
          <p:cNvSpPr>
            <a:spLocks noChangeArrowheads="1"/>
          </p:cNvSpPr>
          <p:nvPr/>
        </p:nvSpPr>
        <p:spPr bwMode="auto">
          <a:xfrm>
            <a:off x="5981700" y="4005263"/>
            <a:ext cx="750888" cy="1368425"/>
          </a:xfrm>
          <a:prstGeom prst="upDownArrow">
            <a:avLst>
              <a:gd name="adj1" fmla="val 50000"/>
              <a:gd name="adj2" fmla="val 499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 animBg="1"/>
    </p:bldLst>
  </p:timing>
</p:sld>
</file>

<file path=ppt/theme/theme1.xml><?xml version="1.0" encoding="utf-8"?>
<a:theme xmlns:a="http://schemas.openxmlformats.org/drawingml/2006/main" name="Other1[1]">
  <a:themeElements>
    <a:clrScheme name="Other1[1]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Other1[1]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Other1[1]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1[1]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1[1]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1[1]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cience1">
  <a:themeElements>
    <a:clrScheme name="science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science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cience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ence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ence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cience1">
  <a:themeElements>
    <a:clrScheme name="science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science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cience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ence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ence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science1">
  <a:themeElements>
    <a:clrScheme name="science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science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cience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ence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ence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4953</TotalTime>
  <Words>714</Words>
  <Application>Microsoft Office PowerPoint</Application>
  <PresentationFormat>全屏显示(4:3)</PresentationFormat>
  <Paragraphs>91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黑体</vt:lpstr>
      <vt:lpstr>华文新魏</vt:lpstr>
      <vt:lpstr>楷体</vt:lpstr>
      <vt:lpstr>楷体_GB2312</vt:lpstr>
      <vt:lpstr>隶书</vt:lpstr>
      <vt:lpstr>宋体</vt:lpstr>
      <vt:lpstr>幼圆</vt:lpstr>
      <vt:lpstr>Arial</vt:lpstr>
      <vt:lpstr>Calibri</vt:lpstr>
      <vt:lpstr>Symbol</vt:lpstr>
      <vt:lpstr>Times New Roman</vt:lpstr>
      <vt:lpstr>Wingdings</vt:lpstr>
      <vt:lpstr>Other1[1]</vt:lpstr>
      <vt:lpstr>science1</vt:lpstr>
      <vt:lpstr>1_science1</vt:lpstr>
      <vt:lpstr>2_science1</vt:lpstr>
      <vt:lpstr>Equation</vt:lpstr>
      <vt:lpstr>公式</vt:lpstr>
      <vt:lpstr>Document</vt:lpstr>
      <vt:lpstr>第四章   线性方程组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定义：向量组间的线性表示</vt:lpstr>
      <vt:lpstr>3. 向量组的线性相关与线性无关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2ndSpAcE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sherry</dc:creator>
  <cp:lastModifiedBy>xfile</cp:lastModifiedBy>
  <cp:revision>232</cp:revision>
  <cp:lastPrinted>1601-01-01T00:00:00Z</cp:lastPrinted>
  <dcterms:created xsi:type="dcterms:W3CDTF">2004-11-18T11:56:56Z</dcterms:created>
  <dcterms:modified xsi:type="dcterms:W3CDTF">2018-11-06T15:18:40Z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