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  <p:sldMasterId id="2147484067" r:id="rId2"/>
    <p:sldMasterId id="2147484079" r:id="rId3"/>
    <p:sldMasterId id="2147484091" r:id="rId4"/>
    <p:sldMasterId id="2147484115" r:id="rId5"/>
  </p:sldMasterIdLst>
  <p:notesMasterIdLst>
    <p:notesMasterId r:id="rId22"/>
  </p:notesMasterIdLst>
  <p:sldIdLst>
    <p:sldId id="628" r:id="rId6"/>
    <p:sldId id="668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85" r:id="rId16"/>
    <p:sldId id="687" r:id="rId17"/>
    <p:sldId id="688" r:id="rId18"/>
    <p:sldId id="674" r:id="rId19"/>
    <p:sldId id="675" r:id="rId20"/>
    <p:sldId id="67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50" autoAdjust="0"/>
    <p:restoredTop sz="94660"/>
  </p:normalViewPr>
  <p:slideViewPr>
    <p:cSldViewPr>
      <p:cViewPr varScale="1">
        <p:scale>
          <a:sx n="111" d="100"/>
          <a:sy n="111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5996116-75C0-4D49-88CB-9AA7535570F2}" type="datetimeFigureOut">
              <a:rPr lang="zh-CN" altLang="en-US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056587-E25C-4359-8863-E9153C3836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6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965B0D-8CE6-4CA3-A7CA-921D39263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2A11F4-32BD-431A-8597-74CB722E6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161075-C6CA-46C6-84C8-8525EB9C1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21911B5-4FD7-4367-911F-AA67FF2AF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C4BF73-6D31-42FE-B2D9-FCFAAC671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D5E5156-E7BA-465C-9ABD-7107FBB567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4BF3D54-1D3A-4D1E-9007-CCCAFCAC3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808C133-EFAD-457F-BAC9-CB556845A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12A272D-CC2D-48CA-9215-C0C6EA61F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31CBD6-6BE8-4DEF-B63F-3028EAD5D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08D880-A52E-4586-B35B-1EF41BC3A8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AB12411-403C-43CD-95A2-2BB4DAAA5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B520B5-7328-4BBE-BD0F-5C1EE6245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111EB9-9365-4F9C-8FFA-330C048C4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6711F-D01C-4570-B13A-DC32BC76C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E3AC966F-225E-44CF-B4CC-FBA3E735A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012878-C2D7-4824-8088-1C1EAFB37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4E950D7-64D7-4427-B4C4-4026ACB54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871B897-8BF3-44D5-A100-19B466379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03360F-0BEF-4809-B037-C335E1FF1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509C49-258A-4E26-8240-F20E672DF4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63E5927-6557-45D6-B2B1-89A259D2A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760B7F-42CA-4F34-9093-F61DA7D60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9B8424-315D-48AA-90FC-555BD3B6A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2281F4D-527C-4F04-B21F-50E687E48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A6CE35-7FCB-46FB-8B29-5E38E46D28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D8870EB-9255-4EA4-9E32-B54D11D58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A7C7C66-13D4-4F84-BE4D-CE58C4A7B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42A8CA-A354-4720-926F-A39DB664B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B2D7F1-37AD-4C15-8000-8073ADB6B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3C8907-5236-496F-A3B1-7ACCAC746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546E53-1DAC-4856-BA8A-BB976A783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4A0993A-FC74-4D4C-89A8-FD426C2EE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2375D1-ACBE-4BF8-B2AC-6A6056467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30196-FA33-436B-BDF6-9EAA2C513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D35ED5-D13A-4F7A-A3B0-F683F058B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929BFF6-1072-4263-96F2-D17917A10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F8B15C-45CD-40A2-B78F-2CA04593A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D10707-1FB7-425E-94B3-7064F4F68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2ED746-591A-4C65-92C0-349F655D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9E6678-9562-4851-80A1-3BA3228F9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1D8B24-1AE2-4362-9FA5-BC2F40FE7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4352AF-C67A-43E8-8CAE-7C935B03F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322BD8E-F960-48B4-8C14-F6751633D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D441CE-4E50-4DFB-9F5A-4877EC0FE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A2181F-F5EC-4CCF-BC7E-4BF301E1B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44E02A-0D19-4099-B99B-F51742830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3A62044-AC5E-410A-B18F-4B1925745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93442E-4648-45DF-B214-AD216EF71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252B9F-1E58-41F3-B4E0-595C99F2D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34158D-0DBE-49CE-9C44-5754EC3F9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73E691-3C6A-4D64-89AD-7513165E6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5FFEDC-0719-407B-923F-8E79A8BDA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0963DC-8732-4BD1-89A8-D4EF86975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37D1AC-8541-4FED-8A57-48E663CF7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05BD90-3A7F-4C16-8D7B-A53D14CC9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20AA6A-8A87-4F71-A5DE-0DC1606723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9538B8-5A09-476D-9AD8-386DD5EF6F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A9349D-32DC-49E5-AB20-C8BE4DEC3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789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AAF44-5C36-4C2A-83A0-E5BC6C88E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666699"/>
                </a:solidFill>
                <a:latin typeface="+mn-lt"/>
                <a:ea typeface="+mn-ea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9999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018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8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dirty="0" smtClean="0">
                <a:solidFill>
                  <a:srgbClr val="CC0099"/>
                </a:solidFill>
              </a:rPr>
              <a:t>4.4</a:t>
            </a:r>
            <a:r>
              <a:rPr kumimoji="1" lang="en-US" altLang="zh-CN" sz="3600" dirty="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en-US" altLang="zh-CN" sz="3600" i="1" dirty="0" err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Rⁿ</a:t>
            </a:r>
            <a:r>
              <a:rPr kumimoji="1" lang="zh-CN" altLang="en-US" sz="3600" dirty="0" smtClean="0">
                <a:solidFill>
                  <a:srgbClr val="CC0099"/>
                </a:solidFill>
                <a:latin typeface="楷体_GB2312" pitchFamily="49" charset="-122"/>
              </a:rPr>
              <a:t>的基、向量在基下的坐标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333B77-754C-4018-8620-2F4F4591B14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28596" y="571480"/>
            <a:ext cx="68736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0100" y="642918"/>
          <a:ext cx="75311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0" name="公式" r:id="rId3" imgW="3886200" imgH="482400" progId="Equation.3">
                  <p:embed/>
                </p:oleObj>
              </mc:Choice>
              <mc:Fallback>
                <p:oleObj name="公式" r:id="rId3" imgW="3886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42918"/>
                        <a:ext cx="75311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8596" y="1682614"/>
            <a:ext cx="68736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990624" y="1714495"/>
          <a:ext cx="69389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1" name="公式" r:id="rId5" imgW="3352680" imgH="482400" progId="Equation.3">
                  <p:embed/>
                </p:oleObj>
              </mc:Choice>
              <mc:Fallback>
                <p:oleObj name="公式" r:id="rId5" imgW="33526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24" y="1714495"/>
                        <a:ext cx="693896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/>
        </p:nvGraphicFramePr>
        <p:xfrm>
          <a:off x="1928794" y="2786058"/>
          <a:ext cx="27320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2" name="公式" r:id="rId7" imgW="1409400" imgH="711000" progId="Equation.3">
                  <p:embed/>
                </p:oleObj>
              </mc:Choice>
              <mc:Fallback>
                <p:oleObj name="公式" r:id="rId7" imgW="140940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786058"/>
                        <a:ext cx="273208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/>
        </p:nvGraphicFramePr>
        <p:xfrm>
          <a:off x="1000100" y="4214818"/>
          <a:ext cx="6807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3" name="公式" r:id="rId9" imgW="3288960" imgH="228600" progId="Equation.3">
                  <p:embed/>
                </p:oleObj>
              </mc:Choice>
              <mc:Fallback>
                <p:oleObj name="公式" r:id="rId9" imgW="32889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14818"/>
                        <a:ext cx="6807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2214546" y="4714884"/>
          <a:ext cx="253523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4" name="公式" r:id="rId11" imgW="1307880" imgH="698400" progId="Equation.3">
                  <p:embed/>
                </p:oleObj>
              </mc:Choice>
              <mc:Fallback>
                <p:oleObj name="公式" r:id="rId11" imgW="1307880" imgH="698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714884"/>
                        <a:ext cx="2535237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14414" y="785794"/>
          <a:ext cx="6356295" cy="47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9" name="公式" r:id="rId3" imgW="3060360" imgH="228600" progId="Equation.3">
                  <p:embed/>
                </p:oleObj>
              </mc:Choice>
              <mc:Fallback>
                <p:oleObj name="公式" r:id="rId3" imgW="3060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785794"/>
                        <a:ext cx="6356295" cy="474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1227138" y="1214438"/>
          <a:ext cx="646588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0" name="公式" r:id="rId5" imgW="3124080" imgH="965160" progId="Equation.3">
                  <p:embed/>
                </p:oleObj>
              </mc:Choice>
              <mc:Fallback>
                <p:oleObj name="公式" r:id="rId5" imgW="3124080" imgH="965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214438"/>
                        <a:ext cx="6465887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/>
        </p:nvGraphicFramePr>
        <p:xfrm>
          <a:off x="1428728" y="3286124"/>
          <a:ext cx="5440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1" name="公式" r:id="rId7" imgW="2628720" imgH="228600" progId="Equation.3">
                  <p:embed/>
                </p:oleObj>
              </mc:Choice>
              <mc:Fallback>
                <p:oleObj name="公式" r:id="rId7" imgW="2628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286124"/>
                        <a:ext cx="54403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57158" y="571480"/>
            <a:ext cx="68736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8662" y="642938"/>
          <a:ext cx="7286676" cy="94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79" name="公式" r:id="rId3" imgW="3733560" imgH="482400" progId="Equation.3">
                  <p:embed/>
                </p:oleObj>
              </mc:Choice>
              <mc:Fallback>
                <p:oleObj name="公式" r:id="rId3" imgW="37335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642938"/>
                        <a:ext cx="7286676" cy="941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7158" y="1682614"/>
            <a:ext cx="68736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912839" y="1792289"/>
          <a:ext cx="7516813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0" name="公式" r:id="rId5" imgW="3632040" imgH="927000" progId="Equation.3">
                  <p:embed/>
                </p:oleObj>
              </mc:Choice>
              <mc:Fallback>
                <p:oleObj name="公式" r:id="rId5" imgW="3632040" imgH="92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39" y="1792289"/>
                        <a:ext cx="7516813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/>
        </p:nvGraphicFramePr>
        <p:xfrm>
          <a:off x="1571604" y="3884619"/>
          <a:ext cx="4941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1" name="公式" r:id="rId7" imgW="2387520" imgH="228600" progId="Equation.3">
                  <p:embed/>
                </p:oleObj>
              </mc:Choice>
              <mc:Fallback>
                <p:oleObj name="公式" r:id="rId7" imgW="23875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884619"/>
                        <a:ext cx="49418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2476500" y="4572000"/>
          <a:ext cx="258445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2" name="公式" r:id="rId9" imgW="1333440" imgH="698400" progId="Equation.3">
                  <p:embed/>
                </p:oleObj>
              </mc:Choice>
              <mc:Fallback>
                <p:oleObj name="公式" r:id="rId9" imgW="1333440" imgH="69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572000"/>
                        <a:ext cx="2584450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  <p:graphicFrame>
        <p:nvGraphicFramePr>
          <p:cNvPr id="388103" name="Object 7"/>
          <p:cNvGraphicFramePr>
            <a:graphicFrameLocks noChangeAspect="1"/>
          </p:cNvGraphicFramePr>
          <p:nvPr/>
        </p:nvGraphicFramePr>
        <p:xfrm>
          <a:off x="714348" y="785794"/>
          <a:ext cx="4335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6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785794"/>
                        <a:ext cx="43354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/>
        </p:nvGraphicFramePr>
        <p:xfrm>
          <a:off x="1500166" y="1500174"/>
          <a:ext cx="194468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7" name="公式" r:id="rId5" imgW="1002960" imgH="698400" progId="Equation.3">
                  <p:embed/>
                </p:oleObj>
              </mc:Choice>
              <mc:Fallback>
                <p:oleObj name="公式" r:id="rId5" imgW="1002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500174"/>
                        <a:ext cx="1944688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Object 6"/>
          <p:cNvGraphicFramePr>
            <a:graphicFrameLocks noChangeAspect="1"/>
          </p:cNvGraphicFramePr>
          <p:nvPr/>
        </p:nvGraphicFramePr>
        <p:xfrm>
          <a:off x="428596" y="2928934"/>
          <a:ext cx="8540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8" name="公式" r:id="rId7" imgW="4127400" imgH="241200" progId="Equation.3">
                  <p:embed/>
                </p:oleObj>
              </mc:Choice>
              <mc:Fallback>
                <p:oleObj name="公式" r:id="rId7" imgW="412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928934"/>
                        <a:ext cx="8540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Object 7"/>
          <p:cNvGraphicFramePr>
            <a:graphicFrameLocks noChangeAspect="1"/>
          </p:cNvGraphicFramePr>
          <p:nvPr/>
        </p:nvGraphicFramePr>
        <p:xfrm>
          <a:off x="428596" y="3643314"/>
          <a:ext cx="6429420" cy="50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09" name="公式" r:id="rId9" imgW="2882880" imgH="228600" progId="Equation.3">
                  <p:embed/>
                </p:oleObj>
              </mc:Choice>
              <mc:Fallback>
                <p:oleObj name="公式" r:id="rId9" imgW="2882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643314"/>
                        <a:ext cx="6429420" cy="504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0" name="Object 8"/>
          <p:cNvGraphicFramePr>
            <a:graphicFrameLocks noChangeAspect="1"/>
          </p:cNvGraphicFramePr>
          <p:nvPr/>
        </p:nvGraphicFramePr>
        <p:xfrm>
          <a:off x="714348" y="4214818"/>
          <a:ext cx="7454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0" name="公式" r:id="rId11" imgW="3606480" imgH="723600" progId="Equation.3">
                  <p:embed/>
                </p:oleObj>
              </mc:Choice>
              <mc:Fallback>
                <p:oleObj name="公式" r:id="rId11" imgW="3606480" imgH="723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14818"/>
                        <a:ext cx="74549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571480"/>
            <a:ext cx="687363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2976" y="642918"/>
          <a:ext cx="743267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4" name="公式" r:id="rId3" imgW="3835080" imgH="1422360" progId="Equation.3">
                  <p:embed/>
                </p:oleObj>
              </mc:Choice>
              <mc:Fallback>
                <p:oleObj name="公式" r:id="rId3" imgW="3835080" imgH="1422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642918"/>
                        <a:ext cx="7432675" cy="275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1116013" y="3643313"/>
          <a:ext cx="64484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5" name="公式" r:id="rId5" imgW="3327120" imgH="469800" progId="Equation.3">
                  <p:embed/>
                </p:oleObj>
              </mc:Choice>
              <mc:Fallback>
                <p:oleObj name="公式" r:id="rId5" imgW="33271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3313"/>
                        <a:ext cx="64484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642918"/>
            <a:ext cx="68736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04950" y="714356"/>
          <a:ext cx="5435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6" name="公式" r:id="rId3" imgW="2806560" imgH="241200" progId="Equation.3">
                  <p:embed/>
                </p:oleObj>
              </mc:Choice>
              <mc:Fallback>
                <p:oleObj name="公式" r:id="rId3" imgW="28065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714356"/>
                        <a:ext cx="5435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1043013" y="1328754"/>
          <a:ext cx="717232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7" name="公式" r:id="rId5" imgW="3479760" imgH="2336760" progId="Equation.3">
                  <p:embed/>
                </p:oleObj>
              </mc:Choice>
              <mc:Fallback>
                <p:oleObj name="公式" r:id="rId5" imgW="3479760" imgH="2336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013" y="1328754"/>
                        <a:ext cx="7172325" cy="452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646113" y="428625"/>
          <a:ext cx="7748587" cy="601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0" name="公式" r:id="rId3" imgW="4000320" imgH="3098520" progId="Equation.3">
                  <p:embed/>
                </p:oleObj>
              </mc:Choice>
              <mc:Fallback>
                <p:oleObj name="公式" r:id="rId3" imgW="4000320" imgH="30985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28625"/>
                        <a:ext cx="7748587" cy="601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57158" y="1328212"/>
            <a:ext cx="843756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个向量，若它还满足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线性无关；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中任意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都可以被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唯一线性表示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</a:p>
          <a:p>
            <a:pPr marL="457200" indent="-457200" algn="ctr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 …+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的一组基，而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元有序数组（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x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x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）称为向量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下的坐标 。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dirty="0" smtClean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85720" y="571480"/>
            <a:ext cx="2428892" cy="64294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1.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基与坐标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2733656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2733656"/>
            <a:ext cx="214313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2733656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5613" y="1141394"/>
            <a:ext cx="8231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                                 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一组基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39272" name="Object 155"/>
          <p:cNvGraphicFramePr>
            <a:graphicFrameLocks noChangeAspect="1"/>
          </p:cNvGraphicFramePr>
          <p:nvPr/>
        </p:nvGraphicFramePr>
        <p:xfrm>
          <a:off x="2254250" y="2265344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0" name="Equation" r:id="rId3" imgW="1422400" imgH="698500" progId="">
                  <p:embed/>
                </p:oleObj>
              </mc:Choice>
              <mc:Fallback>
                <p:oleObj name="Equation" r:id="rId3" imgW="1422400" imgH="6985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265344"/>
                        <a:ext cx="28432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57"/>
          <p:cNvGraphicFramePr>
            <a:graphicFrameLocks noChangeAspect="1"/>
          </p:cNvGraphicFramePr>
          <p:nvPr/>
        </p:nvGraphicFramePr>
        <p:xfrm>
          <a:off x="1243013" y="2265344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1" name="Equation" r:id="rId5" imgW="508000" imgH="698500" progId="">
                  <p:embed/>
                </p:oleObj>
              </mc:Choice>
              <mc:Fallback>
                <p:oleObj name="Equation" r:id="rId5" imgW="508000" imgH="6985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265344"/>
                        <a:ext cx="1014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2709844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那么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68838" y="3525819"/>
            <a:ext cx="374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ɛ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ɛ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ɛ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下的坐标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708400" y="779444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168775" y="779444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48288" y="3208319"/>
            <a:ext cx="1800225" cy="71437"/>
            <a:chOff x="1791" y="3394"/>
            <a:chExt cx="1633" cy="45"/>
          </a:xfrm>
        </p:grpSpPr>
        <p:sp>
          <p:nvSpPr>
            <p:cNvPr id="300205" name="Line 16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0206" name="Line 17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435600" y="3238481"/>
            <a:ext cx="1441450" cy="331788"/>
            <a:chOff x="3424" y="2024"/>
            <a:chExt cx="908" cy="209"/>
          </a:xfrm>
        </p:grpSpPr>
        <p:sp>
          <p:nvSpPr>
            <p:cNvPr id="300202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203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204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998538" y="714375"/>
          <a:ext cx="363696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2" name="公式" r:id="rId7" imgW="1815840" imgH="698400" progId="Equation.3">
                  <p:embed/>
                </p:oleObj>
              </mc:Choice>
              <mc:Fallback>
                <p:oleObj name="公式" r:id="rId7" imgW="1815840" imgH="698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714375"/>
                        <a:ext cx="3636962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5072066" y="2757486"/>
          <a:ext cx="2160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3" name="公式" r:id="rId9" imgW="1079280" imgH="228600" progId="Equation.3">
                  <p:embed/>
                </p:oleObj>
              </mc:Choice>
              <mc:Fallback>
                <p:oleObj name="公式" r:id="rId9" imgW="10792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757486"/>
                        <a:ext cx="21605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5" grpId="0"/>
      <p:bldP spid="139276" grpId="0"/>
      <p:bldP spid="139277" grpId="0" animBg="1"/>
      <p:bldP spid="1392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55613" y="1019175"/>
            <a:ext cx="82311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而上三角形矩阵                                   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的列向量组也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endParaRPr kumimoji="1" lang="en-US" altLang="zh-CN" sz="2400" b="1" baseline="30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 b="1" i="1" baseline="30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一个基，那么 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55613" y="41894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en-US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的基不唯一，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同一个向量在不同基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下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的坐标是</a:t>
            </a:r>
            <a:r>
              <a:rPr kumimoji="1" lang="en-US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不同的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357818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857884" y="69215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F4AF7-5B83-4C8A-9D4A-516158CFCEE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2976" y="2428868"/>
          <a:ext cx="6572296" cy="146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0" name="公式" r:id="rId3" imgW="3124080" imgH="698400" progId="Equation.3">
                  <p:embed/>
                </p:oleObj>
              </mc:Choice>
              <mc:Fallback>
                <p:oleObj name="公式" r:id="rId3" imgW="312408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428868"/>
                        <a:ext cx="6572296" cy="1469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674945" y="601394"/>
          <a:ext cx="3611567" cy="139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1" name="公式" r:id="rId5" imgW="1803240" imgH="698400" progId="Equation.3">
                  <p:embed/>
                </p:oleObj>
              </mc:Choice>
              <mc:Fallback>
                <p:oleObj name="公式" r:id="rId5" imgW="180324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45" y="601394"/>
                        <a:ext cx="3611567" cy="1398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build="p"/>
      <p:bldP spid="143368" grpId="0" animBg="1"/>
      <p:bldP spid="1433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4375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的两组基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由于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是基，每个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都可以表示为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的线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性组合，设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dirty="0" smtClean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85720" y="500042"/>
            <a:ext cx="4071966" cy="64294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kern="0" dirty="0" smtClean="0">
                <a:solidFill>
                  <a:srgbClr val="CC0099"/>
                </a:solidFill>
                <a:latin typeface="楷体_GB2312" pitchFamily="49" charset="-122"/>
                <a:ea typeface="+mj-ea"/>
                <a:cs typeface="+mj-cs"/>
              </a:rPr>
              <a:t>2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.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_GB2312" pitchFamily="49" charset="-122"/>
                <a:ea typeface="+mj-ea"/>
                <a:cs typeface="+mj-cs"/>
              </a:rPr>
              <a:t>基变换与坐标变换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29986" y="2571744"/>
          <a:ext cx="4156526" cy="189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2" name="公式" r:id="rId3" imgW="2057400" imgH="939600" progId="Equation.3">
                  <p:embed/>
                </p:oleObj>
              </mc:Choice>
              <mc:Fallback>
                <p:oleObj name="公式" r:id="rId3" imgW="20574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986" y="2571744"/>
                        <a:ext cx="4156526" cy="1898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985969" y="4500570"/>
          <a:ext cx="351472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3" name="公式" r:id="rId5" imgW="1739880" imgH="939600" progId="Equation.3">
                  <p:embed/>
                </p:oleObj>
              </mc:Choice>
              <mc:Fallback>
                <p:oleObj name="公式" r:id="rId5" imgW="173988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9" y="4500570"/>
                        <a:ext cx="351472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4375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称为由基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到基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过渡矩阵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注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意过渡矩阵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为基向量</a:t>
            </a:r>
            <a:r>
              <a:rPr kumimoji="1" lang="el-GR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下的坐标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利用矩阵乘法，两组基的关系可以表示为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(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)=(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en-US" altLang="zh-CN" sz="2400" b="1" i="1" dirty="0" smtClean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基变换公式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                         </a:t>
            </a:r>
          </a:p>
        </p:txBody>
      </p:sp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dirty="0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3716728"/>
            <a:ext cx="84375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下面讨论同一个向量在不同基下的坐标变换公式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设向量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下的坐标为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),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下的坐标为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),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3300" y="642918"/>
          <a:ext cx="641191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1" name="公式" r:id="rId3" imgW="3174840" imgH="1879560" progId="Equation.3">
                  <p:embed/>
                </p:oleObj>
              </mc:Choice>
              <mc:Fallback>
                <p:oleObj name="公式" r:id="rId3" imgW="3174840" imgH="1879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642918"/>
                        <a:ext cx="6411913" cy="379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1000100" y="4857760"/>
          <a:ext cx="4641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2" name="公式" r:id="rId5" imgW="2298600" imgH="228600" progId="Equation.3">
                  <p:embed/>
                </p:oleObj>
              </mc:Choice>
              <mc:Fallback>
                <p:oleObj name="公式" r:id="rId5" imgW="2298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857760"/>
                        <a:ext cx="46418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4488" y="568321"/>
          <a:ext cx="83613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5" name="公式" r:id="rId3" imgW="4140000" imgH="1168200" progId="Equation.3">
                  <p:embed/>
                </p:oleObj>
              </mc:Choice>
              <mc:Fallback>
                <p:oleObj name="公式" r:id="rId3" imgW="414000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68321"/>
                        <a:ext cx="8361362" cy="236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77842" y="3214686"/>
            <a:ext cx="8437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因为向量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下的坐标是唯一确定的，所以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2143108" y="3816366"/>
          <a:ext cx="19748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6" name="公式" r:id="rId5" imgW="977760" imgH="939600" progId="Equation.3">
                  <p:embed/>
                </p:oleObj>
              </mc:Choice>
              <mc:Fallback>
                <p:oleObj name="公式" r:id="rId5" imgW="97776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816366"/>
                        <a:ext cx="1974850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714348" y="571480"/>
            <a:ext cx="642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020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15140" y="6072206"/>
            <a:ext cx="2000264" cy="45720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C9BFAE-A584-4C67-A636-2751C224B6A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85918" y="428604"/>
          <a:ext cx="41306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79" name="公式" r:id="rId3" imgW="2044440" imgH="939600" progId="Equation.3">
                  <p:embed/>
                </p:oleObj>
              </mc:Choice>
              <mc:Fallback>
                <p:oleObj name="公式" r:id="rId3" imgW="20444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28604"/>
                        <a:ext cx="41306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2500306"/>
            <a:ext cx="7358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上两式称为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坐标变换公式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且可证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过渡矩阵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可逆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3071810"/>
            <a:ext cx="807249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</a:rPr>
              <a:t>4.1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中的基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到基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β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的过渡矩阵为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是可逆矩阵，如果向量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α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在这两组基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下的坐标分别为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x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),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en-US" altLang="zh-CN" sz="2400" b="1" i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1409717" y="4786322"/>
          <a:ext cx="5591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80" name="公式" r:id="rId5" imgW="2768400" imgH="939600" progId="Equation.3">
                  <p:embed/>
                </p:oleObj>
              </mc:Choice>
              <mc:Fallback>
                <p:oleObj name="公式" r:id="rId5" imgW="276840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17" y="4786322"/>
                        <a:ext cx="5591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578</Words>
  <Application>Microsoft Office PowerPoint</Application>
  <PresentationFormat>全屏显示(4:3)</PresentationFormat>
  <Paragraphs>55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楷体_GB2312</vt:lpstr>
      <vt:lpstr>宋体</vt:lpstr>
      <vt:lpstr>Arial</vt:lpstr>
      <vt:lpstr>Calibri</vt:lpstr>
      <vt:lpstr>Times New Roman</vt:lpstr>
      <vt:lpstr>Wingdings</vt:lpstr>
      <vt:lpstr>15_Pixel</vt:lpstr>
      <vt:lpstr>16_Pixel</vt:lpstr>
      <vt:lpstr>17_Blends</vt:lpstr>
      <vt:lpstr>17_Pixel</vt:lpstr>
      <vt:lpstr>18_Pixel</vt:lpstr>
      <vt:lpstr>Equation</vt:lpstr>
      <vt:lpstr>公式</vt:lpstr>
      <vt:lpstr>§4.4  Rⁿ的基、向量在基下的坐标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krui</dc:creator>
  <cp:lastModifiedBy>xfile</cp:lastModifiedBy>
  <cp:revision>77</cp:revision>
  <dcterms:created xsi:type="dcterms:W3CDTF">2012-04-21T04:49:10Z</dcterms:created>
  <dcterms:modified xsi:type="dcterms:W3CDTF">2018-11-06T15:42:00Z</dcterms:modified>
</cp:coreProperties>
</file>