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3" r:id="rId13"/>
    <p:sldId id="267" r:id="rId14"/>
    <p:sldId id="271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2366D-407F-42D1-97E6-6CCE0F961A5E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06D77-00CD-413F-8645-B49EC38FE6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45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4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7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332656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  <a:latin typeface="楷体_GB2312" pitchFamily="49" charset="-122"/>
              </a:rPr>
              <a:t>§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4.5   </a:t>
            </a:r>
            <a:r>
              <a:rPr lang="zh-CN" altLang="en-US" b="1" dirty="0" smtClean="0">
                <a:solidFill>
                  <a:srgbClr val="C00000"/>
                </a:solidFill>
              </a:rPr>
              <a:t>向量组的秩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1772816"/>
            <a:ext cx="6400800" cy="41044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极大线性无关组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向量组的秩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向量组的秩的研究和应用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极大线性无关组的求解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21806"/>
              </p:ext>
            </p:extLst>
          </p:nvPr>
        </p:nvGraphicFramePr>
        <p:xfrm>
          <a:off x="200823" y="142852"/>
          <a:ext cx="8115593" cy="1443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" imgW="3860640" imgH="685800" progId="">
                  <p:embed/>
                </p:oleObj>
              </mc:Choice>
              <mc:Fallback>
                <p:oleObj name="Equation" r:id="rId3" imgW="3860640" imgH="685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23" y="142852"/>
                        <a:ext cx="8115593" cy="1443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27974"/>
              </p:ext>
            </p:extLst>
          </p:nvPr>
        </p:nvGraphicFramePr>
        <p:xfrm>
          <a:off x="214282" y="5926158"/>
          <a:ext cx="8520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5" imgW="4508280" imgH="228600" progId="">
                  <p:embed/>
                </p:oleObj>
              </mc:Choice>
              <mc:Fallback>
                <p:oleObj name="Equation" r:id="rId5" imgW="4508280" imgH="228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926158"/>
                        <a:ext cx="85201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42844" y="2181241"/>
          <a:ext cx="8843962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7" imgW="5702040" imgH="2323800" progId="Equation.3">
                  <p:embed/>
                </p:oleObj>
              </mc:Choice>
              <mc:Fallback>
                <p:oleObj name="公式" r:id="rId7" imgW="5702040" imgH="2323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2181241"/>
                        <a:ext cx="8843962" cy="360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08509" y="1714488"/>
          <a:ext cx="472068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9" imgW="2514600" imgH="228600" progId="Equation.3">
                  <p:embed/>
                </p:oleObj>
              </mc:Choice>
              <mc:Fallback>
                <p:oleObj name="公式" r:id="rId9" imgW="25146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09" y="1714488"/>
                        <a:ext cx="472068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3786182" y="4000504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14810" y="4357694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14876" y="4714884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40191"/>
              </p:ext>
            </p:extLst>
          </p:nvPr>
        </p:nvGraphicFramePr>
        <p:xfrm>
          <a:off x="285721" y="785794"/>
          <a:ext cx="6143667" cy="100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2806560" imgH="457200" progId="">
                  <p:embed/>
                </p:oleObj>
              </mc:Choice>
              <mc:Fallback>
                <p:oleObj name="Equation" r:id="rId3" imgW="28065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785794"/>
                        <a:ext cx="6143667" cy="1001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71414"/>
            <a:ext cx="720080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向量组的秩的应用举例：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257205" y="1928802"/>
          <a:ext cx="8672513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5" imgW="4927320" imgH="2603160" progId="Equation.3">
                  <p:embed/>
                </p:oleObj>
              </mc:Choice>
              <mc:Fallback>
                <p:oleObj name="公式" r:id="rId5" imgW="4927320" imgH="260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05" y="1928802"/>
                        <a:ext cx="8672513" cy="453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97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18881"/>
              </p:ext>
            </p:extLst>
          </p:nvPr>
        </p:nvGraphicFramePr>
        <p:xfrm>
          <a:off x="1142976" y="1177924"/>
          <a:ext cx="5357850" cy="95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2616120" imgH="469800" progId="">
                  <p:embed/>
                </p:oleObj>
              </mc:Choice>
              <mc:Fallback>
                <p:oleObj name="Equation" r:id="rId3" imgW="2616120" imgH="469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177924"/>
                        <a:ext cx="5357850" cy="959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1538" y="219557"/>
            <a:ext cx="60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向量组的秩的应用举例：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82509"/>
              </p:ext>
            </p:extLst>
          </p:nvPr>
        </p:nvGraphicFramePr>
        <p:xfrm>
          <a:off x="1142977" y="2448986"/>
          <a:ext cx="6786610" cy="90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3403440" imgH="457200" progId="">
                  <p:embed/>
                </p:oleObj>
              </mc:Choice>
              <mc:Fallback>
                <p:oleObj name="Equation" r:id="rId5" imgW="3403440" imgH="457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7" y="2448986"/>
                        <a:ext cx="6786610" cy="908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1428728" y="3535378"/>
          <a:ext cx="5160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7" imgW="2933640" imgH="1168200" progId="Equation.3">
                  <p:embed/>
                </p:oleObj>
              </mc:Choice>
              <mc:Fallback>
                <p:oleObj name="公式" r:id="rId7" imgW="2933640" imgH="1168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535378"/>
                        <a:ext cx="5160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97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53694"/>
              </p:ext>
            </p:extLst>
          </p:nvPr>
        </p:nvGraphicFramePr>
        <p:xfrm>
          <a:off x="395536" y="908720"/>
          <a:ext cx="7176290" cy="105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3124080" imgH="457200" progId="">
                  <p:embed/>
                </p:oleObj>
              </mc:Choice>
              <mc:Fallback>
                <p:oleObj name="Equation" r:id="rId3" imgW="3124080" imgH="457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08720"/>
                        <a:ext cx="7176290" cy="1050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27541"/>
              </p:ext>
            </p:extLst>
          </p:nvPr>
        </p:nvGraphicFramePr>
        <p:xfrm>
          <a:off x="430769" y="2348880"/>
          <a:ext cx="82153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5" imgW="4470120" imgH="1244520" progId="Equation.3">
                  <p:embed/>
                </p:oleObj>
              </mc:Choice>
              <mc:Fallback>
                <p:oleObj name="公式" r:id="rId5" imgW="4470120" imgH="1244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9" y="2348880"/>
                        <a:ext cx="8215313" cy="226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2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50044"/>
              </p:ext>
            </p:extLst>
          </p:nvPr>
        </p:nvGraphicFramePr>
        <p:xfrm>
          <a:off x="467544" y="214290"/>
          <a:ext cx="6819100" cy="190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3365280" imgH="939600" progId="">
                  <p:embed/>
                </p:oleObj>
              </mc:Choice>
              <mc:Fallback>
                <p:oleObj name="Equation" r:id="rId3" imgW="3365280" imgH="939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4290"/>
                        <a:ext cx="6819100" cy="1906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57217" y="2214554"/>
          <a:ext cx="8358187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5" imgW="4749480" imgH="2450880" progId="Equation.3">
                  <p:embed/>
                </p:oleObj>
              </mc:Choice>
              <mc:Fallback>
                <p:oleObj name="公式" r:id="rId5" imgW="4749480" imgH="245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17" y="2214554"/>
                        <a:ext cx="8358187" cy="427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2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本周作业：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习题四</a:t>
            </a:r>
            <a:r>
              <a:rPr lang="en-US" altLang="zh-CN" b="1" dirty="0" smtClean="0"/>
              <a:t>P111</a:t>
            </a:r>
          </a:p>
          <a:p>
            <a:pPr marL="0" indent="0">
              <a:buNone/>
            </a:pPr>
            <a:r>
              <a:rPr lang="en-US" altLang="zh-CN" b="1" dirty="0" smtClean="0"/>
              <a:t>7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11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14(1)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16(2)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44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555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极大线性无关组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27038" y="1198563"/>
            <a:ext cx="8032750" cy="237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定义：设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是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向量组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的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一个部分向量组，</a:t>
            </a:r>
            <a:endParaRPr lang="en-US" altLang="zh-CN" sz="3200" b="1" dirty="0">
              <a:solidFill>
                <a:srgbClr val="000000"/>
              </a:solidFill>
              <a:ea typeface="隶书" pitchFamily="49" charset="-122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如果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线性无关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，但将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中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其他向量</a:t>
            </a:r>
            <a:r>
              <a:rPr lang="en-US" altLang="zh-CN" sz="3200" b="1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若有</a:t>
            </a:r>
            <a:r>
              <a:rPr lang="en-US" altLang="zh-CN" sz="3200" b="1" dirty="0">
                <a:solidFill>
                  <a:srgbClr val="000000"/>
                </a:solidFill>
                <a:ea typeface="隶书" pitchFamily="49" charset="-122"/>
              </a:rPr>
              <a:t>)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添加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进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后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所得的部分向量组线性相关，</a:t>
            </a:r>
            <a:endParaRPr lang="en-US" altLang="zh-CN" sz="3200" b="1" dirty="0">
              <a:solidFill>
                <a:srgbClr val="000000"/>
              </a:solidFill>
              <a:ea typeface="隶书" pitchFamily="49" charset="-122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则称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是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隶书" pitchFamily="49" charset="-122"/>
              </a:rPr>
              <a:t>极大线性无关</a:t>
            </a:r>
            <a:r>
              <a:rPr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组</a:t>
            </a:r>
            <a:r>
              <a:rPr lang="en-US" altLang="zh-CN" sz="3200" b="1" dirty="0" smtClean="0">
                <a:solidFill>
                  <a:srgbClr val="FF0000"/>
                </a:solidFill>
                <a:ea typeface="隶书" pitchFamily="49" charset="-122"/>
              </a:rPr>
              <a:t>.</a:t>
            </a:r>
            <a:endParaRPr lang="zh-CN" altLang="en-US" sz="3200" b="1" dirty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681431"/>
            <a:ext cx="762362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两个等价定义：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sz="2800" b="1" baseline="-25000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线性无关，且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与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等价</a:t>
            </a:r>
            <a:r>
              <a:rPr lang="en-US" altLang="zh-CN" sz="2800" b="1" dirty="0" smtClean="0">
                <a:solidFill>
                  <a:srgbClr val="000000"/>
                </a:solidFill>
                <a:ea typeface="隶书" pitchFamily="49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线性无关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，且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中向量均可由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线性表示</a:t>
            </a:r>
            <a:r>
              <a:rPr lang="en-US" altLang="zh-CN" sz="2800" b="1" dirty="0" smtClean="0">
                <a:solidFill>
                  <a:srgbClr val="000000"/>
                </a:solidFill>
                <a:ea typeface="隶书" pitchFamily="49" charset="-122"/>
              </a:rPr>
              <a:t>.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038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3600" b="1" dirty="0">
                <a:solidFill>
                  <a:srgbClr val="0000FF"/>
                </a:solidFill>
              </a:rPr>
              <a:t>向量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组的秩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45491" y="928670"/>
            <a:ext cx="8032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定义：设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是一个向量组，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是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的</a:t>
            </a:r>
            <a:r>
              <a:rPr lang="zh-CN" altLang="en-US" sz="3200" b="1" dirty="0">
                <a:ea typeface="隶书" pitchFamily="49" charset="-122"/>
              </a:rPr>
              <a:t>极大线性无关</a:t>
            </a:r>
            <a:r>
              <a:rPr lang="zh-CN" altLang="en-US" sz="3200" b="1" dirty="0" smtClean="0">
                <a:ea typeface="隶书" pitchFamily="49" charset="-122"/>
              </a:rPr>
              <a:t>组，</a:t>
            </a:r>
            <a:r>
              <a:rPr lang="en-US" altLang="zh-CN" sz="3200" b="1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中向量的个数称为是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的秩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。</a:t>
            </a:r>
            <a:r>
              <a:rPr lang="en-US" altLang="zh-CN" sz="3200" b="1" baseline="-25000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endParaRPr lang="zh-CN" altLang="en-US" sz="3200" b="1" dirty="0"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24" y="2428868"/>
            <a:ext cx="7237879" cy="2962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</a:rPr>
              <a:t>问题：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极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大线性无关组是否唯一？</a:t>
            </a:r>
            <a:endParaRPr lang="en-US" altLang="zh-CN" sz="3200" b="1" dirty="0" smtClean="0">
              <a:solidFill>
                <a:srgbClr val="000000"/>
              </a:solidFill>
              <a:ea typeface="隶书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该定义是否合理？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若要使该定义合理，需要说明什么？</a:t>
            </a:r>
            <a:endParaRPr lang="en-US" altLang="zh-CN" sz="3200" b="1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5327894"/>
            <a:ext cx="7623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注意：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极大线性无关组不唯一，且任意两个极大线性无关组等价</a:t>
            </a:r>
            <a:r>
              <a:rPr lang="en-US" altLang="zh-CN" sz="2800" b="1" dirty="0" smtClean="0">
                <a:solidFill>
                  <a:srgbClr val="000000"/>
                </a:solidFill>
                <a:ea typeface="隶书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ea typeface="隶书" pitchFamily="49" charset="-122"/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28396"/>
              </p:ext>
            </p:extLst>
          </p:nvPr>
        </p:nvGraphicFramePr>
        <p:xfrm>
          <a:off x="107504" y="332656"/>
          <a:ext cx="8896441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3949560" imgH="927000" progId="">
                  <p:embed/>
                </p:oleObj>
              </mc:Choice>
              <mc:Fallback>
                <p:oleObj name="Equation" r:id="rId3" imgW="3949560" imgH="9270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2656"/>
                        <a:ext cx="8896441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07940"/>
              </p:ext>
            </p:extLst>
          </p:nvPr>
        </p:nvGraphicFramePr>
        <p:xfrm>
          <a:off x="251520" y="3212976"/>
          <a:ext cx="8208912" cy="118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3340080" imgH="482400" progId="">
                  <p:embed/>
                </p:oleObj>
              </mc:Choice>
              <mc:Fallback>
                <p:oleObj name="Equation" r:id="rId5" imgW="3340080" imgH="4824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12976"/>
                        <a:ext cx="8208912" cy="1186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73458"/>
              </p:ext>
            </p:extLst>
          </p:nvPr>
        </p:nvGraphicFramePr>
        <p:xfrm>
          <a:off x="251520" y="4725144"/>
          <a:ext cx="86121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3504960" imgH="431640" progId="">
                  <p:embed/>
                </p:oleObj>
              </mc:Choice>
              <mc:Fallback>
                <p:oleObj name="Equation" r:id="rId7" imgW="3504960" imgH="43164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25144"/>
                        <a:ext cx="8612188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421" y="214372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所以，向量组的秩的定义合理</a:t>
            </a:r>
            <a:endParaRPr lang="zh-CN" altLang="en-US" sz="3600" b="1" dirty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41846" y="3284348"/>
            <a:ext cx="8032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定义：设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是一个向量组，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sz="3200" b="1" baseline="-25000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是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的</a:t>
            </a:r>
            <a:r>
              <a:rPr lang="zh-CN" altLang="en-US" sz="3200" b="1" dirty="0">
                <a:ea typeface="隶书" pitchFamily="49" charset="-122"/>
              </a:rPr>
              <a:t>极大线性无关</a:t>
            </a:r>
            <a:r>
              <a:rPr lang="zh-CN" altLang="en-US" sz="3200" b="1" dirty="0" smtClean="0">
                <a:ea typeface="隶书" pitchFamily="49" charset="-122"/>
              </a:rPr>
              <a:t>组，</a:t>
            </a:r>
            <a:r>
              <a:rPr lang="en-US" altLang="zh-CN" sz="3200" b="1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中向量的个数称为是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的秩</a:t>
            </a:r>
            <a:r>
              <a:rPr lang="zh-CN" altLang="en-US" sz="3200" b="1" dirty="0" smtClean="0">
                <a:solidFill>
                  <a:srgbClr val="000000"/>
                </a:solidFill>
                <a:ea typeface="隶书" pitchFamily="49" charset="-122"/>
              </a:rPr>
              <a:t>。</a:t>
            </a:r>
            <a:r>
              <a:rPr lang="en-US" altLang="zh-CN" sz="3200" b="1" baseline="-25000" dirty="0" smtClean="0">
                <a:solidFill>
                  <a:srgbClr val="000000"/>
                </a:solidFill>
                <a:ea typeface="隶书" pitchFamily="49" charset="-122"/>
              </a:rPr>
              <a:t> </a:t>
            </a:r>
            <a:endParaRPr lang="zh-CN" altLang="en-US" sz="3200" b="1" dirty="0">
              <a:ea typeface="隶书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86530"/>
              </p:ext>
            </p:extLst>
          </p:nvPr>
        </p:nvGraphicFramePr>
        <p:xfrm>
          <a:off x="441846" y="5517232"/>
          <a:ext cx="57705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349360" imgH="203040" progId="">
                  <p:embed/>
                </p:oleObj>
              </mc:Choice>
              <mc:Fallback>
                <p:oleObj name="Equation" r:id="rId3" imgW="2349360" imgH="2030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46" y="5517232"/>
                        <a:ext cx="57705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49343"/>
              </p:ext>
            </p:extLst>
          </p:nvPr>
        </p:nvGraphicFramePr>
        <p:xfrm>
          <a:off x="324371" y="908720"/>
          <a:ext cx="82677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3365500" imgH="457200" progId="">
                  <p:embed/>
                </p:oleObj>
              </mc:Choice>
              <mc:Fallback>
                <p:oleObj name="Equation" r:id="rId5" imgW="3365500" imgH="457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71" y="908720"/>
                        <a:ext cx="82677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6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038" y="555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3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向量组的秩的研究和应用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27038" y="982776"/>
            <a:ext cx="8032750" cy="48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ea typeface="隶书" pitchFamily="49" charset="-122"/>
              </a:rPr>
              <a:t>矩阵的行秩和列秩</a:t>
            </a:r>
            <a:endParaRPr lang="zh-CN" altLang="en-US" sz="3200" b="1" dirty="0">
              <a:solidFill>
                <a:srgbClr val="FF0000"/>
              </a:solidFill>
              <a:ea typeface="隶书" pitchFamily="49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3511709"/>
              </p:ext>
            </p:extLst>
          </p:nvPr>
        </p:nvGraphicFramePr>
        <p:xfrm>
          <a:off x="1979712" y="1465527"/>
          <a:ext cx="3816424" cy="215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663560" imgH="939600" progId="">
                  <p:embed/>
                </p:oleObj>
              </mc:Choice>
              <mc:Fallback>
                <p:oleObj name="Equation" r:id="rId3" imgW="1663560" imgH="939600" progId="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465527"/>
                        <a:ext cx="3816424" cy="2154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4944" y="3933055"/>
            <a:ext cx="82686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的每一行都是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维的行向量，一共有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个行向量，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这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个行向量组成的向量组的秩称为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矩阵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的行秩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800" b="1" dirty="0" smtClean="0"/>
          </a:p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的每一列都是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维的列向量，一共有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个列向量，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这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个列向量组成的向量组的秩称为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矩阵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的列秩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0401030"/>
              </p:ext>
            </p:extLst>
          </p:nvPr>
        </p:nvGraphicFramePr>
        <p:xfrm>
          <a:off x="466725" y="71414"/>
          <a:ext cx="745648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3251160" imgH="927000" progId="">
                  <p:embed/>
                </p:oleObj>
              </mc:Choice>
              <mc:Fallback>
                <p:oleObj name="Equation" r:id="rId3" imgW="3251160" imgH="92700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71414"/>
                        <a:ext cx="7456488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0358" y="2214554"/>
          <a:ext cx="7469228" cy="98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5" imgW="3365280" imgH="444240" progId="Equation.3">
                  <p:embed/>
                </p:oleObj>
              </mc:Choice>
              <mc:Fallback>
                <p:oleObj name="公式" r:id="rId5" imgW="3365280" imgH="4442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58" y="2214554"/>
                        <a:ext cx="7469228" cy="986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571472" y="3214686"/>
          <a:ext cx="7677179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7" imgW="3327120" imgH="1143000" progId="Equation.3">
                  <p:embed/>
                </p:oleObj>
              </mc:Choice>
              <mc:Fallback>
                <p:oleObj name="公式" r:id="rId7" imgW="3327120" imgH="11430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214686"/>
                        <a:ext cx="7677179" cy="253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603254" y="5643578"/>
          <a:ext cx="45402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9" imgW="1968480" imgH="406080" progId="Equation.3">
                  <p:embed/>
                </p:oleObj>
              </mc:Choice>
              <mc:Fallback>
                <p:oleObj name="公式" r:id="rId9" imgW="1968480" imgH="4060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4" y="5643578"/>
                        <a:ext cx="454025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81406"/>
              </p:ext>
            </p:extLst>
          </p:nvPr>
        </p:nvGraphicFramePr>
        <p:xfrm>
          <a:off x="539552" y="1412776"/>
          <a:ext cx="6521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2895480" imgH="203040" progId="">
                  <p:embed/>
                </p:oleObj>
              </mc:Choice>
              <mc:Fallback>
                <p:oleObj name="Equation" r:id="rId3" imgW="2895480" imgH="20304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6521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1591" y="11663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回顾矩阵的秩的定义：非零子式的最高阶数，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主要计算方法：等价阶梯矩阵的非零行数。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60988"/>
              </p:ext>
            </p:extLst>
          </p:nvPr>
        </p:nvGraphicFramePr>
        <p:xfrm>
          <a:off x="503868" y="2002606"/>
          <a:ext cx="7751763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3060360" imgH="965160" progId="">
                  <p:embed/>
                </p:oleObj>
              </mc:Choice>
              <mc:Fallback>
                <p:oleObj name="Equation" r:id="rId5" imgW="3060360" imgH="965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68" y="2002606"/>
                        <a:ext cx="7751763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484244" y="4304983"/>
            <a:ext cx="841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给出了求解向量组的秩和极大线性无关组的一个方法：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给定一个向量组，要求它的秩，只要求它对应的矩阵的秩，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要求它的极大线性无关组，只要找一个包含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 smtClean="0"/>
              <a:t>个向量的线性无关组</a:t>
            </a:r>
            <a:r>
              <a:rPr lang="zh-CN" altLang="en-US" sz="2400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9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616624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若为行向量组，先通过转置将它们变为列向量组；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将列向量组排列成一个矩阵 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l-GR" altLang="zh-CN" sz="2800" b="1" i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α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l-GR" altLang="zh-CN" sz="2800" b="1" i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α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… , </a:t>
            </a:r>
            <a:r>
              <a:rPr lang="el-GR" altLang="zh-CN" sz="2800" b="1" i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α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对矩阵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进行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初等行变换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，将其变为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阶梯矩阵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在阶梯矩阵中的列向量里找出极大线性无关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组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一般找先导元素所在的列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中选取相应的列组成的列向量组就是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的极大线性无关组，其中向量的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个数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即阶梯矩阵非零行的行数，就是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原先向量组的秩；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如果原先向量组为行向量组，再将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中求得的列向量极大线性无关组转置成行向量即可。</a:t>
            </a: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88640"/>
            <a:ext cx="7398179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计算向量组秩</a:t>
            </a:r>
            <a:r>
              <a:rPr lang="zh-CN" altLang="en-US" sz="2800" b="1" dirty="0">
                <a:solidFill>
                  <a:srgbClr val="FF0000"/>
                </a:solidFill>
              </a:rPr>
              <a:t>和求解极大线性无关组的步骤：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600</Words>
  <Application>Microsoft Office PowerPoint</Application>
  <PresentationFormat>全屏显示(4:3)</PresentationFormat>
  <Paragraphs>51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楷体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Equation</vt:lpstr>
      <vt:lpstr>公式</vt:lpstr>
      <vt:lpstr>§4.5   向量组的秩</vt:lpstr>
      <vt:lpstr>1.极大线性无关组</vt:lpstr>
      <vt:lpstr>2.向量组的秩</vt:lpstr>
      <vt:lpstr>PowerPoint 演示文稿</vt:lpstr>
      <vt:lpstr>所以，向量组的秩的定义合理</vt:lpstr>
      <vt:lpstr>3.向量组的秩的研究和应用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四、向量组的秩</dc:title>
  <dc:creator>krui</dc:creator>
  <cp:lastModifiedBy>xfile</cp:lastModifiedBy>
  <cp:revision>47</cp:revision>
  <dcterms:created xsi:type="dcterms:W3CDTF">2012-11-22T11:13:43Z</dcterms:created>
  <dcterms:modified xsi:type="dcterms:W3CDTF">2018-11-11T15:32:53Z</dcterms:modified>
</cp:coreProperties>
</file>