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  <p:sldMasterId id="2147484067" r:id="rId2"/>
    <p:sldMasterId id="2147484079" r:id="rId3"/>
    <p:sldMasterId id="2147484091" r:id="rId4"/>
    <p:sldMasterId id="2147484115" r:id="rId5"/>
  </p:sldMasterIdLst>
  <p:notesMasterIdLst>
    <p:notesMasterId r:id="rId28"/>
  </p:notesMasterIdLst>
  <p:sldIdLst>
    <p:sldId id="628" r:id="rId6"/>
    <p:sldId id="629" r:id="rId7"/>
    <p:sldId id="630" r:id="rId8"/>
    <p:sldId id="631" r:id="rId9"/>
    <p:sldId id="632" r:id="rId10"/>
    <p:sldId id="633" r:id="rId11"/>
    <p:sldId id="635" r:id="rId12"/>
    <p:sldId id="636" r:id="rId13"/>
    <p:sldId id="637" r:id="rId14"/>
    <p:sldId id="638" r:id="rId15"/>
    <p:sldId id="639" r:id="rId16"/>
    <p:sldId id="640" r:id="rId17"/>
    <p:sldId id="642" r:id="rId18"/>
    <p:sldId id="643" r:id="rId19"/>
    <p:sldId id="644" r:id="rId20"/>
    <p:sldId id="647" r:id="rId21"/>
    <p:sldId id="678" r:id="rId22"/>
    <p:sldId id="648" r:id="rId23"/>
    <p:sldId id="649" r:id="rId24"/>
    <p:sldId id="650" r:id="rId25"/>
    <p:sldId id="677" r:id="rId26"/>
    <p:sldId id="65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>
      <p:cViewPr varScale="1">
        <p:scale>
          <a:sx n="111" d="100"/>
          <a:sy n="111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5996116-75C0-4D49-88CB-9AA7535570F2}" type="datetimeFigureOut">
              <a:rPr lang="zh-CN" altLang="en-US"/>
              <a:pPr>
                <a:defRPr/>
              </a:pPr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056587-E25C-4359-8863-E9153C3836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965B0D-8CE6-4CA3-A7CA-921D39263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2A11F4-32BD-431A-8597-74CB722E6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161075-C6CA-46C6-84C8-8525EB9C1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1911B5-4FD7-4367-911F-AA67FF2AF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C4BF73-6D31-42FE-B2D9-FCFAAC671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5E5156-E7BA-465C-9ABD-7107FBB567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4BF3D54-1D3A-4D1E-9007-CCCAFCAC3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08C133-EFAD-457F-BAC9-CB556845A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2A272D-CC2D-48CA-9215-C0C6EA61F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31CBD6-6BE8-4DEF-B63F-3028EAD5D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08D880-A52E-4586-B35B-1EF41BC3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B12411-403C-43CD-95A2-2BB4DAAA5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B520B5-7328-4BBE-BD0F-5C1EE6245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111EB9-9365-4F9C-8FFA-330C048C4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6711F-D01C-4570-B13A-DC32BC76C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E3AC966F-225E-44CF-B4CC-FBA3E735A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012878-C2D7-4824-8088-1C1EAFB37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E950D7-64D7-4427-B4C4-4026ACB54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71B897-8BF3-44D5-A100-19B466379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03360F-0BEF-4809-B037-C335E1FF1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509C49-258A-4E26-8240-F20E672DF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3E5927-6557-45D6-B2B1-89A259D2A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760B7F-42CA-4F34-9093-F61DA7D60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9B8424-315D-48AA-90FC-555BD3B6A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281F4D-527C-4F04-B21F-50E687E48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A6CE35-7FCB-46FB-8B29-5E38E46D28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8870EB-9255-4EA4-9E32-B54D11D58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7C7C66-13D4-4F84-BE4D-CE58C4A7B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42A8CA-A354-4720-926F-A39DB664B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B2D7F1-37AD-4C15-8000-8073ADB6B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3C8907-5236-496F-A3B1-7ACCAC746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546E53-1DAC-4856-BA8A-BB976A783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4A0993A-FC74-4D4C-89A8-FD426C2EE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2375D1-ACBE-4BF8-B2AC-6A6056467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30196-FA33-436B-BDF6-9EAA2C513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D35ED5-D13A-4F7A-A3B0-F683F058B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29BFF6-1072-4263-96F2-D17917A10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F8B15C-45CD-40A2-B78F-2CA04593A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D10707-1FB7-425E-94B3-7064F4F68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2ED746-591A-4C65-92C0-349F655D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9E6678-9562-4851-80A1-3BA3228F9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1D8B24-1AE2-4362-9FA5-BC2F40FE7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4352AF-C67A-43E8-8CAE-7C935B03F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22BD8E-F960-48B4-8C14-F6751633D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D441CE-4E50-4DFB-9F5A-4877EC0FE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A2181F-F5EC-4CCF-BC7E-4BF301E1B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44E02A-0D19-4099-B99B-F51742830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3A62044-AC5E-410A-B18F-4B1925745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93442E-4648-45DF-B214-AD216EF71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252B9F-1E58-41F3-B4E0-595C99F2D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34158D-0DBE-49CE-9C44-5754EC3F9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73E691-3C6A-4D64-89AD-7513165E6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5FFEDC-0719-407B-923F-8E79A8BDA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0963DC-8732-4BD1-89A8-D4EF86975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37D1AC-8541-4FED-8A57-48E663CF7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05BD90-3A7F-4C16-8D7B-A53D14CC9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20AA6A-8A87-4F71-A5DE-0DC160672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9538B8-5A09-476D-9AD8-386DD5EF6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A9349D-32DC-49E5-AB20-C8BE4DEC3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789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AAF44-5C36-4C2A-83A0-E5BC6C88E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018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8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3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dirty="0" smtClean="0">
                <a:solidFill>
                  <a:srgbClr val="CC0099"/>
                </a:solidFill>
              </a:rPr>
              <a:t>4.6</a:t>
            </a:r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dirty="0" smtClean="0">
                <a:solidFill>
                  <a:srgbClr val="CC0099"/>
                </a:solidFill>
                <a:latin typeface="楷体_GB2312" pitchFamily="49" charset="-122"/>
              </a:rPr>
              <a:t>线性方程组的解的结构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333B77-754C-4018-8620-2F4F4591B14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33" name="Object 41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5" name="Equation" r:id="rId3" imgW="2832100" imgH="1841500" progId="">
                  <p:embed/>
                </p:oleObj>
              </mc:Choice>
              <mc:Fallback>
                <p:oleObj name="Equation" r:id="rId3" imgW="2832100" imgH="18415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3863"/>
                        <a:ext cx="4248150" cy="276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34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−</a:t>
            </a: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</a:p>
        </p:txBody>
      </p:sp>
      <p:sp>
        <p:nvSpPr>
          <p:cNvPr id="289835" name="AutoShape 9"/>
          <p:cNvSpPr>
            <a:spLocks/>
          </p:cNvSpPr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9836" name="AutoShape 10"/>
          <p:cNvSpPr>
            <a:spLocks/>
          </p:cNvSpPr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9837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289838" name="AutoShape 12"/>
          <p:cNvSpPr>
            <a:spLocks/>
          </p:cNvSpPr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9839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−</a:t>
            </a: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−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342900" indent="-342900">
              <a:lnSpc>
                <a:spcPct val="16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线性无关． （满足基础解系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①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marL="342900" indent="-342900">
              <a:lnSpc>
                <a:spcPct val="16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就是齐次线性方程组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的基础解系．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9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F21991-F580-4A50-B09F-836C91C1339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119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2" name="Equation" r:id="rId3" imgW="2082800" imgH="1625600" progId="">
                  <p:embed/>
                </p:oleObj>
              </mc:Choice>
              <mc:Fallback>
                <p:oleObj name="Equation" r:id="rId3" imgW="2082800" imgH="162560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725738"/>
                        <a:ext cx="3122612" cy="243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齐次线性方程组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的通解</a:t>
            </a:r>
          </a:p>
        </p:txBody>
      </p:sp>
      <p:graphicFrame>
        <p:nvGraphicFramePr>
          <p:cNvPr id="290937" name="Object 121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3" name="Equation" r:id="rId5" imgW="2400300" imgH="952500" progId="">
                  <p:embed/>
                </p:oleObj>
              </mc:Choice>
              <mc:Fallback>
                <p:oleObj name="Equation" r:id="rId5" imgW="2400300" imgH="9525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9094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8FD96A-F64C-4CE6-A090-2AFF8C8B8B2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  <p:graphicFrame>
        <p:nvGraphicFramePr>
          <p:cNvPr id="290938" name="Object 122"/>
          <p:cNvGraphicFramePr>
            <a:graphicFrameLocks noChangeAspect="1"/>
          </p:cNvGraphicFramePr>
          <p:nvPr/>
        </p:nvGraphicFramePr>
        <p:xfrm>
          <a:off x="4181499" y="2727336"/>
          <a:ext cx="381952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4" name="公式" r:id="rId7" imgW="2628720" imgH="1612800" progId="Equation.3">
                  <p:embed/>
                </p:oleObj>
              </mc:Choice>
              <mc:Fallback>
                <p:oleObj name="公式" r:id="rId7" imgW="2628720" imgH="16128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99" y="2727336"/>
                        <a:ext cx="3819525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4314" y="669177"/>
            <a:ext cx="2214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下面我们直接给出基础解系</a:t>
            </a:r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158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7" name="Equation" r:id="rId3" imgW="1663700" imgH="939800" progId="">
                  <p:embed/>
                </p:oleObj>
              </mc:Choice>
              <mc:Fallback>
                <p:oleObj name="Equation" r:id="rId3" imgW="1663700" imgH="9398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62175"/>
                        <a:ext cx="249555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99" name="Object 159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8" name="Equation" r:id="rId5" imgW="2400300" imgH="952500" progId="">
                  <p:embed/>
                </p:oleObj>
              </mc:Choice>
              <mc:Fallback>
                <p:oleObj name="Equation" r:id="rId5" imgW="2400300" imgH="9525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此即为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的基础解系．</a:t>
            </a:r>
          </a:p>
          <a:p>
            <a:pPr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通解为</a:t>
            </a:r>
          </a:p>
          <a:p>
            <a:pPr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i="1" dirty="0" err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</a:p>
        </p:txBody>
      </p:sp>
      <p:graphicFrame>
        <p:nvGraphicFramePr>
          <p:cNvPr id="96264" name="Object 160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9" name="Equation" r:id="rId7" imgW="2311400" imgH="952500" progId="">
                  <p:embed/>
                </p:oleObj>
              </mc:Choice>
              <mc:Fallback>
                <p:oleObj name="Equation" r:id="rId7" imgW="2311400" imgH="952500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41538"/>
                        <a:ext cx="3463925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3000364" y="2133600"/>
            <a:ext cx="571504" cy="1439863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643569" y="2133600"/>
            <a:ext cx="690555" cy="14398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643702" y="2133600"/>
            <a:ext cx="1000132" cy="1439863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2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873E86-74BC-4895-8F95-F401C34F2FD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48777" y="3786190"/>
          <a:ext cx="4380413" cy="251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10" name="公式" r:id="rId9" imgW="2806560" imgH="1612800" progId="Equation.3">
                  <p:embed/>
                </p:oleObj>
              </mc:Choice>
              <mc:Fallback>
                <p:oleObj name="公式" r:id="rId9" imgW="2806560" imgH="16128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7" y="3786190"/>
                        <a:ext cx="4380413" cy="2517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基础解系的求解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91550" cy="1771650"/>
          </a:xfr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293022" name="Object 158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30" name="Equation" r:id="rId3" imgW="1688367" imgH="710891" progId="">
                  <p:embed/>
                </p:oleObj>
              </mc:Choice>
              <mc:Fallback>
                <p:oleObj name="Equation" r:id="rId3" imgW="1688367" imgH="710891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168400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159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31" name="Equation" r:id="rId5" imgW="2641600" imgH="698500" progId="">
                  <p:embed/>
                </p:oleObj>
              </mc:Choice>
              <mc:Fallback>
                <p:oleObj name="Equation" r:id="rId5" imgW="2641600" imgH="6985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17900"/>
                        <a:ext cx="5286375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160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32" name="Equation" r:id="rId7" imgW="1435100" imgH="482600" progId="">
                  <p:embed/>
                </p:oleObj>
              </mc:Choice>
              <mc:Fallback>
                <p:oleObj name="Equation" r:id="rId7" imgW="1435100" imgH="482600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871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61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33" name="Equation" r:id="rId9" imgW="1129810" imgH="482391" progId="">
                  <p:embed/>
                </p:oleObj>
              </mc:Choice>
              <mc:Fallback>
                <p:oleObj name="Equation" r:id="rId9" imgW="1129810" imgH="482391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200650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293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FCB1CC-5586-4092-A829-30B38EF3D06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30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得通解表达式</a:t>
            </a:r>
            <a:endParaRPr lang="zh-CN" altLang="en-US" sz="2400" b="1" baseline="30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8080" name="Object 41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1" name="Equation" r:id="rId3" imgW="3302000" imgH="939800" progId="">
                  <p:embed/>
                </p:oleObj>
              </mc:Choice>
              <mc:Fallback>
                <p:oleObj name="Equation" r:id="rId3" imgW="3302000" imgH="9398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052513"/>
                        <a:ext cx="70104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方程组的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任意一个解都可以表示为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的线性组合．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的四个分量不成比例，所以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所以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是原方程组的基础解系．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39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98738B-8C7C-43D7-988F-3B80D07945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5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先求出基础解系，再写出通解．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8553" name="Object 236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0" name="Equation" r:id="rId3" imgW="2641600" imgH="698500" progId="">
                  <p:embed/>
                </p:oleObj>
              </mc:Choice>
              <mc:Fallback>
                <p:oleObj name="Equation" r:id="rId3" imgW="2641600" imgH="698500" progId="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28637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237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1" name="Equation" r:id="rId5" imgW="1435100" imgH="482600" progId="">
                  <p:embed/>
                </p:oleObj>
              </mc:Choice>
              <mc:Fallback>
                <p:oleObj name="Equation" r:id="rId5" imgW="1435100" imgH="482600" progId="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7625"/>
                        <a:ext cx="2871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238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2" name="Equation" r:id="rId7" imgW="1129810" imgH="482391" progId="">
                  <p:embed/>
                </p:oleObj>
              </mc:Choice>
              <mc:Fallback>
                <p:oleObj name="Equation" r:id="rId7" imgW="1129810" imgH="482391" progId="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87625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8569" name="Object 239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3" name="Equation" r:id="rId9" imgW="1040948" imgH="482391" progId="">
                  <p:embed/>
                </p:oleObj>
              </mc:Choice>
              <mc:Fallback>
                <p:oleObj name="Equation" r:id="rId9" imgW="1040948" imgH="482391" progId="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692525"/>
                        <a:ext cx="208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40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4" name="Equation" r:id="rId11" imgW="1218671" imgH="482391" progId="">
                  <p:embed/>
                </p:oleObj>
              </mc:Choice>
              <mc:Fallback>
                <p:oleObj name="Equation" r:id="rId11" imgW="1218671" imgH="482391" progId="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692525"/>
                        <a:ext cx="243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241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5" name="Equation" r:id="rId13" imgW="1384300" imgH="927100" progId="">
                  <p:embed/>
                </p:oleObj>
              </mc:Choice>
              <mc:Fallback>
                <p:oleObj name="Equation" r:id="rId13" imgW="1384300" imgH="927100" progId="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r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，得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500298" y="3673475"/>
            <a:ext cx="647700" cy="1008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516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E4A26C-0966-48FB-B2D2-054CBBAA5F3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8" grpId="0" animBg="1"/>
      <p:bldP spid="1085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5613" y="1571612"/>
            <a:ext cx="8148637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同解，证明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30413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D9AFA-6FFD-49B2-B9ED-10B2EAAFAD0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1472" y="2714620"/>
          <a:ext cx="7000925" cy="112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7" name="公式" r:id="rId3" imgW="4330440" imgH="698400" progId="Equation.3">
                  <p:embed/>
                </p:oleObj>
              </mc:Choice>
              <mc:Fallback>
                <p:oleObj name="公式" r:id="rId3" imgW="4330440" imgH="698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714620"/>
                        <a:ext cx="7000925" cy="1129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613" y="4151321"/>
            <a:ext cx="81486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（零矩阵），证明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/>
        </p:nvGraphicFramePr>
        <p:xfrm>
          <a:off x="642910" y="4714884"/>
          <a:ext cx="6446838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8" name="公式" r:id="rId5" imgW="3987720" imgH="1180800" progId="Equation.3">
                  <p:embed/>
                </p:oleObj>
              </mc:Choice>
              <mc:Fallback>
                <p:oleObj name="公式" r:id="rId5" imgW="3987720" imgH="1180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714884"/>
                        <a:ext cx="6446838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66767" y="1650990"/>
            <a:ext cx="81486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30413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D9AFA-6FFD-49B2-B9ED-10B2EAAFAD0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/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652487" y="2071678"/>
          <a:ext cx="7634289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4" name="公式" r:id="rId3" imgW="4546440" imgH="2705040" progId="Equation.3">
                  <p:embed/>
                </p:oleObj>
              </mc:Choice>
              <mc:Fallback>
                <p:oleObj name="公式" r:id="rId3" imgW="4546440" imgH="2705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87" y="2071678"/>
                        <a:ext cx="7634289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非齐次线性方程组的解的性质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404495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 </a:t>
            </a:r>
            <a:r>
              <a:rPr lang="zh-CN" altLang="en-US" smtClean="0"/>
              <a:t>是对应的齐次线性方程组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（导出组）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− </a:t>
            </a:r>
            <a:r>
              <a:rPr lang="en-US" altLang="zh-CN" i="1" smtClean="0"/>
              <a:t>b</a:t>
            </a:r>
            <a:r>
              <a:rPr lang="en-US" altLang="zh-CN" smtClean="0"/>
              <a:t>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kumimoji="1"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mtClean="0"/>
              <a:t>导出组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．</a:t>
            </a:r>
          </a:p>
        </p:txBody>
      </p:sp>
      <p:sp>
        <p:nvSpPr>
          <p:cNvPr id="31949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4BA06E-3FF9-470F-B3B5-B916DC7C3C1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根据性质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和性质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可知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的解，那么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</a:rPr>
              <a:t>	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 =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</a:rPr>
              <a:t>h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的通解为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的通解为</a:t>
            </a:r>
          </a:p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+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61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DFCC1-F6CF-437F-B822-305F84572A7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回顾：线性方程组的解的判定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包含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 dirty="0" smtClean="0">
                <a:solidFill>
                  <a:srgbClr val="FF0000"/>
                </a:solidFill>
              </a:rPr>
              <a:t>Ax 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有</a:t>
            </a:r>
            <a:r>
              <a:rPr lang="zh-CN" altLang="en-US" dirty="0" smtClean="0">
                <a:solidFill>
                  <a:srgbClr val="0000FF"/>
                </a:solidFill>
              </a:rPr>
              <a:t>非零解</a:t>
            </a:r>
            <a:r>
              <a:rPr lang="zh-CN" altLang="en-US" dirty="0" smtClean="0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kumimoji="1" lang="zh-CN" altLang="en-US" dirty="0" smtClean="0"/>
              <a:t>．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dirty="0" smtClean="0">
                <a:solidFill>
                  <a:srgbClr val="000000"/>
                </a:solidFill>
              </a:rPr>
              <a:t>包含 </a:t>
            </a:r>
            <a:r>
              <a:rPr lang="en-US" altLang="zh-CN" i="1" dirty="0" smtClean="0">
                <a:solidFill>
                  <a:srgbClr val="000000"/>
                </a:solidFill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 dirty="0" smtClean="0">
                <a:solidFill>
                  <a:srgbClr val="FF0000"/>
                </a:solidFill>
              </a:rPr>
              <a:t>Ax = b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，并且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时，方程组有</a:t>
            </a:r>
            <a:r>
              <a:rPr lang="zh-CN" altLang="en-US" dirty="0" smtClean="0">
                <a:solidFill>
                  <a:srgbClr val="0000FF"/>
                </a:solidFill>
              </a:rPr>
              <a:t>唯一解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时，方程组有</a:t>
            </a:r>
            <a:r>
              <a:rPr lang="zh-CN" altLang="en-US" dirty="0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dirty="0" smtClean="0"/>
              <a:t>．</a:t>
            </a: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261CF5-F6A9-4B44-9FF7-C1124077441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48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求线性方程组                                              的通解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98144" name="Object 160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2" name="Equation" r:id="rId3" imgW="1688367" imgH="710891" progId="">
                  <p:embed/>
                </p:oleObj>
              </mc:Choice>
              <mc:Fallback>
                <p:oleObj name="Equation" r:id="rId3" imgW="1688367" imgH="710891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容易看出                 是方程组的一个特解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30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其对应的齐次线性方程组为</a:t>
            </a:r>
          </a:p>
          <a:p>
            <a:pPr marL="457200" indent="-457200">
              <a:lnSpc>
                <a:spcPct val="40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根据前面的结论，导出组的基础解系为</a:t>
            </a:r>
          </a:p>
        </p:txBody>
      </p:sp>
      <p:graphicFrame>
        <p:nvGraphicFramePr>
          <p:cNvPr id="113671" name="Object 161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3" name="Equation" r:id="rId5" imgW="583947" imgH="926698" progId="">
                  <p:embed/>
                </p:oleObj>
              </mc:Choice>
              <mc:Fallback>
                <p:oleObj name="Equation" r:id="rId5" imgW="583947" imgH="926698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01838"/>
                        <a:ext cx="1173162" cy="185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162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4" name="Equation" r:id="rId7" imgW="1688367" imgH="710891" progId="">
                  <p:embed/>
                </p:oleObj>
              </mc:Choice>
              <mc:Fallback>
                <p:oleObj name="Equation" r:id="rId7" imgW="1688367" imgH="710891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3400425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163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5" name="Equation" r:id="rId9" imgW="1384300" imgH="927100" progId="">
                  <p:embed/>
                </p:oleObj>
              </mc:Choice>
              <mc:Fallback>
                <p:oleObj name="Equation" r:id="rId9" imgW="1384300" imgH="927100" progId="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1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A0766F-4AB6-452D-912E-8DD16AE9589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54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于是，原方程组的通解为</a:t>
            </a:r>
          </a:p>
        </p:txBody>
      </p:sp>
      <p:graphicFrame>
        <p:nvGraphicFramePr>
          <p:cNvPr id="115717" name="Object 45"/>
          <p:cNvGraphicFramePr>
            <a:graphicFrameLocks noChangeAspect="1"/>
          </p:cNvGraphicFramePr>
          <p:nvPr/>
        </p:nvGraphicFramePr>
        <p:xfrm>
          <a:off x="1581150" y="1065213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6" name="Equation" r:id="rId3" imgW="2806700" imgH="927100" progId="">
                  <p:embed/>
                </p:oleObj>
              </mc:Choice>
              <mc:Fallback>
                <p:oleObj name="Equation" r:id="rId3" imgW="2806700" imgH="927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065213"/>
                        <a:ext cx="595947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5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072342-3500-4D53-8F3E-7DD1CCDFCF7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54" name="Text Box 2"/>
          <p:cNvSpPr txBox="1">
            <a:spLocks noChangeArrowheads="1"/>
          </p:cNvSpPr>
          <p:nvPr/>
        </p:nvSpPr>
        <p:spPr bwMode="auto">
          <a:xfrm>
            <a:off x="214282" y="455613"/>
            <a:ext cx="497364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例题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6.2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解非齐次线性方程组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905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072342-3500-4D53-8F3E-7DD1CCDFCF7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00232" y="714356"/>
          <a:ext cx="3579420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0" name="公式" r:id="rId3" imgW="1726920" imgH="965160" progId="Equation.3">
                  <p:embed/>
                </p:oleObj>
              </mc:Choice>
              <mc:Fallback>
                <p:oleObj name="公式" r:id="rId3" imgW="1726920" imgH="96516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714356"/>
                        <a:ext cx="3579420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7158" y="3214686"/>
            <a:ext cx="8572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" name="Object 47"/>
          <p:cNvGraphicFramePr>
            <a:graphicFrameLocks noChangeAspect="1"/>
          </p:cNvGraphicFramePr>
          <p:nvPr/>
        </p:nvGraphicFramePr>
        <p:xfrm>
          <a:off x="1012854" y="2571744"/>
          <a:ext cx="7631112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1" name="公式" r:id="rId5" imgW="3682800" imgH="888840" progId="Equation.3">
                  <p:embed/>
                </p:oleObj>
              </mc:Choice>
              <mc:Fallback>
                <p:oleObj name="公式" r:id="rId5" imgW="3682800" imgH="8888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54" y="2571744"/>
                        <a:ext cx="7631112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56" name="Object 48"/>
          <p:cNvGraphicFramePr>
            <a:graphicFrameLocks noChangeAspect="1"/>
          </p:cNvGraphicFramePr>
          <p:nvPr/>
        </p:nvGraphicFramePr>
        <p:xfrm>
          <a:off x="985861" y="4357688"/>
          <a:ext cx="6943725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2" name="公式" r:id="rId7" imgW="3352680" imgH="1104840" progId="Equation.3">
                  <p:embed/>
                </p:oleObj>
              </mc:Choice>
              <mc:Fallback>
                <p:oleObj name="公式" r:id="rId7" imgW="3352680" imgH="11048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61" y="4357688"/>
                        <a:ext cx="6943725" cy="228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3286910" y="3499644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7073124" y="3571082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96240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kumimoji="1" lang="zh-CN" altLang="en-US" smtClean="0"/>
              <a:t>什么是线性方程组的解的结构？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kumimoji="1" lang="zh-CN" altLang="en-US" smtClean="0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/>
              <a:t>	   多个解时，解与解之间的相互关系．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当方程组存在唯一解时，无须讨论解的结构．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下面的讨论都是假设线性方程组有解．</a:t>
            </a: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49A45D-DEC2-4A4F-BB6A-91B537C51BE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解向量的定义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084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设有齐次线性方程组 </a:t>
            </a:r>
            <a:r>
              <a:rPr lang="en-US" altLang="zh-CN" i="1" smtClean="0"/>
              <a:t>Ax = </a:t>
            </a:r>
            <a:r>
              <a:rPr lang="en-US" altLang="zh-CN" smtClean="0"/>
              <a:t>0 </a:t>
            </a:r>
            <a:r>
              <a:rPr lang="zh-CN" altLang="en-US" smtClean="0"/>
              <a:t>，如果</a:t>
            </a:r>
          </a:p>
          <a:p>
            <a:pPr marL="457200" indent="-457200"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smtClean="0"/>
              <a:t>...</a:t>
            </a:r>
            <a:r>
              <a:rPr lang="zh-CN" altLang="en-US" smtClean="0"/>
              <a:t>，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1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latin typeface="Symbol" pitchFamily="18" charset="2"/>
              </a:rPr>
              <a:t>为该方程组的解，则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mtClean="0">
              <a:latin typeface="Symbol" pitchFamily="18" charset="2"/>
            </a:endParaRP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称为</a:t>
            </a:r>
            <a:r>
              <a:rPr lang="zh-CN" altLang="en-US" smtClean="0"/>
              <a:t>方程组的</a:t>
            </a:r>
            <a:r>
              <a:rPr lang="zh-CN" altLang="en-US" smtClean="0">
                <a:solidFill>
                  <a:srgbClr val="FF0000"/>
                </a:solidFill>
              </a:rPr>
              <a:t>解向量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36868" name="Object 41"/>
          <p:cNvGraphicFramePr>
            <a:graphicFrameLocks noChangeAspect="1"/>
          </p:cNvGraphicFramePr>
          <p:nvPr/>
        </p:nvGraphicFramePr>
        <p:xfrm>
          <a:off x="3635375" y="2989263"/>
          <a:ext cx="1270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3" name="Equation" r:id="rId3" imgW="634725" imgH="939392" progId="">
                  <p:embed/>
                </p:oleObj>
              </mc:Choice>
              <mc:Fallback>
                <p:oleObj name="Equation" r:id="rId3" imgW="634725" imgH="939392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89263"/>
                        <a:ext cx="1270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6FA8A6-0281-413A-80CF-3BC0EA82257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45915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zh-CN" altLang="en-US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		 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</a:t>
            </a:r>
            <a:r>
              <a:rPr kumimoji="1" lang="zh-CN" altLang="en-US" dirty="0" smtClean="0"/>
              <a:t>．</a:t>
            </a:r>
            <a:endParaRPr lang="zh-CN" altLang="en-US" dirty="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 </a:t>
            </a:r>
            <a:r>
              <a:rPr lang="en-US" altLang="zh-CN" dirty="0" smtClean="0">
                <a:latin typeface="Symbol" pitchFamily="18" charset="2"/>
              </a:rPr>
              <a:t>+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latin typeface="Symbol" pitchFamily="18" charset="2"/>
              </a:rPr>
              <a:t>)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= 0 + 0 = 0 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 </a:t>
            </a:r>
            <a:r>
              <a:rPr kumimoji="1"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的解，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/>
              <a:t>		 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k</a:t>
            </a:r>
            <a:r>
              <a:rPr lang="en-US" altLang="zh-CN" i="1" dirty="0" err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 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kumimoji="1"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 </a:t>
            </a:r>
            <a:r>
              <a:rPr lang="zh-CN" altLang="en-US" dirty="0" smtClean="0">
                <a:latin typeface="Symbol" pitchFamily="18" charset="2"/>
              </a:rPr>
              <a:t>的解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</a:t>
            </a:r>
            <a:r>
              <a:rPr lang="zh-CN" altLang="en-US" dirty="0" smtClean="0"/>
              <a:t>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 </a:t>
            </a:r>
            <a:r>
              <a:rPr lang="en-US" altLang="zh-CN" i="1" dirty="0" err="1" smtClean="0"/>
              <a:t>k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dirty="0" smtClean="0">
                <a:latin typeface="Symbol" pitchFamily="18" charset="2"/>
              </a:rPr>
              <a:t> </a:t>
            </a:r>
            <a:r>
              <a:rPr lang="en-US" altLang="zh-CN" dirty="0" smtClean="0">
                <a:latin typeface="Symbol" pitchFamily="18" charset="2"/>
              </a:rPr>
              <a:t>)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 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0 = 0 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...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baseline="-25000" dirty="0" err="1" smtClean="0"/>
              <a:t>t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的解，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2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dirty="0" err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dirty="0" err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i="1" baseline="-250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</a:t>
            </a:r>
            <a:r>
              <a:rPr lang="en-US" altLang="zh-CN" dirty="0" smtClean="0">
                <a:latin typeface="楷体_GB2312" pitchFamily="49" charset="-122"/>
              </a:rPr>
              <a:t>.</a:t>
            </a:r>
            <a:endParaRPr kumimoji="1" lang="en-US" altLang="zh-CN" dirty="0" smtClean="0"/>
          </a:p>
        </p:txBody>
      </p:sp>
      <p:sp>
        <p:nvSpPr>
          <p:cNvPr id="3092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D5816-7CC1-4313-9CBC-61EE79AB4FA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是齐次线性方程组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 则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还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已知齐次方程组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的几个解向量，可以通过这些解向量的线性组合给出更多的解．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能否通过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有限个解向量的线性组合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的解全部表示出来？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的全体解组成的集合记作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，若求得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的一个极大无关组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的通解可表示为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齐次线性方程组的解集的极大无关组称为该齐次线性方程组的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基础解系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（不唯一）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baseline="-25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4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18B311-131E-4470-90FA-09107DC327F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基础解系的概念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676525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kumimoji="1" lang="zh-CN" altLang="en-US" smtClean="0"/>
              <a:t>的一组解向量：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如果满足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smtClean="0"/>
              <a:t>...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方程组中任意一个解都可以表示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2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smtClean="0"/>
              <a:t>...,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r </a:t>
            </a:r>
            <a:r>
              <a:rPr kumimoji="1" lang="zh-CN" altLang="en-US" smtClean="0"/>
              <a:t>的线性组合，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那么称这组解是齐次线性方程组的一个</a:t>
            </a:r>
            <a:r>
              <a:rPr kumimoji="1" lang="zh-CN" altLang="en-US" smtClean="0">
                <a:solidFill>
                  <a:srgbClr val="FF0000"/>
                </a:solidFill>
              </a:rPr>
              <a:t>基础解系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sp>
        <p:nvSpPr>
          <p:cNvPr id="2959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077603-23E7-490A-B6D7-53EFE529E1E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5613" y="4575175"/>
            <a:ext cx="814863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4364038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436403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5613"/>
            <a:ext cx="4038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设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i="1" dirty="0" smtClean="0">
                <a:solidFill>
                  <a:srgbClr val="0000FF"/>
                </a:solidFill>
              </a:rPr>
              <a:t>r</a:t>
            </a:r>
            <a:r>
              <a:rPr kumimoji="1" lang="en-US" altLang="zh-CN" sz="2400" dirty="0" smtClean="0"/>
              <a:t>(</a:t>
            </a:r>
            <a:r>
              <a:rPr kumimoji="1" lang="en-US" altLang="zh-CN" sz="2400" i="1" dirty="0" smtClean="0"/>
              <a:t>A</a:t>
            </a:r>
            <a:r>
              <a:rPr kumimoji="1" lang="en-US" altLang="zh-CN" sz="2400" dirty="0" smtClean="0"/>
              <a:t>) = </a:t>
            </a:r>
            <a:r>
              <a:rPr kumimoji="1" lang="en-US" altLang="zh-CN" sz="2400" i="1" dirty="0" smtClean="0"/>
              <a:t>r </a:t>
            </a:r>
            <a:r>
              <a:rPr kumimoji="1" lang="zh-CN" altLang="en-US" sz="2400" dirty="0" smtClean="0"/>
              <a:t>，为叙述方便，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 smtClean="0"/>
              <a:t>不妨设 </a:t>
            </a:r>
            <a:r>
              <a:rPr kumimoji="1" lang="en-US" altLang="zh-CN" sz="2400" i="1" dirty="0" smtClean="0"/>
              <a:t>A 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dirty="0" smtClean="0"/>
              <a:t>为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5613"/>
            <a:ext cx="4244975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1"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对应的齐次线性方程组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令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r</a:t>
            </a:r>
            <a:r>
              <a:rPr kumimoji="1" lang="en-US" altLang="zh-CN" sz="2400" baseline="-25000" smtClean="0"/>
              <a:t>+1</a:t>
            </a:r>
            <a:r>
              <a:rPr kumimoji="1" lang="en-US" altLang="zh-CN" sz="2400" smtClean="0"/>
              <a:t>, …,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n</a:t>
            </a:r>
            <a:r>
              <a:rPr kumimoji="1" lang="en-US" altLang="zh-CN" sz="2400" smtClean="0"/>
              <a:t> </a:t>
            </a:r>
            <a:r>
              <a:rPr kumimoji="1" lang="zh-CN" altLang="en-US" sz="2400" smtClean="0"/>
              <a:t>作自由变量，则</a:t>
            </a:r>
          </a:p>
        </p:txBody>
      </p:sp>
      <p:graphicFrame>
        <p:nvGraphicFramePr>
          <p:cNvPr id="93205" name="Object 119"/>
          <p:cNvGraphicFramePr>
            <a:graphicFrameLocks noChangeAspect="1"/>
          </p:cNvGraphicFramePr>
          <p:nvPr/>
        </p:nvGraphicFramePr>
        <p:xfrm>
          <a:off x="600075" y="1536700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9" name="Equation" r:id="rId3" imgW="2501900" imgH="1854200" progId="">
                  <p:embed/>
                </p:oleObj>
              </mc:Choice>
              <mc:Fallback>
                <p:oleObj name="Equation" r:id="rId3" imgW="2501900" imgH="185420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6700"/>
                        <a:ext cx="3752850" cy="278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3625" y="1871663"/>
            <a:ext cx="2960688" cy="1079500"/>
            <a:chOff x="639" y="1134"/>
            <a:chExt cx="1865" cy="680"/>
          </a:xfrm>
        </p:grpSpPr>
        <p:sp>
          <p:nvSpPr>
            <p:cNvPr id="287874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5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6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7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8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9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0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14" name="AutoShape 30"/>
          <p:cNvSpPr>
            <a:spLocks/>
          </p:cNvSpPr>
          <p:nvPr/>
        </p:nvSpPr>
        <p:spPr bwMode="auto">
          <a:xfrm rot="-5400000">
            <a:off x="1630363" y="3859212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216" name="AutoShape 32"/>
          <p:cNvSpPr>
            <a:spLocks/>
          </p:cNvSpPr>
          <p:nvPr/>
        </p:nvSpPr>
        <p:spPr bwMode="auto">
          <a:xfrm rot="-5400000">
            <a:off x="3098800" y="3859213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3219" name="Object 120"/>
          <p:cNvGraphicFramePr>
            <a:graphicFrameLocks noChangeAspect="1"/>
          </p:cNvGraphicFramePr>
          <p:nvPr/>
        </p:nvGraphicFramePr>
        <p:xfrm>
          <a:off x="4975225" y="1536700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0" name="Equation" r:id="rId5" imgW="2501900" imgH="952500" progId="">
                  <p:embed/>
                </p:oleObj>
              </mc:Choice>
              <mc:Fallback>
                <p:oleObj name="Equation" r:id="rId5" imgW="2501900" imgH="9525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536700"/>
                        <a:ext cx="37512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121"/>
          <p:cNvGraphicFramePr>
            <a:graphicFrameLocks noChangeAspect="1"/>
          </p:cNvGraphicFramePr>
          <p:nvPr/>
        </p:nvGraphicFramePr>
        <p:xfrm>
          <a:off x="4975225" y="3789363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1" name="Equation" r:id="rId7" imgW="1841500" imgH="952500" progId="">
                  <p:embed/>
                </p:oleObj>
              </mc:Choice>
              <mc:Fallback>
                <p:oleObj name="Equation" r:id="rId7" imgW="1841500" imgH="9525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789363"/>
                        <a:ext cx="27606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57FD8C-3F3C-485C-985E-D9E5C7E05B5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119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9" name="Equation" r:id="rId3" imgW="2082800" imgH="1397000" progId="">
                  <p:embed/>
                </p:oleObj>
              </mc:Choice>
              <mc:Fallback>
                <p:oleObj name="Equation" r:id="rId3" imgW="2082800" imgH="139700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97188"/>
                        <a:ext cx="3121025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n-r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齐次线性方程组的通解</a:t>
            </a:r>
          </a:p>
        </p:txBody>
      </p:sp>
      <p:graphicFrame>
        <p:nvGraphicFramePr>
          <p:cNvPr id="288889" name="Object 121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0" name="Equation" r:id="rId5" imgW="2400300" imgH="952500" progId="">
                  <p:embed/>
                </p:oleObj>
              </mc:Choice>
              <mc:Fallback>
                <p:oleObj name="Equation" r:id="rId5" imgW="2400300" imgH="9525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记作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i="1" dirty="0" err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．（满足基础解系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②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8889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29443-FEBF-4C50-970C-AB77A3AE08E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/>
          </a:p>
        </p:txBody>
      </p:sp>
      <p:graphicFrame>
        <p:nvGraphicFramePr>
          <p:cNvPr id="288895" name="Object 127"/>
          <p:cNvGraphicFramePr>
            <a:graphicFrameLocks noChangeAspect="1"/>
          </p:cNvGraphicFramePr>
          <p:nvPr/>
        </p:nvGraphicFramePr>
        <p:xfrm>
          <a:off x="4140200" y="2740025"/>
          <a:ext cx="381952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1" name="公式" r:id="rId7" imgW="2628720" imgH="1612800" progId="Equation.3">
                  <p:embed/>
                </p:oleObj>
              </mc:Choice>
              <mc:Fallback>
                <p:oleObj name="公式" r:id="rId7" imgW="2628720" imgH="16128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40025"/>
                        <a:ext cx="3819525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theme/theme1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1081</Words>
  <Application>Microsoft Office PowerPoint</Application>
  <PresentationFormat>全屏显示(4:3)</PresentationFormat>
  <Paragraphs>147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楷体_GB2312</vt:lpstr>
      <vt:lpstr>宋体</vt:lpstr>
      <vt:lpstr>Arial</vt:lpstr>
      <vt:lpstr>Calibri</vt:lpstr>
      <vt:lpstr>Symbol</vt:lpstr>
      <vt:lpstr>Times New Roman</vt:lpstr>
      <vt:lpstr>Wingdings</vt:lpstr>
      <vt:lpstr>15_Pixel</vt:lpstr>
      <vt:lpstr>16_Pixel</vt:lpstr>
      <vt:lpstr>17_Blends</vt:lpstr>
      <vt:lpstr>17_Pixel</vt:lpstr>
      <vt:lpstr>18_Pixel</vt:lpstr>
      <vt:lpstr>Equation</vt:lpstr>
      <vt:lpstr>公式</vt:lpstr>
      <vt:lpstr>§4.6  线性方程组的解的结构</vt:lpstr>
      <vt:lpstr>回顾：线性方程组的解的判定</vt:lpstr>
      <vt:lpstr>引言</vt:lpstr>
      <vt:lpstr>解向量的定义</vt:lpstr>
      <vt:lpstr>齐次线性方程组的解的性质</vt:lpstr>
      <vt:lpstr>PowerPoint 演示文稿</vt:lpstr>
      <vt:lpstr>基础解系的概念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基础解系的求解</vt:lpstr>
      <vt:lpstr>PowerPoint 演示文稿</vt:lpstr>
      <vt:lpstr>PowerPoint 演示文稿</vt:lpstr>
      <vt:lpstr>PowerPoint 演示文稿</vt:lpstr>
      <vt:lpstr>PowerPoint 演示文稿</vt:lpstr>
      <vt:lpstr>非齐次线性方程组的解的性质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krui</dc:creator>
  <cp:lastModifiedBy>xfile</cp:lastModifiedBy>
  <cp:revision>70</cp:revision>
  <dcterms:created xsi:type="dcterms:W3CDTF">2012-04-21T04:49:10Z</dcterms:created>
  <dcterms:modified xsi:type="dcterms:W3CDTF">2018-11-11T15:44:24Z</dcterms:modified>
</cp:coreProperties>
</file>