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1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70" r:id="rId17"/>
    <p:sldId id="287" r:id="rId18"/>
    <p:sldId id="272" r:id="rId19"/>
    <p:sldId id="288" r:id="rId20"/>
    <p:sldId id="273" r:id="rId21"/>
    <p:sldId id="289" r:id="rId22"/>
    <p:sldId id="290" r:id="rId23"/>
    <p:sldId id="29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F436B-8C35-4E22-A14D-864250DEB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581CEA-43C4-467C-A38D-30B0817BF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4889F-5C1E-4214-A271-3BD01DADC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49985-9368-43B7-A8F3-390487E5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1F029-D808-46E0-A2EF-4DB03B3D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18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92ABC-88C3-44FC-B2FC-F49EF8A8D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AD83C9-E12D-451E-B2BA-FD4E28EF4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2D2ECA-4EA4-4481-8257-99B3E60B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5A1839-E1BE-4B5E-AE38-58A0A034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3049C8-741E-4D4E-B9CC-E0A8D0B4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2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CB5263-FB17-4EFC-884A-B1C448142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75699E-E380-4F59-BB99-10356DDAD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E78B8-9777-4737-A0A7-0E35B136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3D01A-8484-40BF-8130-386B8F7B0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6E310-C998-41B5-A192-F0245983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4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49EA3-1030-4512-BEA8-632F9DEE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2758E-84AE-40BD-BE88-276CAA9F1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F92FA-367D-4ECC-A071-862F5798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283ED-6DFE-4514-B49F-867E4F01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8225B-3CAC-4899-A98B-836C46BE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1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61BE1-9B1E-4976-9BD8-AE1340E2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A5A915-C81C-4FD6-816C-85283AFE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878AF-932C-479F-A7D6-EF6B59D2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5CD349-BFF3-4C80-ACC3-2AF419C18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63A4B-268E-448C-8C20-1CBD11C3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23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0C862-4B23-4EFB-96AB-A194F40E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4C263C-AACB-4E38-BACD-BF5535B8A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9898B9-E1AD-494E-B690-1DA997DEA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907294-0D18-49D3-8301-959D3809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1F80C3-0496-4C01-B260-09FDBFE5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03030-AD41-4D66-996B-E69C6EDA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74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B7C1E-A0DF-4D22-9BC1-E874EFD26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5D0FD-5E5E-4E5C-AB0F-7B59C7DA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BAFC76-4511-4D80-92B6-9A5F99653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65B40D-B607-4552-B19A-B1DE6CD86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0EE0FC-9B86-4FE5-AF6D-C39A1EC6D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D269AC-F3C8-4B70-A0C0-EC676AA3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F8ECDD-60F7-4931-AE37-E6987F4F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630C3C-7C71-4A15-9B6A-5716A070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65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1D948-AEAD-4D13-90A0-65926F7A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FE5E8C-F153-4E47-B6FF-F8B875E7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2FE1C3-9E36-4E90-ACDB-92687D71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DE7E45-41BE-4B28-9D62-A5C66B86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85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5EA1EF-7C5E-4772-A52D-7B11936D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CFDED5-7981-4895-8F90-16664396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DE445A-26CB-4C61-9434-DBEAC100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38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0D11B-0819-461E-A4B8-38ACD406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16CE69-8CAF-4BBB-A9D9-ED035EA87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4F7C5-7087-4D13-97B2-CA03FA5C2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12F6C-7792-47AA-B171-795C9926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2C23DD-529C-4947-BED6-6C3FF94D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5E1F2-28F2-4CD3-80CA-122DAF96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19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DFEF2-A575-40D3-B36E-68D01FEF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53E70E-B750-4057-8E19-071E4B5B4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4AAFE4-5D4C-40AC-8E3C-1B710168B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FBAA1-1CB6-4F4D-9CC7-82BE70F8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D30FFB-58BE-4859-BD9F-1EC2BA2B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20825-2C06-466D-8616-6356177F5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5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927C3A-C04E-4DDB-A912-51ADDFDF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A8285D-5AC1-4357-B5D3-3E48F249B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9AD6C6-39FD-412A-844A-F94C0D472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31A68-2CEF-49FE-BB39-77712C9C85E6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99923-034A-44F8-B409-6FDE0B611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9A969-1E35-471C-8DD9-5E9868618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21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3E0A0-57A3-4BE3-AEDB-AFA8FF723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224" y="1821610"/>
            <a:ext cx="9256059" cy="1809096"/>
          </a:xfrm>
        </p:spPr>
        <p:txBody>
          <a:bodyPr>
            <a:normAutofit/>
          </a:bodyPr>
          <a:lstStyle/>
          <a:p>
            <a:r>
              <a:rPr lang="en-US" altLang="ko-KR" sz="5400" b="1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Convolutional Neural Networks</a:t>
            </a:r>
            <a:endParaRPr lang="ko-KR" altLang="en-US" sz="5400" b="1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C78D14-C9C8-45EC-9048-BE008D7EC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4543" y="4299510"/>
            <a:ext cx="5307106" cy="1436127"/>
          </a:xfrm>
        </p:spPr>
        <p:txBody>
          <a:bodyPr>
            <a:normAutofit/>
          </a:bodyPr>
          <a:lstStyle/>
          <a:p>
            <a:r>
              <a:rPr lang="en-US" altLang="ko-KR" sz="1400" b="0" i="1" dirty="0">
                <a:solidFill>
                  <a:srgbClr val="757B80"/>
                </a:solidFill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Dept. of Astronomy, Space Science</a:t>
            </a:r>
            <a:endParaRPr lang="en-US" altLang="ko-KR" sz="1400" b="0" i="0" dirty="0">
              <a:solidFill>
                <a:srgbClr val="000000"/>
              </a:solidFill>
              <a:effectLst/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r>
              <a:rPr lang="en-US" altLang="ko-KR" sz="1400" b="0" i="1" dirty="0" err="1">
                <a:solidFill>
                  <a:srgbClr val="757B80"/>
                </a:solidFill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Chungnam</a:t>
            </a:r>
            <a:r>
              <a:rPr lang="en-US" altLang="ko-KR" sz="1400" b="0" i="1" dirty="0">
                <a:solidFill>
                  <a:srgbClr val="757B80"/>
                </a:solidFill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National University</a:t>
            </a:r>
            <a:endParaRPr lang="en-US" altLang="ko-KR" sz="1400" dirty="0">
              <a:solidFill>
                <a:srgbClr val="00000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r>
              <a:rPr lang="en-US" altLang="ko-KR" sz="18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Yeji</a:t>
            </a:r>
            <a:r>
              <a:rPr lang="en-US" altLang="ko-KR" sz="18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Jo </a:t>
            </a:r>
            <a:endParaRPr lang="ko-KR" altLang="en-US" sz="18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8476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D68370-7688-4F61-A0E7-70A492727C60}"/>
              </a:ext>
            </a:extLst>
          </p:cNvPr>
          <p:cNvSpPr/>
          <p:nvPr/>
        </p:nvSpPr>
        <p:spPr>
          <a:xfrm>
            <a:off x="1416423" y="2864223"/>
            <a:ext cx="1999129" cy="24285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isometricRightUp">
              <a:rot lat="2100000" lon="18899998" rev="0"/>
            </a:camera>
            <a:lightRig rig="threePt" dir="t"/>
          </a:scene3d>
          <a:sp3d>
            <a:bevelT w="12700"/>
            <a:bevelB w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752CBB4-DE2A-4807-813E-F1761EE09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931" y="2335726"/>
            <a:ext cx="1831964" cy="60104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8</a:t>
            </a:r>
          </a:p>
          <a:p>
            <a:pPr marL="457200" lvl="1" indent="0"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4D3A69F-2C2B-4711-9304-EED29AE52DF5}"/>
              </a:ext>
            </a:extLst>
          </p:cNvPr>
          <p:cNvSpPr txBox="1">
            <a:spLocks/>
          </p:cNvSpPr>
          <p:nvPr/>
        </p:nvSpPr>
        <p:spPr>
          <a:xfrm>
            <a:off x="891726" y="4163695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8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23B282-818F-4DFE-9178-0DB8BF9464D2}"/>
              </a:ext>
            </a:extLst>
          </p:cNvPr>
          <p:cNvSpPr/>
          <p:nvPr/>
        </p:nvSpPr>
        <p:spPr>
          <a:xfrm>
            <a:off x="4182769" y="4366292"/>
            <a:ext cx="519954" cy="573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isometricRightUp">
              <a:rot lat="2100000" lon="18899998" rev="0"/>
            </a:camera>
            <a:lightRig rig="threePt" dir="t"/>
          </a:scene3d>
          <a:sp3d>
            <a:bevelT w="12700" h="63500"/>
            <a:bevelB w="635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3BA88BB-0EE1-4114-B79E-0D46C8D75E31}"/>
              </a:ext>
            </a:extLst>
          </p:cNvPr>
          <p:cNvSpPr txBox="1">
            <a:spLocks/>
          </p:cNvSpPr>
          <p:nvPr/>
        </p:nvSpPr>
        <p:spPr>
          <a:xfrm>
            <a:off x="4209665" y="3747422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57EA54B-D16A-43E9-ADA4-DD0B6059C1EF}"/>
              </a:ext>
            </a:extLst>
          </p:cNvPr>
          <p:cNvSpPr txBox="1">
            <a:spLocks/>
          </p:cNvSpPr>
          <p:nvPr/>
        </p:nvSpPr>
        <p:spPr>
          <a:xfrm>
            <a:off x="4702723" y="4204622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F11D8B6-728B-4C49-9DA3-6083EEA00ADC}"/>
              </a:ext>
            </a:extLst>
          </p:cNvPr>
          <p:cNvSpPr txBox="1">
            <a:spLocks/>
          </p:cNvSpPr>
          <p:nvPr/>
        </p:nvSpPr>
        <p:spPr>
          <a:xfrm>
            <a:off x="3807835" y="5261616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Filter/Kernel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07BAFE1-7143-45A2-B20C-CAA87AEB524A}"/>
              </a:ext>
            </a:extLst>
          </p:cNvPr>
          <p:cNvSpPr txBox="1">
            <a:spLocks/>
          </p:cNvSpPr>
          <p:nvPr/>
        </p:nvSpPr>
        <p:spPr>
          <a:xfrm>
            <a:off x="2367473" y="5216471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AB08DEA9-B271-46A3-98CE-7092AE5AA5A1}"/>
              </a:ext>
            </a:extLst>
          </p:cNvPr>
          <p:cNvSpPr txBox="1">
            <a:spLocks/>
          </p:cNvSpPr>
          <p:nvPr/>
        </p:nvSpPr>
        <p:spPr>
          <a:xfrm>
            <a:off x="688172" y="3071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CNN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(Convolutional Neural Networks)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94B52BB0-E7A3-41AC-8CFF-DBDF77C0C44B}"/>
              </a:ext>
            </a:extLst>
          </p:cNvPr>
          <p:cNvSpPr txBox="1">
            <a:spLocks/>
          </p:cNvSpPr>
          <p:nvPr/>
        </p:nvSpPr>
        <p:spPr>
          <a:xfrm>
            <a:off x="1069251" y="1290884"/>
            <a:ext cx="7704299" cy="1251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2.   Pooling Operation</a:t>
            </a:r>
            <a:endParaRPr lang="en-US" altLang="ko-KR" sz="1800" b="1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>
              <a:solidFill>
                <a:schemeClr val="tx1">
                  <a:lumMod val="50000"/>
                  <a:lumOff val="50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78E098AF-D31B-49A8-A684-4F06047B8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210122"/>
              </p:ext>
            </p:extLst>
          </p:nvPr>
        </p:nvGraphicFramePr>
        <p:xfrm>
          <a:off x="6637052" y="1922342"/>
          <a:ext cx="3920568" cy="39287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0071">
                  <a:extLst>
                    <a:ext uri="{9D8B030D-6E8A-4147-A177-3AD203B41FA5}">
                      <a16:colId xmlns:a16="http://schemas.microsoft.com/office/drawing/2014/main" val="1915747190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1600705924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3599152105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3265253540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4191630495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1090480598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884800166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3735931161"/>
                    </a:ext>
                  </a:extLst>
                </a:gridCol>
              </a:tblGrid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702307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962318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247858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21433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62187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44407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568932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143367"/>
                  </a:ext>
                </a:extLst>
              </a:tr>
            </a:tbl>
          </a:graphicData>
        </a:graphic>
      </p:graphicFrame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07E02F60-76D3-483B-A3DD-725BBFE1502E}"/>
              </a:ext>
            </a:extLst>
          </p:cNvPr>
          <p:cNvSpPr txBox="1">
            <a:spLocks/>
          </p:cNvSpPr>
          <p:nvPr/>
        </p:nvSpPr>
        <p:spPr>
          <a:xfrm>
            <a:off x="8114644" y="6093524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Stride = 2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6911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D68370-7688-4F61-A0E7-70A492727C60}"/>
              </a:ext>
            </a:extLst>
          </p:cNvPr>
          <p:cNvSpPr/>
          <p:nvPr/>
        </p:nvSpPr>
        <p:spPr>
          <a:xfrm>
            <a:off x="1416423" y="2864223"/>
            <a:ext cx="1999129" cy="24285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isometricRightUp">
              <a:rot lat="2100000" lon="18899998" rev="0"/>
            </a:camera>
            <a:lightRig rig="threePt" dir="t"/>
          </a:scene3d>
          <a:sp3d>
            <a:bevelT w="12700"/>
            <a:bevelB w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752CBB4-DE2A-4807-813E-F1761EE09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931" y="2335726"/>
            <a:ext cx="1831964" cy="60104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8</a:t>
            </a:r>
          </a:p>
          <a:p>
            <a:pPr marL="457200" lvl="1" indent="0"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4D3A69F-2C2B-4711-9304-EED29AE52DF5}"/>
              </a:ext>
            </a:extLst>
          </p:cNvPr>
          <p:cNvSpPr txBox="1">
            <a:spLocks/>
          </p:cNvSpPr>
          <p:nvPr/>
        </p:nvSpPr>
        <p:spPr>
          <a:xfrm>
            <a:off x="891726" y="4163695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8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23B282-818F-4DFE-9178-0DB8BF9464D2}"/>
              </a:ext>
            </a:extLst>
          </p:cNvPr>
          <p:cNvSpPr/>
          <p:nvPr/>
        </p:nvSpPr>
        <p:spPr>
          <a:xfrm>
            <a:off x="4182769" y="4366292"/>
            <a:ext cx="519954" cy="573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isometricRightUp">
              <a:rot lat="2100000" lon="18899998" rev="0"/>
            </a:camera>
            <a:lightRig rig="threePt" dir="t"/>
          </a:scene3d>
          <a:sp3d>
            <a:bevelT w="12700" h="63500"/>
            <a:bevelB w="635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3BA88BB-0EE1-4114-B79E-0D46C8D75E31}"/>
              </a:ext>
            </a:extLst>
          </p:cNvPr>
          <p:cNvSpPr txBox="1">
            <a:spLocks/>
          </p:cNvSpPr>
          <p:nvPr/>
        </p:nvSpPr>
        <p:spPr>
          <a:xfrm>
            <a:off x="4209665" y="3747422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57EA54B-D16A-43E9-ADA4-DD0B6059C1EF}"/>
              </a:ext>
            </a:extLst>
          </p:cNvPr>
          <p:cNvSpPr txBox="1">
            <a:spLocks/>
          </p:cNvSpPr>
          <p:nvPr/>
        </p:nvSpPr>
        <p:spPr>
          <a:xfrm>
            <a:off x="4702723" y="4204622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F11D8B6-728B-4C49-9DA3-6083EEA00ADC}"/>
              </a:ext>
            </a:extLst>
          </p:cNvPr>
          <p:cNvSpPr txBox="1">
            <a:spLocks/>
          </p:cNvSpPr>
          <p:nvPr/>
        </p:nvSpPr>
        <p:spPr>
          <a:xfrm>
            <a:off x="3807835" y="5261616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Filter/Kernel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07BAFE1-7143-45A2-B20C-CAA87AEB524A}"/>
              </a:ext>
            </a:extLst>
          </p:cNvPr>
          <p:cNvSpPr txBox="1">
            <a:spLocks/>
          </p:cNvSpPr>
          <p:nvPr/>
        </p:nvSpPr>
        <p:spPr>
          <a:xfrm>
            <a:off x="2367473" y="5216471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AB08DEA9-B271-46A3-98CE-7092AE5AA5A1}"/>
              </a:ext>
            </a:extLst>
          </p:cNvPr>
          <p:cNvSpPr txBox="1">
            <a:spLocks/>
          </p:cNvSpPr>
          <p:nvPr/>
        </p:nvSpPr>
        <p:spPr>
          <a:xfrm>
            <a:off x="688172" y="3071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CNN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(Convolutional Neural Networks)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94B52BB0-E7A3-41AC-8CFF-DBDF77C0C44B}"/>
              </a:ext>
            </a:extLst>
          </p:cNvPr>
          <p:cNvSpPr txBox="1">
            <a:spLocks/>
          </p:cNvSpPr>
          <p:nvPr/>
        </p:nvSpPr>
        <p:spPr>
          <a:xfrm>
            <a:off x="1069251" y="1290884"/>
            <a:ext cx="7704299" cy="1251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2.   Pooling Operation</a:t>
            </a:r>
            <a:endParaRPr lang="en-US" altLang="ko-KR" sz="1800" b="1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>
              <a:solidFill>
                <a:schemeClr val="tx1">
                  <a:lumMod val="50000"/>
                  <a:lumOff val="50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78E098AF-D31B-49A8-A684-4F06047B8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04184"/>
              </p:ext>
            </p:extLst>
          </p:nvPr>
        </p:nvGraphicFramePr>
        <p:xfrm>
          <a:off x="6637052" y="1922342"/>
          <a:ext cx="3920568" cy="39287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0071">
                  <a:extLst>
                    <a:ext uri="{9D8B030D-6E8A-4147-A177-3AD203B41FA5}">
                      <a16:colId xmlns:a16="http://schemas.microsoft.com/office/drawing/2014/main" val="1915747190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1600705924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3599152105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3265253540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4191630495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1090480598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884800166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3735931161"/>
                    </a:ext>
                  </a:extLst>
                </a:gridCol>
              </a:tblGrid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702307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962318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247858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21433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62187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44407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568932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143367"/>
                  </a:ext>
                </a:extLst>
              </a:tr>
            </a:tbl>
          </a:graphicData>
        </a:graphic>
      </p:graphicFrame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07E02F60-76D3-483B-A3DD-725BBFE1502E}"/>
              </a:ext>
            </a:extLst>
          </p:cNvPr>
          <p:cNvSpPr txBox="1">
            <a:spLocks/>
          </p:cNvSpPr>
          <p:nvPr/>
        </p:nvSpPr>
        <p:spPr>
          <a:xfrm>
            <a:off x="8114644" y="6093524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Stride = 2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1527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D68370-7688-4F61-A0E7-70A492727C60}"/>
              </a:ext>
            </a:extLst>
          </p:cNvPr>
          <p:cNvSpPr/>
          <p:nvPr/>
        </p:nvSpPr>
        <p:spPr>
          <a:xfrm>
            <a:off x="1416423" y="2864223"/>
            <a:ext cx="1999129" cy="24285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isometricRightUp">
              <a:rot lat="2100000" lon="18899998" rev="0"/>
            </a:camera>
            <a:lightRig rig="threePt" dir="t"/>
          </a:scene3d>
          <a:sp3d>
            <a:bevelT w="12700"/>
            <a:bevelB w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752CBB4-DE2A-4807-813E-F1761EE09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931" y="2335726"/>
            <a:ext cx="1831964" cy="60104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8</a:t>
            </a:r>
          </a:p>
          <a:p>
            <a:pPr marL="457200" lvl="1" indent="0"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4D3A69F-2C2B-4711-9304-EED29AE52DF5}"/>
              </a:ext>
            </a:extLst>
          </p:cNvPr>
          <p:cNvSpPr txBox="1">
            <a:spLocks/>
          </p:cNvSpPr>
          <p:nvPr/>
        </p:nvSpPr>
        <p:spPr>
          <a:xfrm>
            <a:off x="891726" y="4163695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8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23B282-818F-4DFE-9178-0DB8BF9464D2}"/>
              </a:ext>
            </a:extLst>
          </p:cNvPr>
          <p:cNvSpPr/>
          <p:nvPr/>
        </p:nvSpPr>
        <p:spPr>
          <a:xfrm>
            <a:off x="4182769" y="4366292"/>
            <a:ext cx="519954" cy="573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isometricRightUp">
              <a:rot lat="2100000" lon="18899998" rev="0"/>
            </a:camera>
            <a:lightRig rig="threePt" dir="t"/>
          </a:scene3d>
          <a:sp3d>
            <a:bevelT w="12700" h="63500"/>
            <a:bevelB w="635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3BA88BB-0EE1-4114-B79E-0D46C8D75E31}"/>
              </a:ext>
            </a:extLst>
          </p:cNvPr>
          <p:cNvSpPr txBox="1">
            <a:spLocks/>
          </p:cNvSpPr>
          <p:nvPr/>
        </p:nvSpPr>
        <p:spPr>
          <a:xfrm>
            <a:off x="4209665" y="3747422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57EA54B-D16A-43E9-ADA4-DD0B6059C1EF}"/>
              </a:ext>
            </a:extLst>
          </p:cNvPr>
          <p:cNvSpPr txBox="1">
            <a:spLocks/>
          </p:cNvSpPr>
          <p:nvPr/>
        </p:nvSpPr>
        <p:spPr>
          <a:xfrm>
            <a:off x="4702723" y="4204622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F11D8B6-728B-4C49-9DA3-6083EEA00ADC}"/>
              </a:ext>
            </a:extLst>
          </p:cNvPr>
          <p:cNvSpPr txBox="1">
            <a:spLocks/>
          </p:cNvSpPr>
          <p:nvPr/>
        </p:nvSpPr>
        <p:spPr>
          <a:xfrm>
            <a:off x="3807835" y="5261616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Filter/Kernel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07BAFE1-7143-45A2-B20C-CAA87AEB524A}"/>
              </a:ext>
            </a:extLst>
          </p:cNvPr>
          <p:cNvSpPr txBox="1">
            <a:spLocks/>
          </p:cNvSpPr>
          <p:nvPr/>
        </p:nvSpPr>
        <p:spPr>
          <a:xfrm>
            <a:off x="2367473" y="5216471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AB08DEA9-B271-46A3-98CE-7092AE5AA5A1}"/>
              </a:ext>
            </a:extLst>
          </p:cNvPr>
          <p:cNvSpPr txBox="1">
            <a:spLocks/>
          </p:cNvSpPr>
          <p:nvPr/>
        </p:nvSpPr>
        <p:spPr>
          <a:xfrm>
            <a:off x="688172" y="3071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CNN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(Convolutional Neural Networks)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94B52BB0-E7A3-41AC-8CFF-DBDF77C0C44B}"/>
              </a:ext>
            </a:extLst>
          </p:cNvPr>
          <p:cNvSpPr txBox="1">
            <a:spLocks/>
          </p:cNvSpPr>
          <p:nvPr/>
        </p:nvSpPr>
        <p:spPr>
          <a:xfrm>
            <a:off x="1069251" y="1290884"/>
            <a:ext cx="7704299" cy="1251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2.   Pooling Operation</a:t>
            </a:r>
            <a:endParaRPr lang="en-US" altLang="ko-KR" sz="1800" b="1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>
              <a:solidFill>
                <a:schemeClr val="tx1">
                  <a:lumMod val="50000"/>
                  <a:lumOff val="50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07E02F60-76D3-483B-A3DD-725BBFE1502E}"/>
              </a:ext>
            </a:extLst>
          </p:cNvPr>
          <p:cNvSpPr txBox="1">
            <a:spLocks/>
          </p:cNvSpPr>
          <p:nvPr/>
        </p:nvSpPr>
        <p:spPr>
          <a:xfrm>
            <a:off x="8207242" y="5562138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Out Layer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BB5D3C3-C921-4915-9D71-C9CBF4A64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090668"/>
              </p:ext>
            </p:extLst>
          </p:nvPr>
        </p:nvGraphicFramePr>
        <p:xfrm>
          <a:off x="7328800" y="2485323"/>
          <a:ext cx="2740576" cy="27311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144">
                  <a:extLst>
                    <a:ext uri="{9D8B030D-6E8A-4147-A177-3AD203B41FA5}">
                      <a16:colId xmlns:a16="http://schemas.microsoft.com/office/drawing/2014/main" val="783686702"/>
                    </a:ext>
                  </a:extLst>
                </a:gridCol>
                <a:gridCol w="685144">
                  <a:extLst>
                    <a:ext uri="{9D8B030D-6E8A-4147-A177-3AD203B41FA5}">
                      <a16:colId xmlns:a16="http://schemas.microsoft.com/office/drawing/2014/main" val="2662337718"/>
                    </a:ext>
                  </a:extLst>
                </a:gridCol>
                <a:gridCol w="685144">
                  <a:extLst>
                    <a:ext uri="{9D8B030D-6E8A-4147-A177-3AD203B41FA5}">
                      <a16:colId xmlns:a16="http://schemas.microsoft.com/office/drawing/2014/main" val="1977965579"/>
                    </a:ext>
                  </a:extLst>
                </a:gridCol>
                <a:gridCol w="685144">
                  <a:extLst>
                    <a:ext uri="{9D8B030D-6E8A-4147-A177-3AD203B41FA5}">
                      <a16:colId xmlns:a16="http://schemas.microsoft.com/office/drawing/2014/main" val="297470612"/>
                    </a:ext>
                  </a:extLst>
                </a:gridCol>
              </a:tblGrid>
              <a:tr h="682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788865"/>
                  </a:ext>
                </a:extLst>
              </a:tr>
              <a:tr h="682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88313"/>
                  </a:ext>
                </a:extLst>
              </a:tr>
              <a:tr h="682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722521"/>
                  </a:ext>
                </a:extLst>
              </a:tr>
              <a:tr h="682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669472"/>
                  </a:ext>
                </a:extLst>
              </a:tr>
            </a:tbl>
          </a:graphicData>
        </a:graphic>
      </p:graphicFrame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4AFF57E9-A419-43DA-890F-CF809FA15BFE}"/>
              </a:ext>
            </a:extLst>
          </p:cNvPr>
          <p:cNvSpPr txBox="1">
            <a:spLocks/>
          </p:cNvSpPr>
          <p:nvPr/>
        </p:nvSpPr>
        <p:spPr>
          <a:xfrm>
            <a:off x="8207242" y="1663622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8/2 = 4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3877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D68370-7688-4F61-A0E7-70A492727C60}"/>
              </a:ext>
            </a:extLst>
          </p:cNvPr>
          <p:cNvSpPr/>
          <p:nvPr/>
        </p:nvSpPr>
        <p:spPr>
          <a:xfrm>
            <a:off x="688172" y="2797377"/>
            <a:ext cx="1632146" cy="18721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isometricRightUp">
              <a:rot lat="2100000" lon="18899998" rev="0"/>
            </a:camera>
            <a:lightRig rig="threePt" dir="t"/>
          </a:scene3d>
          <a:sp3d>
            <a:bevelT w="12700"/>
            <a:bevelB w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F11D8B6-728B-4C49-9DA3-6083EEA00ADC}"/>
              </a:ext>
            </a:extLst>
          </p:cNvPr>
          <p:cNvSpPr txBox="1">
            <a:spLocks/>
          </p:cNvSpPr>
          <p:nvPr/>
        </p:nvSpPr>
        <p:spPr>
          <a:xfrm>
            <a:off x="2594444" y="4863791"/>
            <a:ext cx="1574393" cy="392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Filter/Kernel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07BAFE1-7143-45A2-B20C-CAA87AEB524A}"/>
              </a:ext>
            </a:extLst>
          </p:cNvPr>
          <p:cNvSpPr txBox="1">
            <a:spLocks/>
          </p:cNvSpPr>
          <p:nvPr/>
        </p:nvSpPr>
        <p:spPr>
          <a:xfrm>
            <a:off x="1164646" y="4831579"/>
            <a:ext cx="902399" cy="39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AB08DEA9-B271-46A3-98CE-7092AE5AA5A1}"/>
              </a:ext>
            </a:extLst>
          </p:cNvPr>
          <p:cNvSpPr txBox="1">
            <a:spLocks/>
          </p:cNvSpPr>
          <p:nvPr/>
        </p:nvSpPr>
        <p:spPr>
          <a:xfrm>
            <a:off x="688172" y="3071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CNN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(Convolutional Neural Networks)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1D20498-A841-4F3E-B796-3FB652A0ED16}"/>
              </a:ext>
            </a:extLst>
          </p:cNvPr>
          <p:cNvGrpSpPr/>
          <p:nvPr/>
        </p:nvGrpSpPr>
        <p:grpSpPr>
          <a:xfrm>
            <a:off x="2559145" y="2797377"/>
            <a:ext cx="1368945" cy="571609"/>
            <a:chOff x="2719110" y="3565067"/>
            <a:chExt cx="1999129" cy="875108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57F788C1-9F00-47D0-A0C9-DFCD3E18C7B5}"/>
                </a:ext>
              </a:extLst>
            </p:cNvPr>
            <p:cNvSpPr/>
            <p:nvPr/>
          </p:nvSpPr>
          <p:spPr>
            <a:xfrm>
              <a:off x="2835797" y="3954039"/>
              <a:ext cx="1084439" cy="486136"/>
            </a:xfrm>
            <a:prstGeom prst="rightArrow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1" name="내용 개체 틀 2">
              <a:extLst>
                <a:ext uri="{FF2B5EF4-FFF2-40B4-BE49-F238E27FC236}">
                  <a16:creationId xmlns:a16="http://schemas.microsoft.com/office/drawing/2014/main" id="{92AD60E8-8E5C-496B-B4B9-7AD92103D317}"/>
                </a:ext>
              </a:extLst>
            </p:cNvPr>
            <p:cNvSpPr txBox="1">
              <a:spLocks/>
            </p:cNvSpPr>
            <p:nvPr/>
          </p:nvSpPr>
          <p:spPr>
            <a:xfrm>
              <a:off x="2719110" y="3565067"/>
              <a:ext cx="1999129" cy="6010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ko-KR" sz="1100" dirty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Convolution</a:t>
              </a:r>
            </a:p>
            <a:p>
              <a:pPr marL="457200" lvl="1" indent="0">
                <a:buFont typeface="Arial" panose="020B0604020202020204" pitchFamily="34" charset="0"/>
                <a:buNone/>
              </a:pPr>
              <a:endPara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B54F616-C7A2-4B18-83AE-868500B8DF1B}"/>
              </a:ext>
            </a:extLst>
          </p:cNvPr>
          <p:cNvGrpSpPr/>
          <p:nvPr/>
        </p:nvGrpSpPr>
        <p:grpSpPr>
          <a:xfrm>
            <a:off x="4075510" y="3411646"/>
            <a:ext cx="1238502" cy="1230472"/>
            <a:chOff x="5741032" y="3468850"/>
            <a:chExt cx="1238502" cy="123047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F900BBF-AD1C-4270-A324-9AF5C901EBC1}"/>
                </a:ext>
              </a:extLst>
            </p:cNvPr>
            <p:cNvSpPr/>
            <p:nvPr/>
          </p:nvSpPr>
          <p:spPr>
            <a:xfrm>
              <a:off x="5741032" y="3468850"/>
              <a:ext cx="933702" cy="925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A7D86B0-8FC3-481F-B390-AA6DFEF517AD}"/>
                </a:ext>
              </a:extLst>
            </p:cNvPr>
            <p:cNvSpPr/>
            <p:nvPr/>
          </p:nvSpPr>
          <p:spPr>
            <a:xfrm>
              <a:off x="5893432" y="3621250"/>
              <a:ext cx="933702" cy="925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79D1194-4C83-4EAD-8DDD-28740E7DC721}"/>
                </a:ext>
              </a:extLst>
            </p:cNvPr>
            <p:cNvSpPr/>
            <p:nvPr/>
          </p:nvSpPr>
          <p:spPr>
            <a:xfrm>
              <a:off x="6045832" y="3773650"/>
              <a:ext cx="933702" cy="925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5001665-8CE2-4321-8B97-53D632FA9198}"/>
              </a:ext>
            </a:extLst>
          </p:cNvPr>
          <p:cNvGrpSpPr/>
          <p:nvPr/>
        </p:nvGrpSpPr>
        <p:grpSpPr>
          <a:xfrm>
            <a:off x="2755400" y="3896774"/>
            <a:ext cx="660850" cy="679424"/>
            <a:chOff x="4110292" y="4312480"/>
            <a:chExt cx="660850" cy="67942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523B282-818F-4DFE-9178-0DB8BF9464D2}"/>
                </a:ext>
              </a:extLst>
            </p:cNvPr>
            <p:cNvSpPr/>
            <p:nvPr/>
          </p:nvSpPr>
          <p:spPr>
            <a:xfrm>
              <a:off x="4110292" y="4312480"/>
              <a:ext cx="356050" cy="374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74B9A78-E6A8-4495-A4AC-25BF3B900EDE}"/>
                </a:ext>
              </a:extLst>
            </p:cNvPr>
            <p:cNvSpPr/>
            <p:nvPr/>
          </p:nvSpPr>
          <p:spPr>
            <a:xfrm>
              <a:off x="4262692" y="4464880"/>
              <a:ext cx="356050" cy="374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F1E7208-8303-4C00-8F5E-58514B53C743}"/>
                </a:ext>
              </a:extLst>
            </p:cNvPr>
            <p:cNvSpPr/>
            <p:nvPr/>
          </p:nvSpPr>
          <p:spPr>
            <a:xfrm>
              <a:off x="4415092" y="4617280"/>
              <a:ext cx="356050" cy="374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F8DBA8B0-2C4D-416D-ACC2-0907F116E0A0}"/>
              </a:ext>
            </a:extLst>
          </p:cNvPr>
          <p:cNvSpPr txBox="1">
            <a:spLocks/>
          </p:cNvSpPr>
          <p:nvPr/>
        </p:nvSpPr>
        <p:spPr>
          <a:xfrm>
            <a:off x="5741950" y="4863790"/>
            <a:ext cx="1574393" cy="392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Filter/Kernel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4B2B453-6514-4B4A-B3A0-D8E1C5F18CB1}"/>
              </a:ext>
            </a:extLst>
          </p:cNvPr>
          <p:cNvGrpSpPr/>
          <p:nvPr/>
        </p:nvGrpSpPr>
        <p:grpSpPr>
          <a:xfrm>
            <a:off x="5662046" y="2797377"/>
            <a:ext cx="1574393" cy="571609"/>
            <a:chOff x="2719110" y="3565067"/>
            <a:chExt cx="2299154" cy="875108"/>
          </a:xfrm>
        </p:grpSpPr>
        <p:sp>
          <p:nvSpPr>
            <p:cNvPr id="30" name="화살표: 오른쪽 29">
              <a:extLst>
                <a:ext uri="{FF2B5EF4-FFF2-40B4-BE49-F238E27FC236}">
                  <a16:creationId xmlns:a16="http://schemas.microsoft.com/office/drawing/2014/main" id="{C2C38EFF-C23D-4E80-B3C6-6D056AC1410A}"/>
                </a:ext>
              </a:extLst>
            </p:cNvPr>
            <p:cNvSpPr/>
            <p:nvPr/>
          </p:nvSpPr>
          <p:spPr>
            <a:xfrm>
              <a:off x="2835797" y="3954039"/>
              <a:ext cx="1084439" cy="486136"/>
            </a:xfrm>
            <a:prstGeom prst="rightArrow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1" name="내용 개체 틀 2">
              <a:extLst>
                <a:ext uri="{FF2B5EF4-FFF2-40B4-BE49-F238E27FC236}">
                  <a16:creationId xmlns:a16="http://schemas.microsoft.com/office/drawing/2014/main" id="{3D6E8766-5F9E-4D8C-92D8-8162A74E1F01}"/>
                </a:ext>
              </a:extLst>
            </p:cNvPr>
            <p:cNvSpPr txBox="1">
              <a:spLocks/>
            </p:cNvSpPr>
            <p:nvPr/>
          </p:nvSpPr>
          <p:spPr>
            <a:xfrm>
              <a:off x="2719110" y="3565067"/>
              <a:ext cx="2299154" cy="6010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ko-KR" sz="1100" dirty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Max Pooling</a:t>
              </a:r>
            </a:p>
            <a:p>
              <a:pPr marL="457200" lvl="1" indent="0">
                <a:buFont typeface="Arial" panose="020B0604020202020204" pitchFamily="34" charset="0"/>
                <a:buNone/>
              </a:pPr>
              <a:endPara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37AA98B-F4E6-4CDE-A411-8A9896F1F3D0}"/>
              </a:ext>
            </a:extLst>
          </p:cNvPr>
          <p:cNvGrpSpPr/>
          <p:nvPr/>
        </p:nvGrpSpPr>
        <p:grpSpPr>
          <a:xfrm>
            <a:off x="5901494" y="3951271"/>
            <a:ext cx="660850" cy="679424"/>
            <a:chOff x="8012899" y="4348430"/>
            <a:chExt cx="660850" cy="67942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E9C3D5C-5378-428E-95EB-1A9E143174BB}"/>
                </a:ext>
              </a:extLst>
            </p:cNvPr>
            <p:cNvSpPr/>
            <p:nvPr/>
          </p:nvSpPr>
          <p:spPr>
            <a:xfrm>
              <a:off x="8012899" y="4348430"/>
              <a:ext cx="356050" cy="374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4AE24DB-984B-4C9A-A8D9-153B23B12A06}"/>
                </a:ext>
              </a:extLst>
            </p:cNvPr>
            <p:cNvSpPr/>
            <p:nvPr/>
          </p:nvSpPr>
          <p:spPr>
            <a:xfrm>
              <a:off x="8165299" y="4500830"/>
              <a:ext cx="356050" cy="374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E22ADD9-186D-4D43-9D45-5B0CFBBA1FB9}"/>
                </a:ext>
              </a:extLst>
            </p:cNvPr>
            <p:cNvSpPr/>
            <p:nvPr/>
          </p:nvSpPr>
          <p:spPr>
            <a:xfrm>
              <a:off x="8317699" y="4653230"/>
              <a:ext cx="356050" cy="374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FDF7C32-8E02-47EF-8562-74DD1CB4966D}"/>
              </a:ext>
            </a:extLst>
          </p:cNvPr>
          <p:cNvGrpSpPr/>
          <p:nvPr/>
        </p:nvGrpSpPr>
        <p:grpSpPr>
          <a:xfrm>
            <a:off x="7149827" y="3668029"/>
            <a:ext cx="933702" cy="931428"/>
            <a:chOff x="5741032" y="3468850"/>
            <a:chExt cx="1238502" cy="1230472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65DF9C6-94E4-4B4E-A8E4-FFFB571206EC}"/>
                </a:ext>
              </a:extLst>
            </p:cNvPr>
            <p:cNvSpPr/>
            <p:nvPr/>
          </p:nvSpPr>
          <p:spPr>
            <a:xfrm>
              <a:off x="5741032" y="3468850"/>
              <a:ext cx="933702" cy="925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315E05E-8DB9-4FD3-A683-44F34A33BA8B}"/>
                </a:ext>
              </a:extLst>
            </p:cNvPr>
            <p:cNvSpPr/>
            <p:nvPr/>
          </p:nvSpPr>
          <p:spPr>
            <a:xfrm>
              <a:off x="5893432" y="3621250"/>
              <a:ext cx="933702" cy="925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73783C3-5CB8-4730-A2BB-7D78BEDC59E2}"/>
                </a:ext>
              </a:extLst>
            </p:cNvPr>
            <p:cNvSpPr/>
            <p:nvPr/>
          </p:nvSpPr>
          <p:spPr>
            <a:xfrm>
              <a:off x="6045832" y="3773650"/>
              <a:ext cx="933702" cy="925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319DC6C-C156-4389-A997-387CC4748EDA}"/>
              </a:ext>
            </a:extLst>
          </p:cNvPr>
          <p:cNvGrpSpPr/>
          <p:nvPr/>
        </p:nvGrpSpPr>
        <p:grpSpPr>
          <a:xfrm>
            <a:off x="8812053" y="2713478"/>
            <a:ext cx="1732735" cy="698167"/>
            <a:chOff x="2835797" y="3371312"/>
            <a:chExt cx="2530388" cy="1068863"/>
          </a:xfrm>
        </p:grpSpPr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B6A75610-FFDA-4529-8188-925F585DF4BA}"/>
                </a:ext>
              </a:extLst>
            </p:cNvPr>
            <p:cNvSpPr/>
            <p:nvPr/>
          </p:nvSpPr>
          <p:spPr>
            <a:xfrm>
              <a:off x="2835797" y="3954039"/>
              <a:ext cx="1084439" cy="486136"/>
            </a:xfrm>
            <a:prstGeom prst="rightArrow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3" name="내용 개체 틀 2">
              <a:extLst>
                <a:ext uri="{FF2B5EF4-FFF2-40B4-BE49-F238E27FC236}">
                  <a16:creationId xmlns:a16="http://schemas.microsoft.com/office/drawing/2014/main" id="{9B7E88C4-D585-4F70-A334-44D11CA516DC}"/>
                </a:ext>
              </a:extLst>
            </p:cNvPr>
            <p:cNvSpPr txBox="1">
              <a:spLocks/>
            </p:cNvSpPr>
            <p:nvPr/>
          </p:nvSpPr>
          <p:spPr>
            <a:xfrm>
              <a:off x="3067031" y="3371312"/>
              <a:ext cx="2299154" cy="6010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ko-KR" sz="1800" b="1" dirty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…</a:t>
              </a:r>
            </a:p>
            <a:p>
              <a:pPr marL="457200" lvl="1" indent="0">
                <a:buFont typeface="Arial" panose="020B0604020202020204" pitchFamily="34" charset="0"/>
                <a:buNone/>
              </a:pPr>
              <a:endParaRPr lang="en-US" altLang="ko-KR" sz="1800" b="1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405EF39-D166-46B3-B69B-A0368D68CAC8}"/>
              </a:ext>
            </a:extLst>
          </p:cNvPr>
          <p:cNvGrpSpPr/>
          <p:nvPr/>
        </p:nvGrpSpPr>
        <p:grpSpPr>
          <a:xfrm>
            <a:off x="10080176" y="3817825"/>
            <a:ext cx="581582" cy="576325"/>
            <a:chOff x="5741032" y="3468850"/>
            <a:chExt cx="1238502" cy="123047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C805B34-AA1A-4B32-A924-52F79D613E0C}"/>
                </a:ext>
              </a:extLst>
            </p:cNvPr>
            <p:cNvSpPr/>
            <p:nvPr/>
          </p:nvSpPr>
          <p:spPr>
            <a:xfrm>
              <a:off x="5741032" y="3468850"/>
              <a:ext cx="933702" cy="925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38100"/>
              <a:bevelB w="635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A78958E-9BEC-4E9D-8494-3D8DBE97F5B4}"/>
                </a:ext>
              </a:extLst>
            </p:cNvPr>
            <p:cNvSpPr/>
            <p:nvPr/>
          </p:nvSpPr>
          <p:spPr>
            <a:xfrm>
              <a:off x="5893432" y="3621250"/>
              <a:ext cx="933702" cy="925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38100"/>
              <a:bevelB w="635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B63E623-460D-45C6-985E-AB7FDE2C7CF7}"/>
                </a:ext>
              </a:extLst>
            </p:cNvPr>
            <p:cNvSpPr/>
            <p:nvPr/>
          </p:nvSpPr>
          <p:spPr>
            <a:xfrm>
              <a:off x="6045832" y="3773650"/>
              <a:ext cx="933702" cy="925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38100"/>
              <a:bevelB w="635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C6714B7C-3E8C-4CA2-8F23-D7D69FC49DE3}"/>
              </a:ext>
            </a:extLst>
          </p:cNvPr>
          <p:cNvSpPr txBox="1">
            <a:spLocks/>
          </p:cNvSpPr>
          <p:nvPr/>
        </p:nvSpPr>
        <p:spPr>
          <a:xfrm>
            <a:off x="4380310" y="4866213"/>
            <a:ext cx="902399" cy="39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First Layer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49" name="내용 개체 틀 2">
            <a:extLst>
              <a:ext uri="{FF2B5EF4-FFF2-40B4-BE49-F238E27FC236}">
                <a16:creationId xmlns:a16="http://schemas.microsoft.com/office/drawing/2014/main" id="{B5782050-81F2-4EF3-A765-D5FBF8027732}"/>
              </a:ext>
            </a:extLst>
          </p:cNvPr>
          <p:cNvSpPr txBox="1">
            <a:spLocks/>
          </p:cNvSpPr>
          <p:nvPr/>
        </p:nvSpPr>
        <p:spPr>
          <a:xfrm>
            <a:off x="7177155" y="4863790"/>
            <a:ext cx="1108834" cy="39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Second Layer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0" name="내용 개체 틀 2">
            <a:extLst>
              <a:ext uri="{FF2B5EF4-FFF2-40B4-BE49-F238E27FC236}">
                <a16:creationId xmlns:a16="http://schemas.microsoft.com/office/drawing/2014/main" id="{DD474779-6E69-4FD3-9B1F-A7E2415FEBD8}"/>
              </a:ext>
            </a:extLst>
          </p:cNvPr>
          <p:cNvSpPr txBox="1">
            <a:spLocks/>
          </p:cNvSpPr>
          <p:nvPr/>
        </p:nvSpPr>
        <p:spPr>
          <a:xfrm>
            <a:off x="10035776" y="4831578"/>
            <a:ext cx="1108834" cy="39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 Layer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0377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AB08DEA9-B271-46A3-98CE-7092AE5AA5A1}"/>
              </a:ext>
            </a:extLst>
          </p:cNvPr>
          <p:cNvSpPr txBox="1">
            <a:spLocks/>
          </p:cNvSpPr>
          <p:nvPr/>
        </p:nvSpPr>
        <p:spPr>
          <a:xfrm>
            <a:off x="688172" y="3071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CNN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(Convolutional Neural Networks)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405EF39-D166-46B3-B69B-A0368D68CAC8}"/>
              </a:ext>
            </a:extLst>
          </p:cNvPr>
          <p:cNvGrpSpPr/>
          <p:nvPr/>
        </p:nvGrpSpPr>
        <p:grpSpPr>
          <a:xfrm>
            <a:off x="1885300" y="3516884"/>
            <a:ext cx="581582" cy="576325"/>
            <a:chOff x="5741032" y="3468850"/>
            <a:chExt cx="1238502" cy="123047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C805B34-AA1A-4B32-A924-52F79D613E0C}"/>
                </a:ext>
              </a:extLst>
            </p:cNvPr>
            <p:cNvSpPr/>
            <p:nvPr/>
          </p:nvSpPr>
          <p:spPr>
            <a:xfrm>
              <a:off x="5741032" y="3468850"/>
              <a:ext cx="933702" cy="925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38100"/>
              <a:bevelB w="635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A78958E-9BEC-4E9D-8494-3D8DBE97F5B4}"/>
                </a:ext>
              </a:extLst>
            </p:cNvPr>
            <p:cNvSpPr/>
            <p:nvPr/>
          </p:nvSpPr>
          <p:spPr>
            <a:xfrm>
              <a:off x="5893432" y="3621250"/>
              <a:ext cx="933702" cy="925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38100"/>
              <a:bevelB w="635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B63E623-460D-45C6-985E-AB7FDE2C7CF7}"/>
                </a:ext>
              </a:extLst>
            </p:cNvPr>
            <p:cNvSpPr/>
            <p:nvPr/>
          </p:nvSpPr>
          <p:spPr>
            <a:xfrm>
              <a:off x="6045832" y="3773650"/>
              <a:ext cx="933702" cy="925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38100"/>
              <a:bevelB w="635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50" name="내용 개체 틀 2">
            <a:extLst>
              <a:ext uri="{FF2B5EF4-FFF2-40B4-BE49-F238E27FC236}">
                <a16:creationId xmlns:a16="http://schemas.microsoft.com/office/drawing/2014/main" id="{DD474779-6E69-4FD3-9B1F-A7E2415FEBD8}"/>
              </a:ext>
            </a:extLst>
          </p:cNvPr>
          <p:cNvSpPr txBox="1">
            <a:spLocks/>
          </p:cNvSpPr>
          <p:nvPr/>
        </p:nvSpPr>
        <p:spPr>
          <a:xfrm>
            <a:off x="1840900" y="4530637"/>
            <a:ext cx="1108834" cy="39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 Layer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FC35A2A8-EF7B-4F5E-9A1E-6EAEB0BBBC1C}"/>
              </a:ext>
            </a:extLst>
          </p:cNvPr>
          <p:cNvSpPr/>
          <p:nvPr/>
        </p:nvSpPr>
        <p:spPr>
          <a:xfrm>
            <a:off x="3195520" y="3659645"/>
            <a:ext cx="742592" cy="317538"/>
          </a:xfrm>
          <a:prstGeom prst="rightArrow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EF5C5CB3-01C8-4ABC-8099-7616BA098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544399"/>
              </p:ext>
            </p:extLst>
          </p:nvPr>
        </p:nvGraphicFramePr>
        <p:xfrm>
          <a:off x="4666750" y="1583168"/>
          <a:ext cx="363317" cy="473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317">
                  <a:extLst>
                    <a:ext uri="{9D8B030D-6E8A-4147-A177-3AD203B41FA5}">
                      <a16:colId xmlns:a16="http://schemas.microsoft.com/office/drawing/2014/main" val="327975461"/>
                    </a:ext>
                  </a:extLst>
                </a:gridCol>
              </a:tblGrid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70541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478395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66790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53639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430269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327006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167607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444176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82095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649330"/>
                  </a:ext>
                </a:extLst>
              </a:tr>
            </a:tbl>
          </a:graphicData>
        </a:graphic>
      </p:graphicFrame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44F2CB73-802E-4D11-A026-961DEEAE6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9536" y="5758046"/>
            <a:ext cx="1831964" cy="60104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24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8964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AB08DEA9-B271-46A3-98CE-7092AE5AA5A1}"/>
              </a:ext>
            </a:extLst>
          </p:cNvPr>
          <p:cNvSpPr txBox="1">
            <a:spLocks/>
          </p:cNvSpPr>
          <p:nvPr/>
        </p:nvSpPr>
        <p:spPr>
          <a:xfrm>
            <a:off x="688172" y="3071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CNN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(Convolutional Neural Networks)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FC35A2A8-EF7B-4F5E-9A1E-6EAEB0BBBC1C}"/>
              </a:ext>
            </a:extLst>
          </p:cNvPr>
          <p:cNvSpPr/>
          <p:nvPr/>
        </p:nvSpPr>
        <p:spPr>
          <a:xfrm>
            <a:off x="3195520" y="3659645"/>
            <a:ext cx="742592" cy="317538"/>
          </a:xfrm>
          <a:prstGeom prst="rightArrow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EF5C5CB3-01C8-4ABC-8099-7616BA098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507721"/>
              </p:ext>
            </p:extLst>
          </p:nvPr>
        </p:nvGraphicFramePr>
        <p:xfrm>
          <a:off x="4299065" y="1592887"/>
          <a:ext cx="363317" cy="473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317">
                  <a:extLst>
                    <a:ext uri="{9D8B030D-6E8A-4147-A177-3AD203B41FA5}">
                      <a16:colId xmlns:a16="http://schemas.microsoft.com/office/drawing/2014/main" val="327975461"/>
                    </a:ext>
                  </a:extLst>
                </a:gridCol>
              </a:tblGrid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70541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478395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66790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53639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430269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327006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167607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444176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82095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649330"/>
                  </a:ext>
                </a:extLst>
              </a:tr>
            </a:tbl>
          </a:graphicData>
        </a:graphic>
      </p:graphicFrame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44F2CB73-802E-4D11-A026-961DEEAE6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9536" y="5758046"/>
            <a:ext cx="1831964" cy="60104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24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6BC9C0F9-21F2-445C-8408-DA3D2F6A3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128" y="2936077"/>
            <a:ext cx="3694131" cy="1764674"/>
          </a:xfrm>
          <a:prstGeom prst="rect">
            <a:avLst/>
          </a:prstGeom>
        </p:spPr>
      </p:pic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2824E5BF-2533-496C-B269-A1A050AD32A0}"/>
              </a:ext>
            </a:extLst>
          </p:cNvPr>
          <p:cNvSpPr/>
          <p:nvPr/>
        </p:nvSpPr>
        <p:spPr>
          <a:xfrm>
            <a:off x="7502193" y="2487432"/>
            <a:ext cx="742592" cy="317538"/>
          </a:xfrm>
          <a:prstGeom prst="rightArrow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891157B1-D952-41C6-9345-E9064B170BE2}"/>
              </a:ext>
            </a:extLst>
          </p:cNvPr>
          <p:cNvSpPr txBox="1">
            <a:spLocks/>
          </p:cNvSpPr>
          <p:nvPr/>
        </p:nvSpPr>
        <p:spPr>
          <a:xfrm>
            <a:off x="6726700" y="4963864"/>
            <a:ext cx="2157015" cy="6746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 </a:t>
            </a:r>
            <a:r>
              <a:rPr lang="en-US" altLang="ko-KR" sz="24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N_value</a:t>
            </a: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, </a:t>
            </a:r>
            <a:r>
              <a:rPr lang="en-US" altLang="ko-KR" sz="24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N_class</a:t>
            </a: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9506C57F-498D-4FFC-8F7A-8957BB07592F}"/>
              </a:ext>
            </a:extLst>
          </p:cNvPr>
          <p:cNvSpPr txBox="1">
            <a:spLocks/>
          </p:cNvSpPr>
          <p:nvPr/>
        </p:nvSpPr>
        <p:spPr>
          <a:xfrm>
            <a:off x="9712977" y="4978444"/>
            <a:ext cx="2109837" cy="7031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 </a:t>
            </a:r>
            <a:r>
              <a:rPr lang="en-US" altLang="ko-KR" sz="24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N_data</a:t>
            </a: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, </a:t>
            </a:r>
            <a:r>
              <a:rPr lang="en-US" altLang="ko-KR" sz="24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N_class</a:t>
            </a: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64353EF-27D0-40AB-87D1-FC20FB07E964}"/>
              </a:ext>
            </a:extLst>
          </p:cNvPr>
          <p:cNvGrpSpPr/>
          <p:nvPr/>
        </p:nvGrpSpPr>
        <p:grpSpPr>
          <a:xfrm>
            <a:off x="930258" y="3557516"/>
            <a:ext cx="2368914" cy="1406348"/>
            <a:chOff x="1200148" y="3516884"/>
            <a:chExt cx="2368914" cy="1406348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E405EF39-D166-46B3-B69B-A0368D68CAC8}"/>
                </a:ext>
              </a:extLst>
            </p:cNvPr>
            <p:cNvGrpSpPr/>
            <p:nvPr/>
          </p:nvGrpSpPr>
          <p:grpSpPr>
            <a:xfrm>
              <a:off x="1885300" y="3516884"/>
              <a:ext cx="581582" cy="576325"/>
              <a:chOff x="5741032" y="3468850"/>
              <a:chExt cx="1238502" cy="1230472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8C805B34-AA1A-4B32-A924-52F79D613E0C}"/>
                  </a:ext>
                </a:extLst>
              </p:cNvPr>
              <p:cNvSpPr/>
              <p:nvPr/>
            </p:nvSpPr>
            <p:spPr>
              <a:xfrm>
                <a:off x="5741032" y="3468850"/>
                <a:ext cx="933702" cy="925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isometricRightUp">
                  <a:rot lat="2100000" lon="18899998" rev="0"/>
                </a:camera>
                <a:lightRig rig="threePt" dir="t"/>
              </a:scene3d>
              <a:sp3d>
                <a:bevelT w="12700" h="38100"/>
                <a:bevelB w="635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AA78958E-9BEC-4E9D-8494-3D8DBE97F5B4}"/>
                  </a:ext>
                </a:extLst>
              </p:cNvPr>
              <p:cNvSpPr/>
              <p:nvPr/>
            </p:nvSpPr>
            <p:spPr>
              <a:xfrm>
                <a:off x="5893432" y="3621250"/>
                <a:ext cx="933702" cy="925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isometricRightUp">
                  <a:rot lat="2100000" lon="18899998" rev="0"/>
                </a:camera>
                <a:lightRig rig="threePt" dir="t"/>
              </a:scene3d>
              <a:sp3d>
                <a:bevelT w="12700" h="38100"/>
                <a:bevelB w="635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FB63E623-460D-45C6-985E-AB7FDE2C7CF7}"/>
                  </a:ext>
                </a:extLst>
              </p:cNvPr>
              <p:cNvSpPr/>
              <p:nvPr/>
            </p:nvSpPr>
            <p:spPr>
              <a:xfrm>
                <a:off x="6045832" y="3773650"/>
                <a:ext cx="933702" cy="925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isometricRightUp">
                  <a:rot lat="2100000" lon="18899998" rev="0"/>
                </a:camera>
                <a:lightRig rig="threePt" dir="t"/>
              </a:scene3d>
              <a:sp3d>
                <a:bevelT w="12700" h="38100"/>
                <a:bevelB w="635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</p:grpSp>
        <p:sp>
          <p:nvSpPr>
            <p:cNvPr id="50" name="내용 개체 틀 2">
              <a:extLst>
                <a:ext uri="{FF2B5EF4-FFF2-40B4-BE49-F238E27FC236}">
                  <a16:creationId xmlns:a16="http://schemas.microsoft.com/office/drawing/2014/main" id="{DD474779-6E69-4FD3-9B1F-A7E2415FEBD8}"/>
                </a:ext>
              </a:extLst>
            </p:cNvPr>
            <p:cNvSpPr txBox="1">
              <a:spLocks/>
            </p:cNvSpPr>
            <p:nvPr/>
          </p:nvSpPr>
          <p:spPr>
            <a:xfrm>
              <a:off x="1840900" y="4530637"/>
              <a:ext cx="1108834" cy="39259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ko-KR" sz="1100" dirty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N Layer</a:t>
              </a:r>
            </a:p>
            <a:p>
              <a:pPr marL="457200" lvl="1" indent="0">
                <a:buFont typeface="Arial" panose="020B0604020202020204" pitchFamily="34" charset="0"/>
                <a:buNone/>
              </a:pPr>
              <a:endPara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0291B87-7225-4F0A-89B5-CD532F314338}"/>
                </a:ext>
              </a:extLst>
            </p:cNvPr>
            <p:cNvGrpSpPr/>
            <p:nvPr/>
          </p:nvGrpSpPr>
          <p:grpSpPr>
            <a:xfrm>
              <a:off x="2504628" y="3516884"/>
              <a:ext cx="581582" cy="576325"/>
              <a:chOff x="5741032" y="3468850"/>
              <a:chExt cx="1238502" cy="1230472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2DDF4833-1F5D-4138-85D0-25E03FC52E82}"/>
                  </a:ext>
                </a:extLst>
              </p:cNvPr>
              <p:cNvSpPr/>
              <p:nvPr/>
            </p:nvSpPr>
            <p:spPr>
              <a:xfrm>
                <a:off x="5741032" y="3468850"/>
                <a:ext cx="933702" cy="925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isometricRightUp">
                  <a:rot lat="2100000" lon="18899998" rev="0"/>
                </a:camera>
                <a:lightRig rig="threePt" dir="t"/>
              </a:scene3d>
              <a:sp3d>
                <a:bevelT w="12700" h="38100"/>
                <a:bevelB w="635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0C62BF7-AD52-44F6-AF07-C6273C43C68D}"/>
                  </a:ext>
                </a:extLst>
              </p:cNvPr>
              <p:cNvSpPr/>
              <p:nvPr/>
            </p:nvSpPr>
            <p:spPr>
              <a:xfrm>
                <a:off x="5893432" y="3621250"/>
                <a:ext cx="933702" cy="925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isometricRightUp">
                  <a:rot lat="2100000" lon="18899998" rev="0"/>
                </a:camera>
                <a:lightRig rig="threePt" dir="t"/>
              </a:scene3d>
              <a:sp3d>
                <a:bevelT w="12700" h="38100"/>
                <a:bevelB w="635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2C1F643-B332-44B6-9BF1-C9D71A747649}"/>
                  </a:ext>
                </a:extLst>
              </p:cNvPr>
              <p:cNvSpPr/>
              <p:nvPr/>
            </p:nvSpPr>
            <p:spPr>
              <a:xfrm>
                <a:off x="6045832" y="3773650"/>
                <a:ext cx="933702" cy="925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isometricRightUp">
                  <a:rot lat="2100000" lon="18899998" rev="0"/>
                </a:camera>
                <a:lightRig rig="threePt" dir="t"/>
              </a:scene3d>
              <a:sp3d>
                <a:bevelT w="12700" h="38100"/>
                <a:bevelB w="635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</p:grpSp>
        <p:sp>
          <p:nvSpPr>
            <p:cNvPr id="20" name="내용 개체 틀 2">
              <a:extLst>
                <a:ext uri="{FF2B5EF4-FFF2-40B4-BE49-F238E27FC236}">
                  <a16:creationId xmlns:a16="http://schemas.microsoft.com/office/drawing/2014/main" id="{000C0964-2E10-4BE1-9850-5B4BE1090F51}"/>
                </a:ext>
              </a:extLst>
            </p:cNvPr>
            <p:cNvSpPr txBox="1">
              <a:spLocks/>
            </p:cNvSpPr>
            <p:nvPr/>
          </p:nvSpPr>
          <p:spPr>
            <a:xfrm>
              <a:off x="2460228" y="4530637"/>
              <a:ext cx="1108834" cy="39259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ko-KR" sz="1100" dirty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N Layer</a:t>
              </a:r>
            </a:p>
            <a:p>
              <a:pPr marL="457200" lvl="1" indent="0">
                <a:buFont typeface="Arial" panose="020B0604020202020204" pitchFamily="34" charset="0"/>
                <a:buNone/>
              </a:pPr>
              <a:endPara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0F0B899-9C64-45BC-95EC-AD2450E99BEC}"/>
                </a:ext>
              </a:extLst>
            </p:cNvPr>
            <p:cNvGrpSpPr/>
            <p:nvPr/>
          </p:nvGrpSpPr>
          <p:grpSpPr>
            <a:xfrm>
              <a:off x="1244548" y="3516884"/>
              <a:ext cx="581582" cy="576325"/>
              <a:chOff x="5741032" y="3468850"/>
              <a:chExt cx="1238502" cy="123047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7EA60D3-6636-44C9-91AB-7DE1BE6F2C84}"/>
                  </a:ext>
                </a:extLst>
              </p:cNvPr>
              <p:cNvSpPr/>
              <p:nvPr/>
            </p:nvSpPr>
            <p:spPr>
              <a:xfrm>
                <a:off x="5741032" y="3468850"/>
                <a:ext cx="933702" cy="925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isometricRightUp">
                  <a:rot lat="2100000" lon="18899998" rev="0"/>
                </a:camera>
                <a:lightRig rig="threePt" dir="t"/>
              </a:scene3d>
              <a:sp3d>
                <a:bevelT w="12700" h="38100"/>
                <a:bevelB w="635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DC8A4F5-BD4F-438A-A164-F178634DA9E9}"/>
                  </a:ext>
                </a:extLst>
              </p:cNvPr>
              <p:cNvSpPr/>
              <p:nvPr/>
            </p:nvSpPr>
            <p:spPr>
              <a:xfrm>
                <a:off x="5893432" y="3621250"/>
                <a:ext cx="933702" cy="925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isometricRightUp">
                  <a:rot lat="2100000" lon="18899998" rev="0"/>
                </a:camera>
                <a:lightRig rig="threePt" dir="t"/>
              </a:scene3d>
              <a:sp3d>
                <a:bevelT w="12700" h="38100"/>
                <a:bevelB w="635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24DA671B-5D4C-4ACD-94BE-EDFA0D0C792A}"/>
                  </a:ext>
                </a:extLst>
              </p:cNvPr>
              <p:cNvSpPr/>
              <p:nvPr/>
            </p:nvSpPr>
            <p:spPr>
              <a:xfrm>
                <a:off x="6045832" y="3773650"/>
                <a:ext cx="933702" cy="925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isometricRightUp">
                  <a:rot lat="2100000" lon="18899998" rev="0"/>
                </a:camera>
                <a:lightRig rig="threePt" dir="t"/>
              </a:scene3d>
              <a:sp3d>
                <a:bevelT w="12700" h="38100"/>
                <a:bevelB w="635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</p:grpSp>
        <p:sp>
          <p:nvSpPr>
            <p:cNvPr id="25" name="내용 개체 틀 2">
              <a:extLst>
                <a:ext uri="{FF2B5EF4-FFF2-40B4-BE49-F238E27FC236}">
                  <a16:creationId xmlns:a16="http://schemas.microsoft.com/office/drawing/2014/main" id="{01013F66-17D9-400A-B5A0-486F158E1FB3}"/>
                </a:ext>
              </a:extLst>
            </p:cNvPr>
            <p:cNvSpPr txBox="1">
              <a:spLocks/>
            </p:cNvSpPr>
            <p:nvPr/>
          </p:nvSpPr>
          <p:spPr>
            <a:xfrm>
              <a:off x="1200148" y="4530637"/>
              <a:ext cx="1108834" cy="39259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ko-KR" sz="1100" dirty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N Layer</a:t>
              </a:r>
            </a:p>
            <a:p>
              <a:pPr marL="457200" lvl="1" indent="0">
                <a:buFont typeface="Arial" panose="020B0604020202020204" pitchFamily="34" charset="0"/>
                <a:buNone/>
              </a:pPr>
              <a:endPara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graphicFrame>
        <p:nvGraphicFramePr>
          <p:cNvPr id="26" name="표 6">
            <a:extLst>
              <a:ext uri="{FF2B5EF4-FFF2-40B4-BE49-F238E27FC236}">
                <a16:creationId xmlns:a16="http://schemas.microsoft.com/office/drawing/2014/main" id="{5F2D5388-42DE-4C76-B305-8E10A5E49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012640"/>
              </p:ext>
            </p:extLst>
          </p:nvPr>
        </p:nvGraphicFramePr>
        <p:xfrm>
          <a:off x="4703085" y="1595778"/>
          <a:ext cx="363317" cy="47424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317">
                  <a:extLst>
                    <a:ext uri="{9D8B030D-6E8A-4147-A177-3AD203B41FA5}">
                      <a16:colId xmlns:a16="http://schemas.microsoft.com/office/drawing/2014/main" val="327975461"/>
                    </a:ext>
                  </a:extLst>
                </a:gridCol>
              </a:tblGrid>
              <a:tr h="474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70541"/>
                  </a:ext>
                </a:extLst>
              </a:tr>
              <a:tr h="4742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478395"/>
                  </a:ext>
                </a:extLst>
              </a:tr>
              <a:tr h="4742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66790"/>
                  </a:ext>
                </a:extLst>
              </a:tr>
              <a:tr h="4742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53639"/>
                  </a:ext>
                </a:extLst>
              </a:tr>
              <a:tr h="4742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430269"/>
                  </a:ext>
                </a:extLst>
              </a:tr>
              <a:tr h="4742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327006"/>
                  </a:ext>
                </a:extLst>
              </a:tr>
              <a:tr h="4742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167607"/>
                  </a:ext>
                </a:extLst>
              </a:tr>
              <a:tr h="4742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444176"/>
                  </a:ext>
                </a:extLst>
              </a:tr>
              <a:tr h="4742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82095"/>
                  </a:ext>
                </a:extLst>
              </a:tr>
              <a:tr h="474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649330"/>
                  </a:ext>
                </a:extLst>
              </a:tr>
            </a:tbl>
          </a:graphicData>
        </a:graphic>
      </p:graphicFrame>
      <p:graphicFrame>
        <p:nvGraphicFramePr>
          <p:cNvPr id="27" name="표 6">
            <a:extLst>
              <a:ext uri="{FF2B5EF4-FFF2-40B4-BE49-F238E27FC236}">
                <a16:creationId xmlns:a16="http://schemas.microsoft.com/office/drawing/2014/main" id="{CB0F842E-7F1C-4FDC-A7C8-EB5BDA97E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110954"/>
              </p:ext>
            </p:extLst>
          </p:nvPr>
        </p:nvGraphicFramePr>
        <p:xfrm>
          <a:off x="5101985" y="1603047"/>
          <a:ext cx="363317" cy="473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317">
                  <a:extLst>
                    <a:ext uri="{9D8B030D-6E8A-4147-A177-3AD203B41FA5}">
                      <a16:colId xmlns:a16="http://schemas.microsoft.com/office/drawing/2014/main" val="327975461"/>
                    </a:ext>
                  </a:extLst>
                </a:gridCol>
              </a:tblGrid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70541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478395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66790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53639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430269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327006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167607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444176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82095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649330"/>
                  </a:ext>
                </a:extLst>
              </a:tr>
            </a:tbl>
          </a:graphicData>
        </a:graphic>
      </p:graphicFrame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DA90D4FF-86C7-478A-9E05-8E54CA9F3619}"/>
              </a:ext>
            </a:extLst>
          </p:cNvPr>
          <p:cNvSpPr txBox="1">
            <a:spLocks/>
          </p:cNvSpPr>
          <p:nvPr/>
        </p:nvSpPr>
        <p:spPr>
          <a:xfrm rot="5400000">
            <a:off x="3894429" y="3761939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 </a:t>
            </a:r>
            <a:r>
              <a:rPr lang="en-US" altLang="ko-KR" sz="24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N_data</a:t>
            </a: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, </a:t>
            </a:r>
            <a:r>
              <a:rPr lang="en-US" altLang="ko-KR" sz="24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N_value</a:t>
            </a: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B6528E39-E1D2-49FA-9D00-1FFC932A23D3}"/>
              </a:ext>
            </a:extLst>
          </p:cNvPr>
          <p:cNvSpPr txBox="1">
            <a:spLocks/>
          </p:cNvSpPr>
          <p:nvPr/>
        </p:nvSpPr>
        <p:spPr>
          <a:xfrm>
            <a:off x="1486662" y="2169551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N_data</a:t>
            </a:r>
            <a:endParaRPr lang="en-US" altLang="ko-KR" sz="24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9" name="막힌 원호 8">
            <a:extLst>
              <a:ext uri="{FF2B5EF4-FFF2-40B4-BE49-F238E27FC236}">
                <a16:creationId xmlns:a16="http://schemas.microsoft.com/office/drawing/2014/main" id="{6B817CC1-282C-432A-8DFC-FD67B36E8B8F}"/>
              </a:ext>
            </a:extLst>
          </p:cNvPr>
          <p:cNvSpPr/>
          <p:nvPr/>
        </p:nvSpPr>
        <p:spPr>
          <a:xfrm>
            <a:off x="1223284" y="2835219"/>
            <a:ext cx="1382212" cy="763255"/>
          </a:xfrm>
          <a:prstGeom prst="blockArc">
            <a:avLst>
              <a:gd name="adj1" fmla="val 10800000"/>
              <a:gd name="adj2" fmla="val 107012"/>
              <a:gd name="adj3" fmla="val 49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6EA77BBD-50A6-4CC7-A6B3-E29B4FBBAE30}"/>
              </a:ext>
            </a:extLst>
          </p:cNvPr>
          <p:cNvSpPr txBox="1">
            <a:spLocks/>
          </p:cNvSpPr>
          <p:nvPr/>
        </p:nvSpPr>
        <p:spPr>
          <a:xfrm>
            <a:off x="725525" y="5222710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N_value</a:t>
            </a:r>
            <a:endParaRPr lang="en-US" altLang="ko-KR" sz="24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37" name="막힌 원호 36">
            <a:extLst>
              <a:ext uri="{FF2B5EF4-FFF2-40B4-BE49-F238E27FC236}">
                <a16:creationId xmlns:a16="http://schemas.microsoft.com/office/drawing/2014/main" id="{6BD143B8-BBFB-4EB8-B92D-5D914D76859D}"/>
              </a:ext>
            </a:extLst>
          </p:cNvPr>
          <p:cNvSpPr/>
          <p:nvPr/>
        </p:nvSpPr>
        <p:spPr>
          <a:xfrm rot="10800000">
            <a:off x="943530" y="4838958"/>
            <a:ext cx="585853" cy="392596"/>
          </a:xfrm>
          <a:prstGeom prst="blockArc">
            <a:avLst>
              <a:gd name="adj1" fmla="val 10800000"/>
              <a:gd name="adj2" fmla="val 107012"/>
              <a:gd name="adj3" fmla="val 49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F62C4C7E-C451-48BF-881C-C4B87A1DEF39}"/>
              </a:ext>
            </a:extLst>
          </p:cNvPr>
          <p:cNvSpPr txBox="1">
            <a:spLocks/>
          </p:cNvSpPr>
          <p:nvPr/>
        </p:nvSpPr>
        <p:spPr>
          <a:xfrm>
            <a:off x="5514436" y="3545156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*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D7084AEA-4E3D-4A64-9BE6-90A622224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080257"/>
              </p:ext>
            </p:extLst>
          </p:nvPr>
        </p:nvGraphicFramePr>
        <p:xfrm>
          <a:off x="9955343" y="2613918"/>
          <a:ext cx="1454272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7136">
                  <a:extLst>
                    <a:ext uri="{9D8B030D-6E8A-4147-A177-3AD203B41FA5}">
                      <a16:colId xmlns:a16="http://schemas.microsoft.com/office/drawing/2014/main" val="643257930"/>
                    </a:ext>
                  </a:extLst>
                </a:gridCol>
                <a:gridCol w="727136">
                  <a:extLst>
                    <a:ext uri="{9D8B030D-6E8A-4147-A177-3AD203B41FA5}">
                      <a16:colId xmlns:a16="http://schemas.microsoft.com/office/drawing/2014/main" val="2731876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73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83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8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5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797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691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751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Project</a:t>
            </a:r>
            <a:b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</a:b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- Data preprocessing</a:t>
            </a:r>
            <a:endParaRPr lang="ko-KR" altLang="en-US" sz="280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84688A-801B-4327-9867-8E9F1879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8036" y="1873214"/>
            <a:ext cx="7704299" cy="369761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br>
              <a:rPr lang="en-US" altLang="ko-KR" sz="1600" b="0" i="0" dirty="0">
                <a:solidFill>
                  <a:srgbClr val="FFFFFF"/>
                </a:solidFill>
                <a:effectLst/>
                <a:latin typeface="KaTeX_Main"/>
              </a:rPr>
            </a:b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94C55B-DFA5-46F7-881B-CE317716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862" y="1690688"/>
            <a:ext cx="7074737" cy="455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45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Project</a:t>
            </a:r>
            <a:b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</a:b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- Data preprocessing</a:t>
            </a:r>
            <a:endParaRPr lang="ko-KR" altLang="en-US" sz="280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694CE9C-8243-4BBE-9259-8F6DA87B7BFE}"/>
              </a:ext>
            </a:extLst>
          </p:cNvPr>
          <p:cNvSpPr txBox="1">
            <a:spLocks/>
          </p:cNvSpPr>
          <p:nvPr/>
        </p:nvSpPr>
        <p:spPr>
          <a:xfrm>
            <a:off x="1415542" y="1519311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b="1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STFT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A9830F4-C079-45A1-878E-000C98521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20" y="1835073"/>
            <a:ext cx="6480000" cy="432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9C6F919-AF61-4E77-8E96-C7ACD3341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227" y="1837734"/>
            <a:ext cx="6480000" cy="4320000"/>
          </a:xfrm>
          <a:prstGeom prst="rect">
            <a:avLst/>
          </a:prstGeom>
        </p:spPr>
      </p:pic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39DCC438-BB49-46AD-9952-ACF3A117009A}"/>
              </a:ext>
            </a:extLst>
          </p:cNvPr>
          <p:cNvSpPr txBox="1">
            <a:spLocks/>
          </p:cNvSpPr>
          <p:nvPr/>
        </p:nvSpPr>
        <p:spPr>
          <a:xfrm>
            <a:off x="-485071" y="3596640"/>
            <a:ext cx="1744911" cy="2017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</a:t>
            </a:r>
            <a:r>
              <a:rPr lang="en-US" altLang="ko-KR" sz="16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n_fft</a:t>
            </a:r>
            <a:r>
              <a:rPr lang="en-US" altLang="ko-KR" sz="16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/ 2) +1  </a:t>
            </a:r>
          </a:p>
          <a:p>
            <a:pPr marL="0" indent="0" algn="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6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= 129</a:t>
            </a:r>
          </a:p>
          <a:p>
            <a:pPr marL="457200" lvl="1" indent="0" algn="r">
              <a:buFont typeface="Arial" panose="020B0604020202020204" pitchFamily="34" charset="0"/>
              <a:buNone/>
            </a:pPr>
            <a:endParaRPr lang="en-US" altLang="ko-KR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5CBBF37A-DEF7-4E4E-98D9-8EE87897D3E9}"/>
              </a:ext>
            </a:extLst>
          </p:cNvPr>
          <p:cNvSpPr txBox="1">
            <a:spLocks/>
          </p:cNvSpPr>
          <p:nvPr/>
        </p:nvSpPr>
        <p:spPr>
          <a:xfrm>
            <a:off x="2402644" y="5815574"/>
            <a:ext cx="2867741" cy="119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6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n_data</a:t>
            </a:r>
            <a:r>
              <a:rPr lang="en-US" altLang="ko-KR" sz="16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/ </a:t>
            </a:r>
            <a:r>
              <a:rPr lang="en-US" altLang="ko-KR" sz="16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hop_length</a:t>
            </a:r>
            <a:r>
              <a:rPr lang="en-US" altLang="ko-KR" sz="16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+ 1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6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= 126</a:t>
            </a: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0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BC04CF2C-D6C1-49DC-BBC4-88CC07868C35}"/>
              </a:ext>
            </a:extLst>
          </p:cNvPr>
          <p:cNvSpPr txBox="1">
            <a:spLocks/>
          </p:cNvSpPr>
          <p:nvPr/>
        </p:nvSpPr>
        <p:spPr>
          <a:xfrm>
            <a:off x="9309388" y="1392639"/>
            <a:ext cx="2621754" cy="1180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n_fft</a:t>
            </a:r>
            <a:r>
              <a:rPr lang="en-US" altLang="ko-KR" sz="12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= 256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Hop_length</a:t>
            </a:r>
            <a:r>
              <a:rPr lang="en-US" altLang="ko-KR" sz="12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= 128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n_data</a:t>
            </a:r>
            <a:r>
              <a:rPr lang="en-US" altLang="ko-KR" sz="12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= 16000</a:t>
            </a:r>
          </a:p>
          <a:p>
            <a:pPr marL="457200" lvl="1" indent="0" algn="r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2AAB4240-A98E-4920-914F-B0383538B897}"/>
              </a:ext>
            </a:extLst>
          </p:cNvPr>
          <p:cNvSpPr txBox="1">
            <a:spLocks/>
          </p:cNvSpPr>
          <p:nvPr/>
        </p:nvSpPr>
        <p:spPr>
          <a:xfrm>
            <a:off x="8132768" y="5897231"/>
            <a:ext cx="2867741" cy="119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6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(129, 126)</a:t>
            </a: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0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994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CBD099AA-095C-43B5-8EEE-78DF602FF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Project</a:t>
            </a:r>
            <a:b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</a:b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- Data preprocessing</a:t>
            </a:r>
            <a:endParaRPr lang="ko-KR" altLang="en-US" sz="280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CAD17F32-7405-43EE-B83B-C993CDA1D2C5}"/>
              </a:ext>
            </a:extLst>
          </p:cNvPr>
          <p:cNvSpPr txBox="1">
            <a:spLocks/>
          </p:cNvSpPr>
          <p:nvPr/>
        </p:nvSpPr>
        <p:spPr>
          <a:xfrm>
            <a:off x="1415542" y="1519311"/>
            <a:ext cx="6651498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b="1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MFCC </a:t>
            </a:r>
            <a:r>
              <a:rPr lang="en-US" altLang="ko-KR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(Mel-Frequency Cepstral Coefficient)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E46CE9E-F1F1-4035-B7D7-2C4055B29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6" y="2120356"/>
            <a:ext cx="5269355" cy="360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0D585ED-71C2-4688-AF35-CCCB1C277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744" y="2120356"/>
            <a:ext cx="531290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80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FB350EA-9808-4F06-828C-2FD0526D3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72" y="2120356"/>
            <a:ext cx="4946154" cy="3600000"/>
          </a:xfrm>
          <a:prstGeom prst="rect">
            <a:avLst/>
          </a:prstGeom>
        </p:spPr>
      </p:pic>
      <p:pic>
        <p:nvPicPr>
          <p:cNvPr id="8" name="그림 7" descr="텍스트, 오렌지이(가) 표시된 사진&#10;&#10;자동 생성된 설명">
            <a:extLst>
              <a:ext uri="{FF2B5EF4-FFF2-40B4-BE49-F238E27FC236}">
                <a16:creationId xmlns:a16="http://schemas.microsoft.com/office/drawing/2014/main" id="{2992CA79-D2AE-44FE-AC94-8BD165A46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35" y="2120356"/>
            <a:ext cx="4946154" cy="3600000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CBD099AA-095C-43B5-8EEE-78DF602FF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Project</a:t>
            </a:r>
            <a:b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</a:b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- Data preprocessing</a:t>
            </a:r>
            <a:endParaRPr lang="ko-KR" altLang="en-US" sz="280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CAD17F32-7405-43EE-B83B-C993CDA1D2C5}"/>
              </a:ext>
            </a:extLst>
          </p:cNvPr>
          <p:cNvSpPr txBox="1">
            <a:spLocks/>
          </p:cNvSpPr>
          <p:nvPr/>
        </p:nvSpPr>
        <p:spPr>
          <a:xfrm>
            <a:off x="1415542" y="1519311"/>
            <a:ext cx="6651498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b="1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MFCC </a:t>
            </a:r>
            <a:r>
              <a:rPr lang="en-US" altLang="ko-KR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(Mel-Frequency Cepstral Coefficient)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075097D-7E36-45A8-8A37-7BC649C8BF20}"/>
              </a:ext>
            </a:extLst>
          </p:cNvPr>
          <p:cNvSpPr txBox="1">
            <a:spLocks/>
          </p:cNvSpPr>
          <p:nvPr/>
        </p:nvSpPr>
        <p:spPr>
          <a:xfrm>
            <a:off x="8335968" y="5998831"/>
            <a:ext cx="2867741" cy="119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6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32</a:t>
            </a:r>
            <a:r>
              <a:rPr lang="en-US" altLang="ko-KR" sz="16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, 126)</a:t>
            </a: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0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949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Project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84688A-801B-4327-9867-8E9F1879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8036" y="1873214"/>
            <a:ext cx="7704299" cy="3697613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Song Perception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 Processing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Determining whether there is a song in the noise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If there is a song, denoise and extract the song</a:t>
            </a:r>
          </a:p>
          <a:p>
            <a:pPr lvl="1">
              <a:lnSpc>
                <a:spcPct val="150000"/>
              </a:lnSpc>
            </a:pP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Finding a song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Creating a destructive interference wave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Noise canceling for songs</a:t>
            </a:r>
          </a:p>
          <a:p>
            <a:pPr marL="457200" lvl="1" indent="0"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718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926BE5E-CC68-4B61-B31F-86458C3E5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6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Project</a:t>
            </a:r>
            <a:b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</a:b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- CNN</a:t>
            </a:r>
            <a:endParaRPr lang="ko-KR" altLang="en-US" sz="280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6307AD7-0822-4B59-867A-377C4D40F04B}"/>
              </a:ext>
            </a:extLst>
          </p:cNvPr>
          <p:cNvGrpSpPr/>
          <p:nvPr/>
        </p:nvGrpSpPr>
        <p:grpSpPr>
          <a:xfrm>
            <a:off x="2969336" y="1406479"/>
            <a:ext cx="1368945" cy="908856"/>
            <a:chOff x="2378451" y="3048756"/>
            <a:chExt cx="1999129" cy="1391419"/>
          </a:xfrm>
        </p:grpSpPr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5B39466F-C3E6-429A-8A7E-06A9DFBF2098}"/>
                </a:ext>
              </a:extLst>
            </p:cNvPr>
            <p:cNvSpPr/>
            <p:nvPr/>
          </p:nvSpPr>
          <p:spPr>
            <a:xfrm>
              <a:off x="2835797" y="3954039"/>
              <a:ext cx="1084439" cy="486136"/>
            </a:xfrm>
            <a:prstGeom prst="rightArrow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내용 개체 틀 2">
              <a:extLst>
                <a:ext uri="{FF2B5EF4-FFF2-40B4-BE49-F238E27FC236}">
                  <a16:creationId xmlns:a16="http://schemas.microsoft.com/office/drawing/2014/main" id="{353FA6D5-D9F1-4D55-A08F-E56C2D6E081C}"/>
                </a:ext>
              </a:extLst>
            </p:cNvPr>
            <p:cNvSpPr txBox="1">
              <a:spLocks/>
            </p:cNvSpPr>
            <p:nvPr/>
          </p:nvSpPr>
          <p:spPr>
            <a:xfrm>
              <a:off x="2378451" y="3048756"/>
              <a:ext cx="1999129" cy="6010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100" dirty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Convolution 1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100" dirty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(Zero Padding)</a:t>
              </a:r>
            </a:p>
            <a:p>
              <a:pPr marL="457200" lvl="1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726331A-491A-422B-909C-11C39EDCFBC6}"/>
              </a:ext>
            </a:extLst>
          </p:cNvPr>
          <p:cNvGrpSpPr/>
          <p:nvPr/>
        </p:nvGrpSpPr>
        <p:grpSpPr>
          <a:xfrm>
            <a:off x="4445072" y="2357997"/>
            <a:ext cx="1754419" cy="1230472"/>
            <a:chOff x="5741032" y="3468850"/>
            <a:chExt cx="1238502" cy="123047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FDFBE80-90C6-447F-9405-59A130E8E646}"/>
                </a:ext>
              </a:extLst>
            </p:cNvPr>
            <p:cNvSpPr/>
            <p:nvPr/>
          </p:nvSpPr>
          <p:spPr>
            <a:xfrm>
              <a:off x="5741032" y="3468850"/>
              <a:ext cx="933702" cy="925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88C5FC2-876C-453C-AADA-450BACFC1D73}"/>
                </a:ext>
              </a:extLst>
            </p:cNvPr>
            <p:cNvSpPr/>
            <p:nvPr/>
          </p:nvSpPr>
          <p:spPr>
            <a:xfrm>
              <a:off x="5893432" y="3621250"/>
              <a:ext cx="933702" cy="925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8C3EF9E-0003-49D0-94F0-2C38A4CA9D7F}"/>
                </a:ext>
              </a:extLst>
            </p:cNvPr>
            <p:cNvSpPr/>
            <p:nvPr/>
          </p:nvSpPr>
          <p:spPr>
            <a:xfrm>
              <a:off x="6045832" y="3773650"/>
              <a:ext cx="933702" cy="925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796223D-99A7-4447-8E07-36DFEAB957B7}"/>
              </a:ext>
            </a:extLst>
          </p:cNvPr>
          <p:cNvGrpSpPr/>
          <p:nvPr/>
        </p:nvGrpSpPr>
        <p:grpSpPr>
          <a:xfrm>
            <a:off x="3398864" y="2843125"/>
            <a:ext cx="660850" cy="679424"/>
            <a:chOff x="4110292" y="4312480"/>
            <a:chExt cx="660850" cy="67942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CAA11BE-EF8A-4E99-9A2D-A6D9D0908C76}"/>
                </a:ext>
              </a:extLst>
            </p:cNvPr>
            <p:cNvSpPr/>
            <p:nvPr/>
          </p:nvSpPr>
          <p:spPr>
            <a:xfrm>
              <a:off x="4110292" y="4312480"/>
              <a:ext cx="356050" cy="374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CEA3415-0DF3-4CA8-8090-FD504EBE6FE0}"/>
                </a:ext>
              </a:extLst>
            </p:cNvPr>
            <p:cNvSpPr/>
            <p:nvPr/>
          </p:nvSpPr>
          <p:spPr>
            <a:xfrm>
              <a:off x="4262692" y="4464880"/>
              <a:ext cx="356050" cy="374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96CB20E-69D0-43EA-8FA6-E8207F95CECB}"/>
                </a:ext>
              </a:extLst>
            </p:cNvPr>
            <p:cNvSpPr/>
            <p:nvPr/>
          </p:nvSpPr>
          <p:spPr>
            <a:xfrm>
              <a:off x="4415092" y="4617280"/>
              <a:ext cx="356050" cy="374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20919653-42C1-4D9E-AA33-4A040C5AF198}"/>
              </a:ext>
            </a:extLst>
          </p:cNvPr>
          <p:cNvSpPr txBox="1">
            <a:spLocks/>
          </p:cNvSpPr>
          <p:nvPr/>
        </p:nvSpPr>
        <p:spPr>
          <a:xfrm>
            <a:off x="6526483" y="3819401"/>
            <a:ext cx="1574393" cy="392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Kernel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1353541-A66D-46D5-A29C-84A12D4EEBB1}"/>
              </a:ext>
            </a:extLst>
          </p:cNvPr>
          <p:cNvGrpSpPr/>
          <p:nvPr/>
        </p:nvGrpSpPr>
        <p:grpSpPr>
          <a:xfrm>
            <a:off x="5969513" y="1404717"/>
            <a:ext cx="1574393" cy="910621"/>
            <a:chOff x="2228439" y="3046055"/>
            <a:chExt cx="2299154" cy="1394120"/>
          </a:xfrm>
        </p:grpSpPr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491957DB-0FEF-4738-9B19-EE8B0BEEDEED}"/>
                </a:ext>
              </a:extLst>
            </p:cNvPr>
            <p:cNvSpPr/>
            <p:nvPr/>
          </p:nvSpPr>
          <p:spPr>
            <a:xfrm>
              <a:off x="2835797" y="3954039"/>
              <a:ext cx="1084439" cy="486136"/>
            </a:xfrm>
            <a:prstGeom prst="rightArrow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5" name="내용 개체 틀 2">
              <a:extLst>
                <a:ext uri="{FF2B5EF4-FFF2-40B4-BE49-F238E27FC236}">
                  <a16:creationId xmlns:a16="http://schemas.microsoft.com/office/drawing/2014/main" id="{44B7D117-B4CC-4569-88FB-8771924E64B9}"/>
                </a:ext>
              </a:extLst>
            </p:cNvPr>
            <p:cNvSpPr txBox="1">
              <a:spLocks/>
            </p:cNvSpPr>
            <p:nvPr/>
          </p:nvSpPr>
          <p:spPr>
            <a:xfrm>
              <a:off x="2228439" y="3046055"/>
              <a:ext cx="2299154" cy="6010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100" dirty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Max Pooling 1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100" dirty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(Stride = 1)</a:t>
              </a:r>
            </a:p>
            <a:p>
              <a:pPr marL="457200" lvl="1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7F6CB7-C626-4A50-8BE5-86072669E2F2}"/>
              </a:ext>
            </a:extLst>
          </p:cNvPr>
          <p:cNvSpPr/>
          <p:nvPr/>
        </p:nvSpPr>
        <p:spPr>
          <a:xfrm>
            <a:off x="6714095" y="3060776"/>
            <a:ext cx="356050" cy="3746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isometricRightUp">
              <a:rot lat="2100000" lon="18899998" rev="0"/>
            </a:camera>
            <a:lightRig rig="threePt" dir="t"/>
          </a:scene3d>
          <a:sp3d>
            <a:bevelT w="12700" h="63500"/>
            <a:bevelB w="635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874EFE6-012E-4B55-B5BB-32B6BDAF02F9}"/>
              </a:ext>
            </a:extLst>
          </p:cNvPr>
          <p:cNvGrpSpPr/>
          <p:nvPr/>
        </p:nvGrpSpPr>
        <p:grpSpPr>
          <a:xfrm>
            <a:off x="7940800" y="2702707"/>
            <a:ext cx="981325" cy="733362"/>
            <a:chOff x="5741032" y="3468850"/>
            <a:chExt cx="1238502" cy="123047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9F270C7-D1E7-41A5-926B-094B5EDDD096}"/>
                </a:ext>
              </a:extLst>
            </p:cNvPr>
            <p:cNvSpPr/>
            <p:nvPr/>
          </p:nvSpPr>
          <p:spPr>
            <a:xfrm>
              <a:off x="5741032" y="3468850"/>
              <a:ext cx="933702" cy="925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836F65D-B846-4927-B3D9-7282436FE90C}"/>
                </a:ext>
              </a:extLst>
            </p:cNvPr>
            <p:cNvSpPr/>
            <p:nvPr/>
          </p:nvSpPr>
          <p:spPr>
            <a:xfrm>
              <a:off x="5893432" y="3621250"/>
              <a:ext cx="933702" cy="925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3DFCF47-9856-46A9-BB95-C2A24F7C258C}"/>
                </a:ext>
              </a:extLst>
            </p:cNvPr>
            <p:cNvSpPr/>
            <p:nvPr/>
          </p:nvSpPr>
          <p:spPr>
            <a:xfrm>
              <a:off x="6045832" y="3773650"/>
              <a:ext cx="933702" cy="925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F668934B-5EDF-4458-8539-37529481E543}"/>
              </a:ext>
            </a:extLst>
          </p:cNvPr>
          <p:cNvSpPr txBox="1">
            <a:spLocks/>
          </p:cNvSpPr>
          <p:nvPr/>
        </p:nvSpPr>
        <p:spPr>
          <a:xfrm>
            <a:off x="5023774" y="3812564"/>
            <a:ext cx="902399" cy="39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First Layer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42" name="내용 개체 틀 2">
            <a:extLst>
              <a:ext uri="{FF2B5EF4-FFF2-40B4-BE49-F238E27FC236}">
                <a16:creationId xmlns:a16="http://schemas.microsoft.com/office/drawing/2014/main" id="{FFD01865-43DC-45E6-B47C-47FAAE1C516B}"/>
              </a:ext>
            </a:extLst>
          </p:cNvPr>
          <p:cNvSpPr txBox="1">
            <a:spLocks/>
          </p:cNvSpPr>
          <p:nvPr/>
        </p:nvSpPr>
        <p:spPr>
          <a:xfrm>
            <a:off x="7820619" y="3810141"/>
            <a:ext cx="1108834" cy="39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Second Layer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43" name="내용 개체 틀 2">
            <a:extLst>
              <a:ext uri="{FF2B5EF4-FFF2-40B4-BE49-F238E27FC236}">
                <a16:creationId xmlns:a16="http://schemas.microsoft.com/office/drawing/2014/main" id="{3DE477E4-A995-494E-B679-B1FB8F468D59}"/>
              </a:ext>
            </a:extLst>
          </p:cNvPr>
          <p:cNvSpPr txBox="1">
            <a:spLocks/>
          </p:cNvSpPr>
          <p:nvPr/>
        </p:nvSpPr>
        <p:spPr>
          <a:xfrm>
            <a:off x="10698198" y="6124459"/>
            <a:ext cx="1108834" cy="39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Fifth Layer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C99E0E0-2022-4055-ACED-DAA09FE25116}"/>
              </a:ext>
            </a:extLst>
          </p:cNvPr>
          <p:cNvGrpSpPr/>
          <p:nvPr/>
        </p:nvGrpSpPr>
        <p:grpSpPr>
          <a:xfrm>
            <a:off x="2969335" y="4604499"/>
            <a:ext cx="1368945" cy="908856"/>
            <a:chOff x="2378451" y="3048756"/>
            <a:chExt cx="1999129" cy="1391419"/>
          </a:xfrm>
        </p:grpSpPr>
        <p:sp>
          <p:nvSpPr>
            <p:cNvPr id="45" name="화살표: 오른쪽 44">
              <a:extLst>
                <a:ext uri="{FF2B5EF4-FFF2-40B4-BE49-F238E27FC236}">
                  <a16:creationId xmlns:a16="http://schemas.microsoft.com/office/drawing/2014/main" id="{76847717-1113-4E59-B6BA-A7D429FBC622}"/>
                </a:ext>
              </a:extLst>
            </p:cNvPr>
            <p:cNvSpPr/>
            <p:nvPr/>
          </p:nvSpPr>
          <p:spPr>
            <a:xfrm>
              <a:off x="2835797" y="3954039"/>
              <a:ext cx="1084439" cy="486136"/>
            </a:xfrm>
            <a:prstGeom prst="rightArrow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6" name="내용 개체 틀 2">
              <a:extLst>
                <a:ext uri="{FF2B5EF4-FFF2-40B4-BE49-F238E27FC236}">
                  <a16:creationId xmlns:a16="http://schemas.microsoft.com/office/drawing/2014/main" id="{13921793-B8FF-4D19-9ED4-355EC527321D}"/>
                </a:ext>
              </a:extLst>
            </p:cNvPr>
            <p:cNvSpPr txBox="1">
              <a:spLocks/>
            </p:cNvSpPr>
            <p:nvPr/>
          </p:nvSpPr>
          <p:spPr>
            <a:xfrm>
              <a:off x="2378451" y="3048756"/>
              <a:ext cx="1999129" cy="6010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100" dirty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Convolution 2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100" dirty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(Zero Padding)</a:t>
              </a:r>
            </a:p>
            <a:p>
              <a:pPr marL="457200" lvl="1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6A2D276-128D-4A62-AE85-1CE106A67567}"/>
              </a:ext>
            </a:extLst>
          </p:cNvPr>
          <p:cNvGrpSpPr/>
          <p:nvPr/>
        </p:nvGrpSpPr>
        <p:grpSpPr>
          <a:xfrm>
            <a:off x="2969335" y="5721061"/>
            <a:ext cx="660850" cy="679424"/>
            <a:chOff x="4110292" y="4312480"/>
            <a:chExt cx="660850" cy="679424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761661B-6884-4BA6-845D-C1AADCA32FBD}"/>
                </a:ext>
              </a:extLst>
            </p:cNvPr>
            <p:cNvSpPr/>
            <p:nvPr/>
          </p:nvSpPr>
          <p:spPr>
            <a:xfrm>
              <a:off x="4110292" y="4312480"/>
              <a:ext cx="356050" cy="374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5086E95-7CE4-4C7F-9121-5D795E9FC8D6}"/>
                </a:ext>
              </a:extLst>
            </p:cNvPr>
            <p:cNvSpPr/>
            <p:nvPr/>
          </p:nvSpPr>
          <p:spPr>
            <a:xfrm>
              <a:off x="4262692" y="4464880"/>
              <a:ext cx="356050" cy="374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6BF641B-0638-403A-B935-2643E4CE8E3D}"/>
                </a:ext>
              </a:extLst>
            </p:cNvPr>
            <p:cNvSpPr/>
            <p:nvPr/>
          </p:nvSpPr>
          <p:spPr>
            <a:xfrm>
              <a:off x="4415092" y="4617280"/>
              <a:ext cx="356050" cy="374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31B2A9F-DC21-4426-A3C7-13B5B0A111EF}"/>
              </a:ext>
            </a:extLst>
          </p:cNvPr>
          <p:cNvGrpSpPr/>
          <p:nvPr/>
        </p:nvGrpSpPr>
        <p:grpSpPr>
          <a:xfrm>
            <a:off x="3630185" y="5683462"/>
            <a:ext cx="660850" cy="679424"/>
            <a:chOff x="4110292" y="4312480"/>
            <a:chExt cx="660850" cy="679424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500099F-D87D-4DD0-B0AD-A7F538595FCF}"/>
                </a:ext>
              </a:extLst>
            </p:cNvPr>
            <p:cNvSpPr/>
            <p:nvPr/>
          </p:nvSpPr>
          <p:spPr>
            <a:xfrm>
              <a:off x="4110292" y="4312480"/>
              <a:ext cx="356050" cy="374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7D96F6-7502-48CD-B015-8B5276D5CA9E}"/>
                </a:ext>
              </a:extLst>
            </p:cNvPr>
            <p:cNvSpPr/>
            <p:nvPr/>
          </p:nvSpPr>
          <p:spPr>
            <a:xfrm>
              <a:off x="4262692" y="4464880"/>
              <a:ext cx="356050" cy="374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FEB2857-8923-4036-B387-2FC05AD0B88F}"/>
                </a:ext>
              </a:extLst>
            </p:cNvPr>
            <p:cNvSpPr/>
            <p:nvPr/>
          </p:nvSpPr>
          <p:spPr>
            <a:xfrm>
              <a:off x="4415092" y="4617280"/>
              <a:ext cx="356050" cy="374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0EC4980-EDE2-4922-AA7E-8A72A11F9897}"/>
              </a:ext>
            </a:extLst>
          </p:cNvPr>
          <p:cNvGrpSpPr/>
          <p:nvPr/>
        </p:nvGrpSpPr>
        <p:grpSpPr>
          <a:xfrm>
            <a:off x="4660957" y="5143970"/>
            <a:ext cx="1344142" cy="1042198"/>
            <a:chOff x="4660957" y="4866175"/>
            <a:chExt cx="1344142" cy="1042198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9671816A-9465-4073-8824-F96A0BDD6BFC}"/>
                </a:ext>
              </a:extLst>
            </p:cNvPr>
            <p:cNvGrpSpPr/>
            <p:nvPr/>
          </p:nvGrpSpPr>
          <p:grpSpPr>
            <a:xfrm>
              <a:off x="4660957" y="4866175"/>
              <a:ext cx="981325" cy="733362"/>
              <a:chOff x="5741032" y="3468850"/>
              <a:chExt cx="1238502" cy="1230472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3BBA894-8AE6-46BF-8345-FDD1345CB1AB}"/>
                  </a:ext>
                </a:extLst>
              </p:cNvPr>
              <p:cNvSpPr/>
              <p:nvPr/>
            </p:nvSpPr>
            <p:spPr>
              <a:xfrm>
                <a:off x="5741032" y="3468850"/>
                <a:ext cx="933702" cy="925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isometricRightUp">
                  <a:rot lat="2100000" lon="18899998" rev="0"/>
                </a:camera>
                <a:lightRig rig="threePt" dir="t"/>
              </a:scene3d>
              <a:sp3d>
                <a:bevelT w="12700" h="63500"/>
                <a:bevelB w="635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B03A58A7-AC1C-4F61-8E9D-692E90135928}"/>
                  </a:ext>
                </a:extLst>
              </p:cNvPr>
              <p:cNvSpPr/>
              <p:nvPr/>
            </p:nvSpPr>
            <p:spPr>
              <a:xfrm>
                <a:off x="5893432" y="3621250"/>
                <a:ext cx="933702" cy="925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isometricRightUp">
                  <a:rot lat="2100000" lon="18899998" rev="0"/>
                </a:camera>
                <a:lightRig rig="threePt" dir="t"/>
              </a:scene3d>
              <a:sp3d>
                <a:bevelT w="12700" h="63500"/>
                <a:bevelB w="635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F2D68CDB-70E4-4C2F-A899-08AEB5985376}"/>
                  </a:ext>
                </a:extLst>
              </p:cNvPr>
              <p:cNvSpPr/>
              <p:nvPr/>
            </p:nvSpPr>
            <p:spPr>
              <a:xfrm>
                <a:off x="6045832" y="3773650"/>
                <a:ext cx="933702" cy="925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isometricRightUp">
                  <a:rot lat="2100000" lon="18899998" rev="0"/>
                </a:camera>
                <a:lightRig rig="threePt" dir="t"/>
              </a:scene3d>
              <a:sp3d>
                <a:bevelT w="12700" h="63500"/>
                <a:bevelB w="635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FFB8613C-7551-4106-AFBB-727DDC25984F}"/>
                </a:ext>
              </a:extLst>
            </p:cNvPr>
            <p:cNvGrpSpPr/>
            <p:nvPr/>
          </p:nvGrpSpPr>
          <p:grpSpPr>
            <a:xfrm>
              <a:off x="5023774" y="5175011"/>
              <a:ext cx="981325" cy="733362"/>
              <a:chOff x="5741032" y="3468850"/>
              <a:chExt cx="1238502" cy="1230472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11E4FBA-98F1-47C0-9399-E80E49FA53D2}"/>
                  </a:ext>
                </a:extLst>
              </p:cNvPr>
              <p:cNvSpPr/>
              <p:nvPr/>
            </p:nvSpPr>
            <p:spPr>
              <a:xfrm>
                <a:off x="5741032" y="3468850"/>
                <a:ext cx="933702" cy="925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isometricRightUp">
                  <a:rot lat="2100000" lon="18899998" rev="0"/>
                </a:camera>
                <a:lightRig rig="threePt" dir="t"/>
              </a:scene3d>
              <a:sp3d>
                <a:bevelT w="12700" h="63500"/>
                <a:bevelB w="635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290EAA2-C634-4E8F-B07B-E95FAA4D9C25}"/>
                  </a:ext>
                </a:extLst>
              </p:cNvPr>
              <p:cNvSpPr/>
              <p:nvPr/>
            </p:nvSpPr>
            <p:spPr>
              <a:xfrm>
                <a:off x="5893432" y="3621250"/>
                <a:ext cx="933702" cy="925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isometricRightUp">
                  <a:rot lat="2100000" lon="18899998" rev="0"/>
                </a:camera>
                <a:lightRig rig="threePt" dir="t"/>
              </a:scene3d>
              <a:sp3d>
                <a:bevelT w="12700" h="63500"/>
                <a:bevelB w="635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B7DA62E4-3738-4F1E-A0DE-6DC88AF6857C}"/>
                  </a:ext>
                </a:extLst>
              </p:cNvPr>
              <p:cNvSpPr/>
              <p:nvPr/>
            </p:nvSpPr>
            <p:spPr>
              <a:xfrm>
                <a:off x="6045832" y="3773650"/>
                <a:ext cx="933702" cy="925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isometricRightUp">
                  <a:rot lat="2100000" lon="18899998" rev="0"/>
                </a:camera>
                <a:lightRig rig="threePt" dir="t"/>
              </a:scene3d>
              <a:sp3d>
                <a:bevelT w="12700" h="63500"/>
                <a:bevelB w="635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</p:grpSp>
      </p:grpSp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E5976162-1F18-421F-95CA-14051C12C19B}"/>
              </a:ext>
            </a:extLst>
          </p:cNvPr>
          <p:cNvSpPr txBox="1">
            <a:spLocks/>
          </p:cNvSpPr>
          <p:nvPr/>
        </p:nvSpPr>
        <p:spPr>
          <a:xfrm>
            <a:off x="4879652" y="6282260"/>
            <a:ext cx="1108834" cy="39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Third Layer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4ECCB3C-B334-4188-BDDC-BA810D8CA5CC}"/>
              </a:ext>
            </a:extLst>
          </p:cNvPr>
          <p:cNvGrpSpPr/>
          <p:nvPr/>
        </p:nvGrpSpPr>
        <p:grpSpPr>
          <a:xfrm>
            <a:off x="6036627" y="4559960"/>
            <a:ext cx="1574393" cy="982192"/>
            <a:chOff x="2178231" y="2936483"/>
            <a:chExt cx="2299154" cy="1503692"/>
          </a:xfrm>
        </p:grpSpPr>
        <p:sp>
          <p:nvSpPr>
            <p:cNvPr id="66" name="화살표: 오른쪽 65">
              <a:extLst>
                <a:ext uri="{FF2B5EF4-FFF2-40B4-BE49-F238E27FC236}">
                  <a16:creationId xmlns:a16="http://schemas.microsoft.com/office/drawing/2014/main" id="{C73C0101-7C1D-43BB-A9E2-0D81686B8AB4}"/>
                </a:ext>
              </a:extLst>
            </p:cNvPr>
            <p:cNvSpPr/>
            <p:nvPr/>
          </p:nvSpPr>
          <p:spPr>
            <a:xfrm>
              <a:off x="2835797" y="3954039"/>
              <a:ext cx="1084439" cy="486136"/>
            </a:xfrm>
            <a:prstGeom prst="rightArrow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7" name="내용 개체 틀 2">
              <a:extLst>
                <a:ext uri="{FF2B5EF4-FFF2-40B4-BE49-F238E27FC236}">
                  <a16:creationId xmlns:a16="http://schemas.microsoft.com/office/drawing/2014/main" id="{48A8E9E1-E39E-42CD-8684-FE29836044AD}"/>
                </a:ext>
              </a:extLst>
            </p:cNvPr>
            <p:cNvSpPr txBox="1">
              <a:spLocks/>
            </p:cNvSpPr>
            <p:nvPr/>
          </p:nvSpPr>
          <p:spPr>
            <a:xfrm>
              <a:off x="2178231" y="2936483"/>
              <a:ext cx="2299154" cy="6010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100" dirty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Max Pooling 2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100" dirty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(Stride = 1)</a:t>
              </a:r>
            </a:p>
            <a:p>
              <a:pPr marL="457200" lvl="1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9EB7A18-EEAA-4A12-B9C9-4C677BBB3172}"/>
              </a:ext>
            </a:extLst>
          </p:cNvPr>
          <p:cNvSpPr/>
          <p:nvPr/>
        </p:nvSpPr>
        <p:spPr>
          <a:xfrm>
            <a:off x="6680180" y="5800950"/>
            <a:ext cx="356050" cy="3746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isometricRightUp">
              <a:rot lat="2100000" lon="18899998" rev="0"/>
            </a:camera>
            <a:lightRig rig="threePt" dir="t"/>
          </a:scene3d>
          <a:sp3d>
            <a:bevelT w="12700" h="63500"/>
            <a:bevelB w="635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08A5859-729B-4E6B-9861-EF5975040F8C}"/>
              </a:ext>
            </a:extLst>
          </p:cNvPr>
          <p:cNvGrpSpPr/>
          <p:nvPr/>
        </p:nvGrpSpPr>
        <p:grpSpPr>
          <a:xfrm>
            <a:off x="-12486" y="1820639"/>
            <a:ext cx="2994881" cy="2322003"/>
            <a:chOff x="-8819" y="1649133"/>
            <a:chExt cx="2994881" cy="232200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116DAC9-8583-4CD0-9D2C-730EE7C8A570}"/>
                </a:ext>
              </a:extLst>
            </p:cNvPr>
            <p:cNvSpPr/>
            <p:nvPr/>
          </p:nvSpPr>
          <p:spPr>
            <a:xfrm>
              <a:off x="-8819" y="1649133"/>
              <a:ext cx="1632146" cy="125179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/>
              <a:bevelB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E611EDE-FE99-4CA3-B7A2-D4C28A75D653}"/>
                </a:ext>
              </a:extLst>
            </p:cNvPr>
            <p:cNvSpPr/>
            <p:nvPr/>
          </p:nvSpPr>
          <p:spPr>
            <a:xfrm>
              <a:off x="143581" y="1801533"/>
              <a:ext cx="1632146" cy="125179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/>
              <a:bevelB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D515353-7020-46D5-BE19-1ACD140A096F}"/>
                </a:ext>
              </a:extLst>
            </p:cNvPr>
            <p:cNvSpPr/>
            <p:nvPr/>
          </p:nvSpPr>
          <p:spPr>
            <a:xfrm>
              <a:off x="295981" y="1953933"/>
              <a:ext cx="1632146" cy="125179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/>
              <a:bevelB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469BBA4F-51AF-4561-97E7-9AD18FA3ABA0}"/>
                </a:ext>
              </a:extLst>
            </p:cNvPr>
            <p:cNvSpPr/>
            <p:nvPr/>
          </p:nvSpPr>
          <p:spPr>
            <a:xfrm>
              <a:off x="448381" y="2106333"/>
              <a:ext cx="1632146" cy="125179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/>
              <a:bevelB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3F0D9D32-1A45-442F-BBA7-66D855510E12}"/>
                </a:ext>
              </a:extLst>
            </p:cNvPr>
            <p:cNvSpPr/>
            <p:nvPr/>
          </p:nvSpPr>
          <p:spPr>
            <a:xfrm>
              <a:off x="600781" y="2258733"/>
              <a:ext cx="1632146" cy="125179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/>
              <a:bevelB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84628EA-77D1-4A3A-9566-E43E357BF244}"/>
                </a:ext>
              </a:extLst>
            </p:cNvPr>
            <p:cNvSpPr/>
            <p:nvPr/>
          </p:nvSpPr>
          <p:spPr>
            <a:xfrm>
              <a:off x="1353916" y="2719339"/>
              <a:ext cx="1632146" cy="12517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/>
              <a:bevelB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90" name="내용 개체 틀 2">
            <a:extLst>
              <a:ext uri="{FF2B5EF4-FFF2-40B4-BE49-F238E27FC236}">
                <a16:creationId xmlns:a16="http://schemas.microsoft.com/office/drawing/2014/main" id="{7C154EF4-2969-4857-97C6-335714DA474F}"/>
              </a:ext>
            </a:extLst>
          </p:cNvPr>
          <p:cNvSpPr txBox="1">
            <a:spLocks/>
          </p:cNvSpPr>
          <p:nvPr/>
        </p:nvSpPr>
        <p:spPr>
          <a:xfrm>
            <a:off x="2069106" y="4078650"/>
            <a:ext cx="902399" cy="39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A3077F1D-611E-479C-8E3B-17C7FE9E09D9}"/>
              </a:ext>
            </a:extLst>
          </p:cNvPr>
          <p:cNvGrpSpPr/>
          <p:nvPr/>
        </p:nvGrpSpPr>
        <p:grpSpPr>
          <a:xfrm>
            <a:off x="8025683" y="5195818"/>
            <a:ext cx="739817" cy="582103"/>
            <a:chOff x="4660957" y="4866175"/>
            <a:chExt cx="1344142" cy="1042198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D6DA8708-BA3D-4B79-8976-6F89A7F5531F}"/>
                </a:ext>
              </a:extLst>
            </p:cNvPr>
            <p:cNvGrpSpPr/>
            <p:nvPr/>
          </p:nvGrpSpPr>
          <p:grpSpPr>
            <a:xfrm>
              <a:off x="4660957" y="4866175"/>
              <a:ext cx="981325" cy="733362"/>
              <a:chOff x="5741032" y="3468850"/>
              <a:chExt cx="1238502" cy="1230472"/>
            </a:xfrm>
          </p:grpSpPr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B8B20D5F-D00A-4BFB-BAA6-1D9190431617}"/>
                  </a:ext>
                </a:extLst>
              </p:cNvPr>
              <p:cNvSpPr/>
              <p:nvPr/>
            </p:nvSpPr>
            <p:spPr>
              <a:xfrm>
                <a:off x="5741032" y="3468850"/>
                <a:ext cx="933702" cy="925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isometricRightUp">
                  <a:rot lat="2100000" lon="18899998" rev="0"/>
                </a:camera>
                <a:lightRig rig="threePt" dir="t"/>
              </a:scene3d>
              <a:sp3d>
                <a:bevelT w="12700" h="63500"/>
                <a:bevelB w="635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02DD1F1C-53AF-4F82-BDA9-3DFE4C6B87EB}"/>
                  </a:ext>
                </a:extLst>
              </p:cNvPr>
              <p:cNvSpPr/>
              <p:nvPr/>
            </p:nvSpPr>
            <p:spPr>
              <a:xfrm>
                <a:off x="5893432" y="3621250"/>
                <a:ext cx="933702" cy="925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isometricRightUp">
                  <a:rot lat="2100000" lon="18899998" rev="0"/>
                </a:camera>
                <a:lightRig rig="threePt" dir="t"/>
              </a:scene3d>
              <a:sp3d>
                <a:bevelT w="12700" h="63500"/>
                <a:bevelB w="635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F0AE1783-C8B6-4A51-9CA1-BAE8CE93A2D7}"/>
                  </a:ext>
                </a:extLst>
              </p:cNvPr>
              <p:cNvSpPr/>
              <p:nvPr/>
            </p:nvSpPr>
            <p:spPr>
              <a:xfrm>
                <a:off x="6045832" y="3773650"/>
                <a:ext cx="933702" cy="925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isometricRightUp">
                  <a:rot lat="2100000" lon="18899998" rev="0"/>
                </a:camera>
                <a:lightRig rig="threePt" dir="t"/>
              </a:scene3d>
              <a:sp3d>
                <a:bevelT w="12700" h="63500"/>
                <a:bevelB w="635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B96081CD-50E8-47C8-BD09-A4ECC134A058}"/>
                </a:ext>
              </a:extLst>
            </p:cNvPr>
            <p:cNvGrpSpPr/>
            <p:nvPr/>
          </p:nvGrpSpPr>
          <p:grpSpPr>
            <a:xfrm>
              <a:off x="5023774" y="5175011"/>
              <a:ext cx="981325" cy="733362"/>
              <a:chOff x="5741032" y="3468850"/>
              <a:chExt cx="1238502" cy="1230472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E8E12F74-4C51-4052-8F6D-AB4B171EDCAE}"/>
                  </a:ext>
                </a:extLst>
              </p:cNvPr>
              <p:cNvSpPr/>
              <p:nvPr/>
            </p:nvSpPr>
            <p:spPr>
              <a:xfrm>
                <a:off x="5741032" y="3468850"/>
                <a:ext cx="933702" cy="925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isometricRightUp">
                  <a:rot lat="2100000" lon="18899998" rev="0"/>
                </a:camera>
                <a:lightRig rig="threePt" dir="t"/>
              </a:scene3d>
              <a:sp3d>
                <a:bevelT w="12700" h="63500"/>
                <a:bevelB w="635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8139A695-7D53-480E-AF4B-2392CD96DAFA}"/>
                  </a:ext>
                </a:extLst>
              </p:cNvPr>
              <p:cNvSpPr/>
              <p:nvPr/>
            </p:nvSpPr>
            <p:spPr>
              <a:xfrm>
                <a:off x="5893432" y="3621250"/>
                <a:ext cx="933702" cy="925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isometricRightUp">
                  <a:rot lat="2100000" lon="18899998" rev="0"/>
                </a:camera>
                <a:lightRig rig="threePt" dir="t"/>
              </a:scene3d>
              <a:sp3d>
                <a:bevelT w="12700" h="63500"/>
                <a:bevelB w="635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15735D63-03AD-4EB5-8D54-793D5234DE40}"/>
                  </a:ext>
                </a:extLst>
              </p:cNvPr>
              <p:cNvSpPr/>
              <p:nvPr/>
            </p:nvSpPr>
            <p:spPr>
              <a:xfrm>
                <a:off x="6045832" y="3773650"/>
                <a:ext cx="933702" cy="925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isometricRightUp">
                  <a:rot lat="2100000" lon="18899998" rev="0"/>
                </a:camera>
                <a:lightRig rig="threePt" dir="t"/>
              </a:scene3d>
              <a:sp3d>
                <a:bevelT w="12700" h="63500"/>
                <a:bevelB w="635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</p:grp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C4073490-09E4-43A2-8BBF-065C8A98C968}"/>
              </a:ext>
            </a:extLst>
          </p:cNvPr>
          <p:cNvGrpSpPr/>
          <p:nvPr/>
        </p:nvGrpSpPr>
        <p:grpSpPr>
          <a:xfrm>
            <a:off x="9278460" y="4993325"/>
            <a:ext cx="1574393" cy="537725"/>
            <a:chOff x="2781761" y="3616942"/>
            <a:chExt cx="2299154" cy="823233"/>
          </a:xfrm>
        </p:grpSpPr>
        <p:sp>
          <p:nvSpPr>
            <p:cNvPr id="102" name="화살표: 오른쪽 101">
              <a:extLst>
                <a:ext uri="{FF2B5EF4-FFF2-40B4-BE49-F238E27FC236}">
                  <a16:creationId xmlns:a16="http://schemas.microsoft.com/office/drawing/2014/main" id="{C7CB9358-2ADF-404D-B255-5299D69261B3}"/>
                </a:ext>
              </a:extLst>
            </p:cNvPr>
            <p:cNvSpPr/>
            <p:nvPr/>
          </p:nvSpPr>
          <p:spPr>
            <a:xfrm>
              <a:off x="2835797" y="3954039"/>
              <a:ext cx="1084439" cy="486136"/>
            </a:xfrm>
            <a:prstGeom prst="rightArrow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3" name="내용 개체 틀 2">
              <a:extLst>
                <a:ext uri="{FF2B5EF4-FFF2-40B4-BE49-F238E27FC236}">
                  <a16:creationId xmlns:a16="http://schemas.microsoft.com/office/drawing/2014/main" id="{EE30B692-F111-4B35-BC87-71B06E0DF3B8}"/>
                </a:ext>
              </a:extLst>
            </p:cNvPr>
            <p:cNvSpPr txBox="1">
              <a:spLocks/>
            </p:cNvSpPr>
            <p:nvPr/>
          </p:nvSpPr>
          <p:spPr>
            <a:xfrm>
              <a:off x="2781761" y="3616942"/>
              <a:ext cx="2299154" cy="6010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100" dirty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Reshape</a:t>
              </a:r>
            </a:p>
            <a:p>
              <a:pPr marL="457200" lvl="1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sp>
        <p:nvSpPr>
          <p:cNvPr id="104" name="내용 개체 틀 2">
            <a:extLst>
              <a:ext uri="{FF2B5EF4-FFF2-40B4-BE49-F238E27FC236}">
                <a16:creationId xmlns:a16="http://schemas.microsoft.com/office/drawing/2014/main" id="{7C864E03-7C9E-4F77-9866-783CED20E200}"/>
              </a:ext>
            </a:extLst>
          </p:cNvPr>
          <p:cNvSpPr txBox="1">
            <a:spLocks/>
          </p:cNvSpPr>
          <p:nvPr/>
        </p:nvSpPr>
        <p:spPr>
          <a:xfrm>
            <a:off x="7874559" y="6276944"/>
            <a:ext cx="1108834" cy="39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Fourth Layer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11" name="내용 개체 틀 2">
            <a:extLst>
              <a:ext uri="{FF2B5EF4-FFF2-40B4-BE49-F238E27FC236}">
                <a16:creationId xmlns:a16="http://schemas.microsoft.com/office/drawing/2014/main" id="{A9236EAB-5364-4570-A5B0-851E1761F19A}"/>
              </a:ext>
            </a:extLst>
          </p:cNvPr>
          <p:cNvSpPr txBox="1">
            <a:spLocks/>
          </p:cNvSpPr>
          <p:nvPr/>
        </p:nvSpPr>
        <p:spPr>
          <a:xfrm>
            <a:off x="831285" y="4521794"/>
            <a:ext cx="1108834" cy="39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(?, 32, 126, 1)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12" name="내용 개체 틀 2">
            <a:extLst>
              <a:ext uri="{FF2B5EF4-FFF2-40B4-BE49-F238E27FC236}">
                <a16:creationId xmlns:a16="http://schemas.microsoft.com/office/drawing/2014/main" id="{D6228D1F-89F3-44C9-B62F-70E9220DA054}"/>
              </a:ext>
            </a:extLst>
          </p:cNvPr>
          <p:cNvSpPr txBox="1">
            <a:spLocks/>
          </p:cNvSpPr>
          <p:nvPr/>
        </p:nvSpPr>
        <p:spPr>
          <a:xfrm>
            <a:off x="3343633" y="4029911"/>
            <a:ext cx="1108834" cy="39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(3,3,1,3)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14" name="내용 개체 틀 2">
            <a:extLst>
              <a:ext uri="{FF2B5EF4-FFF2-40B4-BE49-F238E27FC236}">
                <a16:creationId xmlns:a16="http://schemas.microsoft.com/office/drawing/2014/main" id="{F24680B6-FD9D-4574-A9C1-170DE62871CB}"/>
              </a:ext>
            </a:extLst>
          </p:cNvPr>
          <p:cNvSpPr txBox="1">
            <a:spLocks/>
          </p:cNvSpPr>
          <p:nvPr/>
        </p:nvSpPr>
        <p:spPr>
          <a:xfrm>
            <a:off x="4941787" y="4024415"/>
            <a:ext cx="1108834" cy="39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(?, 32, 126, 1)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15" name="내용 개체 틀 2">
            <a:extLst>
              <a:ext uri="{FF2B5EF4-FFF2-40B4-BE49-F238E27FC236}">
                <a16:creationId xmlns:a16="http://schemas.microsoft.com/office/drawing/2014/main" id="{DDFEA1A8-43FD-43A4-BC34-3AE3FEEB3DA9}"/>
              </a:ext>
            </a:extLst>
          </p:cNvPr>
          <p:cNvSpPr txBox="1">
            <a:spLocks/>
          </p:cNvSpPr>
          <p:nvPr/>
        </p:nvSpPr>
        <p:spPr>
          <a:xfrm>
            <a:off x="6437717" y="4024415"/>
            <a:ext cx="1108834" cy="39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(1, 2, 2, 1)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16" name="내용 개체 틀 2">
            <a:extLst>
              <a:ext uri="{FF2B5EF4-FFF2-40B4-BE49-F238E27FC236}">
                <a16:creationId xmlns:a16="http://schemas.microsoft.com/office/drawing/2014/main" id="{AD44F2E2-10BE-4E54-A3A5-46E271143B3E}"/>
              </a:ext>
            </a:extLst>
          </p:cNvPr>
          <p:cNvSpPr txBox="1">
            <a:spLocks/>
          </p:cNvSpPr>
          <p:nvPr/>
        </p:nvSpPr>
        <p:spPr>
          <a:xfrm>
            <a:off x="6471266" y="6464790"/>
            <a:ext cx="1108834" cy="39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(1, 2, 2, 1)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17" name="내용 개체 틀 2">
            <a:extLst>
              <a:ext uri="{FF2B5EF4-FFF2-40B4-BE49-F238E27FC236}">
                <a16:creationId xmlns:a16="http://schemas.microsoft.com/office/drawing/2014/main" id="{A148FB08-7D55-4D7C-BCBC-83373CF20AEE}"/>
              </a:ext>
            </a:extLst>
          </p:cNvPr>
          <p:cNvSpPr txBox="1">
            <a:spLocks/>
          </p:cNvSpPr>
          <p:nvPr/>
        </p:nvSpPr>
        <p:spPr>
          <a:xfrm>
            <a:off x="3336238" y="6465405"/>
            <a:ext cx="1108834" cy="39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(3,3,1,6)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18" name="내용 개체 틀 2">
            <a:extLst>
              <a:ext uri="{FF2B5EF4-FFF2-40B4-BE49-F238E27FC236}">
                <a16:creationId xmlns:a16="http://schemas.microsoft.com/office/drawing/2014/main" id="{84150141-3260-4ADF-84A2-A3329E29485C}"/>
              </a:ext>
            </a:extLst>
          </p:cNvPr>
          <p:cNvSpPr txBox="1">
            <a:spLocks/>
          </p:cNvSpPr>
          <p:nvPr/>
        </p:nvSpPr>
        <p:spPr>
          <a:xfrm>
            <a:off x="4839265" y="6473241"/>
            <a:ext cx="1108834" cy="39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(?, 16,  63, 6)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19" name="내용 개체 틀 2">
            <a:extLst>
              <a:ext uri="{FF2B5EF4-FFF2-40B4-BE49-F238E27FC236}">
                <a16:creationId xmlns:a16="http://schemas.microsoft.com/office/drawing/2014/main" id="{CCD176AA-7FEA-4D3A-9CD4-B771E9EFAAA3}"/>
              </a:ext>
            </a:extLst>
          </p:cNvPr>
          <p:cNvSpPr txBox="1">
            <a:spLocks/>
          </p:cNvSpPr>
          <p:nvPr/>
        </p:nvSpPr>
        <p:spPr>
          <a:xfrm>
            <a:off x="7806095" y="4014890"/>
            <a:ext cx="1108834" cy="39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(?, 16,  63, 3)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20" name="내용 개체 틀 2">
            <a:extLst>
              <a:ext uri="{FF2B5EF4-FFF2-40B4-BE49-F238E27FC236}">
                <a16:creationId xmlns:a16="http://schemas.microsoft.com/office/drawing/2014/main" id="{7A66D1EF-DBBE-4CE1-A31A-D3146CC6A81A}"/>
              </a:ext>
            </a:extLst>
          </p:cNvPr>
          <p:cNvSpPr txBox="1">
            <a:spLocks/>
          </p:cNvSpPr>
          <p:nvPr/>
        </p:nvSpPr>
        <p:spPr>
          <a:xfrm>
            <a:off x="7843864" y="6464790"/>
            <a:ext cx="1108834" cy="39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(?, 8,  32, 6)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21" name="내용 개체 틀 2">
            <a:extLst>
              <a:ext uri="{FF2B5EF4-FFF2-40B4-BE49-F238E27FC236}">
                <a16:creationId xmlns:a16="http://schemas.microsoft.com/office/drawing/2014/main" id="{62503910-A352-4C99-8930-31823AC569C5}"/>
              </a:ext>
            </a:extLst>
          </p:cNvPr>
          <p:cNvSpPr txBox="1">
            <a:spLocks/>
          </p:cNvSpPr>
          <p:nvPr/>
        </p:nvSpPr>
        <p:spPr>
          <a:xfrm>
            <a:off x="10627183" y="6320756"/>
            <a:ext cx="1108834" cy="39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(?, 8 *32 * 6)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22" name="내용 개체 틀 2">
            <a:extLst>
              <a:ext uri="{FF2B5EF4-FFF2-40B4-BE49-F238E27FC236}">
                <a16:creationId xmlns:a16="http://schemas.microsoft.com/office/drawing/2014/main" id="{100A1948-7DD1-494A-9E8F-BC397910B1C2}"/>
              </a:ext>
            </a:extLst>
          </p:cNvPr>
          <p:cNvSpPr txBox="1">
            <a:spLocks/>
          </p:cNvSpPr>
          <p:nvPr/>
        </p:nvSpPr>
        <p:spPr>
          <a:xfrm>
            <a:off x="3417233" y="3830370"/>
            <a:ext cx="1574393" cy="392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Kernel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23" name="내용 개체 틀 2">
            <a:extLst>
              <a:ext uri="{FF2B5EF4-FFF2-40B4-BE49-F238E27FC236}">
                <a16:creationId xmlns:a16="http://schemas.microsoft.com/office/drawing/2014/main" id="{A7933A82-5B27-406E-8F27-82CE29551515}"/>
              </a:ext>
            </a:extLst>
          </p:cNvPr>
          <p:cNvSpPr txBox="1">
            <a:spLocks/>
          </p:cNvSpPr>
          <p:nvPr/>
        </p:nvSpPr>
        <p:spPr>
          <a:xfrm>
            <a:off x="6572100" y="6287983"/>
            <a:ext cx="1574393" cy="392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Kernel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24" name="내용 개체 틀 2">
            <a:extLst>
              <a:ext uri="{FF2B5EF4-FFF2-40B4-BE49-F238E27FC236}">
                <a16:creationId xmlns:a16="http://schemas.microsoft.com/office/drawing/2014/main" id="{F2BA12D6-E1C3-44F3-81F3-25394DE36E73}"/>
              </a:ext>
            </a:extLst>
          </p:cNvPr>
          <p:cNvSpPr txBox="1">
            <a:spLocks/>
          </p:cNvSpPr>
          <p:nvPr/>
        </p:nvSpPr>
        <p:spPr>
          <a:xfrm>
            <a:off x="3417233" y="6278722"/>
            <a:ext cx="1574393" cy="392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Kernel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aphicFrame>
        <p:nvGraphicFramePr>
          <p:cNvPr id="127" name="표 127">
            <a:extLst>
              <a:ext uri="{FF2B5EF4-FFF2-40B4-BE49-F238E27FC236}">
                <a16:creationId xmlns:a16="http://schemas.microsoft.com/office/drawing/2014/main" id="{4B6140D6-5A82-4AFB-919F-8138FDB44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039746"/>
              </p:ext>
            </p:extLst>
          </p:nvPr>
        </p:nvGraphicFramePr>
        <p:xfrm>
          <a:off x="10435942" y="4435240"/>
          <a:ext cx="138584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169">
                  <a:extLst>
                    <a:ext uri="{9D8B030D-6E8A-4147-A177-3AD203B41FA5}">
                      <a16:colId xmlns:a16="http://schemas.microsoft.com/office/drawing/2014/main" val="554459980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49124397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3376641715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1180728912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3196401386"/>
                    </a:ext>
                  </a:extLst>
                </a:gridCol>
              </a:tblGrid>
              <a:tr h="23074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652042"/>
                  </a:ext>
                </a:extLst>
              </a:tr>
            </a:tbl>
          </a:graphicData>
        </a:graphic>
      </p:graphicFrame>
      <p:graphicFrame>
        <p:nvGraphicFramePr>
          <p:cNvPr id="128" name="표 127">
            <a:extLst>
              <a:ext uri="{FF2B5EF4-FFF2-40B4-BE49-F238E27FC236}">
                <a16:creationId xmlns:a16="http://schemas.microsoft.com/office/drawing/2014/main" id="{A8D975D2-696D-4F6B-8C32-F7239E5E4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703759"/>
              </p:ext>
            </p:extLst>
          </p:nvPr>
        </p:nvGraphicFramePr>
        <p:xfrm>
          <a:off x="10435942" y="4874626"/>
          <a:ext cx="138584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169">
                  <a:extLst>
                    <a:ext uri="{9D8B030D-6E8A-4147-A177-3AD203B41FA5}">
                      <a16:colId xmlns:a16="http://schemas.microsoft.com/office/drawing/2014/main" val="554459980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49124397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3376641715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1180728912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3196401386"/>
                    </a:ext>
                  </a:extLst>
                </a:gridCol>
              </a:tblGrid>
              <a:tr h="23074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652042"/>
                  </a:ext>
                </a:extLst>
              </a:tr>
            </a:tbl>
          </a:graphicData>
        </a:graphic>
      </p:graphicFrame>
      <p:graphicFrame>
        <p:nvGraphicFramePr>
          <p:cNvPr id="129" name="표 127">
            <a:extLst>
              <a:ext uri="{FF2B5EF4-FFF2-40B4-BE49-F238E27FC236}">
                <a16:creationId xmlns:a16="http://schemas.microsoft.com/office/drawing/2014/main" id="{068D4589-D20B-4749-AF5B-586174163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490322"/>
              </p:ext>
            </p:extLst>
          </p:nvPr>
        </p:nvGraphicFramePr>
        <p:xfrm>
          <a:off x="10435942" y="5301671"/>
          <a:ext cx="138584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169">
                  <a:extLst>
                    <a:ext uri="{9D8B030D-6E8A-4147-A177-3AD203B41FA5}">
                      <a16:colId xmlns:a16="http://schemas.microsoft.com/office/drawing/2014/main" val="554459980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49124397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3376641715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1180728912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3196401386"/>
                    </a:ext>
                  </a:extLst>
                </a:gridCol>
              </a:tblGrid>
              <a:tr h="23074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652042"/>
                  </a:ext>
                </a:extLst>
              </a:tr>
            </a:tbl>
          </a:graphicData>
        </a:graphic>
      </p:graphicFrame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id="{183B5209-EAC1-48F9-9079-7598D2842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465055"/>
              </p:ext>
            </p:extLst>
          </p:nvPr>
        </p:nvGraphicFramePr>
        <p:xfrm>
          <a:off x="10435942" y="5730897"/>
          <a:ext cx="138584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169">
                  <a:extLst>
                    <a:ext uri="{9D8B030D-6E8A-4147-A177-3AD203B41FA5}">
                      <a16:colId xmlns:a16="http://schemas.microsoft.com/office/drawing/2014/main" val="554459980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49124397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3376641715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1180728912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3196401386"/>
                    </a:ext>
                  </a:extLst>
                </a:gridCol>
              </a:tblGrid>
              <a:tr h="23074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652042"/>
                  </a:ext>
                </a:extLst>
              </a:tr>
            </a:tbl>
          </a:graphicData>
        </a:graphic>
      </p:graphicFrame>
      <p:sp>
        <p:nvSpPr>
          <p:cNvPr id="105" name="내용 개체 틀 2">
            <a:extLst>
              <a:ext uri="{FF2B5EF4-FFF2-40B4-BE49-F238E27FC236}">
                <a16:creationId xmlns:a16="http://schemas.microsoft.com/office/drawing/2014/main" id="{22E4D2D5-3D3E-4101-BF6B-97691D7CA068}"/>
              </a:ext>
            </a:extLst>
          </p:cNvPr>
          <p:cNvSpPr txBox="1">
            <a:spLocks/>
          </p:cNvSpPr>
          <p:nvPr/>
        </p:nvSpPr>
        <p:spPr>
          <a:xfrm>
            <a:off x="4573122" y="1581372"/>
            <a:ext cx="1368945" cy="392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1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ReLU</a:t>
            </a:r>
            <a:endParaRPr lang="en-US" altLang="ko-KR" sz="1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07" name="내용 개체 틀 2">
            <a:extLst>
              <a:ext uri="{FF2B5EF4-FFF2-40B4-BE49-F238E27FC236}">
                <a16:creationId xmlns:a16="http://schemas.microsoft.com/office/drawing/2014/main" id="{CFAB60B3-9BDA-472A-A0A9-293651CEA239}"/>
              </a:ext>
            </a:extLst>
          </p:cNvPr>
          <p:cNvSpPr txBox="1">
            <a:spLocks/>
          </p:cNvSpPr>
          <p:nvPr/>
        </p:nvSpPr>
        <p:spPr>
          <a:xfrm>
            <a:off x="4492290" y="4592304"/>
            <a:ext cx="1368945" cy="392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1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ReLU</a:t>
            </a:r>
            <a:endParaRPr lang="en-US" altLang="ko-KR" sz="1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386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926BE5E-CC68-4B61-B31F-86458C3E5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6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Project</a:t>
            </a:r>
            <a:b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</a:b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- CNN</a:t>
            </a:r>
            <a:endParaRPr lang="ko-KR" altLang="en-US" sz="280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C4073490-09E4-43A2-8BBF-065C8A98C968}"/>
              </a:ext>
            </a:extLst>
          </p:cNvPr>
          <p:cNvGrpSpPr/>
          <p:nvPr/>
        </p:nvGrpSpPr>
        <p:grpSpPr>
          <a:xfrm>
            <a:off x="7474325" y="3103062"/>
            <a:ext cx="1574393" cy="582124"/>
            <a:chOff x="2549367" y="3548969"/>
            <a:chExt cx="2299154" cy="891206"/>
          </a:xfrm>
        </p:grpSpPr>
        <p:sp>
          <p:nvSpPr>
            <p:cNvPr id="102" name="화살표: 오른쪽 101">
              <a:extLst>
                <a:ext uri="{FF2B5EF4-FFF2-40B4-BE49-F238E27FC236}">
                  <a16:creationId xmlns:a16="http://schemas.microsoft.com/office/drawing/2014/main" id="{C7CB9358-2ADF-404D-B255-5299D69261B3}"/>
                </a:ext>
              </a:extLst>
            </p:cNvPr>
            <p:cNvSpPr/>
            <p:nvPr/>
          </p:nvSpPr>
          <p:spPr>
            <a:xfrm>
              <a:off x="2835797" y="3954039"/>
              <a:ext cx="1084439" cy="486136"/>
            </a:xfrm>
            <a:prstGeom prst="rightArrow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3" name="내용 개체 틀 2">
              <a:extLst>
                <a:ext uri="{FF2B5EF4-FFF2-40B4-BE49-F238E27FC236}">
                  <a16:creationId xmlns:a16="http://schemas.microsoft.com/office/drawing/2014/main" id="{EE30B692-F111-4B35-BC87-71B06E0DF3B8}"/>
                </a:ext>
              </a:extLst>
            </p:cNvPr>
            <p:cNvSpPr txBox="1">
              <a:spLocks/>
            </p:cNvSpPr>
            <p:nvPr/>
          </p:nvSpPr>
          <p:spPr>
            <a:xfrm>
              <a:off x="2549367" y="3548969"/>
              <a:ext cx="2299154" cy="60104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100" dirty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Matrix product</a:t>
              </a:r>
            </a:p>
            <a:p>
              <a:pPr marL="457200" lvl="1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83528F7-C47C-487E-8F0C-208DD8059CCD}"/>
              </a:ext>
            </a:extLst>
          </p:cNvPr>
          <p:cNvGrpSpPr/>
          <p:nvPr/>
        </p:nvGrpSpPr>
        <p:grpSpPr>
          <a:xfrm>
            <a:off x="1787548" y="4573075"/>
            <a:ext cx="1108834" cy="597273"/>
            <a:chOff x="1514284" y="5703905"/>
            <a:chExt cx="1108834" cy="597273"/>
          </a:xfrm>
        </p:grpSpPr>
        <p:sp>
          <p:nvSpPr>
            <p:cNvPr id="43" name="내용 개체 틀 2">
              <a:extLst>
                <a:ext uri="{FF2B5EF4-FFF2-40B4-BE49-F238E27FC236}">
                  <a16:creationId xmlns:a16="http://schemas.microsoft.com/office/drawing/2014/main" id="{3DE477E4-A995-494E-B679-B1FB8F468D59}"/>
                </a:ext>
              </a:extLst>
            </p:cNvPr>
            <p:cNvSpPr txBox="1">
              <a:spLocks/>
            </p:cNvSpPr>
            <p:nvPr/>
          </p:nvSpPr>
          <p:spPr>
            <a:xfrm>
              <a:off x="1514284" y="5703905"/>
              <a:ext cx="1108834" cy="39259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ko-KR" sz="1100" dirty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Fifth Layer</a:t>
              </a:r>
            </a:p>
            <a:p>
              <a:pPr marL="457200" lvl="1" indent="0">
                <a:buFont typeface="Arial" panose="020B0604020202020204" pitchFamily="34" charset="0"/>
                <a:buNone/>
              </a:pPr>
              <a:endPara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121" name="내용 개체 틀 2">
              <a:extLst>
                <a:ext uri="{FF2B5EF4-FFF2-40B4-BE49-F238E27FC236}">
                  <a16:creationId xmlns:a16="http://schemas.microsoft.com/office/drawing/2014/main" id="{62503910-A352-4C99-8930-31823AC569C5}"/>
                </a:ext>
              </a:extLst>
            </p:cNvPr>
            <p:cNvSpPr txBox="1">
              <a:spLocks/>
            </p:cNvSpPr>
            <p:nvPr/>
          </p:nvSpPr>
          <p:spPr>
            <a:xfrm>
              <a:off x="1514284" y="5908583"/>
              <a:ext cx="1108834" cy="39259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ko-KR" sz="1200" b="1" dirty="0">
                  <a:solidFill>
                    <a:schemeClr val="accent1">
                      <a:lumMod val="7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(?, 1536)</a:t>
              </a:r>
            </a:p>
            <a:p>
              <a:pPr marL="457200" lvl="1" indent="0">
                <a:buFont typeface="Arial" panose="020B0604020202020204" pitchFamily="34" charset="0"/>
                <a:buNone/>
              </a:pPr>
              <a:endParaRPr lang="en-US" altLang="ko-KR" sz="1200" b="1" dirty="0">
                <a:solidFill>
                  <a:schemeClr val="accent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pic>
        <p:nvPicPr>
          <p:cNvPr id="89" name="그림 88">
            <a:extLst>
              <a:ext uri="{FF2B5EF4-FFF2-40B4-BE49-F238E27FC236}">
                <a16:creationId xmlns:a16="http://schemas.microsoft.com/office/drawing/2014/main" id="{0C93134C-1809-409E-9A4A-908965FF2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208" y="2629227"/>
            <a:ext cx="3694131" cy="1764674"/>
          </a:xfrm>
          <a:prstGeom prst="rect">
            <a:avLst/>
          </a:prstGeom>
        </p:spPr>
      </p:pic>
      <p:sp>
        <p:nvSpPr>
          <p:cNvPr id="108" name="내용 개체 틀 2">
            <a:extLst>
              <a:ext uri="{FF2B5EF4-FFF2-40B4-BE49-F238E27FC236}">
                <a16:creationId xmlns:a16="http://schemas.microsoft.com/office/drawing/2014/main" id="{4BDEB4C7-1E20-40A5-AFF7-129F847C0CD3}"/>
              </a:ext>
            </a:extLst>
          </p:cNvPr>
          <p:cNvSpPr txBox="1">
            <a:spLocks/>
          </p:cNvSpPr>
          <p:nvPr/>
        </p:nvSpPr>
        <p:spPr>
          <a:xfrm>
            <a:off x="5281431" y="4479118"/>
            <a:ext cx="1108834" cy="39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(1536, 2)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13" name="내용 개체 틀 2">
            <a:extLst>
              <a:ext uri="{FF2B5EF4-FFF2-40B4-BE49-F238E27FC236}">
                <a16:creationId xmlns:a16="http://schemas.microsoft.com/office/drawing/2014/main" id="{3E5A096B-84D3-4D76-A31B-93FB42BC1697}"/>
              </a:ext>
            </a:extLst>
          </p:cNvPr>
          <p:cNvSpPr txBox="1">
            <a:spLocks/>
          </p:cNvSpPr>
          <p:nvPr/>
        </p:nvSpPr>
        <p:spPr>
          <a:xfrm>
            <a:off x="3222222" y="3245681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*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aphicFrame>
        <p:nvGraphicFramePr>
          <p:cNvPr id="125" name="표 10">
            <a:extLst>
              <a:ext uri="{FF2B5EF4-FFF2-40B4-BE49-F238E27FC236}">
                <a16:creationId xmlns:a16="http://schemas.microsoft.com/office/drawing/2014/main" id="{F8C03CFD-ED42-4B7F-84ED-BCCC678FE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784747"/>
              </p:ext>
            </p:extLst>
          </p:nvPr>
        </p:nvGraphicFramePr>
        <p:xfrm>
          <a:off x="9335255" y="2262952"/>
          <a:ext cx="1108834" cy="22161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4417">
                  <a:extLst>
                    <a:ext uri="{9D8B030D-6E8A-4147-A177-3AD203B41FA5}">
                      <a16:colId xmlns:a16="http://schemas.microsoft.com/office/drawing/2014/main" val="643257930"/>
                    </a:ext>
                  </a:extLst>
                </a:gridCol>
                <a:gridCol w="554417">
                  <a:extLst>
                    <a:ext uri="{9D8B030D-6E8A-4147-A177-3AD203B41FA5}">
                      <a16:colId xmlns:a16="http://schemas.microsoft.com/office/drawing/2014/main" val="2731876598"/>
                    </a:ext>
                  </a:extLst>
                </a:gridCol>
              </a:tblGrid>
              <a:tr h="369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736298"/>
                  </a:ext>
                </a:extLst>
              </a:tr>
              <a:tr h="369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832329"/>
                  </a:ext>
                </a:extLst>
              </a:tr>
              <a:tr h="369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80070"/>
                  </a:ext>
                </a:extLst>
              </a:tr>
              <a:tr h="369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56586"/>
                  </a:ext>
                </a:extLst>
              </a:tr>
              <a:tr h="369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797593"/>
                  </a:ext>
                </a:extLst>
              </a:tr>
              <a:tr h="369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691990"/>
                  </a:ext>
                </a:extLst>
              </a:tr>
            </a:tbl>
          </a:graphicData>
        </a:graphic>
      </p:graphicFrame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38C5199C-887E-4441-8BE1-689B140C60CB}"/>
              </a:ext>
            </a:extLst>
          </p:cNvPr>
          <p:cNvGrpSpPr/>
          <p:nvPr/>
        </p:nvGrpSpPr>
        <p:grpSpPr>
          <a:xfrm>
            <a:off x="9385664" y="4675415"/>
            <a:ext cx="1305309" cy="597249"/>
            <a:chOff x="1514284" y="5703905"/>
            <a:chExt cx="1305309" cy="597249"/>
          </a:xfrm>
        </p:grpSpPr>
        <p:sp>
          <p:nvSpPr>
            <p:cNvPr id="127" name="내용 개체 틀 2">
              <a:extLst>
                <a:ext uri="{FF2B5EF4-FFF2-40B4-BE49-F238E27FC236}">
                  <a16:creationId xmlns:a16="http://schemas.microsoft.com/office/drawing/2014/main" id="{E3F7BB96-796A-4762-A242-5948363926F4}"/>
                </a:ext>
              </a:extLst>
            </p:cNvPr>
            <p:cNvSpPr txBox="1">
              <a:spLocks/>
            </p:cNvSpPr>
            <p:nvPr/>
          </p:nvSpPr>
          <p:spPr>
            <a:xfrm>
              <a:off x="1514284" y="5703905"/>
              <a:ext cx="1108834" cy="39259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ko-KR" sz="1100" dirty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Output Layer</a:t>
              </a:r>
            </a:p>
            <a:p>
              <a:pPr marL="457200" lvl="1" indent="0">
                <a:buFont typeface="Arial" panose="020B0604020202020204" pitchFamily="34" charset="0"/>
                <a:buNone/>
              </a:pPr>
              <a:endPara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128" name="내용 개체 틀 2">
              <a:extLst>
                <a:ext uri="{FF2B5EF4-FFF2-40B4-BE49-F238E27FC236}">
                  <a16:creationId xmlns:a16="http://schemas.microsoft.com/office/drawing/2014/main" id="{2605D107-F9D9-42C0-A6CF-C8D88A200E4F}"/>
                </a:ext>
              </a:extLst>
            </p:cNvPr>
            <p:cNvSpPr txBox="1">
              <a:spLocks/>
            </p:cNvSpPr>
            <p:nvPr/>
          </p:nvSpPr>
          <p:spPr>
            <a:xfrm>
              <a:off x="1710759" y="5908559"/>
              <a:ext cx="1108834" cy="39259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ko-KR" sz="1200" b="1" dirty="0">
                  <a:solidFill>
                    <a:schemeClr val="accent1">
                      <a:lumMod val="7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(?, 2)</a:t>
              </a:r>
            </a:p>
            <a:p>
              <a:pPr marL="457200" lvl="1" indent="0">
                <a:buFont typeface="Arial" panose="020B0604020202020204" pitchFamily="34" charset="0"/>
                <a:buNone/>
              </a:pPr>
              <a:endParaRPr lang="en-US" altLang="ko-KR" sz="1200" b="1" dirty="0">
                <a:solidFill>
                  <a:schemeClr val="accent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graphicFrame>
        <p:nvGraphicFramePr>
          <p:cNvPr id="129" name="표 127">
            <a:extLst>
              <a:ext uri="{FF2B5EF4-FFF2-40B4-BE49-F238E27FC236}">
                <a16:creationId xmlns:a16="http://schemas.microsoft.com/office/drawing/2014/main" id="{6A355756-2E3E-46FF-A562-32602674E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643024"/>
              </p:ext>
            </p:extLst>
          </p:nvPr>
        </p:nvGraphicFramePr>
        <p:xfrm>
          <a:off x="1518675" y="2629227"/>
          <a:ext cx="138584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169">
                  <a:extLst>
                    <a:ext uri="{9D8B030D-6E8A-4147-A177-3AD203B41FA5}">
                      <a16:colId xmlns:a16="http://schemas.microsoft.com/office/drawing/2014/main" val="554459980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49124397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3376641715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1180728912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3196401386"/>
                    </a:ext>
                  </a:extLst>
                </a:gridCol>
              </a:tblGrid>
              <a:tr h="23074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652042"/>
                  </a:ext>
                </a:extLst>
              </a:tr>
            </a:tbl>
          </a:graphicData>
        </a:graphic>
      </p:graphicFrame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id="{B4B0D9A4-0220-4A77-9BEA-3D4C34E89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400917"/>
              </p:ext>
            </p:extLst>
          </p:nvPr>
        </p:nvGraphicFramePr>
        <p:xfrm>
          <a:off x="1518675" y="3068613"/>
          <a:ext cx="138584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169">
                  <a:extLst>
                    <a:ext uri="{9D8B030D-6E8A-4147-A177-3AD203B41FA5}">
                      <a16:colId xmlns:a16="http://schemas.microsoft.com/office/drawing/2014/main" val="554459980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49124397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3376641715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1180728912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3196401386"/>
                    </a:ext>
                  </a:extLst>
                </a:gridCol>
              </a:tblGrid>
              <a:tr h="23074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652042"/>
                  </a:ext>
                </a:extLst>
              </a:tr>
            </a:tbl>
          </a:graphicData>
        </a:graphic>
      </p:graphicFrame>
      <p:graphicFrame>
        <p:nvGraphicFramePr>
          <p:cNvPr id="131" name="표 127">
            <a:extLst>
              <a:ext uri="{FF2B5EF4-FFF2-40B4-BE49-F238E27FC236}">
                <a16:creationId xmlns:a16="http://schemas.microsoft.com/office/drawing/2014/main" id="{C4AEF7F5-7198-47D9-AC8B-85FE6D1BF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60593"/>
              </p:ext>
            </p:extLst>
          </p:nvPr>
        </p:nvGraphicFramePr>
        <p:xfrm>
          <a:off x="1518675" y="3495658"/>
          <a:ext cx="138584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169">
                  <a:extLst>
                    <a:ext uri="{9D8B030D-6E8A-4147-A177-3AD203B41FA5}">
                      <a16:colId xmlns:a16="http://schemas.microsoft.com/office/drawing/2014/main" val="554459980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49124397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3376641715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1180728912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3196401386"/>
                    </a:ext>
                  </a:extLst>
                </a:gridCol>
              </a:tblGrid>
              <a:tr h="23074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652042"/>
                  </a:ext>
                </a:extLst>
              </a:tr>
            </a:tbl>
          </a:graphicData>
        </a:graphic>
      </p:graphicFrame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8FA1C73C-2FC1-46C9-AE5E-74866E286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817315"/>
              </p:ext>
            </p:extLst>
          </p:nvPr>
        </p:nvGraphicFramePr>
        <p:xfrm>
          <a:off x="1518675" y="3924884"/>
          <a:ext cx="138584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169">
                  <a:extLst>
                    <a:ext uri="{9D8B030D-6E8A-4147-A177-3AD203B41FA5}">
                      <a16:colId xmlns:a16="http://schemas.microsoft.com/office/drawing/2014/main" val="554459980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49124397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3376641715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1180728912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3196401386"/>
                    </a:ext>
                  </a:extLst>
                </a:gridCol>
              </a:tblGrid>
              <a:tr h="23074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652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689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926BE5E-CC68-4B61-B31F-86458C3E5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6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Project</a:t>
            </a:r>
            <a:b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</a:b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- CNN</a:t>
            </a:r>
            <a:endParaRPr lang="ko-KR" altLang="en-US" sz="280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62B891-A1BB-40B4-AB36-524BF1047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531" y="1734354"/>
            <a:ext cx="6990297" cy="399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3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926BE5E-CC68-4B61-B31F-86458C3E5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6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Project</a:t>
            </a:r>
            <a:b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</a:b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- CNN</a:t>
            </a:r>
            <a:endParaRPr lang="ko-KR" altLang="en-US" sz="280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B215D9-8C2E-4471-875A-CCC54918D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700634"/>
            <a:ext cx="4884996" cy="40765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2BD5A10-7E29-4649-8D4A-FF9B2AF93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451" y="1700634"/>
            <a:ext cx="4884996" cy="40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6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F6F143E-DA93-4AB7-BF7F-B5E497A5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766" y="2429026"/>
            <a:ext cx="7704299" cy="369761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Convolution Operation</a:t>
            </a:r>
            <a:endParaRPr lang="en-US" altLang="ko-KR" sz="1800" b="1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schemeClr val="tx1">
                  <a:lumMod val="50000"/>
                  <a:lumOff val="50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Pooling Operation</a:t>
            </a:r>
          </a:p>
          <a:p>
            <a:pPr marL="457200" lvl="1" indent="0"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529EA04-5786-41EB-9498-7D3A101F4D3C}"/>
              </a:ext>
            </a:extLst>
          </p:cNvPr>
          <p:cNvSpPr txBox="1">
            <a:spLocks/>
          </p:cNvSpPr>
          <p:nvPr/>
        </p:nvSpPr>
        <p:spPr>
          <a:xfrm>
            <a:off x="688172" y="3071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CNN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(Convolutional Neural Networks)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749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D68370-7688-4F61-A0E7-70A492727C60}"/>
              </a:ext>
            </a:extLst>
          </p:cNvPr>
          <p:cNvSpPr/>
          <p:nvPr/>
        </p:nvSpPr>
        <p:spPr>
          <a:xfrm>
            <a:off x="1416423" y="2864223"/>
            <a:ext cx="1999129" cy="24285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isometricRightUp">
              <a:rot lat="2100000" lon="18899998" rev="0"/>
            </a:camera>
            <a:lightRig rig="threePt" dir="t"/>
          </a:scene3d>
          <a:sp3d>
            <a:bevelT w="12700"/>
            <a:bevelB w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752CBB4-DE2A-4807-813E-F1761EE09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931" y="2335726"/>
            <a:ext cx="1831964" cy="60104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8</a:t>
            </a:r>
          </a:p>
          <a:p>
            <a:pPr marL="457200" lvl="1" indent="0"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4D3A69F-2C2B-4711-9304-EED29AE52DF5}"/>
              </a:ext>
            </a:extLst>
          </p:cNvPr>
          <p:cNvSpPr txBox="1">
            <a:spLocks/>
          </p:cNvSpPr>
          <p:nvPr/>
        </p:nvSpPr>
        <p:spPr>
          <a:xfrm>
            <a:off x="891726" y="4163695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8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23B282-818F-4DFE-9178-0DB8BF9464D2}"/>
              </a:ext>
            </a:extLst>
          </p:cNvPr>
          <p:cNvSpPr/>
          <p:nvPr/>
        </p:nvSpPr>
        <p:spPr>
          <a:xfrm>
            <a:off x="4182769" y="4366292"/>
            <a:ext cx="519954" cy="573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isometricRightUp">
              <a:rot lat="2100000" lon="18899998" rev="0"/>
            </a:camera>
            <a:lightRig rig="threePt" dir="t"/>
          </a:scene3d>
          <a:sp3d>
            <a:bevelT w="12700" h="63500"/>
            <a:bevelB w="635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3BA88BB-0EE1-4114-B79E-0D46C8D75E31}"/>
              </a:ext>
            </a:extLst>
          </p:cNvPr>
          <p:cNvSpPr txBox="1">
            <a:spLocks/>
          </p:cNvSpPr>
          <p:nvPr/>
        </p:nvSpPr>
        <p:spPr>
          <a:xfrm>
            <a:off x="4209665" y="3747422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3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57EA54B-D16A-43E9-ADA4-DD0B6059C1EF}"/>
              </a:ext>
            </a:extLst>
          </p:cNvPr>
          <p:cNvSpPr txBox="1">
            <a:spLocks/>
          </p:cNvSpPr>
          <p:nvPr/>
        </p:nvSpPr>
        <p:spPr>
          <a:xfrm>
            <a:off x="4702723" y="4204622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3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F11D8B6-728B-4C49-9DA3-6083EEA00ADC}"/>
              </a:ext>
            </a:extLst>
          </p:cNvPr>
          <p:cNvSpPr txBox="1">
            <a:spLocks/>
          </p:cNvSpPr>
          <p:nvPr/>
        </p:nvSpPr>
        <p:spPr>
          <a:xfrm>
            <a:off x="3807835" y="5261616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Filter/Kernel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1DCDC681-8DF6-4FE9-8281-0AE57667316C}"/>
              </a:ext>
            </a:extLst>
          </p:cNvPr>
          <p:cNvGraphicFramePr>
            <a:graphicFrameLocks noGrp="1"/>
          </p:cNvGraphicFramePr>
          <p:nvPr/>
        </p:nvGraphicFramePr>
        <p:xfrm>
          <a:off x="6637052" y="1922342"/>
          <a:ext cx="3920568" cy="39287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0071">
                  <a:extLst>
                    <a:ext uri="{9D8B030D-6E8A-4147-A177-3AD203B41FA5}">
                      <a16:colId xmlns:a16="http://schemas.microsoft.com/office/drawing/2014/main" val="1915747190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1600705924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3599152105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3265253540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4191630495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1090480598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884800166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3735931161"/>
                    </a:ext>
                  </a:extLst>
                </a:gridCol>
              </a:tblGrid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702307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962318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247858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21433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62187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44407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568932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143367"/>
                  </a:ext>
                </a:extLst>
              </a:tr>
            </a:tbl>
          </a:graphicData>
        </a:graphic>
      </p:graphicFrame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5CD32252-5874-461E-BB90-D76EA1C57D45}"/>
              </a:ext>
            </a:extLst>
          </p:cNvPr>
          <p:cNvSpPr txBox="1">
            <a:spLocks/>
          </p:cNvSpPr>
          <p:nvPr/>
        </p:nvSpPr>
        <p:spPr>
          <a:xfrm>
            <a:off x="8114644" y="6093524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Stride = 1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07BAFE1-7143-45A2-B20C-CAA87AEB524A}"/>
              </a:ext>
            </a:extLst>
          </p:cNvPr>
          <p:cNvSpPr txBox="1">
            <a:spLocks/>
          </p:cNvSpPr>
          <p:nvPr/>
        </p:nvSpPr>
        <p:spPr>
          <a:xfrm>
            <a:off x="2367473" y="5216471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DDDB1092-7B5F-44D6-BE14-EA01CFD23242}"/>
              </a:ext>
            </a:extLst>
          </p:cNvPr>
          <p:cNvSpPr txBox="1">
            <a:spLocks/>
          </p:cNvSpPr>
          <p:nvPr/>
        </p:nvSpPr>
        <p:spPr>
          <a:xfrm>
            <a:off x="1069251" y="1290884"/>
            <a:ext cx="7704299" cy="1251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Convolution Operation</a:t>
            </a:r>
            <a:endParaRPr lang="en-US" altLang="ko-KR" sz="1800" b="1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>
              <a:solidFill>
                <a:schemeClr val="tx1">
                  <a:lumMod val="50000"/>
                  <a:lumOff val="50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27316AD1-7E7D-4F7A-822D-3A365E21C864}"/>
              </a:ext>
            </a:extLst>
          </p:cNvPr>
          <p:cNvSpPr txBox="1">
            <a:spLocks/>
          </p:cNvSpPr>
          <p:nvPr/>
        </p:nvSpPr>
        <p:spPr>
          <a:xfrm>
            <a:off x="688172" y="3071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CNN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(Convolutional Neural Networks)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1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D68370-7688-4F61-A0E7-70A492727C60}"/>
              </a:ext>
            </a:extLst>
          </p:cNvPr>
          <p:cNvSpPr/>
          <p:nvPr/>
        </p:nvSpPr>
        <p:spPr>
          <a:xfrm>
            <a:off x="1416423" y="2864223"/>
            <a:ext cx="1999129" cy="24285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isometricRightUp">
              <a:rot lat="2100000" lon="18899998" rev="0"/>
            </a:camera>
            <a:lightRig rig="threePt" dir="t"/>
          </a:scene3d>
          <a:sp3d>
            <a:bevelT w="12700"/>
            <a:bevelB w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752CBB4-DE2A-4807-813E-F1761EE09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931" y="2335726"/>
            <a:ext cx="1831964" cy="60104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8</a:t>
            </a:r>
          </a:p>
          <a:p>
            <a:pPr marL="457200" lvl="1" indent="0"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4D3A69F-2C2B-4711-9304-EED29AE52DF5}"/>
              </a:ext>
            </a:extLst>
          </p:cNvPr>
          <p:cNvSpPr txBox="1">
            <a:spLocks/>
          </p:cNvSpPr>
          <p:nvPr/>
        </p:nvSpPr>
        <p:spPr>
          <a:xfrm>
            <a:off x="891726" y="4163695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8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23B282-818F-4DFE-9178-0DB8BF9464D2}"/>
              </a:ext>
            </a:extLst>
          </p:cNvPr>
          <p:cNvSpPr/>
          <p:nvPr/>
        </p:nvSpPr>
        <p:spPr>
          <a:xfrm>
            <a:off x="4182769" y="4366292"/>
            <a:ext cx="519954" cy="573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isometricRightUp">
              <a:rot lat="2100000" lon="18899998" rev="0"/>
            </a:camera>
            <a:lightRig rig="threePt" dir="t"/>
          </a:scene3d>
          <a:sp3d>
            <a:bevelT w="12700" h="63500"/>
            <a:bevelB w="635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3BA88BB-0EE1-4114-B79E-0D46C8D75E31}"/>
              </a:ext>
            </a:extLst>
          </p:cNvPr>
          <p:cNvSpPr txBox="1">
            <a:spLocks/>
          </p:cNvSpPr>
          <p:nvPr/>
        </p:nvSpPr>
        <p:spPr>
          <a:xfrm>
            <a:off x="4209665" y="3747422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3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57EA54B-D16A-43E9-ADA4-DD0B6059C1EF}"/>
              </a:ext>
            </a:extLst>
          </p:cNvPr>
          <p:cNvSpPr txBox="1">
            <a:spLocks/>
          </p:cNvSpPr>
          <p:nvPr/>
        </p:nvSpPr>
        <p:spPr>
          <a:xfrm>
            <a:off x="4702723" y="4204622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3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F11D8B6-728B-4C49-9DA3-6083EEA00ADC}"/>
              </a:ext>
            </a:extLst>
          </p:cNvPr>
          <p:cNvSpPr txBox="1">
            <a:spLocks/>
          </p:cNvSpPr>
          <p:nvPr/>
        </p:nvSpPr>
        <p:spPr>
          <a:xfrm>
            <a:off x="3807835" y="5261616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Filter/Kernel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1DCDC681-8DF6-4FE9-8281-0AE576673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869605"/>
              </p:ext>
            </p:extLst>
          </p:nvPr>
        </p:nvGraphicFramePr>
        <p:xfrm>
          <a:off x="6637052" y="1922342"/>
          <a:ext cx="3920568" cy="39287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0071">
                  <a:extLst>
                    <a:ext uri="{9D8B030D-6E8A-4147-A177-3AD203B41FA5}">
                      <a16:colId xmlns:a16="http://schemas.microsoft.com/office/drawing/2014/main" val="1915747190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1600705924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3599152105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3265253540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4191630495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1090480598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884800166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3735931161"/>
                    </a:ext>
                  </a:extLst>
                </a:gridCol>
              </a:tblGrid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702307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962318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247858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21433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62187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44407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568932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143367"/>
                  </a:ext>
                </a:extLst>
              </a:tr>
            </a:tbl>
          </a:graphicData>
        </a:graphic>
      </p:graphicFrame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5CD32252-5874-461E-BB90-D76EA1C57D45}"/>
              </a:ext>
            </a:extLst>
          </p:cNvPr>
          <p:cNvSpPr txBox="1">
            <a:spLocks/>
          </p:cNvSpPr>
          <p:nvPr/>
        </p:nvSpPr>
        <p:spPr>
          <a:xfrm>
            <a:off x="8114644" y="6093524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Stride = 1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07BAFE1-7143-45A2-B20C-CAA87AEB524A}"/>
              </a:ext>
            </a:extLst>
          </p:cNvPr>
          <p:cNvSpPr txBox="1">
            <a:spLocks/>
          </p:cNvSpPr>
          <p:nvPr/>
        </p:nvSpPr>
        <p:spPr>
          <a:xfrm>
            <a:off x="2367473" y="5216471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76E5907-03C3-40FE-965A-05CCD281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08268B0-8190-4F45-AF35-05A8ADC6614C}"/>
              </a:ext>
            </a:extLst>
          </p:cNvPr>
          <p:cNvSpPr txBox="1">
            <a:spLocks/>
          </p:cNvSpPr>
          <p:nvPr/>
        </p:nvSpPr>
        <p:spPr>
          <a:xfrm>
            <a:off x="688172" y="3071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CNN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(Convolutional Neural Networks)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87CBC781-FC36-49A4-B527-275E251D020B}"/>
              </a:ext>
            </a:extLst>
          </p:cNvPr>
          <p:cNvSpPr txBox="1">
            <a:spLocks/>
          </p:cNvSpPr>
          <p:nvPr/>
        </p:nvSpPr>
        <p:spPr>
          <a:xfrm>
            <a:off x="1069251" y="1290884"/>
            <a:ext cx="7704299" cy="1251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Convolution Operation</a:t>
            </a:r>
            <a:endParaRPr lang="en-US" altLang="ko-KR" sz="1800" b="1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>
              <a:solidFill>
                <a:schemeClr val="tx1">
                  <a:lumMod val="50000"/>
                  <a:lumOff val="50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843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D68370-7688-4F61-A0E7-70A492727C60}"/>
              </a:ext>
            </a:extLst>
          </p:cNvPr>
          <p:cNvSpPr/>
          <p:nvPr/>
        </p:nvSpPr>
        <p:spPr>
          <a:xfrm>
            <a:off x="1416423" y="2864223"/>
            <a:ext cx="1999129" cy="24285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isometricRightUp">
              <a:rot lat="2100000" lon="18899998" rev="0"/>
            </a:camera>
            <a:lightRig rig="threePt" dir="t"/>
          </a:scene3d>
          <a:sp3d>
            <a:bevelT w="12700"/>
            <a:bevelB w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752CBB4-DE2A-4807-813E-F1761EE09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931" y="2335726"/>
            <a:ext cx="1831964" cy="60104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8</a:t>
            </a:r>
          </a:p>
          <a:p>
            <a:pPr marL="457200" lvl="1" indent="0"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4D3A69F-2C2B-4711-9304-EED29AE52DF5}"/>
              </a:ext>
            </a:extLst>
          </p:cNvPr>
          <p:cNvSpPr txBox="1">
            <a:spLocks/>
          </p:cNvSpPr>
          <p:nvPr/>
        </p:nvSpPr>
        <p:spPr>
          <a:xfrm>
            <a:off x="891726" y="4163695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8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23B282-818F-4DFE-9178-0DB8BF9464D2}"/>
              </a:ext>
            </a:extLst>
          </p:cNvPr>
          <p:cNvSpPr/>
          <p:nvPr/>
        </p:nvSpPr>
        <p:spPr>
          <a:xfrm>
            <a:off x="4182769" y="4366292"/>
            <a:ext cx="519954" cy="573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isometricRightUp">
              <a:rot lat="2100000" lon="18899998" rev="0"/>
            </a:camera>
            <a:lightRig rig="threePt" dir="t"/>
          </a:scene3d>
          <a:sp3d>
            <a:bevelT w="12700" h="63500"/>
            <a:bevelB w="635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3BA88BB-0EE1-4114-B79E-0D46C8D75E31}"/>
              </a:ext>
            </a:extLst>
          </p:cNvPr>
          <p:cNvSpPr txBox="1">
            <a:spLocks/>
          </p:cNvSpPr>
          <p:nvPr/>
        </p:nvSpPr>
        <p:spPr>
          <a:xfrm>
            <a:off x="4209665" y="3747422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3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57EA54B-D16A-43E9-ADA4-DD0B6059C1EF}"/>
              </a:ext>
            </a:extLst>
          </p:cNvPr>
          <p:cNvSpPr txBox="1">
            <a:spLocks/>
          </p:cNvSpPr>
          <p:nvPr/>
        </p:nvSpPr>
        <p:spPr>
          <a:xfrm>
            <a:off x="4702723" y="4204622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3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F11D8B6-728B-4C49-9DA3-6083EEA00ADC}"/>
              </a:ext>
            </a:extLst>
          </p:cNvPr>
          <p:cNvSpPr txBox="1">
            <a:spLocks/>
          </p:cNvSpPr>
          <p:nvPr/>
        </p:nvSpPr>
        <p:spPr>
          <a:xfrm>
            <a:off x="3807835" y="5261616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Filter/Kernel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1DCDC681-8DF6-4FE9-8281-0AE576673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151438"/>
              </p:ext>
            </p:extLst>
          </p:nvPr>
        </p:nvGraphicFramePr>
        <p:xfrm>
          <a:off x="6637052" y="1922342"/>
          <a:ext cx="3920568" cy="39287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0071">
                  <a:extLst>
                    <a:ext uri="{9D8B030D-6E8A-4147-A177-3AD203B41FA5}">
                      <a16:colId xmlns:a16="http://schemas.microsoft.com/office/drawing/2014/main" val="1915747190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1600705924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3599152105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3265253540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4191630495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1090480598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884800166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3735931161"/>
                    </a:ext>
                  </a:extLst>
                </a:gridCol>
              </a:tblGrid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702307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962318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247858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21433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62187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44407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568932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143367"/>
                  </a:ext>
                </a:extLst>
              </a:tr>
            </a:tbl>
          </a:graphicData>
        </a:graphic>
      </p:graphicFrame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5CD32252-5874-461E-BB90-D76EA1C57D45}"/>
              </a:ext>
            </a:extLst>
          </p:cNvPr>
          <p:cNvSpPr txBox="1">
            <a:spLocks/>
          </p:cNvSpPr>
          <p:nvPr/>
        </p:nvSpPr>
        <p:spPr>
          <a:xfrm>
            <a:off x="8114644" y="6093524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Stride = 1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07BAFE1-7143-45A2-B20C-CAA87AEB524A}"/>
              </a:ext>
            </a:extLst>
          </p:cNvPr>
          <p:cNvSpPr txBox="1">
            <a:spLocks/>
          </p:cNvSpPr>
          <p:nvPr/>
        </p:nvSpPr>
        <p:spPr>
          <a:xfrm>
            <a:off x="2367473" y="5216471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8C2E1578-355B-48F0-8E23-D07B19B77792}"/>
              </a:ext>
            </a:extLst>
          </p:cNvPr>
          <p:cNvSpPr txBox="1">
            <a:spLocks/>
          </p:cNvSpPr>
          <p:nvPr/>
        </p:nvSpPr>
        <p:spPr>
          <a:xfrm>
            <a:off x="688172" y="3071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CNN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(Convolutional Neural Networks)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213F4EF6-41C9-467B-90E5-0AD9BC3196AB}"/>
              </a:ext>
            </a:extLst>
          </p:cNvPr>
          <p:cNvSpPr txBox="1">
            <a:spLocks/>
          </p:cNvSpPr>
          <p:nvPr/>
        </p:nvSpPr>
        <p:spPr>
          <a:xfrm>
            <a:off x="1069251" y="1290884"/>
            <a:ext cx="7704299" cy="1251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Convolution Operation</a:t>
            </a:r>
            <a:endParaRPr lang="en-US" altLang="ko-KR" sz="1800" b="1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>
              <a:solidFill>
                <a:schemeClr val="tx1">
                  <a:lumMod val="50000"/>
                  <a:lumOff val="50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661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D68370-7688-4F61-A0E7-70A492727C60}"/>
              </a:ext>
            </a:extLst>
          </p:cNvPr>
          <p:cNvSpPr/>
          <p:nvPr/>
        </p:nvSpPr>
        <p:spPr>
          <a:xfrm>
            <a:off x="1416423" y="2864223"/>
            <a:ext cx="1999129" cy="24285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isometricRightUp">
              <a:rot lat="2100000" lon="18899998" rev="0"/>
            </a:camera>
            <a:lightRig rig="threePt" dir="t"/>
          </a:scene3d>
          <a:sp3d>
            <a:bevelT w="12700"/>
            <a:bevelB w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752CBB4-DE2A-4807-813E-F1761EE09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931" y="2335726"/>
            <a:ext cx="1831964" cy="60104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8</a:t>
            </a:r>
          </a:p>
          <a:p>
            <a:pPr marL="457200" lvl="1" indent="0"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4D3A69F-2C2B-4711-9304-EED29AE52DF5}"/>
              </a:ext>
            </a:extLst>
          </p:cNvPr>
          <p:cNvSpPr txBox="1">
            <a:spLocks/>
          </p:cNvSpPr>
          <p:nvPr/>
        </p:nvSpPr>
        <p:spPr>
          <a:xfrm>
            <a:off x="891726" y="4163695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8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23B282-818F-4DFE-9178-0DB8BF9464D2}"/>
              </a:ext>
            </a:extLst>
          </p:cNvPr>
          <p:cNvSpPr/>
          <p:nvPr/>
        </p:nvSpPr>
        <p:spPr>
          <a:xfrm>
            <a:off x="4182769" y="4366292"/>
            <a:ext cx="519954" cy="573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isometricRightUp">
              <a:rot lat="2100000" lon="18899998" rev="0"/>
            </a:camera>
            <a:lightRig rig="threePt" dir="t"/>
          </a:scene3d>
          <a:sp3d>
            <a:bevelT w="12700" h="63500"/>
            <a:bevelB w="635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3BA88BB-0EE1-4114-B79E-0D46C8D75E31}"/>
              </a:ext>
            </a:extLst>
          </p:cNvPr>
          <p:cNvSpPr txBox="1">
            <a:spLocks/>
          </p:cNvSpPr>
          <p:nvPr/>
        </p:nvSpPr>
        <p:spPr>
          <a:xfrm>
            <a:off x="4209665" y="3747422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3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57EA54B-D16A-43E9-ADA4-DD0B6059C1EF}"/>
              </a:ext>
            </a:extLst>
          </p:cNvPr>
          <p:cNvSpPr txBox="1">
            <a:spLocks/>
          </p:cNvSpPr>
          <p:nvPr/>
        </p:nvSpPr>
        <p:spPr>
          <a:xfrm>
            <a:off x="4702723" y="4204622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3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F11D8B6-728B-4C49-9DA3-6083EEA00ADC}"/>
              </a:ext>
            </a:extLst>
          </p:cNvPr>
          <p:cNvSpPr txBox="1">
            <a:spLocks/>
          </p:cNvSpPr>
          <p:nvPr/>
        </p:nvSpPr>
        <p:spPr>
          <a:xfrm>
            <a:off x="3807835" y="5261616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Filter/Kernel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1DCDC681-8DF6-4FE9-8281-0AE576673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185361"/>
              </p:ext>
            </p:extLst>
          </p:nvPr>
        </p:nvGraphicFramePr>
        <p:xfrm>
          <a:off x="6637052" y="1922342"/>
          <a:ext cx="3920568" cy="39287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0071">
                  <a:extLst>
                    <a:ext uri="{9D8B030D-6E8A-4147-A177-3AD203B41FA5}">
                      <a16:colId xmlns:a16="http://schemas.microsoft.com/office/drawing/2014/main" val="1915747190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1600705924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3599152105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3265253540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4191630495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1090480598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884800166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3735931161"/>
                    </a:ext>
                  </a:extLst>
                </a:gridCol>
              </a:tblGrid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702307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962318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247858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21433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62187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44407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568932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143367"/>
                  </a:ext>
                </a:extLst>
              </a:tr>
            </a:tbl>
          </a:graphicData>
        </a:graphic>
      </p:graphicFrame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5CD32252-5874-461E-BB90-D76EA1C57D45}"/>
              </a:ext>
            </a:extLst>
          </p:cNvPr>
          <p:cNvSpPr txBox="1">
            <a:spLocks/>
          </p:cNvSpPr>
          <p:nvPr/>
        </p:nvSpPr>
        <p:spPr>
          <a:xfrm>
            <a:off x="8114644" y="6093524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Stride = 1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07BAFE1-7143-45A2-B20C-CAA87AEB524A}"/>
              </a:ext>
            </a:extLst>
          </p:cNvPr>
          <p:cNvSpPr txBox="1">
            <a:spLocks/>
          </p:cNvSpPr>
          <p:nvPr/>
        </p:nvSpPr>
        <p:spPr>
          <a:xfrm>
            <a:off x="2367473" y="5216471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3BDA669-194C-450E-932E-3306C617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0D83EF8B-2EBC-4635-8E23-3B0D13124522}"/>
              </a:ext>
            </a:extLst>
          </p:cNvPr>
          <p:cNvSpPr txBox="1">
            <a:spLocks/>
          </p:cNvSpPr>
          <p:nvPr/>
        </p:nvSpPr>
        <p:spPr>
          <a:xfrm>
            <a:off x="688172" y="3071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CNN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(Convolutional Neural Networks)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9010186E-E08E-4998-A427-6003F70B5F70}"/>
              </a:ext>
            </a:extLst>
          </p:cNvPr>
          <p:cNvSpPr txBox="1">
            <a:spLocks/>
          </p:cNvSpPr>
          <p:nvPr/>
        </p:nvSpPr>
        <p:spPr>
          <a:xfrm>
            <a:off x="1069251" y="1290884"/>
            <a:ext cx="7704299" cy="1251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Convolution Operation</a:t>
            </a:r>
            <a:endParaRPr lang="en-US" altLang="ko-KR" sz="1800" b="1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>
              <a:solidFill>
                <a:schemeClr val="tx1">
                  <a:lumMod val="50000"/>
                  <a:lumOff val="50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463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D68370-7688-4F61-A0E7-70A492727C60}"/>
              </a:ext>
            </a:extLst>
          </p:cNvPr>
          <p:cNvSpPr/>
          <p:nvPr/>
        </p:nvSpPr>
        <p:spPr>
          <a:xfrm>
            <a:off x="1416423" y="2864223"/>
            <a:ext cx="1999129" cy="24285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isometricRightUp">
              <a:rot lat="2100000" lon="18899998" rev="0"/>
            </a:camera>
            <a:lightRig rig="threePt" dir="t"/>
          </a:scene3d>
          <a:sp3d>
            <a:bevelT w="12700"/>
            <a:bevelB w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752CBB4-DE2A-4807-813E-F1761EE09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931" y="2335726"/>
            <a:ext cx="1831964" cy="60104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8</a:t>
            </a:r>
          </a:p>
          <a:p>
            <a:pPr marL="457200" lvl="1" indent="0"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4D3A69F-2C2B-4711-9304-EED29AE52DF5}"/>
              </a:ext>
            </a:extLst>
          </p:cNvPr>
          <p:cNvSpPr txBox="1">
            <a:spLocks/>
          </p:cNvSpPr>
          <p:nvPr/>
        </p:nvSpPr>
        <p:spPr>
          <a:xfrm>
            <a:off x="891726" y="4163695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8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23B282-818F-4DFE-9178-0DB8BF9464D2}"/>
              </a:ext>
            </a:extLst>
          </p:cNvPr>
          <p:cNvSpPr/>
          <p:nvPr/>
        </p:nvSpPr>
        <p:spPr>
          <a:xfrm>
            <a:off x="4182769" y="4366292"/>
            <a:ext cx="519954" cy="573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isometricRightUp">
              <a:rot lat="2100000" lon="18899998" rev="0"/>
            </a:camera>
            <a:lightRig rig="threePt" dir="t"/>
          </a:scene3d>
          <a:sp3d>
            <a:bevelT w="12700" h="63500"/>
            <a:bevelB w="635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3BA88BB-0EE1-4114-B79E-0D46C8D75E31}"/>
              </a:ext>
            </a:extLst>
          </p:cNvPr>
          <p:cNvSpPr txBox="1">
            <a:spLocks/>
          </p:cNvSpPr>
          <p:nvPr/>
        </p:nvSpPr>
        <p:spPr>
          <a:xfrm>
            <a:off x="4209665" y="3747422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3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57EA54B-D16A-43E9-ADA4-DD0B6059C1EF}"/>
              </a:ext>
            </a:extLst>
          </p:cNvPr>
          <p:cNvSpPr txBox="1">
            <a:spLocks/>
          </p:cNvSpPr>
          <p:nvPr/>
        </p:nvSpPr>
        <p:spPr>
          <a:xfrm>
            <a:off x="4702723" y="4204622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3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F11D8B6-728B-4C49-9DA3-6083EEA00ADC}"/>
              </a:ext>
            </a:extLst>
          </p:cNvPr>
          <p:cNvSpPr txBox="1">
            <a:spLocks/>
          </p:cNvSpPr>
          <p:nvPr/>
        </p:nvSpPr>
        <p:spPr>
          <a:xfrm>
            <a:off x="3807835" y="5261616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Filter/Kernel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5CD32252-5874-461E-BB90-D76EA1C57D45}"/>
              </a:ext>
            </a:extLst>
          </p:cNvPr>
          <p:cNvSpPr txBox="1">
            <a:spLocks/>
          </p:cNvSpPr>
          <p:nvPr/>
        </p:nvSpPr>
        <p:spPr>
          <a:xfrm>
            <a:off x="8114644" y="5862661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Out Layer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07BAFE1-7143-45A2-B20C-CAA87AEB524A}"/>
              </a:ext>
            </a:extLst>
          </p:cNvPr>
          <p:cNvSpPr txBox="1">
            <a:spLocks/>
          </p:cNvSpPr>
          <p:nvPr/>
        </p:nvSpPr>
        <p:spPr>
          <a:xfrm>
            <a:off x="2367473" y="5216471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C204F36-D17B-4A1F-92F1-D845B0FBF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20903"/>
              </p:ext>
            </p:extLst>
          </p:nvPr>
        </p:nvGraphicFramePr>
        <p:xfrm>
          <a:off x="6722259" y="1904586"/>
          <a:ext cx="3775980" cy="37733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9330">
                  <a:extLst>
                    <a:ext uri="{9D8B030D-6E8A-4147-A177-3AD203B41FA5}">
                      <a16:colId xmlns:a16="http://schemas.microsoft.com/office/drawing/2014/main" val="1624485638"/>
                    </a:ext>
                  </a:extLst>
                </a:gridCol>
                <a:gridCol w="629330">
                  <a:extLst>
                    <a:ext uri="{9D8B030D-6E8A-4147-A177-3AD203B41FA5}">
                      <a16:colId xmlns:a16="http://schemas.microsoft.com/office/drawing/2014/main" val="2043544818"/>
                    </a:ext>
                  </a:extLst>
                </a:gridCol>
                <a:gridCol w="629330">
                  <a:extLst>
                    <a:ext uri="{9D8B030D-6E8A-4147-A177-3AD203B41FA5}">
                      <a16:colId xmlns:a16="http://schemas.microsoft.com/office/drawing/2014/main" val="3740137271"/>
                    </a:ext>
                  </a:extLst>
                </a:gridCol>
                <a:gridCol w="629330">
                  <a:extLst>
                    <a:ext uri="{9D8B030D-6E8A-4147-A177-3AD203B41FA5}">
                      <a16:colId xmlns:a16="http://schemas.microsoft.com/office/drawing/2014/main" val="3087890533"/>
                    </a:ext>
                  </a:extLst>
                </a:gridCol>
                <a:gridCol w="629330">
                  <a:extLst>
                    <a:ext uri="{9D8B030D-6E8A-4147-A177-3AD203B41FA5}">
                      <a16:colId xmlns:a16="http://schemas.microsoft.com/office/drawing/2014/main" val="1620576955"/>
                    </a:ext>
                  </a:extLst>
                </a:gridCol>
                <a:gridCol w="629330">
                  <a:extLst>
                    <a:ext uri="{9D8B030D-6E8A-4147-A177-3AD203B41FA5}">
                      <a16:colId xmlns:a16="http://schemas.microsoft.com/office/drawing/2014/main" val="525521586"/>
                    </a:ext>
                  </a:extLst>
                </a:gridCol>
              </a:tblGrid>
              <a:tr h="62889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013845"/>
                  </a:ext>
                </a:extLst>
              </a:tr>
              <a:tr h="62889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965147"/>
                  </a:ext>
                </a:extLst>
              </a:tr>
              <a:tr h="62889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671896"/>
                  </a:ext>
                </a:extLst>
              </a:tr>
              <a:tr h="62889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612017"/>
                  </a:ext>
                </a:extLst>
              </a:tr>
              <a:tr h="62889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01178"/>
                  </a:ext>
                </a:extLst>
              </a:tr>
              <a:tr h="62889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1905"/>
                  </a:ext>
                </a:extLst>
              </a:tr>
            </a:tbl>
          </a:graphicData>
        </a:graphic>
      </p:graphicFrame>
      <p:sp>
        <p:nvSpPr>
          <p:cNvPr id="16" name="제목 1">
            <a:extLst>
              <a:ext uri="{FF2B5EF4-FFF2-40B4-BE49-F238E27FC236}">
                <a16:creationId xmlns:a16="http://schemas.microsoft.com/office/drawing/2014/main" id="{AB08DEA9-B271-46A3-98CE-7092AE5AA5A1}"/>
              </a:ext>
            </a:extLst>
          </p:cNvPr>
          <p:cNvSpPr txBox="1">
            <a:spLocks/>
          </p:cNvSpPr>
          <p:nvPr/>
        </p:nvSpPr>
        <p:spPr>
          <a:xfrm>
            <a:off x="688172" y="3071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CNN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(Convolutional Neural Networks)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94B52BB0-E7A3-41AC-8CFF-DBDF77C0C44B}"/>
              </a:ext>
            </a:extLst>
          </p:cNvPr>
          <p:cNvSpPr txBox="1">
            <a:spLocks/>
          </p:cNvSpPr>
          <p:nvPr/>
        </p:nvSpPr>
        <p:spPr>
          <a:xfrm>
            <a:off x="1069251" y="1290884"/>
            <a:ext cx="7704299" cy="1251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Convolution Operation</a:t>
            </a:r>
            <a:endParaRPr lang="en-US" altLang="ko-KR" sz="1800" b="1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>
              <a:solidFill>
                <a:schemeClr val="tx1">
                  <a:lumMod val="50000"/>
                  <a:lumOff val="50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77C3847F-F068-4639-BE61-30B88AAC7454}"/>
              </a:ext>
            </a:extLst>
          </p:cNvPr>
          <p:cNvSpPr txBox="1">
            <a:spLocks/>
          </p:cNvSpPr>
          <p:nvPr/>
        </p:nvSpPr>
        <p:spPr>
          <a:xfrm>
            <a:off x="7857568" y="1180068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8 – 3 + 1 = 6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65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D68370-7688-4F61-A0E7-70A492727C60}"/>
              </a:ext>
            </a:extLst>
          </p:cNvPr>
          <p:cNvSpPr/>
          <p:nvPr/>
        </p:nvSpPr>
        <p:spPr>
          <a:xfrm>
            <a:off x="1416423" y="2864223"/>
            <a:ext cx="1999129" cy="24285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isometricRightUp">
              <a:rot lat="2100000" lon="18899998" rev="0"/>
            </a:camera>
            <a:lightRig rig="threePt" dir="t"/>
          </a:scene3d>
          <a:sp3d>
            <a:bevelT w="12700"/>
            <a:bevelB w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752CBB4-DE2A-4807-813E-F1761EE09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931" y="2335726"/>
            <a:ext cx="1831964" cy="60104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8</a:t>
            </a:r>
          </a:p>
          <a:p>
            <a:pPr marL="457200" lvl="1" indent="0"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4D3A69F-2C2B-4711-9304-EED29AE52DF5}"/>
              </a:ext>
            </a:extLst>
          </p:cNvPr>
          <p:cNvSpPr txBox="1">
            <a:spLocks/>
          </p:cNvSpPr>
          <p:nvPr/>
        </p:nvSpPr>
        <p:spPr>
          <a:xfrm>
            <a:off x="891726" y="4163695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8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23B282-818F-4DFE-9178-0DB8BF9464D2}"/>
              </a:ext>
            </a:extLst>
          </p:cNvPr>
          <p:cNvSpPr/>
          <p:nvPr/>
        </p:nvSpPr>
        <p:spPr>
          <a:xfrm>
            <a:off x="4182769" y="4366292"/>
            <a:ext cx="519954" cy="573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isometricRightUp">
              <a:rot lat="2100000" lon="18899998" rev="0"/>
            </a:camera>
            <a:lightRig rig="threePt" dir="t"/>
          </a:scene3d>
          <a:sp3d>
            <a:bevelT w="12700" h="63500"/>
            <a:bevelB w="635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3BA88BB-0EE1-4114-B79E-0D46C8D75E31}"/>
              </a:ext>
            </a:extLst>
          </p:cNvPr>
          <p:cNvSpPr txBox="1">
            <a:spLocks/>
          </p:cNvSpPr>
          <p:nvPr/>
        </p:nvSpPr>
        <p:spPr>
          <a:xfrm>
            <a:off x="4209665" y="3747422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57EA54B-D16A-43E9-ADA4-DD0B6059C1EF}"/>
              </a:ext>
            </a:extLst>
          </p:cNvPr>
          <p:cNvSpPr txBox="1">
            <a:spLocks/>
          </p:cNvSpPr>
          <p:nvPr/>
        </p:nvSpPr>
        <p:spPr>
          <a:xfrm>
            <a:off x="4702723" y="4204622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F11D8B6-728B-4C49-9DA3-6083EEA00ADC}"/>
              </a:ext>
            </a:extLst>
          </p:cNvPr>
          <p:cNvSpPr txBox="1">
            <a:spLocks/>
          </p:cNvSpPr>
          <p:nvPr/>
        </p:nvSpPr>
        <p:spPr>
          <a:xfrm>
            <a:off x="3807835" y="5261616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Filter/Kernel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07BAFE1-7143-45A2-B20C-CAA87AEB524A}"/>
              </a:ext>
            </a:extLst>
          </p:cNvPr>
          <p:cNvSpPr txBox="1">
            <a:spLocks/>
          </p:cNvSpPr>
          <p:nvPr/>
        </p:nvSpPr>
        <p:spPr>
          <a:xfrm>
            <a:off x="2367473" y="5216471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AB08DEA9-B271-46A3-98CE-7092AE5AA5A1}"/>
              </a:ext>
            </a:extLst>
          </p:cNvPr>
          <p:cNvSpPr txBox="1">
            <a:spLocks/>
          </p:cNvSpPr>
          <p:nvPr/>
        </p:nvSpPr>
        <p:spPr>
          <a:xfrm>
            <a:off x="688172" y="3071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CNN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(Convolutional Neural Networks)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94B52BB0-E7A3-41AC-8CFF-DBDF77C0C44B}"/>
              </a:ext>
            </a:extLst>
          </p:cNvPr>
          <p:cNvSpPr txBox="1">
            <a:spLocks/>
          </p:cNvSpPr>
          <p:nvPr/>
        </p:nvSpPr>
        <p:spPr>
          <a:xfrm>
            <a:off x="1069251" y="1290884"/>
            <a:ext cx="7704299" cy="1251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2.   Pooling Operation</a:t>
            </a:r>
            <a:endParaRPr lang="en-US" altLang="ko-KR" sz="1800" b="1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>
              <a:solidFill>
                <a:schemeClr val="tx1">
                  <a:lumMod val="50000"/>
                  <a:lumOff val="50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78E098AF-D31B-49A8-A684-4F06047B8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212515"/>
              </p:ext>
            </p:extLst>
          </p:nvPr>
        </p:nvGraphicFramePr>
        <p:xfrm>
          <a:off x="6637052" y="1922342"/>
          <a:ext cx="3920568" cy="39287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0071">
                  <a:extLst>
                    <a:ext uri="{9D8B030D-6E8A-4147-A177-3AD203B41FA5}">
                      <a16:colId xmlns:a16="http://schemas.microsoft.com/office/drawing/2014/main" val="1915747190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1600705924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3599152105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3265253540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4191630495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1090480598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884800166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3735931161"/>
                    </a:ext>
                  </a:extLst>
                </a:gridCol>
              </a:tblGrid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702307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962318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247858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21433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62187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44407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568932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143367"/>
                  </a:ext>
                </a:extLst>
              </a:tr>
            </a:tbl>
          </a:graphicData>
        </a:graphic>
      </p:graphicFrame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07E02F60-76D3-483B-A3DD-725BBFE1502E}"/>
              </a:ext>
            </a:extLst>
          </p:cNvPr>
          <p:cNvSpPr txBox="1">
            <a:spLocks/>
          </p:cNvSpPr>
          <p:nvPr/>
        </p:nvSpPr>
        <p:spPr>
          <a:xfrm>
            <a:off x="8114644" y="6093524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Stride = 1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607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6687</TotalTime>
  <Words>578</Words>
  <Application>Microsoft Office PowerPoint</Application>
  <PresentationFormat>와이드스크린</PresentationFormat>
  <Paragraphs>205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AppleSDGothicNeoEB00</vt:lpstr>
      <vt:lpstr>AppleSDGothicNeoSB00</vt:lpstr>
      <vt:lpstr>KaTeX_Main</vt:lpstr>
      <vt:lpstr>맑은 고딕</vt:lpstr>
      <vt:lpstr>Arial</vt:lpstr>
      <vt:lpstr>Office 테마</vt:lpstr>
      <vt:lpstr>Convolutional Neural Networks</vt:lpstr>
      <vt:lpstr>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Project - Data preprocessing</vt:lpstr>
      <vt:lpstr>Project - Data preprocessing</vt:lpstr>
      <vt:lpstr>Project - Data preprocessing</vt:lpstr>
      <vt:lpstr>Project - Data preprocessing</vt:lpstr>
      <vt:lpstr>Project - CNN</vt:lpstr>
      <vt:lpstr>Project - CNN</vt:lpstr>
      <vt:lpstr>Project - CNN</vt:lpstr>
      <vt:lpstr>Project - CNN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Preprocessing</dc:title>
  <dc:creator>조 예지</dc:creator>
  <cp:lastModifiedBy>조 예지</cp:lastModifiedBy>
  <cp:revision>43</cp:revision>
  <dcterms:created xsi:type="dcterms:W3CDTF">2021-07-22T12:17:46Z</dcterms:created>
  <dcterms:modified xsi:type="dcterms:W3CDTF">2021-08-17T03:57:06Z</dcterms:modified>
</cp:coreProperties>
</file>