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3" r:id="rId12"/>
    <p:sldId id="269" r:id="rId13"/>
    <p:sldId id="261" r:id="rId14"/>
    <p:sldId id="268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660"/>
  </p:normalViewPr>
  <p:slideViewPr>
    <p:cSldViewPr snapToGrid="0">
      <p:cViewPr>
        <p:scale>
          <a:sx n="75" d="100"/>
          <a:sy n="75" d="100"/>
        </p:scale>
        <p:origin x="122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36B-8C35-4E22-A14D-864250DE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81CEA-43C4-467C-A38D-30B0817BF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889F-5C1E-4214-A271-3BD01DA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49985-9368-43B7-A8F3-390487E5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F029-D808-46E0-A2EF-4DB03B3D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92ABC-88C3-44FC-B2FC-F49EF8A8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D83C9-E12D-451E-B2BA-FD4E28EF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D2ECA-4EA4-4481-8257-99B3E60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A1839-E1BE-4B5E-AE38-58A0A034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049C8-741E-4D4E-B9CC-E0A8D0B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B5263-FB17-4EFC-884A-B1C448142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5699E-E380-4F59-BB99-10356DDA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E78B8-9777-4737-A0A7-0E35B136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3D01A-8484-40BF-8130-386B8F7B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6E310-C998-41B5-A192-F024598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9EA3-1030-4512-BEA8-632F9DEE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2758E-84AE-40BD-BE88-276CAA9F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F92FA-367D-4ECC-A071-862F5798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283ED-6DFE-4514-B49F-867E4F0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8225B-3CAC-4899-A98B-836C46BE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61BE1-9B1E-4976-9BD8-AE1340E2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5A915-C81C-4FD6-816C-85283AFE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878AF-932C-479F-A7D6-EF6B59D2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CD349-BFF3-4C80-ACC3-2AF419C1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63A4B-268E-448C-8C20-1CBD11C3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C862-4B23-4EFB-96AB-A194F40E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C263C-AACB-4E38-BACD-BF5535B8A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898B9-E1AD-494E-B690-1DA997DE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07294-0D18-49D3-8301-959D3809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F80C3-0496-4C01-B260-09FDBFE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3030-AD41-4D66-996B-E69C6EDA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7C1E-A0DF-4D22-9BC1-E874EFD2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5D0FD-5E5E-4E5C-AB0F-7B59C7DA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AFC76-4511-4D80-92B6-9A5F99653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5B40D-B607-4552-B19A-B1DE6CD8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EE0FC-9B86-4FE5-AF6D-C39A1EC6D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269AC-F3C8-4B70-A0C0-EC676AA3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F8ECDD-60F7-4931-AE37-E6987F4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30C3C-7C71-4A15-9B6A-5716A070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1D948-AEAD-4D13-90A0-65926F7A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FE5E8C-F153-4E47-B6FF-F8B875E7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FE1C3-9E36-4E90-ACDB-92687D7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E7E45-41BE-4B28-9D62-A5C66B86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EA1EF-7C5E-4772-A52D-7B11936D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CFDED5-7981-4895-8F90-16664396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E445A-26CB-4C61-9434-DBEAC10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8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D11B-0819-461E-A4B8-38ACD40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6CE69-8CAF-4BBB-A9D9-ED035EA8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4F7C5-7087-4D13-97B2-CA03FA5C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12F6C-7792-47AA-B171-795C9926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C23DD-529C-4947-BED6-6C3FF94D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5E1F2-28F2-4CD3-80CA-122DAF96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FEF2-A575-40D3-B36E-68D01FEF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3E70E-B750-4057-8E19-071E4B5B4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AAFE4-5D4C-40AC-8E3C-1B710168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AA1-1CB6-4F4D-9CC7-82BE70F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30FFB-58BE-4859-BD9F-1EC2BA2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20825-2C06-466D-8616-6356177F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27C3A-C04E-4DDB-A912-51ADDFDF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8285D-5AC1-4357-B5D3-3E48F249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AD6C6-39FD-412A-844A-F94C0D472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1A68-2CEF-49FE-BB39-77712C9C85E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99923-034A-44F8-B409-6FDE0B61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9A969-1E35-471C-8DD9-5E986861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3E0A0-57A3-4BE3-AEDB-AFA8FF72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370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Machine Learning and</a:t>
            </a:r>
            <a:br>
              <a:rPr lang="en-US" altLang="ko-KR" sz="5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en-US" altLang="ko-KR" sz="5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 Preprocessing</a:t>
            </a:r>
            <a:endParaRPr lang="ko-KR" altLang="en-US" sz="54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78D14-C9C8-45EC-9048-BE008D7E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43" y="4299510"/>
            <a:ext cx="5307106" cy="1436127"/>
          </a:xfrm>
        </p:spPr>
        <p:txBody>
          <a:bodyPr>
            <a:normAutofit/>
          </a:bodyPr>
          <a:lstStyle/>
          <a:p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Dept. of Astronomy, Space Science</a:t>
            </a:r>
            <a:endParaRPr lang="en-US" altLang="ko-KR" sz="1400" b="0" i="0" dirty="0">
              <a:solidFill>
                <a:srgbClr val="000000"/>
              </a:solidFill>
              <a:effectLst/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400" b="0" i="1" dirty="0" err="1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Chungnam</a:t>
            </a:r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National University</a:t>
            </a:r>
            <a:endParaRPr lang="en-US" altLang="ko-KR" sz="1400" dirty="0">
              <a:solidFill>
                <a:srgbClr val="00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8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Yeji</a:t>
            </a:r>
            <a:r>
              <a:rPr lang="en-US" altLang="ko-KR" sz="18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Jo </a:t>
            </a:r>
            <a:endParaRPr lang="ko-KR" altLang="en-US" sz="1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47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Supervised Learning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32" y="1765639"/>
            <a:ext cx="10515600" cy="3271056"/>
          </a:xfrm>
        </p:spPr>
        <p:txBody>
          <a:bodyPr/>
          <a:lstStyle/>
          <a:p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Regression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Linear Regression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Multiple Linear Regression</a:t>
            </a:r>
          </a:p>
          <a:p>
            <a:pPr lvl="1"/>
            <a:r>
              <a:rPr lang="en-US" altLang="ko-KR" sz="16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Polynomial Regression</a:t>
            </a:r>
          </a:p>
          <a:p>
            <a:pPr marL="457200" lvl="1" indent="0"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81B39F0-B319-466D-8827-9C24F5896E14}"/>
              </a:ext>
            </a:extLst>
          </p:cNvPr>
          <p:cNvSpPr txBox="1">
            <a:spLocks/>
          </p:cNvSpPr>
          <p:nvPr/>
        </p:nvSpPr>
        <p:spPr>
          <a:xfrm>
            <a:off x="1657812" y="4733366"/>
            <a:ext cx="4842920" cy="151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13 features</a:t>
            </a:r>
          </a:p>
          <a:p>
            <a:pPr marL="0" indent="0">
              <a:buNone/>
            </a:pPr>
            <a:r>
              <a:rPr lang="en-US" altLang="ko-KR" sz="18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MSE</a:t>
            </a:r>
            <a:r>
              <a:rPr lang="en-US" altLang="ko-KR" sz="18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3.196527651029749</a:t>
            </a:r>
            <a:endParaRPr lang="en-US" altLang="ko-KR" sz="1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 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3BED3791-9F9E-4AF0-9B60-E08C22832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14" y="1644395"/>
            <a:ext cx="5912701" cy="444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9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Supervised Learning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32" y="1765639"/>
            <a:ext cx="4915821" cy="538290"/>
          </a:xfrm>
        </p:spPr>
        <p:txBody>
          <a:bodyPr/>
          <a:lstStyle/>
          <a:p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Classification</a:t>
            </a: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71A8704-DF2A-4131-A48A-440A4E8B1CF5}"/>
              </a:ext>
            </a:extLst>
          </p:cNvPr>
          <p:cNvSpPr txBox="1">
            <a:spLocks/>
          </p:cNvSpPr>
          <p:nvPr/>
        </p:nvSpPr>
        <p:spPr>
          <a:xfrm>
            <a:off x="1730591" y="2161099"/>
            <a:ext cx="4915821" cy="53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Logistic Regression</a:t>
            </a: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324A362-7D52-43F4-8399-927F2635BE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0896" y="2774340"/>
                <a:ext cx="6401934" cy="4254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Hypothesis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en-US" altLang="ko-KR" sz="20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Sigmoid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Log-loss / Cross entropy</a:t>
                </a:r>
                <a:endPara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𝑙𝑜𝑔𝑙𝑜𝑠𝑠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324A362-7D52-43F4-8399-927F2635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96" y="2774340"/>
                <a:ext cx="6401934" cy="4254776"/>
              </a:xfrm>
              <a:prstGeom prst="rect">
                <a:avLst/>
              </a:prstGeom>
              <a:blipFill>
                <a:blip r:embed="rId2"/>
                <a:stretch>
                  <a:fillRect l="-857" t="-1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4259783-EBEE-4FD9-BDFE-1D5F7A95A4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53989" y="4901728"/>
                <a:ext cx="5050951" cy="2127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en-US" altLang="ko-KR" sz="20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Loss Function 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(Cost Function)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𝑙𝑜𝑔𝑙𝑜𝑠𝑠</m:t>
                          </m:r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4259783-EBEE-4FD9-BDFE-1D5F7A95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989" y="4901728"/>
                <a:ext cx="5050951" cy="2127388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69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Supervised Learning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32" y="1765639"/>
            <a:ext cx="4915821" cy="538290"/>
          </a:xfrm>
        </p:spPr>
        <p:txBody>
          <a:bodyPr/>
          <a:lstStyle/>
          <a:p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Classification</a:t>
            </a: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71A8704-DF2A-4131-A48A-440A4E8B1CF5}"/>
              </a:ext>
            </a:extLst>
          </p:cNvPr>
          <p:cNvSpPr txBox="1">
            <a:spLocks/>
          </p:cNvSpPr>
          <p:nvPr/>
        </p:nvSpPr>
        <p:spPr>
          <a:xfrm>
            <a:off x="1730591" y="2161099"/>
            <a:ext cx="4915821" cy="53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Logistic Regression</a:t>
            </a: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0EF2FC5-B53A-4C97-811D-DFA84BFDE44D}"/>
              </a:ext>
            </a:extLst>
          </p:cNvPr>
          <p:cNvSpPr txBox="1">
            <a:spLocks/>
          </p:cNvSpPr>
          <p:nvPr/>
        </p:nvSpPr>
        <p:spPr>
          <a:xfrm>
            <a:off x="2107370" y="4813414"/>
            <a:ext cx="2865899" cy="663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7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Number of Data : 16</a:t>
            </a:r>
          </a:p>
          <a:p>
            <a:pPr marL="0" indent="0" algn="r">
              <a:buNone/>
            </a:pPr>
            <a:r>
              <a:rPr lang="en-US" altLang="ko-KR" sz="17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Class :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E77A49-A0BC-4895-8DE4-364578D3DE0E}"/>
                  </a:ext>
                </a:extLst>
              </p:cNvPr>
              <p:cNvSpPr txBox="1"/>
              <p:nvPr/>
            </p:nvSpPr>
            <p:spPr>
              <a:xfrm>
                <a:off x="1000870" y="3835446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b="1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Hypothesis</a:t>
                </a:r>
              </a:p>
              <a:p>
                <a:r>
                  <a:rPr lang="en-US" altLang="ko-KR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E77A49-A0BC-4895-8DE4-364578D3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70" y="3835446"/>
                <a:ext cx="6096000" cy="646331"/>
              </a:xfrm>
              <a:prstGeom prst="rect">
                <a:avLst/>
              </a:prstGeom>
              <a:blipFill>
                <a:blip r:embed="rId2"/>
                <a:stretch>
                  <a:fillRect l="-800" t="-4717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>
            <a:extLst>
              <a:ext uri="{FF2B5EF4-FFF2-40B4-BE49-F238E27FC236}">
                <a16:creationId xmlns:a16="http://schemas.microsoft.com/office/drawing/2014/main" id="{EE7B1431-E671-4C1A-A562-D4F38682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25" y="1765639"/>
            <a:ext cx="5742605" cy="397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64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Deep Learning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Artificial neural network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6146" name="Picture 2" descr="A review of deep learning applications for genomic selection | BMC Genomics  | Full Text">
            <a:extLst>
              <a:ext uri="{FF2B5EF4-FFF2-40B4-BE49-F238E27FC236}">
                <a16:creationId xmlns:a16="http://schemas.microsoft.com/office/drawing/2014/main" id="{4EEDF648-DA14-4B3B-B3AF-237F688F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02" y="2058972"/>
            <a:ext cx="7152994" cy="418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49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036" y="1873214"/>
            <a:ext cx="7704299" cy="36976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Song Perception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 Processing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Distinguish between noise and song using CNN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Finding a song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Creating a destructive interference wave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Noise canceling for songs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71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036" y="1873214"/>
            <a:ext cx="7704299" cy="36976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br>
              <a:rPr lang="en-US" altLang="ko-KR" sz="1600" b="0" i="0" dirty="0">
                <a:solidFill>
                  <a:srgbClr val="FFFFFF"/>
                </a:solidFill>
                <a:effectLst/>
                <a:latin typeface="KaTeX_Main"/>
              </a:rPr>
            </a:b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6" name="Picture 2" descr="A review of deep learning applications for genomic selection | BMC Genomics  | Full Text">
            <a:extLst>
              <a:ext uri="{FF2B5EF4-FFF2-40B4-BE49-F238E27FC236}">
                <a16:creationId xmlns:a16="http://schemas.microsoft.com/office/drawing/2014/main" id="{06477C4B-592A-46B2-BA9A-9B27A58B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8" y="2055740"/>
            <a:ext cx="6316372" cy="369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97FCC31E-BC9C-4ECD-8305-E572BCE4C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4296" y="4885609"/>
                <a:ext cx="2556019" cy="9037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7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Number of input : 16000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700" b="1" i="1" smtClean="0">
                              <a:latin typeface="Cambria Math" panose="02040503050406030204" pitchFamily="18" charset="0"/>
                              <a:ea typeface="AppleSDGothicNeoSB00" panose="02000503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sz="1700" b="1" i="1" smtClean="0">
                              <a:latin typeface="Cambria Math" panose="02040503050406030204" pitchFamily="18" charset="0"/>
                              <a:ea typeface="AppleSDGothicNeoSB00" panose="02000503000000000000" pitchFamily="2" charset="-127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700" b="1" i="1" smtClean="0">
                              <a:latin typeface="Cambria Math" panose="02040503050406030204" pitchFamily="18" charset="0"/>
                              <a:ea typeface="AppleSDGothicNeoSB00" panose="02000503000000000000" pitchFamily="2" charset="-127"/>
                            </a:rPr>
                            <m:t>𝟏</m:t>
                          </m:r>
                        </m:sup>
                      </m:sSup>
                      <m:r>
                        <a:rPr lang="en-US" altLang="ko-KR" sz="1700" b="1" i="1" smtClean="0">
                          <a:latin typeface="Cambria Math" panose="02040503050406030204" pitchFamily="18" charset="0"/>
                          <a:ea typeface="AppleSDGothicNeoSB00" panose="02000503000000000000" pitchFamily="2" charset="-127"/>
                        </a:rPr>
                        <m:t>=(</m:t>
                      </m:r>
                      <m:r>
                        <a:rPr lang="en-US" altLang="ko-KR" sz="1700" b="1" i="1" smtClean="0">
                          <a:latin typeface="Cambria Math" panose="02040503050406030204" pitchFamily="18" charset="0"/>
                          <a:ea typeface="AppleSDGothicNeoSB00" panose="02000503000000000000" pitchFamily="2" charset="-127"/>
                        </a:rPr>
                        <m:t>𝟏𝟔𝟎𝟎𝟎</m:t>
                      </m:r>
                      <m:r>
                        <a:rPr lang="en-US" altLang="ko-KR" sz="1700" b="1" i="1" smtClean="0">
                          <a:latin typeface="Cambria Math" panose="02040503050406030204" pitchFamily="18" charset="0"/>
                          <a:ea typeface="AppleSDGothicNeoSB00" panose="02000503000000000000" pitchFamily="2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sz="1700" b="1" i="1" smtClean="0">
                              <a:latin typeface="Cambria Math" panose="02040503050406030204" pitchFamily="18" charset="0"/>
                              <a:ea typeface="AppleSDGothicNeoSB00" panose="02000503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sz="1700" b="1" i="1" smtClean="0">
                              <a:latin typeface="Cambria Math" panose="02040503050406030204" pitchFamily="18" charset="0"/>
                              <a:ea typeface="AppleSDGothicNeoSB00" panose="02000503000000000000" pitchFamily="2" charset="-127"/>
                            </a:rPr>
                            <m:t>𝒏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700" b="1" i="1" smtClean="0">
                                  <a:latin typeface="Cambria Math" panose="02040503050406030204" pitchFamily="18" charset="0"/>
                                  <a:ea typeface="AppleSDGothicNeoSB00" panose="02000503000000000000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700" b="1" i="1" smtClean="0">
                                  <a:latin typeface="Cambria Math" panose="02040503050406030204" pitchFamily="18" charset="0"/>
                                  <a:ea typeface="AppleSDGothicNeoSB00" panose="02000503000000000000" pitchFamily="2" charset="-127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ko-KR" sz="1700" b="1" i="1" smtClean="0">
                          <a:latin typeface="Cambria Math" panose="02040503050406030204" pitchFamily="18" charset="0"/>
                          <a:ea typeface="AppleSDGothicNeoSB00" panose="02000503000000000000" pitchFamily="2" charset="-127"/>
                        </a:rPr>
                        <m:t>)</m:t>
                      </m:r>
                    </m:oMath>
                  </m:oMathPara>
                </a14:m>
                <a:endParaRPr lang="en-US" altLang="ko-KR" sz="1700" b="1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97FCC31E-BC9C-4ECD-8305-E572BCE4C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96" y="4885609"/>
                <a:ext cx="2556019" cy="903709"/>
              </a:xfrm>
              <a:prstGeom prst="rect">
                <a:avLst/>
              </a:prstGeom>
              <a:blipFill>
                <a:blip r:embed="rId3"/>
                <a:stretch>
                  <a:fillRect l="-1671" t="-3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B826B88D-8BC0-4082-BB8D-1CB12FF45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592" y="1664326"/>
            <a:ext cx="3694131" cy="1764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448B31C0-97BE-40CA-B755-4775A06B3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4320" y="3306132"/>
                <a:ext cx="4123975" cy="415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AppleSDGothicNeoSB00" panose="02000503000000000000" pitchFamily="2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AppleSDGothicNeoSB00" panose="02000503000000000000" pitchFamily="2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AppleSDGothicNeoSB00" panose="02000503000000000000" pitchFamily="2" charset="-127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AppleSDGothicNeoSB00" panose="02000503000000000000" pitchFamily="2" charset="-127"/>
                          </a:rPr>
                          <m:t>𝑙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AppleSDGothicNeoSB00" panose="02000503000000000000" pitchFamily="2" charset="-127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AppleSDGothicNeoSB00" panose="02000503000000000000" pitchFamily="2" charset="-127"/>
                      </a:rPr>
                      <m:t>= </m:t>
                    </m:r>
                  </m:oMath>
                </a14:m>
                <a:r>
                  <a:rPr lang="en-US" altLang="ko-KR" sz="18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number of data in (l) layer   </a:t>
                </a:r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448B31C0-97BE-40CA-B755-4775A06B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320" y="3306132"/>
                <a:ext cx="4123975" cy="415888"/>
              </a:xfrm>
              <a:prstGeom prst="rect">
                <a:avLst/>
              </a:prstGeom>
              <a:blipFill>
                <a:blip r:embed="rId5"/>
                <a:stretch>
                  <a:fillRect t="-10145" b="-7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84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4742AC7-FC7A-479D-BC09-A0A6315C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89" y="1822768"/>
            <a:ext cx="5439222" cy="41919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F74C48-F2AB-4F12-AFC7-9AEC4BF36AF1}"/>
                  </a:ext>
                </a:extLst>
              </p:cNvPr>
              <p:cNvSpPr txBox="1"/>
              <p:nvPr/>
            </p:nvSpPr>
            <p:spPr>
              <a:xfrm>
                <a:off x="7044149" y="5365434"/>
                <a:ext cx="4802411" cy="443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𝒔𝒍𝒊𝒄𝒆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𝒔𝒊𝒛𝒆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𝒍𝒆𝒏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𝒘𝒂𝒗</m:t>
                            </m:r>
                          </m:e>
                        </m:d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𝒉𝒐𝒑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𝒘𝒊𝒏𝒅𝒐𝒘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F74C48-F2AB-4F12-AFC7-9AEC4BF3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149" y="5365434"/>
                <a:ext cx="4802411" cy="443070"/>
              </a:xfrm>
              <a:prstGeom prst="rect">
                <a:avLst/>
              </a:prstGeom>
              <a:blipFill>
                <a:blip r:embed="rId3"/>
                <a:stretch>
                  <a:fillRect l="-1906" t="-2740" b="-19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08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693580-10E8-4FC2-B344-B661808C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49" y="2452211"/>
            <a:ext cx="8090721" cy="25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Artificial Intelligence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The branch of computer science that develops machines and software with human-like intelligence.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The study of the design of </a:t>
            </a:r>
            <a:r>
              <a:rPr lang="en-US" altLang="ko-KR" sz="2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intelligent agents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where an intelligent agent is a system that </a:t>
            </a:r>
            <a:r>
              <a:rPr lang="en-US" altLang="ko-KR" sz="2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perceive</a:t>
            </a:r>
            <a:r>
              <a:rPr lang="en-US" altLang="ko-KR" sz="2400" b="1" dirty="0"/>
              <a:t>s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its environment and takes </a:t>
            </a:r>
            <a:r>
              <a:rPr lang="en-US" altLang="ko-KR" sz="2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actions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that maximize its chances of success.</a:t>
            </a:r>
            <a:endParaRPr lang="ko-KR" altLang="en-US" sz="2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48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Artificial Intelligence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EFBD9-9B47-428B-A7E5-9B12326E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54" y="1481698"/>
            <a:ext cx="7180434" cy="46782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1DA87B-B368-4142-8C2C-49A5BAF597EF}"/>
              </a:ext>
            </a:extLst>
          </p:cNvPr>
          <p:cNvSpPr/>
          <p:nvPr/>
        </p:nvSpPr>
        <p:spPr>
          <a:xfrm>
            <a:off x="8821271" y="5827059"/>
            <a:ext cx="681317" cy="665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4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Machine Learning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 computer program is said to learn from </a:t>
            </a:r>
            <a:r>
              <a:rPr lang="en-US" altLang="ko-KR" sz="2400" i="1" u="sng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experience </a:t>
            </a:r>
            <a:r>
              <a:rPr lang="en-US" altLang="ko-KR" sz="2400" b="1" i="1" u="sng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</a:t>
            </a:r>
            <a:r>
              <a:rPr lang="en-US" altLang="ko-KR" sz="2400" i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with respect to some class of </a:t>
            </a:r>
            <a:r>
              <a:rPr lang="en-US" altLang="ko-KR" sz="2400" i="1" u="sng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tasks </a:t>
            </a:r>
            <a:r>
              <a:rPr lang="en-US" altLang="ko-KR" sz="2400" b="1" i="1" u="sng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 and </a:t>
            </a:r>
            <a:r>
              <a:rPr lang="en-US" altLang="ko-KR" sz="2400" i="1" u="sng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performance measure </a:t>
            </a:r>
            <a:r>
              <a:rPr lang="en-US" altLang="ko-KR" sz="2400" b="1" i="1" u="sng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if its performance at tasks in </a:t>
            </a:r>
            <a:r>
              <a:rPr lang="en-US" altLang="ko-KR" sz="2400" b="1" i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as measured by </a:t>
            </a:r>
            <a:r>
              <a:rPr lang="en-US" altLang="ko-KR" sz="2400" b="1" i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improbes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with experience </a:t>
            </a:r>
            <a:r>
              <a:rPr lang="en-US" altLang="ko-KR" sz="2400" b="1" i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</a:t>
            </a:r>
            <a:r>
              <a:rPr lang="en-US" altLang="ko-KR" sz="2400" i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  </a:t>
            </a:r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(Tom Mitchell,1997)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61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Machine Learning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228" y="1765639"/>
            <a:ext cx="10515600" cy="3271056"/>
          </a:xfrm>
        </p:spPr>
        <p:txBody>
          <a:bodyPr/>
          <a:lstStyle/>
          <a:p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Supervised Learning </a:t>
            </a:r>
          </a:p>
          <a:p>
            <a:pPr lvl="1"/>
            <a:r>
              <a:rPr lang="en-US" altLang="ko-KR" sz="20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Classfication</a:t>
            </a: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/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Regression</a:t>
            </a:r>
          </a:p>
          <a:p>
            <a:pPr marL="457200" lvl="1" indent="0"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Unsupervised Learning</a:t>
            </a:r>
          </a:p>
          <a:p>
            <a:pPr lvl="1"/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Clustering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4ECD11-4AD5-42D3-8D65-CC1FB8017165}"/>
              </a:ext>
            </a:extLst>
          </p:cNvPr>
          <p:cNvSpPr txBox="1">
            <a:spLocks/>
          </p:cNvSpPr>
          <p:nvPr/>
        </p:nvSpPr>
        <p:spPr>
          <a:xfrm>
            <a:off x="1422228" y="5242261"/>
            <a:ext cx="10515600" cy="1031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822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Supervised Learning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32" y="1765639"/>
            <a:ext cx="10515600" cy="3271056"/>
          </a:xfrm>
        </p:spPr>
        <p:txBody>
          <a:bodyPr/>
          <a:lstStyle/>
          <a:p>
            <a:r>
              <a:rPr lang="en-US" altLang="ko-KR" sz="2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81B39F0-B319-466D-8827-9C24F589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0153" y="2483224"/>
                <a:ext cx="5050951" cy="40984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Hypothesis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en-US" altLang="ko-KR" sz="20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Mean Square Error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:r>
                  <a:rPr lang="en-US" altLang="ko-KR" sz="2000" b="1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MSE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Loss Function 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(Cost Function)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81B39F0-B319-466D-8827-9C24F589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53" y="2483224"/>
                <a:ext cx="5050951" cy="4098491"/>
              </a:xfrm>
              <a:prstGeom prst="rect">
                <a:avLst/>
              </a:prstGeom>
              <a:blipFill>
                <a:blip r:embed="rId2"/>
                <a:stretch>
                  <a:fillRect l="-1086" t="-1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FB580DE2-9B12-4EE3-9591-699A185A92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5820" y="2483224"/>
                <a:ext cx="5050951" cy="40984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Gradient Descent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	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altLang="ko-KR" sz="900" b="1" dirty="0"/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FB580DE2-9B12-4EE3-9591-699A185A9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820" y="2483224"/>
                <a:ext cx="5050951" cy="4098491"/>
              </a:xfrm>
              <a:prstGeom prst="rect">
                <a:avLst/>
              </a:prstGeom>
              <a:blipFill>
                <a:blip r:embed="rId3"/>
                <a:stretch>
                  <a:fillRect l="-1086" t="-1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0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Supervised Learning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32" y="1765639"/>
            <a:ext cx="10515600" cy="3271056"/>
          </a:xfrm>
        </p:spPr>
        <p:txBody>
          <a:bodyPr/>
          <a:lstStyle/>
          <a:p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Regression</a:t>
            </a:r>
          </a:p>
          <a:p>
            <a:pPr lvl="1"/>
            <a:r>
              <a:rPr lang="en-US" altLang="ko-KR" sz="16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Linear Regression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Multiple Linear Regression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Polynomial Regression</a:t>
            </a:r>
          </a:p>
          <a:p>
            <a:pPr marL="457200" lvl="1" indent="0"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81B39F0-B319-466D-8827-9C24F5896E14}"/>
              </a:ext>
            </a:extLst>
          </p:cNvPr>
          <p:cNvSpPr txBox="1">
            <a:spLocks/>
          </p:cNvSpPr>
          <p:nvPr/>
        </p:nvSpPr>
        <p:spPr>
          <a:xfrm>
            <a:off x="1612776" y="4762617"/>
            <a:ext cx="3648150" cy="69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7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Number of Training Data : 404</a:t>
            </a:r>
            <a:endParaRPr lang="en-US" altLang="ko-KR" sz="17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buNone/>
            </a:pPr>
            <a:r>
              <a:rPr lang="en-US" altLang="ko-KR" sz="17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MSE</a:t>
            </a:r>
            <a:r>
              <a:rPr lang="en-US" altLang="ko-KR" sz="17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8.180697228317348 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B1D9F9F2-17EC-485E-9661-CA0B3B5C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06" y="1765639"/>
            <a:ext cx="5750299" cy="431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Supervised Learning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32" y="1765639"/>
            <a:ext cx="10515600" cy="3271056"/>
          </a:xfrm>
        </p:spPr>
        <p:txBody>
          <a:bodyPr/>
          <a:lstStyle/>
          <a:p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Regression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Linear Regression</a:t>
            </a:r>
          </a:p>
          <a:p>
            <a:pPr lvl="1"/>
            <a:r>
              <a:rPr lang="en-US" altLang="ko-KR" sz="16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Multiple Linear Regression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Polynomial Regression</a:t>
            </a:r>
          </a:p>
          <a:p>
            <a:pPr marL="457200" lvl="1" indent="0"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81B39F0-B319-466D-8827-9C24F5896E14}"/>
              </a:ext>
            </a:extLst>
          </p:cNvPr>
          <p:cNvSpPr txBox="1">
            <a:spLocks/>
          </p:cNvSpPr>
          <p:nvPr/>
        </p:nvSpPr>
        <p:spPr>
          <a:xfrm>
            <a:off x="1205754" y="4815847"/>
            <a:ext cx="4755116" cy="663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7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13 features</a:t>
            </a:r>
          </a:p>
          <a:p>
            <a:pPr marL="0" indent="0">
              <a:buNone/>
            </a:pPr>
            <a:r>
              <a:rPr lang="en-US" altLang="ko-KR" sz="17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MSE</a:t>
            </a:r>
            <a:r>
              <a:rPr lang="en-US" altLang="ko-KR" sz="17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4.568292042308995</a:t>
            </a:r>
          </a:p>
          <a:p>
            <a:pPr marL="0" indent="0">
              <a:buNone/>
            </a:pPr>
            <a:r>
              <a:rPr lang="en-US" altLang="ko-KR" sz="17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13BB2C-7C2F-4DB9-B6B3-7DE72ABB5C5B}"/>
                  </a:ext>
                </a:extLst>
              </p:cNvPr>
              <p:cNvSpPr txBox="1"/>
              <p:nvPr/>
            </p:nvSpPr>
            <p:spPr>
              <a:xfrm>
                <a:off x="1205754" y="3880435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b="1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Hypothesis</a:t>
                </a:r>
              </a:p>
              <a:p>
                <a:r>
                  <a:rPr lang="en-US" altLang="ko-KR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13BB2C-7C2F-4DB9-B6B3-7DE72ABB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54" y="3880435"/>
                <a:ext cx="6096000" cy="646331"/>
              </a:xfrm>
              <a:prstGeom prst="rect">
                <a:avLst/>
              </a:prstGeom>
              <a:blipFill>
                <a:blip r:embed="rId2"/>
                <a:stretch>
                  <a:fillRect l="-900" t="-5660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10">
            <a:extLst>
              <a:ext uri="{FF2B5EF4-FFF2-40B4-BE49-F238E27FC236}">
                <a16:creationId xmlns:a16="http://schemas.microsoft.com/office/drawing/2014/main" id="{32436618-3F5F-465A-BFEF-6354A168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27" y="1765639"/>
            <a:ext cx="5629171" cy="422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6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Supervised Learning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32" y="1765639"/>
            <a:ext cx="10515600" cy="3271056"/>
          </a:xfrm>
        </p:spPr>
        <p:txBody>
          <a:bodyPr/>
          <a:lstStyle/>
          <a:p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Regression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Linear Regression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Multiple Linear Regression</a:t>
            </a:r>
          </a:p>
          <a:p>
            <a:pPr lvl="1"/>
            <a:r>
              <a:rPr lang="en-US" altLang="ko-KR" sz="16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Polynomial Regression</a:t>
            </a:r>
          </a:p>
          <a:p>
            <a:pPr marL="457200" lvl="1" indent="0"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787E42-8460-403A-B130-5A14CF8D2471}"/>
                  </a:ext>
                </a:extLst>
              </p:cNvPr>
              <p:cNvSpPr txBox="1"/>
              <p:nvPr/>
            </p:nvSpPr>
            <p:spPr>
              <a:xfrm>
                <a:off x="1513192" y="4385235"/>
                <a:ext cx="9625454" cy="65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b="1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Hypothesis of 2D</a:t>
                </a:r>
              </a:p>
              <a:p>
                <a:r>
                  <a:rPr lang="en-US" altLang="ko-KR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787E42-8460-403A-B130-5A14CF8D2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92" y="4385235"/>
                <a:ext cx="9625454" cy="651460"/>
              </a:xfrm>
              <a:prstGeom prst="rect">
                <a:avLst/>
              </a:prstGeom>
              <a:blipFill>
                <a:blip r:embed="rId2"/>
                <a:stretch>
                  <a:fillRect l="-507" t="-4673" b="-6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84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470</Words>
  <Application>Microsoft Office PowerPoint</Application>
  <PresentationFormat>와이드스크린</PresentationFormat>
  <Paragraphs>103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AppleSDGothicNeoEB00</vt:lpstr>
      <vt:lpstr>AppleSDGothicNeoSB00</vt:lpstr>
      <vt:lpstr>KaTeX_Main</vt:lpstr>
      <vt:lpstr>Linux Libertine</vt:lpstr>
      <vt:lpstr>맑은 고딕</vt:lpstr>
      <vt:lpstr>Arial</vt:lpstr>
      <vt:lpstr>Cambria Math</vt:lpstr>
      <vt:lpstr>Office 테마</vt:lpstr>
      <vt:lpstr>Machine Learning and Data Preprocessing</vt:lpstr>
      <vt:lpstr>Artificial Intelligence</vt:lpstr>
      <vt:lpstr>Artificial Intelligence</vt:lpstr>
      <vt:lpstr>Machine Learning</vt:lpstr>
      <vt:lpstr>Machine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Deep Learning Artificial neural network </vt:lpstr>
      <vt:lpstr>Project</vt:lpstr>
      <vt:lpstr>Project</vt:lpstr>
      <vt:lpstr>Project</vt:lpstr>
      <vt:lpstr>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조 예지</dc:creator>
  <cp:lastModifiedBy>조 예지</cp:lastModifiedBy>
  <cp:revision>25</cp:revision>
  <dcterms:created xsi:type="dcterms:W3CDTF">2021-07-22T12:17:46Z</dcterms:created>
  <dcterms:modified xsi:type="dcterms:W3CDTF">2021-07-23T07:54:52Z</dcterms:modified>
</cp:coreProperties>
</file>