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92" r:id="rId4"/>
    <p:sldId id="293" r:id="rId5"/>
    <p:sldId id="294" r:id="rId6"/>
    <p:sldId id="261" r:id="rId7"/>
    <p:sldId id="295" r:id="rId8"/>
    <p:sldId id="296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BFBF"/>
    <a:srgbClr val="DAE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529" autoAdjust="0"/>
    <p:restoredTop sz="94660"/>
  </p:normalViewPr>
  <p:slideViewPr>
    <p:cSldViewPr snapToGrid="0">
      <p:cViewPr>
        <p:scale>
          <a:sx n="75" d="100"/>
          <a:sy n="75" d="100"/>
        </p:scale>
        <p:origin x="1229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BF436B-8C35-4E22-A14D-864250DEBC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0581CEA-43C4-467C-A38D-30B0817BF1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14889F-5C1E-4214-A271-3BD01DADC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31A68-2CEF-49FE-BB39-77712C9C85E6}" type="datetimeFigureOut">
              <a:rPr lang="ko-KR" altLang="en-US" smtClean="0"/>
              <a:t>2021-08-20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D49985-9368-43B7-A8F3-390487E53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E1F029-D808-46E0-A2EF-4DB03B3DC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58501-24E7-4CE5-BBCB-79804CEFF3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2182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692ABC-88C3-44FC-B2FC-F49EF8A8D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2AD83C9-E12D-451E-B2BA-FD4E28EF43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2D2ECA-4EA4-4481-8257-99B3E60B6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31A68-2CEF-49FE-BB39-77712C9C85E6}" type="datetimeFigureOut">
              <a:rPr lang="ko-KR" altLang="en-US" smtClean="0"/>
              <a:t>2021-08-20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5A1839-E1BE-4B5E-AE38-58A0A034C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3049C8-741E-4D4E-B9CC-E0A8D0B4E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58501-24E7-4CE5-BBCB-79804CEFF3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528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BCB5263-FB17-4EFC-884A-B1C4481426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A75699E-E380-4F59-BB99-10356DDAD2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CE78B8-9777-4737-A0A7-0E35B1363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31A68-2CEF-49FE-BB39-77712C9C85E6}" type="datetimeFigureOut">
              <a:rPr lang="ko-KR" altLang="en-US" smtClean="0"/>
              <a:t>2021-08-20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23D01A-8484-40BF-8130-386B8F7B0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B6E310-C998-41B5-A192-F02459837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58501-24E7-4CE5-BBCB-79804CEFF3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9947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749EA3-1030-4512-BEA8-632F9DEE0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12758E-84AE-40BD-BE88-276CAA9F1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4F92FA-367D-4ECC-A071-862F5798E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31A68-2CEF-49FE-BB39-77712C9C85E6}" type="datetimeFigureOut">
              <a:rPr lang="ko-KR" altLang="en-US" smtClean="0"/>
              <a:t>2021-08-20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3283ED-6DFE-4514-B49F-867E4F019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58225B-3CAC-4899-A98B-836C46BE9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58501-24E7-4CE5-BBCB-79804CEFF3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1914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661BE1-9B1E-4976-9BD8-AE1340E20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A5A915-C81C-4FD6-816C-85283AFE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1878AF-932C-479F-A7D6-EF6B59D2A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31A68-2CEF-49FE-BB39-77712C9C85E6}" type="datetimeFigureOut">
              <a:rPr lang="ko-KR" altLang="en-US" smtClean="0"/>
              <a:t>2021-08-20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5CD349-BFF3-4C80-ACC3-2AF419C18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763A4B-268E-448C-8C20-1CBD11C3A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58501-24E7-4CE5-BBCB-79804CEFF3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3230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C0C862-4B23-4EFB-96AB-A194F40EB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4C263C-AACB-4E38-BACD-BF5535B8A8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29898B9-E1AD-494E-B690-1DA997DEAA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0907294-0D18-49D3-8301-959D3809C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31A68-2CEF-49FE-BB39-77712C9C85E6}" type="datetimeFigureOut">
              <a:rPr lang="ko-KR" altLang="en-US" smtClean="0"/>
              <a:t>2021-08-20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01F80C3-0496-4C01-B260-09FDBFE52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8103030-AD41-4D66-996B-E69C6EDA0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58501-24E7-4CE5-BBCB-79804CEFF3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9746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CB7C1E-A0DF-4D22-9BC1-E874EFD26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55D0FD-5E5E-4E5C-AB0F-7B59C7DA7C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8BAFC76-4511-4D80-92B6-9A5F996533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965B40D-B607-4552-B19A-B1DE6CD861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60EE0FC-9B86-4FE5-AF6D-C39A1EC6DE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CD269AC-F3C8-4B70-A0C0-EC676AA38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31A68-2CEF-49FE-BB39-77712C9C85E6}" type="datetimeFigureOut">
              <a:rPr lang="ko-KR" altLang="en-US" smtClean="0"/>
              <a:t>2021-08-20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AF8ECDD-60F7-4931-AE37-E6987F4FD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E630C3C-7C71-4A15-9B6A-5716A070B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58501-24E7-4CE5-BBCB-79804CEFF3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659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81D948-AEAD-4D13-90A0-65926F7AE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1FE5E8C-F153-4E47-B6FF-F8B875E7B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31A68-2CEF-49FE-BB39-77712C9C85E6}" type="datetimeFigureOut">
              <a:rPr lang="ko-KR" altLang="en-US" smtClean="0"/>
              <a:t>2021-08-20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E2FE1C3-9E36-4E90-ACDB-92687D714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FDE7E45-41BE-4B28-9D62-A5C66B861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58501-24E7-4CE5-BBCB-79804CEFF3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5850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65EA1EF-7C5E-4772-A52D-7B11936D6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31A68-2CEF-49FE-BB39-77712C9C85E6}" type="datetimeFigureOut">
              <a:rPr lang="ko-KR" altLang="en-US" smtClean="0"/>
              <a:t>2021-08-20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1CFDED5-7981-4895-8F90-16664396C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BDE445A-26CB-4C61-9434-DBEAC100F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58501-24E7-4CE5-BBCB-79804CEFF3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1381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20D11B-0819-461E-A4B8-38ACD4067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16CE69-8CAF-4BBB-A9D9-ED035EA87A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704F7C5-7087-4D13-97B2-CA03FA5C22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0B12F6C-7792-47AA-B171-795C9926E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31A68-2CEF-49FE-BB39-77712C9C85E6}" type="datetimeFigureOut">
              <a:rPr lang="ko-KR" altLang="en-US" smtClean="0"/>
              <a:t>2021-08-20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02C23DD-529C-4947-BED6-6C3FF94DE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775E1F2-28F2-4CD3-80CA-122DAF96E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58501-24E7-4CE5-BBCB-79804CEFF3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198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ADFEF2-A575-40D3-B36E-68D01FEFD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F53E70E-B750-4057-8E19-071E4B5B4C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74AAFE4-5D4C-40AC-8E3C-1B710168BF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82FBAA1-1CB6-4F4D-9CC7-82BE70F85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31A68-2CEF-49FE-BB39-77712C9C85E6}" type="datetimeFigureOut">
              <a:rPr lang="ko-KR" altLang="en-US" smtClean="0"/>
              <a:t>2021-08-20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D30FFB-58BE-4859-BD9F-1EC2BA2B9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BA20825-2C06-466D-8616-6356177F5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58501-24E7-4CE5-BBCB-79804CEFF3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2150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8927C3A-C04E-4DDB-A912-51ADDFDF3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4A8285D-5AC1-4357-B5D3-3E48F249BC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9AD6C6-39FD-412A-844A-F94C0D4727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B31A68-2CEF-49FE-BB39-77712C9C85E6}" type="datetimeFigureOut">
              <a:rPr lang="ko-KR" altLang="en-US" smtClean="0"/>
              <a:t>2021-08-20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799923-034A-44F8-B409-6FDE0B611D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89A969-1E35-471C-8DD9-5E9868618E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A58501-24E7-4CE5-BBCB-79804CEFF3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0214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93E0A0-57A3-4BE3-AEDB-AFA8FF7237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7970" y="1699662"/>
            <a:ext cx="9256059" cy="1809096"/>
          </a:xfrm>
        </p:spPr>
        <p:txBody>
          <a:bodyPr>
            <a:normAutofit/>
          </a:bodyPr>
          <a:lstStyle/>
          <a:p>
            <a:r>
              <a:rPr lang="en-US" altLang="ko-KR" sz="5400" b="1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Backpropagation</a:t>
            </a:r>
            <a:endParaRPr lang="ko-KR" altLang="en-US" sz="5400" b="1" dirty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4C78D14-C9C8-45EC-9048-BE008D7EC6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42446" y="3827070"/>
            <a:ext cx="5307106" cy="1436127"/>
          </a:xfrm>
        </p:spPr>
        <p:txBody>
          <a:bodyPr>
            <a:normAutofit/>
          </a:bodyPr>
          <a:lstStyle/>
          <a:p>
            <a:r>
              <a:rPr lang="en-US" altLang="ko-KR" sz="1400" b="0" i="1" dirty="0">
                <a:solidFill>
                  <a:srgbClr val="757B80"/>
                </a:solidFill>
                <a:effectLst/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Dept. of Astronomy, Space Science</a:t>
            </a:r>
            <a:endParaRPr lang="en-US" altLang="ko-KR" sz="1400" b="0" i="0" dirty="0">
              <a:solidFill>
                <a:srgbClr val="000000"/>
              </a:solidFill>
              <a:effectLst/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  <a:p>
            <a:r>
              <a:rPr lang="en-US" altLang="ko-KR" sz="1400" b="0" i="1" dirty="0" err="1">
                <a:solidFill>
                  <a:srgbClr val="757B80"/>
                </a:solidFill>
                <a:effectLst/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Chungnam</a:t>
            </a:r>
            <a:r>
              <a:rPr lang="en-US" altLang="ko-KR" sz="1400" b="0" i="1" dirty="0">
                <a:solidFill>
                  <a:srgbClr val="757B80"/>
                </a:solidFill>
                <a:effectLst/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 National University</a:t>
            </a:r>
            <a:endParaRPr lang="en-US" altLang="ko-KR" sz="1400" dirty="0">
              <a:solidFill>
                <a:srgbClr val="000000"/>
              </a:solidFill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  <a:p>
            <a:r>
              <a:rPr lang="en-US" altLang="ko-KR" sz="1800" dirty="0" err="1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Yeji</a:t>
            </a:r>
            <a:r>
              <a:rPr lang="en-US" altLang="ko-KR" sz="18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 Jo </a:t>
            </a:r>
            <a:endParaRPr lang="ko-KR" altLang="en-US" sz="1800" dirty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38476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A397B4-A524-4529-9033-BDF7D26A4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Data</a:t>
            </a:r>
            <a:endParaRPr lang="ko-KR" altLang="en-US" dirty="0">
              <a:latin typeface="AppleSDGothicNeoEB00" panose="02000503000000000000" pitchFamily="2" charset="-127"/>
              <a:ea typeface="AppleSDGothicNeoEB00" panose="02000503000000000000" pitchFamily="2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F0B9590-FC26-4D08-AE1F-6349D9197758}"/>
              </a:ext>
            </a:extLst>
          </p:cNvPr>
          <p:cNvSpPr/>
          <p:nvPr/>
        </p:nvSpPr>
        <p:spPr>
          <a:xfrm>
            <a:off x="3059655" y="2415540"/>
            <a:ext cx="5346076" cy="2849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4B1CD730-9781-4F05-818C-0D0BA2210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7691" y="1346588"/>
            <a:ext cx="1831964" cy="601045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6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- </a:t>
            </a:r>
            <a:r>
              <a:rPr lang="en-US" altLang="ko-KR" sz="2600" dirty="0" err="1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Mnist</a:t>
            </a:r>
            <a:endParaRPr lang="en-US" altLang="ko-KR" sz="2600" dirty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  <a:p>
            <a:pPr marL="457200" lvl="1" indent="0">
              <a:buNone/>
            </a:pPr>
            <a:endParaRPr lang="en-US" altLang="ko-KR" sz="3200" dirty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4042EC56-961F-4F41-B938-8685D291045B}"/>
              </a:ext>
            </a:extLst>
          </p:cNvPr>
          <p:cNvSpPr txBox="1">
            <a:spLocks/>
          </p:cNvSpPr>
          <p:nvPr/>
        </p:nvSpPr>
        <p:spPr>
          <a:xfrm>
            <a:off x="2215968" y="3662443"/>
            <a:ext cx="1831964" cy="601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20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300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ko-KR" sz="2800" dirty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FD378DE1-5371-4D0B-A77F-4E6C7687B19F}"/>
              </a:ext>
            </a:extLst>
          </p:cNvPr>
          <p:cNvSpPr txBox="1">
            <a:spLocks/>
          </p:cNvSpPr>
          <p:nvPr/>
        </p:nvSpPr>
        <p:spPr>
          <a:xfrm>
            <a:off x="5011863" y="1545707"/>
            <a:ext cx="1831964" cy="601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20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784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ko-KR" sz="2800" dirty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9D03880-EB68-442C-BFBD-B145F5FBC0D6}"/>
              </a:ext>
            </a:extLst>
          </p:cNvPr>
          <p:cNvCxnSpPr>
            <a:cxnSpLocks/>
          </p:cNvCxnSpPr>
          <p:nvPr/>
        </p:nvCxnSpPr>
        <p:spPr>
          <a:xfrm>
            <a:off x="7589520" y="2415539"/>
            <a:ext cx="0" cy="2849881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6431D96E-16AE-4707-B3E0-605AF0942771}"/>
              </a:ext>
            </a:extLst>
          </p:cNvPr>
          <p:cNvSpPr txBox="1">
            <a:spLocks/>
          </p:cNvSpPr>
          <p:nvPr/>
        </p:nvSpPr>
        <p:spPr>
          <a:xfrm>
            <a:off x="7849035" y="1538419"/>
            <a:ext cx="1831964" cy="601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20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10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ko-KR" sz="2800" dirty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C71EB840-D3DE-4BB8-B98F-ECE4A5A37561}"/>
              </a:ext>
            </a:extLst>
          </p:cNvPr>
          <p:cNvSpPr txBox="1">
            <a:spLocks/>
          </p:cNvSpPr>
          <p:nvPr/>
        </p:nvSpPr>
        <p:spPr>
          <a:xfrm>
            <a:off x="4006654" y="1877964"/>
            <a:ext cx="3842381" cy="8486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700" dirty="0">
                <a:solidFill>
                  <a:schemeClr val="tx1">
                    <a:lumMod val="65000"/>
                    <a:lumOff val="35000"/>
                  </a:schemeClr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Number of data per image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ko-KR" sz="1700" dirty="0">
              <a:solidFill>
                <a:schemeClr val="tx1">
                  <a:lumMod val="65000"/>
                  <a:lumOff val="35000"/>
                </a:schemeClr>
              </a:solidFill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32E4C6BC-B089-422D-96EB-E9A27D70AE97}"/>
              </a:ext>
            </a:extLst>
          </p:cNvPr>
          <p:cNvSpPr txBox="1">
            <a:spLocks/>
          </p:cNvSpPr>
          <p:nvPr/>
        </p:nvSpPr>
        <p:spPr>
          <a:xfrm>
            <a:off x="7275772" y="1910018"/>
            <a:ext cx="1831964" cy="60104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Number of class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19" name="내용 개체 틀 2">
            <a:extLst>
              <a:ext uri="{FF2B5EF4-FFF2-40B4-BE49-F238E27FC236}">
                <a16:creationId xmlns:a16="http://schemas.microsoft.com/office/drawing/2014/main" id="{FCD0D4EB-9A1D-4F54-899C-BA8B47A3E690}"/>
              </a:ext>
            </a:extLst>
          </p:cNvPr>
          <p:cNvSpPr txBox="1">
            <a:spLocks/>
          </p:cNvSpPr>
          <p:nvPr/>
        </p:nvSpPr>
        <p:spPr>
          <a:xfrm>
            <a:off x="986695" y="3331439"/>
            <a:ext cx="2312895" cy="6010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700" dirty="0">
                <a:solidFill>
                  <a:schemeClr val="tx1">
                    <a:lumMod val="65000"/>
                    <a:lumOff val="35000"/>
                  </a:schemeClr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Number of images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ko-KR" sz="1700" dirty="0">
              <a:solidFill>
                <a:schemeClr val="tx1">
                  <a:lumMod val="65000"/>
                  <a:lumOff val="35000"/>
                </a:schemeClr>
              </a:solidFill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58718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A397B4-A524-4529-9033-BDF7D26A4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Layers</a:t>
            </a:r>
            <a:endParaRPr lang="ko-KR" altLang="en-US" dirty="0">
              <a:latin typeface="AppleSDGothicNeoEB00" panose="02000503000000000000" pitchFamily="2" charset="-127"/>
              <a:ea typeface="AppleSDGothicNeoEB00" panose="02000503000000000000" pitchFamily="2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F0B9590-FC26-4D08-AE1F-6349D9197758}"/>
              </a:ext>
            </a:extLst>
          </p:cNvPr>
          <p:cNvSpPr/>
          <p:nvPr/>
        </p:nvSpPr>
        <p:spPr>
          <a:xfrm>
            <a:off x="3268009" y="1868735"/>
            <a:ext cx="523120" cy="41884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4042EC56-961F-4F41-B938-8685D291045B}"/>
              </a:ext>
            </a:extLst>
          </p:cNvPr>
          <p:cNvSpPr txBox="1">
            <a:spLocks/>
          </p:cNvSpPr>
          <p:nvPr/>
        </p:nvSpPr>
        <p:spPr>
          <a:xfrm>
            <a:off x="3999483" y="3662442"/>
            <a:ext cx="1831964" cy="601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2000" dirty="0">
                <a:solidFill>
                  <a:schemeClr val="accent1">
                    <a:lumMod val="75000"/>
                  </a:schemeClr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W1 ,b1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ko-KR" sz="2800" dirty="0">
              <a:solidFill>
                <a:schemeClr val="accent1">
                  <a:lumMod val="75000"/>
                </a:schemeClr>
              </a:solidFill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FD378DE1-5371-4D0B-A77F-4E6C7687B19F}"/>
              </a:ext>
            </a:extLst>
          </p:cNvPr>
          <p:cNvSpPr txBox="1">
            <a:spLocks/>
          </p:cNvSpPr>
          <p:nvPr/>
        </p:nvSpPr>
        <p:spPr>
          <a:xfrm>
            <a:off x="5011863" y="1733862"/>
            <a:ext cx="1831964" cy="601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20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L = 1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ko-KR" sz="2800" dirty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6431D96E-16AE-4707-B3E0-605AF0942771}"/>
              </a:ext>
            </a:extLst>
          </p:cNvPr>
          <p:cNvSpPr txBox="1">
            <a:spLocks/>
          </p:cNvSpPr>
          <p:nvPr/>
        </p:nvSpPr>
        <p:spPr>
          <a:xfrm>
            <a:off x="3247887" y="6043105"/>
            <a:ext cx="1831964" cy="601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20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784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ko-KR" sz="2800" dirty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D196340-F6E5-495E-8B51-CCF7C366A5A4}"/>
              </a:ext>
            </a:extLst>
          </p:cNvPr>
          <p:cNvSpPr/>
          <p:nvPr/>
        </p:nvSpPr>
        <p:spPr>
          <a:xfrm>
            <a:off x="5079851" y="2334907"/>
            <a:ext cx="523120" cy="31951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CAB1FD8-6736-4CFD-BC89-49F0D63D727A}"/>
              </a:ext>
            </a:extLst>
          </p:cNvPr>
          <p:cNvSpPr/>
          <p:nvPr/>
        </p:nvSpPr>
        <p:spPr>
          <a:xfrm>
            <a:off x="6823311" y="2791358"/>
            <a:ext cx="523120" cy="213394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E0DB6AC-7A61-4C9D-BFC5-A4CD69564FDC}"/>
              </a:ext>
            </a:extLst>
          </p:cNvPr>
          <p:cNvSpPr/>
          <p:nvPr/>
        </p:nvSpPr>
        <p:spPr>
          <a:xfrm>
            <a:off x="8454355" y="3588285"/>
            <a:ext cx="523120" cy="60104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내용 개체 틀 2">
            <a:extLst>
              <a:ext uri="{FF2B5EF4-FFF2-40B4-BE49-F238E27FC236}">
                <a16:creationId xmlns:a16="http://schemas.microsoft.com/office/drawing/2014/main" id="{BA11E0C7-1CC2-47A6-BC27-54D918E539E2}"/>
              </a:ext>
            </a:extLst>
          </p:cNvPr>
          <p:cNvSpPr txBox="1">
            <a:spLocks/>
          </p:cNvSpPr>
          <p:nvPr/>
        </p:nvSpPr>
        <p:spPr>
          <a:xfrm>
            <a:off x="6685797" y="2204193"/>
            <a:ext cx="1831964" cy="601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20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L = 2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ko-KR" sz="2800" dirty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22" name="내용 개체 틀 2">
            <a:extLst>
              <a:ext uri="{FF2B5EF4-FFF2-40B4-BE49-F238E27FC236}">
                <a16:creationId xmlns:a16="http://schemas.microsoft.com/office/drawing/2014/main" id="{B574DC9D-90BE-4F6E-A291-6790940BA20E}"/>
              </a:ext>
            </a:extLst>
          </p:cNvPr>
          <p:cNvSpPr txBox="1">
            <a:spLocks/>
          </p:cNvSpPr>
          <p:nvPr/>
        </p:nvSpPr>
        <p:spPr>
          <a:xfrm>
            <a:off x="8332435" y="2987240"/>
            <a:ext cx="1831964" cy="601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20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L = 3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ko-KR" sz="2800" dirty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23" name="내용 개체 틀 2">
            <a:extLst>
              <a:ext uri="{FF2B5EF4-FFF2-40B4-BE49-F238E27FC236}">
                <a16:creationId xmlns:a16="http://schemas.microsoft.com/office/drawing/2014/main" id="{C4E0ACE4-61E9-47CC-9D69-BDD8DD270300}"/>
              </a:ext>
            </a:extLst>
          </p:cNvPr>
          <p:cNvSpPr txBox="1">
            <a:spLocks/>
          </p:cNvSpPr>
          <p:nvPr/>
        </p:nvSpPr>
        <p:spPr>
          <a:xfrm>
            <a:off x="5079851" y="5530061"/>
            <a:ext cx="1831964" cy="601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20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128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ko-KR" sz="2800" dirty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24" name="내용 개체 틀 2">
            <a:extLst>
              <a:ext uri="{FF2B5EF4-FFF2-40B4-BE49-F238E27FC236}">
                <a16:creationId xmlns:a16="http://schemas.microsoft.com/office/drawing/2014/main" id="{2A3A9EA5-B9EC-422B-998E-D24F2835574F}"/>
              </a:ext>
            </a:extLst>
          </p:cNvPr>
          <p:cNvSpPr txBox="1">
            <a:spLocks/>
          </p:cNvSpPr>
          <p:nvPr/>
        </p:nvSpPr>
        <p:spPr>
          <a:xfrm>
            <a:off x="6838036" y="4873384"/>
            <a:ext cx="1831964" cy="601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20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64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ko-KR" sz="2800" dirty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25" name="내용 개체 틀 2">
            <a:extLst>
              <a:ext uri="{FF2B5EF4-FFF2-40B4-BE49-F238E27FC236}">
                <a16:creationId xmlns:a16="http://schemas.microsoft.com/office/drawing/2014/main" id="{6CEA417C-F9B0-49C1-8FF8-03DE47796CF0}"/>
              </a:ext>
            </a:extLst>
          </p:cNvPr>
          <p:cNvSpPr txBox="1">
            <a:spLocks/>
          </p:cNvSpPr>
          <p:nvPr/>
        </p:nvSpPr>
        <p:spPr>
          <a:xfrm>
            <a:off x="8548241" y="4189331"/>
            <a:ext cx="1831964" cy="601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20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10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ko-KR" sz="2800" dirty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26" name="내용 개체 틀 2">
            <a:extLst>
              <a:ext uri="{FF2B5EF4-FFF2-40B4-BE49-F238E27FC236}">
                <a16:creationId xmlns:a16="http://schemas.microsoft.com/office/drawing/2014/main" id="{BD7B4417-7CF4-4280-84EC-49DFF98FA356}"/>
              </a:ext>
            </a:extLst>
          </p:cNvPr>
          <p:cNvSpPr txBox="1">
            <a:spLocks/>
          </p:cNvSpPr>
          <p:nvPr/>
        </p:nvSpPr>
        <p:spPr>
          <a:xfrm>
            <a:off x="5767402" y="3662442"/>
            <a:ext cx="1831964" cy="601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2000" dirty="0">
                <a:solidFill>
                  <a:schemeClr val="accent1">
                    <a:lumMod val="75000"/>
                  </a:schemeClr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W2 ,b2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ko-KR" sz="2800" dirty="0">
              <a:solidFill>
                <a:schemeClr val="accent1">
                  <a:lumMod val="75000"/>
                </a:schemeClr>
              </a:solidFill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27" name="내용 개체 틀 2">
            <a:extLst>
              <a:ext uri="{FF2B5EF4-FFF2-40B4-BE49-F238E27FC236}">
                <a16:creationId xmlns:a16="http://schemas.microsoft.com/office/drawing/2014/main" id="{CFE24B1D-FF76-4154-B3E6-02DA51C90716}"/>
              </a:ext>
            </a:extLst>
          </p:cNvPr>
          <p:cNvSpPr txBox="1">
            <a:spLocks/>
          </p:cNvSpPr>
          <p:nvPr/>
        </p:nvSpPr>
        <p:spPr>
          <a:xfrm>
            <a:off x="7433667" y="3676278"/>
            <a:ext cx="1831964" cy="601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2000" dirty="0">
                <a:solidFill>
                  <a:schemeClr val="accent1">
                    <a:lumMod val="75000"/>
                  </a:schemeClr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W3 ,b3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ko-KR" sz="2800" dirty="0">
              <a:solidFill>
                <a:schemeClr val="accent1">
                  <a:lumMod val="75000"/>
                </a:schemeClr>
              </a:solidFill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93481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A397B4-A524-4529-9033-BDF7D26A4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Backpropagation</a:t>
            </a:r>
            <a:endParaRPr lang="ko-KR" altLang="en-US" dirty="0">
              <a:latin typeface="AppleSDGothicNeoEB00" panose="02000503000000000000" pitchFamily="2" charset="-127"/>
              <a:ea typeface="AppleSDGothicNeoEB00" panose="02000503000000000000" pitchFamily="2" charset="-127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9F021413-8E4F-4EFD-8CB1-E80FBD8D660E}"/>
              </a:ext>
            </a:extLst>
          </p:cNvPr>
          <p:cNvGrpSpPr/>
          <p:nvPr/>
        </p:nvGrpSpPr>
        <p:grpSpPr>
          <a:xfrm>
            <a:off x="1627331" y="1628951"/>
            <a:ext cx="5483004" cy="1325563"/>
            <a:chOff x="1342634" y="1923972"/>
            <a:chExt cx="6976907" cy="1666091"/>
          </a:xfrm>
        </p:grpSpPr>
        <p:pic>
          <p:nvPicPr>
            <p:cNvPr id="8" name="그림 7" descr="텍스트이(가) 표시된 사진&#10;&#10;자동 생성된 설명">
              <a:extLst>
                <a:ext uri="{FF2B5EF4-FFF2-40B4-BE49-F238E27FC236}">
                  <a16:creationId xmlns:a16="http://schemas.microsoft.com/office/drawing/2014/main" id="{118CA9C2-865E-41EC-8B7E-0727AF69ED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42634" y="1923972"/>
              <a:ext cx="6752055" cy="1666091"/>
            </a:xfrm>
            <a:prstGeom prst="rect">
              <a:avLst/>
            </a:prstGeom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93AD15AD-9BDD-4B47-B526-B7D712164DB6}"/>
                </a:ext>
              </a:extLst>
            </p:cNvPr>
            <p:cNvSpPr/>
            <p:nvPr/>
          </p:nvSpPr>
          <p:spPr>
            <a:xfrm>
              <a:off x="5186597" y="3043003"/>
              <a:ext cx="3132944" cy="5470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65D8877E-72A0-4257-8842-FB9BB0844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7331" y="3108846"/>
            <a:ext cx="3142053" cy="3142053"/>
          </a:xfrm>
          <a:prstGeom prst="rect">
            <a:avLst/>
          </a:prstGeom>
        </p:spPr>
      </p:pic>
      <p:pic>
        <p:nvPicPr>
          <p:cNvPr id="17" name="그림 16" descr="텍스트이(가) 표시된 사진&#10;&#10;자동 생성된 설명">
            <a:extLst>
              <a:ext uri="{FF2B5EF4-FFF2-40B4-BE49-F238E27FC236}">
                <a16:creationId xmlns:a16="http://schemas.microsoft.com/office/drawing/2014/main" id="{41C36FB6-8F74-44C6-BBA9-3CEC23C91D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9438" y="3534024"/>
            <a:ext cx="1971309" cy="776372"/>
          </a:xfrm>
          <a:prstGeom prst="rect">
            <a:avLst/>
          </a:prstGeom>
        </p:spPr>
      </p:pic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BA494784-D32A-4BDE-B97E-35031BCA2752}"/>
              </a:ext>
            </a:extLst>
          </p:cNvPr>
          <p:cNvSpPr/>
          <p:nvPr/>
        </p:nvSpPr>
        <p:spPr>
          <a:xfrm>
            <a:off x="5136685" y="3744718"/>
            <a:ext cx="742592" cy="317538"/>
          </a:xfrm>
          <a:prstGeom prst="rightArrow">
            <a:avLst/>
          </a:prstGeom>
          <a:solidFill>
            <a:srgbClr val="DAE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pic>
        <p:nvPicPr>
          <p:cNvPr id="36" name="그림 35" descr="테이블이(가) 표시된 사진&#10;&#10;자동 생성된 설명">
            <a:extLst>
              <a:ext uri="{FF2B5EF4-FFF2-40B4-BE49-F238E27FC236}">
                <a16:creationId xmlns:a16="http://schemas.microsoft.com/office/drawing/2014/main" id="{EEC1FEA8-C4B3-4DFF-B03D-1D460728B6E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014" t="6173" r="68061" b="86758"/>
          <a:stretch/>
        </p:blipFill>
        <p:spPr>
          <a:xfrm>
            <a:off x="6229438" y="4476026"/>
            <a:ext cx="1971308" cy="823798"/>
          </a:xfrm>
          <a:prstGeom prst="rect">
            <a:avLst/>
          </a:prstGeom>
        </p:spPr>
      </p:pic>
      <p:pic>
        <p:nvPicPr>
          <p:cNvPr id="38" name="그림 37" descr="테이블이(가) 표시된 사진&#10;&#10;자동 생성된 설명">
            <a:extLst>
              <a:ext uri="{FF2B5EF4-FFF2-40B4-BE49-F238E27FC236}">
                <a16:creationId xmlns:a16="http://schemas.microsoft.com/office/drawing/2014/main" id="{2C9F329D-2353-43A3-9105-9BAAD6C824D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875" t="15865" r="66152" b="75347"/>
          <a:stretch/>
        </p:blipFill>
        <p:spPr>
          <a:xfrm>
            <a:off x="6156175" y="5444131"/>
            <a:ext cx="1971309" cy="908333"/>
          </a:xfrm>
          <a:prstGeom prst="rect">
            <a:avLst/>
          </a:prstGeom>
        </p:spPr>
      </p:pic>
      <p:sp>
        <p:nvSpPr>
          <p:cNvPr id="39" name="화살표: 오른쪽 38">
            <a:extLst>
              <a:ext uri="{FF2B5EF4-FFF2-40B4-BE49-F238E27FC236}">
                <a16:creationId xmlns:a16="http://schemas.microsoft.com/office/drawing/2014/main" id="{FB0ED0BA-B44A-457B-86E4-CDC412C2A48E}"/>
              </a:ext>
            </a:extLst>
          </p:cNvPr>
          <p:cNvSpPr/>
          <p:nvPr/>
        </p:nvSpPr>
        <p:spPr>
          <a:xfrm>
            <a:off x="5136685" y="4729156"/>
            <a:ext cx="742592" cy="317538"/>
          </a:xfrm>
          <a:prstGeom prst="rightArrow">
            <a:avLst/>
          </a:prstGeom>
          <a:solidFill>
            <a:srgbClr val="DAE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40" name="화살표: 오른쪽 39">
            <a:extLst>
              <a:ext uri="{FF2B5EF4-FFF2-40B4-BE49-F238E27FC236}">
                <a16:creationId xmlns:a16="http://schemas.microsoft.com/office/drawing/2014/main" id="{3F3C5842-5E4B-494D-82D4-78918B0E9024}"/>
              </a:ext>
            </a:extLst>
          </p:cNvPr>
          <p:cNvSpPr/>
          <p:nvPr/>
        </p:nvSpPr>
        <p:spPr>
          <a:xfrm>
            <a:off x="5128115" y="5713594"/>
            <a:ext cx="742592" cy="317538"/>
          </a:xfrm>
          <a:prstGeom prst="rightArrow">
            <a:avLst/>
          </a:prstGeom>
          <a:solidFill>
            <a:srgbClr val="DAE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41" name="화살표: 오른쪽 40">
            <a:extLst>
              <a:ext uri="{FF2B5EF4-FFF2-40B4-BE49-F238E27FC236}">
                <a16:creationId xmlns:a16="http://schemas.microsoft.com/office/drawing/2014/main" id="{08B96CDA-87A8-4247-93C8-3A4BB6C8FE5B}"/>
              </a:ext>
            </a:extLst>
          </p:cNvPr>
          <p:cNvSpPr/>
          <p:nvPr/>
        </p:nvSpPr>
        <p:spPr>
          <a:xfrm>
            <a:off x="8435524" y="3744718"/>
            <a:ext cx="742592" cy="317538"/>
          </a:xfrm>
          <a:prstGeom prst="rightArrow">
            <a:avLst/>
          </a:prstGeom>
          <a:solidFill>
            <a:srgbClr val="DAE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42" name="화살표: 오른쪽 41">
            <a:extLst>
              <a:ext uri="{FF2B5EF4-FFF2-40B4-BE49-F238E27FC236}">
                <a16:creationId xmlns:a16="http://schemas.microsoft.com/office/drawing/2014/main" id="{258DC686-DE2D-4B14-9C17-EB6152A9334B}"/>
              </a:ext>
            </a:extLst>
          </p:cNvPr>
          <p:cNvSpPr/>
          <p:nvPr/>
        </p:nvSpPr>
        <p:spPr>
          <a:xfrm>
            <a:off x="8435524" y="4729156"/>
            <a:ext cx="742592" cy="317538"/>
          </a:xfrm>
          <a:prstGeom prst="rightArrow">
            <a:avLst/>
          </a:prstGeom>
          <a:solidFill>
            <a:srgbClr val="DAE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43" name="화살표: 오른쪽 42">
            <a:extLst>
              <a:ext uri="{FF2B5EF4-FFF2-40B4-BE49-F238E27FC236}">
                <a16:creationId xmlns:a16="http://schemas.microsoft.com/office/drawing/2014/main" id="{B1C5E88F-6F45-44E4-BEEB-DAD0FB9F6AA9}"/>
              </a:ext>
            </a:extLst>
          </p:cNvPr>
          <p:cNvSpPr/>
          <p:nvPr/>
        </p:nvSpPr>
        <p:spPr>
          <a:xfrm>
            <a:off x="8426954" y="5713594"/>
            <a:ext cx="742592" cy="317538"/>
          </a:xfrm>
          <a:prstGeom prst="rightArrow">
            <a:avLst/>
          </a:prstGeom>
          <a:solidFill>
            <a:srgbClr val="DAE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8A3FDD0E-0DDB-45CA-9612-C34E62E759C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5204" t="34485" r="61856" b="60168"/>
          <a:stretch/>
        </p:blipFill>
        <p:spPr>
          <a:xfrm>
            <a:off x="9333908" y="3623947"/>
            <a:ext cx="2258321" cy="518439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980F1C72-8B7C-46E3-9808-FB8423FDD45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6734" t="74753" r="61627" b="21334"/>
          <a:stretch/>
        </p:blipFill>
        <p:spPr>
          <a:xfrm>
            <a:off x="9405003" y="4670031"/>
            <a:ext cx="2354682" cy="411899"/>
          </a:xfrm>
          <a:prstGeom prst="rect">
            <a:avLst/>
          </a:prstGeom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9B654DB7-6B47-4DC0-837F-EC95DDD5D4B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52752" t="77279" r="8105" b="14963"/>
          <a:stretch/>
        </p:blipFill>
        <p:spPr>
          <a:xfrm>
            <a:off x="9367416" y="5609575"/>
            <a:ext cx="2476805" cy="694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565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제목 1">
            <a:extLst>
              <a:ext uri="{FF2B5EF4-FFF2-40B4-BE49-F238E27FC236}">
                <a16:creationId xmlns:a16="http://schemas.microsoft.com/office/drawing/2014/main" id="{1657B5B6-001C-4DE8-9DF6-F6E194EBC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Backpropagation</a:t>
            </a:r>
            <a:endParaRPr lang="ko-KR" altLang="en-US" dirty="0">
              <a:latin typeface="AppleSDGothicNeoEB00" panose="02000503000000000000" pitchFamily="2" charset="-127"/>
              <a:ea typeface="AppleSDGothicNeoEB00" panose="02000503000000000000" pitchFamily="2" charset="-127"/>
            </a:endParaRP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1D67AEB0-1ADC-4167-8BF0-BF11641212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04" t="34485" r="61856" b="60168"/>
          <a:stretch/>
        </p:blipFill>
        <p:spPr>
          <a:xfrm>
            <a:off x="8149214" y="2271935"/>
            <a:ext cx="2258321" cy="518439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B7C89D82-6865-4FF0-9DB4-C47471D0E2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34" t="74753" r="61627" b="21334"/>
          <a:stretch/>
        </p:blipFill>
        <p:spPr>
          <a:xfrm>
            <a:off x="8220309" y="3318019"/>
            <a:ext cx="2354682" cy="411899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A7188D38-8DB3-43A4-B87C-403ECDCB69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752" t="77279" r="8105" b="14963"/>
          <a:stretch/>
        </p:blipFill>
        <p:spPr>
          <a:xfrm>
            <a:off x="8182722" y="4257563"/>
            <a:ext cx="2476805" cy="694240"/>
          </a:xfrm>
          <a:prstGeom prst="rect">
            <a:avLst/>
          </a:prstGeom>
        </p:spPr>
      </p:pic>
      <p:sp>
        <p:nvSpPr>
          <p:cNvPr id="33" name="내용 개체 틀 2">
            <a:extLst>
              <a:ext uri="{FF2B5EF4-FFF2-40B4-BE49-F238E27FC236}">
                <a16:creationId xmlns:a16="http://schemas.microsoft.com/office/drawing/2014/main" id="{7B625999-3A95-4A18-A8C0-742315382379}"/>
              </a:ext>
            </a:extLst>
          </p:cNvPr>
          <p:cNvSpPr txBox="1">
            <a:spLocks/>
          </p:cNvSpPr>
          <p:nvPr/>
        </p:nvSpPr>
        <p:spPr>
          <a:xfrm>
            <a:off x="10091456" y="3641917"/>
            <a:ext cx="1054307" cy="601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>
                <a:solidFill>
                  <a:schemeClr val="accent1">
                    <a:lumMod val="75000"/>
                  </a:schemeClr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1 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ko-KR" sz="2800" dirty="0">
              <a:solidFill>
                <a:schemeClr val="accent1">
                  <a:lumMod val="75000"/>
                </a:schemeClr>
              </a:solidFill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34" name="내용 개체 틀 2">
            <a:extLst>
              <a:ext uri="{FF2B5EF4-FFF2-40B4-BE49-F238E27FC236}">
                <a16:creationId xmlns:a16="http://schemas.microsoft.com/office/drawing/2014/main" id="{1ADAAAAE-1FA4-4503-BCC6-C871B2967916}"/>
              </a:ext>
            </a:extLst>
          </p:cNvPr>
          <p:cNvSpPr txBox="1">
            <a:spLocks/>
          </p:cNvSpPr>
          <p:nvPr/>
        </p:nvSpPr>
        <p:spPr>
          <a:xfrm>
            <a:off x="8517874" y="3641916"/>
            <a:ext cx="1054307" cy="601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>
                <a:solidFill>
                  <a:schemeClr val="accent1">
                    <a:lumMod val="75000"/>
                  </a:schemeClr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2 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ko-KR" sz="2800" dirty="0">
              <a:solidFill>
                <a:schemeClr val="accent1">
                  <a:lumMod val="75000"/>
                </a:schemeClr>
              </a:solidFill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35" name="내용 개체 틀 2">
            <a:extLst>
              <a:ext uri="{FF2B5EF4-FFF2-40B4-BE49-F238E27FC236}">
                <a16:creationId xmlns:a16="http://schemas.microsoft.com/office/drawing/2014/main" id="{AE5378AF-A922-4D67-A3FF-BC7E19B6D038}"/>
              </a:ext>
            </a:extLst>
          </p:cNvPr>
          <p:cNvSpPr txBox="1">
            <a:spLocks/>
          </p:cNvSpPr>
          <p:nvPr/>
        </p:nvSpPr>
        <p:spPr>
          <a:xfrm>
            <a:off x="8649582" y="2672392"/>
            <a:ext cx="1054307" cy="601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>
                <a:solidFill>
                  <a:schemeClr val="accent1">
                    <a:lumMod val="75000"/>
                  </a:schemeClr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3 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ko-KR" sz="2800" dirty="0">
              <a:solidFill>
                <a:schemeClr val="accent1">
                  <a:lumMod val="75000"/>
                </a:schemeClr>
              </a:solidFill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36" name="내용 개체 틀 2">
            <a:extLst>
              <a:ext uri="{FF2B5EF4-FFF2-40B4-BE49-F238E27FC236}">
                <a16:creationId xmlns:a16="http://schemas.microsoft.com/office/drawing/2014/main" id="{0775AD69-39A5-475A-A3EA-27E04DA327F6}"/>
              </a:ext>
            </a:extLst>
          </p:cNvPr>
          <p:cNvSpPr txBox="1">
            <a:spLocks/>
          </p:cNvSpPr>
          <p:nvPr/>
        </p:nvSpPr>
        <p:spPr>
          <a:xfrm>
            <a:off x="8517873" y="4781141"/>
            <a:ext cx="1054307" cy="601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>
                <a:solidFill>
                  <a:schemeClr val="accent1">
                    <a:lumMod val="75000"/>
                  </a:schemeClr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4 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ko-KR" sz="2800" dirty="0">
              <a:solidFill>
                <a:schemeClr val="accent1">
                  <a:lumMod val="75000"/>
                </a:schemeClr>
              </a:solidFill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pic>
        <p:nvPicPr>
          <p:cNvPr id="7" name="그림 6" descr="테이블이(가) 표시된 사진&#10;&#10;자동 생성된 설명">
            <a:extLst>
              <a:ext uri="{FF2B5EF4-FFF2-40B4-BE49-F238E27FC236}">
                <a16:creationId xmlns:a16="http://schemas.microsoft.com/office/drawing/2014/main" id="{0BA8A078-274A-44C4-9EF5-0837BE9211F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418" t="33186" r="66344" b="62499"/>
          <a:stretch/>
        </p:blipFill>
        <p:spPr>
          <a:xfrm>
            <a:off x="4846889" y="3371244"/>
            <a:ext cx="2173234" cy="486962"/>
          </a:xfrm>
          <a:prstGeom prst="rect">
            <a:avLst/>
          </a:prstGeom>
        </p:spPr>
      </p:pic>
      <p:pic>
        <p:nvPicPr>
          <p:cNvPr id="9" name="그림 8" descr="테이블이(가) 표시된 사진&#10;&#10;자동 생성된 설명">
            <a:extLst>
              <a:ext uri="{FF2B5EF4-FFF2-40B4-BE49-F238E27FC236}">
                <a16:creationId xmlns:a16="http://schemas.microsoft.com/office/drawing/2014/main" id="{A19BBFFC-E49A-4EA5-B703-D357B9661C5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664" t="40154" r="65015" b="53998"/>
          <a:stretch/>
        </p:blipFill>
        <p:spPr>
          <a:xfrm>
            <a:off x="4846889" y="2245794"/>
            <a:ext cx="2130464" cy="601045"/>
          </a:xfrm>
          <a:prstGeom prst="rect">
            <a:avLst/>
          </a:prstGeom>
        </p:spPr>
      </p:pic>
      <p:pic>
        <p:nvPicPr>
          <p:cNvPr id="14" name="그림 13" descr="테이블이(가) 표시된 사진&#10;&#10;자동 생성된 설명">
            <a:extLst>
              <a:ext uri="{FF2B5EF4-FFF2-40B4-BE49-F238E27FC236}">
                <a16:creationId xmlns:a16="http://schemas.microsoft.com/office/drawing/2014/main" id="{B90A56AF-6F1C-41AB-9C52-8D483E7AB76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798" t="48325" r="62576" b="46515"/>
          <a:stretch/>
        </p:blipFill>
        <p:spPr>
          <a:xfrm>
            <a:off x="4894100" y="4356158"/>
            <a:ext cx="2201275" cy="524540"/>
          </a:xfrm>
          <a:prstGeom prst="rect">
            <a:avLst/>
          </a:prstGeom>
        </p:spPr>
      </p:pic>
      <p:sp>
        <p:nvSpPr>
          <p:cNvPr id="37" name="내용 개체 틀 2">
            <a:extLst>
              <a:ext uri="{FF2B5EF4-FFF2-40B4-BE49-F238E27FC236}">
                <a16:creationId xmlns:a16="http://schemas.microsoft.com/office/drawing/2014/main" id="{6E3E1E9B-DE02-4C14-88F7-93BFCE634F32}"/>
              </a:ext>
            </a:extLst>
          </p:cNvPr>
          <p:cNvSpPr txBox="1">
            <a:spLocks/>
          </p:cNvSpPr>
          <p:nvPr/>
        </p:nvSpPr>
        <p:spPr>
          <a:xfrm>
            <a:off x="6465857" y="3641915"/>
            <a:ext cx="1054307" cy="601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>
                <a:solidFill>
                  <a:schemeClr val="accent1">
                    <a:lumMod val="75000"/>
                  </a:schemeClr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4 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ko-KR" sz="2800" dirty="0">
              <a:solidFill>
                <a:schemeClr val="accent1">
                  <a:lumMod val="75000"/>
                </a:schemeClr>
              </a:solidFill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38" name="내용 개체 틀 2">
            <a:extLst>
              <a:ext uri="{FF2B5EF4-FFF2-40B4-BE49-F238E27FC236}">
                <a16:creationId xmlns:a16="http://schemas.microsoft.com/office/drawing/2014/main" id="{0C28AAC0-E127-47C5-8390-06C682FDE40E}"/>
              </a:ext>
            </a:extLst>
          </p:cNvPr>
          <p:cNvSpPr txBox="1">
            <a:spLocks/>
          </p:cNvSpPr>
          <p:nvPr/>
        </p:nvSpPr>
        <p:spPr>
          <a:xfrm>
            <a:off x="4916501" y="3664641"/>
            <a:ext cx="1054307" cy="601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>
                <a:solidFill>
                  <a:schemeClr val="accent1">
                    <a:lumMod val="75000"/>
                  </a:schemeClr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5 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ko-KR" sz="2800" dirty="0">
              <a:solidFill>
                <a:schemeClr val="accent1">
                  <a:lumMod val="75000"/>
                </a:schemeClr>
              </a:solidFill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39" name="내용 개체 틀 2">
            <a:extLst>
              <a:ext uri="{FF2B5EF4-FFF2-40B4-BE49-F238E27FC236}">
                <a16:creationId xmlns:a16="http://schemas.microsoft.com/office/drawing/2014/main" id="{E0ABED45-0EAF-4A6D-AA92-C08F20793637}"/>
              </a:ext>
            </a:extLst>
          </p:cNvPr>
          <p:cNvSpPr txBox="1">
            <a:spLocks/>
          </p:cNvSpPr>
          <p:nvPr/>
        </p:nvSpPr>
        <p:spPr>
          <a:xfrm>
            <a:off x="5020385" y="2602915"/>
            <a:ext cx="1054307" cy="601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>
                <a:solidFill>
                  <a:schemeClr val="accent1">
                    <a:lumMod val="75000"/>
                  </a:schemeClr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6 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ko-KR" sz="2800" dirty="0">
              <a:solidFill>
                <a:schemeClr val="accent1">
                  <a:lumMod val="75000"/>
                </a:schemeClr>
              </a:solidFill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40" name="내용 개체 틀 2">
            <a:extLst>
              <a:ext uri="{FF2B5EF4-FFF2-40B4-BE49-F238E27FC236}">
                <a16:creationId xmlns:a16="http://schemas.microsoft.com/office/drawing/2014/main" id="{58355DA8-7676-40DA-BB2B-86975126C8E8}"/>
              </a:ext>
            </a:extLst>
          </p:cNvPr>
          <p:cNvSpPr txBox="1">
            <a:spLocks/>
          </p:cNvSpPr>
          <p:nvPr/>
        </p:nvSpPr>
        <p:spPr>
          <a:xfrm>
            <a:off x="4976493" y="4785889"/>
            <a:ext cx="1054307" cy="601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>
                <a:solidFill>
                  <a:schemeClr val="accent1">
                    <a:lumMod val="75000"/>
                  </a:schemeClr>
                </a:solidFill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7 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ko-KR" sz="2800" dirty="0">
              <a:solidFill>
                <a:schemeClr val="accent1">
                  <a:lumMod val="75000"/>
                </a:schemeClr>
              </a:solidFill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41" name="화살표: 오른쪽 40">
            <a:extLst>
              <a:ext uri="{FF2B5EF4-FFF2-40B4-BE49-F238E27FC236}">
                <a16:creationId xmlns:a16="http://schemas.microsoft.com/office/drawing/2014/main" id="{11331B2D-1B81-49F7-B701-4F74D9728442}"/>
              </a:ext>
            </a:extLst>
          </p:cNvPr>
          <p:cNvSpPr/>
          <p:nvPr/>
        </p:nvSpPr>
        <p:spPr>
          <a:xfrm rot="10800000">
            <a:off x="7270574" y="3455956"/>
            <a:ext cx="742592" cy="317538"/>
          </a:xfrm>
          <a:prstGeom prst="rightArrow">
            <a:avLst/>
          </a:prstGeom>
          <a:solidFill>
            <a:srgbClr val="DAE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  <p:sp>
        <p:nvSpPr>
          <p:cNvPr id="42" name="화살표: 오른쪽 41">
            <a:extLst>
              <a:ext uri="{FF2B5EF4-FFF2-40B4-BE49-F238E27FC236}">
                <a16:creationId xmlns:a16="http://schemas.microsoft.com/office/drawing/2014/main" id="{E60290A6-2A69-46F9-BD93-AE12AB3FE38F}"/>
              </a:ext>
            </a:extLst>
          </p:cNvPr>
          <p:cNvSpPr/>
          <p:nvPr/>
        </p:nvSpPr>
        <p:spPr>
          <a:xfrm rot="10800000">
            <a:off x="3562114" y="3455956"/>
            <a:ext cx="742592" cy="317538"/>
          </a:xfrm>
          <a:prstGeom prst="rightArrow">
            <a:avLst/>
          </a:prstGeom>
          <a:solidFill>
            <a:srgbClr val="DAE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  <p:sp>
        <p:nvSpPr>
          <p:cNvPr id="43" name="내용 개체 틀 2">
            <a:extLst>
              <a:ext uri="{FF2B5EF4-FFF2-40B4-BE49-F238E27FC236}">
                <a16:creationId xmlns:a16="http://schemas.microsoft.com/office/drawing/2014/main" id="{9E175B44-B9A2-4186-9583-4310B9B69046}"/>
              </a:ext>
            </a:extLst>
          </p:cNvPr>
          <p:cNvSpPr txBox="1">
            <a:spLocks/>
          </p:cNvSpPr>
          <p:nvPr/>
        </p:nvSpPr>
        <p:spPr>
          <a:xfrm>
            <a:off x="2369435" y="3313718"/>
            <a:ext cx="1054307" cy="601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…… 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ko-KR" sz="2800" dirty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20081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E8756319-A4FF-4A7E-B352-B209E32CA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Algorithm</a:t>
            </a:r>
            <a:endParaRPr lang="ko-KR" altLang="en-US" dirty="0">
              <a:latin typeface="AppleSDGothicNeoEB00" panose="02000503000000000000" pitchFamily="2" charset="-127"/>
              <a:ea typeface="AppleSDGothicNeoEB00" panose="02000503000000000000" pitchFamily="2" charset="-127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EC48D3D8-01CF-40B5-861D-FD344659B1DF}"/>
              </a:ext>
            </a:extLst>
          </p:cNvPr>
          <p:cNvSpPr txBox="1">
            <a:spLocks/>
          </p:cNvSpPr>
          <p:nvPr/>
        </p:nvSpPr>
        <p:spPr>
          <a:xfrm>
            <a:off x="8091074" y="2578700"/>
            <a:ext cx="3102705" cy="33131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700" b="1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Output : 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700" b="1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Accuracy of test set, 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700" b="1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MSE of training set, 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700" b="1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Parameters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ko-KR" sz="1700" b="1" dirty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19F3EF09-43BC-40BA-B574-F4230F0EDE44}"/>
              </a:ext>
            </a:extLst>
          </p:cNvPr>
          <p:cNvSpPr txBox="1">
            <a:spLocks/>
          </p:cNvSpPr>
          <p:nvPr/>
        </p:nvSpPr>
        <p:spPr>
          <a:xfrm>
            <a:off x="1197514" y="1891806"/>
            <a:ext cx="7806785" cy="40000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7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 Finding Predictions with Random Parameters</a:t>
            </a:r>
          </a:p>
          <a:p>
            <a:pPr lvl="1">
              <a:lnSpc>
                <a:spcPct val="150000"/>
              </a:lnSpc>
            </a:pPr>
            <a:r>
              <a:rPr lang="en-US" altLang="ko-KR" sz="13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Activation Function : Sigmoid</a:t>
            </a:r>
          </a:p>
          <a:p>
            <a:pPr lvl="1">
              <a:lnSpc>
                <a:spcPct val="150000"/>
              </a:lnSpc>
            </a:pPr>
            <a:r>
              <a:rPr lang="en-US" altLang="ko-KR" sz="13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Save values per layer in “cache” as a dictionary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7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Finding da, </a:t>
            </a:r>
            <a:r>
              <a:rPr lang="en-US" altLang="ko-KR" sz="1700" dirty="0" err="1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dW</a:t>
            </a:r>
            <a:r>
              <a:rPr lang="en-US" altLang="ko-KR" sz="17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, </a:t>
            </a:r>
            <a:r>
              <a:rPr lang="en-US" altLang="ko-KR" sz="1700" dirty="0" err="1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db</a:t>
            </a:r>
            <a:endParaRPr lang="en-US" altLang="ko-KR" sz="1700" dirty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13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Save gradient values per</a:t>
            </a:r>
            <a:r>
              <a:rPr lang="ko-KR" altLang="en-US" sz="13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 </a:t>
            </a:r>
            <a:r>
              <a:rPr lang="en-US" altLang="ko-KR" sz="13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layer</a:t>
            </a:r>
            <a:r>
              <a:rPr lang="ko-KR" altLang="en-US" sz="13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 </a:t>
            </a:r>
            <a:r>
              <a:rPr lang="en-US" altLang="ko-KR" sz="13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in</a:t>
            </a:r>
            <a:r>
              <a:rPr lang="ko-KR" altLang="en-US" sz="13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 </a:t>
            </a:r>
            <a:r>
              <a:rPr lang="en-US" altLang="ko-KR" sz="13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“gradients”</a:t>
            </a:r>
            <a:r>
              <a:rPr lang="ko-KR" altLang="en-US" sz="13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 </a:t>
            </a:r>
            <a:r>
              <a:rPr lang="en-US" altLang="ko-KR" sz="13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as</a:t>
            </a:r>
            <a:r>
              <a:rPr lang="ko-KR" altLang="en-US" sz="13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 </a:t>
            </a:r>
            <a:r>
              <a:rPr lang="en-US" altLang="ko-KR" sz="13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a</a:t>
            </a:r>
            <a:r>
              <a:rPr lang="ko-KR" altLang="en-US" sz="13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 </a:t>
            </a:r>
            <a:r>
              <a:rPr lang="en-US" altLang="ko-KR" sz="13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dictionary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7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Update Parameters</a:t>
            </a:r>
          </a:p>
          <a:p>
            <a:pPr lvl="1">
              <a:lnSpc>
                <a:spcPct val="150000"/>
              </a:lnSpc>
            </a:pPr>
            <a:r>
              <a:rPr lang="en-US" altLang="ko-KR" sz="13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Use the mean of </a:t>
            </a:r>
            <a:r>
              <a:rPr lang="en-US" altLang="ko-KR" sz="1300" dirty="0" err="1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dW</a:t>
            </a:r>
            <a:r>
              <a:rPr lang="en-US" altLang="ko-KR" sz="13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, </a:t>
            </a:r>
            <a:r>
              <a:rPr lang="en-US" altLang="ko-KR" sz="1300" dirty="0" err="1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db</a:t>
            </a:r>
            <a:r>
              <a:rPr lang="ko-KR" altLang="en-US" sz="13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  </a:t>
            </a:r>
            <a:r>
              <a:rPr lang="en-US" altLang="ko-KR" sz="13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for all data</a:t>
            </a:r>
          </a:p>
          <a:p>
            <a:pPr lvl="1">
              <a:lnSpc>
                <a:spcPct val="150000"/>
              </a:lnSpc>
            </a:pPr>
            <a:r>
              <a:rPr lang="en-US" altLang="ko-KR" sz="13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Save updated parameters per epoch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7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Save accuracy and MSE</a:t>
            </a:r>
          </a:p>
          <a:p>
            <a:pPr marL="800100" lvl="1" indent="-342900">
              <a:buFont typeface="+mj-lt"/>
              <a:buAutoNum type="arabicPeriod"/>
            </a:pPr>
            <a:endParaRPr lang="en-US" altLang="ko-KR" sz="1700" dirty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07495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E8756319-A4FF-4A7E-B352-B209E32CA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Algorithm</a:t>
            </a:r>
            <a:endParaRPr lang="ko-KR" altLang="en-US" dirty="0">
              <a:latin typeface="AppleSDGothicNeoEB00" panose="02000503000000000000" pitchFamily="2" charset="-127"/>
              <a:ea typeface="AppleSDGothicNeoEB00" panose="02000503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D12CB0F-5740-4C10-BD95-47CBEFD38F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7329" y="1174543"/>
            <a:ext cx="7521711" cy="5318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625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E8756319-A4FF-4A7E-B352-B209E32CA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Result</a:t>
            </a:r>
            <a:endParaRPr lang="ko-KR" altLang="en-US" dirty="0">
              <a:latin typeface="AppleSDGothicNeoEB00" panose="02000503000000000000" pitchFamily="2" charset="-127"/>
              <a:ea typeface="AppleSDGothicNeoEB00" panose="02000503000000000000" pitchFamily="2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0E504E3-9B58-407A-890C-B91C06B7F6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0778" y="1690688"/>
            <a:ext cx="4973022" cy="3960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F3EA94C-AAF0-4765-B815-0C3CCEF3CE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5106047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742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6971</TotalTime>
  <Words>140</Words>
  <Application>Microsoft Office PowerPoint</Application>
  <PresentationFormat>와이드스크린</PresentationFormat>
  <Paragraphs>50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AppleSDGothicNeoEB00</vt:lpstr>
      <vt:lpstr>AppleSDGothicNeoSB00</vt:lpstr>
      <vt:lpstr>맑은 고딕</vt:lpstr>
      <vt:lpstr>Arial</vt:lpstr>
      <vt:lpstr>Office 테마</vt:lpstr>
      <vt:lpstr>Backpropagation</vt:lpstr>
      <vt:lpstr>Data</vt:lpstr>
      <vt:lpstr>Layers</vt:lpstr>
      <vt:lpstr>Backpropagation</vt:lpstr>
      <vt:lpstr>Backpropagation</vt:lpstr>
      <vt:lpstr>Algorithm</vt:lpstr>
      <vt:lpstr>Algorithm</vt:lpstr>
      <vt:lpstr>Result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Preprocessing</dc:title>
  <dc:creator>조 예지</dc:creator>
  <cp:lastModifiedBy>조 예지</cp:lastModifiedBy>
  <cp:revision>48</cp:revision>
  <dcterms:created xsi:type="dcterms:W3CDTF">2021-07-22T12:17:46Z</dcterms:created>
  <dcterms:modified xsi:type="dcterms:W3CDTF">2021-08-20T03:27:30Z</dcterms:modified>
</cp:coreProperties>
</file>