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5" r:id="rId4"/>
    <p:sldId id="281" r:id="rId5"/>
    <p:sldId id="271" r:id="rId6"/>
    <p:sldId id="272" r:id="rId7"/>
    <p:sldId id="279" r:id="rId8"/>
    <p:sldId id="277" r:id="rId9"/>
    <p:sldId id="278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F436B-8C35-4E22-A14D-864250DE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81CEA-43C4-467C-A38D-30B0817BF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889F-5C1E-4214-A271-3BD01DA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49985-9368-43B7-A8F3-390487E5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1F029-D808-46E0-A2EF-4DB03B3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2ABC-88C3-44FC-B2FC-F49EF8A8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D83C9-E12D-451E-B2BA-FD4E28EF4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D2ECA-4EA4-4481-8257-99B3E60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A1839-E1BE-4B5E-AE38-58A0A034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049C8-741E-4D4E-B9CC-E0A8D0B4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2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CB5263-FB17-4EFC-884A-B1C448142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5699E-E380-4F59-BB99-10356DDAD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E78B8-9777-4737-A0A7-0E35B136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3D01A-8484-40BF-8130-386B8F7B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6E310-C998-41B5-A192-F024598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9EA3-1030-4512-BEA8-632F9DEE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2758E-84AE-40BD-BE88-276CAA9F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F92FA-367D-4ECC-A071-862F5798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283ED-6DFE-4514-B49F-867E4F0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8225B-3CAC-4899-A98B-836C46B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1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61BE1-9B1E-4976-9BD8-AE1340E2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5A915-C81C-4FD6-816C-85283AFE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878AF-932C-479F-A7D6-EF6B59D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D349-BFF3-4C80-ACC3-2AF419C1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63A4B-268E-448C-8C20-1CBD11C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3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0C862-4B23-4EFB-96AB-A194F40E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C263C-AACB-4E38-BACD-BF5535B8A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898B9-E1AD-494E-B690-1DA997DE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07294-0D18-49D3-8301-959D3809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1F80C3-0496-4C01-B260-09FDBFE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3030-AD41-4D66-996B-E69C6EDA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4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7C1E-A0DF-4D22-9BC1-E874EFD2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5D0FD-5E5E-4E5C-AB0F-7B59C7DA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AFC76-4511-4D80-92B6-9A5F99653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5B40D-B607-4552-B19A-B1DE6CD8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0EE0FC-9B86-4FE5-AF6D-C39A1EC6D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D269AC-F3C8-4B70-A0C0-EC676AA3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F8ECDD-60F7-4931-AE37-E6987F4F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30C3C-7C71-4A15-9B6A-5716A070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6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1D948-AEAD-4D13-90A0-65926F7A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FE5E8C-F153-4E47-B6FF-F8B875E7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2FE1C3-9E36-4E90-ACDB-92687D71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DE7E45-41BE-4B28-9D62-A5C66B86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5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EA1EF-7C5E-4772-A52D-7B11936D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CFDED5-7981-4895-8F90-16664396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E445A-26CB-4C61-9434-DBEAC10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8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0D11B-0819-461E-A4B8-38ACD40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6CE69-8CAF-4BBB-A9D9-ED035EA8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04F7C5-7087-4D13-97B2-CA03FA5C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12F6C-7792-47AA-B171-795C992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C23DD-529C-4947-BED6-6C3FF94D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5E1F2-28F2-4CD3-80CA-122DAF96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FEF2-A575-40D3-B36E-68D01FEF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3E70E-B750-4057-8E19-071E4B5B4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AAFE4-5D4C-40AC-8E3C-1B710168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FBAA1-1CB6-4F4D-9CC7-82BE70F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D30FFB-58BE-4859-BD9F-1EC2BA2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20825-2C06-466D-8616-6356177F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5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927C3A-C04E-4DDB-A912-51ADDFDF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8285D-5AC1-4357-B5D3-3E48F249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AD6C6-39FD-412A-844A-F94C0D472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1A68-2CEF-49FE-BB39-77712C9C85E6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99923-034A-44F8-B409-6FDE0B61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9A969-1E35-471C-8DD9-5E986861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8501-24E7-4CE5-BBCB-79804CEFF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2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3E0A0-57A3-4BE3-AEDB-AFA8FF72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224" y="1821610"/>
            <a:ext cx="9256059" cy="1809096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Griffin Lim Algorithm</a:t>
            </a:r>
            <a:endParaRPr lang="ko-KR" altLang="en-US" sz="5400" b="1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78D14-C9C8-45EC-9048-BE008D7EC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43" y="4299510"/>
            <a:ext cx="5307106" cy="1436127"/>
          </a:xfrm>
        </p:spPr>
        <p:txBody>
          <a:bodyPr>
            <a:normAutofit/>
          </a:bodyPr>
          <a:lstStyle/>
          <a:p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Dept. of Astronomy, Space Science</a:t>
            </a:r>
            <a:endParaRPr lang="en-US" altLang="ko-KR" sz="1400" b="0" i="0" dirty="0">
              <a:solidFill>
                <a:srgbClr val="000000"/>
              </a:solidFill>
              <a:effectLst/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400" b="0" i="1" dirty="0" err="1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Chungnam</a:t>
            </a:r>
            <a:r>
              <a:rPr lang="en-US" altLang="ko-KR" sz="1400" b="0" i="1" dirty="0">
                <a:solidFill>
                  <a:srgbClr val="757B80"/>
                </a:solidFill>
                <a:effectLst/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National University</a:t>
            </a:r>
            <a:endParaRPr lang="en-US" altLang="ko-KR" sz="1400" dirty="0">
              <a:solidFill>
                <a:srgbClr val="000000"/>
              </a:solidFill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  <a:p>
            <a:r>
              <a:rPr lang="en-US" altLang="ko-KR" sz="1800" dirty="0" err="1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Yeji</a:t>
            </a:r>
            <a:r>
              <a:rPr lang="en-US" altLang="ko-KR" sz="1800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Jo </a:t>
            </a:r>
            <a:endParaRPr lang="ko-KR" altLang="en-US" sz="1800" dirty="0">
              <a:latin typeface="AppleSDGothicNeoSB00" panose="02000503000000000000" pitchFamily="2" charset="-127"/>
              <a:ea typeface="AppleSDGothicNeoS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47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>
            <a:extLst>
              <a:ext uri="{FF2B5EF4-FFF2-40B4-BE49-F238E27FC236}">
                <a16:creationId xmlns:a16="http://schemas.microsoft.com/office/drawing/2014/main" id="{85F90103-6E81-45A6-AE69-52713AC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" name="그림 2" descr="텍스트, 필기구, 문구, 연필이(가) 표시된 사진&#10;&#10;자동 생성된 설명">
            <a:extLst>
              <a:ext uri="{FF2B5EF4-FFF2-40B4-BE49-F238E27FC236}">
                <a16:creationId xmlns:a16="http://schemas.microsoft.com/office/drawing/2014/main" id="{477F0839-150B-4172-85AB-AF7DBCAFF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86" y="2204020"/>
            <a:ext cx="4952381" cy="3149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AE0C7-3190-4A71-A659-FF0DD1FAC9B7}"/>
              </a:ext>
            </a:extLst>
          </p:cNvPr>
          <p:cNvSpPr txBox="1"/>
          <p:nvPr/>
        </p:nvSpPr>
        <p:spPr>
          <a:xfrm>
            <a:off x="6546167" y="3429000"/>
            <a:ext cx="463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Librosa</a:t>
            </a:r>
            <a:r>
              <a:rPr lang="en-US" altLang="ko-KR" sz="1600" dirty="0"/>
              <a:t> ISTFT doesn’t convert.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4A3D6-7FE1-4650-BF14-42A6C2CE8539}"/>
              </a:ext>
            </a:extLst>
          </p:cNvPr>
          <p:cNvSpPr txBox="1"/>
          <p:nvPr/>
        </p:nvSpPr>
        <p:spPr>
          <a:xfrm>
            <a:off x="5905344" y="5795546"/>
            <a:ext cx="463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Test 2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292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FEF460-9FEB-4644-AAA4-50228F1305AE}"/>
              </a:ext>
            </a:extLst>
          </p:cNvPr>
          <p:cNvGrpSpPr/>
          <p:nvPr/>
        </p:nvGrpSpPr>
        <p:grpSpPr>
          <a:xfrm>
            <a:off x="136961" y="1690688"/>
            <a:ext cx="4240781" cy="2732777"/>
            <a:chOff x="907925" y="2252928"/>
            <a:chExt cx="4240781" cy="27327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811164-4449-4037-8461-BFDB1312C410}"/>
                </a:ext>
              </a:extLst>
            </p:cNvPr>
            <p:cNvSpPr txBox="1"/>
            <p:nvPr/>
          </p:nvSpPr>
          <p:spPr>
            <a:xfrm>
              <a:off x="3099298" y="2252928"/>
              <a:ext cx="1687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512</a:t>
              </a:r>
              <a:endPara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3D0A97-9010-4A5D-AE1B-0F846D5A32AA}"/>
                </a:ext>
              </a:extLst>
            </p:cNvPr>
            <p:cNvSpPr txBox="1"/>
            <p:nvPr/>
          </p:nvSpPr>
          <p:spPr>
            <a:xfrm>
              <a:off x="907925" y="3754094"/>
              <a:ext cx="1687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144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75A61E-ABB7-4F3E-861C-EB82741929C7}"/>
                </a:ext>
              </a:extLst>
            </p:cNvPr>
            <p:cNvSpPr/>
            <p:nvPr/>
          </p:nvSpPr>
          <p:spPr>
            <a:xfrm>
              <a:off x="1661436" y="2833995"/>
              <a:ext cx="3487270" cy="21517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DA6C563-C345-4AF9-9E7F-BF36FA43BA10}"/>
              </a:ext>
            </a:extLst>
          </p:cNvPr>
          <p:cNvSpPr/>
          <p:nvPr/>
        </p:nvSpPr>
        <p:spPr>
          <a:xfrm>
            <a:off x="4858522" y="2158899"/>
            <a:ext cx="2322207" cy="331695"/>
          </a:xfrm>
          <a:custGeom>
            <a:avLst/>
            <a:gdLst>
              <a:gd name="connsiteX0" fmla="*/ 0 w 2725270"/>
              <a:gd name="connsiteY0" fmla="*/ 1272991 h 1281955"/>
              <a:gd name="connsiteX1" fmla="*/ 1470211 w 2725270"/>
              <a:gd name="connsiteY1" fmla="*/ 2 h 1281955"/>
              <a:gd name="connsiteX2" fmla="*/ 2725270 w 2725270"/>
              <a:gd name="connsiteY2" fmla="*/ 1281955 h 128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270" h="1281955">
                <a:moveTo>
                  <a:pt x="0" y="1272991"/>
                </a:moveTo>
                <a:cubicBezTo>
                  <a:pt x="507999" y="635749"/>
                  <a:pt x="1015999" y="-1492"/>
                  <a:pt x="1470211" y="2"/>
                </a:cubicBezTo>
                <a:cubicBezTo>
                  <a:pt x="1924423" y="1496"/>
                  <a:pt x="2324846" y="641725"/>
                  <a:pt x="2725270" y="128195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9BF42B-307A-4BAC-ADF4-485E3F376556}"/>
              </a:ext>
            </a:extLst>
          </p:cNvPr>
          <p:cNvSpPr/>
          <p:nvPr/>
        </p:nvSpPr>
        <p:spPr>
          <a:xfrm>
            <a:off x="890472" y="2271755"/>
            <a:ext cx="3487270" cy="21146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80E34-8DEC-458A-AA16-782775E6150C}"/>
              </a:ext>
            </a:extLst>
          </p:cNvPr>
          <p:cNvSpPr txBox="1"/>
          <p:nvPr/>
        </p:nvSpPr>
        <p:spPr>
          <a:xfrm>
            <a:off x="2270008" y="3007321"/>
            <a:ext cx="615553" cy="523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…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30A41-F984-4038-88F6-039E121B9CB3}"/>
              </a:ext>
            </a:extLst>
          </p:cNvPr>
          <p:cNvSpPr/>
          <p:nvPr/>
        </p:nvSpPr>
        <p:spPr>
          <a:xfrm>
            <a:off x="890472" y="2584117"/>
            <a:ext cx="3487270" cy="21146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C6495C-CE6E-480D-A1A3-DD1A0B67892C}"/>
              </a:ext>
            </a:extLst>
          </p:cNvPr>
          <p:cNvSpPr txBox="1"/>
          <p:nvPr/>
        </p:nvSpPr>
        <p:spPr>
          <a:xfrm>
            <a:off x="4454763" y="2559116"/>
            <a:ext cx="80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*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59F0BC6-4EB3-4884-921D-C754B7EDFFE7}"/>
              </a:ext>
            </a:extLst>
          </p:cNvPr>
          <p:cNvSpPr/>
          <p:nvPr/>
        </p:nvSpPr>
        <p:spPr>
          <a:xfrm>
            <a:off x="4858521" y="2483224"/>
            <a:ext cx="2322207" cy="331695"/>
          </a:xfrm>
          <a:custGeom>
            <a:avLst/>
            <a:gdLst>
              <a:gd name="connsiteX0" fmla="*/ 0 w 2725270"/>
              <a:gd name="connsiteY0" fmla="*/ 1272991 h 1281955"/>
              <a:gd name="connsiteX1" fmla="*/ 1470211 w 2725270"/>
              <a:gd name="connsiteY1" fmla="*/ 2 h 1281955"/>
              <a:gd name="connsiteX2" fmla="*/ 2725270 w 2725270"/>
              <a:gd name="connsiteY2" fmla="*/ 1281955 h 128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270" h="1281955">
                <a:moveTo>
                  <a:pt x="0" y="1272991"/>
                </a:moveTo>
                <a:cubicBezTo>
                  <a:pt x="507999" y="635749"/>
                  <a:pt x="1015999" y="-1492"/>
                  <a:pt x="1470211" y="2"/>
                </a:cubicBezTo>
                <a:cubicBezTo>
                  <a:pt x="1924423" y="1496"/>
                  <a:pt x="2324846" y="641725"/>
                  <a:pt x="2725270" y="128195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AB1B4-F03B-4C9F-A955-9980EB954116}"/>
              </a:ext>
            </a:extLst>
          </p:cNvPr>
          <p:cNvSpPr txBox="1"/>
          <p:nvPr/>
        </p:nvSpPr>
        <p:spPr>
          <a:xfrm>
            <a:off x="4454764" y="2228985"/>
            <a:ext cx="807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6C11B-662E-4C86-8048-6BC9C5D97EEA}"/>
              </a:ext>
            </a:extLst>
          </p:cNvPr>
          <p:cNvSpPr txBox="1"/>
          <p:nvPr/>
        </p:nvSpPr>
        <p:spPr>
          <a:xfrm>
            <a:off x="5788223" y="2994374"/>
            <a:ext cx="615553" cy="5232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b="1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45A1B6-49F0-4E8F-B293-E77E4D66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14" y="3281082"/>
            <a:ext cx="5790325" cy="33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7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D42C23-4D1F-4A9B-BEDF-B1591B2FA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8" y="2053644"/>
            <a:ext cx="4901587" cy="335238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AE6F6A0-D2D5-4304-B632-B91509A4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53" y="647279"/>
            <a:ext cx="4901587" cy="59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6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4" name="그림 3" descr="커튼, 실내, 가구, 숲이(가) 표시된 사진&#10;&#10;자동 생성된 설명">
            <a:extLst>
              <a:ext uri="{FF2B5EF4-FFF2-40B4-BE49-F238E27FC236}">
                <a16:creationId xmlns:a16="http://schemas.microsoft.com/office/drawing/2014/main" id="{B236A5AA-FC56-4D53-9201-CBBA6B50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92" y="2026583"/>
            <a:ext cx="4700215" cy="3137928"/>
          </a:xfrm>
          <a:prstGeom prst="rect">
            <a:avLst/>
          </a:prstGeom>
        </p:spPr>
      </p:pic>
      <p:pic>
        <p:nvPicPr>
          <p:cNvPr id="6" name="그림 5" descr="텍스트, 커튼, 칠한이(가) 표시된 사진&#10;&#10;자동 생성된 설명">
            <a:extLst>
              <a:ext uri="{FF2B5EF4-FFF2-40B4-BE49-F238E27FC236}">
                <a16:creationId xmlns:a16="http://schemas.microsoft.com/office/drawing/2014/main" id="{8D5A6C0F-8830-46B8-A07F-38A1139B6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5" y="2026583"/>
            <a:ext cx="4700215" cy="31379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F9D63B-AD97-4F6F-B136-185D238B5BA9}"/>
              </a:ext>
            </a:extLst>
          </p:cNvPr>
          <p:cNvSpPr txBox="1"/>
          <p:nvPr/>
        </p:nvSpPr>
        <p:spPr>
          <a:xfrm>
            <a:off x="2644782" y="5395035"/>
            <a:ext cx="20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STFT Algorithm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415EC-E285-4D0B-868B-509F35734BE5}"/>
              </a:ext>
            </a:extLst>
          </p:cNvPr>
          <p:cNvSpPr txBox="1"/>
          <p:nvPr/>
        </p:nvSpPr>
        <p:spPr>
          <a:xfrm>
            <a:off x="7931157" y="5395035"/>
            <a:ext cx="207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Librosa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STFT</a:t>
            </a:r>
            <a:endParaRPr lang="en-US" altLang="ko-KR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10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MSTFT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811164-4449-4037-8461-BFDB1312C410}"/>
              </a:ext>
            </a:extLst>
          </p:cNvPr>
          <p:cNvSpPr txBox="1"/>
          <p:nvPr/>
        </p:nvSpPr>
        <p:spPr>
          <a:xfrm>
            <a:off x="6191579" y="3306796"/>
            <a:ext cx="128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*</a:t>
            </a:r>
            <a:endParaRPr lang="en-US" altLang="ko-KR" sz="20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D1851-5D3A-451A-A143-C23827FF8C2F}"/>
              </a:ext>
            </a:extLst>
          </p:cNvPr>
          <p:cNvSpPr txBox="1"/>
          <p:nvPr/>
        </p:nvSpPr>
        <p:spPr>
          <a:xfrm>
            <a:off x="6630647" y="3907815"/>
            <a:ext cx="4631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Mask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ko-KR" altLang="en-US" sz="1600" dirty="0"/>
              <a:t>= </a:t>
            </a:r>
            <a:r>
              <a:rPr lang="ko-KR" altLang="en-US" sz="1600" dirty="0" err="1"/>
              <a:t>ex</a:t>
            </a:r>
            <a:r>
              <a:rPr lang="en-US" altLang="ko-KR" sz="1600" dirty="0"/>
              <a:t>p</a:t>
            </a:r>
            <a:r>
              <a:rPr lang="ko-KR" altLang="en-US" sz="1600" dirty="0"/>
              <a:t>(</a:t>
            </a:r>
            <a:r>
              <a:rPr lang="en-US" altLang="ko-KR" sz="1600" dirty="0"/>
              <a:t>(2pi+7)j)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728B12-072C-429D-84E7-88CB88DA76CA}"/>
              </a:ext>
            </a:extLst>
          </p:cNvPr>
          <p:cNvSpPr/>
          <p:nvPr/>
        </p:nvSpPr>
        <p:spPr>
          <a:xfrm>
            <a:off x="6577787" y="3151916"/>
            <a:ext cx="599306" cy="607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B9AC6C-7354-43CA-AEE1-DC5CD98F3DFC}"/>
              </a:ext>
            </a:extLst>
          </p:cNvPr>
          <p:cNvGrpSpPr/>
          <p:nvPr/>
        </p:nvGrpSpPr>
        <p:grpSpPr>
          <a:xfrm>
            <a:off x="2850892" y="2108910"/>
            <a:ext cx="3290112" cy="2203782"/>
            <a:chOff x="510923" y="1695865"/>
            <a:chExt cx="3290112" cy="22037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3D0A97-9010-4A5D-AE1B-0F846D5A32AA}"/>
                </a:ext>
              </a:extLst>
            </p:cNvPr>
            <p:cNvSpPr txBox="1"/>
            <p:nvPr/>
          </p:nvSpPr>
          <p:spPr>
            <a:xfrm>
              <a:off x="510923" y="2961167"/>
              <a:ext cx="1281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144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275A61E-ABB7-4F3E-861C-EB82741929C7}"/>
                </a:ext>
              </a:extLst>
            </p:cNvPr>
            <p:cNvSpPr/>
            <p:nvPr/>
          </p:nvSpPr>
          <p:spPr>
            <a:xfrm>
              <a:off x="1151831" y="2185234"/>
              <a:ext cx="2649204" cy="171441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B6E313-F5FA-4BBE-93AA-30A7D35CF3C9}"/>
                </a:ext>
              </a:extLst>
            </p:cNvPr>
            <p:cNvSpPr txBox="1"/>
            <p:nvPr/>
          </p:nvSpPr>
          <p:spPr>
            <a:xfrm>
              <a:off x="2114563" y="1695865"/>
              <a:ext cx="1281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512</a:t>
              </a:r>
              <a:endParaRPr lang="en-US" altLang="ko-KR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58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7B4-A524-4529-9033-BDF7D26A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E5A1FC2-592F-4AFE-9452-FE9DDB7B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082"/>
            <a:ext cx="5239737" cy="40876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9E7EDB27-92AD-423E-A8B3-317E244A9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69" y="1970135"/>
            <a:ext cx="4866131" cy="38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6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>
            <a:extLst>
              <a:ext uri="{FF2B5EF4-FFF2-40B4-BE49-F238E27FC236}">
                <a16:creationId xmlns:a16="http://schemas.microsoft.com/office/drawing/2014/main" id="{85F90103-6E81-45A6-AE69-52713AC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ISTFT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06A256-0CDC-49C6-8AFC-A5935689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77" y="2012787"/>
            <a:ext cx="4990476" cy="3352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64A2E8-935D-4963-A616-FB519B25A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39" y="2012786"/>
            <a:ext cx="4990476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1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3FDFA5-CC0B-43D9-959B-1BAD5796EC9B}"/>
              </a:ext>
            </a:extLst>
          </p:cNvPr>
          <p:cNvSpPr/>
          <p:nvPr/>
        </p:nvSpPr>
        <p:spPr>
          <a:xfrm>
            <a:off x="6934200" y="2096638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BB4AEC-EDE3-417F-A006-844C1943629A}"/>
              </a:ext>
            </a:extLst>
          </p:cNvPr>
          <p:cNvSpPr txBox="1"/>
          <p:nvPr/>
        </p:nvSpPr>
        <p:spPr>
          <a:xfrm>
            <a:off x="7929282" y="2096638"/>
            <a:ext cx="395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000000000000000000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2E09F7-7B72-4FA6-A407-0C8321BF6100}"/>
              </a:ext>
            </a:extLst>
          </p:cNvPr>
          <p:cNvSpPr/>
          <p:nvPr/>
        </p:nvSpPr>
        <p:spPr>
          <a:xfrm>
            <a:off x="1290918" y="2076381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45F10A97-F8C9-40F1-BA1A-FC0632B64D3C}"/>
              </a:ext>
            </a:extLst>
          </p:cNvPr>
          <p:cNvSpPr/>
          <p:nvPr/>
        </p:nvSpPr>
        <p:spPr>
          <a:xfrm>
            <a:off x="1362635" y="2124635"/>
            <a:ext cx="923365" cy="242047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0BC06-3EDB-40BD-BB52-07EBE0DF4990}"/>
              </a:ext>
            </a:extLst>
          </p:cNvPr>
          <p:cNvSpPr txBox="1"/>
          <p:nvPr/>
        </p:nvSpPr>
        <p:spPr>
          <a:xfrm>
            <a:off x="2286000" y="2076381"/>
            <a:ext cx="395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227C7-88E7-4FDA-8EB9-2DFD110E57BC}"/>
              </a:ext>
            </a:extLst>
          </p:cNvPr>
          <p:cNvSpPr txBox="1"/>
          <p:nvPr/>
        </p:nvSpPr>
        <p:spPr>
          <a:xfrm>
            <a:off x="1380565" y="2099845"/>
            <a:ext cx="105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IMSTFT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423897-AA25-46EC-8D4B-51E5A7A876C9}"/>
              </a:ext>
            </a:extLst>
          </p:cNvPr>
          <p:cNvSpPr/>
          <p:nvPr/>
        </p:nvSpPr>
        <p:spPr>
          <a:xfrm>
            <a:off x="1289129" y="3203131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C98DF8-CF84-4991-B39F-829459902BAA}"/>
              </a:ext>
            </a:extLst>
          </p:cNvPr>
          <p:cNvGrpSpPr/>
          <p:nvPr/>
        </p:nvGrpSpPr>
        <p:grpSpPr>
          <a:xfrm>
            <a:off x="1804598" y="3226595"/>
            <a:ext cx="1058530" cy="338554"/>
            <a:chOff x="1344705" y="2513546"/>
            <a:chExt cx="1058530" cy="338554"/>
          </a:xfrm>
        </p:grpSpPr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B68FAAB8-06A7-46A2-8577-C47AEED09CE7}"/>
                </a:ext>
              </a:extLst>
            </p:cNvPr>
            <p:cNvSpPr/>
            <p:nvPr/>
          </p:nvSpPr>
          <p:spPr>
            <a:xfrm>
              <a:off x="1362635" y="2538336"/>
              <a:ext cx="923365" cy="242047"/>
            </a:xfrm>
            <a:prstGeom prst="flowChart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4913FB-FBC2-4D99-BFFE-AEDAF7247A91}"/>
                </a:ext>
              </a:extLst>
            </p:cNvPr>
            <p:cNvSpPr txBox="1"/>
            <p:nvPr/>
          </p:nvSpPr>
          <p:spPr>
            <a:xfrm>
              <a:off x="1344705" y="2513546"/>
              <a:ext cx="10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IMSTFT 2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F60D5D-F293-4CA2-8ABA-D72175BD95AB}"/>
              </a:ext>
            </a:extLst>
          </p:cNvPr>
          <p:cNvSpPr txBox="1"/>
          <p:nvPr/>
        </p:nvSpPr>
        <p:spPr>
          <a:xfrm>
            <a:off x="2679706" y="3226595"/>
            <a:ext cx="395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54BAB-3FE7-48D8-8E37-872591ABD043}"/>
              </a:ext>
            </a:extLst>
          </p:cNvPr>
          <p:cNvSpPr txBox="1"/>
          <p:nvPr/>
        </p:nvSpPr>
        <p:spPr>
          <a:xfrm>
            <a:off x="1295254" y="3226595"/>
            <a:ext cx="11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0274E42-140C-42D7-A3E9-285BE4E223F1}"/>
              </a:ext>
            </a:extLst>
          </p:cNvPr>
          <p:cNvSpPr/>
          <p:nvPr/>
        </p:nvSpPr>
        <p:spPr>
          <a:xfrm>
            <a:off x="1379194" y="1696433"/>
            <a:ext cx="890245" cy="331695"/>
          </a:xfrm>
          <a:custGeom>
            <a:avLst/>
            <a:gdLst>
              <a:gd name="connsiteX0" fmla="*/ 0 w 2725270"/>
              <a:gd name="connsiteY0" fmla="*/ 1272991 h 1281955"/>
              <a:gd name="connsiteX1" fmla="*/ 1470211 w 2725270"/>
              <a:gd name="connsiteY1" fmla="*/ 2 h 1281955"/>
              <a:gd name="connsiteX2" fmla="*/ 2725270 w 2725270"/>
              <a:gd name="connsiteY2" fmla="*/ 1281955 h 128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270" h="1281955">
                <a:moveTo>
                  <a:pt x="0" y="1272991"/>
                </a:moveTo>
                <a:cubicBezTo>
                  <a:pt x="507999" y="635749"/>
                  <a:pt x="1015999" y="-1492"/>
                  <a:pt x="1470211" y="2"/>
                </a:cubicBezTo>
                <a:cubicBezTo>
                  <a:pt x="1924423" y="1496"/>
                  <a:pt x="2324846" y="641725"/>
                  <a:pt x="2725270" y="128195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76BF7EF-60AB-423F-8478-89C0282111C5}"/>
              </a:ext>
            </a:extLst>
          </p:cNvPr>
          <p:cNvSpPr/>
          <p:nvPr/>
        </p:nvSpPr>
        <p:spPr>
          <a:xfrm>
            <a:off x="1849647" y="2816324"/>
            <a:ext cx="890245" cy="331695"/>
          </a:xfrm>
          <a:custGeom>
            <a:avLst/>
            <a:gdLst>
              <a:gd name="connsiteX0" fmla="*/ 0 w 2725270"/>
              <a:gd name="connsiteY0" fmla="*/ 1272991 h 1281955"/>
              <a:gd name="connsiteX1" fmla="*/ 1470211 w 2725270"/>
              <a:gd name="connsiteY1" fmla="*/ 2 h 1281955"/>
              <a:gd name="connsiteX2" fmla="*/ 2725270 w 2725270"/>
              <a:gd name="connsiteY2" fmla="*/ 1281955 h 128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270" h="1281955">
                <a:moveTo>
                  <a:pt x="0" y="1272991"/>
                </a:moveTo>
                <a:cubicBezTo>
                  <a:pt x="507999" y="635749"/>
                  <a:pt x="1015999" y="-1492"/>
                  <a:pt x="1470211" y="2"/>
                </a:cubicBezTo>
                <a:cubicBezTo>
                  <a:pt x="1924423" y="1496"/>
                  <a:pt x="2324846" y="641725"/>
                  <a:pt x="2725270" y="128195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E8C3F2-F458-4856-AC69-2A6BA93B0ED9}"/>
              </a:ext>
            </a:extLst>
          </p:cNvPr>
          <p:cNvSpPr/>
          <p:nvPr/>
        </p:nvSpPr>
        <p:spPr>
          <a:xfrm>
            <a:off x="1289129" y="4399744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29DE28-286D-43B8-A301-3989CB3868A9}"/>
              </a:ext>
            </a:extLst>
          </p:cNvPr>
          <p:cNvGrpSpPr/>
          <p:nvPr/>
        </p:nvGrpSpPr>
        <p:grpSpPr>
          <a:xfrm>
            <a:off x="2235041" y="4418128"/>
            <a:ext cx="1058530" cy="338554"/>
            <a:chOff x="1353670" y="2513546"/>
            <a:chExt cx="1058530" cy="338554"/>
          </a:xfrm>
        </p:grpSpPr>
        <p:sp>
          <p:nvSpPr>
            <p:cNvPr id="24" name="순서도: 처리 23">
              <a:extLst>
                <a:ext uri="{FF2B5EF4-FFF2-40B4-BE49-F238E27FC236}">
                  <a16:creationId xmlns:a16="http://schemas.microsoft.com/office/drawing/2014/main" id="{947E560C-597A-46ED-9497-4C26FC167696}"/>
                </a:ext>
              </a:extLst>
            </p:cNvPr>
            <p:cNvSpPr/>
            <p:nvPr/>
          </p:nvSpPr>
          <p:spPr>
            <a:xfrm>
              <a:off x="1362635" y="2538336"/>
              <a:ext cx="923365" cy="242047"/>
            </a:xfrm>
            <a:prstGeom prst="flowChart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32BA63-5B02-41DA-9E98-897E3375FCFA}"/>
                </a:ext>
              </a:extLst>
            </p:cNvPr>
            <p:cNvSpPr txBox="1"/>
            <p:nvPr/>
          </p:nvSpPr>
          <p:spPr>
            <a:xfrm>
              <a:off x="1353670" y="2513546"/>
              <a:ext cx="10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IMSTFT 3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389BC1-E190-47E3-81EB-B0280D0FF959}"/>
              </a:ext>
            </a:extLst>
          </p:cNvPr>
          <p:cNvSpPr txBox="1"/>
          <p:nvPr/>
        </p:nvSpPr>
        <p:spPr>
          <a:xfrm>
            <a:off x="3137824" y="4418128"/>
            <a:ext cx="248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DA1402-A91F-42B0-BD00-7D7C352FB6CF}"/>
              </a:ext>
            </a:extLst>
          </p:cNvPr>
          <p:cNvSpPr txBox="1"/>
          <p:nvPr/>
        </p:nvSpPr>
        <p:spPr>
          <a:xfrm>
            <a:off x="1295254" y="4423208"/>
            <a:ext cx="11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60440CD3-B5CF-49C3-A0D1-6905D13B8FC5}"/>
              </a:ext>
            </a:extLst>
          </p:cNvPr>
          <p:cNvSpPr/>
          <p:nvPr/>
        </p:nvSpPr>
        <p:spPr>
          <a:xfrm>
            <a:off x="2260565" y="3999774"/>
            <a:ext cx="890245" cy="331695"/>
          </a:xfrm>
          <a:custGeom>
            <a:avLst/>
            <a:gdLst>
              <a:gd name="connsiteX0" fmla="*/ 0 w 2725270"/>
              <a:gd name="connsiteY0" fmla="*/ 1272991 h 1281955"/>
              <a:gd name="connsiteX1" fmla="*/ 1470211 w 2725270"/>
              <a:gd name="connsiteY1" fmla="*/ 2 h 1281955"/>
              <a:gd name="connsiteX2" fmla="*/ 2725270 w 2725270"/>
              <a:gd name="connsiteY2" fmla="*/ 1281955 h 128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5270" h="1281955">
                <a:moveTo>
                  <a:pt x="0" y="1272991"/>
                </a:moveTo>
                <a:cubicBezTo>
                  <a:pt x="507999" y="635749"/>
                  <a:pt x="1015999" y="-1492"/>
                  <a:pt x="1470211" y="2"/>
                </a:cubicBezTo>
                <a:cubicBezTo>
                  <a:pt x="1924423" y="1496"/>
                  <a:pt x="2324846" y="641725"/>
                  <a:pt x="2725270" y="128195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B66C08-9E28-421E-AE0F-9A8CD33DD403}"/>
              </a:ext>
            </a:extLst>
          </p:cNvPr>
          <p:cNvSpPr txBox="1"/>
          <p:nvPr/>
        </p:nvSpPr>
        <p:spPr>
          <a:xfrm>
            <a:off x="8478079" y="2562635"/>
            <a:ext cx="128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+</a:t>
            </a:r>
            <a:endParaRPr lang="en-US" altLang="ko-KR" sz="20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99A4D6-C28D-4D71-AB1D-20BF2A0B0C44}"/>
              </a:ext>
            </a:extLst>
          </p:cNvPr>
          <p:cNvSpPr txBox="1"/>
          <p:nvPr/>
        </p:nvSpPr>
        <p:spPr>
          <a:xfrm>
            <a:off x="2683492" y="3594584"/>
            <a:ext cx="128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+</a:t>
            </a:r>
            <a:endParaRPr lang="en-US" altLang="ko-KR" sz="20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A2B281-D2AC-424B-B2F1-1FF62065677C}"/>
              </a:ext>
            </a:extLst>
          </p:cNvPr>
          <p:cNvGrpSpPr/>
          <p:nvPr/>
        </p:nvGrpSpPr>
        <p:grpSpPr>
          <a:xfrm>
            <a:off x="2522271" y="4847673"/>
            <a:ext cx="1465231" cy="923330"/>
            <a:chOff x="2522271" y="4847673"/>
            <a:chExt cx="1465231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8436E0-A98A-401F-B900-EB6F80C395DF}"/>
                </a:ext>
              </a:extLst>
            </p:cNvPr>
            <p:cNvSpPr txBox="1"/>
            <p:nvPr/>
          </p:nvSpPr>
          <p:spPr>
            <a:xfrm>
              <a:off x="2705687" y="4847673"/>
              <a:ext cx="1281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+</a:t>
              </a:r>
              <a:endParaRPr lang="en-US" altLang="ko-KR" sz="2000" b="1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010DE0-5216-4DF4-A430-FDE9FF6E4786}"/>
                </a:ext>
              </a:extLst>
            </p:cNvPr>
            <p:cNvSpPr txBox="1"/>
            <p:nvPr/>
          </p:nvSpPr>
          <p:spPr>
            <a:xfrm>
              <a:off x="2522271" y="5247783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…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CD6AF5A-AE8B-42CE-B8B8-10C8339F0EF2}"/>
              </a:ext>
            </a:extLst>
          </p:cNvPr>
          <p:cNvSpPr txBox="1"/>
          <p:nvPr/>
        </p:nvSpPr>
        <p:spPr>
          <a:xfrm>
            <a:off x="2371569" y="6001836"/>
            <a:ext cx="463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up_sum</a:t>
            </a:r>
            <a:endParaRPr lang="ko-KR" altLang="en-US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5D2E30-E43E-4DCA-924B-7D5AD7F195F1}"/>
              </a:ext>
            </a:extLst>
          </p:cNvPr>
          <p:cNvGrpSpPr/>
          <p:nvPr/>
        </p:nvGrpSpPr>
        <p:grpSpPr>
          <a:xfrm>
            <a:off x="7039037" y="1795189"/>
            <a:ext cx="1730715" cy="528643"/>
            <a:chOff x="7039037" y="1795189"/>
            <a:chExt cx="1730715" cy="528643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5B34C6E-D835-4D78-A670-A5AEF6D275D5}"/>
                </a:ext>
              </a:extLst>
            </p:cNvPr>
            <p:cNvSpPr/>
            <p:nvPr/>
          </p:nvSpPr>
          <p:spPr>
            <a:xfrm>
              <a:off x="7039037" y="1992137"/>
              <a:ext cx="890245" cy="331695"/>
            </a:xfrm>
            <a:custGeom>
              <a:avLst/>
              <a:gdLst>
                <a:gd name="connsiteX0" fmla="*/ 0 w 2725270"/>
                <a:gd name="connsiteY0" fmla="*/ 1272991 h 1281955"/>
                <a:gd name="connsiteX1" fmla="*/ 1470211 w 2725270"/>
                <a:gd name="connsiteY1" fmla="*/ 2 h 1281955"/>
                <a:gd name="connsiteX2" fmla="*/ 2725270 w 2725270"/>
                <a:gd name="connsiteY2" fmla="*/ 1281955 h 128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5270" h="1281955">
                  <a:moveTo>
                    <a:pt x="0" y="1272991"/>
                  </a:moveTo>
                  <a:cubicBezTo>
                    <a:pt x="507999" y="635749"/>
                    <a:pt x="1015999" y="-1492"/>
                    <a:pt x="1470211" y="2"/>
                  </a:cubicBezTo>
                  <a:cubicBezTo>
                    <a:pt x="1924423" y="1496"/>
                    <a:pt x="2324846" y="641725"/>
                    <a:pt x="2725270" y="128195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455DBA-6ED6-4AF0-837D-786DFF49D5E1}"/>
                </a:ext>
              </a:extLst>
            </p:cNvPr>
            <p:cNvSpPr txBox="1"/>
            <p:nvPr/>
          </p:nvSpPr>
          <p:spPr>
            <a:xfrm>
              <a:off x="7711222" y="1795189"/>
              <a:ext cx="10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FA73A4-7F26-4D6F-A988-BB02C6745BB7}"/>
              </a:ext>
            </a:extLst>
          </p:cNvPr>
          <p:cNvSpPr/>
          <p:nvPr/>
        </p:nvSpPr>
        <p:spPr>
          <a:xfrm>
            <a:off x="6934200" y="3222749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CBC3B6-3759-4A01-ABA9-E9CCB3C183F3}"/>
              </a:ext>
            </a:extLst>
          </p:cNvPr>
          <p:cNvSpPr txBox="1"/>
          <p:nvPr/>
        </p:nvSpPr>
        <p:spPr>
          <a:xfrm>
            <a:off x="8324777" y="3246213"/>
            <a:ext cx="3953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000000000000000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858AD5-6082-45BD-A036-AFE60AF9BF18}"/>
              </a:ext>
            </a:extLst>
          </p:cNvPr>
          <p:cNvSpPr txBox="1"/>
          <p:nvPr/>
        </p:nvSpPr>
        <p:spPr>
          <a:xfrm>
            <a:off x="6940325" y="3246213"/>
            <a:ext cx="11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9D6B428-4CEB-4600-ABE3-54F030A9ACCA}"/>
              </a:ext>
            </a:extLst>
          </p:cNvPr>
          <p:cNvGrpSpPr/>
          <p:nvPr/>
        </p:nvGrpSpPr>
        <p:grpSpPr>
          <a:xfrm>
            <a:off x="7494718" y="2944764"/>
            <a:ext cx="1730715" cy="528643"/>
            <a:chOff x="7039037" y="1795189"/>
            <a:chExt cx="1730715" cy="528643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A5C06B34-CAB5-42B2-BDB8-34C708FB392C}"/>
                </a:ext>
              </a:extLst>
            </p:cNvPr>
            <p:cNvSpPr/>
            <p:nvPr/>
          </p:nvSpPr>
          <p:spPr>
            <a:xfrm>
              <a:off x="7039037" y="1992137"/>
              <a:ext cx="890245" cy="331695"/>
            </a:xfrm>
            <a:custGeom>
              <a:avLst/>
              <a:gdLst>
                <a:gd name="connsiteX0" fmla="*/ 0 w 2725270"/>
                <a:gd name="connsiteY0" fmla="*/ 1272991 h 1281955"/>
                <a:gd name="connsiteX1" fmla="*/ 1470211 w 2725270"/>
                <a:gd name="connsiteY1" fmla="*/ 2 h 1281955"/>
                <a:gd name="connsiteX2" fmla="*/ 2725270 w 2725270"/>
                <a:gd name="connsiteY2" fmla="*/ 1281955 h 128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5270" h="1281955">
                  <a:moveTo>
                    <a:pt x="0" y="1272991"/>
                  </a:moveTo>
                  <a:cubicBezTo>
                    <a:pt x="507999" y="635749"/>
                    <a:pt x="1015999" y="-1492"/>
                    <a:pt x="1470211" y="2"/>
                  </a:cubicBezTo>
                  <a:cubicBezTo>
                    <a:pt x="1924423" y="1496"/>
                    <a:pt x="2324846" y="641725"/>
                    <a:pt x="2725270" y="128195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A707A1-C936-49A7-84DD-AD006F55FB9C}"/>
                </a:ext>
              </a:extLst>
            </p:cNvPr>
            <p:cNvSpPr txBox="1"/>
            <p:nvPr/>
          </p:nvSpPr>
          <p:spPr>
            <a:xfrm>
              <a:off x="7711222" y="1795189"/>
              <a:ext cx="10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20BBB3-3436-4001-B10B-F754D70E4CB2}"/>
              </a:ext>
            </a:extLst>
          </p:cNvPr>
          <p:cNvSpPr/>
          <p:nvPr/>
        </p:nvSpPr>
        <p:spPr>
          <a:xfrm>
            <a:off x="6934200" y="4419589"/>
            <a:ext cx="345141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DC61F0-6F84-4E5F-B8B0-0156D9768868}"/>
              </a:ext>
            </a:extLst>
          </p:cNvPr>
          <p:cNvSpPr txBox="1"/>
          <p:nvPr/>
        </p:nvSpPr>
        <p:spPr>
          <a:xfrm>
            <a:off x="8782895" y="4437973"/>
            <a:ext cx="248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00000000000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98F220-771E-4B1B-AA58-0E3C7F2B9441}"/>
              </a:ext>
            </a:extLst>
          </p:cNvPr>
          <p:cNvSpPr txBox="1"/>
          <p:nvPr/>
        </p:nvSpPr>
        <p:spPr>
          <a:xfrm>
            <a:off x="6940325" y="4443053"/>
            <a:ext cx="1108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000000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93914C2-2AF3-4128-B981-608C591F7476}"/>
              </a:ext>
            </a:extLst>
          </p:cNvPr>
          <p:cNvGrpSpPr/>
          <p:nvPr/>
        </p:nvGrpSpPr>
        <p:grpSpPr>
          <a:xfrm>
            <a:off x="7917537" y="4125223"/>
            <a:ext cx="1730715" cy="528643"/>
            <a:chOff x="7039037" y="1795189"/>
            <a:chExt cx="1730715" cy="528643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C086F9C-A984-4C15-BB47-DCF4D2D670FC}"/>
                </a:ext>
              </a:extLst>
            </p:cNvPr>
            <p:cNvSpPr/>
            <p:nvPr/>
          </p:nvSpPr>
          <p:spPr>
            <a:xfrm>
              <a:off x="7039037" y="1992137"/>
              <a:ext cx="890245" cy="331695"/>
            </a:xfrm>
            <a:custGeom>
              <a:avLst/>
              <a:gdLst>
                <a:gd name="connsiteX0" fmla="*/ 0 w 2725270"/>
                <a:gd name="connsiteY0" fmla="*/ 1272991 h 1281955"/>
                <a:gd name="connsiteX1" fmla="*/ 1470211 w 2725270"/>
                <a:gd name="connsiteY1" fmla="*/ 2 h 1281955"/>
                <a:gd name="connsiteX2" fmla="*/ 2725270 w 2725270"/>
                <a:gd name="connsiteY2" fmla="*/ 1281955 h 128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25270" h="1281955">
                  <a:moveTo>
                    <a:pt x="0" y="1272991"/>
                  </a:moveTo>
                  <a:cubicBezTo>
                    <a:pt x="507999" y="635749"/>
                    <a:pt x="1015999" y="-1492"/>
                    <a:pt x="1470211" y="2"/>
                  </a:cubicBezTo>
                  <a:cubicBezTo>
                    <a:pt x="1924423" y="1496"/>
                    <a:pt x="2324846" y="641725"/>
                    <a:pt x="2725270" y="128195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599B0A-3ADF-4E50-89E1-46AE076DBB3D}"/>
                </a:ext>
              </a:extLst>
            </p:cNvPr>
            <p:cNvSpPr txBox="1"/>
            <p:nvPr/>
          </p:nvSpPr>
          <p:spPr>
            <a:xfrm>
              <a:off x="7711222" y="1795189"/>
              <a:ext cx="1058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1E5581B-144C-4F98-A7B6-1E1AD01AE3BD}"/>
              </a:ext>
            </a:extLst>
          </p:cNvPr>
          <p:cNvSpPr txBox="1"/>
          <p:nvPr/>
        </p:nvSpPr>
        <p:spPr>
          <a:xfrm>
            <a:off x="2835892" y="2562635"/>
            <a:ext cx="128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+</a:t>
            </a:r>
            <a:endParaRPr lang="en-US" altLang="ko-KR" sz="20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CD447C-90E4-4E54-9F23-65CDD30206B6}"/>
              </a:ext>
            </a:extLst>
          </p:cNvPr>
          <p:cNvSpPr txBox="1"/>
          <p:nvPr/>
        </p:nvSpPr>
        <p:spPr>
          <a:xfrm>
            <a:off x="8584525" y="3701649"/>
            <a:ext cx="128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+</a:t>
            </a:r>
            <a:endParaRPr lang="en-US" altLang="ko-KR" sz="2000" b="1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546AC81-CC9F-4653-9FD2-F18E04309D19}"/>
              </a:ext>
            </a:extLst>
          </p:cNvPr>
          <p:cNvGrpSpPr/>
          <p:nvPr/>
        </p:nvGrpSpPr>
        <p:grpSpPr>
          <a:xfrm>
            <a:off x="8440768" y="4929605"/>
            <a:ext cx="1465231" cy="923330"/>
            <a:chOff x="2522271" y="4847673"/>
            <a:chExt cx="1465231" cy="92333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5A7F50-D385-4F84-9CF9-B00FD248E327}"/>
                </a:ext>
              </a:extLst>
            </p:cNvPr>
            <p:cNvSpPr txBox="1"/>
            <p:nvPr/>
          </p:nvSpPr>
          <p:spPr>
            <a:xfrm>
              <a:off x="2705687" y="4847673"/>
              <a:ext cx="1281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ko-KR" sz="2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/>
                  <a:ea typeface="Courier New" panose="02070309020205020404" pitchFamily="49" charset="0"/>
                </a:rPr>
                <a:t>+</a:t>
              </a:r>
              <a:endParaRPr lang="en-US" altLang="ko-KR" sz="2000" b="1" dirty="0">
                <a:latin typeface="AppleSDGothicNeoM00" panose="02000503000000000000" pitchFamily="2" charset="-127"/>
                <a:ea typeface="AppleSDGothicNeoM00" panose="02000503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34C70D-6532-4963-BC1C-2CEBD6998496}"/>
                </a:ext>
              </a:extLst>
            </p:cNvPr>
            <p:cNvSpPr txBox="1"/>
            <p:nvPr/>
          </p:nvSpPr>
          <p:spPr>
            <a:xfrm>
              <a:off x="2522271" y="5247783"/>
              <a:ext cx="615553" cy="52322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2800" b="1" dirty="0">
                  <a:latin typeface="AppleSDGothicNeoM00" panose="02000503000000000000" pitchFamily="2" charset="-127"/>
                  <a:ea typeface="AppleSDGothicNeoM00" panose="02000503000000000000" pitchFamily="2" charset="-127"/>
                </a:rPr>
                <a:t>…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7F8E14F-9492-4369-B095-C1118A6818C6}"/>
              </a:ext>
            </a:extLst>
          </p:cNvPr>
          <p:cNvSpPr txBox="1"/>
          <p:nvPr/>
        </p:nvSpPr>
        <p:spPr>
          <a:xfrm>
            <a:off x="8240487" y="6001836"/>
            <a:ext cx="463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down_sum</a:t>
            </a:r>
            <a:endParaRPr lang="ko-KR" altLang="en-US" sz="16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3EB1FF-D083-4208-9A4C-A30D29870A50}"/>
              </a:ext>
            </a:extLst>
          </p:cNvPr>
          <p:cNvCxnSpPr/>
          <p:nvPr/>
        </p:nvCxnSpPr>
        <p:spPr>
          <a:xfrm flipH="1">
            <a:off x="5116963" y="2237683"/>
            <a:ext cx="1344705" cy="228503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85F90103-6E81-45A6-AE69-52713AC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394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제목 1">
            <a:extLst>
              <a:ext uri="{FF2B5EF4-FFF2-40B4-BE49-F238E27FC236}">
                <a16:creationId xmlns:a16="http://schemas.microsoft.com/office/drawing/2014/main" id="{85F90103-6E81-45A6-AE69-52713AC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AppleSDGothicNeoEB00" panose="02000503000000000000" pitchFamily="2" charset="-127"/>
                <a:ea typeface="AppleSDGothicNeoEB00" panose="02000503000000000000" pitchFamily="2" charset="-127"/>
              </a:rPr>
              <a:t>Griffin-Lim Algorithm</a:t>
            </a:r>
            <a:endParaRPr lang="ko-KR" altLang="en-US" dirty="0">
              <a:latin typeface="AppleSDGothicNeoEB00" panose="02000503000000000000" pitchFamily="2" charset="-127"/>
              <a:ea typeface="AppleSDGothicNeoEB00" panose="02000503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5A89F-3E9D-4E44-9B46-525172903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59" y="1869351"/>
            <a:ext cx="4901587" cy="33523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6CF9D7-B49B-4E27-A9D4-29E66EDAE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36" y="1869351"/>
            <a:ext cx="4825397" cy="335238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012A12B-30FC-47D5-9548-74B8889E8956}"/>
              </a:ext>
            </a:extLst>
          </p:cNvPr>
          <p:cNvSpPr txBox="1"/>
          <p:nvPr/>
        </p:nvSpPr>
        <p:spPr>
          <a:xfrm>
            <a:off x="5905344" y="5795546"/>
            <a:ext cx="463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Test 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714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12064</TotalTime>
  <Words>95</Words>
  <Application>Microsoft Office PowerPoint</Application>
  <PresentationFormat>와이드스크린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AppleSDGothicNeoEB00</vt:lpstr>
      <vt:lpstr>AppleSDGothicNeoM00</vt:lpstr>
      <vt:lpstr>AppleSDGothicNeoSB00</vt:lpstr>
      <vt:lpstr>Arial Unicode MS</vt:lpstr>
      <vt:lpstr>맑은 고딕</vt:lpstr>
      <vt:lpstr>Arial</vt:lpstr>
      <vt:lpstr>Office 테마</vt:lpstr>
      <vt:lpstr>Griffin Lim Algorithm</vt:lpstr>
      <vt:lpstr>STFT</vt:lpstr>
      <vt:lpstr>STFT</vt:lpstr>
      <vt:lpstr>STFT</vt:lpstr>
      <vt:lpstr>MSTFT</vt:lpstr>
      <vt:lpstr>Griffin-Lim Algorithm</vt:lpstr>
      <vt:lpstr>ISTFT</vt:lpstr>
      <vt:lpstr>Griffin-Lim Algorithm</vt:lpstr>
      <vt:lpstr>Griffin-Lim Algorithm</vt:lpstr>
      <vt:lpstr>Griffin-Lim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조 예지</dc:creator>
  <cp:lastModifiedBy>조 예지</cp:lastModifiedBy>
  <cp:revision>54</cp:revision>
  <dcterms:created xsi:type="dcterms:W3CDTF">2021-07-22T12:17:46Z</dcterms:created>
  <dcterms:modified xsi:type="dcterms:W3CDTF">2021-09-17T07:31:03Z</dcterms:modified>
</cp:coreProperties>
</file>