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76" r:id="rId4"/>
    <p:sldId id="283" r:id="rId5"/>
    <p:sldId id="284" r:id="rId6"/>
    <p:sldId id="287" r:id="rId7"/>
    <p:sldId id="275" r:id="rId8"/>
    <p:sldId id="285" r:id="rId9"/>
    <p:sldId id="286" r:id="rId10"/>
    <p:sldId id="279" r:id="rId11"/>
    <p:sldId id="288" r:id="rId12"/>
    <p:sldId id="289" r:id="rId13"/>
    <p:sldId id="290" r:id="rId14"/>
    <p:sldId id="272" r:id="rId15"/>
    <p:sldId id="294" r:id="rId16"/>
    <p:sldId id="277" r:id="rId17"/>
    <p:sldId id="291" r:id="rId18"/>
    <p:sldId id="271" r:id="rId19"/>
    <p:sldId id="292" r:id="rId20"/>
    <p:sldId id="293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4T06:35:03.07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1,'4'2,"0"1,0-1,0 1,1-1,-1-1,0 1,1-1,-1 1,1-1,-1 0,1-1,6 1,11 2,324 57,-67-14,-188-34,0-4,151-7,-108-3,-85 7,-32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4T06:16:51.78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183 349,'514'19,"-322"2,-23 4,-124-19,87-2,-128-4,0 0,-1 0,1-1,0 1,0-1,0 0,0 0,-1 0,1-1,0 1,-1-1,1 0,-1 0,0 0,1 0,-1-1,0 1,0-1,-1 0,1 0,-1 0,1 0,-1 0,0 0,0-1,0 1,-1-1,1 0,-1 1,0-1,0 0,0 0,0 0,-1-7,0 8,0 0,-1 0,1 0,-1-1,0 1,0 0,0 0,-1 0,1 1,-1-1,0 0,1 0,-1 1,0-1,0 1,-1 0,1-1,-1 1,1 0,-1 0,1 1,-1-1,0 1,0-1,0 1,0 0,-3-1,-9-3,0 0,0 2,0 0,-21-2,-46 1,-94 6,37 2,67-6,0-3,-97-20,157 22,-63-11,0 2,-99-3,150 14,17 1,0-1,-1 1,1 1,-13 1,18-1,0 0,-1-1,1 1,0 0,0 0,0 0,0 1,0-1,0 0,0 1,0 0,0-1,1 1,-1 0,1 0,-1 0,1 0,-2 4,-1 4,0 0,1 0,0 1,0-1,2 1,-1 0,1 0,1 13,7 89,-6-110,-1 0,1 0,0 1,0-1,0 0,0 0,0 0,1 0,-1 0,1 0,0-1,0 1,0-1,0 1,0-1,1 1,-1-1,1 0,-1 0,1 0,0-1,0 1,0-1,0 1,0-1,5 1,7 2,0-2,0 0,0 0,24-2,-20 1,179 9,54 0,-154-11,132 3,-153 10,-59-8,0-1,0 0,1-2,25 0,-39-2,-1 0,1-1,0 0,-1 1,1-2,-1 1,0 0,0-1,0 0,0 0,0 0,0 0,-1-1,0 1,0-1,0 0,0 0,0 0,-1 0,1-1,2-7,2-6,0 0,0 0,-2 0,4-26,-8 29,0-1,-1 1,-1-1,0 1,-1-1,-1 1,-1 0,0 0,0 0,-8-16,0-4,10 31,0 0,0 0,0 1,0-1,-1 0,0 1,1-1,-1 1,-1 0,1 0,0 0,-1 0,1 1,-1-1,0 1,0 0,0 0,0 0,0 1,0-1,0 1,-1 0,-3 0,-14-2,0 1,1 0,-33 3,30 0,-31 0,10 1,0-1,-1-3,1-2,-48-10,24 1,-124-6,87 8,63 5,-1 2,-65 2,105 2,0 1,0-1,1 1,-1-1,0 1,0 0,1 1,-1-1,1 0,-1 1,1 0,0 0,0 0,0 0,0 1,0-1,-4 5,4-3,1 1,-1-1,1 1,0 0,0-1,0 1,1 0,0 0,0 0,0 0,0 0,1 9,2 212,2-59,-5-163,1-1,0 0,1 0,-1 1,1-1,-1 0,1 0,0 0,0 0,0 0,0 0,1 0,-1 0,1 0,0 0,0-1,0 1,0-1,5 5,-3-5,0 1,1-1,0 1,0-2,-1 1,1 0,0-1,0 0,0 0,1 0,-1-1,6 0,261-1,-84-3,382 4,-564 0,0 0,-1 0,1-1,0 0,-1 0,1 0,0-1,-1 0,0 0,1 0,-1-1,0 0,0 0,0 0,-1 0,5-5,-4 3,0-1,-1 0,1 0,-1 0,-1 0,1-1,-1 0,0 1,-1-1,1 0,-1 0,1-10,2-28,-1-1,-3 0,-4-46,0-15,-7 260,4-84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4T06:16:57.02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0,'1552'0,"-1379"13,4 0,-11-15,189 4,-225 9,31 2,488-13,-628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4T06:23:48.45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0,'1357'0,"-1329"0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4T06:20:23.73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11,'0'0,"0"-1,0 1,1-1,-1 1,0-1,1 1,-1-1,0 1,1-1,-1 1,1 0,-1-1,1 1,-1-1,1 1,-1 0,1-1,-1 1,1 0,-1 0,1 0,-1-1,1 1,0 0,-1 0,1 0,-1 0,2 0,21-1,-20 1,289 8,-183-4,133 5,309 6,-481-15,-1 3,77 13,-45-1,141 3,104-19,-136-1,-140 2,-39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4T06:20:26.15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10,'4'0,"15"0,7 0,8 0,7 0,5 0,12 0,8 0,6 0,-5 0,-6 0,-8 0,-10-4,-11-2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4T06:20:28.78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2,'82'0,"54"-2,238 29,-291-15,1-3,95-3,-65-9,293 5,-307 10,12 1,-91-13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4T06:24:43.69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27,'43'16,"17"-8,1-3,109-5,-80-2,279 4,281-5,-375-23,42 0,1077 28,-1077 10,20 1,381-14,-671 3,52 9,26 2,534-10,-336-6,436 3,-733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BF436B-8C35-4E22-A14D-864250DEBC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581CEA-43C4-467C-A38D-30B0817BF1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14889F-5C1E-4214-A271-3BD01DADC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1A68-2CEF-49FE-BB39-77712C9C85E6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D49985-9368-43B7-A8F3-390487E5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E1F029-D808-46E0-A2EF-4DB03B3DC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8501-24E7-4CE5-BBCB-79804CEFF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182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92ABC-88C3-44FC-B2FC-F49EF8A8D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AD83C9-E12D-451E-B2BA-FD4E28EF4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2D2ECA-4EA4-4481-8257-99B3E60B6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1A68-2CEF-49FE-BB39-77712C9C85E6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5A1839-E1BE-4B5E-AE38-58A0A034C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3049C8-741E-4D4E-B9CC-E0A8D0B4E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8501-24E7-4CE5-BBCB-79804CEFF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28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CB5263-FB17-4EFC-884A-B1C4481426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75699E-E380-4F59-BB99-10356DDAD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CE78B8-9777-4737-A0A7-0E35B1363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1A68-2CEF-49FE-BB39-77712C9C85E6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23D01A-8484-40BF-8130-386B8F7B0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B6E310-C998-41B5-A192-F02459837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8501-24E7-4CE5-BBCB-79804CEFF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947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49EA3-1030-4512-BEA8-632F9DEE0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12758E-84AE-40BD-BE88-276CAA9F1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4F92FA-367D-4ECC-A071-862F5798E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1A68-2CEF-49FE-BB39-77712C9C85E6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3283ED-6DFE-4514-B49F-867E4F019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8225B-3CAC-4899-A98B-836C46BE9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8501-24E7-4CE5-BBCB-79804CEFF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914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661BE1-9B1E-4976-9BD8-AE1340E2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A5A915-C81C-4FD6-816C-85283AFE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1878AF-932C-479F-A7D6-EF6B59D2A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1A68-2CEF-49FE-BB39-77712C9C85E6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5CD349-BFF3-4C80-ACC3-2AF419C18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763A4B-268E-448C-8C20-1CBD11C3A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8501-24E7-4CE5-BBCB-79804CEFF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230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0C862-4B23-4EFB-96AB-A194F40EB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4C263C-AACB-4E38-BACD-BF5535B8A8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9898B9-E1AD-494E-B690-1DA997DEA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907294-0D18-49D3-8301-959D3809C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1A68-2CEF-49FE-BB39-77712C9C85E6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1F80C3-0496-4C01-B260-09FDBFE52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103030-AD41-4D66-996B-E69C6EDA0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8501-24E7-4CE5-BBCB-79804CEFF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746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CB7C1E-A0DF-4D22-9BC1-E874EFD26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55D0FD-5E5E-4E5C-AB0F-7B59C7DA7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BAFC76-4511-4D80-92B6-9A5F99653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965B40D-B607-4552-B19A-B1DE6CD861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60EE0FC-9B86-4FE5-AF6D-C39A1EC6DE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D269AC-F3C8-4B70-A0C0-EC676AA3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1A68-2CEF-49FE-BB39-77712C9C85E6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AF8ECDD-60F7-4931-AE37-E6987F4FD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630C3C-7C71-4A15-9B6A-5716A070B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8501-24E7-4CE5-BBCB-79804CEFF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659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81D948-AEAD-4D13-90A0-65926F7AE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FE5E8C-F153-4E47-B6FF-F8B875E7B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1A68-2CEF-49FE-BB39-77712C9C85E6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E2FE1C3-9E36-4E90-ACDB-92687D714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DE7E45-41BE-4B28-9D62-A5C66B861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8501-24E7-4CE5-BBCB-79804CEFF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850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65EA1EF-7C5E-4772-A52D-7B11936D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1A68-2CEF-49FE-BB39-77712C9C85E6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1CFDED5-7981-4895-8F90-16664396C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DE445A-26CB-4C61-9434-DBEAC100F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8501-24E7-4CE5-BBCB-79804CEFF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381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20D11B-0819-461E-A4B8-38ACD4067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16CE69-8CAF-4BBB-A9D9-ED035EA87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04F7C5-7087-4D13-97B2-CA03FA5C2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B12F6C-7792-47AA-B171-795C9926E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1A68-2CEF-49FE-BB39-77712C9C85E6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2C23DD-529C-4947-BED6-6C3FF94DE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75E1F2-28F2-4CD3-80CA-122DAF96E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8501-24E7-4CE5-BBCB-79804CEFF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198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ADFEF2-A575-40D3-B36E-68D01FEFD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F53E70E-B750-4057-8E19-071E4B5B4C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4AAFE4-5D4C-40AC-8E3C-1B710168B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2FBAA1-1CB6-4F4D-9CC7-82BE70F85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1A68-2CEF-49FE-BB39-77712C9C85E6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D30FFB-58BE-4859-BD9F-1EC2BA2B9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A20825-2C06-466D-8616-6356177F5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8501-24E7-4CE5-BBCB-79804CEFF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15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8927C3A-C04E-4DDB-A912-51ADDFDF3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A8285D-5AC1-4357-B5D3-3E48F249B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9AD6C6-39FD-412A-844A-F94C0D472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31A68-2CEF-49FE-BB39-77712C9C85E6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799923-034A-44F8-B409-6FDE0B611D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89A969-1E35-471C-8DD9-5E9868618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58501-24E7-4CE5-BBCB-79804CEFF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214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1.png"/><Relationship Id="rId7" Type="http://schemas.openxmlformats.org/officeDocument/2006/relationships/customXml" Target="../ink/ink3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customXml" Target="../ink/ink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5" Type="http://schemas.openxmlformats.org/officeDocument/2006/relationships/image" Target="../media/image35.png"/><Relationship Id="rId4" Type="http://schemas.openxmlformats.org/officeDocument/2006/relationships/customXml" Target="../ink/ink5.xml"/><Relationship Id="rId9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../JCT.wav" TargetMode="Externa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hyperlink" Target="JCT_result(mask=exp(3pij),sr=16000).wav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y_result(mask=exp(100j),sr=16000).wav" TargetMode="External"/><Relationship Id="rId2" Type="http://schemas.openxmlformats.org/officeDocument/2006/relationships/hyperlink" Target="../my%20voice.wav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93E0A0-57A3-4BE3-AEDB-AFA8FF723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0224" y="1821610"/>
            <a:ext cx="9256059" cy="1809096"/>
          </a:xfrm>
        </p:spPr>
        <p:txBody>
          <a:bodyPr>
            <a:normAutofit/>
          </a:bodyPr>
          <a:lstStyle/>
          <a:p>
            <a:r>
              <a:rPr lang="en-US" altLang="ko-KR" sz="5400" b="1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Griffin Lim Algorithm</a:t>
            </a:r>
            <a:endParaRPr lang="ko-KR" altLang="en-US" sz="5400" b="1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C78D14-C9C8-45EC-9048-BE008D7EC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4543" y="4299510"/>
            <a:ext cx="5307106" cy="1436127"/>
          </a:xfrm>
        </p:spPr>
        <p:txBody>
          <a:bodyPr>
            <a:normAutofit/>
          </a:bodyPr>
          <a:lstStyle/>
          <a:p>
            <a:r>
              <a:rPr lang="en-US" altLang="ko-KR" sz="1400" b="0" i="1" dirty="0">
                <a:solidFill>
                  <a:srgbClr val="757B80"/>
                </a:solidFill>
                <a:effectLst/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Dept. of Astronomy, Space Science</a:t>
            </a:r>
            <a:endParaRPr lang="en-US" altLang="ko-KR" sz="1400" b="0" i="0" dirty="0">
              <a:solidFill>
                <a:srgbClr val="000000"/>
              </a:solidFill>
              <a:effectLst/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r>
              <a:rPr lang="en-US" altLang="ko-KR" sz="1400" b="0" i="1" dirty="0" err="1">
                <a:solidFill>
                  <a:srgbClr val="757B80"/>
                </a:solidFill>
                <a:effectLst/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Chungnam</a:t>
            </a:r>
            <a:r>
              <a:rPr lang="en-US" altLang="ko-KR" sz="1400" b="0" i="1" dirty="0">
                <a:solidFill>
                  <a:srgbClr val="757B80"/>
                </a:solidFill>
                <a:effectLst/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National University</a:t>
            </a:r>
            <a:endParaRPr lang="en-US" altLang="ko-KR" sz="1400" dirty="0">
              <a:solidFill>
                <a:srgbClr val="000000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r>
              <a:rPr lang="en-US" altLang="ko-KR" sz="1800" dirty="0" err="1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Yeji</a:t>
            </a:r>
            <a:r>
              <a:rPr lang="en-US" altLang="ko-KR" sz="18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Jo </a:t>
            </a:r>
            <a:endParaRPr lang="ko-KR" altLang="en-US" sz="18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8476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제목 1">
            <a:extLst>
              <a:ext uri="{FF2B5EF4-FFF2-40B4-BE49-F238E27FC236}">
                <a16:creationId xmlns:a16="http://schemas.microsoft.com/office/drawing/2014/main" id="{85F90103-6E81-45A6-AE69-52713ACF1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ISTFT</a:t>
            </a:r>
            <a:endParaRPr lang="ko-KR" altLang="en-US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C774F4-BEF9-42C6-89CC-850B2F261A58}"/>
                  </a:ext>
                </a:extLst>
              </p:cNvPr>
              <p:cNvSpPr txBox="1"/>
              <p:nvPr/>
            </p:nvSpPr>
            <p:spPr>
              <a:xfrm>
                <a:off x="1277955" y="1609358"/>
                <a:ext cx="9818111" cy="10384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pt-BR" altLang="ko-KR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altLang="ko-K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altLang="ko-KR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altLang="ko-KR" sz="24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f>
                                    <m:f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𝑘𝑙</m:t>
                                      </m:r>
                                    </m:num>
                                    <m:den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den>
                                  </m:f>
                                </m:sup>
                              </m:sSup>
                              <m:sSubSup>
                                <m:sSubSup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=1, 2, 3, ⋯ 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(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 2, 3,⋯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C774F4-BEF9-42C6-89CC-850B2F261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955" y="1609358"/>
                <a:ext cx="9818111" cy="10384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1ADD626C-E190-498C-85C0-AD86AC136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239" y="4197627"/>
            <a:ext cx="4134691" cy="210570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761F14D-1256-4314-BB56-5C11D37EB95F}"/>
                  </a:ext>
                </a:extLst>
              </p:cNvPr>
              <p:cNvSpPr txBox="1"/>
              <p:nvPr/>
            </p:nvSpPr>
            <p:spPr>
              <a:xfrm>
                <a:off x="1277954" y="3118990"/>
                <a:ext cx="9818111" cy="10384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pt-BR" altLang="ko-KR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altLang="ko-K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altLang="ko-KR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altLang="ko-KR" sz="24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f>
                                    <m:f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𝑘𝑙</m:t>
                                      </m:r>
                                    </m:num>
                                    <m:den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den>
                                  </m:f>
                                </m:sup>
                              </m:sSup>
                              <m:sSubSup>
                                <m:sSubSup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=1, 2, 3, ⋯ 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(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 2, 3,⋯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761F14D-1256-4314-BB56-5C11D37EB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954" y="3118990"/>
                <a:ext cx="9818111" cy="10384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F0EFB7A4-1F4B-4A7C-8379-FB1D6BF29798}"/>
                  </a:ext>
                </a:extLst>
              </p14:cNvPr>
              <p14:cNvContentPartPr/>
              <p14:nvPr/>
            </p14:nvContentPartPr>
            <p14:xfrm>
              <a:off x="2524701" y="3747049"/>
              <a:ext cx="478800" cy="20808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F0EFB7A4-1F4B-4A7C-8379-FB1D6BF2979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71061" y="3639049"/>
                <a:ext cx="586440" cy="42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3AB748CF-D37F-4E41-90E4-8072CE48BE15}"/>
                  </a:ext>
                </a:extLst>
              </p14:cNvPr>
              <p14:cNvContentPartPr/>
              <p14:nvPr/>
            </p14:nvContentPartPr>
            <p14:xfrm>
              <a:off x="7153581" y="5548849"/>
              <a:ext cx="1218600" cy="1836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3AB748CF-D37F-4E41-90E4-8072CE48BE1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99581" y="5440849"/>
                <a:ext cx="1326240" cy="23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5015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제목 1">
            <a:extLst>
              <a:ext uri="{FF2B5EF4-FFF2-40B4-BE49-F238E27FC236}">
                <a16:creationId xmlns:a16="http://schemas.microsoft.com/office/drawing/2014/main" id="{85F90103-6E81-45A6-AE69-52713ACF1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ISTFT - 1. sine function</a:t>
            </a:r>
            <a:endParaRPr lang="ko-KR" altLang="en-US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3BA6D0F-0FB0-482D-936A-4ACA8ECE01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" y="2056448"/>
            <a:ext cx="4901587" cy="335238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75B0149-B62F-4D10-9658-19F0E4530B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526" y="2259623"/>
            <a:ext cx="4901587" cy="31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175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제목 1">
            <a:extLst>
              <a:ext uri="{FF2B5EF4-FFF2-40B4-BE49-F238E27FC236}">
                <a16:creationId xmlns:a16="http://schemas.microsoft.com/office/drawing/2014/main" id="{85F90103-6E81-45A6-AE69-52713ACF1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ISTFT - 2. My friend’s voice </a:t>
            </a:r>
            <a:endParaRPr lang="ko-KR" altLang="en-US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B27943-BC8D-46A6-85DB-A5F844203E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392877"/>
            <a:ext cx="4825398" cy="314920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EB059FA-7A3A-419A-A314-CCF74A463D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704" y="2392877"/>
            <a:ext cx="4825397" cy="31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149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제목 1">
            <a:extLst>
              <a:ext uri="{FF2B5EF4-FFF2-40B4-BE49-F238E27FC236}">
                <a16:creationId xmlns:a16="http://schemas.microsoft.com/office/drawing/2014/main" id="{85F90103-6E81-45A6-AE69-52713ACF1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ISTFT - 3. My voice </a:t>
            </a:r>
            <a:endParaRPr lang="ko-KR" altLang="en-US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4CF7C7D-D317-4C90-92BD-E178F604A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73" y="2099828"/>
            <a:ext cx="4965079" cy="336097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E06349A-286A-4589-AFFB-4084437B9B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720" y="2311598"/>
            <a:ext cx="4965079" cy="31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586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397B4-A524-4529-9033-BDF7D26A4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Griffin-Lim Algorithm</a:t>
            </a:r>
            <a:endParaRPr lang="ko-KR" altLang="en-US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9E97BFC-7333-4C85-AF81-AEB009C74E85}"/>
                  </a:ext>
                </a:extLst>
              </p:cNvPr>
              <p:cNvSpPr txBox="1"/>
              <p:nvPr/>
            </p:nvSpPr>
            <p:spPr>
              <a:xfrm>
                <a:off x="1082971" y="2842237"/>
                <a:ext cx="9818111" cy="11735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d>
                        <m:dPr>
                          <m:ctrlPr>
                            <a:rPr lang="pt-BR" altLang="ko-KR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altLang="ko-KR" sz="20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altLang="ko-KR" sz="20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altLang="ko-KR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pt-BR" altLang="ko-KR" sz="20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  <m:sup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b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f>
                                    <m:f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𝑘𝑙</m:t>
                                      </m:r>
                                    </m:num>
                                    <m:den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𝑀𝑎𝑠𝑘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𝑀𝑆𝑇𝐹𝑇</m:t>
                      </m:r>
                    </m:oMath>
                  </m:oMathPara>
                </a14:m>
                <a:endParaRPr lang="en-US" altLang="ko-KR" sz="2000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=1, 2, 3, ⋯ 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 2, 3,⋯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9E97BFC-7333-4C85-AF81-AEB009C74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971" y="2842237"/>
                <a:ext cx="9818111" cy="1173526"/>
              </a:xfrm>
              <a:prstGeom prst="rect">
                <a:avLst/>
              </a:prstGeom>
              <a:blipFill>
                <a:blip r:embed="rId2"/>
                <a:stretch>
                  <a:fillRect b="-88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0" name="잉크 69">
                <a:extLst>
                  <a:ext uri="{FF2B5EF4-FFF2-40B4-BE49-F238E27FC236}">
                    <a16:creationId xmlns:a16="http://schemas.microsoft.com/office/drawing/2014/main" id="{5228B0E1-A802-48C7-B116-266150D73295}"/>
                  </a:ext>
                </a:extLst>
              </p14:cNvPr>
              <p14:cNvContentPartPr/>
              <p14:nvPr/>
            </p14:nvContentPartPr>
            <p14:xfrm>
              <a:off x="6911555" y="3248772"/>
              <a:ext cx="498960" cy="360"/>
            </p14:xfrm>
          </p:contentPart>
        </mc:Choice>
        <mc:Fallback>
          <p:pic>
            <p:nvPicPr>
              <p:cNvPr id="70" name="잉크 69">
                <a:extLst>
                  <a:ext uri="{FF2B5EF4-FFF2-40B4-BE49-F238E27FC236}">
                    <a16:creationId xmlns:a16="http://schemas.microsoft.com/office/drawing/2014/main" id="{5228B0E1-A802-48C7-B116-266150D7329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57555" y="3140772"/>
                <a:ext cx="6066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2865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397B4-A524-4529-9033-BDF7D26A4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Griffin-Lim Algorithm</a:t>
            </a:r>
            <a:endParaRPr lang="ko-KR" altLang="en-US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EDC684-8231-444F-99D8-62DC1BEB5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260" y="3137603"/>
            <a:ext cx="3780025" cy="155097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FE654EC-4D34-4D78-8EBE-C09954033612}"/>
                  </a:ext>
                </a:extLst>
              </p:cNvPr>
              <p:cNvSpPr txBox="1"/>
              <p:nvPr/>
            </p:nvSpPr>
            <p:spPr>
              <a:xfrm>
                <a:off x="5265225" y="2910107"/>
                <a:ext cx="6550257" cy="10561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pt-BR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altLang="ko-KR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f>
                                    <m:f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𝑘𝑙</m:t>
                                      </m:r>
                                    </m:num>
                                    <m:den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den>
                                  </m:f>
                                </m:sup>
                              </m:sSup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=1, 2, 3, ⋯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 2, 3,⋯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FE654EC-4D34-4D78-8EBE-C099540336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225" y="2910107"/>
                <a:ext cx="6550257" cy="1056123"/>
              </a:xfrm>
              <a:prstGeom prst="rect">
                <a:avLst/>
              </a:prstGeom>
              <a:blipFill>
                <a:blip r:embed="rId3"/>
                <a:stretch>
                  <a:fillRect b="-86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3" name="잉크 62">
                <a:extLst>
                  <a:ext uri="{FF2B5EF4-FFF2-40B4-BE49-F238E27FC236}">
                    <a16:creationId xmlns:a16="http://schemas.microsoft.com/office/drawing/2014/main" id="{9EB6C770-EA1D-4D5B-BED3-DF83E1209C1E}"/>
                  </a:ext>
                </a:extLst>
              </p14:cNvPr>
              <p14:cNvContentPartPr/>
              <p14:nvPr/>
            </p14:nvContentPartPr>
            <p14:xfrm>
              <a:off x="3890181" y="3438169"/>
              <a:ext cx="907560" cy="32040"/>
            </p14:xfrm>
          </p:contentPart>
        </mc:Choice>
        <mc:Fallback>
          <p:pic>
            <p:nvPicPr>
              <p:cNvPr id="63" name="잉크 62">
                <a:extLst>
                  <a:ext uri="{FF2B5EF4-FFF2-40B4-BE49-F238E27FC236}">
                    <a16:creationId xmlns:a16="http://schemas.microsoft.com/office/drawing/2014/main" id="{9EB6C770-EA1D-4D5B-BED3-DF83E1209C1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36160" y="3330169"/>
                <a:ext cx="1015243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4" name="잉크 63">
                <a:extLst>
                  <a:ext uri="{FF2B5EF4-FFF2-40B4-BE49-F238E27FC236}">
                    <a16:creationId xmlns:a16="http://schemas.microsoft.com/office/drawing/2014/main" id="{7BDD19E7-0378-4EEB-9149-BC5640CA8DEF}"/>
                  </a:ext>
                </a:extLst>
              </p14:cNvPr>
              <p14:cNvContentPartPr/>
              <p14:nvPr/>
            </p14:nvContentPartPr>
            <p14:xfrm>
              <a:off x="6857908" y="3358327"/>
              <a:ext cx="223920" cy="3960"/>
            </p14:xfrm>
          </p:contentPart>
        </mc:Choice>
        <mc:Fallback>
          <p:pic>
            <p:nvPicPr>
              <p:cNvPr id="64" name="잉크 63">
                <a:extLst>
                  <a:ext uri="{FF2B5EF4-FFF2-40B4-BE49-F238E27FC236}">
                    <a16:creationId xmlns:a16="http://schemas.microsoft.com/office/drawing/2014/main" id="{7BDD19E7-0378-4EEB-9149-BC5640CA8DE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03995" y="3250327"/>
                <a:ext cx="331387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5" name="잉크 64">
                <a:extLst>
                  <a:ext uri="{FF2B5EF4-FFF2-40B4-BE49-F238E27FC236}">
                    <a16:creationId xmlns:a16="http://schemas.microsoft.com/office/drawing/2014/main" id="{D8940286-65C9-4307-99CA-30A54A7E0B9C}"/>
                  </a:ext>
                </a:extLst>
              </p14:cNvPr>
              <p14:cNvContentPartPr/>
              <p14:nvPr/>
            </p14:nvContentPartPr>
            <p14:xfrm>
              <a:off x="7449388" y="3334207"/>
              <a:ext cx="609480" cy="28440"/>
            </p14:xfrm>
          </p:contentPart>
        </mc:Choice>
        <mc:Fallback>
          <p:pic>
            <p:nvPicPr>
              <p:cNvPr id="65" name="잉크 64">
                <a:extLst>
                  <a:ext uri="{FF2B5EF4-FFF2-40B4-BE49-F238E27FC236}">
                    <a16:creationId xmlns:a16="http://schemas.microsoft.com/office/drawing/2014/main" id="{D8940286-65C9-4307-99CA-30A54A7E0B9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395388" y="3226207"/>
                <a:ext cx="717120" cy="244080"/>
              </a:xfrm>
              <a:prstGeom prst="rect">
                <a:avLst/>
              </a:prstGeom>
            </p:spPr>
          </p:pic>
        </mc:Fallback>
      </mc:AlternateContent>
      <p:sp>
        <p:nvSpPr>
          <p:cNvPr id="68" name="TextBox 67">
            <a:extLst>
              <a:ext uri="{FF2B5EF4-FFF2-40B4-BE49-F238E27FC236}">
                <a16:creationId xmlns:a16="http://schemas.microsoft.com/office/drawing/2014/main" id="{844E7497-2D8A-4712-BD7A-0C17DA3F5E7A}"/>
              </a:ext>
            </a:extLst>
          </p:cNvPr>
          <p:cNvSpPr txBox="1"/>
          <p:nvPr/>
        </p:nvSpPr>
        <p:spPr>
          <a:xfrm>
            <a:off x="3945593" y="3036312"/>
            <a:ext cx="1058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IMSTFT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DB683362-1233-4D90-B5DE-4258A2D03EAC}"/>
              </a:ext>
            </a:extLst>
          </p:cNvPr>
          <p:cNvSpPr/>
          <p:nvPr/>
        </p:nvSpPr>
        <p:spPr>
          <a:xfrm>
            <a:off x="5178945" y="3104051"/>
            <a:ext cx="1311403" cy="649897"/>
          </a:xfrm>
          <a:prstGeom prst="rightArrow">
            <a:avLst>
              <a:gd name="adj1" fmla="val 36206"/>
              <a:gd name="adj2" fmla="val 58276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648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443FDFA5-CC0B-43D9-959B-1BAD5796EC9B}"/>
              </a:ext>
            </a:extLst>
          </p:cNvPr>
          <p:cNvSpPr/>
          <p:nvPr/>
        </p:nvSpPr>
        <p:spPr>
          <a:xfrm>
            <a:off x="6934200" y="2096638"/>
            <a:ext cx="3451411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EBB4AEC-EDE3-417F-A006-844C1943629A}"/>
              </a:ext>
            </a:extLst>
          </p:cNvPr>
          <p:cNvSpPr txBox="1"/>
          <p:nvPr/>
        </p:nvSpPr>
        <p:spPr>
          <a:xfrm>
            <a:off x="7929282" y="2096638"/>
            <a:ext cx="39534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000000000000000000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92E09F7-7B72-4FA6-A407-0C8321BF6100}"/>
              </a:ext>
            </a:extLst>
          </p:cNvPr>
          <p:cNvSpPr/>
          <p:nvPr/>
        </p:nvSpPr>
        <p:spPr>
          <a:xfrm>
            <a:off x="1290918" y="2076381"/>
            <a:ext cx="3451411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처리 7">
            <a:extLst>
              <a:ext uri="{FF2B5EF4-FFF2-40B4-BE49-F238E27FC236}">
                <a16:creationId xmlns:a16="http://schemas.microsoft.com/office/drawing/2014/main" id="{45F10A97-F8C9-40F1-BA1A-FC0632B64D3C}"/>
              </a:ext>
            </a:extLst>
          </p:cNvPr>
          <p:cNvSpPr/>
          <p:nvPr/>
        </p:nvSpPr>
        <p:spPr>
          <a:xfrm>
            <a:off x="1362635" y="2124635"/>
            <a:ext cx="923365" cy="242047"/>
          </a:xfrm>
          <a:prstGeom prst="flowChartProcess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60BC06-3EDB-40BD-BB52-07EBE0DF4990}"/>
              </a:ext>
            </a:extLst>
          </p:cNvPr>
          <p:cNvSpPr txBox="1"/>
          <p:nvPr/>
        </p:nvSpPr>
        <p:spPr>
          <a:xfrm>
            <a:off x="2286000" y="2076381"/>
            <a:ext cx="39534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000000000000000000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4227C7-88E7-4FDA-8EB9-2DFD110E57BC}"/>
              </a:ext>
            </a:extLst>
          </p:cNvPr>
          <p:cNvSpPr txBox="1"/>
          <p:nvPr/>
        </p:nvSpPr>
        <p:spPr>
          <a:xfrm>
            <a:off x="1380565" y="2099845"/>
            <a:ext cx="1058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IMSTFT 1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423897-AA25-46EC-8D4B-51E5A7A876C9}"/>
              </a:ext>
            </a:extLst>
          </p:cNvPr>
          <p:cNvSpPr/>
          <p:nvPr/>
        </p:nvSpPr>
        <p:spPr>
          <a:xfrm>
            <a:off x="1289129" y="3203131"/>
            <a:ext cx="3451411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1C98DF8-CF84-4991-B39F-829459902BAA}"/>
              </a:ext>
            </a:extLst>
          </p:cNvPr>
          <p:cNvGrpSpPr/>
          <p:nvPr/>
        </p:nvGrpSpPr>
        <p:grpSpPr>
          <a:xfrm>
            <a:off x="1804598" y="3226595"/>
            <a:ext cx="1058530" cy="338554"/>
            <a:chOff x="1344705" y="2513546"/>
            <a:chExt cx="1058530" cy="338554"/>
          </a:xfrm>
        </p:grpSpPr>
        <p:sp>
          <p:nvSpPr>
            <p:cNvPr id="15" name="순서도: 처리 14">
              <a:extLst>
                <a:ext uri="{FF2B5EF4-FFF2-40B4-BE49-F238E27FC236}">
                  <a16:creationId xmlns:a16="http://schemas.microsoft.com/office/drawing/2014/main" id="{B68FAAB8-06A7-46A2-8577-C47AEED09CE7}"/>
                </a:ext>
              </a:extLst>
            </p:cNvPr>
            <p:cNvSpPr/>
            <p:nvPr/>
          </p:nvSpPr>
          <p:spPr>
            <a:xfrm>
              <a:off x="1362635" y="2538336"/>
              <a:ext cx="923365" cy="242047"/>
            </a:xfrm>
            <a:prstGeom prst="flowChartProcess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A4913FB-FBC2-4D99-BFFE-AEDAF7247A91}"/>
                </a:ext>
              </a:extLst>
            </p:cNvPr>
            <p:cNvSpPr txBox="1"/>
            <p:nvPr/>
          </p:nvSpPr>
          <p:spPr>
            <a:xfrm>
              <a:off x="1344705" y="2513546"/>
              <a:ext cx="10585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IMSTFT 2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2F60D5D-F293-4CA2-8ABA-D72175BD95AB}"/>
              </a:ext>
            </a:extLst>
          </p:cNvPr>
          <p:cNvSpPr txBox="1"/>
          <p:nvPr/>
        </p:nvSpPr>
        <p:spPr>
          <a:xfrm>
            <a:off x="2679706" y="3226595"/>
            <a:ext cx="39534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000000000000000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C54BAB-3FE7-48D8-8E37-872591ABD043}"/>
              </a:ext>
            </a:extLst>
          </p:cNvPr>
          <p:cNvSpPr txBox="1"/>
          <p:nvPr/>
        </p:nvSpPr>
        <p:spPr>
          <a:xfrm>
            <a:off x="1295254" y="3226595"/>
            <a:ext cx="11087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000</a:t>
            </a: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80274E42-140C-42D7-A3E9-285BE4E223F1}"/>
              </a:ext>
            </a:extLst>
          </p:cNvPr>
          <p:cNvSpPr/>
          <p:nvPr/>
        </p:nvSpPr>
        <p:spPr>
          <a:xfrm>
            <a:off x="1379194" y="1696433"/>
            <a:ext cx="890245" cy="331695"/>
          </a:xfrm>
          <a:custGeom>
            <a:avLst/>
            <a:gdLst>
              <a:gd name="connsiteX0" fmla="*/ 0 w 2725270"/>
              <a:gd name="connsiteY0" fmla="*/ 1272991 h 1281955"/>
              <a:gd name="connsiteX1" fmla="*/ 1470211 w 2725270"/>
              <a:gd name="connsiteY1" fmla="*/ 2 h 1281955"/>
              <a:gd name="connsiteX2" fmla="*/ 2725270 w 2725270"/>
              <a:gd name="connsiteY2" fmla="*/ 1281955 h 1281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5270" h="1281955">
                <a:moveTo>
                  <a:pt x="0" y="1272991"/>
                </a:moveTo>
                <a:cubicBezTo>
                  <a:pt x="507999" y="635749"/>
                  <a:pt x="1015999" y="-1492"/>
                  <a:pt x="1470211" y="2"/>
                </a:cubicBezTo>
                <a:cubicBezTo>
                  <a:pt x="1924423" y="1496"/>
                  <a:pt x="2324846" y="641725"/>
                  <a:pt x="2725270" y="1281955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576BF7EF-60AB-423F-8478-89C0282111C5}"/>
              </a:ext>
            </a:extLst>
          </p:cNvPr>
          <p:cNvSpPr/>
          <p:nvPr/>
        </p:nvSpPr>
        <p:spPr>
          <a:xfrm>
            <a:off x="1849647" y="2816324"/>
            <a:ext cx="890245" cy="331695"/>
          </a:xfrm>
          <a:custGeom>
            <a:avLst/>
            <a:gdLst>
              <a:gd name="connsiteX0" fmla="*/ 0 w 2725270"/>
              <a:gd name="connsiteY0" fmla="*/ 1272991 h 1281955"/>
              <a:gd name="connsiteX1" fmla="*/ 1470211 w 2725270"/>
              <a:gd name="connsiteY1" fmla="*/ 2 h 1281955"/>
              <a:gd name="connsiteX2" fmla="*/ 2725270 w 2725270"/>
              <a:gd name="connsiteY2" fmla="*/ 1281955 h 1281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5270" h="1281955">
                <a:moveTo>
                  <a:pt x="0" y="1272991"/>
                </a:moveTo>
                <a:cubicBezTo>
                  <a:pt x="507999" y="635749"/>
                  <a:pt x="1015999" y="-1492"/>
                  <a:pt x="1470211" y="2"/>
                </a:cubicBezTo>
                <a:cubicBezTo>
                  <a:pt x="1924423" y="1496"/>
                  <a:pt x="2324846" y="641725"/>
                  <a:pt x="2725270" y="1281955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2E8C3F2-F458-4856-AC69-2A6BA93B0ED9}"/>
              </a:ext>
            </a:extLst>
          </p:cNvPr>
          <p:cNvSpPr/>
          <p:nvPr/>
        </p:nvSpPr>
        <p:spPr>
          <a:xfrm>
            <a:off x="1289129" y="4399744"/>
            <a:ext cx="3451411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229DE28-286D-43B8-A301-3989CB3868A9}"/>
              </a:ext>
            </a:extLst>
          </p:cNvPr>
          <p:cNvGrpSpPr/>
          <p:nvPr/>
        </p:nvGrpSpPr>
        <p:grpSpPr>
          <a:xfrm>
            <a:off x="2235041" y="4418128"/>
            <a:ext cx="1058530" cy="338554"/>
            <a:chOff x="1353670" y="2513546"/>
            <a:chExt cx="1058530" cy="338554"/>
          </a:xfrm>
        </p:grpSpPr>
        <p:sp>
          <p:nvSpPr>
            <p:cNvPr id="24" name="순서도: 처리 23">
              <a:extLst>
                <a:ext uri="{FF2B5EF4-FFF2-40B4-BE49-F238E27FC236}">
                  <a16:creationId xmlns:a16="http://schemas.microsoft.com/office/drawing/2014/main" id="{947E560C-597A-46ED-9497-4C26FC167696}"/>
                </a:ext>
              </a:extLst>
            </p:cNvPr>
            <p:cNvSpPr/>
            <p:nvPr/>
          </p:nvSpPr>
          <p:spPr>
            <a:xfrm>
              <a:off x="1362635" y="2538336"/>
              <a:ext cx="923365" cy="242047"/>
            </a:xfrm>
            <a:prstGeom prst="flowChartProcess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032BA63-5B02-41DA-9E98-897E3375FCFA}"/>
                </a:ext>
              </a:extLst>
            </p:cNvPr>
            <p:cNvSpPr txBox="1"/>
            <p:nvPr/>
          </p:nvSpPr>
          <p:spPr>
            <a:xfrm>
              <a:off x="1353670" y="2513546"/>
              <a:ext cx="10585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IMSTFT 3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2389BC1-E190-47E3-81EB-B0280D0FF959}"/>
              </a:ext>
            </a:extLst>
          </p:cNvPr>
          <p:cNvSpPr txBox="1"/>
          <p:nvPr/>
        </p:nvSpPr>
        <p:spPr>
          <a:xfrm>
            <a:off x="3137824" y="4418128"/>
            <a:ext cx="2489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00000000000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DA1402-A91F-42B0-BD00-7D7C352FB6CF}"/>
              </a:ext>
            </a:extLst>
          </p:cNvPr>
          <p:cNvSpPr txBox="1"/>
          <p:nvPr/>
        </p:nvSpPr>
        <p:spPr>
          <a:xfrm>
            <a:off x="1295254" y="4423208"/>
            <a:ext cx="11087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000000</a:t>
            </a:r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60440CD3-B5CF-49C3-A0D1-6905D13B8FC5}"/>
              </a:ext>
            </a:extLst>
          </p:cNvPr>
          <p:cNvSpPr/>
          <p:nvPr/>
        </p:nvSpPr>
        <p:spPr>
          <a:xfrm>
            <a:off x="2260565" y="3999774"/>
            <a:ext cx="890245" cy="331695"/>
          </a:xfrm>
          <a:custGeom>
            <a:avLst/>
            <a:gdLst>
              <a:gd name="connsiteX0" fmla="*/ 0 w 2725270"/>
              <a:gd name="connsiteY0" fmla="*/ 1272991 h 1281955"/>
              <a:gd name="connsiteX1" fmla="*/ 1470211 w 2725270"/>
              <a:gd name="connsiteY1" fmla="*/ 2 h 1281955"/>
              <a:gd name="connsiteX2" fmla="*/ 2725270 w 2725270"/>
              <a:gd name="connsiteY2" fmla="*/ 1281955 h 1281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5270" h="1281955">
                <a:moveTo>
                  <a:pt x="0" y="1272991"/>
                </a:moveTo>
                <a:cubicBezTo>
                  <a:pt x="507999" y="635749"/>
                  <a:pt x="1015999" y="-1492"/>
                  <a:pt x="1470211" y="2"/>
                </a:cubicBezTo>
                <a:cubicBezTo>
                  <a:pt x="1924423" y="1496"/>
                  <a:pt x="2324846" y="641725"/>
                  <a:pt x="2725270" y="1281955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BB66C08-9E28-421E-AE0F-9A8CD33DD403}"/>
              </a:ext>
            </a:extLst>
          </p:cNvPr>
          <p:cNvSpPr txBox="1"/>
          <p:nvPr/>
        </p:nvSpPr>
        <p:spPr>
          <a:xfrm>
            <a:off x="8478079" y="2562635"/>
            <a:ext cx="1281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+</a:t>
            </a:r>
            <a:endParaRPr lang="en-US" altLang="ko-KR" sz="2000" b="1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99A4D6-C28D-4D71-AB1D-20BF2A0B0C44}"/>
              </a:ext>
            </a:extLst>
          </p:cNvPr>
          <p:cNvSpPr txBox="1"/>
          <p:nvPr/>
        </p:nvSpPr>
        <p:spPr>
          <a:xfrm>
            <a:off x="2683492" y="3594584"/>
            <a:ext cx="1281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+</a:t>
            </a:r>
            <a:endParaRPr lang="en-US" altLang="ko-KR" sz="2000" b="1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8A2B281-D2AC-424B-B2F1-1FF62065677C}"/>
              </a:ext>
            </a:extLst>
          </p:cNvPr>
          <p:cNvGrpSpPr/>
          <p:nvPr/>
        </p:nvGrpSpPr>
        <p:grpSpPr>
          <a:xfrm>
            <a:off x="2522271" y="4847673"/>
            <a:ext cx="1465231" cy="923330"/>
            <a:chOff x="2522271" y="4847673"/>
            <a:chExt cx="1465231" cy="92333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A8436E0-A98A-401F-B900-EB6F80C395DF}"/>
                </a:ext>
              </a:extLst>
            </p:cNvPr>
            <p:cNvSpPr txBox="1"/>
            <p:nvPr/>
          </p:nvSpPr>
          <p:spPr>
            <a:xfrm>
              <a:off x="2705687" y="4847673"/>
              <a:ext cx="1281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0" lang="en-US" altLang="ko-KR" sz="2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+</a:t>
              </a:r>
              <a:endParaRPr lang="en-US" altLang="ko-KR" sz="2000" b="1" dirty="0">
                <a:latin typeface="AppleSDGothicNeoM00" panose="02000503000000000000" pitchFamily="2" charset="-127"/>
                <a:ea typeface="AppleSDGothicNeoM00" panose="02000503000000000000" pitchFamily="2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E010DE0-5216-4DF4-A430-FDE9FF6E4786}"/>
                </a:ext>
              </a:extLst>
            </p:cNvPr>
            <p:cNvSpPr txBox="1"/>
            <p:nvPr/>
          </p:nvSpPr>
          <p:spPr>
            <a:xfrm>
              <a:off x="2522271" y="5247783"/>
              <a:ext cx="615553" cy="52322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sz="2800" b="1" dirty="0"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…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8CD6AF5A-AE8B-42CE-B8B8-10C8339F0EF2}"/>
              </a:ext>
            </a:extLst>
          </p:cNvPr>
          <p:cNvSpPr txBox="1"/>
          <p:nvPr/>
        </p:nvSpPr>
        <p:spPr>
          <a:xfrm>
            <a:off x="2371569" y="6001836"/>
            <a:ext cx="4631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up_sum</a:t>
            </a:r>
            <a:endParaRPr lang="ko-KR" altLang="en-US" sz="1600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85D2E30-E43E-4DCA-924B-7D5AD7F195F1}"/>
              </a:ext>
            </a:extLst>
          </p:cNvPr>
          <p:cNvGrpSpPr/>
          <p:nvPr/>
        </p:nvGrpSpPr>
        <p:grpSpPr>
          <a:xfrm>
            <a:off x="7039037" y="1795189"/>
            <a:ext cx="1730715" cy="528643"/>
            <a:chOff x="7039037" y="1795189"/>
            <a:chExt cx="1730715" cy="528643"/>
          </a:xfrm>
        </p:grpSpPr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B5B34C6E-D835-4D78-A670-A5AEF6D275D5}"/>
                </a:ext>
              </a:extLst>
            </p:cNvPr>
            <p:cNvSpPr/>
            <p:nvPr/>
          </p:nvSpPr>
          <p:spPr>
            <a:xfrm>
              <a:off x="7039037" y="1992137"/>
              <a:ext cx="890245" cy="331695"/>
            </a:xfrm>
            <a:custGeom>
              <a:avLst/>
              <a:gdLst>
                <a:gd name="connsiteX0" fmla="*/ 0 w 2725270"/>
                <a:gd name="connsiteY0" fmla="*/ 1272991 h 1281955"/>
                <a:gd name="connsiteX1" fmla="*/ 1470211 w 2725270"/>
                <a:gd name="connsiteY1" fmla="*/ 2 h 1281955"/>
                <a:gd name="connsiteX2" fmla="*/ 2725270 w 2725270"/>
                <a:gd name="connsiteY2" fmla="*/ 1281955 h 1281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25270" h="1281955">
                  <a:moveTo>
                    <a:pt x="0" y="1272991"/>
                  </a:moveTo>
                  <a:cubicBezTo>
                    <a:pt x="507999" y="635749"/>
                    <a:pt x="1015999" y="-1492"/>
                    <a:pt x="1470211" y="2"/>
                  </a:cubicBezTo>
                  <a:cubicBezTo>
                    <a:pt x="1924423" y="1496"/>
                    <a:pt x="2324846" y="641725"/>
                    <a:pt x="2725270" y="1281955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8455DBA-6ED6-4AF0-837D-786DFF49D5E1}"/>
                </a:ext>
              </a:extLst>
            </p:cNvPr>
            <p:cNvSpPr txBox="1"/>
            <p:nvPr/>
          </p:nvSpPr>
          <p:spPr>
            <a:xfrm>
              <a:off x="7711222" y="1795189"/>
              <a:ext cx="10585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2</a:t>
              </a: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4FA73A4-7F26-4D6F-A988-BB02C6745BB7}"/>
              </a:ext>
            </a:extLst>
          </p:cNvPr>
          <p:cNvSpPr/>
          <p:nvPr/>
        </p:nvSpPr>
        <p:spPr>
          <a:xfrm>
            <a:off x="6934200" y="3222749"/>
            <a:ext cx="3451411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4CBC3B6-3759-4A01-ABA9-E9CCB3C183F3}"/>
              </a:ext>
            </a:extLst>
          </p:cNvPr>
          <p:cNvSpPr txBox="1"/>
          <p:nvPr/>
        </p:nvSpPr>
        <p:spPr>
          <a:xfrm>
            <a:off x="8324777" y="3246213"/>
            <a:ext cx="39534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000000000000000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858AD5-6082-45BD-A036-AFE60AF9BF18}"/>
              </a:ext>
            </a:extLst>
          </p:cNvPr>
          <p:cNvSpPr txBox="1"/>
          <p:nvPr/>
        </p:nvSpPr>
        <p:spPr>
          <a:xfrm>
            <a:off x="6940325" y="3246213"/>
            <a:ext cx="11087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000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B9D6B428-4CEB-4600-ABE3-54F030A9ACCA}"/>
              </a:ext>
            </a:extLst>
          </p:cNvPr>
          <p:cNvGrpSpPr/>
          <p:nvPr/>
        </p:nvGrpSpPr>
        <p:grpSpPr>
          <a:xfrm>
            <a:off x="7494718" y="2944764"/>
            <a:ext cx="1730715" cy="528643"/>
            <a:chOff x="7039037" y="1795189"/>
            <a:chExt cx="1730715" cy="528643"/>
          </a:xfrm>
        </p:grpSpPr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A5C06B34-CAB5-42B2-BDB8-34C708FB392C}"/>
                </a:ext>
              </a:extLst>
            </p:cNvPr>
            <p:cNvSpPr/>
            <p:nvPr/>
          </p:nvSpPr>
          <p:spPr>
            <a:xfrm>
              <a:off x="7039037" y="1992137"/>
              <a:ext cx="890245" cy="331695"/>
            </a:xfrm>
            <a:custGeom>
              <a:avLst/>
              <a:gdLst>
                <a:gd name="connsiteX0" fmla="*/ 0 w 2725270"/>
                <a:gd name="connsiteY0" fmla="*/ 1272991 h 1281955"/>
                <a:gd name="connsiteX1" fmla="*/ 1470211 w 2725270"/>
                <a:gd name="connsiteY1" fmla="*/ 2 h 1281955"/>
                <a:gd name="connsiteX2" fmla="*/ 2725270 w 2725270"/>
                <a:gd name="connsiteY2" fmla="*/ 1281955 h 1281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25270" h="1281955">
                  <a:moveTo>
                    <a:pt x="0" y="1272991"/>
                  </a:moveTo>
                  <a:cubicBezTo>
                    <a:pt x="507999" y="635749"/>
                    <a:pt x="1015999" y="-1492"/>
                    <a:pt x="1470211" y="2"/>
                  </a:cubicBezTo>
                  <a:cubicBezTo>
                    <a:pt x="1924423" y="1496"/>
                    <a:pt x="2324846" y="641725"/>
                    <a:pt x="2725270" y="1281955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6A707A1-C936-49A7-84DD-AD006F55FB9C}"/>
                </a:ext>
              </a:extLst>
            </p:cNvPr>
            <p:cNvSpPr txBox="1"/>
            <p:nvPr/>
          </p:nvSpPr>
          <p:spPr>
            <a:xfrm>
              <a:off x="7711222" y="1795189"/>
              <a:ext cx="10585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2</a:t>
              </a:r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720BBB3-3436-4001-B10B-F754D70E4CB2}"/>
              </a:ext>
            </a:extLst>
          </p:cNvPr>
          <p:cNvSpPr/>
          <p:nvPr/>
        </p:nvSpPr>
        <p:spPr>
          <a:xfrm>
            <a:off x="6934200" y="4419589"/>
            <a:ext cx="3451411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8DC61F0-6F84-4E5F-B8B0-0156D9768868}"/>
              </a:ext>
            </a:extLst>
          </p:cNvPr>
          <p:cNvSpPr txBox="1"/>
          <p:nvPr/>
        </p:nvSpPr>
        <p:spPr>
          <a:xfrm>
            <a:off x="8782895" y="4437973"/>
            <a:ext cx="2489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00000000000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D98F220-771E-4B1B-AA58-0E3C7F2B9441}"/>
              </a:ext>
            </a:extLst>
          </p:cNvPr>
          <p:cNvSpPr txBox="1"/>
          <p:nvPr/>
        </p:nvSpPr>
        <p:spPr>
          <a:xfrm>
            <a:off x="6940325" y="4443053"/>
            <a:ext cx="11087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000000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093914C2-2AF3-4128-B981-608C591F7476}"/>
              </a:ext>
            </a:extLst>
          </p:cNvPr>
          <p:cNvGrpSpPr/>
          <p:nvPr/>
        </p:nvGrpSpPr>
        <p:grpSpPr>
          <a:xfrm>
            <a:off x="7917537" y="4125223"/>
            <a:ext cx="1730715" cy="528643"/>
            <a:chOff x="7039037" y="1795189"/>
            <a:chExt cx="1730715" cy="528643"/>
          </a:xfrm>
        </p:grpSpPr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5C086F9C-A984-4C15-BB47-DCF4D2D670FC}"/>
                </a:ext>
              </a:extLst>
            </p:cNvPr>
            <p:cNvSpPr/>
            <p:nvPr/>
          </p:nvSpPr>
          <p:spPr>
            <a:xfrm>
              <a:off x="7039037" y="1992137"/>
              <a:ext cx="890245" cy="331695"/>
            </a:xfrm>
            <a:custGeom>
              <a:avLst/>
              <a:gdLst>
                <a:gd name="connsiteX0" fmla="*/ 0 w 2725270"/>
                <a:gd name="connsiteY0" fmla="*/ 1272991 h 1281955"/>
                <a:gd name="connsiteX1" fmla="*/ 1470211 w 2725270"/>
                <a:gd name="connsiteY1" fmla="*/ 2 h 1281955"/>
                <a:gd name="connsiteX2" fmla="*/ 2725270 w 2725270"/>
                <a:gd name="connsiteY2" fmla="*/ 1281955 h 1281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25270" h="1281955">
                  <a:moveTo>
                    <a:pt x="0" y="1272991"/>
                  </a:moveTo>
                  <a:cubicBezTo>
                    <a:pt x="507999" y="635749"/>
                    <a:pt x="1015999" y="-1492"/>
                    <a:pt x="1470211" y="2"/>
                  </a:cubicBezTo>
                  <a:cubicBezTo>
                    <a:pt x="1924423" y="1496"/>
                    <a:pt x="2324846" y="641725"/>
                    <a:pt x="2725270" y="1281955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5599B0A-3ADF-4E50-89E1-46AE076DBB3D}"/>
                </a:ext>
              </a:extLst>
            </p:cNvPr>
            <p:cNvSpPr txBox="1"/>
            <p:nvPr/>
          </p:nvSpPr>
          <p:spPr>
            <a:xfrm>
              <a:off x="7711222" y="1795189"/>
              <a:ext cx="10585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2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71E5581B-144C-4F98-A7B6-1E1AD01AE3BD}"/>
              </a:ext>
            </a:extLst>
          </p:cNvPr>
          <p:cNvSpPr txBox="1"/>
          <p:nvPr/>
        </p:nvSpPr>
        <p:spPr>
          <a:xfrm>
            <a:off x="2835892" y="2562635"/>
            <a:ext cx="1281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+</a:t>
            </a:r>
            <a:endParaRPr lang="en-US" altLang="ko-KR" sz="2000" b="1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CCD447C-90E4-4E54-9F23-65CDD30206B6}"/>
              </a:ext>
            </a:extLst>
          </p:cNvPr>
          <p:cNvSpPr txBox="1"/>
          <p:nvPr/>
        </p:nvSpPr>
        <p:spPr>
          <a:xfrm>
            <a:off x="8584525" y="3701649"/>
            <a:ext cx="1281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+</a:t>
            </a:r>
            <a:endParaRPr lang="en-US" altLang="ko-KR" sz="2000" b="1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9546AC81-CC9F-4653-9FD2-F18E04309D19}"/>
              </a:ext>
            </a:extLst>
          </p:cNvPr>
          <p:cNvGrpSpPr/>
          <p:nvPr/>
        </p:nvGrpSpPr>
        <p:grpSpPr>
          <a:xfrm>
            <a:off x="8440768" y="4929605"/>
            <a:ext cx="1465231" cy="923330"/>
            <a:chOff x="2522271" y="4847673"/>
            <a:chExt cx="1465231" cy="923330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25A7F50-D385-4F84-9CF9-B00FD248E327}"/>
                </a:ext>
              </a:extLst>
            </p:cNvPr>
            <p:cNvSpPr txBox="1"/>
            <p:nvPr/>
          </p:nvSpPr>
          <p:spPr>
            <a:xfrm>
              <a:off x="2705687" y="4847673"/>
              <a:ext cx="1281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0" lang="en-US" altLang="ko-KR" sz="2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+</a:t>
              </a:r>
              <a:endParaRPr lang="en-US" altLang="ko-KR" sz="2000" b="1" dirty="0">
                <a:latin typeface="AppleSDGothicNeoM00" panose="02000503000000000000" pitchFamily="2" charset="-127"/>
                <a:ea typeface="AppleSDGothicNeoM00" panose="02000503000000000000" pitchFamily="2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034C70D-6532-4963-BC1C-2CEBD6998496}"/>
                </a:ext>
              </a:extLst>
            </p:cNvPr>
            <p:cNvSpPr txBox="1"/>
            <p:nvPr/>
          </p:nvSpPr>
          <p:spPr>
            <a:xfrm>
              <a:off x="2522271" y="5247783"/>
              <a:ext cx="615553" cy="52322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sz="2800" b="1" dirty="0"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…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07F8E14F-9492-4369-B095-C1118A6818C6}"/>
              </a:ext>
            </a:extLst>
          </p:cNvPr>
          <p:cNvSpPr txBox="1"/>
          <p:nvPr/>
        </p:nvSpPr>
        <p:spPr>
          <a:xfrm>
            <a:off x="8240487" y="6001836"/>
            <a:ext cx="4631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down_sum</a:t>
            </a:r>
            <a:endParaRPr lang="ko-KR" altLang="en-US" sz="1600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A3EB1FF-D083-4208-9A4C-A30D29870A50}"/>
              </a:ext>
            </a:extLst>
          </p:cNvPr>
          <p:cNvCxnSpPr/>
          <p:nvPr/>
        </p:nvCxnSpPr>
        <p:spPr>
          <a:xfrm flipH="1">
            <a:off x="5116963" y="2237683"/>
            <a:ext cx="1344705" cy="228503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제목 1">
            <a:extLst>
              <a:ext uri="{FF2B5EF4-FFF2-40B4-BE49-F238E27FC236}">
                <a16:creationId xmlns:a16="http://schemas.microsoft.com/office/drawing/2014/main" id="{85F90103-6E81-45A6-AE69-52713ACF1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Griffin-Lim Algorithm</a:t>
            </a:r>
            <a:endParaRPr lang="ko-KR" altLang="en-US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6950086-2507-4F8C-808E-895DEDE0B5D2}"/>
              </a:ext>
            </a:extLst>
          </p:cNvPr>
          <p:cNvSpPr txBox="1"/>
          <p:nvPr/>
        </p:nvSpPr>
        <p:spPr>
          <a:xfrm>
            <a:off x="10220925" y="1555596"/>
            <a:ext cx="670124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000000"/>
                </a:solidFill>
                <a:latin typeface="Amasis MT Pro" panose="02040504050005020304" pitchFamily="18" charset="0"/>
                <a:ea typeface="AppleSDGothicNeoB00" panose="02000503000000000000" pitchFamily="2" charset="-127"/>
              </a:rPr>
              <a:t>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EF0BE29-019C-4194-BBDF-B4EDF1CF245E}"/>
              </a:ext>
            </a:extLst>
          </p:cNvPr>
          <p:cNvSpPr txBox="1"/>
          <p:nvPr/>
        </p:nvSpPr>
        <p:spPr>
          <a:xfrm>
            <a:off x="4565078" y="1510335"/>
            <a:ext cx="670124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000000"/>
                </a:solidFill>
                <a:latin typeface="Amasis MT Pro" panose="02040504050005020304" pitchFamily="18" charset="0"/>
                <a:ea typeface="AppleSDGothicNeoB00" panose="02000503000000000000" pitchFamily="2" charset="-127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403944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397B4-A524-4529-9033-BDF7D26A4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Griffin-Lim Algorithm</a:t>
            </a:r>
            <a:endParaRPr lang="ko-KR" altLang="en-US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9704A7-3F39-42B4-9747-513B70A98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4945" y="1381842"/>
            <a:ext cx="5429811" cy="48149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D468ED2-A9D8-4B27-8E82-FB74911C7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244" y="1449839"/>
            <a:ext cx="5072623" cy="467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917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0DA580FF-7229-418B-8B9E-91B1BB6589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34" y="2129326"/>
            <a:ext cx="8850793" cy="3352381"/>
          </a:xfrm>
          <a:prstGeom prst="rect">
            <a:avLst/>
          </a:prstGeom>
        </p:spPr>
      </p:pic>
      <p:sp>
        <p:nvSpPr>
          <p:cNvPr id="15" name="제목 1">
            <a:extLst>
              <a:ext uri="{FF2B5EF4-FFF2-40B4-BE49-F238E27FC236}">
                <a16:creationId xmlns:a16="http://schemas.microsoft.com/office/drawing/2014/main" id="{34C983DD-58AF-485E-BDAF-7E5DACEA3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Griffin-Lim Algorithm - 1</a:t>
            </a:r>
            <a:endParaRPr lang="ko-KR" altLang="en-US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83D02B03-1880-4808-9652-37403EB00B09}"/>
                  </a:ext>
                </a:extLst>
              </p14:cNvPr>
              <p14:cNvContentPartPr/>
              <p14:nvPr/>
            </p14:nvContentPartPr>
            <p14:xfrm>
              <a:off x="6140541" y="2921209"/>
              <a:ext cx="2462400" cy="20160"/>
            </p14:xfrm>
          </p:contentPart>
        </mc:Choice>
        <mc:Fallback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83D02B03-1880-4808-9652-37403EB00B0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86541" y="2813569"/>
                <a:ext cx="257004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06C7AD4-8935-473F-9D53-524427850F1F}"/>
                  </a:ext>
                </a:extLst>
              </p:cNvPr>
              <p:cNvSpPr txBox="1"/>
              <p:nvPr/>
            </p:nvSpPr>
            <p:spPr>
              <a:xfrm>
                <a:off x="6882245" y="3644500"/>
                <a:ext cx="3260725" cy="16758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solidFill>
                      <a:srgbClr val="000000"/>
                    </a:solidFill>
                    <a:latin typeface="Amasis MT Pro" panose="02040504050005020304" pitchFamily="18" charset="0"/>
                    <a:ea typeface="AppleSDGothicNeoB00" panose="02000503000000000000" pitchFamily="2" charset="-127"/>
                  </a:rPr>
                  <a:t>Mask1 = 1.5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solidFill>
                      <a:srgbClr val="000000"/>
                    </a:solidFill>
                    <a:latin typeface="Amasis MT Pro" panose="02040504050005020304" pitchFamily="18" charset="0"/>
                    <a:ea typeface="AppleSDGothicNeoB00" panose="02000503000000000000" pitchFamily="2" charset="-127"/>
                  </a:rPr>
                  <a:t>Mask2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ppleSDGothicNeoB00" panose="02000503000000000000" pitchFamily="2" charset="-127"/>
                          </a:rPr>
                        </m:ctrlPr>
                      </m:sSupPr>
                      <m:e>
                        <m:r>
                          <a:rPr lang="en-US" altLang="ko-KR" sz="1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ppleSDGothicNeoB00" panose="02000503000000000000" pitchFamily="2" charset="-127"/>
                          </a:rPr>
                          <m:t>𝑒</m:t>
                        </m:r>
                      </m:e>
                      <m:sup>
                        <m:r>
                          <a:rPr lang="en-US" altLang="ko-KR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ppleSDGothicNeoB00" panose="02000503000000000000" pitchFamily="2" charset="-127"/>
                          </a:rPr>
                          <m:t>3</m:t>
                        </m:r>
                        <m:r>
                          <a:rPr lang="ko-KR" alt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ppleSDGothicNeoB00" panose="02000503000000000000" pitchFamily="2" charset="-127"/>
                          </a:rPr>
                          <m:t>𝜋</m:t>
                        </m:r>
                        <m:r>
                          <a:rPr lang="en-US" altLang="ko-KR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ppleSDGothicNeoB00" panose="02000503000000000000" pitchFamily="2" charset="-127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altLang="ko-KR" sz="1600" dirty="0">
                    <a:solidFill>
                      <a:srgbClr val="000000"/>
                    </a:solidFill>
                    <a:latin typeface="Amasis MT Pro" panose="02040504050005020304" pitchFamily="18" charset="0"/>
                    <a:ea typeface="AppleSDGothicNeoB00" panose="02000503000000000000" pitchFamily="2" charset="-127"/>
                  </a:rPr>
                  <a:t> = -1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solidFill>
                      <a:srgbClr val="000000"/>
                    </a:solidFill>
                    <a:latin typeface="Amasis MT Pro" panose="02040504050005020304" pitchFamily="18" charset="0"/>
                    <a:ea typeface="AppleSDGothicNeoB00" panose="02000503000000000000" pitchFamily="2" charset="-127"/>
                  </a:rPr>
                  <a:t>Mask 3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ppleSDGothicNeoB00" panose="02000503000000000000" pitchFamily="2" charset="-127"/>
                          </a:rPr>
                        </m:ctrlPr>
                      </m:sSupPr>
                      <m:e>
                        <m:r>
                          <a:rPr lang="en-US" altLang="ko-KR" sz="1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ppleSDGothicNeoB00" panose="02000503000000000000" pitchFamily="2" charset="-127"/>
                          </a:rPr>
                          <m:t>𝑒</m:t>
                        </m:r>
                      </m:e>
                      <m:sup>
                        <m:r>
                          <a:rPr lang="en-US" altLang="ko-KR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ppleSDGothicNeoB00" panose="02000503000000000000" pitchFamily="2" charset="-127"/>
                          </a:rPr>
                          <m:t>20000</m:t>
                        </m:r>
                        <m:r>
                          <a:rPr lang="en-US" altLang="ko-KR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ppleSDGothicNeoB00" panose="02000503000000000000" pitchFamily="2" charset="-127"/>
                          </a:rPr>
                          <m:t>𝑖</m:t>
                        </m:r>
                      </m:sup>
                    </m:sSup>
                  </m:oMath>
                </a14:m>
                <a:endParaRPr lang="en-US" altLang="ko-KR" sz="1600" dirty="0">
                  <a:solidFill>
                    <a:srgbClr val="000000"/>
                  </a:solidFill>
                  <a:latin typeface="Amasis MT Pro" panose="02040504050005020304" pitchFamily="18" charset="0"/>
                  <a:ea typeface="AppleSDGothicNeoB00" panose="02000503000000000000" pitchFamily="2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solidFill>
                      <a:srgbClr val="000000"/>
                    </a:solidFill>
                    <a:latin typeface="Amasis MT Pro" panose="02040504050005020304" pitchFamily="18" charset="0"/>
                    <a:ea typeface="AppleSDGothicNeoB00" panose="02000503000000000000" pitchFamily="2" charset="-127"/>
                  </a:rPr>
                  <a:t>Mask 4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ppleSDGothicNeoB00" panose="02000503000000000000" pitchFamily="2" charset="-127"/>
                          </a:rPr>
                        </m:ctrlPr>
                      </m:sSupPr>
                      <m:e>
                        <m:r>
                          <a:rPr lang="en-US" altLang="ko-KR" sz="1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ppleSDGothicNeoB00" panose="02000503000000000000" pitchFamily="2" charset="-127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altLang="ko-KR" sz="16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AppleSDGothicNeoB00" panose="02000503000000000000" pitchFamily="2" charset="-127"/>
                              </a:rPr>
                            </m:ctrlPr>
                          </m:fPr>
                          <m:num>
                            <m:r>
                              <a:rPr lang="ko-KR" altLang="en-US" sz="16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AppleSDGothicNeoB00" panose="02000503000000000000" pitchFamily="2" charset="-127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ko-KR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AppleSDGothicNeoB00" panose="02000503000000000000" pitchFamily="2" charset="-127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ppleSDGothicNeoB00" panose="02000503000000000000" pitchFamily="2" charset="-127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altLang="ko-KR" sz="1600" dirty="0">
                    <a:solidFill>
                      <a:srgbClr val="000000"/>
                    </a:solidFill>
                    <a:latin typeface="Amasis MT Pro" panose="02040504050005020304" pitchFamily="18" charset="0"/>
                    <a:ea typeface="AppleSDGothicNeoB00" panose="02000503000000000000" pitchFamily="2" charset="-127"/>
                  </a:rPr>
                  <a:t> = i 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06C7AD4-8935-473F-9D53-524427850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2245" y="3644500"/>
                <a:ext cx="3260725" cy="1675843"/>
              </a:xfrm>
              <a:prstGeom prst="rect">
                <a:avLst/>
              </a:prstGeom>
              <a:blipFill>
                <a:blip r:embed="rId5"/>
                <a:stretch>
                  <a:fillRect l="-1121" b="-14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8585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>
            <a:extLst>
              <a:ext uri="{FF2B5EF4-FFF2-40B4-BE49-F238E27FC236}">
                <a16:creationId xmlns:a16="http://schemas.microsoft.com/office/drawing/2014/main" id="{34C983DD-58AF-485E-BDAF-7E5DACEA3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Griffin-Lim Algorithm - 2</a:t>
            </a:r>
            <a:endParaRPr lang="ko-KR" altLang="en-US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1311575-4845-476C-B934-1AA4A8096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349" y="2356420"/>
            <a:ext cx="4825397" cy="3149206"/>
          </a:xfrm>
          <a:prstGeom prst="rect">
            <a:avLst/>
          </a:prstGeom>
        </p:spPr>
      </p:pic>
      <p:sp>
        <p:nvSpPr>
          <p:cNvPr id="4" name="타원 3">
            <a:hlinkClick r:id="rId3" action="ppaction://hlinkfile"/>
            <a:extLst>
              <a:ext uri="{FF2B5EF4-FFF2-40B4-BE49-F238E27FC236}">
                <a16:creationId xmlns:a16="http://schemas.microsoft.com/office/drawing/2014/main" id="{C2F6F1BB-3043-499D-ACC4-E431B4F512D9}"/>
              </a:ext>
            </a:extLst>
          </p:cNvPr>
          <p:cNvSpPr/>
          <p:nvPr/>
        </p:nvSpPr>
        <p:spPr>
          <a:xfrm>
            <a:off x="8274425" y="2356420"/>
            <a:ext cx="636494" cy="63649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C48CFD-E875-4561-A251-DB8D59164821}"/>
              </a:ext>
            </a:extLst>
          </p:cNvPr>
          <p:cNvSpPr txBox="1"/>
          <p:nvPr/>
        </p:nvSpPr>
        <p:spPr>
          <a:xfrm>
            <a:off x="7895257" y="3010616"/>
            <a:ext cx="3260725" cy="418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Amasis MT Pro" panose="02040504050005020304" pitchFamily="18" charset="0"/>
                <a:ea typeface="AppleSDGothicNeoB00" panose="02000503000000000000" pitchFamily="2" charset="-127"/>
              </a:rPr>
              <a:t>Original Sound</a:t>
            </a:r>
          </a:p>
        </p:txBody>
      </p:sp>
      <p:sp>
        <p:nvSpPr>
          <p:cNvPr id="9" name="타원 8">
            <a:hlinkClick r:id="rId4" action="ppaction://hlinkfile"/>
            <a:extLst>
              <a:ext uri="{FF2B5EF4-FFF2-40B4-BE49-F238E27FC236}">
                <a16:creationId xmlns:a16="http://schemas.microsoft.com/office/drawing/2014/main" id="{B5ABA594-70AD-4A84-96C4-05325CCC03E7}"/>
              </a:ext>
            </a:extLst>
          </p:cNvPr>
          <p:cNvSpPr/>
          <p:nvPr/>
        </p:nvSpPr>
        <p:spPr>
          <a:xfrm>
            <a:off x="8274425" y="4112434"/>
            <a:ext cx="636494" cy="63649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7F04AB-7196-4A53-AD9D-62E2840A6EEC}"/>
              </a:ext>
            </a:extLst>
          </p:cNvPr>
          <p:cNvSpPr txBox="1"/>
          <p:nvPr/>
        </p:nvSpPr>
        <p:spPr>
          <a:xfrm>
            <a:off x="8093075" y="4830451"/>
            <a:ext cx="3260725" cy="418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Amasis MT Pro" panose="02040504050005020304" pitchFamily="18" charset="0"/>
                <a:ea typeface="AppleSDGothicNeoB00" panose="02000503000000000000" pitchFamily="2" charset="-127"/>
              </a:rPr>
              <a:t>G-L Sound</a:t>
            </a:r>
          </a:p>
        </p:txBody>
      </p:sp>
    </p:spTree>
    <p:extLst>
      <p:ext uri="{BB962C8B-B14F-4D97-AF65-F5344CB8AC3E}">
        <p14:creationId xmlns:p14="http://schemas.microsoft.com/office/powerpoint/2010/main" val="1798919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397B4-A524-4529-9033-BDF7D26A4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Process</a:t>
            </a:r>
            <a:endParaRPr lang="ko-KR" altLang="en-US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811164-4449-4037-8461-BFDB1312C410}"/>
              </a:ext>
            </a:extLst>
          </p:cNvPr>
          <p:cNvSpPr txBox="1"/>
          <p:nvPr/>
        </p:nvSpPr>
        <p:spPr>
          <a:xfrm>
            <a:off x="2534830" y="3362584"/>
            <a:ext cx="4575114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 startAt="3"/>
            </a:pPr>
            <a:r>
              <a:rPr lang="en-US" altLang="ko-KR" sz="2000" dirty="0">
                <a:solidFill>
                  <a:srgbClr val="000000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ISTFT</a:t>
            </a:r>
          </a:p>
          <a:p>
            <a:pPr marL="457200" indent="-457200">
              <a:lnSpc>
                <a:spcPct val="150000"/>
              </a:lnSpc>
              <a:buAutoNum type="arabicPeriod" startAt="3"/>
            </a:pPr>
            <a:r>
              <a:rPr lang="en-US" altLang="ko-KR" sz="2000" dirty="0">
                <a:solidFill>
                  <a:srgbClr val="000000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Compare with original signal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AFBED1-49E2-4500-B24F-62D16759C546}"/>
              </a:ext>
            </a:extLst>
          </p:cNvPr>
          <p:cNvSpPr txBox="1"/>
          <p:nvPr/>
        </p:nvSpPr>
        <p:spPr>
          <a:xfrm>
            <a:off x="4749427" y="1690688"/>
            <a:ext cx="3606303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kumimoji="0" lang="en-US" altLang="ko-KR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pleSDGothicNeoB00" panose="02000503000000000000" pitchFamily="2" charset="-127"/>
                <a:ea typeface="AppleSDGothicNeoB00" panose="02000503000000000000" pitchFamily="2" charset="-127"/>
              </a:rPr>
              <a:t>Signal </a:t>
            </a:r>
            <a:r>
              <a:rPr lang="en-US" altLang="ko-KR" sz="2000" dirty="0">
                <a:solidFill>
                  <a:srgbClr val="000000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STFT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300097-0921-4A28-B4B0-A49BD33BB25F}"/>
              </a:ext>
            </a:extLst>
          </p:cNvPr>
          <p:cNvSpPr txBox="1"/>
          <p:nvPr/>
        </p:nvSpPr>
        <p:spPr>
          <a:xfrm>
            <a:off x="6965574" y="3300593"/>
            <a:ext cx="3606303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 startAt="3"/>
            </a:pPr>
            <a:r>
              <a:rPr lang="en-US" altLang="ko-KR" sz="2000" dirty="0">
                <a:solidFill>
                  <a:srgbClr val="000000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Masks</a:t>
            </a:r>
          </a:p>
          <a:p>
            <a:pPr marL="457200" indent="-457200">
              <a:lnSpc>
                <a:spcPct val="150000"/>
              </a:lnSpc>
              <a:buAutoNum type="arabicPeriod" startAt="3"/>
            </a:pPr>
            <a:r>
              <a:rPr lang="en-US" altLang="ko-KR" sz="2000" dirty="0">
                <a:solidFill>
                  <a:srgbClr val="000000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MSTFT = Mask * STFT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16618C-263D-41D0-93D2-D4C868A1CD7C}"/>
              </a:ext>
            </a:extLst>
          </p:cNvPr>
          <p:cNvSpPr txBox="1"/>
          <p:nvPr/>
        </p:nvSpPr>
        <p:spPr>
          <a:xfrm>
            <a:off x="6965574" y="5183417"/>
            <a:ext cx="4697508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 startAt="5"/>
            </a:pPr>
            <a:r>
              <a:rPr lang="en-US" altLang="ko-KR" sz="2000" dirty="0">
                <a:solidFill>
                  <a:srgbClr val="000000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Griffin – Lim Algorithm</a:t>
            </a:r>
          </a:p>
          <a:p>
            <a:pPr marL="457200" indent="-457200">
              <a:lnSpc>
                <a:spcPct val="150000"/>
              </a:lnSpc>
              <a:buAutoNum type="arabicPeriod" startAt="5"/>
            </a:pPr>
            <a:r>
              <a:rPr lang="en-US" altLang="ko-KR" sz="2000" dirty="0">
                <a:solidFill>
                  <a:srgbClr val="000000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Compare with original signal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266855E-DDC0-4960-9EB9-2AA2FD659A0E}"/>
              </a:ext>
            </a:extLst>
          </p:cNvPr>
          <p:cNvCxnSpPr>
            <a:cxnSpLocks/>
          </p:cNvCxnSpPr>
          <p:nvPr/>
        </p:nvCxnSpPr>
        <p:spPr>
          <a:xfrm flipH="1">
            <a:off x="4248024" y="2487814"/>
            <a:ext cx="805577" cy="81277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F2458CA-D18E-43C4-954E-2F4E60B0660A}"/>
              </a:ext>
            </a:extLst>
          </p:cNvPr>
          <p:cNvCxnSpPr>
            <a:cxnSpLocks/>
          </p:cNvCxnSpPr>
          <p:nvPr/>
        </p:nvCxnSpPr>
        <p:spPr>
          <a:xfrm>
            <a:off x="6212543" y="2456951"/>
            <a:ext cx="680069" cy="80339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5A95736-A683-4B1C-A40B-B273418D1782}"/>
              </a:ext>
            </a:extLst>
          </p:cNvPr>
          <p:cNvCxnSpPr>
            <a:cxnSpLocks/>
          </p:cNvCxnSpPr>
          <p:nvPr/>
        </p:nvCxnSpPr>
        <p:spPr>
          <a:xfrm flipH="1">
            <a:off x="8336554" y="4339775"/>
            <a:ext cx="1" cy="74946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289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>
            <a:extLst>
              <a:ext uri="{FF2B5EF4-FFF2-40B4-BE49-F238E27FC236}">
                <a16:creationId xmlns:a16="http://schemas.microsoft.com/office/drawing/2014/main" id="{34C983DD-58AF-485E-BDAF-7E5DACEA3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Griffin-Lim Algorithm - 3</a:t>
            </a:r>
            <a:endParaRPr lang="ko-KR" altLang="en-US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sp>
        <p:nvSpPr>
          <p:cNvPr id="4" name="타원 3">
            <a:hlinkClick r:id="rId2" action="ppaction://hlinkfile"/>
            <a:extLst>
              <a:ext uri="{FF2B5EF4-FFF2-40B4-BE49-F238E27FC236}">
                <a16:creationId xmlns:a16="http://schemas.microsoft.com/office/drawing/2014/main" id="{C2F6F1BB-3043-499D-ACC4-E431B4F512D9}"/>
              </a:ext>
            </a:extLst>
          </p:cNvPr>
          <p:cNvSpPr/>
          <p:nvPr/>
        </p:nvSpPr>
        <p:spPr>
          <a:xfrm>
            <a:off x="8274425" y="2356420"/>
            <a:ext cx="636494" cy="63649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C48CFD-E875-4561-A251-DB8D59164821}"/>
              </a:ext>
            </a:extLst>
          </p:cNvPr>
          <p:cNvSpPr txBox="1"/>
          <p:nvPr/>
        </p:nvSpPr>
        <p:spPr>
          <a:xfrm>
            <a:off x="7895257" y="3010616"/>
            <a:ext cx="3260725" cy="418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Amasis MT Pro" panose="02040504050005020304" pitchFamily="18" charset="0"/>
                <a:ea typeface="AppleSDGothicNeoB00" panose="02000503000000000000" pitchFamily="2" charset="-127"/>
              </a:rPr>
              <a:t>Original Sound</a:t>
            </a:r>
          </a:p>
        </p:txBody>
      </p:sp>
      <p:sp>
        <p:nvSpPr>
          <p:cNvPr id="9" name="타원 8">
            <a:hlinkClick r:id="rId3" action="ppaction://hlinkfile"/>
            <a:extLst>
              <a:ext uri="{FF2B5EF4-FFF2-40B4-BE49-F238E27FC236}">
                <a16:creationId xmlns:a16="http://schemas.microsoft.com/office/drawing/2014/main" id="{B5ABA594-70AD-4A84-96C4-05325CCC03E7}"/>
              </a:ext>
            </a:extLst>
          </p:cNvPr>
          <p:cNvSpPr/>
          <p:nvPr/>
        </p:nvSpPr>
        <p:spPr>
          <a:xfrm>
            <a:off x="8274425" y="4112434"/>
            <a:ext cx="636494" cy="63649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7F04AB-7196-4A53-AD9D-62E2840A6EEC}"/>
              </a:ext>
            </a:extLst>
          </p:cNvPr>
          <p:cNvSpPr txBox="1"/>
          <p:nvPr/>
        </p:nvSpPr>
        <p:spPr>
          <a:xfrm>
            <a:off x="8093075" y="4748928"/>
            <a:ext cx="3260725" cy="418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Amasis MT Pro" panose="02040504050005020304" pitchFamily="18" charset="0"/>
                <a:ea typeface="AppleSDGothicNeoB00" panose="02000503000000000000" pitchFamily="2" charset="-127"/>
              </a:rPr>
              <a:t>G-L Sound</a:t>
            </a:r>
          </a:p>
        </p:txBody>
      </p:sp>
      <p:pic>
        <p:nvPicPr>
          <p:cNvPr id="5" name="그림 4" descr="텍스트, 연필이(가) 표시된 사진&#10;&#10;자동 생성된 설명">
            <a:extLst>
              <a:ext uri="{FF2B5EF4-FFF2-40B4-BE49-F238E27FC236}">
                <a16:creationId xmlns:a16="http://schemas.microsoft.com/office/drawing/2014/main" id="{D25E495B-13BC-4F02-ABEA-00B8287FD0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496" y="2356420"/>
            <a:ext cx="5130159" cy="31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850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397B4-A524-4529-9033-BDF7D26A4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Signal</a:t>
            </a:r>
            <a:endParaRPr lang="ko-KR" altLang="en-US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560C24C-AE2C-4A64-A49A-7FC9A62F1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3267" y="2409825"/>
            <a:ext cx="37242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0D44959-121C-4F21-8FD4-6B25FEDA0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354" y="2409825"/>
            <a:ext cx="36195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74E2DB5C-9789-4751-8C55-E7860B1A2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54" y="2409825"/>
            <a:ext cx="36766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C50CD2F-4891-4C39-BC04-518793AFE379}"/>
              </a:ext>
            </a:extLst>
          </p:cNvPr>
          <p:cNvSpPr txBox="1"/>
          <p:nvPr/>
        </p:nvSpPr>
        <p:spPr>
          <a:xfrm>
            <a:off x="1202206" y="5128036"/>
            <a:ext cx="3606303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kumimoji="0" lang="en-US" altLang="ko-KR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masis MT Pro" panose="02040504050005020304" pitchFamily="18" charset="0"/>
                <a:ea typeface="AppleSDGothicNeoB00" panose="02000503000000000000" pitchFamily="2" charset="-127"/>
              </a:rPr>
              <a:t>Sine Function</a:t>
            </a:r>
            <a:endParaRPr lang="en-US" altLang="ko-KR" sz="2000" dirty="0">
              <a:solidFill>
                <a:srgbClr val="000000"/>
              </a:solidFill>
              <a:latin typeface="Amasis MT Pro" panose="02040504050005020304" pitchFamily="18" charset="0"/>
              <a:ea typeface="AppleSDGothicNeoB00" panose="02000503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E3ECF2-CFB8-4BDA-9056-913C4DC149E0}"/>
              </a:ext>
            </a:extLst>
          </p:cNvPr>
          <p:cNvSpPr txBox="1"/>
          <p:nvPr/>
        </p:nvSpPr>
        <p:spPr>
          <a:xfrm>
            <a:off x="4878856" y="5128036"/>
            <a:ext cx="3606303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000000"/>
                </a:solidFill>
                <a:latin typeface="Amasis MT Pro" panose="02040504050005020304" pitchFamily="18" charset="0"/>
                <a:ea typeface="AppleSDGothicNeoB00" panose="02000503000000000000" pitchFamily="2" charset="-127"/>
              </a:rPr>
              <a:t>2.  My friend’s voice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BCD7CA-E85B-44C9-A157-139503402752}"/>
              </a:ext>
            </a:extLst>
          </p:cNvPr>
          <p:cNvSpPr txBox="1"/>
          <p:nvPr/>
        </p:nvSpPr>
        <p:spPr>
          <a:xfrm>
            <a:off x="9231156" y="5128036"/>
            <a:ext cx="3606303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000000"/>
                </a:solidFill>
                <a:latin typeface="Amasis MT Pro" panose="02040504050005020304" pitchFamily="18" charset="0"/>
                <a:ea typeface="AppleSDGothicNeoB00" panose="02000503000000000000" pitchFamily="2" charset="-127"/>
              </a:rPr>
              <a:t>3.  My voice</a:t>
            </a:r>
          </a:p>
        </p:txBody>
      </p:sp>
    </p:spTree>
    <p:extLst>
      <p:ext uri="{BB962C8B-B14F-4D97-AF65-F5344CB8AC3E}">
        <p14:creationId xmlns:p14="http://schemas.microsoft.com/office/powerpoint/2010/main" val="2406774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397B4-A524-4529-9033-BDF7D26A4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STFT</a:t>
            </a:r>
            <a:endParaRPr lang="ko-KR" altLang="en-US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643FF75-81DF-4063-A6E2-8A242A0EC9BE}"/>
                  </a:ext>
                </a:extLst>
              </p:cNvPr>
              <p:cNvSpPr txBox="1"/>
              <p:nvPr/>
            </p:nvSpPr>
            <p:spPr>
              <a:xfrm>
                <a:off x="1441560" y="2118105"/>
                <a:ext cx="9818111" cy="10384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d>
                        <m:dPr>
                          <m:ctrlPr>
                            <a:rPr lang="pt-BR" altLang="ko-KR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altLang="ko-KR" sz="24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altLang="ko-KR" sz="2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altLang="ko-KR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pt-BR" altLang="ko-KR" sz="24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altLang="ko-K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  <m:sup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b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f>
                                    <m:f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𝑘𝑙</m:t>
                                      </m:r>
                                    </m:num>
                                    <m:den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=1, 2, 3, ⋯ 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(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 2, 3,⋯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643FF75-81DF-4063-A6E2-8A242A0EC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560" y="2118105"/>
                <a:ext cx="9818111" cy="10384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E6D0EC79-7B2A-4FE0-A752-56A37C48A22D}"/>
                  </a:ext>
                </a:extLst>
              </p14:cNvPr>
              <p14:cNvContentPartPr/>
              <p14:nvPr/>
            </p14:nvContentPartPr>
            <p14:xfrm>
              <a:off x="4069821" y="2653009"/>
              <a:ext cx="480240" cy="5760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E6D0EC79-7B2A-4FE0-A752-56A37C48A22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15821" y="2545369"/>
                <a:ext cx="587880" cy="273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그룹 10">
            <a:extLst>
              <a:ext uri="{FF2B5EF4-FFF2-40B4-BE49-F238E27FC236}">
                <a16:creationId xmlns:a16="http://schemas.microsoft.com/office/drawing/2014/main" id="{7BF4AE85-D8A7-4BB2-B6E3-17AAE2BBCB35}"/>
              </a:ext>
            </a:extLst>
          </p:cNvPr>
          <p:cNvGrpSpPr/>
          <p:nvPr/>
        </p:nvGrpSpPr>
        <p:grpSpPr>
          <a:xfrm>
            <a:off x="1876918" y="3615149"/>
            <a:ext cx="4385805" cy="2877726"/>
            <a:chOff x="3972727" y="3584011"/>
            <a:chExt cx="4385805" cy="2877726"/>
          </a:xfrm>
        </p:grpSpPr>
        <p:pic>
          <p:nvPicPr>
            <p:cNvPr id="4098" name="Picture 2">
              <a:extLst>
                <a:ext uri="{FF2B5EF4-FFF2-40B4-BE49-F238E27FC236}">
                  <a16:creationId xmlns:a16="http://schemas.microsoft.com/office/drawing/2014/main" id="{AD49CDE1-09AD-4CE6-B7CA-D002730A64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2727" y="3584011"/>
              <a:ext cx="3543300" cy="2362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4099605-6BED-4B60-997B-B3915EBAEE19}"/>
                </a:ext>
              </a:extLst>
            </p:cNvPr>
            <p:cNvSpPr txBox="1"/>
            <p:nvPr/>
          </p:nvSpPr>
          <p:spPr>
            <a:xfrm>
              <a:off x="4752229" y="5946211"/>
              <a:ext cx="3606303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0" lang="en-US" altLang="ko-KR" sz="200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masis MT Pro" panose="02040504050005020304" pitchFamily="18" charset="0"/>
                  <a:ea typeface="AppleSDGothicNeoB00" panose="02000503000000000000" pitchFamily="2" charset="-127"/>
                </a:rPr>
                <a:t>Hamming Function</a:t>
              </a:r>
              <a:endParaRPr lang="en-US" altLang="ko-KR" sz="2000" dirty="0">
                <a:solidFill>
                  <a:srgbClr val="000000"/>
                </a:solidFill>
                <a:latin typeface="Amasis MT Pro" panose="02040504050005020304" pitchFamily="18" charset="0"/>
                <a:ea typeface="AppleSDGothicNeoB00" panose="02000503000000000000" pitchFamily="2" charset="-127"/>
              </a:endParaRPr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673C6F2A-8E78-4EBF-AA4B-A61CDE2E87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7669" y="4714399"/>
            <a:ext cx="5223062" cy="80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619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397B4-A524-4529-9033-BDF7D26A4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STFT</a:t>
            </a:r>
            <a:endParaRPr lang="ko-KR" altLang="en-US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645A1B6-49F0-4E8F-B293-E77E4D66B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53554"/>
            <a:ext cx="3031128" cy="1733416"/>
          </a:xfrm>
          <a:prstGeom prst="rect">
            <a:avLst/>
          </a:prstGeom>
        </p:spPr>
      </p:pic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A42261F9-293E-4D4B-9820-A8F180A6B9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888" y="1027906"/>
            <a:ext cx="7036442" cy="4981552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C2DBB2BA-31F9-4868-A511-93E6FDF82264}"/>
              </a:ext>
            </a:extLst>
          </p:cNvPr>
          <p:cNvSpPr/>
          <p:nvPr/>
        </p:nvSpPr>
        <p:spPr>
          <a:xfrm>
            <a:off x="1937230" y="3159791"/>
            <a:ext cx="2393576" cy="690282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587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397B4-A524-4529-9033-BDF7D26A4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STFT</a:t>
            </a:r>
            <a:endParaRPr lang="ko-KR" altLang="en-US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999F128-DE80-4852-A4C2-A63586C172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544" y="2462345"/>
            <a:ext cx="4825397" cy="318730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CCEF789-38E0-4ACD-838F-45592A41A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21" y="2462346"/>
            <a:ext cx="4825397" cy="31873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4103BC4-A346-413E-B218-D14DB037D7D0}"/>
              </a:ext>
            </a:extLst>
          </p:cNvPr>
          <p:cNvSpPr txBox="1"/>
          <p:nvPr/>
        </p:nvSpPr>
        <p:spPr>
          <a:xfrm>
            <a:off x="7805456" y="1913086"/>
            <a:ext cx="3260725" cy="418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Amasis MT Pro" panose="02040504050005020304" pitchFamily="18" charset="0"/>
                <a:ea typeface="AppleSDGothicNeoB00" panose="02000503000000000000" pitchFamily="2" charset="-127"/>
              </a:rPr>
              <a:t>Using matrix calculation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C27EB4-1B6B-44E0-8CCD-E2BBE2C32087}"/>
              </a:ext>
            </a:extLst>
          </p:cNvPr>
          <p:cNvSpPr txBox="1"/>
          <p:nvPr/>
        </p:nvSpPr>
        <p:spPr>
          <a:xfrm>
            <a:off x="2461296" y="1913086"/>
            <a:ext cx="3260725" cy="418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Amasis MT Pro" panose="02040504050005020304" pitchFamily="18" charset="0"/>
                <a:ea typeface="AppleSDGothicNeoB00" panose="02000503000000000000" pitchFamily="2" charset="-127"/>
              </a:rPr>
              <a:t>Calculate each element</a:t>
            </a:r>
          </a:p>
        </p:txBody>
      </p:sp>
    </p:spTree>
    <p:extLst>
      <p:ext uri="{BB962C8B-B14F-4D97-AF65-F5344CB8AC3E}">
        <p14:creationId xmlns:p14="http://schemas.microsoft.com/office/powerpoint/2010/main" val="449718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397B4-A524-4529-9033-BDF7D26A4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STFT – 1. sine function</a:t>
            </a:r>
            <a:endParaRPr lang="ko-KR" altLang="en-US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1125035-0F73-4B1C-B39D-A0B0B45D7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14" y="2142426"/>
            <a:ext cx="4469840" cy="3189291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40E56C6D-ADD2-4F56-A311-D4299BFBB818}"/>
              </a:ext>
            </a:extLst>
          </p:cNvPr>
          <p:cNvGrpSpPr/>
          <p:nvPr/>
        </p:nvGrpSpPr>
        <p:grpSpPr>
          <a:xfrm>
            <a:off x="7051115" y="816269"/>
            <a:ext cx="4791077" cy="5841604"/>
            <a:chOff x="6831327" y="651271"/>
            <a:chExt cx="4791077" cy="5841604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DC0EB9FD-C610-458F-A3EC-4D8C2C531255}"/>
                </a:ext>
              </a:extLst>
            </p:cNvPr>
            <p:cNvGrpSpPr/>
            <p:nvPr/>
          </p:nvGrpSpPr>
          <p:grpSpPr>
            <a:xfrm>
              <a:off x="6831327" y="651271"/>
              <a:ext cx="4791077" cy="2710637"/>
              <a:chOff x="6455006" y="-69435"/>
              <a:chExt cx="5298844" cy="3352594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39643198-0351-41AF-B097-E22B687ECF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55006" y="-69435"/>
                <a:ext cx="4469841" cy="2984127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1841551-9138-430D-A6A2-782D263AC73A}"/>
                  </a:ext>
                </a:extLst>
              </p:cNvPr>
              <p:cNvSpPr txBox="1"/>
              <p:nvPr/>
            </p:nvSpPr>
            <p:spPr>
              <a:xfrm>
                <a:off x="8147547" y="2802935"/>
                <a:ext cx="3606303" cy="4802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solidFill>
                      <a:srgbClr val="000000"/>
                    </a:solidFill>
                    <a:latin typeface="Amasis MT Pro" panose="02040504050005020304" pitchFamily="18" charset="0"/>
                    <a:ea typeface="AppleSDGothicNeoB00" panose="02000503000000000000" pitchFamily="2" charset="-127"/>
                  </a:rPr>
                  <a:t>My code</a:t>
                </a: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B5F7C73-5508-4460-BF45-17F860EDBE9D}"/>
                </a:ext>
              </a:extLst>
            </p:cNvPr>
            <p:cNvGrpSpPr/>
            <p:nvPr/>
          </p:nvGrpSpPr>
          <p:grpSpPr>
            <a:xfrm>
              <a:off x="6831327" y="3615802"/>
              <a:ext cx="4791077" cy="2877073"/>
              <a:chOff x="6892923" y="3675220"/>
              <a:chExt cx="5003243" cy="3100214"/>
            </a:xfrm>
          </p:grpSpPr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62F6F140-D976-4485-BA4F-51F6DFAF52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92923" y="3675220"/>
                <a:ext cx="4220487" cy="2817655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7CA1F0C-6E65-412E-AC5E-3673B0B686F7}"/>
                  </a:ext>
                </a:extLst>
              </p:cNvPr>
              <p:cNvSpPr txBox="1"/>
              <p:nvPr/>
            </p:nvSpPr>
            <p:spPr>
              <a:xfrm>
                <a:off x="8491044" y="6357050"/>
                <a:ext cx="3405122" cy="418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dirty="0" err="1">
                    <a:solidFill>
                      <a:srgbClr val="000000"/>
                    </a:solidFill>
                    <a:latin typeface="Amasis MT Pro" panose="02040504050005020304" pitchFamily="18" charset="0"/>
                    <a:ea typeface="AppleSDGothicNeoB00" panose="02000503000000000000" pitchFamily="2" charset="-127"/>
                  </a:rPr>
                  <a:t>librosa</a:t>
                </a:r>
                <a:r>
                  <a:rPr lang="en-US" altLang="ko-KR" sz="1600" dirty="0">
                    <a:solidFill>
                      <a:srgbClr val="000000"/>
                    </a:solidFill>
                    <a:latin typeface="Amasis MT Pro" panose="02040504050005020304" pitchFamily="18" charset="0"/>
                    <a:ea typeface="AppleSDGothicNeoB00" panose="02000503000000000000" pitchFamily="2" charset="-127"/>
                  </a:rPr>
                  <a:t> code</a:t>
                </a:r>
              </a:p>
            </p:txBody>
          </p: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C21B3F7-44A2-483B-834C-FEEA26C40B3A}"/>
              </a:ext>
            </a:extLst>
          </p:cNvPr>
          <p:cNvSpPr txBox="1"/>
          <p:nvPr/>
        </p:nvSpPr>
        <p:spPr>
          <a:xfrm>
            <a:off x="2581275" y="5337006"/>
            <a:ext cx="3260725" cy="418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Amasis MT Pro" panose="02040504050005020304" pitchFamily="18" charset="0"/>
                <a:ea typeface="AppleSDGothicNeoB00" panose="02000503000000000000" pitchFamily="2" charset="-127"/>
              </a:rPr>
              <a:t>About one window</a:t>
            </a:r>
          </a:p>
        </p:txBody>
      </p:sp>
    </p:spTree>
    <p:extLst>
      <p:ext uri="{BB962C8B-B14F-4D97-AF65-F5344CB8AC3E}">
        <p14:creationId xmlns:p14="http://schemas.microsoft.com/office/powerpoint/2010/main" val="673060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397B4-A524-4529-9033-BDF7D26A4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STFT – 2. My friend’s voice </a:t>
            </a:r>
            <a:endParaRPr lang="ko-KR" altLang="en-US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E73C32B-EFF9-4168-9648-4526113C7F31}"/>
              </a:ext>
            </a:extLst>
          </p:cNvPr>
          <p:cNvGrpSpPr/>
          <p:nvPr/>
        </p:nvGrpSpPr>
        <p:grpSpPr>
          <a:xfrm>
            <a:off x="7650758" y="934720"/>
            <a:ext cx="5059402" cy="5812155"/>
            <a:chOff x="7244358" y="436854"/>
            <a:chExt cx="4784446" cy="5822341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33B6D824-A109-4C15-A5D6-3660A37F6577}"/>
                </a:ext>
              </a:extLst>
            </p:cNvPr>
            <p:cNvGrpSpPr/>
            <p:nvPr/>
          </p:nvGrpSpPr>
          <p:grpSpPr>
            <a:xfrm>
              <a:off x="7244359" y="436854"/>
              <a:ext cx="4784445" cy="5822341"/>
              <a:chOff x="7244359" y="436854"/>
              <a:chExt cx="4784445" cy="5822341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40E56C6D-ADD2-4F56-A311-D4299BFBB818}"/>
                  </a:ext>
                </a:extLst>
              </p:cNvPr>
              <p:cNvGrpSpPr/>
              <p:nvPr/>
            </p:nvGrpSpPr>
            <p:grpSpPr>
              <a:xfrm>
                <a:off x="8656319" y="2857870"/>
                <a:ext cx="3372485" cy="3401325"/>
                <a:chOff x="8575039" y="2928990"/>
                <a:chExt cx="3372485" cy="3401325"/>
              </a:xfrm>
            </p:grpSpPr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1841551-9138-430D-A6A2-782D263AC73A}"/>
                    </a:ext>
                  </a:extLst>
                </p:cNvPr>
                <p:cNvSpPr txBox="1"/>
                <p:nvPr/>
              </p:nvSpPr>
              <p:spPr>
                <a:xfrm>
                  <a:off x="8686799" y="2928990"/>
                  <a:ext cx="3260725" cy="3882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1600" dirty="0">
                      <a:solidFill>
                        <a:srgbClr val="000000"/>
                      </a:solidFill>
                      <a:latin typeface="Amasis MT Pro" panose="02040504050005020304" pitchFamily="18" charset="0"/>
                      <a:ea typeface="AppleSDGothicNeoB00" panose="02000503000000000000" pitchFamily="2" charset="-127"/>
                    </a:rPr>
                    <a:t>My code</a:t>
                  </a: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7CA1F0C-6E65-412E-AC5E-3673B0B686F7}"/>
                    </a:ext>
                  </a:extLst>
                </p:cNvPr>
                <p:cNvSpPr txBox="1"/>
                <p:nvPr/>
              </p:nvSpPr>
              <p:spPr>
                <a:xfrm>
                  <a:off x="8575039" y="5942045"/>
                  <a:ext cx="3260725" cy="3882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1600" dirty="0" err="1">
                      <a:solidFill>
                        <a:srgbClr val="000000"/>
                      </a:solidFill>
                      <a:latin typeface="Amasis MT Pro" panose="02040504050005020304" pitchFamily="18" charset="0"/>
                      <a:ea typeface="AppleSDGothicNeoB00" panose="02000503000000000000" pitchFamily="2" charset="-127"/>
                    </a:rPr>
                    <a:t>librosa</a:t>
                  </a:r>
                  <a:r>
                    <a:rPr lang="en-US" altLang="ko-KR" sz="1600" dirty="0">
                      <a:solidFill>
                        <a:srgbClr val="000000"/>
                      </a:solidFill>
                      <a:latin typeface="Amasis MT Pro" panose="02040504050005020304" pitchFamily="18" charset="0"/>
                      <a:ea typeface="AppleSDGothicNeoB00" panose="02000503000000000000" pitchFamily="2" charset="-127"/>
                    </a:rPr>
                    <a:t> code</a:t>
                  </a:r>
                </a:p>
              </p:txBody>
            </p:sp>
          </p:grpSp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0ADDFE3E-6C15-4F4C-BD79-73C773A88B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44359" y="436854"/>
                <a:ext cx="3809721" cy="2543422"/>
              </a:xfrm>
              <a:prstGeom prst="rect">
                <a:avLst/>
              </a:prstGeom>
            </p:spPr>
          </p:pic>
        </p:grp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1028D0C0-3C00-4CD9-809A-9F61C3297C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4358" y="3429000"/>
              <a:ext cx="3809721" cy="2543422"/>
            </a:xfrm>
            <a:prstGeom prst="rect">
              <a:avLst/>
            </a:prstGeom>
          </p:spPr>
        </p:pic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E322FE91-DBE0-4273-84C4-E04744A486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541" y="2098249"/>
            <a:ext cx="4825397" cy="335238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E78FE95-F724-4E1B-9BAA-EE58DCBB8DF8}"/>
              </a:ext>
            </a:extLst>
          </p:cNvPr>
          <p:cNvSpPr txBox="1"/>
          <p:nvPr/>
        </p:nvSpPr>
        <p:spPr>
          <a:xfrm>
            <a:off x="3322955" y="5505637"/>
            <a:ext cx="3260725" cy="418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Amasis MT Pro" panose="02040504050005020304" pitchFamily="18" charset="0"/>
                <a:ea typeface="AppleSDGothicNeoB00" panose="02000503000000000000" pitchFamily="2" charset="-127"/>
              </a:rPr>
              <a:t>About one window</a:t>
            </a:r>
          </a:p>
        </p:txBody>
      </p:sp>
    </p:spTree>
    <p:extLst>
      <p:ext uri="{BB962C8B-B14F-4D97-AF65-F5344CB8AC3E}">
        <p14:creationId xmlns:p14="http://schemas.microsoft.com/office/powerpoint/2010/main" val="3214284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397B4-A524-4529-9033-BDF7D26A4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STFT – 3. My voice </a:t>
            </a:r>
            <a:endParaRPr lang="ko-KR" altLang="en-US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78FE95-F724-4E1B-9BAA-EE58DCBB8DF8}"/>
              </a:ext>
            </a:extLst>
          </p:cNvPr>
          <p:cNvSpPr txBox="1"/>
          <p:nvPr/>
        </p:nvSpPr>
        <p:spPr>
          <a:xfrm>
            <a:off x="2910880" y="5415282"/>
            <a:ext cx="3260725" cy="418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Amasis MT Pro" panose="02040504050005020304" pitchFamily="18" charset="0"/>
                <a:ea typeface="AppleSDGothicNeoB00" panose="02000503000000000000" pitchFamily="2" charset="-127"/>
              </a:rPr>
              <a:t>About one window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133AC37-E5B9-482B-950B-A850C204E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451" y="2062901"/>
            <a:ext cx="4787301" cy="3352381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263C4709-F117-4AFB-97F8-2E7A8717A363}"/>
              </a:ext>
            </a:extLst>
          </p:cNvPr>
          <p:cNvGrpSpPr/>
          <p:nvPr/>
        </p:nvGrpSpPr>
        <p:grpSpPr>
          <a:xfrm>
            <a:off x="6816165" y="523815"/>
            <a:ext cx="5111675" cy="6058340"/>
            <a:chOff x="7222565" y="628330"/>
            <a:chExt cx="5111675" cy="6058340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4C867584-30C4-4AD4-8C2F-2E99D43D36C7}"/>
                </a:ext>
              </a:extLst>
            </p:cNvPr>
            <p:cNvGrpSpPr/>
            <p:nvPr/>
          </p:nvGrpSpPr>
          <p:grpSpPr>
            <a:xfrm>
              <a:off x="7222565" y="628330"/>
              <a:ext cx="5111675" cy="6058340"/>
              <a:chOff x="7222565" y="628330"/>
              <a:chExt cx="5111675" cy="6058340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40E56C6D-ADD2-4F56-A311-D4299BFBB818}"/>
                  </a:ext>
                </a:extLst>
              </p:cNvPr>
              <p:cNvGrpSpPr/>
              <p:nvPr/>
            </p:nvGrpSpPr>
            <p:grpSpPr>
              <a:xfrm>
                <a:off x="8886126" y="3235204"/>
                <a:ext cx="3448114" cy="3451466"/>
                <a:chOff x="8331309" y="2812490"/>
                <a:chExt cx="3260725" cy="3457515"/>
              </a:xfrm>
            </p:grpSpPr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1841551-9138-430D-A6A2-782D263AC73A}"/>
                    </a:ext>
                  </a:extLst>
                </p:cNvPr>
                <p:cNvSpPr txBox="1"/>
                <p:nvPr/>
              </p:nvSpPr>
              <p:spPr>
                <a:xfrm>
                  <a:off x="8331309" y="2812490"/>
                  <a:ext cx="3260725" cy="3882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1600" dirty="0">
                      <a:solidFill>
                        <a:srgbClr val="000000"/>
                      </a:solidFill>
                      <a:latin typeface="Amasis MT Pro" panose="02040504050005020304" pitchFamily="18" charset="0"/>
                      <a:ea typeface="AppleSDGothicNeoB00" panose="02000503000000000000" pitchFamily="2" charset="-127"/>
                    </a:rPr>
                    <a:t>My code</a:t>
                  </a: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7CA1F0C-6E65-412E-AC5E-3673B0B686F7}"/>
                    </a:ext>
                  </a:extLst>
                </p:cNvPr>
                <p:cNvSpPr txBox="1"/>
                <p:nvPr/>
              </p:nvSpPr>
              <p:spPr>
                <a:xfrm>
                  <a:off x="8331309" y="5881735"/>
                  <a:ext cx="3260725" cy="3882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1600" dirty="0" err="1">
                      <a:solidFill>
                        <a:srgbClr val="000000"/>
                      </a:solidFill>
                      <a:latin typeface="Amasis MT Pro" panose="02040504050005020304" pitchFamily="18" charset="0"/>
                      <a:ea typeface="AppleSDGothicNeoB00" panose="02000503000000000000" pitchFamily="2" charset="-127"/>
                    </a:rPr>
                    <a:t>librosa</a:t>
                  </a:r>
                  <a:r>
                    <a:rPr lang="en-US" altLang="ko-KR" sz="1600" dirty="0">
                      <a:solidFill>
                        <a:srgbClr val="000000"/>
                      </a:solidFill>
                      <a:latin typeface="Amasis MT Pro" panose="02040504050005020304" pitchFamily="18" charset="0"/>
                      <a:ea typeface="AppleSDGothicNeoB00" panose="02000503000000000000" pitchFamily="2" charset="-127"/>
                    </a:rPr>
                    <a:t> code</a:t>
                  </a:r>
                </a:p>
              </p:txBody>
            </p:sp>
          </p:grpSp>
          <p:pic>
            <p:nvPicPr>
              <p:cNvPr id="7" name="그림 6" descr="텍스트, 커튼이(가) 표시된 사진&#10;&#10;자동 생성된 설명">
                <a:extLst>
                  <a:ext uri="{FF2B5EF4-FFF2-40B4-BE49-F238E27FC236}">
                    <a16:creationId xmlns:a16="http://schemas.microsoft.com/office/drawing/2014/main" id="{581F2177-772E-45B2-B832-957980CF78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22565" y="628330"/>
                <a:ext cx="4078961" cy="2723170"/>
              </a:xfrm>
              <a:prstGeom prst="rect">
                <a:avLst/>
              </a:prstGeom>
            </p:spPr>
          </p:pic>
        </p:grpSp>
        <p:pic>
          <p:nvPicPr>
            <p:cNvPr id="10" name="그림 9" descr="텍스트, 커튼이(가) 표시된 사진&#10;&#10;자동 생성된 설명">
              <a:extLst>
                <a:ext uri="{FF2B5EF4-FFF2-40B4-BE49-F238E27FC236}">
                  <a16:creationId xmlns:a16="http://schemas.microsoft.com/office/drawing/2014/main" id="{EA066549-79F0-4B8C-9532-F602635F4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4839" y="3739091"/>
              <a:ext cx="4078961" cy="27231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3218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12477</TotalTime>
  <Words>316</Words>
  <Application>Microsoft Office PowerPoint</Application>
  <PresentationFormat>와이드스크린</PresentationFormat>
  <Paragraphs>89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0" baseType="lpstr">
      <vt:lpstr>AppleSDGothicNeoB00</vt:lpstr>
      <vt:lpstr>AppleSDGothicNeoEB00</vt:lpstr>
      <vt:lpstr>AppleSDGothicNeoM00</vt:lpstr>
      <vt:lpstr>AppleSDGothicNeoSB00</vt:lpstr>
      <vt:lpstr>Arial Unicode MS</vt:lpstr>
      <vt:lpstr>맑은 고딕</vt:lpstr>
      <vt:lpstr>Amasis MT Pro</vt:lpstr>
      <vt:lpstr>Arial</vt:lpstr>
      <vt:lpstr>Cambria Math</vt:lpstr>
      <vt:lpstr>Office 테마</vt:lpstr>
      <vt:lpstr>Griffin Lim Algorithm</vt:lpstr>
      <vt:lpstr>Process</vt:lpstr>
      <vt:lpstr>Signal</vt:lpstr>
      <vt:lpstr>STFT</vt:lpstr>
      <vt:lpstr>STFT</vt:lpstr>
      <vt:lpstr>STFT</vt:lpstr>
      <vt:lpstr>STFT – 1. sine function</vt:lpstr>
      <vt:lpstr>STFT – 2. My friend’s voice </vt:lpstr>
      <vt:lpstr>STFT – 3. My voice </vt:lpstr>
      <vt:lpstr>ISTFT</vt:lpstr>
      <vt:lpstr>ISTFT - 1. sine function</vt:lpstr>
      <vt:lpstr>ISTFT - 2. My friend’s voice </vt:lpstr>
      <vt:lpstr>ISTFT - 3. My voice </vt:lpstr>
      <vt:lpstr>Griffin-Lim Algorithm</vt:lpstr>
      <vt:lpstr>Griffin-Lim Algorithm</vt:lpstr>
      <vt:lpstr>Griffin-Lim Algorithm</vt:lpstr>
      <vt:lpstr>Griffin-Lim Algorithm</vt:lpstr>
      <vt:lpstr>Griffin-Lim Algorithm - 1</vt:lpstr>
      <vt:lpstr>Griffin-Lim Algorithm - 2</vt:lpstr>
      <vt:lpstr>Griffin-Lim Algorithm - 3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Preprocessing</dc:title>
  <dc:creator>조 예지</dc:creator>
  <cp:lastModifiedBy>조 예지</cp:lastModifiedBy>
  <cp:revision>70</cp:revision>
  <dcterms:created xsi:type="dcterms:W3CDTF">2021-07-22T12:17:46Z</dcterms:created>
  <dcterms:modified xsi:type="dcterms:W3CDTF">2021-09-24T07:31:21Z</dcterms:modified>
</cp:coreProperties>
</file>