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62" r:id="rId3"/>
    <p:sldId id="269" r:id="rId4"/>
    <p:sldId id="271" r:id="rId5"/>
    <p:sldId id="272" r:id="rId6"/>
    <p:sldId id="273" r:id="rId7"/>
    <p:sldId id="274" r:id="rId8"/>
    <p:sldId id="264" r:id="rId9"/>
    <p:sldId id="266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77D4"/>
    <a:srgbClr val="99FF99"/>
    <a:srgbClr val="000000"/>
    <a:srgbClr val="954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61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5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23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557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016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03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53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152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931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74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169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257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5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022854" y="2095459"/>
            <a:ext cx="560817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dirty="0">
                <a:solidFill>
                  <a:prstClr val="white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ko-KR" altLang="en-US" sz="5000" dirty="0">
                <a:solidFill>
                  <a:prstClr val="white"/>
                </a:solidFill>
                <a:latin typeface="나눔스퀘어 ExtraBold" pitchFamily="50" charset="-127"/>
                <a:ea typeface="나눔스퀘어 ExtraBold" pitchFamily="50" charset="-127"/>
              </a:rPr>
              <a:t>조</a:t>
            </a:r>
            <a:endParaRPr lang="en-US" altLang="ko-KR" sz="5000" dirty="0">
              <a:solidFill>
                <a:prstClr val="white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56882" y="2865246"/>
            <a:ext cx="3740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2">
                    <a:lumMod val="20000"/>
                    <a:lumOff val="80000"/>
                  </a:schemeClr>
                </a:solidFill>
                <a:latin typeface="나눔고딕 Light" pitchFamily="50" charset="-127"/>
                <a:ea typeface="나눔고딕 Light" pitchFamily="50" charset="-127"/>
              </a:rPr>
              <a:t>경매 사이트 구현</a:t>
            </a:r>
            <a:endParaRPr lang="pt-BR" altLang="ko-KR" sz="3600" dirty="0">
              <a:solidFill>
                <a:schemeClr val="tx2">
                  <a:lumMod val="20000"/>
                  <a:lumOff val="80000"/>
                </a:schemeClr>
              </a:solidFill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183536" y="418948"/>
            <a:ext cx="5538928" cy="553892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506680" y="4531819"/>
            <a:ext cx="289412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1"/>
          <p:cNvSpPr txBox="1">
            <a:spLocks/>
          </p:cNvSpPr>
          <p:nvPr/>
        </p:nvSpPr>
        <p:spPr>
          <a:xfrm>
            <a:off x="2648744" y="4967847"/>
            <a:ext cx="460851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600" dirty="0">
              <a:solidFill>
                <a:srgbClr val="4472C4">
                  <a:lumMod val="20000"/>
                  <a:lumOff val="80000"/>
                </a:srgb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600" dirty="0">
                <a:solidFill>
                  <a:srgbClr val="4472C4">
                    <a:lumMod val="20000"/>
                    <a:lumOff val="80000"/>
                  </a:srgbClr>
                </a:solidFill>
                <a:latin typeface="나눔고딕" pitchFamily="50" charset="-127"/>
                <a:ea typeface="나눔고딕" pitchFamily="50" charset="-127"/>
              </a:rPr>
              <a:t>조장 </a:t>
            </a:r>
            <a:r>
              <a:rPr lang="en-US" altLang="ko-KR" sz="1600" dirty="0">
                <a:solidFill>
                  <a:srgbClr val="4472C4">
                    <a:lumMod val="20000"/>
                    <a:lumOff val="80000"/>
                  </a:srgb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dirty="0" err="1">
                <a:solidFill>
                  <a:srgbClr val="4472C4">
                    <a:lumMod val="20000"/>
                    <a:lumOff val="80000"/>
                  </a:srgbClr>
                </a:solidFill>
                <a:latin typeface="나눔고딕" pitchFamily="50" charset="-127"/>
                <a:ea typeface="나눔고딕" pitchFamily="50" charset="-127"/>
              </a:rPr>
              <a:t>진영웅</a:t>
            </a:r>
            <a:endParaRPr lang="en-US" altLang="ko-KR" sz="1600" dirty="0">
              <a:solidFill>
                <a:srgbClr val="4472C4">
                  <a:lumMod val="20000"/>
                  <a:lumOff val="80000"/>
                </a:srgb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600" dirty="0">
                <a:solidFill>
                  <a:srgbClr val="4472C4">
                    <a:lumMod val="20000"/>
                    <a:lumOff val="80000"/>
                  </a:srgbClr>
                </a:solidFill>
                <a:latin typeface="나눔고딕" pitchFamily="50" charset="-127"/>
                <a:ea typeface="나눔고딕" pitchFamily="50" charset="-127"/>
              </a:rPr>
              <a:t>문예진</a:t>
            </a:r>
            <a:endParaRPr lang="en-US" altLang="ko-KR" sz="1600" dirty="0">
              <a:solidFill>
                <a:srgbClr val="4472C4">
                  <a:lumMod val="20000"/>
                  <a:lumOff val="80000"/>
                </a:srgb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600" dirty="0" err="1">
                <a:solidFill>
                  <a:srgbClr val="4472C4">
                    <a:lumMod val="20000"/>
                    <a:lumOff val="80000"/>
                  </a:srgbClr>
                </a:solidFill>
                <a:latin typeface="나눔고딕" pitchFamily="50" charset="-127"/>
                <a:ea typeface="나눔고딕" pitchFamily="50" charset="-127"/>
              </a:rPr>
              <a:t>고상근</a:t>
            </a:r>
            <a:endParaRPr lang="en-US" altLang="ko-KR" sz="1600" dirty="0">
              <a:solidFill>
                <a:srgbClr val="4472C4">
                  <a:lumMod val="20000"/>
                  <a:lumOff val="80000"/>
                </a:srgb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600" dirty="0">
                <a:solidFill>
                  <a:srgbClr val="4472C4">
                    <a:lumMod val="20000"/>
                    <a:lumOff val="80000"/>
                  </a:srgbClr>
                </a:solidFill>
                <a:latin typeface="나눔고딕" pitchFamily="50" charset="-127"/>
                <a:ea typeface="나눔고딕" pitchFamily="50" charset="-127"/>
              </a:rPr>
              <a:t>심연아</a:t>
            </a:r>
            <a:endParaRPr lang="en-US" altLang="ko-KR" sz="1600" dirty="0">
              <a:solidFill>
                <a:srgbClr val="4472C4">
                  <a:lumMod val="20000"/>
                  <a:lumOff val="80000"/>
                </a:srgb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600" dirty="0" err="1">
                <a:solidFill>
                  <a:srgbClr val="4472C4">
                    <a:lumMod val="20000"/>
                    <a:lumOff val="80000"/>
                  </a:srgbClr>
                </a:solidFill>
                <a:latin typeface="나눔고딕" pitchFamily="50" charset="-127"/>
                <a:ea typeface="나눔고딕" pitchFamily="50" charset="-127"/>
              </a:rPr>
              <a:t>진예지</a:t>
            </a:r>
            <a:endParaRPr lang="en-US" altLang="ko-KR" sz="1600" dirty="0">
              <a:solidFill>
                <a:srgbClr val="4472C4">
                  <a:lumMod val="20000"/>
                  <a:lumOff val="80000"/>
                </a:srgb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8405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839387" y="451559"/>
            <a:ext cx="11769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altLang="ko-KR" sz="2800" dirty="0">
                <a:solidFill>
                  <a:schemeClr val="bg1">
                    <a:lumMod val="95000"/>
                  </a:schemeClr>
                </a:solidFill>
                <a:latin typeface="나눔고딕 Light" pitchFamily="50" charset="-127"/>
                <a:ea typeface="나눔고딕 Light" pitchFamily="50" charset="-127"/>
              </a:rPr>
              <a:t>-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고딕 Light" pitchFamily="50" charset="-127"/>
                <a:ea typeface="나눔고딕 Light" pitchFamily="50" charset="-127"/>
              </a:rPr>
              <a:t>목차</a:t>
            </a:r>
            <a:endParaRPr lang="pt-BR" altLang="ko-KR" sz="2800" dirty="0">
              <a:solidFill>
                <a:schemeClr val="bg1">
                  <a:lumMod val="95000"/>
                </a:schemeClr>
              </a:solidFill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 flipV="1">
            <a:off x="1284459" y="1705232"/>
            <a:ext cx="1823750" cy="1823750"/>
          </a:xfrm>
          <a:prstGeom prst="ellipse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994997" y="1905539"/>
            <a:ext cx="4026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altLang="ko-KR" sz="2800" dirty="0">
                <a:solidFill>
                  <a:schemeClr val="bg1"/>
                </a:solidFill>
                <a:latin typeface="나눔고딕 Light" pitchFamily="50" charset="-127"/>
                <a:ea typeface="나눔고딕 Light" pitchFamily="50" charset="-127"/>
              </a:rPr>
              <a:t>1</a:t>
            </a:r>
          </a:p>
        </p:txBody>
      </p:sp>
      <p:sp>
        <p:nvSpPr>
          <p:cNvPr id="39" name="텍스트 개체 틀 1"/>
          <p:cNvSpPr txBox="1">
            <a:spLocks/>
          </p:cNvSpPr>
          <p:nvPr/>
        </p:nvSpPr>
        <p:spPr>
          <a:xfrm>
            <a:off x="1138727" y="2470300"/>
            <a:ext cx="2115215" cy="734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rgbClr val="4472C4">
                    <a:lumMod val="20000"/>
                    <a:lumOff val="80000"/>
                  </a:srgbClr>
                </a:solidFill>
                <a:latin typeface="나눔고딕" pitchFamily="50" charset="-127"/>
                <a:ea typeface="나눔고딕" pitchFamily="50" charset="-127"/>
              </a:rPr>
              <a:t>경매 사이트</a:t>
            </a:r>
            <a:endParaRPr lang="en-US" altLang="ko-KR" sz="1600" dirty="0">
              <a:solidFill>
                <a:srgbClr val="4472C4">
                  <a:lumMod val="20000"/>
                  <a:lumOff val="80000"/>
                </a:srgb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 flipV="1">
            <a:off x="4172842" y="1705232"/>
            <a:ext cx="1823750" cy="1823750"/>
          </a:xfrm>
          <a:prstGeom prst="ellipse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883380" y="1905539"/>
            <a:ext cx="4026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altLang="ko-KR" sz="2800" dirty="0">
                <a:solidFill>
                  <a:schemeClr val="bg1"/>
                </a:solidFill>
                <a:latin typeface="나눔고딕 Light" pitchFamily="50" charset="-127"/>
                <a:ea typeface="나눔고딕 Light" pitchFamily="50" charset="-127"/>
              </a:rPr>
              <a:t>2</a:t>
            </a:r>
          </a:p>
        </p:txBody>
      </p:sp>
      <p:sp>
        <p:nvSpPr>
          <p:cNvPr id="42" name="텍스트 개체 틀 1"/>
          <p:cNvSpPr txBox="1">
            <a:spLocks/>
          </p:cNvSpPr>
          <p:nvPr/>
        </p:nvSpPr>
        <p:spPr>
          <a:xfrm>
            <a:off x="4027110" y="2470300"/>
            <a:ext cx="2115215" cy="734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rgbClr val="4472C4">
                    <a:lumMod val="20000"/>
                    <a:lumOff val="80000"/>
                  </a:srgbClr>
                </a:solidFill>
                <a:latin typeface="나눔고딕" pitchFamily="50" charset="-127"/>
                <a:ea typeface="나눔고딕" pitchFamily="50" charset="-127"/>
              </a:rPr>
              <a:t>API</a:t>
            </a:r>
          </a:p>
        </p:txBody>
      </p:sp>
      <p:sp>
        <p:nvSpPr>
          <p:cNvPr id="43" name="타원 42"/>
          <p:cNvSpPr/>
          <p:nvPr/>
        </p:nvSpPr>
        <p:spPr>
          <a:xfrm flipV="1">
            <a:off x="7079790" y="1705232"/>
            <a:ext cx="1823750" cy="1823750"/>
          </a:xfrm>
          <a:prstGeom prst="ellipse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790328" y="1905539"/>
            <a:ext cx="4026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altLang="ko-KR" sz="2800" dirty="0">
                <a:solidFill>
                  <a:schemeClr val="bg1"/>
                </a:solidFill>
                <a:latin typeface="나눔고딕 Light" pitchFamily="50" charset="-127"/>
                <a:ea typeface="나눔고딕 Light" pitchFamily="50" charset="-127"/>
              </a:rPr>
              <a:t>3</a:t>
            </a:r>
          </a:p>
        </p:txBody>
      </p:sp>
      <p:sp>
        <p:nvSpPr>
          <p:cNvPr id="45" name="텍스트 개체 틀 1"/>
          <p:cNvSpPr txBox="1">
            <a:spLocks/>
          </p:cNvSpPr>
          <p:nvPr/>
        </p:nvSpPr>
        <p:spPr>
          <a:xfrm>
            <a:off x="6934058" y="2470300"/>
            <a:ext cx="2115215" cy="734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rgbClr val="4472C4">
                    <a:lumMod val="20000"/>
                    <a:lumOff val="80000"/>
                  </a:srgbClr>
                </a:solidFill>
                <a:latin typeface="나눔고딕" pitchFamily="50" charset="-127"/>
                <a:ea typeface="나눔고딕" pitchFamily="50" charset="-127"/>
              </a:rPr>
              <a:t>SQL, </a:t>
            </a:r>
            <a:r>
              <a:rPr lang="ko-KR" altLang="en-US" sz="1600" dirty="0">
                <a:solidFill>
                  <a:srgbClr val="4472C4">
                    <a:lumMod val="20000"/>
                    <a:lumOff val="80000"/>
                  </a:srgbClr>
                </a:solidFill>
                <a:latin typeface="나눔고딕" pitchFamily="50" charset="-127"/>
                <a:ea typeface="나눔고딕" pitchFamily="50" charset="-127"/>
              </a:rPr>
              <a:t>채팅</a:t>
            </a:r>
            <a:endParaRPr lang="en-US" altLang="ko-KR" sz="1600" dirty="0">
              <a:solidFill>
                <a:srgbClr val="4472C4">
                  <a:lumMod val="20000"/>
                  <a:lumOff val="80000"/>
                </a:srgb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7" name="직선 연결선 46"/>
          <p:cNvCxnSpPr>
            <a:stCxn id="26" idx="4"/>
            <a:endCxn id="43" idx="4"/>
          </p:cNvCxnSpPr>
          <p:nvPr/>
        </p:nvCxnSpPr>
        <p:spPr>
          <a:xfrm rot="5400000" flipH="1" flipV="1">
            <a:off x="5093999" y="-1192433"/>
            <a:ext cx="1588" cy="5795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rot="5400000" flipH="1" flipV="1">
            <a:off x="5093999" y="633814"/>
            <a:ext cx="1588" cy="5795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 flipV="1">
            <a:off x="2899075" y="4214818"/>
            <a:ext cx="1823750" cy="1823750"/>
          </a:xfrm>
          <a:prstGeom prst="ellipse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텍스트 개체 틀 1"/>
          <p:cNvSpPr txBox="1">
            <a:spLocks/>
          </p:cNvSpPr>
          <p:nvPr/>
        </p:nvSpPr>
        <p:spPr>
          <a:xfrm>
            <a:off x="2753342" y="4897363"/>
            <a:ext cx="2115215" cy="734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rgbClr val="4472C4">
                    <a:lumMod val="20000"/>
                    <a:lumOff val="80000"/>
                  </a:srgbClr>
                </a:solidFill>
                <a:latin typeface="나눔고딕" pitchFamily="50" charset="-127"/>
                <a:ea typeface="나눔고딕" pitchFamily="50" charset="-127"/>
              </a:rPr>
              <a:t>소비자 페이지</a:t>
            </a:r>
            <a:endParaRPr lang="en-US" altLang="ko-KR" sz="1600" dirty="0">
              <a:solidFill>
                <a:srgbClr val="4472C4">
                  <a:lumMod val="20000"/>
                  <a:lumOff val="80000"/>
                </a:srgb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 flipV="1">
            <a:off x="5810256" y="4214818"/>
            <a:ext cx="1823750" cy="1823750"/>
          </a:xfrm>
          <a:prstGeom prst="ellipse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텍스트 개체 틀 1"/>
          <p:cNvSpPr txBox="1">
            <a:spLocks/>
          </p:cNvSpPr>
          <p:nvPr/>
        </p:nvSpPr>
        <p:spPr>
          <a:xfrm>
            <a:off x="5664523" y="4897363"/>
            <a:ext cx="2115215" cy="734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rgbClr val="4472C4">
                    <a:lumMod val="20000"/>
                    <a:lumOff val="80000"/>
                  </a:srgbClr>
                </a:solidFill>
                <a:latin typeface="나눔고딕" pitchFamily="50" charset="-127"/>
                <a:ea typeface="나눔고딕" pitchFamily="50" charset="-127"/>
              </a:rPr>
              <a:t>관리자 페이지</a:t>
            </a:r>
            <a:endParaRPr lang="en-US" altLang="ko-KR" sz="1600" dirty="0">
              <a:solidFill>
                <a:srgbClr val="4472C4">
                  <a:lumMod val="20000"/>
                  <a:lumOff val="80000"/>
                </a:srgb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8" name="직선 연결선 77"/>
          <p:cNvCxnSpPr>
            <a:stCxn id="72" idx="4"/>
            <a:endCxn id="75" idx="4"/>
          </p:cNvCxnSpPr>
          <p:nvPr/>
        </p:nvCxnSpPr>
        <p:spPr>
          <a:xfrm rot="5400000" flipH="1" flipV="1">
            <a:off x="5266540" y="2759228"/>
            <a:ext cx="1588" cy="291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rot="5400000" flipH="1" flipV="1">
            <a:off x="5266541" y="4595399"/>
            <a:ext cx="1588" cy="291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812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  <p:bldP spid="45" grpId="0"/>
      <p:bldP spid="74" grpId="0"/>
      <p:bldP spid="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97760" y="382462"/>
            <a:ext cx="32154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itchFamily="50" charset="-127"/>
                <a:ea typeface="나눔고딕 Light" pitchFamily="50" charset="-127"/>
                <a:cs typeface="+mn-cs"/>
              </a:rPr>
              <a:t>경매 사이트</a:t>
            </a:r>
            <a:endParaRPr kumimoji="0" lang="pt-BR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itchFamily="50" charset="-127"/>
              <a:ea typeface="나눔고딕 Light" pitchFamily="50" charset="-127"/>
              <a:cs typeface="+mn-cs"/>
            </a:endParaRPr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>
            <a:off x="397760" y="973193"/>
            <a:ext cx="908359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DCEFC5-0FEE-4279-8EF3-FCEEB5BCD8BB}"/>
              </a:ext>
            </a:extLst>
          </p:cNvPr>
          <p:cNvSpPr txBox="1"/>
          <p:nvPr/>
        </p:nvSpPr>
        <p:spPr>
          <a:xfrm>
            <a:off x="571870" y="1188636"/>
            <a:ext cx="87622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계기</a:t>
            </a:r>
            <a:endParaRPr lang="en-US" altLang="ko-KR" sz="2800" dirty="0">
              <a:solidFill>
                <a:schemeClr val="accent2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A940D-5E13-4556-9228-778D2F85D378}"/>
              </a:ext>
            </a:extLst>
          </p:cNvPr>
          <p:cNvSpPr txBox="1"/>
          <p:nvPr/>
        </p:nvSpPr>
        <p:spPr>
          <a:xfrm>
            <a:off x="571869" y="1840922"/>
            <a:ext cx="890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정해진 입찰 금액과 시간 내에 구매 할 수 있다는 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DD6C0-8E92-4947-8565-4A68CD453519}"/>
              </a:ext>
            </a:extLst>
          </p:cNvPr>
          <p:cNvSpPr txBox="1"/>
          <p:nvPr/>
        </p:nvSpPr>
        <p:spPr>
          <a:xfrm>
            <a:off x="571869" y="2302587"/>
            <a:ext cx="890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블라인드라는 특징을 추가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7E693D-A958-4FD8-BF4E-3226F46232A8}"/>
              </a:ext>
            </a:extLst>
          </p:cNvPr>
          <p:cNvSpPr txBox="1"/>
          <p:nvPr/>
        </p:nvSpPr>
        <p:spPr>
          <a:xfrm>
            <a:off x="571870" y="2798212"/>
            <a:ext cx="87622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블라인드</a:t>
            </a:r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D99EEB-15BB-4B35-8FC6-1F0504ADBE19}"/>
              </a:ext>
            </a:extLst>
          </p:cNvPr>
          <p:cNvSpPr txBox="1"/>
          <p:nvPr/>
        </p:nvSpPr>
        <p:spPr>
          <a:xfrm>
            <a:off x="571869" y="3572420"/>
            <a:ext cx="890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상품 등록자가 가격을 정하면</a:t>
            </a:r>
            <a:r>
              <a:rPr lang="en-US" altLang="ko-KR" dirty="0"/>
              <a:t>, </a:t>
            </a:r>
            <a:r>
              <a:rPr lang="ko-KR" altLang="en-US" dirty="0"/>
              <a:t>소비자는 등록자가 등록한 상품 가격에 최대한 근접하게 </a:t>
            </a:r>
            <a:r>
              <a:rPr lang="en-US" altLang="ko-KR" dirty="0"/>
              <a:t>  </a:t>
            </a:r>
            <a:r>
              <a:rPr lang="ko-KR" altLang="en-US" dirty="0"/>
              <a:t>가격을 맞춘 소비자가 상품을 가져갈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D30933D-A53E-450B-A30E-EB7ED48FC665}"/>
              </a:ext>
            </a:extLst>
          </p:cNvPr>
          <p:cNvGrpSpPr/>
          <p:nvPr/>
        </p:nvGrpSpPr>
        <p:grpSpPr>
          <a:xfrm rot="20598674">
            <a:off x="6057475" y="3780026"/>
            <a:ext cx="2882339" cy="2824960"/>
            <a:chOff x="5418282" y="1681407"/>
            <a:chExt cx="4166866" cy="3947945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E627F29-F550-47EF-BB8B-FD62B2B64827}"/>
                </a:ext>
              </a:extLst>
            </p:cNvPr>
            <p:cNvCxnSpPr>
              <a:stCxn id="33" idx="0"/>
              <a:endCxn id="32" idx="4"/>
            </p:cNvCxnSpPr>
            <p:nvPr/>
          </p:nvCxnSpPr>
          <p:spPr>
            <a:xfrm rot="5400000">
              <a:off x="6060094" y="3655379"/>
              <a:ext cx="823357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EDCD8A2-4D96-4CF4-AC6B-7DDE200C5BA2}"/>
                </a:ext>
              </a:extLst>
            </p:cNvPr>
            <p:cNvCxnSpPr/>
            <p:nvPr/>
          </p:nvCxnSpPr>
          <p:spPr>
            <a:xfrm flipV="1">
              <a:off x="7208108" y="4135395"/>
              <a:ext cx="609600" cy="403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A078694-DC22-4074-A005-7992ECB89D5E}"/>
                </a:ext>
              </a:extLst>
            </p:cNvPr>
            <p:cNvCxnSpPr/>
            <p:nvPr/>
          </p:nvCxnSpPr>
          <p:spPr>
            <a:xfrm>
              <a:off x="7216345" y="2759676"/>
              <a:ext cx="634314" cy="494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E30763D-A5FD-4698-987A-F6767727AB2D}"/>
                </a:ext>
              </a:extLst>
            </p:cNvPr>
            <p:cNvSpPr/>
            <p:nvPr/>
          </p:nvSpPr>
          <p:spPr>
            <a:xfrm flipV="1">
              <a:off x="5690625" y="4067058"/>
              <a:ext cx="1562294" cy="1562294"/>
            </a:xfrm>
            <a:prstGeom prst="ellipse">
              <a:avLst/>
            </a:prstGeom>
            <a:noFill/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D517F3D-5F09-4ACF-BCC7-5B4F1E20F844}"/>
                </a:ext>
              </a:extLst>
            </p:cNvPr>
            <p:cNvSpPr/>
            <p:nvPr/>
          </p:nvSpPr>
          <p:spPr>
            <a:xfrm flipV="1">
              <a:off x="5690625" y="1681407"/>
              <a:ext cx="1562294" cy="1562294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9D5FD24-8473-4E3E-AEC1-54A8246C202A}"/>
                </a:ext>
              </a:extLst>
            </p:cNvPr>
            <p:cNvSpPr/>
            <p:nvPr/>
          </p:nvSpPr>
          <p:spPr>
            <a:xfrm flipV="1">
              <a:off x="7703297" y="2921998"/>
              <a:ext cx="1562294" cy="1562294"/>
            </a:xfrm>
            <a:prstGeom prst="ellipse">
              <a:avLst/>
            </a:prstGeom>
            <a:noFill/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텍스트 개체 틀 1">
              <a:extLst>
                <a:ext uri="{FF2B5EF4-FFF2-40B4-BE49-F238E27FC236}">
                  <a16:creationId xmlns:a16="http://schemas.microsoft.com/office/drawing/2014/main" id="{9827178C-DB8D-4D14-9E55-74B0A2631B8C}"/>
                </a:ext>
              </a:extLst>
            </p:cNvPr>
            <p:cNvSpPr txBox="1">
              <a:spLocks/>
            </p:cNvSpPr>
            <p:nvPr/>
          </p:nvSpPr>
          <p:spPr>
            <a:xfrm>
              <a:off x="5418282" y="2087240"/>
              <a:ext cx="2115215" cy="73422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D9F3F4">
                      <a:lumMod val="75000"/>
                    </a:srgbClr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+mn-cs"/>
                </a:rPr>
                <a:t>10,000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D9F3F4">
                      <a:lumMod val="75000"/>
                    </a:srgbClr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+mn-cs"/>
                </a:rPr>
                <a:t>원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D9F3F4">
                    <a:lumMod val="75000"/>
                  </a:srgb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36" name="텍스트 개체 틀 1">
              <a:extLst>
                <a:ext uri="{FF2B5EF4-FFF2-40B4-BE49-F238E27FC236}">
                  <a16:creationId xmlns:a16="http://schemas.microsoft.com/office/drawing/2014/main" id="{5DA3D244-C6CB-4801-B6B1-FA5D16E82B01}"/>
                </a:ext>
              </a:extLst>
            </p:cNvPr>
            <p:cNvSpPr txBox="1">
              <a:spLocks/>
            </p:cNvSpPr>
            <p:nvPr/>
          </p:nvSpPr>
          <p:spPr>
            <a:xfrm>
              <a:off x="5418282" y="4500570"/>
              <a:ext cx="2115215" cy="73422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solidFill>
                    <a:prstClr val="white">
                      <a:lumMod val="8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9,000</a:t>
              </a:r>
              <a:r>
                <a:rPr lang="ko-KR" altLang="en-US" sz="2000" dirty="0">
                  <a:solidFill>
                    <a:prstClr val="white">
                      <a:lumMod val="8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원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37" name="텍스트 개체 틀 1">
              <a:extLst>
                <a:ext uri="{FF2B5EF4-FFF2-40B4-BE49-F238E27FC236}">
                  <a16:creationId xmlns:a16="http://schemas.microsoft.com/office/drawing/2014/main" id="{4DE8986C-6826-400D-A834-97129F1CC6D1}"/>
                </a:ext>
              </a:extLst>
            </p:cNvPr>
            <p:cNvSpPr txBox="1">
              <a:spLocks/>
            </p:cNvSpPr>
            <p:nvPr/>
          </p:nvSpPr>
          <p:spPr>
            <a:xfrm>
              <a:off x="7469933" y="3330797"/>
              <a:ext cx="2115215" cy="73422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B94E2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+mn-cs"/>
                </a:rPr>
                <a:t>1,5000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B94E2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+mn-cs"/>
                </a:rPr>
                <a:t>원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6B94E2">
                    <a:lumMod val="60000"/>
                    <a:lumOff val="40000"/>
                  </a:srgb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</p:grpSp>
      <p:pic>
        <p:nvPicPr>
          <p:cNvPr id="11" name="그래픽 10" descr="왕관">
            <a:extLst>
              <a:ext uri="{FF2B5EF4-FFF2-40B4-BE49-F238E27FC236}">
                <a16:creationId xmlns:a16="http://schemas.microsoft.com/office/drawing/2014/main" id="{2BF67958-B6BF-4580-A5C9-947A7C335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673571">
            <a:off x="6148048" y="5081077"/>
            <a:ext cx="846107" cy="7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61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97760" y="382462"/>
            <a:ext cx="32154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3200" dirty="0">
                <a:solidFill>
                  <a:prstClr val="white"/>
                </a:solidFill>
                <a:latin typeface="나눔고딕 Light" pitchFamily="50" charset="-127"/>
                <a:ea typeface="나눔고딕 Light" pitchFamily="50" charset="-127"/>
              </a:rPr>
              <a:t>API</a:t>
            </a:r>
            <a:endParaRPr kumimoji="0" lang="pt-BR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itchFamily="50" charset="-127"/>
              <a:ea typeface="나눔고딕 Light" pitchFamily="50" charset="-127"/>
              <a:cs typeface="+mn-cs"/>
            </a:endParaRPr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>
            <a:off x="397760" y="973193"/>
            <a:ext cx="908359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DCEFC5-0FEE-4279-8EF3-FCEEB5BCD8BB}"/>
              </a:ext>
            </a:extLst>
          </p:cNvPr>
          <p:cNvSpPr txBox="1"/>
          <p:nvPr/>
        </p:nvSpPr>
        <p:spPr>
          <a:xfrm>
            <a:off x="571870" y="1188636"/>
            <a:ext cx="87622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srgbClr val="4764B0">
                    <a:lumMod val="50000"/>
                  </a:srgb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4764B0">
                  <a:lumMod val="50000"/>
                </a:srgb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A940D-5E13-4556-9228-778D2F85D378}"/>
              </a:ext>
            </a:extLst>
          </p:cNvPr>
          <p:cNvSpPr txBox="1"/>
          <p:nvPr/>
        </p:nvSpPr>
        <p:spPr>
          <a:xfrm>
            <a:off x="571869" y="1742632"/>
            <a:ext cx="8909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- </a:t>
            </a:r>
            <a:r>
              <a:rPr lang="ko-KR" altLang="en-US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네이버 로그인</a:t>
            </a:r>
            <a:endParaRPr lang="en-US" altLang="ko-KR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카카오 로그인</a:t>
            </a:r>
            <a:endParaRPr lang="en-US" altLang="ko-KR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구글 로그인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DD6C0-8E92-4947-8565-4A68CD453519}"/>
              </a:ext>
            </a:extLst>
          </p:cNvPr>
          <p:cNvSpPr txBox="1"/>
          <p:nvPr/>
        </p:nvSpPr>
        <p:spPr>
          <a:xfrm>
            <a:off x="571868" y="3826195"/>
            <a:ext cx="890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구글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리캡차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 (</a:t>
            </a:r>
            <a:r>
              <a:rPr lang="ko-KR" altLang="en-US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로봇이 아님을 </a:t>
            </a:r>
            <a:r>
              <a:rPr lang="ko-KR" altLang="en-US" dirty="0" err="1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증명하시오</a:t>
            </a:r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.)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7E693D-A958-4FD8-BF4E-3226F46232A8}"/>
              </a:ext>
            </a:extLst>
          </p:cNvPr>
          <p:cNvSpPr txBox="1"/>
          <p:nvPr/>
        </p:nvSpPr>
        <p:spPr>
          <a:xfrm>
            <a:off x="571870" y="3214677"/>
            <a:ext cx="8762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764B0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리캡차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634D14-DBE0-4B5A-A1F9-E3C033154F7E}"/>
              </a:ext>
            </a:extLst>
          </p:cNvPr>
          <p:cNvSpPr txBox="1"/>
          <p:nvPr/>
        </p:nvSpPr>
        <p:spPr>
          <a:xfrm>
            <a:off x="571870" y="4688514"/>
            <a:ext cx="8762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srgbClr val="4764B0">
                    <a:lumMod val="50000"/>
                  </a:srgb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ED5990-97B2-449C-8334-12F709C02BF8}"/>
              </a:ext>
            </a:extLst>
          </p:cNvPr>
          <p:cNvSpPr txBox="1"/>
          <p:nvPr/>
        </p:nvSpPr>
        <p:spPr>
          <a:xfrm>
            <a:off x="571868" y="5300032"/>
            <a:ext cx="890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KG</a:t>
            </a:r>
            <a:r>
              <a:rPr lang="ko-KR" altLang="en-US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  </a:t>
            </a:r>
            <a:r>
              <a:rPr lang="ko-KR" altLang="en-US" dirty="0" err="1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이니시스를</a:t>
            </a:r>
            <a:r>
              <a:rPr lang="ko-KR" altLang="en-US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 사용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065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97760" y="382462"/>
            <a:ext cx="32154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itchFamily="50" charset="-127"/>
                <a:ea typeface="나눔고딕 Light" pitchFamily="50" charset="-127"/>
                <a:cs typeface="+mn-cs"/>
              </a:rPr>
              <a:t>SQL,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itchFamily="50" charset="-127"/>
                <a:ea typeface="나눔고딕 Light" pitchFamily="50" charset="-127"/>
                <a:cs typeface="+mn-cs"/>
              </a:rPr>
              <a:t>채팅</a:t>
            </a:r>
            <a:endParaRPr kumimoji="0" lang="pt-BR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itchFamily="50" charset="-127"/>
              <a:ea typeface="나눔고딕 Light" pitchFamily="50" charset="-127"/>
              <a:cs typeface="+mn-cs"/>
            </a:endParaRPr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>
            <a:off x="397760" y="973193"/>
            <a:ext cx="908359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DCEFC5-0FEE-4279-8EF3-FCEEB5BCD8BB}"/>
              </a:ext>
            </a:extLst>
          </p:cNvPr>
          <p:cNvSpPr txBox="1"/>
          <p:nvPr/>
        </p:nvSpPr>
        <p:spPr>
          <a:xfrm>
            <a:off x="571870" y="1188636"/>
            <a:ext cx="8762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764B0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764B0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스케쥴러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A940D-5E13-4556-9228-778D2F85D378}"/>
              </a:ext>
            </a:extLst>
          </p:cNvPr>
          <p:cNvSpPr txBox="1"/>
          <p:nvPr/>
        </p:nvSpPr>
        <p:spPr>
          <a:xfrm>
            <a:off x="571869" y="1742632"/>
            <a:ext cx="8909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이벤트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스케쥴러를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사용해서 상품에 대한 시간이 경과했을 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자동적으로 마감을   처리합니다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9C6BA-925A-485B-9873-AE08CE2E87CD}"/>
              </a:ext>
            </a:extLst>
          </p:cNvPr>
          <p:cNvSpPr txBox="1"/>
          <p:nvPr/>
        </p:nvSpPr>
        <p:spPr>
          <a:xfrm>
            <a:off x="571870" y="2692001"/>
            <a:ext cx="8762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764B0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웹소켓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3690C-4E29-42A8-BC4D-53A95124FFD1}"/>
              </a:ext>
            </a:extLst>
          </p:cNvPr>
          <p:cNvSpPr txBox="1"/>
          <p:nvPr/>
        </p:nvSpPr>
        <p:spPr>
          <a:xfrm>
            <a:off x="571869" y="3245997"/>
            <a:ext cx="8909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실시간으로 채팅 할 수 있도록 구현했습니다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고객이 채팅 요청 시</a:t>
            </a:r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알람창을</a:t>
            </a:r>
            <a:r>
              <a:rPr lang="ko-KR" altLang="en-US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 띄울 수 있습니다</a:t>
            </a:r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고객마다 매 번 새로운 채팅방을 생성했습니다</a:t>
            </a:r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802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97760" y="382462"/>
            <a:ext cx="32154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itchFamily="50" charset="-127"/>
                <a:ea typeface="나눔고딕 Light" pitchFamily="50" charset="-127"/>
                <a:cs typeface="+mn-cs"/>
              </a:rPr>
              <a:t>소비자 페이지</a:t>
            </a:r>
            <a:endParaRPr kumimoji="0" lang="pt-BR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itchFamily="50" charset="-127"/>
              <a:ea typeface="나눔고딕 Light" pitchFamily="50" charset="-127"/>
              <a:cs typeface="+mn-cs"/>
            </a:endParaRPr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>
            <a:off x="397760" y="973193"/>
            <a:ext cx="908359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DCEFC5-0FEE-4279-8EF3-FCEEB5BCD8BB}"/>
              </a:ext>
            </a:extLst>
          </p:cNvPr>
          <p:cNvSpPr txBox="1"/>
          <p:nvPr/>
        </p:nvSpPr>
        <p:spPr>
          <a:xfrm>
            <a:off x="571870" y="1188636"/>
            <a:ext cx="8762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srgbClr val="4764B0">
                    <a:lumMod val="50000"/>
                  </a:srgb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경매 페이지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A940D-5E13-4556-9228-778D2F85D378}"/>
              </a:ext>
            </a:extLst>
          </p:cNvPr>
          <p:cNvSpPr txBox="1"/>
          <p:nvPr/>
        </p:nvSpPr>
        <p:spPr>
          <a:xfrm>
            <a:off x="571869" y="1742632"/>
            <a:ext cx="8909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입찰과 관심 상품을 등록할 수 있습니다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경매 마감일 </a:t>
            </a:r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24</a:t>
            </a:r>
            <a:r>
              <a:rPr lang="ko-KR" altLang="en-US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시간 전부터 타이머를 통해서 실시간 시간 변경을 확인할 수 있습니다</a:t>
            </a:r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DD6C0-8E92-4947-8565-4A68CD453519}"/>
              </a:ext>
            </a:extLst>
          </p:cNvPr>
          <p:cNvSpPr txBox="1"/>
          <p:nvPr/>
        </p:nvSpPr>
        <p:spPr>
          <a:xfrm>
            <a:off x="571868" y="3826195"/>
            <a:ext cx="8909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회원 정보 수정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상품 등록</a:t>
            </a:r>
            <a:endParaRPr lang="en-US" altLang="ko-KR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8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본인이 작성한 게시글 확인</a:t>
            </a:r>
            <a:endParaRPr lang="en-US" altLang="ko-KR" sz="18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거래 내역</a:t>
            </a:r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결제</a:t>
            </a:r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)</a:t>
            </a:r>
            <a:endParaRPr lang="en-US" altLang="ko-KR" sz="18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7E693D-A958-4FD8-BF4E-3226F46232A8}"/>
              </a:ext>
            </a:extLst>
          </p:cNvPr>
          <p:cNvSpPr txBox="1"/>
          <p:nvPr/>
        </p:nvSpPr>
        <p:spPr>
          <a:xfrm>
            <a:off x="571870" y="3214677"/>
            <a:ext cx="8762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764B0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818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97760" y="382462"/>
            <a:ext cx="32154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3200" dirty="0">
                <a:solidFill>
                  <a:prstClr val="white"/>
                </a:solidFill>
                <a:latin typeface="나눔고딕 Light" pitchFamily="50" charset="-127"/>
                <a:ea typeface="나눔고딕 Light" pitchFamily="50" charset="-127"/>
              </a:rPr>
              <a:t>관리자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itchFamily="50" charset="-127"/>
                <a:ea typeface="나눔고딕 Light" pitchFamily="50" charset="-127"/>
                <a:cs typeface="+mn-cs"/>
              </a:rPr>
              <a:t> 페이지</a:t>
            </a:r>
            <a:endParaRPr kumimoji="0" lang="pt-BR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itchFamily="50" charset="-127"/>
              <a:ea typeface="나눔고딕 Light" pitchFamily="50" charset="-127"/>
              <a:cs typeface="+mn-cs"/>
            </a:endParaRPr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>
            <a:off x="397760" y="973193"/>
            <a:ext cx="908359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DCEFC5-0FEE-4279-8EF3-FCEEB5BCD8BB}"/>
              </a:ext>
            </a:extLst>
          </p:cNvPr>
          <p:cNvSpPr txBox="1"/>
          <p:nvPr/>
        </p:nvSpPr>
        <p:spPr>
          <a:xfrm>
            <a:off x="571870" y="1188636"/>
            <a:ext cx="8762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srgbClr val="4764B0">
                    <a:lumMod val="50000"/>
                  </a:srgb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고객관리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A940D-5E13-4556-9228-778D2F85D378}"/>
              </a:ext>
            </a:extLst>
          </p:cNvPr>
          <p:cNvSpPr txBox="1"/>
          <p:nvPr/>
        </p:nvSpPr>
        <p:spPr>
          <a:xfrm>
            <a:off x="571869" y="1742632"/>
            <a:ext cx="890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고객 정보 확인 할 수 있습니다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.</a:t>
            </a:r>
            <a:endParaRPr lang="en-US" altLang="ko-KR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고객에 대한 거래 내역 또한 확인 가능합니다</a:t>
            </a:r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DD6C0-8E92-4947-8565-4A68CD453519}"/>
              </a:ext>
            </a:extLst>
          </p:cNvPr>
          <p:cNvSpPr txBox="1"/>
          <p:nvPr/>
        </p:nvSpPr>
        <p:spPr>
          <a:xfrm>
            <a:off x="571868" y="3542104"/>
            <a:ext cx="8909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소비자가 등록 신청한 상품들을 거부와 승인 할 수 있습니다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승인과 거부를 한 상품들은 따로 분리해서 관리합니다</a:t>
            </a:r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상품에 대한 차트를 확인 할 수 있습니다</a:t>
            </a:r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7E693D-A958-4FD8-BF4E-3226F46232A8}"/>
              </a:ext>
            </a:extLst>
          </p:cNvPr>
          <p:cNvSpPr txBox="1"/>
          <p:nvPr/>
        </p:nvSpPr>
        <p:spPr>
          <a:xfrm>
            <a:off x="571870" y="2930586"/>
            <a:ext cx="8762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764B0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상품관리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634D14-DBE0-4B5A-A1F9-E3C033154F7E}"/>
              </a:ext>
            </a:extLst>
          </p:cNvPr>
          <p:cNvSpPr txBox="1"/>
          <p:nvPr/>
        </p:nvSpPr>
        <p:spPr>
          <a:xfrm>
            <a:off x="571870" y="4688514"/>
            <a:ext cx="8762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4764B0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764B0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4764B0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764B0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ED5990-97B2-449C-8334-12F709C02BF8}"/>
              </a:ext>
            </a:extLst>
          </p:cNvPr>
          <p:cNvSpPr txBox="1"/>
          <p:nvPr/>
        </p:nvSpPr>
        <p:spPr>
          <a:xfrm>
            <a:off x="571868" y="5300032"/>
            <a:ext cx="890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- </a:t>
            </a:r>
            <a:r>
              <a:rPr lang="ko-KR" altLang="en-US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고객 별 분리된 채팅방을 확인하여 입장 할 수 있는 페이지입니다</a:t>
            </a:r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040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97760" y="451561"/>
            <a:ext cx="17139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pt-BR" altLang="ko-KR" sz="2800" dirty="0">
                <a:solidFill>
                  <a:schemeClr val="bg1"/>
                </a:solidFill>
                <a:latin typeface="나눔고딕 Light" pitchFamily="50" charset="-127"/>
                <a:ea typeface="나눔고딕 Light" pitchFamily="50" charset="-127"/>
              </a:rPr>
              <a:t>DESIGN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21330" y="884776"/>
            <a:ext cx="2048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2800" dirty="0">
                <a:solidFill>
                  <a:schemeClr val="bg1"/>
                </a:solidFill>
                <a:latin typeface="나눔고딕 Light" pitchFamily="50" charset="-127"/>
                <a:ea typeface="나눔고딕 Light" pitchFamily="50" charset="-127"/>
              </a:rPr>
              <a:t>KEYWORD</a:t>
            </a:r>
          </a:p>
        </p:txBody>
      </p:sp>
      <p:cxnSp>
        <p:nvCxnSpPr>
          <p:cNvPr id="20" name="직선 연결선 19"/>
          <p:cNvCxnSpPr/>
          <p:nvPr/>
        </p:nvCxnSpPr>
        <p:spPr>
          <a:xfrm rot="5400000">
            <a:off x="2071817" y="3768811"/>
            <a:ext cx="524750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951348" y="2112883"/>
            <a:ext cx="3072958" cy="3072958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연결선 47"/>
          <p:cNvCxnSpPr>
            <a:stCxn id="25" idx="0"/>
            <a:endCxn id="24" idx="4"/>
          </p:cNvCxnSpPr>
          <p:nvPr/>
        </p:nvCxnSpPr>
        <p:spPr>
          <a:xfrm rot="5400000">
            <a:off x="6060094" y="3655379"/>
            <a:ext cx="82335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7208108" y="4135395"/>
            <a:ext cx="609600" cy="403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7216345" y="2759676"/>
            <a:ext cx="634314" cy="494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 flipV="1">
            <a:off x="5690625" y="4067058"/>
            <a:ext cx="1562294" cy="1562294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 flipV="1">
            <a:off x="5690625" y="1681407"/>
            <a:ext cx="1562294" cy="1562294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 flipV="1">
            <a:off x="7703297" y="2921998"/>
            <a:ext cx="1562294" cy="1562294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텍스트 개체 틀 1"/>
          <p:cNvSpPr txBox="1">
            <a:spLocks/>
          </p:cNvSpPr>
          <p:nvPr/>
        </p:nvSpPr>
        <p:spPr>
          <a:xfrm>
            <a:off x="1410576" y="2495014"/>
            <a:ext cx="2115215" cy="734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rgbClr val="4472C4">
                    <a:lumMod val="20000"/>
                    <a:lumOff val="80000"/>
                  </a:srgbClr>
                </a:solidFill>
                <a:latin typeface="나눔고딕" pitchFamily="50" charset="-127"/>
                <a:ea typeface="나눔고딕" pitchFamily="50" charset="-127"/>
              </a:rPr>
              <a:t>디자인 방향 설정</a:t>
            </a:r>
            <a:endParaRPr lang="en-US" altLang="ko-KR" sz="2000" dirty="0">
              <a:solidFill>
                <a:srgbClr val="4472C4">
                  <a:lumMod val="20000"/>
                  <a:lumOff val="80000"/>
                </a:srgb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텍스트 개체 틀 1"/>
          <p:cNvSpPr txBox="1">
            <a:spLocks/>
          </p:cNvSpPr>
          <p:nvPr/>
        </p:nvSpPr>
        <p:spPr>
          <a:xfrm>
            <a:off x="1484716" y="3593887"/>
            <a:ext cx="2115215" cy="734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1500" dirty="0">
                <a:solidFill>
                  <a:srgbClr val="4472C4">
                    <a:lumMod val="20000"/>
                    <a:lumOff val="80000"/>
                  </a:srgbClr>
                </a:solidFill>
                <a:latin typeface="나눔고딕" pitchFamily="50" charset="-127"/>
                <a:ea typeface="나눔고딕" pitchFamily="50" charset="-127"/>
              </a:rPr>
              <a:t> 단순한 형태의 디자인</a:t>
            </a:r>
            <a:endParaRPr lang="en-US" altLang="ko-KR" sz="1500" dirty="0">
              <a:solidFill>
                <a:srgbClr val="4472C4">
                  <a:lumMod val="20000"/>
                  <a:lumOff val="80000"/>
                </a:srgb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500" dirty="0">
              <a:solidFill>
                <a:srgbClr val="4472C4">
                  <a:lumMod val="20000"/>
                  <a:lumOff val="80000"/>
                </a:srgb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500" dirty="0">
                <a:solidFill>
                  <a:srgbClr val="4472C4">
                    <a:lumMod val="20000"/>
                    <a:lumOff val="80000"/>
                  </a:srgbClr>
                </a:solidFill>
                <a:latin typeface="나눔고딕" pitchFamily="50" charset="-127"/>
                <a:ea typeface="나눔고딕" pitchFamily="50" charset="-127"/>
              </a:rPr>
              <a:t> 미적 아름다움 반영</a:t>
            </a:r>
            <a:endParaRPr lang="en-US" altLang="ko-KR" sz="1500" dirty="0">
              <a:solidFill>
                <a:srgbClr val="4472C4">
                  <a:lumMod val="20000"/>
                  <a:lumOff val="80000"/>
                </a:srgb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500" dirty="0">
              <a:solidFill>
                <a:srgbClr val="4472C4">
                  <a:lumMod val="20000"/>
                  <a:lumOff val="80000"/>
                </a:srgb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500" dirty="0">
                <a:solidFill>
                  <a:srgbClr val="4472C4">
                    <a:lumMod val="20000"/>
                    <a:lumOff val="80000"/>
                  </a:srgbClr>
                </a:solidFill>
                <a:latin typeface="나눔고딕" pitchFamily="50" charset="-127"/>
                <a:ea typeface="나눔고딕" pitchFamily="50" charset="-127"/>
              </a:rPr>
              <a:t> 심플한 라인 </a:t>
            </a:r>
            <a:endParaRPr lang="en-US" altLang="ko-KR" sz="1500" dirty="0">
              <a:solidFill>
                <a:srgbClr val="4472C4">
                  <a:lumMod val="20000"/>
                  <a:lumOff val="80000"/>
                </a:srgb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1581665" y="3122139"/>
            <a:ext cx="1779373" cy="158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텍스트 개체 틀 1"/>
          <p:cNvSpPr txBox="1">
            <a:spLocks/>
          </p:cNvSpPr>
          <p:nvPr/>
        </p:nvSpPr>
        <p:spPr>
          <a:xfrm>
            <a:off x="5418282" y="2087240"/>
            <a:ext cx="2115215" cy="734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SIMPLE</a:t>
            </a:r>
          </a:p>
        </p:txBody>
      </p:sp>
      <p:sp>
        <p:nvSpPr>
          <p:cNvPr id="68" name="텍스트 개체 틀 1"/>
          <p:cNvSpPr txBox="1">
            <a:spLocks/>
          </p:cNvSpPr>
          <p:nvPr/>
        </p:nvSpPr>
        <p:spPr>
          <a:xfrm>
            <a:off x="5418282" y="4500570"/>
            <a:ext cx="2115215" cy="734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MODERN</a:t>
            </a:r>
          </a:p>
        </p:txBody>
      </p:sp>
      <p:sp>
        <p:nvSpPr>
          <p:cNvPr id="69" name="텍스트 개체 틀 1"/>
          <p:cNvSpPr txBox="1">
            <a:spLocks/>
          </p:cNvSpPr>
          <p:nvPr/>
        </p:nvSpPr>
        <p:spPr>
          <a:xfrm>
            <a:off x="7469933" y="3330797"/>
            <a:ext cx="2115215" cy="734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4057021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023625" y="2915881"/>
            <a:ext cx="385874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altLang="ko-KR" sz="5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고딕 Light" pitchFamily="50" charset="-127"/>
                <a:ea typeface="나눔고딕 Light" pitchFamily="50" charset="-127"/>
              </a:rPr>
              <a:t>THANK YOU</a:t>
            </a:r>
          </a:p>
        </p:txBody>
      </p:sp>
      <p:sp>
        <p:nvSpPr>
          <p:cNvPr id="5" name="타원 4"/>
          <p:cNvSpPr/>
          <p:nvPr/>
        </p:nvSpPr>
        <p:spPr>
          <a:xfrm>
            <a:off x="2183536" y="577305"/>
            <a:ext cx="5538928" cy="553892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1"/>
          <p:cNvSpPr txBox="1">
            <a:spLocks/>
          </p:cNvSpPr>
          <p:nvPr/>
        </p:nvSpPr>
        <p:spPr>
          <a:xfrm>
            <a:off x="2648744" y="4669943"/>
            <a:ext cx="460851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rgbClr val="4472C4">
                    <a:lumMod val="20000"/>
                    <a:lumOff val="80000"/>
                  </a:srgbClr>
                </a:solidFill>
                <a:latin typeface="나눔고딕" pitchFamily="50" charset="-127"/>
                <a:ea typeface="나눔고딕" pitchFamily="50" charset="-127"/>
              </a:rPr>
              <a:t>- 2</a:t>
            </a:r>
            <a:r>
              <a:rPr lang="ko-KR" altLang="en-US" sz="1600" dirty="0">
                <a:solidFill>
                  <a:srgbClr val="4472C4">
                    <a:lumMod val="20000"/>
                    <a:lumOff val="80000"/>
                  </a:srgbClr>
                </a:solidFill>
                <a:latin typeface="나눔고딕" pitchFamily="50" charset="-127"/>
                <a:ea typeface="나눔고딕" pitchFamily="50" charset="-127"/>
              </a:rPr>
              <a:t>조 </a:t>
            </a:r>
            <a:r>
              <a:rPr lang="en-US" altLang="ko-KR" sz="1600" dirty="0">
                <a:solidFill>
                  <a:srgbClr val="4472C4">
                    <a:lumMod val="20000"/>
                    <a:lumOff val="80000"/>
                  </a:srgb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600" dirty="0">
                <a:solidFill>
                  <a:srgbClr val="4472C4">
                    <a:lumMod val="20000"/>
                    <a:lumOff val="80000"/>
                  </a:srgb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600" dirty="0">
              <a:solidFill>
                <a:srgbClr val="4472C4">
                  <a:lumMod val="20000"/>
                  <a:lumOff val="80000"/>
                </a:srgb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600" dirty="0">
                <a:solidFill>
                  <a:srgbClr val="4472C4">
                    <a:lumMod val="20000"/>
                    <a:lumOff val="80000"/>
                  </a:srgbClr>
                </a:solidFill>
                <a:latin typeface="나눔고딕" pitchFamily="50" charset="-127"/>
                <a:ea typeface="나눔고딕" pitchFamily="50" charset="-127"/>
              </a:rPr>
              <a:t>경매 페이지 구현</a:t>
            </a:r>
            <a:endParaRPr lang="en-US" altLang="ko-KR" sz="1600" dirty="0">
              <a:solidFill>
                <a:srgbClr val="4472C4">
                  <a:lumMod val="20000"/>
                  <a:lumOff val="80000"/>
                </a:srgb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dirty="0">
              <a:solidFill>
                <a:srgbClr val="4472C4">
                  <a:lumMod val="20000"/>
                  <a:lumOff val="80000"/>
                </a:srgb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1600" dirty="0">
              <a:solidFill>
                <a:srgbClr val="4472C4">
                  <a:lumMod val="20000"/>
                  <a:lumOff val="80000"/>
                </a:srgb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989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970</TotalTime>
  <Words>273</Words>
  <Application>Microsoft Office PowerPoint</Application>
  <PresentationFormat>A4 용지(210x297mm)</PresentationFormat>
  <Paragraphs>75</Paragraphs>
  <Slides>9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나눔고딕</vt:lpstr>
      <vt:lpstr>나눔고딕 Light</vt:lpstr>
      <vt:lpstr>나눔스퀘어 ExtraBold</vt:lpstr>
      <vt:lpstr>함초롬돋움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sim yeona</cp:lastModifiedBy>
  <cp:revision>186</cp:revision>
  <dcterms:created xsi:type="dcterms:W3CDTF">2017-09-07T10:48:07Z</dcterms:created>
  <dcterms:modified xsi:type="dcterms:W3CDTF">2020-11-10T16:49:25Z</dcterms:modified>
</cp:coreProperties>
</file>