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8" r:id="rId4"/>
    <p:sldId id="272" r:id="rId5"/>
    <p:sldId id="270" r:id="rId6"/>
    <p:sldId id="274" r:id="rId7"/>
    <p:sldId id="276" r:id="rId8"/>
    <p:sldId id="278" r:id="rId9"/>
    <p:sldId id="279" r:id="rId10"/>
    <p:sldId id="280" r:id="rId11"/>
    <p:sldId id="283" r:id="rId12"/>
    <p:sldId id="281" r:id="rId13"/>
    <p:sldId id="282" r:id="rId14"/>
    <p:sldId id="273" r:id="rId15"/>
    <p:sldId id="277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71" autoAdjust="0"/>
  </p:normalViewPr>
  <p:slideViewPr>
    <p:cSldViewPr snapToGrid="0">
      <p:cViewPr varScale="1">
        <p:scale>
          <a:sx n="157" d="100"/>
          <a:sy n="157" d="100"/>
        </p:scale>
        <p:origin x="104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Cvpr</a:t>
            </a:r>
            <a:r>
              <a:rPr lang="ko-KR" altLang="en-US" dirty="0"/>
              <a:t> </a:t>
            </a:r>
            <a:r>
              <a:rPr lang="en-US" altLang="ko-KR" dirty="0"/>
              <a:t>workshop 2021 </a:t>
            </a:r>
            <a:r>
              <a:rPr lang="en-US" altLang="ko-KR" dirty="0" err="1"/>
              <a:t>openacess</a:t>
            </a:r>
            <a:r>
              <a:rPr lang="en-US" altLang="ko-KR" dirty="0"/>
              <a:t> , </a:t>
            </a:r>
            <a:r>
              <a:rPr lang="en-US" altLang="ko-KR" dirty="0" err="1"/>
              <a:t>ieee</a:t>
            </a:r>
            <a:r>
              <a:rPr lang="en-US" altLang="ko-KR" dirty="0"/>
              <a:t> </a:t>
            </a:r>
            <a:r>
              <a:rPr lang="en-US" altLang="ko-KR" dirty="0" err="1"/>
              <a:t>xplore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Contextual : some relations only make sense in a certain context</a:t>
            </a:r>
          </a:p>
          <a:p>
            <a:r>
              <a:rPr lang="en-US" altLang="ko-KR" dirty="0"/>
              <a:t>Contributory : the cause is strongly contributes to the effect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4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9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4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Week3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7D67-DB4C-48C4-BF29-0E49C8847E8F}"/>
              </a:ext>
            </a:extLst>
          </p:cNvPr>
          <p:cNvSpPr txBox="1"/>
          <p:nvPr/>
        </p:nvSpPr>
        <p:spPr>
          <a:xfrm>
            <a:off x="4359256" y="420624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시각지능연구연수생 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40" y="1211445"/>
            <a:ext cx="6772776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기준 지표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Model</a:t>
            </a:r>
            <a:r>
              <a:rPr lang="ko-KR" altLang="en-US" sz="1600" dirty="0"/>
              <a:t>의 결과 값인 </a:t>
            </a:r>
            <a:r>
              <a:rPr lang="en-US" altLang="ko-KR" sz="1600" dirty="0"/>
              <a:t>prediction </a:t>
            </a:r>
            <a:r>
              <a:rPr lang="ko-KR" altLang="en-US" sz="1600" dirty="0"/>
              <a:t>값에 따라서</a:t>
            </a:r>
            <a:r>
              <a:rPr lang="en-US" altLang="ko-KR" sz="1600" dirty="0"/>
              <a:t> e2</a:t>
            </a:r>
            <a:r>
              <a:rPr lang="ko-KR" altLang="en-US" sz="1600" dirty="0"/>
              <a:t>의 순위를 정한다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비디오 종류 별로 </a:t>
            </a:r>
            <a:r>
              <a:rPr lang="en-US" altLang="ko-KR" sz="1600" dirty="0"/>
              <a:t>k</a:t>
            </a:r>
            <a:r>
              <a:rPr lang="ko-KR" altLang="en-US" sz="1600" dirty="0"/>
              <a:t>순위 안에 </a:t>
            </a:r>
            <a:r>
              <a:rPr lang="en-US" altLang="ko-KR" sz="1600" dirty="0" err="1"/>
              <a:t>gt</a:t>
            </a:r>
            <a:r>
              <a:rPr lang="ko-KR" altLang="en-US" sz="1600" dirty="0"/>
              <a:t>가 포함된 비율을 계산</a:t>
            </a:r>
            <a:r>
              <a:rPr lang="en-US" altLang="ko-KR" sz="1600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( (</a:t>
            </a:r>
            <a:r>
              <a:rPr lang="ko-KR" altLang="en-US" sz="1600" dirty="0"/>
              <a:t>∑ </a:t>
            </a:r>
            <a:r>
              <a:rPr lang="en-US" altLang="ko-KR" sz="1600" dirty="0"/>
              <a:t>k </a:t>
            </a:r>
            <a:r>
              <a:rPr lang="ko-KR" altLang="en-US" sz="1600" dirty="0"/>
              <a:t>순위안에</a:t>
            </a:r>
            <a:r>
              <a:rPr lang="en-US" altLang="ko-KR" sz="1600" dirty="0"/>
              <a:t> </a:t>
            </a:r>
            <a:r>
              <a:rPr lang="ko-KR" altLang="en-US" sz="1600" dirty="0"/>
              <a:t>정답 예측 개수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비디오 안에 총 </a:t>
            </a:r>
            <a:r>
              <a:rPr lang="en-US" altLang="ko-KR" sz="1600" dirty="0" err="1"/>
              <a:t>gt</a:t>
            </a:r>
            <a:r>
              <a:rPr lang="ko-KR" altLang="en-US" sz="1600" dirty="0"/>
              <a:t>개수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R@k</a:t>
            </a:r>
            <a:r>
              <a:rPr lang="en-US" altLang="ko-KR" sz="1600" dirty="0"/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비교 모델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Radom guess : </a:t>
            </a:r>
            <a:r>
              <a:rPr lang="ko-KR" altLang="en-US" sz="1600" dirty="0"/>
              <a:t>무작위로 순위를 정한다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Visual</a:t>
            </a:r>
            <a:r>
              <a:rPr lang="ko-KR" altLang="en-US" sz="1600" dirty="0"/>
              <a:t> </a:t>
            </a:r>
            <a:r>
              <a:rPr lang="en-US" altLang="ko-KR" sz="1600" dirty="0"/>
              <a:t>context : context </a:t>
            </a:r>
            <a:r>
              <a:rPr lang="ko-KR" altLang="en-US" sz="1600" dirty="0"/>
              <a:t>값을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Attention : attention </a:t>
            </a:r>
            <a:r>
              <a:rPr lang="ko-KR" altLang="en-US" sz="1600" dirty="0"/>
              <a:t>값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ResNet</a:t>
            </a:r>
            <a:r>
              <a:rPr lang="en-US" altLang="ko-KR" sz="1600" dirty="0"/>
              <a:t> as Context : context </a:t>
            </a:r>
            <a:r>
              <a:rPr lang="ko-KR" altLang="en-US" sz="1600" dirty="0"/>
              <a:t>값으로 </a:t>
            </a:r>
            <a:r>
              <a:rPr lang="en-US" altLang="ko-KR" sz="1600" dirty="0"/>
              <a:t>resnet-152 </a:t>
            </a:r>
            <a:r>
              <a:rPr lang="ko-KR" altLang="en-US" sz="1600" dirty="0"/>
              <a:t>값을 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VCC Model : attention, context </a:t>
            </a:r>
            <a:r>
              <a:rPr lang="ko-KR" altLang="en-US" sz="1600" dirty="0"/>
              <a:t>모두 적용한다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AFE044-7C63-4067-AB43-CEE9C8B4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4" y="1470631"/>
            <a:ext cx="4748156" cy="32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Result Analysis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034E3-9F63-45E8-B72F-B0DA5449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87" y="1130036"/>
            <a:ext cx="7678824" cy="3585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34E3A-849F-4BB9-9BDE-9329F2BB8351}"/>
              </a:ext>
            </a:extLst>
          </p:cNvPr>
          <p:cNvSpPr txBox="1"/>
          <p:nvPr/>
        </p:nvSpPr>
        <p:spPr>
          <a:xfrm>
            <a:off x="479232" y="5075087"/>
            <a:ext cx="994144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Random guess </a:t>
            </a:r>
            <a:r>
              <a:rPr lang="ko-KR" altLang="en-US" sz="1600" dirty="0"/>
              <a:t>가장 하한 값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대부분 </a:t>
            </a:r>
            <a:r>
              <a:rPr lang="en-US" altLang="ko-KR" sz="1600" dirty="0"/>
              <a:t>VCC model</a:t>
            </a:r>
            <a:r>
              <a:rPr lang="ko-KR" altLang="en-US" sz="1600" dirty="0"/>
              <a:t>이 값이 크다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VCC &lt; ‘No context’</a:t>
            </a:r>
          </a:p>
        </p:txBody>
      </p:sp>
    </p:spTree>
    <p:extLst>
      <p:ext uri="{BB962C8B-B14F-4D97-AF65-F5344CB8AC3E}">
        <p14:creationId xmlns:p14="http://schemas.microsoft.com/office/powerpoint/2010/main" val="351909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Conclusion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04918" y="2483324"/>
            <a:ext cx="1178216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시간에 따른 이미지로부터 인과관계 지식을 학습할 가능성을 탐구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가지 설정에서 </a:t>
            </a:r>
            <a:r>
              <a:rPr lang="en-US" altLang="ko-KR" sz="1600" dirty="0"/>
              <a:t>4,000</a:t>
            </a:r>
            <a:r>
              <a:rPr lang="ko-KR" altLang="en-US" sz="1600" dirty="0"/>
              <a:t>개의 이미지 쌍</a:t>
            </a:r>
            <a:r>
              <a:rPr lang="en-US" altLang="ko-KR" sz="1600" dirty="0"/>
              <a:t>, 23,558</a:t>
            </a:r>
            <a:r>
              <a:rPr lang="ko-KR" altLang="en-US" sz="1600" dirty="0"/>
              <a:t>개의 이벤트 쌍 및 인과 관계 주석을 포함하는 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을 생성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수집된 데이터 세트 외에도 </a:t>
            </a:r>
            <a:r>
              <a:rPr lang="en-US" altLang="ko-KR" sz="1600" dirty="0"/>
              <a:t>VCC(Vision-Contextual Causal) </a:t>
            </a:r>
            <a:r>
              <a:rPr lang="ko-KR" altLang="en-US" sz="1600" dirty="0"/>
              <a:t>모델을 제안하여 시각적 신호에서 컨텍스트 인과 관계를 직접   획득할 수 있음을 보여준다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분석에 따르면 </a:t>
            </a:r>
            <a:r>
              <a:rPr lang="en-US" altLang="ko-KR" sz="1600" dirty="0"/>
              <a:t>VCC</a:t>
            </a:r>
            <a:r>
              <a:rPr lang="ko-KR" altLang="en-US" sz="1600" dirty="0"/>
              <a:t>가 모든 기준 방법을 능가할 수 있지만 완벽하지는 않다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17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46" y="1126068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95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 Result </a:t>
            </a:r>
            <a:r>
              <a:rPr lang="ko-KR" altLang="en-US" sz="2400" dirty="0"/>
              <a:t>일치 </a:t>
            </a:r>
            <a:r>
              <a:rPr lang="ko-KR" altLang="en-US" sz="2400" dirty="0" err="1"/>
              <a:t>안했을</a:t>
            </a:r>
            <a:r>
              <a:rPr lang="ko-KR" altLang="en-US" sz="2400" dirty="0"/>
              <a:t> 때 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195160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20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Annotation – image </a:t>
            </a:r>
            <a:r>
              <a:rPr lang="ko-KR" altLang="en-US" sz="2400" dirty="0"/>
              <a:t>일치 시키고 </a:t>
            </a:r>
            <a:r>
              <a:rPr lang="ko-KR" altLang="en-US" sz="2400" dirty="0" err="1"/>
              <a:t>실행시</a:t>
            </a:r>
            <a:r>
              <a:rPr lang="ko-KR" altLang="en-US" sz="2400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C592B9-43C4-4073-9083-C5465B8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1007762"/>
            <a:ext cx="11011598" cy="59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3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0137C-1E5A-41A6-BE2E-2BDB9FFD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941160"/>
            <a:ext cx="10893523" cy="5803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999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Introduction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257759" y="1127181"/>
            <a:ext cx="11729322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LEARNING CONTEXTUAL CAUSALITY FROM TIME-CONSECUTIVE IMAGES.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</a:t>
            </a:r>
            <a:r>
              <a:rPr lang="ko-KR" altLang="en-US" sz="1600" dirty="0"/>
              <a:t>버전</a:t>
            </a:r>
            <a:r>
              <a:rPr lang="en-US" altLang="ko-KR" sz="1600" dirty="0"/>
              <a:t>. December 15, 2020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Hongming</a:t>
            </a:r>
            <a:r>
              <a:rPr lang="en-US" altLang="ko-KR" sz="1600" dirty="0"/>
              <a:t> Zhang, </a:t>
            </a:r>
            <a:r>
              <a:rPr lang="en-US" altLang="ko-KR" sz="1600" dirty="0" err="1"/>
              <a:t>Yintong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Huo,Department</a:t>
            </a:r>
            <a:r>
              <a:rPr lang="en-US" altLang="ko-KR" sz="1600" dirty="0"/>
              <a:t> of Computer Science and Engineering, HKUST ,Department of Computer Science and Engineering, CUHK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기반 인과성 지식 획득 방법 보다 확장 가능한 방법을 탐색</a:t>
            </a:r>
            <a:r>
              <a:rPr lang="en-US" altLang="ko-KR" sz="1600" dirty="0"/>
              <a:t>-&gt; </a:t>
            </a:r>
            <a:r>
              <a:rPr lang="ko-KR" altLang="en-US" sz="1600" dirty="0"/>
              <a:t>시각적 신호에서 인과 관계를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Ex.</a:t>
            </a:r>
            <a:r>
              <a:rPr lang="ko-KR" altLang="en-US" sz="1600" dirty="0"/>
              <a:t> </a:t>
            </a:r>
            <a:r>
              <a:rPr lang="en-US" altLang="ko-KR" sz="1600" dirty="0"/>
              <a:t>‘In</a:t>
            </a:r>
            <a:r>
              <a:rPr lang="ko-KR" altLang="en-US" sz="1600" dirty="0"/>
              <a:t> </a:t>
            </a:r>
            <a:r>
              <a:rPr lang="en-US" altLang="ko-KR" sz="1600" dirty="0"/>
              <a:t>meeting</a:t>
            </a:r>
            <a:r>
              <a:rPr lang="ko-KR" altLang="en-US" sz="1600" dirty="0"/>
              <a:t> </a:t>
            </a:r>
            <a:r>
              <a:rPr lang="en-US" altLang="ko-KR" sz="1600" dirty="0"/>
              <a:t>situation’ , ‘</a:t>
            </a:r>
            <a:r>
              <a:rPr lang="en-US" altLang="ko-KR" sz="1600" dirty="0" err="1"/>
              <a:t>Threy</a:t>
            </a:r>
            <a:r>
              <a:rPr lang="ko-KR" altLang="en-US" sz="1600" dirty="0"/>
              <a:t> </a:t>
            </a:r>
            <a:r>
              <a:rPr lang="en-US" altLang="ko-KR" sz="1600" dirty="0"/>
              <a:t>are</a:t>
            </a:r>
            <a:r>
              <a:rPr lang="ko-KR" altLang="en-US" sz="1600" dirty="0"/>
              <a:t>  </a:t>
            </a:r>
            <a:r>
              <a:rPr lang="en-US" altLang="ko-KR" sz="1600" dirty="0"/>
              <a:t>hungry’. Ai </a:t>
            </a:r>
            <a:r>
              <a:rPr lang="ko-KR" altLang="en-US" sz="1600" dirty="0"/>
              <a:t>비서는</a:t>
            </a:r>
            <a:r>
              <a:rPr lang="en-US" altLang="ko-KR" sz="1600" dirty="0"/>
              <a:t> ‘order</a:t>
            </a:r>
            <a:r>
              <a:rPr lang="ko-KR" altLang="en-US" sz="1600" dirty="0"/>
              <a:t> </a:t>
            </a:r>
            <a:r>
              <a:rPr lang="en-US" altLang="ko-KR" sz="1600" dirty="0"/>
              <a:t>food.’ </a:t>
            </a:r>
            <a:r>
              <a:rPr lang="ko-KR" altLang="en-US" sz="1600" dirty="0"/>
              <a:t>를 제안할 것이다</a:t>
            </a:r>
            <a:r>
              <a:rPr lang="en-US" altLang="ko-KR" sz="1600" dirty="0"/>
              <a:t>. (‘being</a:t>
            </a:r>
            <a:r>
              <a:rPr lang="ko-KR" altLang="en-US" sz="1600" dirty="0"/>
              <a:t> </a:t>
            </a:r>
            <a:r>
              <a:rPr lang="en-US" altLang="ko-KR" sz="1600" dirty="0"/>
              <a:t>hungry’</a:t>
            </a:r>
            <a:r>
              <a:rPr lang="ko-KR" altLang="en-US" sz="1600" dirty="0"/>
              <a:t>가</a:t>
            </a:r>
            <a:r>
              <a:rPr lang="en-US" altLang="ko-KR" sz="1600" dirty="0"/>
              <a:t> ‘eat food’</a:t>
            </a:r>
            <a:r>
              <a:rPr lang="ko-KR" altLang="en-US" sz="1600" dirty="0"/>
              <a:t>의 원인이 되었기 때문</a:t>
            </a:r>
            <a:r>
              <a:rPr lang="en-US" altLang="ko-KR" sz="1600" dirty="0"/>
              <a:t>) </a:t>
            </a:r>
            <a:r>
              <a:rPr lang="ko-KR" altLang="en-US" sz="1600" dirty="0"/>
              <a:t>그러나 맥락을 파악한다면 회의 후에 </a:t>
            </a:r>
            <a:r>
              <a:rPr lang="en-US" altLang="ko-KR" sz="1600" dirty="0"/>
              <a:t>‘order food’</a:t>
            </a:r>
            <a:r>
              <a:rPr lang="ko-KR" altLang="en-US" sz="1600" dirty="0"/>
              <a:t> 를 추천할 것이다</a:t>
            </a:r>
            <a:r>
              <a:rPr lang="en-US" altLang="ko-KR" sz="1600" dirty="0"/>
              <a:t>.</a:t>
            </a:r>
            <a:r>
              <a:rPr lang="ko-KR" altLang="en-US" sz="1600" dirty="0"/>
              <a:t> 두 문장의 인과관계는 회의 중에서는 어울리지 않기 때문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논문의 기여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(1) </a:t>
            </a:r>
            <a:r>
              <a:rPr lang="ko-KR" altLang="en-US" sz="1600" dirty="0"/>
              <a:t>시각적 신호에서 컨텍스트 인과 관계를 추출하는 작업을 공식적으로 정의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(2)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 제시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(3) Vision-Contextual Causal(VCC) </a:t>
            </a:r>
            <a:r>
              <a:rPr lang="ko-KR" altLang="en-US" sz="1600" dirty="0"/>
              <a:t>모델 제안</a:t>
            </a:r>
            <a:r>
              <a:rPr lang="en-US" altLang="ko-KR" sz="1600" dirty="0"/>
              <a:t>.</a:t>
            </a:r>
          </a:p>
          <a:p>
            <a:pPr lvl="1"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목표는 한 비디오에서 잘린 시간 연속 프레임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</a:t>
            </a:r>
            <a:r>
              <a:rPr lang="ko-KR" altLang="en-US" sz="1600" dirty="0"/>
              <a:t>에서의 가능한 모든 인과 관계를 찾아내는 것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0217" y="1031909"/>
            <a:ext cx="94895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영상에서 </a:t>
            </a:r>
            <a:r>
              <a:rPr lang="en-US" altLang="ko-KR" dirty="0"/>
              <a:t>5</a:t>
            </a:r>
            <a:r>
              <a:rPr lang="ko-KR" altLang="en-US" dirty="0"/>
              <a:t>개의 연속된 이미지 캡쳐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옆에 있는 두 개의 이미지를 인접하다고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1,000</a:t>
            </a:r>
            <a:r>
              <a:rPr lang="ko-KR" altLang="en-US" dirty="0"/>
              <a:t>개 영상에서 </a:t>
            </a:r>
            <a:r>
              <a:rPr lang="en-US" altLang="ko-KR" dirty="0"/>
              <a:t>4,000</a:t>
            </a:r>
            <a:r>
              <a:rPr lang="ko-KR" altLang="en-US" dirty="0"/>
              <a:t>개 이미지 쌍</a:t>
            </a:r>
            <a:r>
              <a:rPr lang="en-US" altLang="ko-KR" dirty="0"/>
              <a:t> </a:t>
            </a:r>
            <a:r>
              <a:rPr lang="ko-KR" altLang="en-US" dirty="0"/>
              <a:t>수집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05EA37-19A3-414A-B954-EFFE84BEFE4D}"/>
              </a:ext>
            </a:extLst>
          </p:cNvPr>
          <p:cNvGrpSpPr/>
          <p:nvPr/>
        </p:nvGrpSpPr>
        <p:grpSpPr>
          <a:xfrm>
            <a:off x="360217" y="3814628"/>
            <a:ext cx="8194204" cy="1298805"/>
            <a:chOff x="43897" y="5009948"/>
            <a:chExt cx="10946883" cy="173511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F9365CA-6B06-46D6-8294-ACC2A67A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5031" y="5018418"/>
              <a:ext cx="1714500" cy="17145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AA9844D-EBDC-4572-8840-D29A918A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553" y="5009948"/>
              <a:ext cx="1714501" cy="171450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D38E4CA-7C22-48D3-BF2E-9D6BEEA6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2616" y="5013013"/>
              <a:ext cx="1714500" cy="17145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0CA7EBA-1714-45B6-8CB0-233C5FF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9384" y="5009948"/>
              <a:ext cx="1714500" cy="17145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66F6CF3-3A37-42EE-BD9D-DEA94692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280" y="5030561"/>
              <a:ext cx="1714500" cy="1714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5237B-7FAF-468A-81F3-CA308C3BD3B6}"/>
                </a:ext>
              </a:extLst>
            </p:cNvPr>
            <p:cNvSpPr txBox="1"/>
            <p:nvPr/>
          </p:nvSpPr>
          <p:spPr>
            <a:xfrm>
              <a:off x="43897" y="5641110"/>
              <a:ext cx="1329160" cy="493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val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472A0D-3791-4527-A7A3-3250AC20F723}"/>
              </a:ext>
            </a:extLst>
          </p:cNvPr>
          <p:cNvGrpSpPr/>
          <p:nvPr/>
        </p:nvGrpSpPr>
        <p:grpSpPr>
          <a:xfrm>
            <a:off x="360217" y="2421104"/>
            <a:ext cx="8195162" cy="1291407"/>
            <a:chOff x="98718" y="2974311"/>
            <a:chExt cx="11014139" cy="173562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E4CB6C9-2516-4005-90FC-AC48F4D60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533" y="2974311"/>
              <a:ext cx="1714500" cy="17145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191429E-7689-49A1-9A44-B6A872FCD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7807" y="2995437"/>
              <a:ext cx="1714500" cy="17145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8B9162E-D863-41DF-A2AB-1AA0720F5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4685" y="2995437"/>
              <a:ext cx="1714500" cy="17145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BA190BD-4663-44A2-9F45-BDEC179C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2793" y="2995437"/>
              <a:ext cx="1714500" cy="17145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51C0013-98BE-4E33-8D15-AE78A4A3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98357" y="2981762"/>
              <a:ext cx="1714500" cy="1714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07BA62-8E80-4E03-AC75-D3041B42C905}"/>
                </a:ext>
              </a:extLst>
            </p:cNvPr>
            <p:cNvSpPr txBox="1"/>
            <p:nvPr/>
          </p:nvSpPr>
          <p:spPr>
            <a:xfrm>
              <a:off x="98718" y="3729742"/>
              <a:ext cx="1415802" cy="49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2B69014-08FD-44FD-BDB8-478DDBD628DF}"/>
              </a:ext>
            </a:extLst>
          </p:cNvPr>
          <p:cNvGrpSpPr/>
          <p:nvPr/>
        </p:nvGrpSpPr>
        <p:grpSpPr>
          <a:xfrm>
            <a:off x="360217" y="5308772"/>
            <a:ext cx="8193967" cy="1340305"/>
            <a:chOff x="87513" y="949473"/>
            <a:chExt cx="10757482" cy="175962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724097-7E43-4456-B8E1-73B2F193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6348" y="949473"/>
              <a:ext cx="1714500" cy="1714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C4F6006-5A00-4FFB-8750-A80945DF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2803" y="962588"/>
              <a:ext cx="1714500" cy="17145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AAE5574-DC71-46F5-A263-EAAE96C6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24928" y="994597"/>
              <a:ext cx="1714501" cy="1714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D484F3A-328B-45C4-83CB-E0B13FC1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38921" y="994597"/>
              <a:ext cx="1714501" cy="17145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321FEDB-0040-47A8-A9B8-2A49D3B93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30496" y="994597"/>
              <a:ext cx="1714499" cy="171450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9E2424-0843-4678-A23C-F1E7E03A3A6A}"/>
                </a:ext>
              </a:extLst>
            </p:cNvPr>
            <p:cNvSpPr txBox="1"/>
            <p:nvPr/>
          </p:nvSpPr>
          <p:spPr>
            <a:xfrm>
              <a:off x="87513" y="1533988"/>
              <a:ext cx="1843621" cy="48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test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4E09AC4-C58F-4566-8334-C31C4695E078}"/>
              </a:ext>
            </a:extLst>
          </p:cNvPr>
          <p:cNvSpPr txBox="1"/>
          <p:nvPr/>
        </p:nvSpPr>
        <p:spPr>
          <a:xfrm>
            <a:off x="9101470" y="5906386"/>
            <a:ext cx="17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video0, img0,1,2,3,4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44F5C-17F1-4FFD-9E9B-54A0BCB0D9C2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9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2E3D00A3-0AB2-4D8A-AA09-A53757F41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1" r="27153" b="21908"/>
          <a:stretch/>
        </p:blipFill>
        <p:spPr>
          <a:xfrm>
            <a:off x="9113194" y="4622248"/>
            <a:ext cx="2562676" cy="20537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D810F5-27E1-4B3F-9DE0-A707365C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3" r="21697" b="27659"/>
          <a:stretch/>
        </p:blipFill>
        <p:spPr>
          <a:xfrm>
            <a:off x="8343824" y="1130227"/>
            <a:ext cx="3637978" cy="13275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17883" y="1329343"/>
            <a:ext cx="9489559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 쌍의 첫 번째 이미지에서 일어날 수 있는 </a:t>
            </a:r>
            <a:r>
              <a:rPr lang="en-US" altLang="ko-KR" sz="1600" dirty="0"/>
              <a:t>event</a:t>
            </a:r>
            <a:r>
              <a:rPr lang="ko-KR" altLang="en-US" sz="1600" dirty="0"/>
              <a:t>를 모두 적는다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4,000</a:t>
            </a:r>
            <a:r>
              <a:rPr lang="ko-KR" altLang="en-US" sz="1600" dirty="0"/>
              <a:t>개 쌍에서 </a:t>
            </a:r>
            <a:r>
              <a:rPr lang="en-US" altLang="ko-KR" sz="1600" dirty="0"/>
              <a:t>12,000</a:t>
            </a:r>
            <a:r>
              <a:rPr lang="ko-KR" altLang="en-US" sz="1600" dirty="0"/>
              <a:t>개의 이벤트 주석을 얻음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두 번째 이미지에서 </a:t>
            </a:r>
            <a:r>
              <a:rPr lang="en-US" altLang="ko-KR" sz="1600" dirty="0"/>
              <a:t>event </a:t>
            </a:r>
            <a:r>
              <a:rPr lang="ko-KR" altLang="en-US" sz="1600" dirty="0"/>
              <a:t>적기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두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이미지에서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발생하고</a:t>
            </a:r>
            <a:r>
              <a:rPr lang="en-US" altLang="ko-KR" sz="1600" dirty="0"/>
              <a:t>, 첫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이벤트에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의해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이벤트를</a:t>
            </a:r>
            <a:r>
              <a:rPr lang="en-US" altLang="ko-KR" sz="1600" dirty="0"/>
              <a:t> </a:t>
            </a:r>
            <a:r>
              <a:rPr lang="ko-KR" altLang="en-US" sz="1600" dirty="0"/>
              <a:t>적는다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적당한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없다면 </a:t>
            </a:r>
            <a:r>
              <a:rPr lang="en-US" altLang="ko-KR" sz="1600" dirty="0"/>
              <a:t>none answer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None, </a:t>
            </a:r>
            <a:r>
              <a:rPr lang="ko-KR" altLang="en-US" sz="1600" dirty="0"/>
              <a:t>단어 </a:t>
            </a:r>
            <a:r>
              <a:rPr lang="en-US" altLang="ko-KR" sz="1600" dirty="0"/>
              <a:t>2</a:t>
            </a:r>
            <a:r>
              <a:rPr lang="ko-KR" altLang="en-US" sz="1600" dirty="0"/>
              <a:t>개 이하</a:t>
            </a:r>
            <a:r>
              <a:rPr lang="en-US" altLang="ko-KR" sz="1600" dirty="0"/>
              <a:t> </a:t>
            </a:r>
            <a:r>
              <a:rPr lang="ko-KR" altLang="en-US" sz="1600" dirty="0"/>
              <a:t>주석 제외하고 각 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쌍 </a:t>
            </a:r>
            <a:r>
              <a:rPr lang="en-US" altLang="ko-KR" sz="1600" dirty="0"/>
              <a:t>23,558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사건 쌍 개수 평균 </a:t>
            </a:r>
            <a:r>
              <a:rPr lang="en-US" altLang="ko-KR" sz="1600" dirty="0"/>
              <a:t>5.89 </a:t>
            </a:r>
            <a:r>
              <a:rPr lang="ko-KR" altLang="en-US" sz="1600" dirty="0"/>
              <a:t>유지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 쌍의 관계선택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5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주석가가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인과관계에서 맥락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조사하기 위해 선택 환경을 사진을 보여주고 선택 </a:t>
            </a:r>
            <a:r>
              <a:rPr lang="en-US" altLang="ko-KR" sz="1600" dirty="0"/>
              <a:t>( with</a:t>
            </a:r>
            <a:r>
              <a:rPr lang="ko-KR" altLang="en-US" sz="1600" dirty="0"/>
              <a:t> </a:t>
            </a:r>
            <a:r>
              <a:rPr lang="en-US" altLang="ko-KR" sz="1600" dirty="0"/>
              <a:t>context),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안 보여주고 선택</a:t>
            </a:r>
            <a:r>
              <a:rPr lang="en-US" altLang="ko-KR" sz="1600" dirty="0"/>
              <a:t>(without context)</a:t>
            </a:r>
            <a:r>
              <a:rPr lang="ko-KR" altLang="en-US" sz="1600" dirty="0"/>
              <a:t> 두 가지로 나누었다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2A4D3-4C27-46C9-B7F0-505700C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125" y="2727022"/>
            <a:ext cx="3127519" cy="17618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6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78834" y="1319219"/>
            <a:ext cx="11435601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Vis-Causal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image_1":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"entity": {"man": 0.4155610633921273, "building": 0.68810488779749, "leaf": 0.4959944162342506, "tree": 0.832587724520954, "window": 0.7762394739372568, "beach": 0.22491798294614407, "rock": 0.20255080373836484, "shirt": 0.5135474643024482, "fence": 0.16829996415725537, "pole": 0.10635410946508468, "track": 0.12555851471070892, "short": 0.5676629611283379, "street": 0.1365042762653402},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"event": {},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"path": "images/validation/v0_im1.jpg“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DE50D-4CE3-4279-998B-FF7DC271F1E3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DataSet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781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3511E-A179-4799-B8A2-C2121B5E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9" y="925068"/>
            <a:ext cx="6637845" cy="35278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1045" y="1062057"/>
            <a:ext cx="11082483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Causality 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에서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영향조사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 context”, “without context”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 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 중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4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명이 ＂인과 관계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”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에 투표하면</a:t>
            </a:r>
            <a:endParaRPr lang="en-US" altLang="ko-KR" sz="1600" dirty="0"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   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인과 타당성은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0.8.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“without context” &gt; “with context” : </a:t>
            </a:r>
          </a:p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사람의 경우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여러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상황에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대해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생각하고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해당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시나리오에서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인과관계가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그럴듯하도록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가장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적합한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컨텍스트를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찾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은 것으로 볼 수 있다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Dataset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statistic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Videos : 1,000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Images 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각 비디오에 대해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추출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Pair : 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이미지에서 인접한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쌍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추출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(0.1,1.2..,3.4)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Positives : “With context”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설정에서 </a:t>
            </a:r>
            <a:r>
              <a:rPr lang="ko-KR" altLang="en-US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주석가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4/5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contextual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하다고 선택한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Cand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 :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쌍에서 나온 후보 이벤트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4F001-BB4B-4E26-A3D3-C1BA36E1B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03"/>
          <a:stretch/>
        </p:blipFill>
        <p:spPr>
          <a:xfrm>
            <a:off x="7318043" y="4739999"/>
            <a:ext cx="4157677" cy="10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9" t="-104" r="12972" b="104"/>
          <a:stretch/>
        </p:blipFill>
        <p:spPr>
          <a:xfrm>
            <a:off x="7112001" y="1104654"/>
            <a:ext cx="5080000" cy="517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784952"/>
            <a:ext cx="699496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/>
              <a:t>총 세 가지 주요 구성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ko-KR" altLang="en-US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예측을 위해 두 이벤트를 벡터로 인코딩하는</a:t>
            </a:r>
            <a:r>
              <a:rPr lang="en-US" altLang="ko-KR" sz="1600" dirty="0"/>
              <a:t> event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Context</a:t>
            </a:r>
            <a:r>
              <a:rPr lang="ko-KR" altLang="en-US" sz="1600" dirty="0"/>
              <a:t>가 모델에서 활용될 수 있도록 컨텍스트 프레임을 인코딩하는</a:t>
            </a:r>
            <a:r>
              <a:rPr lang="en-US" altLang="ko-KR" sz="1600" dirty="0"/>
              <a:t> Visual  Context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Attention mechanism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context</a:t>
            </a:r>
            <a:r>
              <a:rPr lang="ko-KR" altLang="en-US" sz="1600" dirty="0"/>
              <a:t>와 </a:t>
            </a:r>
            <a:r>
              <a:rPr lang="en-US" altLang="ko-KR" sz="1600" dirty="0"/>
              <a:t>text event</a:t>
            </a:r>
            <a:r>
              <a:rPr lang="ko-KR" altLang="en-US" sz="1600" dirty="0"/>
              <a:t> 표현을 찾는 </a:t>
            </a:r>
            <a:r>
              <a:rPr lang="en-US" altLang="ko-KR" sz="1600" dirty="0"/>
              <a:t>cross attention.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57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-104" r="12972" b="104"/>
          <a:stretch/>
        </p:blipFill>
        <p:spPr>
          <a:xfrm>
            <a:off x="8181348" y="1559257"/>
            <a:ext cx="3671987" cy="3739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338665" y="1559257"/>
            <a:ext cx="964099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sz="1600" dirty="0"/>
              <a:t>. Textual Event Encoding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이벤트를 벡터로 인코딩한다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2. Visual Context Encoding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객체를 사용한다</a:t>
            </a:r>
            <a:r>
              <a:rPr lang="en-US" altLang="ko-KR" sz="1600" dirty="0"/>
              <a:t>. Faster R - CNN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객체에서 신뢰도 점수에 따라 상위 </a:t>
            </a:r>
            <a:r>
              <a:rPr lang="en-US" altLang="ko-KR" sz="1600" dirty="0"/>
              <a:t>10 </a:t>
            </a:r>
            <a:r>
              <a:rPr lang="ko-KR" altLang="en-US" sz="1600" dirty="0"/>
              <a:t>개의 객체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동일한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D15F53-9AE2-4E02-8BF4-491924469DC9}"/>
              </a:ext>
            </a:extLst>
          </p:cNvPr>
          <p:cNvGrpSpPr/>
          <p:nvPr/>
        </p:nvGrpSpPr>
        <p:grpSpPr>
          <a:xfrm>
            <a:off x="8563187" y="1583871"/>
            <a:ext cx="3177056" cy="1751745"/>
            <a:chOff x="9278796" y="1970437"/>
            <a:chExt cx="2454234" cy="13438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03E36E-0296-474D-9847-EAEDEBAC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8796" y="1970437"/>
              <a:ext cx="2454234" cy="7802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58826F-26A6-4A4E-B6CB-443F5A92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8796" y="2712674"/>
              <a:ext cx="2454234" cy="60165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8515297-A36E-40A7-9476-703EBCAC7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73" y="5727359"/>
            <a:ext cx="6913929" cy="9157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40" y="1028343"/>
            <a:ext cx="9917438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/>
              <a:t>3. Cross Attention module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Context </a:t>
            </a:r>
            <a:r>
              <a:rPr lang="ko-KR" altLang="en-US" sz="1600" dirty="0"/>
              <a:t>개체를 사용하여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중요한 정보 토큰을 선택하여 노이즈의 영한을 최소화한다</a:t>
            </a:r>
            <a:r>
              <a:rPr lang="en-US" altLang="ko-KR" sz="1600" dirty="0"/>
              <a:t>.</a:t>
            </a:r>
          </a:p>
          <a:p>
            <a:pPr marL="108000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Context Representation : 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중요도 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~w : </a:t>
            </a:r>
            <a:r>
              <a:rPr lang="ko-KR" altLang="en-US" sz="1600" dirty="0"/>
              <a:t>이벤트 </a:t>
            </a:r>
            <a:r>
              <a:rPr lang="en-US" altLang="ko-KR" sz="1600" dirty="0"/>
              <a:t>e</a:t>
            </a:r>
            <a:r>
              <a:rPr lang="ko-KR" altLang="en-US" sz="1600" dirty="0"/>
              <a:t>에 대해 모든 토큰의 평균을 취하고 결과 평균 벡터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 : </a:t>
            </a:r>
            <a:r>
              <a:rPr lang="ko-KR" altLang="en-US" sz="1600" dirty="0"/>
              <a:t>선택된 모든 객체의 벡터 표현 세트</a:t>
            </a:r>
            <a:r>
              <a:rPr lang="en-US" altLang="ko-KR" sz="1600" dirty="0"/>
              <a:t>. 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 : o</a:t>
            </a:r>
            <a:r>
              <a:rPr lang="ko-KR" altLang="en-US" sz="1600" dirty="0"/>
              <a:t>＇에 대한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attention </a:t>
            </a:r>
            <a:r>
              <a:rPr lang="ko-KR" altLang="en-US" sz="1600" dirty="0"/>
              <a:t>가중치 </a:t>
            </a:r>
            <a:r>
              <a:rPr lang="en-US" altLang="ko-KR" sz="1600" dirty="0"/>
              <a:t>: NN</a:t>
            </a:r>
            <a:r>
              <a:rPr lang="ko-KR" altLang="en-US" sz="1600" dirty="0"/>
              <a:t>은 표준 </a:t>
            </a:r>
            <a:r>
              <a:rPr lang="en-US" altLang="ko-KR" sz="1600" dirty="0"/>
              <a:t>2</a:t>
            </a:r>
            <a:r>
              <a:rPr lang="ko-KR" altLang="en-US" sz="1600" dirty="0"/>
              <a:t>계층 </a:t>
            </a:r>
            <a:r>
              <a:rPr lang="en-US" altLang="ko-KR" sz="1600" dirty="0"/>
              <a:t>feed forward </a:t>
            </a:r>
            <a:r>
              <a:rPr lang="ko-KR" altLang="en-US" sz="1600" dirty="0"/>
              <a:t>신경망 계층이고 </a:t>
            </a:r>
            <a:r>
              <a:rPr lang="en-US" altLang="ko-KR" sz="1600" dirty="0"/>
              <a:t>[,]</a:t>
            </a:r>
            <a:r>
              <a:rPr lang="ko-KR" altLang="en-US" sz="1600" dirty="0"/>
              <a:t>는 연결</a:t>
            </a: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Event Representation : Event token</a:t>
            </a:r>
            <a:r>
              <a:rPr lang="ko-KR" altLang="en-US" sz="1600" dirty="0"/>
              <a:t>의 </a:t>
            </a:r>
            <a:r>
              <a:rPr lang="en-US" altLang="ko-KR" sz="1600" dirty="0"/>
              <a:t>object</a:t>
            </a:r>
            <a:r>
              <a:rPr lang="ko-KR" altLang="en-US" sz="1600" dirty="0"/>
              <a:t>에서 중요도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b: w</a:t>
            </a:r>
            <a:r>
              <a:rPr lang="ko-KR" altLang="en-US" sz="1600" dirty="0"/>
              <a:t>’에 대한 </a:t>
            </a:r>
            <a:r>
              <a:rPr lang="en-US" altLang="ko-KR" sz="1600" dirty="0"/>
              <a:t>o</a:t>
            </a:r>
            <a:r>
              <a:rPr lang="ko-KR" altLang="en-US" sz="1600" dirty="0"/>
              <a:t>의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Causality prediction</a:t>
            </a:r>
          </a:p>
          <a:p>
            <a:pPr marL="855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e1,e2</a:t>
            </a:r>
            <a:r>
              <a:rPr lang="ko-KR" altLang="en-US" sz="1600" dirty="0"/>
              <a:t>의 인과관계 확률 계산</a:t>
            </a:r>
            <a:endParaRPr lang="en-US" altLang="ko-KR" sz="1600" dirty="0"/>
          </a:p>
          <a:p>
            <a:pPr algn="just" fontAlgn="base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076754-251B-4544-8FB2-778DE75B6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35"/>
          <a:stretch/>
        </p:blipFill>
        <p:spPr>
          <a:xfrm>
            <a:off x="8023262" y="3538230"/>
            <a:ext cx="3990240" cy="15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1435</Words>
  <Application>Microsoft Office PowerPoint</Application>
  <PresentationFormat>와이드스크린</PresentationFormat>
  <Paragraphs>161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 Semilight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105</cp:revision>
  <dcterms:created xsi:type="dcterms:W3CDTF">2021-07-08T00:22:35Z</dcterms:created>
  <dcterms:modified xsi:type="dcterms:W3CDTF">2021-08-04T08:54:51Z</dcterms:modified>
</cp:coreProperties>
</file>