
<file path=[Content_Types].xml><?xml version="1.0" encoding="utf-8"?>
<Types xmlns="http://schemas.openxmlformats.org/package/2006/content-types">
  <Default Extension="png" ContentType="image/png"/>
  <Default Extension="bmp" ContentType="image/bmp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3" r:id="rId3"/>
    <p:sldId id="268" r:id="rId4"/>
    <p:sldId id="272" r:id="rId5"/>
    <p:sldId id="274" r:id="rId6"/>
    <p:sldId id="276" r:id="rId7"/>
    <p:sldId id="278" r:id="rId8"/>
    <p:sldId id="273" r:id="rId9"/>
    <p:sldId id="275" r:id="rId10"/>
    <p:sldId id="277" r:id="rId11"/>
    <p:sldId id="270" r:id="rId12"/>
    <p:sldId id="266" r:id="rId13"/>
    <p:sldId id="265" r:id="rId14"/>
    <p:sldId id="260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Week3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Annotation – image </a:t>
            </a:r>
            <a:r>
              <a:rPr lang="ko-KR" altLang="en-US" sz="2400" dirty="0"/>
              <a:t>일치 시키고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C592B9-43C4-4073-9083-C5465B8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07762"/>
            <a:ext cx="11011598" cy="59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3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8834" y="1319219"/>
            <a:ext cx="11435601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Vis-Causal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image_1":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"entity": {"man": 0.4155610633921273, "building": 0.68810488779749, "leaf": 0.4959944162342506, "tree": 0.832587724520954, "window": 0.7762394739372568, "beach": 0.22491798294614407, "rock": 0.20255080373836484, "shirt": 0.5135474643024482, "fence": 0.16829996415725537, "pole": 0.10635410946508468, "track": 0.12555851471070892, "short": 0.5676629611283379, "street": 0.1365042762653402},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"event": {},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"path": "images/validation/v0_im1.jpg“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E50D-4CE3-4279-998B-FF7DC271F1E3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78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Approach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05785" y="1386841"/>
            <a:ext cx="1143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이미지와 감지된 사람 </a:t>
            </a:r>
            <a:r>
              <a:rPr lang="en-US" altLang="ko-KR" dirty="0"/>
              <a:t> :  V = {v0, v1, ..</a:t>
            </a:r>
            <a:r>
              <a:rPr lang="en-US" altLang="ko-KR" dirty="0" err="1"/>
              <a:t>vk</a:t>
            </a:r>
            <a:r>
              <a:rPr lang="en-US" altLang="ko-KR" dirty="0"/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사건 설명 </a:t>
            </a:r>
            <a:r>
              <a:rPr lang="en-US" altLang="ko-KR" dirty="0"/>
              <a:t>: 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장소 설명 </a:t>
            </a:r>
            <a:r>
              <a:rPr lang="en-US" altLang="ko-KR" dirty="0"/>
              <a:t>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추론 유형 </a:t>
            </a:r>
            <a:r>
              <a:rPr lang="en-US" altLang="ko-KR" dirty="0"/>
              <a:t>r. </a:t>
            </a:r>
          </a:p>
          <a:p>
            <a:endParaRPr lang="pt-BR" altLang="ko-KR" dirty="0"/>
          </a:p>
          <a:p>
            <a:pPr marL="285750" indent="-285750">
              <a:buFontTx/>
              <a:buChar char="-"/>
            </a:pPr>
            <a:r>
              <a:rPr lang="pt-BR" altLang="ko-KR" dirty="0"/>
              <a:t>&gt; </a:t>
            </a:r>
            <a:r>
              <a:rPr lang="ko-KR" altLang="en-US" dirty="0"/>
              <a:t>각 문장 시작과 끝 토큰 추가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문장 내 단어의 위치 의미 </a:t>
            </a:r>
            <a:r>
              <a:rPr lang="en-US" altLang="ko-KR" dirty="0"/>
              <a:t>position embedding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en-US" altLang="ko-KR" dirty="0" err="1"/>
              <a:t>RoI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person id embedding</a:t>
            </a:r>
            <a:r>
              <a:rPr lang="ko-KR" altLang="en-US" dirty="0"/>
              <a:t>을 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추론 집합 </a:t>
            </a:r>
            <a:r>
              <a:rPr lang="pt-BR" altLang="ko-KR" dirty="0"/>
              <a:t>H = {s r 1 , sr 2 , ...sr |H| }</a:t>
            </a:r>
          </a:p>
          <a:p>
            <a:pPr marL="285750" indent="-285750">
              <a:buFontTx/>
              <a:buChar char="-"/>
            </a:pPr>
            <a:endParaRPr lang="pt-B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이미지만 주어지는 경우에도 추론 집합을 생성해낸다</a:t>
            </a:r>
            <a:r>
              <a:rPr lang="en-US" altLang="ko-KR" dirty="0"/>
              <a:t>.</a:t>
            </a:r>
            <a:endParaRPr lang="pt-BR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7CB6B4-4C50-4456-B68C-7DC5BC592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4" r="3862"/>
          <a:stretch/>
        </p:blipFill>
        <p:spPr>
          <a:xfrm>
            <a:off x="6762308" y="1925568"/>
            <a:ext cx="5247168" cy="28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Evalutation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BD7AC-7C25-428D-9D2A-984C83151C9D}"/>
              </a:ext>
            </a:extLst>
          </p:cNvPr>
          <p:cNvSpPr txBox="1"/>
          <p:nvPr/>
        </p:nvSpPr>
        <p:spPr>
          <a:xfrm>
            <a:off x="717973" y="1266613"/>
            <a:ext cx="1099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64-&gt;32-&gt;4 </a:t>
            </a:r>
            <a:r>
              <a:rPr lang="ko-KR" altLang="en-US" dirty="0"/>
              <a:t>로 줄이며 실행을 하였지만 반복적인</a:t>
            </a:r>
            <a:r>
              <a:rPr lang="en-US" altLang="ko-KR" dirty="0"/>
              <a:t>out of memory  </a:t>
            </a:r>
            <a:r>
              <a:rPr lang="ko-KR" altLang="en-US" dirty="0"/>
              <a:t>문제 발생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Import torch </a:t>
            </a:r>
            <a:r>
              <a:rPr lang="en-US" altLang="ko-KR" dirty="0" err="1"/>
              <a:t>Torch.cuda.cache_empty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 </a:t>
            </a:r>
            <a:r>
              <a:rPr lang="ko-KR" altLang="en-US" dirty="0"/>
              <a:t>사용하여 메모리를 비워 보았지만 같은 문제가 발생하였다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735493-6687-4AAF-926D-FF6DFCF3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15" y="3260746"/>
            <a:ext cx="5665311" cy="2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학습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14979-2046-440F-8040-5BDAC32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25F6E0-048C-4CEB-AD8B-66A98105B284}"/>
              </a:ext>
            </a:extLst>
          </p:cNvPr>
          <p:cNvGrpSpPr/>
          <p:nvPr/>
        </p:nvGrpSpPr>
        <p:grpSpPr>
          <a:xfrm>
            <a:off x="360217" y="986443"/>
            <a:ext cx="11831783" cy="5582601"/>
            <a:chOff x="360218" y="1097592"/>
            <a:chExt cx="11831783" cy="55826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8723D-EE4A-4EDC-88AE-97C128821D62}"/>
                </a:ext>
              </a:extLst>
            </p:cNvPr>
            <p:cNvSpPr txBox="1"/>
            <p:nvPr/>
          </p:nvSpPr>
          <p:spPr>
            <a:xfrm>
              <a:off x="360218" y="1097592"/>
              <a:ext cx="11831783" cy="336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Seq2seq :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입력된 시퀀스로부터 다른 도메인의 시퀀스를 출력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Encoder – decoder</a:t>
              </a:r>
              <a:r>
                <a:rPr lang="ko-KR" altLang="en-US" dirty="0"/>
                <a:t> 구조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인코더는 입력 문장을 받고 </a:t>
              </a:r>
              <a:r>
                <a:rPr lang="ko-KR" altLang="en-US" dirty="0" err="1"/>
                <a:t>디코더는</a:t>
              </a:r>
              <a:r>
                <a:rPr lang="ko-KR" altLang="en-US" dirty="0"/>
                <a:t> 문장을 출력한다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입력되는 단어는 단어를 벡터로 변환하는 </a:t>
              </a:r>
              <a:r>
                <a:rPr lang="en-US" altLang="ko-KR" dirty="0"/>
                <a:t>embedding </a:t>
              </a:r>
              <a:r>
                <a:rPr lang="ko-KR" altLang="en-US" dirty="0"/>
                <a:t>과정을 거친다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encoder</a:t>
              </a:r>
              <a:r>
                <a:rPr lang="ko-KR" altLang="en-US" dirty="0"/>
                <a:t>는 </a:t>
              </a:r>
              <a:r>
                <a:rPr lang="en-US" altLang="ko-KR" dirty="0" err="1"/>
                <a:t>lstm</a:t>
              </a:r>
              <a:r>
                <a:rPr lang="en-US" altLang="ko-KR" dirty="0"/>
                <a:t> </a:t>
              </a:r>
              <a:r>
                <a:rPr lang="ko-KR" altLang="en-US" dirty="0"/>
                <a:t>셀의 마지막 시점의 은닉 상태인 컨텍스트 벡터를 </a:t>
              </a:r>
              <a:r>
                <a:rPr lang="en-US" altLang="ko-KR" dirty="0"/>
                <a:t>decoder</a:t>
              </a:r>
              <a:r>
                <a:rPr lang="ko-KR" altLang="en-US" dirty="0"/>
                <a:t>로 넘겨준다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Decoder</a:t>
              </a:r>
              <a:r>
                <a:rPr lang="ko-KR" altLang="en-US" dirty="0"/>
                <a:t>는 </a:t>
              </a:r>
              <a:r>
                <a:rPr lang="en-US" altLang="ko-KR" dirty="0"/>
                <a:t>&lt;</a:t>
              </a:r>
              <a:r>
                <a:rPr lang="en-US" altLang="ko-KR" dirty="0" err="1"/>
                <a:t>sos</a:t>
              </a:r>
              <a:r>
                <a:rPr lang="en-US" altLang="ko-KR" dirty="0"/>
                <a:t>&gt; </a:t>
              </a:r>
              <a:r>
                <a:rPr lang="ko-KR" altLang="en-US" dirty="0"/>
                <a:t>입력으로 시작되어 </a:t>
              </a:r>
              <a:r>
                <a:rPr lang="en-US" altLang="ko-KR" dirty="0"/>
                <a:t>&lt;</a:t>
              </a:r>
              <a:r>
                <a:rPr lang="en-US" altLang="ko-KR" dirty="0" err="1"/>
                <a:t>eos</a:t>
              </a:r>
              <a:r>
                <a:rPr lang="en-US" altLang="ko-KR" dirty="0"/>
                <a:t>&gt; </a:t>
              </a:r>
              <a:r>
                <a:rPr lang="ko-KR" altLang="en-US" dirty="0"/>
                <a:t>토큰이 나오기 전까지 </a:t>
              </a:r>
              <a:r>
                <a:rPr lang="en-US" altLang="ko-KR" dirty="0" err="1"/>
                <a:t>softmax</a:t>
              </a:r>
              <a:r>
                <a:rPr lang="ko-KR" altLang="en-US" dirty="0"/>
                <a:t>로 다음에 등장할 확률이 높은 단어를 예측한다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C6145CC-0261-475A-BDF8-B7B3E7A42C31}"/>
                </a:ext>
              </a:extLst>
            </p:cNvPr>
            <p:cNvGrpSpPr/>
            <p:nvPr/>
          </p:nvGrpSpPr>
          <p:grpSpPr>
            <a:xfrm>
              <a:off x="3232453" y="4010266"/>
              <a:ext cx="5999375" cy="1919635"/>
              <a:chOff x="2711491" y="3622771"/>
              <a:chExt cx="6894937" cy="265664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E40AD50-E723-49A1-83F7-37B4C91C0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8651" b="-73"/>
              <a:stretch/>
            </p:blipFill>
            <p:spPr>
              <a:xfrm>
                <a:off x="2711491" y="3991755"/>
                <a:ext cx="4123162" cy="228766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46D51F6-245B-4283-9ACA-545B41663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4653" y="3622771"/>
                <a:ext cx="2771775" cy="253365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15CD85-F06E-49F9-9838-E22497C792BA}"/>
                </a:ext>
              </a:extLst>
            </p:cNvPr>
            <p:cNvSpPr txBox="1"/>
            <p:nvPr/>
          </p:nvSpPr>
          <p:spPr>
            <a:xfrm>
              <a:off x="360218" y="5810403"/>
              <a:ext cx="1095248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Transformer :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Seq2seq </a:t>
              </a:r>
              <a:r>
                <a:rPr lang="ko-KR" altLang="en-US" dirty="0"/>
                <a:t>모델의 문제점인 정보손실과 기울기 소실을 보정하기 위한 </a:t>
              </a:r>
              <a:r>
                <a:rPr lang="en-US" altLang="ko-KR" dirty="0"/>
                <a:t>attention</a:t>
              </a:r>
              <a:r>
                <a:rPr lang="ko-KR" altLang="en-US" dirty="0"/>
                <a:t> </a:t>
              </a:r>
              <a:r>
                <a:rPr lang="en-US" altLang="ko-KR" dirty="0"/>
                <a:t>mechanism </a:t>
              </a:r>
              <a:r>
                <a:rPr lang="ko-KR" altLang="en-US" dirty="0"/>
                <a:t>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10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Visual-causality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14979-2046-440F-8040-5BDAC32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5E4E6-EB24-4642-AB62-6DA7D0A44C72}"/>
              </a:ext>
            </a:extLst>
          </p:cNvPr>
          <p:cNvSpPr txBox="1"/>
          <p:nvPr/>
        </p:nvSpPr>
        <p:spPr>
          <a:xfrm>
            <a:off x="360218" y="4181664"/>
            <a:ext cx="1108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인과 관계 지식은 문서에 형식적으로 표현되는 경우가 거의 없으며 순수한 텍스트 기반 접근 방식은 모든 인과 관계 지식을 다루는 데 어려움을 겪을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순차적 이미지로부터 나타날</a:t>
            </a:r>
            <a:r>
              <a:rPr lang="en-US" altLang="ko-KR" sz="1600" dirty="0"/>
              <a:t> </a:t>
            </a:r>
            <a:r>
              <a:rPr lang="ko-KR" altLang="en-US" sz="1600" dirty="0"/>
              <a:t>수 있는 인과관계를 식별한다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이미지에서 나타난 사건</a:t>
            </a:r>
            <a:r>
              <a:rPr lang="en-US" altLang="ko-KR" sz="1600" dirty="0"/>
              <a:t>1</a:t>
            </a:r>
            <a:r>
              <a:rPr lang="ko-KR" altLang="en-US" sz="1600" dirty="0"/>
              <a:t> 결과가 되는 사건</a:t>
            </a:r>
            <a:r>
              <a:rPr lang="en-US" altLang="ko-KR" sz="1600" dirty="0"/>
              <a:t>2</a:t>
            </a:r>
            <a:r>
              <a:rPr lang="ko-KR" altLang="en-US" sz="1600" dirty="0"/>
              <a:t> 찾는 것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Visaul</a:t>
            </a:r>
            <a:r>
              <a:rPr lang="en-US" altLang="ko-KR" sz="1600" dirty="0"/>
              <a:t>-Causal dataset 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쌍에 나타날 수 있는 사건 주석 데이터 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VCC model  : </a:t>
            </a:r>
            <a:r>
              <a:rPr lang="ko-KR" altLang="en-US" sz="1600" dirty="0"/>
              <a:t>인과 관계를 예측하기 위해 사건의 시각적 맥락과 맥락적 표현 모두를 활용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14C9D-44AC-4654-A9B1-E1744FAE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66" y="986443"/>
            <a:ext cx="5252334" cy="2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257759" y="1127181"/>
            <a:ext cx="11729322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CONTEXTUAL CAUSALITY FROM TIME-CONSECUTIVE IMAGES.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. December 15, 2020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Hongming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Yintong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Huo,Department</a:t>
            </a:r>
            <a:r>
              <a:rPr lang="en-US" altLang="ko-KR" sz="1600" dirty="0"/>
              <a:t> of Computer Science and Engineering, HKUST ,Department of Computer Science and Engineering, CUHK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기반 인과성 지식 획득 방법 보다 확장 가능한 방법을 탐색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시각적 신호에서 인과 관계를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Ex.</a:t>
            </a:r>
            <a:r>
              <a:rPr lang="ko-KR" altLang="en-US" sz="1600" dirty="0"/>
              <a:t> </a:t>
            </a:r>
            <a:r>
              <a:rPr lang="en-US" altLang="ko-KR" sz="1600" dirty="0"/>
              <a:t>‘In</a:t>
            </a:r>
            <a:r>
              <a:rPr lang="ko-KR" altLang="en-US" sz="1600" dirty="0"/>
              <a:t> </a:t>
            </a:r>
            <a:r>
              <a:rPr lang="en-US" altLang="ko-KR" sz="1600" dirty="0"/>
              <a:t>meeting</a:t>
            </a:r>
            <a:r>
              <a:rPr lang="ko-KR" altLang="en-US" sz="1600" dirty="0"/>
              <a:t> </a:t>
            </a:r>
            <a:r>
              <a:rPr lang="en-US" altLang="ko-KR" sz="1600" dirty="0"/>
              <a:t>situation’ , ‘</a:t>
            </a:r>
            <a:r>
              <a:rPr lang="en-US" altLang="ko-KR" sz="1600" dirty="0" err="1"/>
              <a:t>Threy</a:t>
            </a:r>
            <a:r>
              <a:rPr lang="ko-KR" altLang="en-US" sz="1600" dirty="0"/>
              <a:t> </a:t>
            </a:r>
            <a:r>
              <a:rPr lang="en-US" altLang="ko-KR" sz="1600" dirty="0"/>
              <a:t>are</a:t>
            </a:r>
            <a:r>
              <a:rPr lang="ko-KR" altLang="en-US" sz="1600" dirty="0"/>
              <a:t>  </a:t>
            </a:r>
            <a:r>
              <a:rPr lang="en-US" altLang="ko-KR" sz="1600" dirty="0"/>
              <a:t>hungry’. Ai </a:t>
            </a:r>
            <a:r>
              <a:rPr lang="ko-KR" altLang="en-US" sz="1600" dirty="0"/>
              <a:t>비서는</a:t>
            </a:r>
            <a:r>
              <a:rPr lang="en-US" altLang="ko-KR" sz="1600" dirty="0"/>
              <a:t> ‘order</a:t>
            </a:r>
            <a:r>
              <a:rPr lang="ko-KR" altLang="en-US" sz="1600" dirty="0"/>
              <a:t> </a:t>
            </a:r>
            <a:r>
              <a:rPr lang="en-US" altLang="ko-KR" sz="1600" dirty="0"/>
              <a:t>food.’ </a:t>
            </a:r>
            <a:r>
              <a:rPr lang="ko-KR" altLang="en-US" sz="1600" dirty="0"/>
              <a:t>를 제안할 것이다</a:t>
            </a:r>
            <a:r>
              <a:rPr lang="en-US" altLang="ko-KR" sz="1600" dirty="0"/>
              <a:t>. (‘being</a:t>
            </a:r>
            <a:r>
              <a:rPr lang="ko-KR" altLang="en-US" sz="1600" dirty="0"/>
              <a:t> </a:t>
            </a:r>
            <a:r>
              <a:rPr lang="en-US" altLang="ko-KR" sz="1600" dirty="0"/>
              <a:t>hungry’</a:t>
            </a:r>
            <a:r>
              <a:rPr lang="ko-KR" altLang="en-US" sz="1600" dirty="0"/>
              <a:t>가</a:t>
            </a:r>
            <a:r>
              <a:rPr lang="en-US" altLang="ko-KR" sz="1600" dirty="0"/>
              <a:t> ‘eat food’</a:t>
            </a:r>
            <a:r>
              <a:rPr lang="ko-KR" altLang="en-US" sz="1600" dirty="0"/>
              <a:t>의 원인이 되었기 때문</a:t>
            </a:r>
            <a:r>
              <a:rPr lang="en-US" altLang="ko-KR" sz="1600" dirty="0"/>
              <a:t>) </a:t>
            </a:r>
            <a:r>
              <a:rPr lang="ko-KR" altLang="en-US" sz="1600" dirty="0"/>
              <a:t>그러나 맥락을 파악한다면 회의 후에 </a:t>
            </a:r>
            <a:r>
              <a:rPr lang="en-US" altLang="ko-KR" sz="1600" dirty="0"/>
              <a:t>‘order food’</a:t>
            </a:r>
            <a:r>
              <a:rPr lang="ko-KR" altLang="en-US" sz="1600" dirty="0"/>
              <a:t> 를 추천할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두 문장의 인과관계는 회의 중에서는 어울리지 않기 때문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논문의 기여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(1) </a:t>
            </a:r>
            <a:r>
              <a:rPr lang="ko-KR" altLang="en-US" sz="1600" dirty="0"/>
              <a:t>시각적 신호에서 컨텍스트 인과 관계를 추출하는 작업을 공식적으로 정의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(2)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 제시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(3) Vision-Contextual Causal(VCC) </a:t>
            </a:r>
            <a:r>
              <a:rPr lang="ko-KR" altLang="en-US" sz="1600" dirty="0"/>
              <a:t>모델 제안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목표는 한 비디오에서 잘린 시간 연속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에서의 가능한 모든 인과 관계를 찾아내는 것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0217" y="1031909"/>
            <a:ext cx="94895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영상에서 </a:t>
            </a:r>
            <a:r>
              <a:rPr lang="en-US" altLang="ko-KR" dirty="0"/>
              <a:t>5</a:t>
            </a:r>
            <a:r>
              <a:rPr lang="ko-KR" altLang="en-US" dirty="0"/>
              <a:t>개의 연속된 이미지 캡쳐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옆에 있는 두개의 이미지를 </a:t>
            </a:r>
            <a:r>
              <a:rPr lang="en-US" altLang="ko-KR" dirty="0"/>
              <a:t>pair</a:t>
            </a:r>
            <a:r>
              <a:rPr lang="ko-KR" altLang="en-US" dirty="0"/>
              <a:t>로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1000</a:t>
            </a:r>
            <a:r>
              <a:rPr lang="ko-KR" altLang="en-US" dirty="0"/>
              <a:t>개 영상에서 </a:t>
            </a:r>
            <a:r>
              <a:rPr lang="en-US" altLang="ko-KR" dirty="0"/>
              <a:t>4000</a:t>
            </a:r>
            <a:r>
              <a:rPr lang="ko-KR" altLang="en-US" dirty="0"/>
              <a:t>개 이미지 </a:t>
            </a:r>
            <a:r>
              <a:rPr lang="en-US" altLang="ko-KR" dirty="0"/>
              <a:t>pair </a:t>
            </a:r>
            <a:r>
              <a:rPr lang="ko-KR" altLang="en-US" dirty="0"/>
              <a:t>수집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05EA37-19A3-414A-B954-EFFE84BEFE4D}"/>
              </a:ext>
            </a:extLst>
          </p:cNvPr>
          <p:cNvGrpSpPr/>
          <p:nvPr/>
        </p:nvGrpSpPr>
        <p:grpSpPr>
          <a:xfrm>
            <a:off x="360217" y="3814628"/>
            <a:ext cx="8194204" cy="1298805"/>
            <a:chOff x="43897" y="5009948"/>
            <a:chExt cx="10946883" cy="1735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9365CA-6B06-46D6-8294-ACC2A67A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031" y="5018418"/>
              <a:ext cx="1714500" cy="1714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A9844D-EBDC-4572-8840-D29A918A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53" y="5009948"/>
              <a:ext cx="1714501" cy="171450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D38E4CA-7C22-48D3-BF2E-9D6BEEA6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2616" y="5013013"/>
              <a:ext cx="1714500" cy="17145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CA7EBA-1714-45B6-8CB0-233C5FF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9384" y="5009948"/>
              <a:ext cx="1714500" cy="17145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6F6CF3-3A37-42EE-BD9D-DEA9469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280" y="5030561"/>
              <a:ext cx="1714500" cy="1714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5237B-7FAF-468A-81F3-CA308C3BD3B6}"/>
                </a:ext>
              </a:extLst>
            </p:cNvPr>
            <p:cNvSpPr txBox="1"/>
            <p:nvPr/>
          </p:nvSpPr>
          <p:spPr>
            <a:xfrm>
              <a:off x="43897" y="5641110"/>
              <a:ext cx="1329160" cy="49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472A0D-3791-4527-A7A3-3250AC20F723}"/>
              </a:ext>
            </a:extLst>
          </p:cNvPr>
          <p:cNvGrpSpPr/>
          <p:nvPr/>
        </p:nvGrpSpPr>
        <p:grpSpPr>
          <a:xfrm>
            <a:off x="360217" y="2421104"/>
            <a:ext cx="8195162" cy="1291407"/>
            <a:chOff x="98718" y="2974311"/>
            <a:chExt cx="11014139" cy="17356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4CB6C9-2516-4005-90FC-AC48F4D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533" y="2974311"/>
              <a:ext cx="1714500" cy="1714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191429E-7689-49A1-9A44-B6A872FCD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807" y="2995437"/>
              <a:ext cx="17145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8B9162E-D863-41DF-A2AB-1AA0720F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685" y="2995437"/>
              <a:ext cx="17145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BA190BD-4663-44A2-9F45-BDEC179C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2793" y="2995437"/>
              <a:ext cx="1714500" cy="17145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1C0013-98BE-4E33-8D15-AE78A4A3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8357" y="2981762"/>
              <a:ext cx="1714500" cy="1714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07BA62-8E80-4E03-AC75-D3041B42C905}"/>
                </a:ext>
              </a:extLst>
            </p:cNvPr>
            <p:cNvSpPr txBox="1"/>
            <p:nvPr/>
          </p:nvSpPr>
          <p:spPr>
            <a:xfrm>
              <a:off x="98718" y="3729742"/>
              <a:ext cx="1415802" cy="49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B69014-08FD-44FD-BDB8-478DDBD628DF}"/>
              </a:ext>
            </a:extLst>
          </p:cNvPr>
          <p:cNvGrpSpPr/>
          <p:nvPr/>
        </p:nvGrpSpPr>
        <p:grpSpPr>
          <a:xfrm>
            <a:off x="360217" y="5308772"/>
            <a:ext cx="8193967" cy="1340305"/>
            <a:chOff x="87513" y="949473"/>
            <a:chExt cx="10757482" cy="175962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724097-7E43-4456-B8E1-73B2F193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6348" y="949473"/>
              <a:ext cx="1714500" cy="1714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4F6006-5A00-4FFB-8750-A80945DF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2803" y="962588"/>
              <a:ext cx="1714500" cy="17145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AE5574-DC71-46F5-A263-EAAE96C6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24928" y="994597"/>
              <a:ext cx="1714501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484F3A-328B-45C4-83CB-E0B13FC1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921" y="994597"/>
              <a:ext cx="1714501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321FEDB-0040-47A8-A9B8-2A49D3B9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30496" y="994597"/>
              <a:ext cx="1714499" cy="17145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E2424-0843-4678-A23C-F1E7E03A3A6A}"/>
                </a:ext>
              </a:extLst>
            </p:cNvPr>
            <p:cNvSpPr txBox="1"/>
            <p:nvPr/>
          </p:nvSpPr>
          <p:spPr>
            <a:xfrm>
              <a:off x="87513" y="1533988"/>
              <a:ext cx="1843621" cy="48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E09AC4-C58F-4566-8334-C31C4695E078}"/>
              </a:ext>
            </a:extLst>
          </p:cNvPr>
          <p:cNvSpPr txBox="1"/>
          <p:nvPr/>
        </p:nvSpPr>
        <p:spPr>
          <a:xfrm>
            <a:off x="9101470" y="5906386"/>
            <a:ext cx="17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video0, img0,1,2,3,4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44F5C-17F1-4FFD-9E9B-54A0BCB0D9C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2E3D00A3-0AB2-4D8A-AA09-A53757F4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27153" b="21908"/>
          <a:stretch/>
        </p:blipFill>
        <p:spPr>
          <a:xfrm>
            <a:off x="9007058" y="4606134"/>
            <a:ext cx="2562676" cy="20537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D810F5-27E1-4B3F-9DE0-A707365C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1697" b="27659"/>
          <a:stretch/>
        </p:blipFill>
        <p:spPr>
          <a:xfrm>
            <a:off x="8343824" y="1130227"/>
            <a:ext cx="3637978" cy="13275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17883" y="1329343"/>
            <a:ext cx="948955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쌍의 첫번째 이미지에서 일어날 수 있는 </a:t>
            </a:r>
            <a:r>
              <a:rPr lang="en-US" altLang="ko-KR" sz="1600" dirty="0"/>
              <a:t>event</a:t>
            </a:r>
            <a:r>
              <a:rPr lang="ko-KR" altLang="en-US" sz="1600" dirty="0"/>
              <a:t>를 모두 적는다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4000</a:t>
            </a:r>
            <a:r>
              <a:rPr lang="ko-KR" altLang="en-US" sz="1600" dirty="0"/>
              <a:t>개 쌍에서 </a:t>
            </a:r>
            <a:r>
              <a:rPr lang="en-US" altLang="ko-KR" sz="1600" dirty="0"/>
              <a:t>12000</a:t>
            </a:r>
            <a:r>
              <a:rPr lang="ko-KR" altLang="en-US" sz="1600" dirty="0"/>
              <a:t>개의 이벤트 주석을 얻음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두번째 이미지에서 </a:t>
            </a:r>
            <a:r>
              <a:rPr lang="en-US" altLang="ko-KR" sz="1600" dirty="0"/>
              <a:t>event </a:t>
            </a:r>
            <a:r>
              <a:rPr lang="ko-KR" altLang="en-US" sz="1600" dirty="0"/>
              <a:t>적기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두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이미지에서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발생하고</a:t>
            </a:r>
            <a:r>
              <a:rPr lang="en-US" altLang="ko-KR" sz="1600" dirty="0"/>
              <a:t>, 첫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이벤트에의해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이벤트를</a:t>
            </a:r>
            <a:r>
              <a:rPr lang="en-US" altLang="ko-KR" sz="1600" dirty="0"/>
              <a:t> </a:t>
            </a:r>
            <a:r>
              <a:rPr lang="ko-KR" altLang="en-US" sz="1600" dirty="0"/>
              <a:t>적는다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적당한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없다면 </a:t>
            </a:r>
            <a:r>
              <a:rPr lang="en-US" altLang="ko-KR" sz="1600" dirty="0"/>
              <a:t>none answer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None, </a:t>
            </a:r>
            <a:r>
              <a:rPr lang="ko-KR" altLang="en-US" sz="1600" dirty="0"/>
              <a:t>단어 </a:t>
            </a:r>
            <a:r>
              <a:rPr lang="en-US" altLang="ko-KR" sz="1600" dirty="0"/>
              <a:t>2</a:t>
            </a:r>
            <a:r>
              <a:rPr lang="ko-KR" altLang="en-US" sz="1600" dirty="0"/>
              <a:t>개 이하</a:t>
            </a:r>
            <a:r>
              <a:rPr lang="en-US" altLang="ko-KR" sz="1600" dirty="0"/>
              <a:t> </a:t>
            </a:r>
            <a:r>
              <a:rPr lang="ko-KR" altLang="en-US" sz="1600" dirty="0"/>
              <a:t>주석 제외하고 각 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 </a:t>
            </a:r>
            <a:r>
              <a:rPr lang="en-US" altLang="ko-KR" sz="1600" dirty="0"/>
              <a:t>23558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사건 쌍 개수 평균 </a:t>
            </a:r>
            <a:r>
              <a:rPr lang="en-US" altLang="ko-KR" sz="1600" dirty="0"/>
              <a:t>5.89 </a:t>
            </a:r>
            <a:r>
              <a:rPr lang="ko-KR" altLang="en-US" sz="1600" dirty="0"/>
              <a:t>유지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쌍의 관계선택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주석가가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인과관계에서 맥락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조사하기위해 선택 시에</a:t>
            </a:r>
            <a:r>
              <a:rPr lang="en-US" altLang="ko-KR" sz="1600" dirty="0"/>
              <a:t> </a:t>
            </a:r>
            <a:r>
              <a:rPr lang="ko-KR" altLang="en-US" sz="1600" dirty="0"/>
              <a:t>사진을 보여주고 선택 </a:t>
            </a:r>
            <a:r>
              <a:rPr lang="en-US" altLang="ko-KR" sz="1600" dirty="0"/>
              <a:t>( with</a:t>
            </a:r>
            <a:r>
              <a:rPr lang="ko-KR" altLang="en-US" sz="1600" dirty="0"/>
              <a:t> </a:t>
            </a:r>
            <a:r>
              <a:rPr lang="en-US" altLang="ko-KR" sz="1600" dirty="0"/>
              <a:t>context),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안 보여주고 선택</a:t>
            </a:r>
            <a:r>
              <a:rPr lang="en-US" altLang="ko-KR" sz="1600" dirty="0"/>
              <a:t>( without context)</a:t>
            </a:r>
            <a:r>
              <a:rPr lang="ko-KR" altLang="en-US" sz="1600" dirty="0"/>
              <a:t> 두가지로 나누었다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2A4D3-4C27-46C9-B7F0-505700C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125" y="2727022"/>
            <a:ext cx="3127519" cy="17618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6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511E-A179-4799-B8A2-C2121B5E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9" y="925068"/>
            <a:ext cx="6637845" cy="3527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1045" y="1062057"/>
            <a:ext cx="1108248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Causality 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영향조사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context”, “without context”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 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 중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4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명이 ＂인과 관계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”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에 투표하면</a:t>
            </a:r>
            <a:endParaRPr lang="en-US" altLang="ko-KR" sz="1600" dirty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인과 타당성은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0.8.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“without context” &gt; “with context” :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사람의 경우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여러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상황에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대해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생각하고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해당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시나리오에서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인과관계가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그럴듯하도록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가장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적합한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컨텍스트를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찾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은 것으로 볼 수 있다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Dataset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statistic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1000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각 비디오에 대해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이미지에서 인접한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쌍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설정에서 이미지 쌍에서 </a:t>
            </a:r>
            <a:r>
              <a:rPr lang="ko-KR" altLang="en-US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주석가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4/5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contextual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하다고 선택한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pair = positives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쌍에서 나온 후보 이벤트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F001-BB4B-4E26-A3D3-C1BA36E1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03"/>
          <a:stretch/>
        </p:blipFill>
        <p:spPr>
          <a:xfrm>
            <a:off x="7318043" y="4739999"/>
            <a:ext cx="4157677" cy="10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7112001" y="1104654"/>
            <a:ext cx="5080000" cy="517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총 세 가지 주요 구성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dirty="0"/>
              <a:t>예측을 위해 두 이벤트를 벡터로 인코딩하는</a:t>
            </a:r>
            <a:r>
              <a:rPr lang="en-US" altLang="ko-KR" dirty="0"/>
              <a:t> event encoding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dirty="0"/>
          </a:p>
          <a:p>
            <a:pPr marL="342900" indent="-342900" fontAlgn="base">
              <a:buFont typeface="+mj-lt"/>
              <a:buAutoNum type="arabicPeriod"/>
            </a:pPr>
            <a:endParaRPr lang="en-US" altLang="ko-KR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/>
              <a:t>Context</a:t>
            </a:r>
            <a:r>
              <a:rPr lang="ko-KR" altLang="en-US" dirty="0"/>
              <a:t>가 모델에서 활용될 수 있도록 컨텍스트 프레임을     인코딩하는</a:t>
            </a:r>
            <a:r>
              <a:rPr lang="en-US" altLang="ko-KR" dirty="0"/>
              <a:t> Visual  Context Encoding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dirty="0"/>
          </a:p>
          <a:p>
            <a:pPr marL="342900" indent="-342900" fontAlgn="base">
              <a:buFont typeface="+mj-lt"/>
              <a:buAutoNum type="arabicPeriod"/>
            </a:pPr>
            <a:endParaRPr lang="en-US" altLang="ko-KR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dirty="0"/>
              <a:t>Attention mechanism</a:t>
            </a:r>
            <a:r>
              <a:rPr lang="ko-KR" altLang="en-US" dirty="0"/>
              <a:t>을 통해 </a:t>
            </a:r>
            <a:r>
              <a:rPr lang="en-US" altLang="ko-KR" dirty="0"/>
              <a:t>context</a:t>
            </a:r>
            <a:r>
              <a:rPr lang="ko-KR" altLang="en-US" dirty="0"/>
              <a:t>와 </a:t>
            </a:r>
            <a:r>
              <a:rPr lang="en-US" altLang="ko-KR" dirty="0"/>
              <a:t>text event</a:t>
            </a:r>
            <a:r>
              <a:rPr lang="ko-KR" altLang="en-US" dirty="0"/>
              <a:t> 표현을 찾는 </a:t>
            </a:r>
            <a:r>
              <a:rPr lang="en-US" altLang="ko-KR" dirty="0"/>
              <a:t>cross attention. </a:t>
            </a:r>
            <a:endParaRPr lang="ko-KR" altLang="en-US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7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9774767" y="1007762"/>
            <a:ext cx="2078568" cy="2116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예측을 위해 두 이벤트를 벡터로 인코딩하는</a:t>
            </a:r>
            <a:r>
              <a:rPr lang="en-US" altLang="ko-KR" dirty="0"/>
              <a:t> event encoding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Textual Event Encoding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Vector </a:t>
            </a:r>
            <a:r>
              <a:rPr lang="ko-KR" altLang="en-US" dirty="0"/>
              <a:t>표현으로 변환 </a:t>
            </a:r>
            <a:r>
              <a:rPr lang="en-US" altLang="ko-KR" dirty="0" err="1"/>
              <a:t>bert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Result </a:t>
            </a:r>
            <a:r>
              <a:rPr lang="ko-KR" altLang="en-US" sz="2400" dirty="0"/>
              <a:t>일치 </a:t>
            </a:r>
            <a:r>
              <a:rPr lang="ko-KR" altLang="en-US" sz="2400" dirty="0" err="1"/>
              <a:t>안했을</a:t>
            </a:r>
            <a:r>
              <a:rPr lang="ko-KR" altLang="en-US" sz="2400" dirty="0"/>
              <a:t> 때 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20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0137C-1E5A-41A6-BE2E-2BDB9FFD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533" y="941160"/>
            <a:ext cx="10893523" cy="5803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999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891</Words>
  <Application>Microsoft Office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맑은 고딕 Semilight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74</cp:revision>
  <dcterms:created xsi:type="dcterms:W3CDTF">2021-07-08T00:22:35Z</dcterms:created>
  <dcterms:modified xsi:type="dcterms:W3CDTF">2021-07-20T07:20:19Z</dcterms:modified>
</cp:coreProperties>
</file>