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3" r:id="rId4"/>
    <p:sldId id="266" r:id="rId5"/>
    <p:sldId id="265" r:id="rId6"/>
    <p:sldId id="26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Week2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 COMET </a:t>
            </a:r>
            <a:r>
              <a:rPr lang="ko-KR" altLang="en-US" sz="2800" dirty="0"/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18100" y="1635103"/>
            <a:ext cx="349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Annotations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object detection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Visual features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5C83B9-0E38-4D4D-9BD5-DC1D4526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09" y="4033286"/>
            <a:ext cx="4516582" cy="2216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FFD04-B82A-4C21-BCE0-B3196E1A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18" y="1583063"/>
            <a:ext cx="3970652" cy="208336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2101D510-79E4-44D1-A5D1-F56B7BA398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1746" y="3699761"/>
            <a:ext cx="1475108" cy="1571165"/>
          </a:xfrm>
          <a:prstGeom prst="curved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CCF3FAA-018B-466E-B378-A85F301528BF}"/>
              </a:ext>
            </a:extLst>
          </p:cNvPr>
          <p:cNvCxnSpPr>
            <a:cxnSpLocks/>
          </p:cNvCxnSpPr>
          <p:nvPr/>
        </p:nvCxnSpPr>
        <p:spPr>
          <a:xfrm flipV="1">
            <a:off x="8774238" y="4093146"/>
            <a:ext cx="1636253" cy="1475110"/>
          </a:xfrm>
          <a:prstGeom prst="curved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48183A7-BD24-418A-AAE4-F3AC4375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</a:t>
            </a:r>
            <a:r>
              <a:rPr lang="ko-KR" altLang="en-US" sz="2800" dirty="0"/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3518" y="1319219"/>
            <a:ext cx="114356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Annotation  : </a:t>
            </a:r>
            <a:r>
              <a:rPr lang="ko-KR" altLang="en-US" dirty="0"/>
              <a:t>이미지 설명 텍스트 데이터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train / </a:t>
            </a:r>
            <a:r>
              <a:rPr lang="en-US" altLang="ko-KR" dirty="0" err="1"/>
              <a:t>val</a:t>
            </a:r>
            <a:r>
              <a:rPr lang="en-US" altLang="ko-KR" dirty="0"/>
              <a:t> / test</a:t>
            </a:r>
            <a:r>
              <a:rPr lang="ko-KR" altLang="en-US" dirty="0"/>
              <a:t>로 </a:t>
            </a:r>
            <a:r>
              <a:rPr lang="ko-KR" altLang="en-US" dirty="0" err="1"/>
              <a:t>나누어져있다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.json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 이미지당 </a:t>
            </a:r>
            <a:r>
              <a:rPr lang="en-US" altLang="ko-KR" dirty="0"/>
              <a:t>( intend, before, after) &lt; (2,4,4) </a:t>
            </a:r>
            <a:r>
              <a:rPr lang="ko-KR" altLang="en-US" dirty="0"/>
              <a:t>가진다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object detection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image : </a:t>
            </a:r>
            <a:r>
              <a:rPr lang="ko-KR" altLang="en-US" dirty="0"/>
              <a:t>다양한 사람과 행동이 있는 영화 클립장면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: segments,</a:t>
            </a:r>
            <a:r>
              <a:rPr lang="ko-KR" altLang="en-US" dirty="0"/>
              <a:t> </a:t>
            </a:r>
            <a:r>
              <a:rPr lang="en-US" altLang="ko-KR" dirty="0" err="1"/>
              <a:t>bbox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name(</a:t>
            </a:r>
            <a:r>
              <a:rPr lang="ko-KR" altLang="en-US" dirty="0"/>
              <a:t>감지된 물체 클래스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.jpg, .json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Visual Features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ea typeface="-apple-system"/>
              </a:rPr>
              <a:t>D</a:t>
            </a:r>
            <a:r>
              <a:rPr lang="ko-KR" altLang="ko-KR" dirty="0">
                <a:ea typeface="-apple-system"/>
              </a:rPr>
              <a:t>etectron2</a:t>
            </a:r>
            <a:r>
              <a:rPr lang="ko-KR" altLang="en-US" dirty="0">
                <a:ea typeface="-apple-system"/>
              </a:rPr>
              <a:t>에 있는 모델을 사용</a:t>
            </a:r>
            <a:endParaRPr lang="en-US" altLang="ko-KR" dirty="0">
              <a:ea typeface="-apple-system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resnet101</a:t>
            </a:r>
            <a:r>
              <a:rPr lang="ko-KR" altLang="en-US" dirty="0"/>
              <a:t>을 </a:t>
            </a:r>
            <a:r>
              <a:rPr lang="en-US" altLang="ko-KR" dirty="0"/>
              <a:t>backbone</a:t>
            </a:r>
            <a:r>
              <a:rPr lang="ko-KR" altLang="en-US" dirty="0"/>
              <a:t>으로 하는 </a:t>
            </a:r>
            <a:r>
              <a:rPr lang="en-US" altLang="ko-KR" dirty="0"/>
              <a:t>mask r–</a:t>
            </a:r>
            <a:r>
              <a:rPr lang="en-US" altLang="ko-KR" dirty="0" err="1"/>
              <a:t>cnn</a:t>
            </a:r>
            <a:r>
              <a:rPr lang="ko-KR" altLang="en-US" dirty="0"/>
              <a:t>의 </a:t>
            </a:r>
            <a:r>
              <a:rPr lang="en-US" altLang="ko-KR" dirty="0" err="1"/>
              <a:t>roi</a:t>
            </a:r>
            <a:r>
              <a:rPr lang="en-US" altLang="ko-KR" dirty="0"/>
              <a:t> align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pkl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CD44E-0B5A-4A9F-8183-391C5F2ED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8" b="3318"/>
          <a:stretch/>
        </p:blipFill>
        <p:spPr>
          <a:xfrm>
            <a:off x="8475566" y="1168735"/>
            <a:ext cx="3372486" cy="1590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AEAB87-9684-48FE-9818-C2B59E8A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02" y="3152912"/>
            <a:ext cx="3851350" cy="1211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F807C3-334F-4EF6-8F1C-D1C24807A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55" y="5310985"/>
            <a:ext cx="4692197" cy="10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Approach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05785" y="1386841"/>
            <a:ext cx="1143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이미지와 감지된 사람 </a:t>
            </a:r>
            <a:r>
              <a:rPr lang="en-US" altLang="ko-KR" dirty="0"/>
              <a:t> :  V = {v0, v1, ..</a:t>
            </a:r>
            <a:r>
              <a:rPr lang="en-US" altLang="ko-KR" dirty="0" err="1"/>
              <a:t>vk</a:t>
            </a:r>
            <a:r>
              <a:rPr lang="en-US" altLang="ko-KR" dirty="0"/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사건 설명 </a:t>
            </a:r>
            <a:r>
              <a:rPr lang="en-US" altLang="ko-KR" dirty="0"/>
              <a:t>: 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장소 설명 </a:t>
            </a:r>
            <a:r>
              <a:rPr lang="en-US" altLang="ko-KR" dirty="0"/>
              <a:t>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추론 유형 </a:t>
            </a:r>
            <a:r>
              <a:rPr lang="en-US" altLang="ko-KR" dirty="0"/>
              <a:t>r. </a:t>
            </a:r>
          </a:p>
          <a:p>
            <a:endParaRPr lang="pt-BR" altLang="ko-KR" dirty="0"/>
          </a:p>
          <a:p>
            <a:pPr marL="285750" indent="-285750">
              <a:buFontTx/>
              <a:buChar char="-"/>
            </a:pPr>
            <a:r>
              <a:rPr lang="pt-BR" altLang="ko-KR" dirty="0"/>
              <a:t>&gt; </a:t>
            </a:r>
            <a:r>
              <a:rPr lang="ko-KR" altLang="en-US" dirty="0"/>
              <a:t>각 문장 시작과 끝 토큰 추가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ko-KR" altLang="en-US" dirty="0"/>
              <a:t>문장 내 단어의 위치 의미 </a:t>
            </a:r>
            <a:r>
              <a:rPr lang="en-US" altLang="ko-KR" dirty="0"/>
              <a:t>position embedding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&gt; </a:t>
            </a:r>
            <a:r>
              <a:rPr lang="en-US" altLang="ko-KR" dirty="0" err="1"/>
              <a:t>RoI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person id embedding</a:t>
            </a:r>
            <a:r>
              <a:rPr lang="ko-KR" altLang="en-US" dirty="0"/>
              <a:t>을 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추론 집합 </a:t>
            </a:r>
            <a:r>
              <a:rPr lang="pt-BR" altLang="ko-KR" dirty="0"/>
              <a:t>H = {s r 1 , sr 2 , ...sr |H| }</a:t>
            </a:r>
          </a:p>
          <a:p>
            <a:pPr marL="285750" indent="-285750">
              <a:buFontTx/>
              <a:buChar char="-"/>
            </a:pPr>
            <a:endParaRPr lang="pt-B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이미지만 주어지는 경우에도 추론 집합을 생성해낸다</a:t>
            </a:r>
            <a:r>
              <a:rPr lang="en-US" altLang="ko-KR" dirty="0"/>
              <a:t>.</a:t>
            </a:r>
            <a:endParaRPr lang="pt-BR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7CB6B4-4C50-4456-B68C-7DC5BC592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4" r="3862"/>
          <a:stretch/>
        </p:blipFill>
        <p:spPr>
          <a:xfrm>
            <a:off x="6762308" y="1925568"/>
            <a:ext cx="5247168" cy="28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4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Training </a:t>
            </a:r>
            <a:r>
              <a:rPr lang="ko-KR" altLang="en-US" sz="2800" dirty="0"/>
              <a:t>실행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BD7AC-7C25-428D-9D2A-984C83151C9D}"/>
              </a:ext>
            </a:extLst>
          </p:cNvPr>
          <p:cNvSpPr txBox="1"/>
          <p:nvPr/>
        </p:nvSpPr>
        <p:spPr>
          <a:xfrm>
            <a:off x="717973" y="1266613"/>
            <a:ext cx="1099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64-&gt;32-&gt;4 </a:t>
            </a:r>
            <a:r>
              <a:rPr lang="ko-KR" altLang="en-US" dirty="0"/>
              <a:t>로 줄이며 실행을 하였지만 반복적인</a:t>
            </a:r>
            <a:r>
              <a:rPr lang="en-US" altLang="ko-KR" dirty="0"/>
              <a:t>out of memory  </a:t>
            </a:r>
            <a:r>
              <a:rPr lang="ko-KR" altLang="en-US" dirty="0"/>
              <a:t>문제 발생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Import torch </a:t>
            </a:r>
            <a:r>
              <a:rPr lang="en-US" altLang="ko-KR" dirty="0" err="1"/>
              <a:t>Torch.cuda.cache_empty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 </a:t>
            </a:r>
            <a:r>
              <a:rPr lang="ko-KR" altLang="en-US" dirty="0"/>
              <a:t>사용하여 메모리를 비워 보았지만 같은 문제가 발생하였다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735493-6687-4AAF-926D-FF6DFCF3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15" y="3260746"/>
            <a:ext cx="5665311" cy="2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학습 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14979-2046-440F-8040-5BDAC32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425F6E0-048C-4CEB-AD8B-66A98105B284}"/>
              </a:ext>
            </a:extLst>
          </p:cNvPr>
          <p:cNvGrpSpPr/>
          <p:nvPr/>
        </p:nvGrpSpPr>
        <p:grpSpPr>
          <a:xfrm>
            <a:off x="360217" y="986443"/>
            <a:ext cx="11831783" cy="5582601"/>
            <a:chOff x="360218" y="1097592"/>
            <a:chExt cx="11831783" cy="55826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8723D-EE4A-4EDC-88AE-97C128821D62}"/>
                </a:ext>
              </a:extLst>
            </p:cNvPr>
            <p:cNvSpPr txBox="1"/>
            <p:nvPr/>
          </p:nvSpPr>
          <p:spPr>
            <a:xfrm>
              <a:off x="360218" y="1097592"/>
              <a:ext cx="11831783" cy="336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Seq2seq :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입력된 시퀀스로부터 다른 도메인의 시퀀스를 출력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Encoder – decoder</a:t>
              </a:r>
              <a:r>
                <a:rPr lang="ko-KR" altLang="en-US" dirty="0"/>
                <a:t> 구조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인코더는 입력 문장을 받고 </a:t>
              </a:r>
              <a:r>
                <a:rPr lang="ko-KR" altLang="en-US" dirty="0" err="1"/>
                <a:t>디코더는</a:t>
              </a:r>
              <a:r>
                <a:rPr lang="ko-KR" altLang="en-US" dirty="0"/>
                <a:t> 문장을 출력한다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/>
                <a:t>입력되는 단어는 단어를 벡터로 변환하는 </a:t>
              </a:r>
              <a:r>
                <a:rPr lang="en-US" altLang="ko-KR" dirty="0"/>
                <a:t>embedding </a:t>
              </a:r>
              <a:r>
                <a:rPr lang="ko-KR" altLang="en-US" dirty="0"/>
                <a:t>과정을 거친다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encoder</a:t>
              </a:r>
              <a:r>
                <a:rPr lang="ko-KR" altLang="en-US" dirty="0"/>
                <a:t>는 </a:t>
              </a:r>
              <a:r>
                <a:rPr lang="en-US" altLang="ko-KR" dirty="0" err="1"/>
                <a:t>lstm</a:t>
              </a:r>
              <a:r>
                <a:rPr lang="en-US" altLang="ko-KR" dirty="0"/>
                <a:t> </a:t>
              </a:r>
              <a:r>
                <a:rPr lang="ko-KR" altLang="en-US" dirty="0"/>
                <a:t>셀의 마지막 시점의 은닉 상태인 컨텍스트 벡터를 </a:t>
              </a:r>
              <a:r>
                <a:rPr lang="en-US" altLang="ko-KR" dirty="0"/>
                <a:t>decoder</a:t>
              </a:r>
              <a:r>
                <a:rPr lang="ko-KR" altLang="en-US" dirty="0"/>
                <a:t>로 넘겨준다</a:t>
              </a:r>
              <a:r>
                <a:rPr lang="en-US" altLang="ko-KR" dirty="0"/>
                <a:t>.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Decoder</a:t>
              </a:r>
              <a:r>
                <a:rPr lang="ko-KR" altLang="en-US" dirty="0"/>
                <a:t>는 </a:t>
              </a:r>
              <a:r>
                <a:rPr lang="en-US" altLang="ko-KR" dirty="0"/>
                <a:t>&lt;</a:t>
              </a:r>
              <a:r>
                <a:rPr lang="en-US" altLang="ko-KR" dirty="0" err="1"/>
                <a:t>sos</a:t>
              </a:r>
              <a:r>
                <a:rPr lang="en-US" altLang="ko-KR" dirty="0"/>
                <a:t>&gt; </a:t>
              </a:r>
              <a:r>
                <a:rPr lang="ko-KR" altLang="en-US" dirty="0"/>
                <a:t>입력으로 시작되어 </a:t>
              </a:r>
              <a:r>
                <a:rPr lang="en-US" altLang="ko-KR" dirty="0"/>
                <a:t>&lt;</a:t>
              </a:r>
              <a:r>
                <a:rPr lang="en-US" altLang="ko-KR" dirty="0" err="1"/>
                <a:t>eos</a:t>
              </a:r>
              <a:r>
                <a:rPr lang="en-US" altLang="ko-KR" dirty="0"/>
                <a:t>&gt; </a:t>
              </a:r>
              <a:r>
                <a:rPr lang="ko-KR" altLang="en-US" dirty="0"/>
                <a:t>토큰이 나오기 전까지 </a:t>
              </a:r>
              <a:r>
                <a:rPr lang="en-US" altLang="ko-KR" dirty="0" err="1"/>
                <a:t>softmax</a:t>
              </a:r>
              <a:r>
                <a:rPr lang="ko-KR" altLang="en-US" dirty="0"/>
                <a:t>로 다음에 등장할 확률이 높은 단어를 예측한다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C6145CC-0261-475A-BDF8-B7B3E7A42C31}"/>
                </a:ext>
              </a:extLst>
            </p:cNvPr>
            <p:cNvGrpSpPr/>
            <p:nvPr/>
          </p:nvGrpSpPr>
          <p:grpSpPr>
            <a:xfrm>
              <a:off x="3232453" y="4010266"/>
              <a:ext cx="5999375" cy="1919635"/>
              <a:chOff x="2711491" y="3622771"/>
              <a:chExt cx="6894937" cy="265664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E40AD50-E723-49A1-83F7-37B4C91C00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8651" b="-73"/>
              <a:stretch/>
            </p:blipFill>
            <p:spPr>
              <a:xfrm>
                <a:off x="2711491" y="3991755"/>
                <a:ext cx="4123162" cy="228766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46D51F6-245B-4283-9ACA-545B41663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4653" y="3622771"/>
                <a:ext cx="2771775" cy="253365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15CD85-F06E-49F9-9838-E22497C792BA}"/>
                </a:ext>
              </a:extLst>
            </p:cNvPr>
            <p:cNvSpPr txBox="1"/>
            <p:nvPr/>
          </p:nvSpPr>
          <p:spPr>
            <a:xfrm>
              <a:off x="360218" y="5810403"/>
              <a:ext cx="1095248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Transformer :</a:t>
              </a: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en-US" altLang="ko-KR" dirty="0"/>
                <a:t>Seq2seq </a:t>
              </a:r>
              <a:r>
                <a:rPr lang="ko-KR" altLang="en-US" dirty="0"/>
                <a:t>모델의 문제점인 정보손실과 기울기 소실을 보정하기 위한 </a:t>
              </a:r>
              <a:r>
                <a:rPr lang="en-US" altLang="ko-KR" dirty="0"/>
                <a:t>attention</a:t>
              </a:r>
              <a:r>
                <a:rPr lang="ko-KR" altLang="en-US" dirty="0"/>
                <a:t> </a:t>
              </a:r>
              <a:r>
                <a:rPr lang="en-US" altLang="ko-KR" dirty="0"/>
                <a:t>mechanism </a:t>
              </a:r>
              <a:r>
                <a:rPr lang="ko-KR" altLang="en-US" dirty="0"/>
                <a:t>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10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Visual-causality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14979-2046-440F-8040-5BDAC32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5E4E6-EB24-4642-AB62-6DA7D0A44C72}"/>
              </a:ext>
            </a:extLst>
          </p:cNvPr>
          <p:cNvSpPr txBox="1"/>
          <p:nvPr/>
        </p:nvSpPr>
        <p:spPr>
          <a:xfrm>
            <a:off x="360218" y="4181664"/>
            <a:ext cx="1108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인과 관계 지식은 문서에 형식적으로 표현되는 경우가 거의 없으며 순수한 텍스트 기반 접근 방식은 모든 인과 관계 지식을 다루는 데 어려움을 겪을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순차적 이미지로부터 나타날</a:t>
            </a:r>
            <a:r>
              <a:rPr lang="en-US" altLang="ko-KR" sz="1600" dirty="0"/>
              <a:t> </a:t>
            </a:r>
            <a:r>
              <a:rPr lang="ko-KR" altLang="en-US" sz="1600" dirty="0"/>
              <a:t>수 있는 인과관계를 식별한다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이미지에서 나타난 사건</a:t>
            </a:r>
            <a:r>
              <a:rPr lang="en-US" altLang="ko-KR" sz="1600" dirty="0"/>
              <a:t>1</a:t>
            </a:r>
            <a:r>
              <a:rPr lang="ko-KR" altLang="en-US" sz="1600" dirty="0"/>
              <a:t> 결과가 되는 사건</a:t>
            </a:r>
            <a:r>
              <a:rPr lang="en-US" altLang="ko-KR" sz="1600" dirty="0"/>
              <a:t>2</a:t>
            </a:r>
            <a:r>
              <a:rPr lang="ko-KR" altLang="en-US" sz="1600" dirty="0"/>
              <a:t> 찾는 것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Visaul</a:t>
            </a:r>
            <a:r>
              <a:rPr lang="en-US" altLang="ko-KR" sz="1600" dirty="0"/>
              <a:t>-Causal dataset 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 </a:t>
            </a:r>
            <a:r>
              <a:rPr lang="ko-KR" altLang="en-US" sz="1600" dirty="0"/>
              <a:t>쌍에 나타날 수 있는 사건 주석 데이터 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VCC model  : </a:t>
            </a:r>
            <a:r>
              <a:rPr lang="ko-KR" altLang="en-US" sz="1600" dirty="0"/>
              <a:t>인과 관계를 예측하기 위해 사건의 시각적 맥락과 맥락적 표현 모두를 활용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14C9D-44AC-4654-A9B1-E1744FAE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66" y="986443"/>
            <a:ext cx="5252334" cy="27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9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384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50</cp:revision>
  <dcterms:created xsi:type="dcterms:W3CDTF">2021-07-08T00:22:35Z</dcterms:created>
  <dcterms:modified xsi:type="dcterms:W3CDTF">2021-07-15T06:35:54Z</dcterms:modified>
</cp:coreProperties>
</file>