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94" d="100"/>
          <a:sy n="94" d="100"/>
        </p:scale>
        <p:origin x="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57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3E68E-9B88-4DB5-BADA-D5AB9607083E}" type="datetimeFigureOut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AA766-79CA-47E4-9E45-0D897C7C38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29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9B2F0E-93A2-45F2-9652-2E5E9CAFA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EBF4DE-E76C-4577-9F10-2EA714240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ECEEF-B677-4526-AA21-38D84BDBE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4485-37D6-4A4E-B3C2-55E690D391A0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A49AC6-4050-40DE-AD75-8BD6A12A6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2B8FB0-769F-4694-8320-0EA33792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2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BDB84-4421-4F8D-96EE-C04285FCF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3E2577-26B4-4428-9268-21102FEE9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D1914-5DA9-446F-BBC8-A860E9BB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15B5-1D12-4CA6-88BA-3982FCF342B2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2C1AE-87B1-4252-9A16-2B99090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EDFE7-8B09-4B79-8C97-F49CD13E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11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C46F3-F6BE-4892-AA29-B200E33E1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6EE949-FC10-4CA4-B2AB-8EF5107F1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769DA-6BF5-459E-B9E1-F442FF64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876F9-D66F-4450-8B0D-7B53B1CAD061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345C-42AF-48A2-8BC1-00C92DD6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79793E-F830-4B72-8277-20757383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4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3ED82-BD8C-4DB5-BBF5-EE131F08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E72A4-DC2B-4022-9855-E0633276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FD660-8BCF-4199-BDA6-8F9CD71D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80924-3D40-475B-A14E-A89456D8CB0D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3F087-F0C0-44E9-89B1-2F1F5313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882A5-0E4D-4554-86F7-0DA33ED7C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96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EDCA0-FA35-4E9F-9D2D-5542B72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0AFC4-CA76-40F1-B687-97739B859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03AFE-5357-4F54-9E62-757A8FE83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71DA4-6E68-43A7-BA9A-44AAD2A570A2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11E24-04A8-4807-B6EB-1A81A377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C47A42-6CF7-4E1D-9707-477B401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0C814-DC74-46CD-B32E-AC490DD8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E945D-2F59-4658-819C-5BEDB48291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41894-4CD7-4489-985C-FF757BDC3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D498F8-421B-4D19-8198-9D9A8673F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660EF-7488-4688-B47B-499D7661BB9A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381A-9BE3-49E7-9484-0399518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85BDD-DB05-46ED-9D44-3D6EA098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5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F3F82-4E98-4965-8EAA-46CD3FAA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1687C-7C26-4FF5-B5A6-2C145809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1B9DA-E712-45ED-B43B-A421BF469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61CD1-BED3-426D-A8F9-473F390FA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6CE72-E515-4D65-8812-80FAD506BF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7773C0-FE2E-436E-BF24-EB85042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0DCBC-07E3-4F51-A8B0-7DDB83A3B59C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E49BF-C128-4BA2-BA16-7CA0ECA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283022-8F50-45B1-801F-5D99054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2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B4349-DC8E-49EE-89DD-B5A65FF1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AA16113-417B-42FA-8071-84F0F4E2C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72A87-66B2-4830-AD9F-DE65303EA9D0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FC230B-2710-43B9-925A-BC449CF25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6B8B8-A848-4A6D-80CB-F18E165A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4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621FF-B96D-49F6-AB38-994F3A81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8DA32-DAFA-4ECD-8F80-B4DE9A5BE697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87C948-6517-4B7C-A486-B0B173744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935DA4-5F28-4787-8FEC-3363D83D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77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B4963-54D8-4F33-9C71-965CF83D8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E2702-9782-4961-A003-4577A54B6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D0776A-63BB-4F77-986E-D26C95459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794D8C-2D24-4728-A255-9ACAC9D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3E3D-B19B-4A86-A742-753C828A8F1C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FC8CF1-BC66-47A4-9D78-C142D82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77D9E-91A2-4349-A1BA-5DA96D0F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68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9B3BB-D01B-4DB3-B495-68A55127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3A3883-CE6F-4C80-80B8-2B348DB65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CD8F75-A04D-4554-A295-FC62C2E88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89F798-FA2B-420F-8AC4-B03D47D23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2AEA-E495-403A-8773-B058821D500F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1B53F-817E-4418-92FE-BAAFA07A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C4D39-D1AB-4F19-A6AB-DD6879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20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B28FF-579D-4AA8-B394-627DFDB6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BE9D1-7740-4BEF-AC30-C40AB8B71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4D7C5F-879F-475A-9017-72E53BBD9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A275-37EC-4747-8BBB-86137B98CC85}" type="datetime1">
              <a:rPr lang="ko-KR" altLang="en-US" smtClean="0"/>
              <a:t>2021-07-08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5C1D0-3CFD-4EF7-AB57-C430185CA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E927A4-FEC9-4E8D-95BE-7AA4737F6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C3709-AF19-4BC3-8020-8E9C5E0E1F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85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81FF38-5CE6-4F1E-A332-476781CE030D}"/>
              </a:ext>
            </a:extLst>
          </p:cNvPr>
          <p:cNvGrpSpPr/>
          <p:nvPr/>
        </p:nvGrpSpPr>
        <p:grpSpPr>
          <a:xfrm>
            <a:off x="0" y="3016134"/>
            <a:ext cx="12192000" cy="825731"/>
            <a:chOff x="0" y="3016134"/>
            <a:chExt cx="12192000" cy="8257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2AE0A1-5F92-478A-A843-443E581BDF91}"/>
                </a:ext>
              </a:extLst>
            </p:cNvPr>
            <p:cNvSpPr/>
            <p:nvPr/>
          </p:nvSpPr>
          <p:spPr>
            <a:xfrm>
              <a:off x="0" y="3016134"/>
              <a:ext cx="12192000" cy="8257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51EDA1-7052-4FC5-90E8-A7950631D08D}"/>
                </a:ext>
              </a:extLst>
            </p:cNvPr>
            <p:cNvSpPr txBox="1"/>
            <p:nvPr/>
          </p:nvSpPr>
          <p:spPr>
            <a:xfrm>
              <a:off x="3980565" y="3167389"/>
              <a:ext cx="36834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/>
                <a:t>Visual COMET</a:t>
              </a:r>
              <a:r>
                <a:rPr lang="ko-KR" altLang="en-US" sz="2800" dirty="0"/>
                <a:t> 리뷰</a:t>
              </a:r>
            </a:p>
          </p:txBody>
        </p:sp>
      </p:grp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F7D67-DB4C-48C4-BF29-0E49C8847E8F}"/>
              </a:ext>
            </a:extLst>
          </p:cNvPr>
          <p:cNvSpPr txBox="1"/>
          <p:nvPr/>
        </p:nvSpPr>
        <p:spPr>
          <a:xfrm>
            <a:off x="4359256" y="4206240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시각지능연구연수생 김예진</a:t>
            </a:r>
          </a:p>
        </p:txBody>
      </p:sp>
    </p:spTree>
    <p:extLst>
      <p:ext uri="{BB962C8B-B14F-4D97-AF65-F5344CB8AC3E}">
        <p14:creationId xmlns:p14="http://schemas.microsoft.com/office/powerpoint/2010/main" val="49961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 COMET </a:t>
            </a:r>
            <a:r>
              <a:rPr lang="ko-KR" altLang="en-US" sz="2800" dirty="0"/>
              <a:t>배경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640E6A-075E-43E2-9081-91EA7E3FE65C}"/>
              </a:ext>
            </a:extLst>
          </p:cNvPr>
          <p:cNvSpPr txBox="1"/>
          <p:nvPr/>
        </p:nvSpPr>
        <p:spPr>
          <a:xfrm>
            <a:off x="360218" y="1243786"/>
            <a:ext cx="11499273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/>
              <a:t>언어와 시각적 이해 </a:t>
            </a:r>
            <a:endParaRPr lang="en-US" altLang="ko-KR" sz="2000" dirty="0"/>
          </a:p>
          <a:p>
            <a:pPr fontAlgn="base"/>
            <a:endParaRPr lang="en-US" altLang="ko-KR" sz="2000" dirty="0"/>
          </a:p>
          <a:p>
            <a:pPr marL="342900" indent="-342900" fontAlgn="base">
              <a:buFontTx/>
              <a:buChar char="-"/>
            </a:pPr>
            <a:r>
              <a:rPr lang="ko-KR" altLang="en-US" sz="2000" dirty="0"/>
              <a:t>사람의 경우 하나의 정지된 이미지를 보고 보이는 장면을 기준으로 이전의 상황</a:t>
            </a:r>
            <a:r>
              <a:rPr lang="en-US" altLang="ko-KR" sz="2000" dirty="0"/>
              <a:t>, </a:t>
            </a:r>
            <a:r>
              <a:rPr lang="ko-KR" altLang="en-US" sz="2000" dirty="0"/>
              <a:t>이후의 상황의 이미지 이상을 추론할 수 있다</a:t>
            </a:r>
            <a:r>
              <a:rPr lang="en-US" altLang="ko-KR" sz="2000" dirty="0"/>
              <a:t>. </a:t>
            </a:r>
          </a:p>
          <a:p>
            <a:pPr fontAlgn="base"/>
            <a:endParaRPr lang="en-US" altLang="ko-KR" sz="2000" dirty="0"/>
          </a:p>
          <a:p>
            <a:pPr marL="342900" indent="-342900" fontAlgn="base">
              <a:buFontTx/>
              <a:buChar char="-"/>
            </a:pPr>
            <a:r>
              <a:rPr lang="ko-KR" altLang="en-US" sz="2000" dirty="0"/>
              <a:t>기계의</a:t>
            </a:r>
            <a:r>
              <a:rPr lang="en-US" altLang="ko-KR" sz="2000" dirty="0"/>
              <a:t> </a:t>
            </a:r>
            <a:r>
              <a:rPr lang="ko-KR" altLang="en-US" sz="2000" dirty="0"/>
              <a:t>시각적 이해를 위해서 이미지 분류</a:t>
            </a:r>
            <a:r>
              <a:rPr lang="en-US" altLang="ko-KR" sz="2000" dirty="0"/>
              <a:t>, </a:t>
            </a:r>
            <a:r>
              <a:rPr lang="ko-KR" altLang="en-US" sz="2000" dirty="0"/>
              <a:t>객체 탐지</a:t>
            </a:r>
            <a:r>
              <a:rPr lang="en-US" altLang="ko-KR" sz="2000" dirty="0"/>
              <a:t>, </a:t>
            </a:r>
            <a:r>
              <a:rPr lang="ko-KR" altLang="en-US" sz="2000" dirty="0"/>
              <a:t>활동 인식의 범위의 인식 수준의 이해에서 인지 수준의 이해로 도약이 필요하다</a:t>
            </a:r>
            <a:r>
              <a:rPr lang="en-US" altLang="ko-KR" sz="2000" dirty="0"/>
              <a:t>. </a:t>
            </a:r>
          </a:p>
          <a:p>
            <a:pPr marL="342900" indent="-342900" fontAlgn="base">
              <a:buFontTx/>
              <a:buChar char="-"/>
            </a:pPr>
            <a:endParaRPr lang="en-US" altLang="ko-KR" sz="2000" dirty="0"/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인식 수준 </a:t>
            </a:r>
            <a:r>
              <a:rPr lang="en-US" altLang="ko-KR" sz="2000" dirty="0"/>
              <a:t>: </a:t>
            </a:r>
            <a:r>
              <a:rPr lang="ko-KR" altLang="en-US" sz="2000" dirty="0"/>
              <a:t>단순 이미지 탐지 </a:t>
            </a:r>
            <a:r>
              <a:rPr lang="en-US" altLang="ko-KR" sz="2000" dirty="0"/>
              <a:t>( </a:t>
            </a:r>
            <a:r>
              <a:rPr lang="ko-KR" altLang="en-US" sz="2000" dirty="0"/>
              <a:t>이미지 속 사람</a:t>
            </a:r>
            <a:r>
              <a:rPr lang="en-US" altLang="ko-KR" sz="2000" dirty="0"/>
              <a:t>, </a:t>
            </a:r>
            <a:r>
              <a:rPr lang="ko-KR" altLang="en-US" sz="2000" dirty="0"/>
              <a:t>개</a:t>
            </a:r>
            <a:r>
              <a:rPr lang="en-US" altLang="ko-KR" sz="2000" dirty="0"/>
              <a:t>, </a:t>
            </a:r>
            <a:r>
              <a:rPr lang="ko-KR" altLang="en-US" sz="2000" dirty="0"/>
              <a:t>고양이 분류</a:t>
            </a:r>
            <a:r>
              <a:rPr lang="en-US" altLang="ko-KR" sz="2000" dirty="0"/>
              <a:t>)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인지 수준 </a:t>
            </a:r>
            <a:r>
              <a:rPr lang="en-US" altLang="ko-KR" sz="2000" dirty="0"/>
              <a:t>: </a:t>
            </a:r>
            <a:r>
              <a:rPr lang="ko-KR" altLang="en-US" sz="2000" dirty="0"/>
              <a:t>이미지 탐색을 넘어선 상황의 추론 </a:t>
            </a:r>
            <a:r>
              <a:rPr lang="en-US" altLang="ko-KR" sz="2000" dirty="0"/>
              <a:t>( </a:t>
            </a:r>
            <a:r>
              <a:rPr lang="ko-KR" altLang="en-US" sz="2000" dirty="0"/>
              <a:t>사람이 앉는다</a:t>
            </a:r>
            <a:r>
              <a:rPr lang="en-US" altLang="ko-KR" sz="2000" dirty="0"/>
              <a:t>, </a:t>
            </a:r>
            <a:r>
              <a:rPr lang="ko-KR" altLang="en-US" sz="2000" dirty="0"/>
              <a:t>개가 먹고 있다</a:t>
            </a:r>
            <a:r>
              <a:rPr lang="en-US" altLang="ko-KR" sz="2000" dirty="0"/>
              <a:t>.)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 fontAlgn="base">
              <a:buFontTx/>
              <a:buChar char="-"/>
            </a:pPr>
            <a:r>
              <a:rPr lang="ko-KR" altLang="en-US" sz="2000" dirty="0"/>
              <a:t>장면의 인지 수준의 이해를 위해서는 상식이 필요하다</a:t>
            </a:r>
            <a:r>
              <a:rPr lang="en-US" altLang="ko-KR" sz="2000" dirty="0"/>
              <a:t>.</a:t>
            </a:r>
          </a:p>
          <a:p>
            <a:pPr fontAlgn="base"/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7F66DD9-7A35-4C04-A46E-98F7DCD3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5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 COMET </a:t>
            </a:r>
            <a:r>
              <a:rPr lang="ko-KR" altLang="en-US" sz="2800" dirty="0"/>
              <a:t>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54F417-E181-4C2C-90A8-667501B025C7}"/>
              </a:ext>
            </a:extLst>
          </p:cNvPr>
          <p:cNvSpPr txBox="1"/>
          <p:nvPr/>
        </p:nvSpPr>
        <p:spPr>
          <a:xfrm>
            <a:off x="530783" y="4008850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현재 정지된 상태의 이미지를 기점으로 이전의 상황</a:t>
            </a:r>
            <a:r>
              <a:rPr lang="en-US" altLang="ko-KR" dirty="0"/>
              <a:t>, </a:t>
            </a:r>
            <a:r>
              <a:rPr lang="ko-KR" altLang="en-US" dirty="0"/>
              <a:t>현재의 의도</a:t>
            </a:r>
            <a:r>
              <a:rPr lang="en-US" altLang="ko-KR" dirty="0"/>
              <a:t>, </a:t>
            </a:r>
            <a:r>
              <a:rPr lang="ko-KR" altLang="en-US" dirty="0"/>
              <a:t>이후의 상황을 추론한다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추론을 학습시키기 위해 대규모 시각적 상식 그래프를 사용한다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이미지에 등장하는 사람과 텍스트에 언급된 사람 사이의 연결을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이미지와 텍스트를 결합한 추론을 위해 확장된 </a:t>
            </a:r>
            <a:r>
              <a:rPr lang="en-US" altLang="ko-KR" dirty="0"/>
              <a:t>GPT-2 Transformer </a:t>
            </a:r>
            <a:r>
              <a:rPr lang="ko-KR" altLang="en-US" dirty="0"/>
              <a:t>모델을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E0761CD-789F-4C3A-9401-14D71228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573" y="986443"/>
            <a:ext cx="5941521" cy="2861694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091FB3-79DB-46FD-9377-66C814C1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9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Visual COMET </a:t>
            </a:r>
            <a:r>
              <a:rPr lang="ko-KR" altLang="en-US" sz="2800" dirty="0"/>
              <a:t>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18100" y="1635103"/>
            <a:ext cx="349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DATA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Annotations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object detection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Visual features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5C83B9-0E38-4D4D-9BD5-DC1D4526B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09" y="4033286"/>
            <a:ext cx="4516582" cy="22164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3FFD04-B82A-4C21-BCE0-B3196E1A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218" y="1583063"/>
            <a:ext cx="3970652" cy="2083363"/>
          </a:xfrm>
          <a:prstGeom prst="rect">
            <a:avLst/>
          </a:prstGeom>
        </p:spPr>
      </p:pic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2101D510-79E4-44D1-A5D1-F56B7BA398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11746" y="3699761"/>
            <a:ext cx="1475108" cy="1571165"/>
          </a:xfrm>
          <a:prstGeom prst="curved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구부러짐 23">
            <a:extLst>
              <a:ext uri="{FF2B5EF4-FFF2-40B4-BE49-F238E27FC236}">
                <a16:creationId xmlns:a16="http://schemas.microsoft.com/office/drawing/2014/main" id="{FCCF3FAA-018B-466E-B378-A85F301528BF}"/>
              </a:ext>
            </a:extLst>
          </p:cNvPr>
          <p:cNvCxnSpPr>
            <a:cxnSpLocks/>
          </p:cNvCxnSpPr>
          <p:nvPr/>
        </p:nvCxnSpPr>
        <p:spPr>
          <a:xfrm flipV="1">
            <a:off x="8774238" y="4093146"/>
            <a:ext cx="1636253" cy="1475110"/>
          </a:xfrm>
          <a:prstGeom prst="curvedConnector2">
            <a:avLst/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48183A7-BD24-418A-AAE4-F3AC4375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 </a:t>
            </a:r>
            <a:r>
              <a:rPr lang="ko-KR" altLang="en-US" sz="2800" dirty="0"/>
              <a:t>수집</a:t>
            </a:r>
            <a:r>
              <a:rPr lang="en-US" altLang="ko-KR" sz="2800" dirty="0"/>
              <a:t> </a:t>
            </a:r>
            <a:r>
              <a:rPr lang="ko-KR" altLang="en-US" sz="2800" dirty="0"/>
              <a:t>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E4ECC-748D-4C14-934B-E2D3728E0594}"/>
              </a:ext>
            </a:extLst>
          </p:cNvPr>
          <p:cNvSpPr txBox="1"/>
          <p:nvPr/>
        </p:nvSpPr>
        <p:spPr>
          <a:xfrm>
            <a:off x="573518" y="1319219"/>
            <a:ext cx="114356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Annotation  : </a:t>
            </a:r>
            <a:r>
              <a:rPr lang="ko-KR" altLang="en-US" dirty="0"/>
              <a:t>이미지 설명 텍스트 데이터</a:t>
            </a:r>
            <a:endParaRPr lang="en-US" altLang="ko-KR" dirty="0"/>
          </a:p>
          <a:p>
            <a:pPr lvl="1"/>
            <a:r>
              <a:rPr lang="en-US" altLang="ko-KR" dirty="0"/>
              <a:t>Crowdsourcing</a:t>
            </a:r>
          </a:p>
          <a:p>
            <a:r>
              <a:rPr lang="en-US" altLang="ko-KR" dirty="0"/>
              <a:t>	- Amazon Mechanical Turk (AMT) : </a:t>
            </a:r>
            <a:r>
              <a:rPr lang="ko-KR" altLang="en-US" dirty="0"/>
              <a:t>사람들이 일정 금액을 받고 작업에 참여할 수 있게 하는 서비스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이미지 속 사람을 감지한 경계 박스를 포함한 이미지를 제공한다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두 단계 파이프 라인 사용</a:t>
            </a:r>
            <a:endParaRPr lang="en-US" altLang="ko-KR" dirty="0"/>
          </a:p>
          <a:p>
            <a:r>
              <a:rPr lang="en-US" altLang="ko-KR" dirty="0"/>
              <a:t>		1. </a:t>
            </a:r>
            <a:r>
              <a:rPr lang="ko-KR" altLang="en-US" dirty="0"/>
              <a:t>이미지의 위치와 감지된 사람의 의도를 설명</a:t>
            </a:r>
            <a:endParaRPr lang="en-US" altLang="ko-KR" dirty="0"/>
          </a:p>
          <a:p>
            <a:r>
              <a:rPr lang="en-US" altLang="ko-KR" dirty="0"/>
              <a:t>		2. </a:t>
            </a:r>
            <a:r>
              <a:rPr lang="ko-KR" altLang="en-US" dirty="0"/>
              <a:t>이미지 이전</a:t>
            </a:r>
            <a:r>
              <a:rPr lang="en-US" altLang="ko-KR" dirty="0"/>
              <a:t>, </a:t>
            </a:r>
            <a:r>
              <a:rPr lang="ko-KR" altLang="en-US" dirty="0"/>
              <a:t>이후 추론 수집</a:t>
            </a:r>
            <a:endParaRPr lang="en-US" altLang="ko-KR" dirty="0"/>
          </a:p>
          <a:p>
            <a:r>
              <a:rPr lang="en-US" altLang="ko-KR" dirty="0"/>
              <a:t>	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object detection : </a:t>
            </a:r>
          </a:p>
          <a:p>
            <a:r>
              <a:rPr lang="en-US" altLang="ko-KR" dirty="0"/>
              <a:t>	image : </a:t>
            </a:r>
            <a:r>
              <a:rPr lang="ko-KR" altLang="en-US" dirty="0"/>
              <a:t>다양한 사람과 행동이 있는 시각적 장면</a:t>
            </a:r>
            <a:endParaRPr lang="en-US" altLang="ko-KR" dirty="0"/>
          </a:p>
          <a:p>
            <a:r>
              <a:rPr lang="en-US" altLang="ko-KR" dirty="0"/>
              <a:t>	object</a:t>
            </a:r>
            <a:r>
              <a:rPr lang="ko-KR" altLang="en-US" dirty="0"/>
              <a:t> </a:t>
            </a:r>
            <a:r>
              <a:rPr lang="en-US" altLang="ko-KR" dirty="0"/>
              <a:t>detection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이미지에서 감지된 객체 경계 박스</a:t>
            </a:r>
            <a:r>
              <a:rPr lang="en-US" altLang="ko-KR" dirty="0"/>
              <a:t>, </a:t>
            </a:r>
            <a:r>
              <a:rPr lang="ko-KR" altLang="en-US" dirty="0"/>
              <a:t>식별된 사람</a:t>
            </a:r>
            <a:endParaRPr lang="en-US" altLang="ko-KR" dirty="0"/>
          </a:p>
          <a:p>
            <a:r>
              <a:rPr lang="en-US" altLang="ko-KR" dirty="0"/>
              <a:t>	VCR</a:t>
            </a:r>
            <a:r>
              <a:rPr lang="ko-KR" altLang="en-US" dirty="0"/>
              <a:t>에서 사용된 데이터 셋을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Visual Features</a:t>
            </a:r>
          </a:p>
          <a:p>
            <a:pPr lvl="1"/>
            <a:r>
              <a:rPr lang="en-US" altLang="ko-KR" dirty="0"/>
              <a:t>Faster</a:t>
            </a:r>
            <a:r>
              <a:rPr lang="ko-KR" altLang="en-US" dirty="0"/>
              <a:t> </a:t>
            </a:r>
            <a:r>
              <a:rPr lang="en-US" altLang="ko-KR" dirty="0"/>
              <a:t>R-CNN</a:t>
            </a:r>
            <a:r>
              <a:rPr lang="ko-KR" altLang="en-US" dirty="0"/>
              <a:t>에서 </a:t>
            </a:r>
            <a:r>
              <a:rPr lang="en-US" altLang="ko-KR" dirty="0" err="1"/>
              <a:t>RoI</a:t>
            </a:r>
            <a:r>
              <a:rPr lang="en-US" altLang="ko-KR" dirty="0"/>
              <a:t> Align</a:t>
            </a:r>
            <a:r>
              <a:rPr lang="ko-KR" altLang="en-US" dirty="0"/>
              <a:t>을 사용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477EB-1D20-497F-AC7A-2A366270FF22}"/>
              </a:ext>
            </a:extLst>
          </p:cNvPr>
          <p:cNvSpPr txBox="1"/>
          <p:nvPr/>
        </p:nvSpPr>
        <p:spPr>
          <a:xfrm>
            <a:off x="573518" y="6010876"/>
            <a:ext cx="1141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VCR :  </a:t>
            </a:r>
            <a:r>
              <a:rPr lang="ko-KR" altLang="en-US" dirty="0"/>
              <a:t>정지된 이미지를 보고 이미지에서 감지된 사람들에 관한 질문의 답과 답의 이유를 추론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1A7AB9-7540-40FD-94B6-0135A3ED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1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수행 상황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723D-EE4A-4EDC-88AE-97C128821D62}"/>
              </a:ext>
            </a:extLst>
          </p:cNvPr>
          <p:cNvSpPr txBox="1"/>
          <p:nvPr/>
        </p:nvSpPr>
        <p:spPr>
          <a:xfrm>
            <a:off x="180108" y="1393521"/>
            <a:ext cx="1183178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en-US" altLang="ko-KR" dirty="0" err="1"/>
              <a:t>Fater</a:t>
            </a:r>
            <a:r>
              <a:rPr lang="en-US" altLang="ko-KR" dirty="0"/>
              <a:t> R-CNN</a:t>
            </a:r>
            <a:r>
              <a:rPr lang="ko-KR" altLang="en-US" dirty="0"/>
              <a:t>의 </a:t>
            </a:r>
            <a:r>
              <a:rPr lang="en-US" altLang="ko-KR" dirty="0" err="1"/>
              <a:t>RoI</a:t>
            </a:r>
            <a:r>
              <a:rPr lang="en-US" altLang="ko-KR" dirty="0"/>
              <a:t> Align</a:t>
            </a:r>
            <a:r>
              <a:rPr lang="ko-KR" altLang="en-US" dirty="0"/>
              <a:t> 이해를 위해 </a:t>
            </a:r>
            <a:r>
              <a:rPr lang="en-US" altLang="ko-KR" dirty="0"/>
              <a:t>R-CNN </a:t>
            </a:r>
            <a:r>
              <a:rPr lang="ko-KR" altLang="en-US" dirty="0"/>
              <a:t>부터 </a:t>
            </a:r>
            <a:r>
              <a:rPr lang="ko-KR" altLang="en-US" dirty="0" err="1"/>
              <a:t>딥러닝</a:t>
            </a:r>
            <a:r>
              <a:rPr lang="ko-KR" altLang="en-US" dirty="0"/>
              <a:t> 기반 객체 인식 기술 동향을 </a:t>
            </a:r>
            <a:r>
              <a:rPr lang="ko-KR" altLang="en-US" dirty="0" err="1"/>
              <a:t>학습중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프로그램 환경 설정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실행 폴더 아래 </a:t>
            </a:r>
            <a:r>
              <a:rPr lang="en-US" altLang="ko-KR" dirty="0" err="1"/>
              <a:t>virtualenv</a:t>
            </a:r>
            <a:r>
              <a:rPr lang="en-US" altLang="ko-KR" dirty="0"/>
              <a:t> </a:t>
            </a:r>
            <a:r>
              <a:rPr lang="ko-KR" altLang="en-US" dirty="0"/>
              <a:t>설정 </a:t>
            </a:r>
            <a:r>
              <a:rPr lang="en-US" altLang="ko-KR" dirty="0"/>
              <a:t>: python 3.6 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	</a:t>
            </a:r>
            <a:r>
              <a:rPr lang="en-US" altLang="ko-KR" dirty="0" err="1"/>
              <a:t>Pytorch</a:t>
            </a:r>
            <a:r>
              <a:rPr lang="en-US" altLang="ko-KR" dirty="0"/>
              <a:t> 1.5.0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r>
              <a:rPr lang="en-US" altLang="ko-KR" dirty="0"/>
              <a:t>	requirements.txt </a:t>
            </a:r>
            <a:r>
              <a:rPr lang="ko-KR" altLang="en-US" dirty="0"/>
              <a:t>패키지</a:t>
            </a:r>
            <a:r>
              <a:rPr lang="en-US" altLang="ko-KR" dirty="0"/>
              <a:t> </a:t>
            </a:r>
            <a:r>
              <a:rPr lang="ko-KR" altLang="en-US" dirty="0"/>
              <a:t>다운로드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다운로드</a:t>
            </a:r>
            <a:endParaRPr lang="en-US" altLang="ko-KR" dirty="0"/>
          </a:p>
          <a:p>
            <a:pPr lvl="1"/>
            <a:r>
              <a:rPr lang="ko-KR" altLang="en-US" dirty="0"/>
              <a:t>주석 파일 </a:t>
            </a:r>
            <a:r>
              <a:rPr lang="en-US" altLang="ko-KR" dirty="0"/>
              <a:t>: ~/data/</a:t>
            </a:r>
            <a:r>
              <a:rPr lang="en-US" altLang="ko-KR" dirty="0" err="1"/>
              <a:t>visualcomet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객체인식 </a:t>
            </a:r>
            <a:r>
              <a:rPr lang="en-US" altLang="ko-KR" dirty="0"/>
              <a:t>: ~/data/vcr1images – </a:t>
            </a:r>
            <a:r>
              <a:rPr lang="en-US" altLang="ko-KR" dirty="0" err="1"/>
              <a:t>tmux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시각 특징 </a:t>
            </a:r>
            <a:r>
              <a:rPr lang="en-US" altLang="ko-KR" dirty="0"/>
              <a:t>: ~/data/features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lvl="1"/>
            <a:r>
              <a:rPr lang="en-US" altLang="ko-KR" dirty="0" err="1"/>
              <a:t>Tmux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학습 명령어 실행 중 실행 모듈 경로 문제 발생 </a:t>
            </a:r>
            <a:r>
              <a:rPr lang="en-US" altLang="ko-KR" dirty="0"/>
              <a:t>-&gt; setup.py</a:t>
            </a:r>
            <a:r>
              <a:rPr lang="ko-KR" altLang="en-US" dirty="0"/>
              <a:t> 생성하여 프로그램 모든 모듈 인식하도록 하였음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학습중</a:t>
            </a:r>
            <a:r>
              <a:rPr lang="ko-KR" altLang="en-US" dirty="0"/>
              <a:t> </a:t>
            </a:r>
            <a:r>
              <a:rPr lang="en-US" altLang="ko-KR" dirty="0" err="1"/>
              <a:t>runtimeerror</a:t>
            </a:r>
            <a:r>
              <a:rPr lang="en-US" altLang="ko-KR" dirty="0"/>
              <a:t> </a:t>
            </a:r>
            <a:r>
              <a:rPr lang="en-US" altLang="ko-KR" dirty="0" err="1"/>
              <a:t>cuda</a:t>
            </a:r>
            <a:r>
              <a:rPr lang="en-US" altLang="ko-KR" dirty="0"/>
              <a:t> out of memory </a:t>
            </a:r>
            <a:r>
              <a:rPr lang="ko-KR" altLang="en-US" dirty="0"/>
              <a:t>오류 발생 </a:t>
            </a:r>
            <a:r>
              <a:rPr lang="en-US" altLang="ko-KR" dirty="0"/>
              <a:t>-&gt; batch size</a:t>
            </a:r>
            <a:r>
              <a:rPr lang="ko-KR" altLang="en-US" dirty="0"/>
              <a:t>를 반으로 줄여가며 해결 중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14979-2046-440F-8040-5BDAC3284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6222E8B-281E-4643-907D-327B852B2D46}"/>
              </a:ext>
            </a:extLst>
          </p:cNvPr>
          <p:cNvGrpSpPr/>
          <p:nvPr/>
        </p:nvGrpSpPr>
        <p:grpSpPr>
          <a:xfrm>
            <a:off x="6983307" y="2851573"/>
            <a:ext cx="4709160" cy="2078052"/>
            <a:chOff x="6460702" y="2192972"/>
            <a:chExt cx="4742392" cy="208007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5776060-2590-4967-BB8E-2777547DD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0702" y="2192972"/>
              <a:ext cx="4742392" cy="2080079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0B4388EE-EA2D-4396-AEED-D0145A630D23}"/>
                </a:ext>
              </a:extLst>
            </p:cNvPr>
            <p:cNvSpPr/>
            <p:nvPr/>
          </p:nvSpPr>
          <p:spPr>
            <a:xfrm>
              <a:off x="6705600" y="3799840"/>
              <a:ext cx="88053" cy="94827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3610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12AE0A1-5F92-478A-A843-443E581BDF91}"/>
              </a:ext>
            </a:extLst>
          </p:cNvPr>
          <p:cNvSpPr/>
          <p:nvPr/>
        </p:nvSpPr>
        <p:spPr>
          <a:xfrm>
            <a:off x="0" y="-1"/>
            <a:ext cx="12192000" cy="8257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EDA1-7052-4FC5-90E8-A7950631D08D}"/>
              </a:ext>
            </a:extLst>
          </p:cNvPr>
          <p:cNvSpPr txBox="1"/>
          <p:nvPr/>
        </p:nvSpPr>
        <p:spPr>
          <a:xfrm>
            <a:off x="360218" y="160712"/>
            <a:ext cx="4017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다음 주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F8723D-EE4A-4EDC-88AE-97C128821D62}"/>
              </a:ext>
            </a:extLst>
          </p:cNvPr>
          <p:cNvSpPr txBox="1"/>
          <p:nvPr/>
        </p:nvSpPr>
        <p:spPr>
          <a:xfrm>
            <a:off x="360218" y="1413841"/>
            <a:ext cx="102209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R-CNN </a:t>
            </a:r>
            <a:r>
              <a:rPr lang="ko-KR" altLang="en-US" dirty="0"/>
              <a:t>부터 </a:t>
            </a:r>
            <a:r>
              <a:rPr lang="ko-KR" altLang="en-US" dirty="0" err="1"/>
              <a:t>딥러닝</a:t>
            </a:r>
            <a:r>
              <a:rPr lang="ko-KR" altLang="en-US" dirty="0"/>
              <a:t> 기반 객체 인식 기술 동향을 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언어 모델 </a:t>
            </a:r>
            <a:r>
              <a:rPr lang="en-US" altLang="ko-KR" dirty="0"/>
              <a:t>GPT-2</a:t>
            </a:r>
            <a:r>
              <a:rPr lang="ko-KR" altLang="en-US" dirty="0"/>
              <a:t> </a:t>
            </a:r>
            <a:r>
              <a:rPr lang="en-US" altLang="ko-KR" dirty="0"/>
              <a:t>( attention,</a:t>
            </a:r>
            <a:r>
              <a:rPr lang="ko-KR" altLang="en-US" dirty="0"/>
              <a:t> </a:t>
            </a:r>
            <a:r>
              <a:rPr lang="en-US" altLang="ko-KR" dirty="0"/>
              <a:t>encoder-decoder, fine-tuning ..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진행 중인 프로그램 학습 및 추론 문장 생성</a:t>
            </a:r>
            <a:r>
              <a:rPr lang="en-US" altLang="ko-KR" dirty="0"/>
              <a:t>, </a:t>
            </a:r>
            <a:r>
              <a:rPr lang="ko-KR" altLang="en-US" dirty="0"/>
              <a:t>테스트 마무리 후 코드 분석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기본기</a:t>
            </a:r>
            <a:r>
              <a:rPr lang="en-US" altLang="ko-KR" dirty="0"/>
              <a:t> </a:t>
            </a:r>
            <a:r>
              <a:rPr lang="ko-KR" altLang="en-US" dirty="0"/>
              <a:t>학습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ADF1FD-43BE-44F2-9344-FE4672917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C3709-AF19-4BC3-8020-8E9C5E0E1F7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1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440</Words>
  <Application>Microsoft Office PowerPoint</Application>
  <PresentationFormat>와이드스크린</PresentationFormat>
  <Paragraphs>75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kjy</dc:creator>
  <cp:lastModifiedBy>kjy</cp:lastModifiedBy>
  <cp:revision>25</cp:revision>
  <dcterms:created xsi:type="dcterms:W3CDTF">2021-07-08T00:22:35Z</dcterms:created>
  <dcterms:modified xsi:type="dcterms:W3CDTF">2021-07-08T04:56:33Z</dcterms:modified>
</cp:coreProperties>
</file>