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5" r:id="rId3"/>
    <p:sldId id="294" r:id="rId4"/>
    <p:sldId id="286" r:id="rId5"/>
    <p:sldId id="287" r:id="rId6"/>
    <p:sldId id="288" r:id="rId7"/>
    <p:sldId id="289" r:id="rId8"/>
    <p:sldId id="290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https://www.youtube.com/watch?v=Bmx2S1dSAV0&amp;list=PL1Kb3QTCLIVtyOuMgyVgT-OeW0PYXl3j5&amp;index=12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3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0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/>
              <a:t>이전의 기억 셀에서 </a:t>
            </a:r>
            <a:r>
              <a:rPr lang="ko-KR" altLang="en-US" dirty="0" err="1"/>
              <a:t>필요없는</a:t>
            </a:r>
            <a:r>
              <a:rPr lang="ko-KR" altLang="en-US" dirty="0"/>
              <a:t> 부분 제거 </a:t>
            </a:r>
            <a:r>
              <a:rPr lang="en-US" altLang="ko-KR" dirty="0"/>
              <a:t>+ </a:t>
            </a:r>
            <a:r>
              <a:rPr lang="ko-KR" altLang="en-US" dirty="0"/>
              <a:t>새로운 내용 추가 </a:t>
            </a:r>
            <a:r>
              <a:rPr lang="en-US" altLang="ko-KR" dirty="0"/>
              <a:t>= </a:t>
            </a:r>
            <a:r>
              <a:rPr lang="ko-KR" altLang="en-US" dirty="0"/>
              <a:t>갱신 기억 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7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8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6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Week4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/ </a:t>
            </a:r>
            <a:r>
              <a:rPr lang="en-US" altLang="ko-KR" sz="2400" dirty="0" err="1"/>
              <a:t>ResNetAsContext</a:t>
            </a:r>
            <a:r>
              <a:rPr lang="en-US" altLang="ko-KR" sz="2400" dirty="0"/>
              <a:t> Model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4A83C-1077-4A6E-BEE8-857EDAD1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404" y="434761"/>
            <a:ext cx="3180766" cy="6423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8EA38-BF7B-4423-A30D-D1B3B0CCF4B1}"/>
              </a:ext>
            </a:extLst>
          </p:cNvPr>
          <p:cNvSpPr txBox="1"/>
          <p:nvPr/>
        </p:nvSpPr>
        <p:spPr>
          <a:xfrm>
            <a:off x="547007" y="1175658"/>
            <a:ext cx="7058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Resnet</a:t>
            </a:r>
            <a:r>
              <a:rPr lang="ko-KR" altLang="en-US" dirty="0"/>
              <a:t>에서 </a:t>
            </a:r>
            <a:r>
              <a:rPr lang="en-US" altLang="ko-KR" dirty="0"/>
              <a:t>feature </a:t>
            </a:r>
            <a:r>
              <a:rPr lang="ko-KR" altLang="en-US" dirty="0"/>
              <a:t>값을 추출하여 </a:t>
            </a:r>
            <a:r>
              <a:rPr lang="en-US" altLang="ko-KR" dirty="0"/>
              <a:t>context </a:t>
            </a:r>
            <a:r>
              <a:rPr lang="ko-KR" altLang="en-US" dirty="0"/>
              <a:t>값 대신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Resnet152 </a:t>
            </a:r>
            <a:r>
              <a:rPr lang="ko-KR" altLang="en-US" dirty="0"/>
              <a:t>마지막 </a:t>
            </a:r>
            <a:r>
              <a:rPr lang="en-US" altLang="ko-KR" dirty="0" err="1"/>
              <a:t>avgpool</a:t>
            </a:r>
            <a:r>
              <a:rPr lang="en-US" altLang="ko-KR" dirty="0"/>
              <a:t> </a:t>
            </a:r>
            <a:r>
              <a:rPr lang="ko-KR" altLang="en-US" dirty="0"/>
              <a:t>계층을 얻음</a:t>
            </a:r>
            <a:endParaRPr lang="en-US" altLang="ko-KR" dirty="0"/>
          </a:p>
          <a:p>
            <a:r>
              <a:rPr lang="en-US" altLang="ko-KR" dirty="0"/>
              <a:t>layer = model._</a:t>
            </a:r>
            <a:r>
              <a:rPr lang="en-US" altLang="ko-KR" dirty="0" err="1"/>
              <a:t>modules.get</a:t>
            </a:r>
            <a:r>
              <a:rPr lang="en-US" altLang="ko-KR" dirty="0"/>
              <a:t>('</a:t>
            </a:r>
            <a:r>
              <a:rPr lang="en-US" altLang="ko-KR" dirty="0" err="1"/>
              <a:t>avgpool</a:t>
            </a:r>
            <a:r>
              <a:rPr lang="en-US" altLang="ko-KR" dirty="0"/>
              <a:t>’)</a:t>
            </a:r>
          </a:p>
          <a:p>
            <a:endParaRPr lang="en-US" altLang="ko-KR" dirty="0"/>
          </a:p>
          <a:p>
            <a:r>
              <a:rPr lang="en-US" altLang="ko-KR" dirty="0"/>
              <a:t>Hook</a:t>
            </a:r>
            <a:r>
              <a:rPr lang="ko-KR" altLang="en-US" dirty="0"/>
              <a:t>을 사용하기위한 </a:t>
            </a:r>
            <a:r>
              <a:rPr lang="en-US" altLang="ko-KR" dirty="0"/>
              <a:t>extractor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ko-KR" altLang="en-US" dirty="0"/>
              <a:t>마지막층 출력을 </a:t>
            </a:r>
            <a:r>
              <a:rPr lang="en-US" altLang="ko-KR" dirty="0" err="1"/>
              <a:t>register_forward_hook</a:t>
            </a:r>
            <a:r>
              <a:rPr lang="ko-KR" altLang="en-US" dirty="0"/>
              <a:t>을 사용하여 복사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ko-KR" altLang="en-US" dirty="0"/>
              <a:t> </a:t>
            </a:r>
            <a:r>
              <a:rPr lang="en-US" altLang="ko-KR" dirty="0"/>
              <a:t>filename, </a:t>
            </a:r>
            <a:r>
              <a:rPr lang="en-US" altLang="ko-KR" dirty="0" err="1"/>
              <a:t>extracedfeature</a:t>
            </a:r>
            <a:r>
              <a:rPr lang="en-US" altLang="ko-KR" dirty="0"/>
              <a:t>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en-US" altLang="ko-KR" dirty="0" err="1"/>
              <a:t>pkl</a:t>
            </a:r>
            <a:r>
              <a:rPr lang="ko-KR" altLang="en-US" dirty="0"/>
              <a:t> 파일로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추출한 특징 크기 </a:t>
            </a:r>
            <a:r>
              <a:rPr lang="en-US" altLang="ko-KR" dirty="0"/>
              <a:t>2048 </a:t>
            </a:r>
          </a:p>
        </p:txBody>
      </p:sp>
    </p:spTree>
    <p:extLst>
      <p:ext uri="{BB962C8B-B14F-4D97-AF65-F5344CB8AC3E}">
        <p14:creationId xmlns:p14="http://schemas.microsoft.com/office/powerpoint/2010/main" val="37828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Vis-Causal </a:t>
            </a:r>
            <a:r>
              <a:rPr lang="ko-KR" altLang="en-US" sz="2400" dirty="0"/>
              <a:t>실행 결과 추가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EAA9-0B3E-432B-9279-BBC8FC703840}"/>
              </a:ext>
            </a:extLst>
          </p:cNvPr>
          <p:cNvSpPr txBox="1"/>
          <p:nvPr/>
        </p:nvSpPr>
        <p:spPr>
          <a:xfrm>
            <a:off x="524656" y="1124262"/>
            <a:ext cx="10373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GPT-2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Epoch </a:t>
            </a:r>
            <a:r>
              <a:rPr lang="ko-KR" altLang="en-US" dirty="0"/>
              <a:t>늘린 경우 </a:t>
            </a:r>
            <a:r>
              <a:rPr lang="en-US" altLang="ko-KR" dirty="0"/>
              <a:t>loss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 err="1"/>
              <a:t>gt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9568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Show, Attend and Tell: Neural Image Caption Generation with Visual Attention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560219"/>
            <a:ext cx="11782163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</a:t>
            </a:r>
            <a:r>
              <a:rPr lang="en-US" altLang="ko-KR" sz="1600" dirty="0"/>
              <a:t>Xu </a:t>
            </a:r>
            <a:r>
              <a:rPr lang="en-US" altLang="ko-KR" sz="1600" dirty="0" err="1"/>
              <a:t>el</a:t>
            </a:r>
            <a:r>
              <a:rPr lang="en-US" altLang="ko-KR" sz="1600" dirty="0"/>
              <a:t> al, Show, Attend and Tell: Neural Image Caption Generation with Visual Attention, , ICML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배경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…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﻿전체 이미지를 동일한 비중으로 압축하는 대신</a:t>
            </a:r>
            <a:r>
              <a:rPr lang="en-US" altLang="ko-KR" sz="1600" dirty="0"/>
              <a:t>, attention</a:t>
            </a:r>
            <a:r>
              <a:rPr lang="ko-KR" altLang="en-US" sz="1600" dirty="0"/>
              <a:t>을 통해 필요에 따라 두드러진 특징을 동적으로 표시할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논문의 기여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두 가지 </a:t>
            </a:r>
            <a:r>
              <a:rPr lang="en-US" altLang="ko-KR" sz="1600" dirty="0"/>
              <a:t>attention based image</a:t>
            </a:r>
            <a:r>
              <a:rPr lang="ko-KR" altLang="en-US" sz="1600" dirty="0"/>
              <a:t> </a:t>
            </a:r>
            <a:r>
              <a:rPr lang="en-US" altLang="ko-KR" sz="1600" dirty="0"/>
              <a:t>caption</a:t>
            </a:r>
            <a:r>
              <a:rPr lang="ko-KR" altLang="en-US" sz="1600" dirty="0"/>
              <a:t> </a:t>
            </a:r>
            <a:r>
              <a:rPr lang="en-US" altLang="ko-KR" sz="1600" dirty="0"/>
              <a:t>generator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Attention</a:t>
            </a:r>
            <a:r>
              <a:rPr lang="ko-KR" altLang="en-US" sz="1600" dirty="0"/>
              <a:t>이 초점을 맞추는 </a:t>
            </a:r>
            <a:r>
              <a:rPr lang="en-US" altLang="ko-KR" sz="1600" dirty="0"/>
              <a:t>‘</a:t>
            </a:r>
            <a:r>
              <a:rPr lang="ko-KR" altLang="en-US" sz="1600" dirty="0"/>
              <a:t>시점</a:t>
            </a:r>
            <a:r>
              <a:rPr lang="en-US" altLang="ko-KR" sz="1600" dirty="0"/>
              <a:t>’</a:t>
            </a:r>
            <a:r>
              <a:rPr lang="ko-KR" altLang="en-US" sz="1600" dirty="0"/>
              <a:t>과 </a:t>
            </a:r>
            <a:r>
              <a:rPr lang="en-US" altLang="ko-KR" sz="1600" dirty="0"/>
              <a:t>‘</a:t>
            </a:r>
            <a:r>
              <a:rPr lang="ko-KR" altLang="en-US" sz="1600" dirty="0"/>
              <a:t>무엇</a:t>
            </a:r>
            <a:r>
              <a:rPr lang="en-US" altLang="ko-KR" sz="1600" dirty="0"/>
              <a:t>＇</a:t>
            </a:r>
            <a:r>
              <a:rPr lang="ko-KR" altLang="en-US" sz="1600" dirty="0"/>
              <a:t>을 시각화 하여 결과를 해석하고 어떻게 프레임워크가 학습하는지 보여준다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세 가지 데이터셋</a:t>
            </a:r>
            <a:r>
              <a:rPr lang="en-US" altLang="ko-KR" sz="1600" dirty="0"/>
              <a:t>(Flickr9k, Flickr30k and MS COCO)</a:t>
            </a:r>
            <a:r>
              <a:rPr lang="ko-KR" altLang="en-US" sz="1600" dirty="0"/>
              <a:t>으로 </a:t>
            </a:r>
            <a:r>
              <a:rPr lang="en-US" altLang="ko-KR" sz="1600" dirty="0"/>
              <a:t>caption</a:t>
            </a:r>
            <a:r>
              <a:rPr lang="ko-KR" altLang="en-US" sz="1600" dirty="0"/>
              <a:t> 생성 시 유용성을 정량적으로 검증</a:t>
            </a:r>
          </a:p>
        </p:txBody>
      </p:sp>
    </p:spTree>
    <p:extLst>
      <p:ext uri="{BB962C8B-B14F-4D97-AF65-F5344CB8AC3E}">
        <p14:creationId xmlns:p14="http://schemas.microsoft.com/office/powerpoint/2010/main" val="951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encoder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Image Caption Generation with Attention Mechanism : encoder – decoder 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모델에서는 이미지를 사용하여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aption의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길이를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로, 사용할 수 있는 단어의 개수를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고정한다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이 정의에 따라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 y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표현할 수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각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yi</a:t>
            </a:r>
            <a:r>
              <a:rPr lang="ko-KR" altLang="ko-KR" sz="1600" dirty="0" err="1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는</a:t>
            </a:r>
            <a:r>
              <a:rPr lang="ko-KR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 단어 하나를 의미한다</a:t>
            </a:r>
            <a:r>
              <a:rPr lang="en-US" altLang="ko-KR" sz="1600" dirty="0">
                <a:solidFill>
                  <a:srgbClr val="333333"/>
                </a:solidFill>
                <a:latin typeface="Arial" panose="020B0604020202020204" pitchFamily="34" charset="0"/>
                <a:ea typeface="Nanum Gothic"/>
              </a:rPr>
              <a:t>.</a:t>
            </a:r>
            <a:r>
              <a:rPr lang="ko-KR" altLang="ko-KR" sz="800" dirty="0">
                <a:latin typeface="Arial" panose="020B0604020202020204" pitchFamily="34" charset="0"/>
              </a:rPr>
              <a:t> 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4FB5B-CA76-4355-98F8-3DB1EB63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2" y="2386410"/>
            <a:ext cx="418147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AA99BF-91B0-4500-AAA2-EA0B12C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947" y="5186203"/>
            <a:ext cx="3962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8B0F0-BD62-4B3E-B783-A849661DBBF6}"/>
              </a:ext>
            </a:extLst>
          </p:cNvPr>
          <p:cNvSpPr txBox="1"/>
          <p:nvPr/>
        </p:nvSpPr>
        <p:spPr>
          <a:xfrm>
            <a:off x="231339" y="3246974"/>
            <a:ext cx="118107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</a:rPr>
              <a:t>﻿</a:t>
            </a:r>
            <a:r>
              <a:rPr lang="en-US" altLang="ko-KR" sz="1600" dirty="0">
                <a:latin typeface="맑은 고딕" panose="020B0503020000020004" pitchFamily="50" charset="-127"/>
              </a:rPr>
              <a:t>ENCODER: CONVOLUTIONAL FEATURES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</a:rPr>
              <a:t>이미지의 특징을 </a:t>
            </a:r>
            <a:r>
              <a:rPr lang="en-US" altLang="ko-KR" sz="1600" dirty="0">
                <a:latin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</a:rPr>
              <a:t> 하위 </a:t>
            </a:r>
            <a:r>
              <a:rPr lang="en-US" altLang="ko-KR" sz="1600" dirty="0">
                <a:latin typeface="맑은 고딕" panose="020B0503020000020004" pitchFamily="50" charset="-127"/>
              </a:rPr>
              <a:t>layer</a:t>
            </a:r>
            <a:r>
              <a:rPr lang="ko-KR" altLang="en-US" sz="1600" dirty="0">
                <a:latin typeface="맑은 고딕" panose="020B0503020000020004" pitchFamily="50" charset="-127"/>
              </a:rPr>
              <a:t>에서</a:t>
            </a: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</a:rPr>
              <a:t>추출</a:t>
            </a:r>
            <a:r>
              <a:rPr lang="en-US" altLang="ko-KR" sz="1600" dirty="0">
                <a:latin typeface="맑은 고딕" panose="020B0503020000020004" pitchFamily="50" charset="-127"/>
              </a:rPr>
              <a:t>.</a:t>
            </a:r>
          </a:p>
          <a:p>
            <a:pPr marL="28575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받아,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내보낸다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lvl="0" indent="-28575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개벡터를 생성하며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각각은 이미지의 일부에 해당하는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표현을 지닌다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D32BB8-93D9-4B08-93F0-B420BF577115}"/>
              </a:ext>
            </a:extLst>
          </p:cNvPr>
          <p:cNvGrpSpPr/>
          <p:nvPr/>
        </p:nvGrpSpPr>
        <p:grpSpPr>
          <a:xfrm>
            <a:off x="9776732" y="3493432"/>
            <a:ext cx="1159206" cy="2551124"/>
            <a:chOff x="10650311" y="3294289"/>
            <a:chExt cx="1159206" cy="285320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E599BD-15FC-4FEF-BB3D-46B1657BDE3F}"/>
                </a:ext>
              </a:extLst>
            </p:cNvPr>
            <p:cNvSpPr/>
            <p:nvPr/>
          </p:nvSpPr>
          <p:spPr>
            <a:xfrm>
              <a:off x="10740119" y="3294289"/>
              <a:ext cx="228599" cy="2391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20F75F-6D3B-46C2-B8A6-79757F32CE50}"/>
                </a:ext>
              </a:extLst>
            </p:cNvPr>
            <p:cNvSpPr txBox="1"/>
            <p:nvPr/>
          </p:nvSpPr>
          <p:spPr>
            <a:xfrm>
              <a:off x="10650311" y="5778160"/>
              <a:ext cx="510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ai</a:t>
              </a:r>
              <a:endParaRPr lang="ko-KR" altLang="en-US" dirty="0"/>
            </a:p>
          </p:txBody>
        </p:sp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009CC92D-9479-4E94-8C31-B4FE1C0EEF36}"/>
                </a:ext>
              </a:extLst>
            </p:cNvPr>
            <p:cNvSpPr/>
            <p:nvPr/>
          </p:nvSpPr>
          <p:spPr>
            <a:xfrm>
              <a:off x="11111593" y="3330444"/>
              <a:ext cx="273503" cy="2306995"/>
            </a:xfrm>
            <a:prstGeom prst="rightBrac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043FE-3CC4-4527-B5D4-B7C92A43805C}"/>
                </a:ext>
              </a:extLst>
            </p:cNvPr>
            <p:cNvSpPr txBox="1"/>
            <p:nvPr/>
          </p:nvSpPr>
          <p:spPr>
            <a:xfrm>
              <a:off x="11499274" y="4286665"/>
              <a:ext cx="31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628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 - decoder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DECODER: LONG SHORT-TERM MEMORY NETWORK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LSTM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값은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LSTM은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stamp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마다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y의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yt를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생성한다.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cell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하나에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input으로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들어오는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hidden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Eyt−1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−1 시점에서 생성된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caption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yt−1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model에</a:t>
            </a:r>
            <a:r>
              <a:rPr lang="ko-KR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의해서 결정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갱신된 기억 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 : 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불필요한 내용을 제거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출력을 결정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 셀 추가 내용 조정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W•, U•, Z• ,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가중치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편향 값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DB82F6-5A68-4CEA-9526-A7F0AD9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15" y="1007762"/>
            <a:ext cx="3973967" cy="30383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58C58-A127-4294-A23E-604D46BE5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7" y="4607734"/>
            <a:ext cx="4791855" cy="16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</a:t>
            </a:r>
            <a:r>
              <a:rPr lang="en-US" altLang="ko-KR" sz="2400" dirty="0"/>
              <a:t> mechanism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초점을 맞출 부분을 고려하여 표현한 것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단어를 생성하기 위해 집중할 올바른 장소일 확률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value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&lt; 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fatt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계산하기 위한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attention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weight 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어느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초점을 맞출 것인지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부분이 중요한지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결정하는 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4F0AE-F5CF-45EA-AB8E-9A3162A64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6" r="15583" b="-4014"/>
          <a:stretch/>
        </p:blipFill>
        <p:spPr>
          <a:xfrm>
            <a:off x="2242775" y="4202620"/>
            <a:ext cx="3023295" cy="1138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D1E5E7-DA77-401D-BA73-600FF442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62" y="1539195"/>
            <a:ext cx="3333750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4FD537-A273-4F6F-9198-4EB168679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8" b="61378"/>
          <a:stretch/>
        </p:blipFill>
        <p:spPr>
          <a:xfrm>
            <a:off x="5578038" y="4457582"/>
            <a:ext cx="2695787" cy="6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Hard attention : 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 하나의 위치만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집중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차원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D) * 1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크기의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vector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전부다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이고 하나의 값만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(one-hot encoding) 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즉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인덱스 값이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vector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i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번째 위치를 선택하게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st,i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a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시간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t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에서 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Apple SD Gothic Neo"/>
              </a:rPr>
              <a:t>st,i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=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일 확률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이미지 벡터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ai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와 이전 단계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lstm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output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vector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 간의 유사도 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(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내적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concat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..)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계산을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통해 </a:t>
            </a:r>
            <a:r>
              <a:rPr lang="en-US" altLang="ko-KR" sz="1600" dirty="0" err="1">
                <a:solidFill>
                  <a:srgbClr val="333333"/>
                </a:solidFill>
                <a:latin typeface="Apple SD Gothic Neo"/>
              </a:rPr>
              <a:t>softmax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를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Apple SD Gothic Neo"/>
              </a:rPr>
              <a:t>취해 확률 값을 계산하여 구한다</a:t>
            </a: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z^t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context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vector.  feature vector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중 확률 값이 가장 높은 하나의 위치만 선택한 결과 값이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0C60B-1C2F-40D6-9250-AD98FEE5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77" y="4561443"/>
            <a:ext cx="4133110" cy="14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96B99BD-1751-4061-8422-4164C921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68" y="3638089"/>
            <a:ext cx="3678913" cy="2071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Attention – Hard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04918" y="1007762"/>
            <a:ext cx="11782163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vector 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caption 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확률 값에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Backwards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parameter w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미분한다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대하여 값을 계산하기 어려움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dimension)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값을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낸것을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대신 사용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분산이 커지는 것을 방지하기 위해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 exponential moving average ,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Apple SD Gothic Neo"/>
              </a:rPr>
              <a:t>     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다항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분포의 엔트로피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H[s]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기울기사용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39FBF7-DF93-4A99-BEFC-814336523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774" y="2299104"/>
            <a:ext cx="4010025" cy="1336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55C1DC-8152-439D-A407-93BEB0BF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95" y="5873965"/>
            <a:ext cx="3352800" cy="485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FD9DBB-20E0-4AF3-9D45-9F0B24E6C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82" y="5295673"/>
            <a:ext cx="4276725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35AB92-8CAF-43EC-BE37-BBF24A9B6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02" y="1674453"/>
            <a:ext cx="544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748</Words>
  <Application>Microsoft Office PowerPoint</Application>
  <PresentationFormat>와이드스크린</PresentationFormat>
  <Paragraphs>100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김 예진</cp:lastModifiedBy>
  <cp:revision>121</cp:revision>
  <dcterms:created xsi:type="dcterms:W3CDTF">2021-07-08T00:22:35Z</dcterms:created>
  <dcterms:modified xsi:type="dcterms:W3CDTF">2021-07-28T16:29:40Z</dcterms:modified>
</cp:coreProperties>
</file>