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90" r:id="rId3"/>
    <p:sldId id="317" r:id="rId4"/>
    <p:sldId id="291" r:id="rId5"/>
    <p:sldId id="321" r:id="rId6"/>
    <p:sldId id="318" r:id="rId7"/>
    <p:sldId id="328" r:id="rId8"/>
    <p:sldId id="287" r:id="rId9"/>
    <p:sldId id="296" r:id="rId10"/>
    <p:sldId id="288" r:id="rId11"/>
    <p:sldId id="327" r:id="rId12"/>
    <p:sldId id="320" r:id="rId13"/>
    <p:sldId id="319" r:id="rId14"/>
    <p:sldId id="310" r:id="rId15"/>
    <p:sldId id="311" r:id="rId16"/>
    <p:sldId id="312" r:id="rId17"/>
    <p:sldId id="313" r:id="rId18"/>
    <p:sldId id="315" r:id="rId19"/>
    <p:sldId id="314" r:id="rId20"/>
    <p:sldId id="323" r:id="rId21"/>
    <p:sldId id="324" r:id="rId22"/>
    <p:sldId id="325" r:id="rId23"/>
    <p:sldId id="326" r:id="rId24"/>
    <p:sldId id="316" r:id="rId25"/>
    <p:sldId id="289" r:id="rId26"/>
    <p:sldId id="307" r:id="rId27"/>
    <p:sldId id="259" r:id="rId28"/>
    <p:sldId id="260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7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EFE75-3FA0-4D60-8FF6-157F8D9A0530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DC71D-078E-4902-9BF3-DD56352FAC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134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AAA766-79CA-47E4-9E45-0D897C7C389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513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AAA766-79CA-47E4-9E45-0D897C7C389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500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AAA766-79CA-47E4-9E45-0D897C7C389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7860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AAA766-79CA-47E4-9E45-0D897C7C389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163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AAA766-79CA-47E4-9E45-0D897C7C389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8452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AAA766-79CA-47E4-9E45-0D897C7C389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8467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AAA766-79CA-47E4-9E45-0D897C7C389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67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482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게이트</a:t>
            </a:r>
            <a:endParaRPr lang="en-US" altLang="ko-KR" dirty="0"/>
          </a:p>
          <a:p>
            <a:r>
              <a:rPr lang="ko-KR" altLang="en-US" dirty="0"/>
              <a:t>이전의 기억 셀에서 </a:t>
            </a:r>
            <a:r>
              <a:rPr lang="ko-KR" altLang="en-US" dirty="0" err="1"/>
              <a:t>필요없는</a:t>
            </a:r>
            <a:r>
              <a:rPr lang="ko-KR" altLang="en-US" dirty="0"/>
              <a:t> 부분 제거 </a:t>
            </a:r>
            <a:r>
              <a:rPr lang="en-US" altLang="ko-KR" dirty="0"/>
              <a:t>+ </a:t>
            </a:r>
            <a:r>
              <a:rPr lang="ko-KR" altLang="en-US" dirty="0"/>
              <a:t>새로운 내용 추가 </a:t>
            </a:r>
            <a:r>
              <a:rPr lang="en-US" altLang="ko-KR" dirty="0"/>
              <a:t>= </a:t>
            </a:r>
            <a:r>
              <a:rPr lang="ko-KR" altLang="en-US" dirty="0"/>
              <a:t>갱신 기억 셀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G </a:t>
            </a:r>
            <a:r>
              <a:rPr lang="ko-KR" altLang="en-US" sz="1200" dirty="0"/>
              <a:t>새로운 정보를 추가</a:t>
            </a:r>
            <a:r>
              <a:rPr lang="en-US" altLang="ko-KR" sz="1200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351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AAA766-79CA-47E4-9E45-0D897C7C389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1309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AAA766-79CA-47E4-9E45-0D897C7C389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2391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608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https://jhui.github.io/2017/03/15/Soft-and-hard-attention/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613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게이트</a:t>
            </a:r>
            <a:endParaRPr lang="en-US" altLang="ko-KR" dirty="0"/>
          </a:p>
          <a:p>
            <a:r>
              <a:rPr lang="ko-KR" altLang="en-US" dirty="0"/>
              <a:t>이전의 기억 셀에서 </a:t>
            </a:r>
            <a:r>
              <a:rPr lang="ko-KR" altLang="en-US" dirty="0" err="1"/>
              <a:t>필요없는</a:t>
            </a:r>
            <a:r>
              <a:rPr lang="ko-KR" altLang="en-US" dirty="0"/>
              <a:t> 부분 제거 </a:t>
            </a:r>
            <a:r>
              <a:rPr lang="en-US" altLang="ko-KR" dirty="0"/>
              <a:t>+ </a:t>
            </a:r>
            <a:r>
              <a:rPr lang="ko-KR" altLang="en-US" dirty="0"/>
              <a:t>새로운 내용 추가 </a:t>
            </a:r>
            <a:r>
              <a:rPr lang="en-US" altLang="ko-KR" dirty="0"/>
              <a:t>= </a:t>
            </a:r>
            <a:r>
              <a:rPr lang="ko-KR" altLang="en-US" dirty="0"/>
              <a:t>갱신 기억 셀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AAA766-79CA-47E4-9E45-0D897C7C389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4079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// t </a:t>
            </a:r>
            <a:r>
              <a:rPr lang="ko-KR" altLang="en-US" dirty="0"/>
              <a:t>시점마다 이미지에서 </a:t>
            </a:r>
            <a:r>
              <a:rPr lang="ko-KR" altLang="en-US" dirty="0" err="1"/>
              <a:t>집중해야할</a:t>
            </a:r>
            <a:r>
              <a:rPr lang="ko-KR" altLang="en-US" dirty="0"/>
              <a:t> 부분 </a:t>
            </a:r>
            <a:r>
              <a:rPr lang="en-US" altLang="ko-KR" dirty="0"/>
              <a:t>+ word</a:t>
            </a:r>
            <a:r>
              <a:rPr lang="ko-KR" altLang="en-US" dirty="0"/>
              <a:t> </a:t>
            </a:r>
            <a:r>
              <a:rPr lang="en-US" altLang="ko-KR" dirty="0" err="1"/>
              <a:t>wmbeddignf</a:t>
            </a:r>
            <a:r>
              <a:rPr lang="ko-KR" altLang="en-US" dirty="0"/>
              <a:t> </a:t>
            </a:r>
            <a:r>
              <a:rPr lang="en-US" altLang="ko-KR" dirty="0"/>
              <a:t>vector</a:t>
            </a:r>
            <a:r>
              <a:rPr lang="ko-KR" altLang="en-US" dirty="0"/>
              <a:t> 를 </a:t>
            </a:r>
            <a:r>
              <a:rPr lang="ko-KR" altLang="en-US" dirty="0" err="1"/>
              <a:t>입력으로하여</a:t>
            </a:r>
            <a:r>
              <a:rPr lang="ko-KR" altLang="en-US" dirty="0"/>
              <a:t> 각 </a:t>
            </a:r>
            <a:r>
              <a:rPr lang="en-US" altLang="ko-KR" dirty="0" err="1"/>
              <a:t>lstm</a:t>
            </a:r>
            <a:r>
              <a:rPr lang="en-US" altLang="ko-KR" dirty="0"/>
              <a:t> </a:t>
            </a:r>
            <a:r>
              <a:rPr lang="ko-KR" altLang="en-US" dirty="0"/>
              <a:t>셀에 입력으로 들어간다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AAA766-79CA-47E4-9E45-0D897C7C389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338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AAA766-79CA-47E4-9E45-0D897C7C389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6182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AAA766-79CA-47E4-9E45-0D897C7C389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61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304D0-A8EB-45DE-AF17-B89815CAC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7DA3DF-FD4C-45C6-AFDA-E4F73CD45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62B76-7247-458D-8F0F-43BF22DC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B065-6B0E-4BE7-AC99-DD9E710DB973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99A42-D41C-434B-9A26-9C881767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6AE64B-EC97-49C9-8E76-080C3AEA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A16-0DDB-4F68-8D4A-19D9D8180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05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B23E-490B-44C6-9E94-B7048BA5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9A9747-9E27-4244-9051-EA615802E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6DC1C-0213-48BE-B6DD-1DBB15A6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B065-6B0E-4BE7-AC99-DD9E710DB973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8DD800-2450-4505-B0A3-DDD2B670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2B10D-5879-41BC-BC28-B055B61D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A16-0DDB-4F68-8D4A-19D9D8180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3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CD9F65-25A2-4F8E-87A4-302F02452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73AD0D-9E12-45D6-B938-C6EC04CE0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E99CD-5B17-4326-8625-38E1B7368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B065-6B0E-4BE7-AC99-DD9E710DB973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6E6A6-4EE5-4A9E-9EBF-AC87DE84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931891-E0FC-4076-A617-7D4F3561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A16-0DDB-4F68-8D4A-19D9D8180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13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B2F0E-93A2-45F2-9652-2E5E9CAFA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EBF4DE-E76C-4577-9F10-2EA714240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ECEEF-B677-4526-AA21-38D84BDB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4485-37D6-4A4E-B3C2-55E690D391A0}" type="datetime1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A49AC6-4050-40DE-AD75-8BD6A12A6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B8FB0-769F-4694-8320-0EA33792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27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3ED82-BD8C-4DB5-BBF5-EE131F08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E72A4-DC2B-4022-9855-E0633276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FD660-8BCF-4199-BDA6-8F9CD71D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0924-3D40-475B-A14E-A89456D8CB0D}" type="datetime1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3F087-F0C0-44E9-89B1-2F1F5313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882A5-0E4D-4554-86F7-0DA33ED7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409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EDCA0-FA35-4E9F-9D2D-5542B724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50AFC4-CA76-40F1-B687-97739B859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03AFE-5357-4F54-9E62-757A8FE8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1DA4-6E68-43A7-BA9A-44AAD2A570A2}" type="datetime1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11E24-04A8-4807-B6EB-1A81A37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47A42-6CF7-4E1D-9707-477B401B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61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0C814-DC74-46CD-B32E-AC490DD8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DE945D-2F59-4658-819C-5BEDB4829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041894-4CD7-4489-985C-FF757BDC3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D498F8-421B-4D19-8198-9D9A8673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60EF-7488-4688-B47B-499D7661BB9A}" type="datetime1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91381A-9BE3-49E7-9484-0399518D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85BDD-DB05-46ED-9D44-3D6EA098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149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F3F82-4E98-4965-8EAA-46CD3FAA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1687C-7C26-4FF5-B5A6-2C1458091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A1B9DA-E712-45ED-B43B-A421BF469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761CD1-BED3-426D-A8F9-473F390FA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06CE72-E515-4D65-8812-80FAD506B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7773C0-FE2E-436E-BF24-EB850426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DCBC-07E3-4F51-A8B0-7DDB83A3B59C}" type="datetime1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7E49BF-C128-4BA2-BA16-7CA0ECAC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283022-8F50-45B1-801F-5D990546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246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B4349-DC8E-49EE-89DD-B5A65FF1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A16113-417B-42FA-8071-84F0F4E2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2A87-66B2-4830-AD9F-DE65303EA9D0}" type="datetime1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FC230B-2710-43B9-925A-BC449CF25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F6B8B8-A848-4A6D-80CB-F18E165A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9329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3621FF-B96D-49F6-AB38-994F3A81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A32-DAFA-4ECD-8F80-B4DE9A5BE697}" type="datetime1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87C948-6517-4B7C-A486-B0B17374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935DA4-5F28-4787-8FEC-3363D83D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38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B4963-54D8-4F33-9C71-965CF83D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E2702-9782-4961-A003-4577A54B6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D0776A-63BB-4F77-986E-D26C95459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794D8C-2D24-4728-A255-9ACAC9D1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3E3D-B19B-4A86-A742-753C828A8F1C}" type="datetime1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FC8CF1-BC66-47A4-9D78-C142D828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177D9E-91A2-4349-A1BA-5DA96D0F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02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C11DE-535C-48F7-B7F8-EC4E95C2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DDF58-C60C-49CD-B2EE-696B374D3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F81F4-2A74-4742-A956-74CC4FA83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B065-6B0E-4BE7-AC99-DD9E710DB973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49AC4-CF69-41D8-8D2F-D11ABA82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840105-5B59-4492-ABD8-22FD2A47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A16-0DDB-4F68-8D4A-19D9D8180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0815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9B3BB-D01B-4DB3-B495-68A55127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3A3883-CE6F-4C80-80B8-2B348DB65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CD8F75-A04D-4554-A295-FC62C2E88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89F798-FA2B-420F-8AC4-B03D47D2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2AEA-E495-403A-8773-B058821D500F}" type="datetime1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1B53F-817E-4418-92FE-BAAFA07A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C4D39-D1AB-4F19-A6AB-DD6879A5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299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BDB84-4421-4F8D-96EE-C04285FC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3E2577-26B4-4428-9268-21102FEE9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D1914-5DA9-446F-BBC8-A860E9BB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15B5-1D12-4CA6-88BA-3982FCF342B2}" type="datetime1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12C1AE-87B1-4252-9A16-2B990909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EDFE7-8B09-4B79-8C97-F49CD13E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741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BC46F3-F6BE-4892-AA29-B200E33E1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6EE949-FC10-4CA4-B2AB-8EF5107F1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769DA-6BF5-459E-B9E1-F442FF64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876F9-D66F-4450-8B0D-7B53B1CAD061}" type="datetime1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5345C-42AF-48A2-8BC1-00C92DD6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9793E-F830-4B72-8277-20757383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8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8C5F5-CCE3-484F-A6F5-5F1A7BA9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CA706-B788-449A-90C1-2F09A3DEA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62299A-C155-4144-AA05-E8AE7513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B065-6B0E-4BE7-AC99-DD9E710DB973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B07CD-862F-4ADE-887B-AB47F086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727949-39A2-4041-B71E-E34FB667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A16-0DDB-4F68-8D4A-19D9D8180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87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800C4-909B-4AE5-9207-050C20BD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681791-8176-4D5A-92EF-7A9838472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68B9C2-5021-4C98-ACD6-688AC80B8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8DA5AF-8019-460B-8FDF-EA768B7A0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B065-6B0E-4BE7-AC99-DD9E710DB973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909546-7BB4-4267-A826-1F2EED112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321150-B23A-42B8-B718-2163EAF8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A16-0DDB-4F68-8D4A-19D9D8180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68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22224-0A4B-4A1D-B1F2-F2F2784D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F2FC64-8E05-4EAE-AEA7-A28F024DB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4E30BB-8A8F-4BE5-A171-989A36F80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86F21F-8749-4C33-833F-EED04631B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A5B78A-348E-4427-9423-EDC5F50D0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D69AA3-BC3E-4714-92E3-AD28DCE0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B065-6B0E-4BE7-AC99-DD9E710DB973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E99C57-BDC6-4D11-B8AD-7A39E277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E4E2DE-D3B4-48D7-8F21-2A4DD92D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A16-0DDB-4F68-8D4A-19D9D8180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97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E7C68-5361-4C5A-B26F-4033FE18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814537-7A64-46A5-AF7B-E1BFC9D4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B065-6B0E-4BE7-AC99-DD9E710DB973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69D536-233A-4AF9-AC06-B606E6B2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951115-2615-470F-B66F-DD498F5D1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A16-0DDB-4F68-8D4A-19D9D8180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31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319838-2C98-4B4B-A95C-55F2C494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B065-6B0E-4BE7-AC99-DD9E710DB973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0ECE8E-0FCE-4856-8152-2213F8BF8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1EAAEF-2943-4B6A-98EA-903D4CF5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A16-0DDB-4F68-8D4A-19D9D8180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4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74CE1-11DB-4453-AF34-6A9C57AA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69792-EAC8-4B74-8557-FD2EBA192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E72EDA-D460-4168-B880-9FAF60479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6D499A-123E-4D22-980A-20F1522A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B065-6B0E-4BE7-AC99-DD9E710DB973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B04275-49FD-42C1-88CF-4333C91F3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A7F6F4-5B17-4828-9F81-0D1C2F4C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A16-0DDB-4F68-8D4A-19D9D8180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59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B8E2E-CCC2-48DA-9005-4EAD83794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E6218B-38F8-4909-B752-30D5F3919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EA3EF1-4565-4214-9478-ECF0DD414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46FC80-AFF6-49B8-9213-B52BECDD1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B065-6B0E-4BE7-AC99-DD9E710DB973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97CBAD-6FA2-4C59-979C-EF7D9617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FACA1-F502-41D7-A6F2-6DBF52C3B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A16-0DDB-4F68-8D4A-19D9D8180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08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B26A1F-3EB1-4E5B-847F-391B24F1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5CB101-5DA2-4DC6-A1D9-6BE912C3C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D0472D-8D22-4453-AD1A-5D2CB8B95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1B065-6B0E-4BE7-AC99-DD9E710DB973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D06983-2D2C-4C04-B0C7-4061794C2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0DD552-1EF4-49F2-9B5C-CD15FA497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79A16-0DDB-4F68-8D4A-19D9D8180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59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BB28FF-579D-4AA8-B394-627DFDB6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BE9D1-7740-4BEF-AC30-C40AB8B71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D7C5F-879F-475A-9017-72E53BBD9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A275-37EC-4747-8BBB-86137B98CC85}" type="datetime1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5C1D0-3CFD-4EF7-AB57-C430185CA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E927A4-FEC9-4E8D-95BE-7AA4737F6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42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681FF38-5CE6-4F1E-A332-476781CE030D}"/>
              </a:ext>
            </a:extLst>
          </p:cNvPr>
          <p:cNvGrpSpPr/>
          <p:nvPr/>
        </p:nvGrpSpPr>
        <p:grpSpPr>
          <a:xfrm>
            <a:off x="0" y="3016134"/>
            <a:ext cx="12192000" cy="825731"/>
            <a:chOff x="0" y="3016134"/>
            <a:chExt cx="12192000" cy="8257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2AE0A1-5F92-478A-A843-443E581BDF91}"/>
                </a:ext>
              </a:extLst>
            </p:cNvPr>
            <p:cNvSpPr/>
            <p:nvPr/>
          </p:nvSpPr>
          <p:spPr>
            <a:xfrm>
              <a:off x="0" y="3016134"/>
              <a:ext cx="12192000" cy="8257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51EDA1-7052-4FC5-90E8-A7950631D08D}"/>
                </a:ext>
              </a:extLst>
            </p:cNvPr>
            <p:cNvSpPr txBox="1"/>
            <p:nvPr/>
          </p:nvSpPr>
          <p:spPr>
            <a:xfrm>
              <a:off x="2602860" y="3167389"/>
              <a:ext cx="64388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Image Captioning for </a:t>
              </a:r>
              <a:r>
                <a:rPr lang="en-US" altLang="ko-KR" sz="28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Visual</a:t>
              </a:r>
              <a:r>
                <a:rPr lang="ko-KR" altLang="en-US" sz="28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 </a:t>
              </a:r>
              <a:r>
                <a:rPr lang="en-US" altLang="ko-KR" sz="28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Causality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07F66DD9-7A35-4C04-A46E-98F7DCD3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EC3709-AF19-4BC3-8020-8E9C5E0E1F7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CC143-022D-4540-8F9F-AE61F579E32E}"/>
              </a:ext>
            </a:extLst>
          </p:cNvPr>
          <p:cNvSpPr txBox="1"/>
          <p:nvPr/>
        </p:nvSpPr>
        <p:spPr>
          <a:xfrm>
            <a:off x="7353324" y="5424282"/>
            <a:ext cx="4594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시각지능연구실 김예진</a:t>
            </a:r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2021.08.31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93CACE0-06FD-4E04-B894-2005AEDEE6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2" y="122956"/>
            <a:ext cx="1032000" cy="2934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7C4AAB-F6EC-49B8-B065-A50C0AA9D8BF}"/>
              </a:ext>
            </a:extLst>
          </p:cNvPr>
          <p:cNvSpPr txBox="1"/>
          <p:nvPr/>
        </p:nvSpPr>
        <p:spPr>
          <a:xfrm>
            <a:off x="0" y="416427"/>
            <a:ext cx="1311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dirty="0"/>
              <a:t>예지형 시각지능</a:t>
            </a:r>
          </a:p>
        </p:txBody>
      </p:sp>
    </p:spTree>
    <p:extLst>
      <p:ext uri="{BB962C8B-B14F-4D97-AF65-F5344CB8AC3E}">
        <p14:creationId xmlns:p14="http://schemas.microsoft.com/office/powerpoint/2010/main" val="499612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93B79B-6822-4C4F-B385-D42FA9B1B2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60" t="24201" r="13155" b="54001"/>
          <a:stretch/>
        </p:blipFill>
        <p:spPr>
          <a:xfrm>
            <a:off x="2408069" y="1804032"/>
            <a:ext cx="4496933" cy="8830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13195A-665D-49A2-93A4-DF956B22E3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24" t="85815" r="12496" b="-1369"/>
          <a:stretch/>
        </p:blipFill>
        <p:spPr>
          <a:xfrm>
            <a:off x="2564861" y="4620766"/>
            <a:ext cx="4297777" cy="6110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6D7B96-FF1A-4D3D-8248-C69506983A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02" t="45318" r="11806" b="15193"/>
          <a:stretch/>
        </p:blipFill>
        <p:spPr>
          <a:xfrm>
            <a:off x="2590265" y="2826498"/>
            <a:ext cx="4395543" cy="160184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BA667D-78C4-42CA-A2D2-D3F084843B68}"/>
              </a:ext>
            </a:extLst>
          </p:cNvPr>
          <p:cNvSpPr/>
          <p:nvPr/>
        </p:nvSpPr>
        <p:spPr>
          <a:xfrm>
            <a:off x="2328342" y="1700279"/>
            <a:ext cx="4463746" cy="1017243"/>
          </a:xfrm>
          <a:prstGeom prst="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6C1853-622D-4A22-82BC-DA376E3DDA7E}"/>
              </a:ext>
            </a:extLst>
          </p:cNvPr>
          <p:cNvSpPr/>
          <p:nvPr/>
        </p:nvSpPr>
        <p:spPr>
          <a:xfrm>
            <a:off x="291141" y="4707171"/>
            <a:ext cx="1888958" cy="5614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Shape(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batch_size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max_caption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len,word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embedding size)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C969E6-65A3-49E1-9342-1EDFC9337DF4}"/>
              </a:ext>
            </a:extLst>
          </p:cNvPr>
          <p:cNvSpPr/>
          <p:nvPr/>
        </p:nvSpPr>
        <p:spPr>
          <a:xfrm>
            <a:off x="5147035" y="1921062"/>
            <a:ext cx="654749" cy="31210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47F941D-A487-4311-A039-523CAFC2518B}"/>
              </a:ext>
            </a:extLst>
          </p:cNvPr>
          <p:cNvCxnSpPr>
            <a:cxnSpLocks/>
          </p:cNvCxnSpPr>
          <p:nvPr/>
        </p:nvCxnSpPr>
        <p:spPr>
          <a:xfrm>
            <a:off x="5815649" y="2023062"/>
            <a:ext cx="2387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0D27D34-8034-440C-AE12-E16938A3A988}"/>
              </a:ext>
            </a:extLst>
          </p:cNvPr>
          <p:cNvSpPr txBox="1"/>
          <p:nvPr/>
        </p:nvSpPr>
        <p:spPr>
          <a:xfrm>
            <a:off x="6862638" y="3494068"/>
            <a:ext cx="1915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Predictions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15DB85-CC83-45B1-A548-ECD7B20BD9AB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Model - Decoder</a:t>
            </a:r>
            <a:endParaRPr lang="ko-KR" altLang="en-US" sz="2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136ACEF-B7A3-4D32-8903-09BB52336A04}"/>
              </a:ext>
            </a:extLst>
          </p:cNvPr>
          <p:cNvSpPr/>
          <p:nvPr/>
        </p:nvSpPr>
        <p:spPr>
          <a:xfrm>
            <a:off x="9989549" y="228197"/>
            <a:ext cx="2196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[Image Captioning]</a:t>
            </a:r>
            <a:endParaRPr lang="ko-KR" altLang="en-US" dirty="0"/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B64B87B4-6D6F-475F-A9C6-2A054787C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009983"/>
              </p:ext>
            </p:extLst>
          </p:nvPr>
        </p:nvGraphicFramePr>
        <p:xfrm>
          <a:off x="8606247" y="1007762"/>
          <a:ext cx="1731148" cy="230142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65574">
                  <a:extLst>
                    <a:ext uri="{9D8B030D-6E8A-4147-A177-3AD203B41FA5}">
                      <a16:colId xmlns:a16="http://schemas.microsoft.com/office/drawing/2014/main" val="2824506380"/>
                    </a:ext>
                  </a:extLst>
                </a:gridCol>
                <a:gridCol w="865574">
                  <a:extLst>
                    <a:ext uri="{9D8B030D-6E8A-4147-A177-3AD203B41FA5}">
                      <a16:colId xmlns:a16="http://schemas.microsoft.com/office/drawing/2014/main" val="1888885844"/>
                    </a:ext>
                  </a:extLst>
                </a:gridCol>
              </a:tblGrid>
              <a:tr h="315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vocab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score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02916"/>
                  </a:ext>
                </a:extLst>
              </a:tr>
              <a:tr h="315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a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1.xx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550812"/>
                  </a:ext>
                </a:extLst>
              </a:tr>
              <a:tr h="3924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b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2.xx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815323"/>
                  </a:ext>
                </a:extLst>
              </a:tr>
              <a:tr h="3924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c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3.xx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996786"/>
                  </a:ext>
                </a:extLst>
              </a:tr>
              <a:tr h="3924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d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4.xx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906195"/>
                  </a:ext>
                </a:extLst>
              </a:tr>
              <a:tr h="3924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…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…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091899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3FD358-D309-4F10-BC1A-687B9BA19799}"/>
              </a:ext>
            </a:extLst>
          </p:cNvPr>
          <p:cNvSpPr/>
          <p:nvPr/>
        </p:nvSpPr>
        <p:spPr>
          <a:xfrm>
            <a:off x="2467095" y="4437922"/>
            <a:ext cx="4518713" cy="947937"/>
          </a:xfrm>
          <a:prstGeom prst="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4F6CC47-6AB7-4C54-90FD-BDBB181051B2}"/>
              </a:ext>
            </a:extLst>
          </p:cNvPr>
          <p:cNvSpPr/>
          <p:nvPr/>
        </p:nvSpPr>
        <p:spPr>
          <a:xfrm>
            <a:off x="5157330" y="4620766"/>
            <a:ext cx="742750" cy="24296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7C7697A-816A-47EF-9A93-5945A459E242}"/>
              </a:ext>
            </a:extLst>
          </p:cNvPr>
          <p:cNvCxnSpPr>
            <a:cxnSpLocks/>
          </p:cNvCxnSpPr>
          <p:nvPr/>
        </p:nvCxnSpPr>
        <p:spPr>
          <a:xfrm>
            <a:off x="5900080" y="4707171"/>
            <a:ext cx="1556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91842D-1B40-413E-9A65-ABD1FB62B111}"/>
              </a:ext>
            </a:extLst>
          </p:cNvPr>
          <p:cNvSpPr/>
          <p:nvPr/>
        </p:nvSpPr>
        <p:spPr>
          <a:xfrm>
            <a:off x="165625" y="2023062"/>
            <a:ext cx="1888958" cy="5614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Shape(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batch_size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max_caption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len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vocab_size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lang="ko-KR" altLang="en-US" sz="9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9F0F16A-24C0-45CD-97C0-D9F468266A72}"/>
              </a:ext>
            </a:extLst>
          </p:cNvPr>
          <p:cNvGrpSpPr/>
          <p:nvPr/>
        </p:nvGrpSpPr>
        <p:grpSpPr>
          <a:xfrm>
            <a:off x="7559800" y="4320404"/>
            <a:ext cx="4599498" cy="1075190"/>
            <a:chOff x="3403130" y="5919779"/>
            <a:chExt cx="6777915" cy="92017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E2A96FD-97EA-4C1C-9BFA-5269BA526ABC}"/>
                </a:ext>
              </a:extLst>
            </p:cNvPr>
            <p:cNvSpPr txBox="1"/>
            <p:nvPr/>
          </p:nvSpPr>
          <p:spPr>
            <a:xfrm>
              <a:off x="8294298" y="6217605"/>
              <a:ext cx="1886747" cy="500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Word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embedding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76F14EF-9FE0-4048-BB03-2C03B8878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1418" y="6025299"/>
              <a:ext cx="4083598" cy="761299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DC68F07-5039-471E-BABE-F907BE6723F0}"/>
                </a:ext>
              </a:extLst>
            </p:cNvPr>
            <p:cNvSpPr txBox="1"/>
            <p:nvPr/>
          </p:nvSpPr>
          <p:spPr>
            <a:xfrm>
              <a:off x="7846799" y="6217605"/>
              <a:ext cx="551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+</a:t>
              </a:r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29B06FC-40AB-4729-9211-90794E1FF800}"/>
                </a:ext>
              </a:extLst>
            </p:cNvPr>
            <p:cNvSpPr/>
            <p:nvPr/>
          </p:nvSpPr>
          <p:spPr>
            <a:xfrm>
              <a:off x="3403130" y="5919779"/>
              <a:ext cx="6777915" cy="920176"/>
            </a:xfrm>
            <a:prstGeom prst="rect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6725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6016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EC3709-AF19-4BC3-8020-8E9C5E0E1F7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37963-2DE0-4D94-9C71-D68EB1EB8A23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Introduction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EC6F64-6539-4E06-94AD-EE9FB63C2A14}"/>
              </a:ext>
            </a:extLst>
          </p:cNvPr>
          <p:cNvSpPr/>
          <p:nvPr/>
        </p:nvSpPr>
        <p:spPr>
          <a:xfrm>
            <a:off x="9002958" y="228197"/>
            <a:ext cx="3164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[Visual Causality Captioning]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C5D14C-9D7E-4A83-B6BB-8C0290D09BFC}"/>
              </a:ext>
            </a:extLst>
          </p:cNvPr>
          <p:cNvSpPr txBox="1"/>
          <p:nvPr/>
        </p:nvSpPr>
        <p:spPr>
          <a:xfrm>
            <a:off x="231339" y="1055240"/>
            <a:ext cx="11782163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[Visual Causality Captioning]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태스크</a:t>
            </a:r>
            <a:r>
              <a:rPr lang="en-US" altLang="ko-KR" sz="1600" dirty="0"/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34978F7-FB78-4802-A876-6CC12DDFAA71}"/>
              </a:ext>
            </a:extLst>
          </p:cNvPr>
          <p:cNvSpPr/>
          <p:nvPr/>
        </p:nvSpPr>
        <p:spPr>
          <a:xfrm>
            <a:off x="3138237" y="3808955"/>
            <a:ext cx="6096000" cy="41402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[ 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개념도나 그림 추가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70058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EC3709-AF19-4BC3-8020-8E9C5E0E1F7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4C4F2-F522-449C-8FBB-430B3F4A7343}"/>
              </a:ext>
            </a:extLst>
          </p:cNvPr>
          <p:cNvSpPr txBox="1"/>
          <p:nvPr/>
        </p:nvSpPr>
        <p:spPr>
          <a:xfrm>
            <a:off x="231339" y="1055240"/>
            <a:ext cx="11782163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[Visual Causality Captioning]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: </a:t>
            </a:r>
            <a:r>
              <a:rPr lang="ko-KR" altLang="en-US" sz="1600" dirty="0"/>
              <a:t>순차적 이미지 쌍의 </a:t>
            </a:r>
            <a:r>
              <a:rPr lang="en-US" altLang="ko-KR" sz="1600" dirty="0"/>
              <a:t>2</a:t>
            </a:r>
            <a:r>
              <a:rPr lang="ko-KR" altLang="en-US" sz="1600" dirty="0"/>
              <a:t>번째 이미지와 해당 이미지의 이벤트를 연결한 문장을 주었을 때 문장을 생성해낼 수 있는지 확인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Dataset</a:t>
            </a:r>
            <a:r>
              <a:rPr lang="ko-KR" altLang="en-US" sz="1600" dirty="0"/>
              <a:t> </a:t>
            </a:r>
            <a:r>
              <a:rPr lang="en-US" altLang="ko-KR" sz="1600" dirty="0"/>
              <a:t>: Vis-Causal</a:t>
            </a:r>
            <a:r>
              <a:rPr lang="ko-KR" altLang="en-US" sz="1600" dirty="0"/>
              <a:t>을 사용</a:t>
            </a:r>
            <a:r>
              <a:rPr lang="en-US" altLang="ko-KR" sz="1600" dirty="0"/>
              <a:t>.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순차적 이미지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5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이미지가 주어졌을 때 인과 관계성이 높은 문장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event1, event2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연결한 문장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prstClr val="black"/>
                </a:solidFill>
              </a:rPr>
              <a:t>Model  : encoder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>
                <a:solidFill>
                  <a:prstClr val="black"/>
                </a:solidFill>
              </a:rPr>
              <a:t>–decoder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>
                <a:solidFill>
                  <a:prstClr val="black"/>
                </a:solidFill>
              </a:rPr>
              <a:t>(attention mechanism </a:t>
            </a:r>
            <a:r>
              <a:rPr lang="ko-KR" altLang="en-US" sz="1600" dirty="0">
                <a:solidFill>
                  <a:prstClr val="black"/>
                </a:solidFill>
              </a:rPr>
              <a:t>사용</a:t>
            </a:r>
            <a:r>
              <a:rPr lang="en-US" altLang="ko-KR" sz="1600" dirty="0">
                <a:solidFill>
                  <a:prstClr val="black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Result : </a:t>
            </a:r>
            <a:r>
              <a:rPr lang="ko-KR" altLang="en-US" sz="1600" dirty="0"/>
              <a:t>이미지 쌍의 </a:t>
            </a:r>
            <a:r>
              <a:rPr lang="en-US" altLang="ko-KR" sz="1600" dirty="0"/>
              <a:t>2</a:t>
            </a:r>
            <a:r>
              <a:rPr lang="ko-KR" altLang="en-US" sz="1600" dirty="0"/>
              <a:t>번째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를 주었을 때 인과 관계성이 있는 문장을 생성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B4D55AE-75A8-465D-86D2-E26F9A72DD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15"/>
          <a:stretch/>
        </p:blipFill>
        <p:spPr>
          <a:xfrm>
            <a:off x="1819921" y="4158124"/>
            <a:ext cx="7598341" cy="1292464"/>
          </a:xfrm>
          <a:prstGeom prst="rect">
            <a:avLst/>
          </a:prstGeom>
        </p:spPr>
      </p:pic>
      <p:sp>
        <p:nvSpPr>
          <p:cNvPr id="12" name="오른쪽 대괄호 11">
            <a:extLst>
              <a:ext uri="{FF2B5EF4-FFF2-40B4-BE49-F238E27FC236}">
                <a16:creationId xmlns:a16="http://schemas.microsoft.com/office/drawing/2014/main" id="{CF750C83-45BF-49EC-BCB8-BB93C6A883BC}"/>
              </a:ext>
            </a:extLst>
          </p:cNvPr>
          <p:cNvSpPr/>
          <p:nvPr/>
        </p:nvSpPr>
        <p:spPr>
          <a:xfrm rot="5400000">
            <a:off x="3178206" y="5176936"/>
            <a:ext cx="479395" cy="1026701"/>
          </a:xfrm>
          <a:prstGeom prst="rightBracke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1D5331-10F4-4176-A277-DF1804D53E75}"/>
              </a:ext>
            </a:extLst>
          </p:cNvPr>
          <p:cNvSpPr txBox="1"/>
          <p:nvPr/>
        </p:nvSpPr>
        <p:spPr>
          <a:xfrm>
            <a:off x="2723225" y="6234223"/>
            <a:ext cx="1389355" cy="369332"/>
          </a:xfrm>
          <a:prstGeom prst="rect">
            <a:avLst/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[e0] </a:t>
            </a:r>
            <a:r>
              <a:rPr lang="ko-KR" altLang="en-US" dirty="0"/>
              <a:t> </a:t>
            </a:r>
            <a:r>
              <a:rPr lang="en-US" altLang="ko-KR" dirty="0"/>
              <a:t>so [e1]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37963-2DE0-4D94-9C71-D68EB1EB8A23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Introduction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ADB59D-7625-4876-9394-7F9CC997D008}"/>
              </a:ext>
            </a:extLst>
          </p:cNvPr>
          <p:cNvSpPr txBox="1"/>
          <p:nvPr/>
        </p:nvSpPr>
        <p:spPr>
          <a:xfrm>
            <a:off x="798990" y="3710623"/>
            <a:ext cx="61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4D442F-D5DF-4F78-B0E9-329E9237B31C}"/>
              </a:ext>
            </a:extLst>
          </p:cNvPr>
          <p:cNvSpPr txBox="1"/>
          <p:nvPr/>
        </p:nvSpPr>
        <p:spPr>
          <a:xfrm>
            <a:off x="2398528" y="3710623"/>
            <a:ext cx="61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B6C602-BDDC-4AD0-AF29-CC0830A1BB05}"/>
              </a:ext>
            </a:extLst>
          </p:cNvPr>
          <p:cNvSpPr txBox="1"/>
          <p:nvPr/>
        </p:nvSpPr>
        <p:spPr>
          <a:xfrm>
            <a:off x="4092608" y="3707709"/>
            <a:ext cx="384777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5FD716-5F93-42C6-809D-CC292688941F}"/>
              </a:ext>
            </a:extLst>
          </p:cNvPr>
          <p:cNvSpPr txBox="1"/>
          <p:nvPr/>
        </p:nvSpPr>
        <p:spPr>
          <a:xfrm>
            <a:off x="5570666" y="3710915"/>
            <a:ext cx="384777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9C410E-AC50-4C98-9400-C35768904BB6}"/>
              </a:ext>
            </a:extLst>
          </p:cNvPr>
          <p:cNvSpPr txBox="1"/>
          <p:nvPr/>
        </p:nvSpPr>
        <p:spPr>
          <a:xfrm>
            <a:off x="7100509" y="3707709"/>
            <a:ext cx="384777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B15057-14A1-4C3B-BB50-86B0C8E3514E}"/>
              </a:ext>
            </a:extLst>
          </p:cNvPr>
          <p:cNvSpPr txBox="1"/>
          <p:nvPr/>
        </p:nvSpPr>
        <p:spPr>
          <a:xfrm>
            <a:off x="8559332" y="3707709"/>
            <a:ext cx="384777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122745-8538-46EF-8962-B0C4528C1059}"/>
              </a:ext>
            </a:extLst>
          </p:cNvPr>
          <p:cNvSpPr txBox="1"/>
          <p:nvPr/>
        </p:nvSpPr>
        <p:spPr>
          <a:xfrm>
            <a:off x="559294" y="6248493"/>
            <a:ext cx="119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event(txt)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8180A85-800D-4A3C-9280-713AD5418A30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3417903" y="5929984"/>
            <a:ext cx="0" cy="30423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오른쪽 대괄호 31">
            <a:extLst>
              <a:ext uri="{FF2B5EF4-FFF2-40B4-BE49-F238E27FC236}">
                <a16:creationId xmlns:a16="http://schemas.microsoft.com/office/drawing/2014/main" id="{C6238949-B0E4-4493-9777-CC9B8380EC98}"/>
              </a:ext>
            </a:extLst>
          </p:cNvPr>
          <p:cNvSpPr/>
          <p:nvPr/>
        </p:nvSpPr>
        <p:spPr>
          <a:xfrm rot="5400000">
            <a:off x="4751038" y="5160660"/>
            <a:ext cx="479395" cy="1026701"/>
          </a:xfrm>
          <a:prstGeom prst="rightBracke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A27C61-9145-43E3-B2D1-72E0A9728A5F}"/>
              </a:ext>
            </a:extLst>
          </p:cNvPr>
          <p:cNvSpPr txBox="1"/>
          <p:nvPr/>
        </p:nvSpPr>
        <p:spPr>
          <a:xfrm>
            <a:off x="4296057" y="6217947"/>
            <a:ext cx="1389355" cy="369332"/>
          </a:xfrm>
          <a:prstGeom prst="rect">
            <a:avLst/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[e1] </a:t>
            </a:r>
            <a:r>
              <a:rPr lang="ko-KR" altLang="en-US" dirty="0"/>
              <a:t> </a:t>
            </a:r>
            <a:r>
              <a:rPr lang="en-US" altLang="ko-KR" dirty="0"/>
              <a:t>so [e2]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289D2D2-552E-41E4-BE30-43F6DCD76B72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4990735" y="5913708"/>
            <a:ext cx="0" cy="30423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오른쪽 대괄호 34">
            <a:extLst>
              <a:ext uri="{FF2B5EF4-FFF2-40B4-BE49-F238E27FC236}">
                <a16:creationId xmlns:a16="http://schemas.microsoft.com/office/drawing/2014/main" id="{BCEE874C-37F7-491A-A4E9-6416B298C694}"/>
              </a:ext>
            </a:extLst>
          </p:cNvPr>
          <p:cNvSpPr/>
          <p:nvPr/>
        </p:nvSpPr>
        <p:spPr>
          <a:xfrm rot="5400000">
            <a:off x="6269121" y="5160657"/>
            <a:ext cx="479395" cy="1026701"/>
          </a:xfrm>
          <a:prstGeom prst="rightBracke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3870DD-F6F0-4151-AF97-0D1C42D4D288}"/>
              </a:ext>
            </a:extLst>
          </p:cNvPr>
          <p:cNvSpPr txBox="1"/>
          <p:nvPr/>
        </p:nvSpPr>
        <p:spPr>
          <a:xfrm>
            <a:off x="5814140" y="6217944"/>
            <a:ext cx="1389355" cy="369332"/>
          </a:xfrm>
          <a:prstGeom prst="rect">
            <a:avLst/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[e2] </a:t>
            </a:r>
            <a:r>
              <a:rPr lang="ko-KR" altLang="en-US" dirty="0"/>
              <a:t> </a:t>
            </a:r>
            <a:r>
              <a:rPr lang="en-US" altLang="ko-KR" dirty="0"/>
              <a:t>so [e3]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29FFF4B-EDEC-4D72-B4FE-C58A7892E029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6508818" y="5913705"/>
            <a:ext cx="0" cy="30423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오른쪽 대괄호 37">
            <a:extLst>
              <a:ext uri="{FF2B5EF4-FFF2-40B4-BE49-F238E27FC236}">
                <a16:creationId xmlns:a16="http://schemas.microsoft.com/office/drawing/2014/main" id="{F1058E6E-C09A-468E-B7E7-44B4F0C3C53D}"/>
              </a:ext>
            </a:extLst>
          </p:cNvPr>
          <p:cNvSpPr/>
          <p:nvPr/>
        </p:nvSpPr>
        <p:spPr>
          <a:xfrm rot="5400000">
            <a:off x="7806439" y="5153254"/>
            <a:ext cx="479395" cy="1026701"/>
          </a:xfrm>
          <a:prstGeom prst="rightBracke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118A02-8AB6-4DE0-9FEB-BA31EA809FB0}"/>
              </a:ext>
            </a:extLst>
          </p:cNvPr>
          <p:cNvSpPr txBox="1"/>
          <p:nvPr/>
        </p:nvSpPr>
        <p:spPr>
          <a:xfrm>
            <a:off x="7351458" y="6210541"/>
            <a:ext cx="1389355" cy="369332"/>
          </a:xfrm>
          <a:prstGeom prst="rect">
            <a:avLst/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[e3] </a:t>
            </a:r>
            <a:r>
              <a:rPr lang="ko-KR" altLang="en-US" dirty="0"/>
              <a:t> </a:t>
            </a:r>
            <a:r>
              <a:rPr lang="en-US" altLang="ko-KR" dirty="0"/>
              <a:t>so [e4]</a:t>
            </a:r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05A6A71-DD6F-4335-A887-3135D014DC4E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8046136" y="5906302"/>
            <a:ext cx="0" cy="30423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EC6F64-6539-4E06-94AD-EE9FB63C2A14}"/>
              </a:ext>
            </a:extLst>
          </p:cNvPr>
          <p:cNvSpPr/>
          <p:nvPr/>
        </p:nvSpPr>
        <p:spPr>
          <a:xfrm>
            <a:off x="9028621" y="228197"/>
            <a:ext cx="3164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[Visual Causality Captioning]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461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EC3709-AF19-4BC3-8020-8E9C5E0E1F7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Dataset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4C4F2-F522-449C-8FBB-430B3F4A7343}"/>
              </a:ext>
            </a:extLst>
          </p:cNvPr>
          <p:cNvSpPr txBox="1"/>
          <p:nvPr/>
        </p:nvSpPr>
        <p:spPr>
          <a:xfrm>
            <a:off x="231339" y="1055240"/>
            <a:ext cx="11782163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Train.json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/ </a:t>
            </a:r>
            <a:r>
              <a:rPr lang="en-US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Val.json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 / </a:t>
            </a:r>
            <a:r>
              <a:rPr lang="en-US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Test.json</a:t>
            </a: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Img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 이미지에 해당하는 문장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gt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)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vis-causal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에서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event label = 1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 문장만 사용</a:t>
            </a: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Train 2599 / </a:t>
            </a:r>
            <a:r>
              <a:rPr lang="en-US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val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  329 / test 282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9ACE07-70A5-41AB-B259-5975E805F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67" y="2978091"/>
            <a:ext cx="7692230" cy="340184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23992FA-F3CE-43EB-A208-011CF9F1A033}"/>
              </a:ext>
            </a:extLst>
          </p:cNvPr>
          <p:cNvSpPr/>
          <p:nvPr/>
        </p:nvSpPr>
        <p:spPr>
          <a:xfrm>
            <a:off x="9028621" y="228197"/>
            <a:ext cx="3164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[Visual Causality Captioning]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9191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EC3709-AF19-4BC3-8020-8E9C5E0E1F7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Dataset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4C4F2-F522-449C-8FBB-430B3F4A7343}"/>
              </a:ext>
            </a:extLst>
          </p:cNvPr>
          <p:cNvSpPr txBox="1"/>
          <p:nvPr/>
        </p:nvSpPr>
        <p:spPr>
          <a:xfrm>
            <a:off x="231339" y="1055240"/>
            <a:ext cx="11782163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unique_vocab.pkl</a:t>
            </a: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vis-causal event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에 존재하는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word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수 부족</a:t>
            </a: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{ </a:t>
            </a:r>
            <a:r>
              <a:rPr lang="en-US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Image_caption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word }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 ∪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{ </a:t>
            </a:r>
            <a:r>
              <a:rPr lang="en-US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vis_causal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train,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validaiton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event word }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총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 9659 vocabulary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*  Vocabulary : word2idx, idx2word, </a:t>
            </a:r>
            <a:r>
              <a:rPr lang="en-US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idx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로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구성되어 있다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.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1437C5B-8EE7-46B5-95F9-7DD823D62726}"/>
              </a:ext>
            </a:extLst>
          </p:cNvPr>
          <p:cNvGrpSpPr/>
          <p:nvPr/>
        </p:nvGrpSpPr>
        <p:grpSpPr>
          <a:xfrm>
            <a:off x="4873412" y="3198409"/>
            <a:ext cx="4863255" cy="3293210"/>
            <a:chOff x="453813" y="3176102"/>
            <a:chExt cx="4770121" cy="329320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64FDFDE-3997-4332-BB78-ADF8988FDF3C}"/>
                </a:ext>
              </a:extLst>
            </p:cNvPr>
            <p:cNvSpPr/>
            <p:nvPr/>
          </p:nvSpPr>
          <p:spPr>
            <a:xfrm>
              <a:off x="453813" y="3176102"/>
              <a:ext cx="1891453" cy="32932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/>
                <a:t>idx2word</a:t>
              </a:r>
            </a:p>
            <a:p>
              <a:r>
                <a:rPr lang="ko-KR" altLang="en-US" sz="1600" dirty="0"/>
                <a:t>{</a:t>
              </a:r>
              <a:endParaRPr lang="en-US" altLang="ko-KR" sz="1600" dirty="0"/>
            </a:p>
            <a:p>
              <a:r>
                <a:rPr lang="ko-KR" altLang="en-US" sz="1600" dirty="0"/>
                <a:t>"0": "&lt;</a:t>
              </a:r>
              <a:r>
                <a:rPr lang="ko-KR" altLang="en-US" sz="1600" dirty="0" err="1"/>
                <a:t>pad</a:t>
              </a:r>
              <a:r>
                <a:rPr lang="ko-KR" altLang="en-US" sz="1600" dirty="0"/>
                <a:t>&gt;", </a:t>
              </a:r>
              <a:endParaRPr lang="en-US" altLang="ko-KR" sz="1600" dirty="0"/>
            </a:p>
            <a:p>
              <a:r>
                <a:rPr lang="ko-KR" altLang="en-US" sz="1600" dirty="0"/>
                <a:t>"1": "&lt;</a:t>
              </a:r>
              <a:r>
                <a:rPr lang="ko-KR" altLang="en-US" sz="1600" dirty="0" err="1"/>
                <a:t>start</a:t>
              </a:r>
              <a:r>
                <a:rPr lang="ko-KR" altLang="en-US" sz="1600" dirty="0"/>
                <a:t>&gt;", </a:t>
              </a:r>
              <a:endParaRPr lang="en-US" altLang="ko-KR" sz="1600" dirty="0"/>
            </a:p>
            <a:p>
              <a:r>
                <a:rPr lang="ko-KR" altLang="en-US" sz="1600" dirty="0"/>
                <a:t>"2": "&lt;</a:t>
              </a:r>
              <a:r>
                <a:rPr lang="ko-KR" altLang="en-US" sz="1600" dirty="0" err="1"/>
                <a:t>end</a:t>
              </a:r>
              <a:r>
                <a:rPr lang="ko-KR" altLang="en-US" sz="1600" dirty="0"/>
                <a:t>&gt;", </a:t>
              </a:r>
              <a:endParaRPr lang="en-US" altLang="ko-KR" sz="1600" dirty="0"/>
            </a:p>
            <a:p>
              <a:r>
                <a:rPr lang="ko-KR" altLang="en-US" sz="1600" dirty="0"/>
                <a:t>"3": "&lt;</a:t>
              </a:r>
              <a:r>
                <a:rPr lang="ko-KR" altLang="en-US" sz="1600" dirty="0" err="1"/>
                <a:t>unk</a:t>
              </a:r>
              <a:r>
                <a:rPr lang="ko-KR" altLang="en-US" sz="1600" dirty="0"/>
                <a:t>&gt;", </a:t>
              </a:r>
              <a:endParaRPr lang="en-US" altLang="ko-KR" sz="1600" dirty="0"/>
            </a:p>
            <a:p>
              <a:r>
                <a:rPr lang="ko-KR" altLang="en-US" sz="1600" dirty="0"/>
                <a:t>"4": "</a:t>
              </a:r>
              <a:r>
                <a:rPr lang="ko-KR" altLang="en-US" sz="1600" dirty="0" err="1"/>
                <a:t>boston</a:t>
              </a:r>
              <a:r>
                <a:rPr lang="ko-KR" altLang="en-US" sz="1600" dirty="0"/>
                <a:t>", </a:t>
              </a:r>
              <a:endParaRPr lang="en-US" altLang="ko-KR" sz="1600" dirty="0"/>
            </a:p>
            <a:p>
              <a:r>
                <a:rPr lang="ko-KR" altLang="en-US" sz="1600" dirty="0"/>
                <a:t>"5": "</a:t>
              </a:r>
              <a:r>
                <a:rPr lang="ko-KR" altLang="en-US" sz="1600" dirty="0" err="1"/>
                <a:t>filing</a:t>
              </a:r>
              <a:r>
                <a:rPr lang="ko-KR" altLang="en-US" sz="1600" dirty="0"/>
                <a:t>",</a:t>
              </a:r>
              <a:endParaRPr lang="en-US" altLang="ko-KR" sz="1600" dirty="0"/>
            </a:p>
            <a:p>
              <a:r>
                <a:rPr lang="ko-KR" altLang="en-US" sz="1600" dirty="0"/>
                <a:t>"6": "</a:t>
              </a:r>
              <a:r>
                <a:rPr lang="ko-KR" altLang="en-US" sz="1600" dirty="0" err="1"/>
                <a:t>skidding</a:t>
              </a:r>
              <a:r>
                <a:rPr lang="ko-KR" altLang="en-US" sz="1600" dirty="0"/>
                <a:t>", </a:t>
              </a:r>
              <a:endParaRPr lang="en-US" altLang="ko-KR" sz="1600" dirty="0"/>
            </a:p>
            <a:p>
              <a:r>
                <a:rPr lang="ko-KR" altLang="en-US" sz="1600" dirty="0"/>
                <a:t>"7": "</a:t>
              </a:r>
              <a:r>
                <a:rPr lang="ko-KR" altLang="en-US" sz="1600" dirty="0" err="1"/>
                <a:t>thrower</a:t>
              </a:r>
              <a:r>
                <a:rPr lang="ko-KR" altLang="en-US" sz="1600" dirty="0"/>
                <a:t>", </a:t>
              </a:r>
              <a:endParaRPr lang="en-US" altLang="ko-KR" sz="1600" dirty="0"/>
            </a:p>
            <a:p>
              <a:r>
                <a:rPr lang="ko-KR" altLang="en-US" sz="1600" dirty="0"/>
                <a:t>"8": "</a:t>
              </a:r>
              <a:r>
                <a:rPr lang="ko-KR" altLang="en-US" sz="1600" dirty="0" err="1"/>
                <a:t>fat</a:t>
              </a:r>
              <a:r>
                <a:rPr lang="ko-KR" altLang="en-US" sz="1600" dirty="0"/>
                <a:t>", </a:t>
              </a:r>
              <a:endParaRPr lang="en-US" altLang="ko-KR" sz="1600" dirty="0"/>
            </a:p>
            <a:p>
              <a:r>
                <a:rPr lang="ko-KR" altLang="en-US" sz="1600" dirty="0"/>
                <a:t>"9": "</a:t>
              </a:r>
              <a:r>
                <a:rPr lang="ko-KR" altLang="en-US" sz="1600" dirty="0" err="1"/>
                <a:t>champagne</a:t>
              </a:r>
              <a:r>
                <a:rPr lang="ko-KR" altLang="en-US" sz="1600" dirty="0"/>
                <a:t>", </a:t>
              </a:r>
              <a:endParaRPr lang="en-US" altLang="ko-KR" sz="1600" dirty="0"/>
            </a:p>
            <a:p>
              <a:r>
                <a:rPr lang="ko-KR" altLang="en-US" sz="1600" dirty="0"/>
                <a:t>"10": "</a:t>
              </a:r>
              <a:r>
                <a:rPr lang="ko-KR" altLang="en-US" sz="1600" dirty="0" err="1"/>
                <a:t>sleeves</a:t>
              </a:r>
              <a:r>
                <a:rPr lang="ko-KR" altLang="en-US" sz="1600" dirty="0"/>
                <a:t>", 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B1233CC-34A8-40E7-B7A3-C51AEB27F124}"/>
                </a:ext>
              </a:extLst>
            </p:cNvPr>
            <p:cNvSpPr/>
            <p:nvPr/>
          </p:nvSpPr>
          <p:spPr>
            <a:xfrm>
              <a:off x="2833595" y="3576211"/>
              <a:ext cx="2390339" cy="2893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/>
                <a:t>""9649": "</a:t>
              </a:r>
              <a:r>
                <a:rPr lang="ko-KR" altLang="en-US" sz="1600" dirty="0" err="1"/>
                <a:t>washroom</a:t>
              </a:r>
              <a:r>
                <a:rPr lang="ko-KR" altLang="en-US" sz="1600" dirty="0"/>
                <a:t>", </a:t>
              </a:r>
              <a:endParaRPr lang="en-US" altLang="ko-KR" sz="1600" dirty="0"/>
            </a:p>
            <a:p>
              <a:r>
                <a:rPr lang="ko-KR" altLang="en-US" sz="1600" dirty="0"/>
                <a:t>"9650": "</a:t>
              </a:r>
              <a:r>
                <a:rPr lang="ko-KR" altLang="en-US" sz="1600" dirty="0" err="1"/>
                <a:t>lids</a:t>
              </a:r>
              <a:r>
                <a:rPr lang="ko-KR" altLang="en-US" sz="1600" dirty="0"/>
                <a:t>", </a:t>
              </a:r>
              <a:endParaRPr lang="en-US" altLang="ko-KR" sz="1600" dirty="0"/>
            </a:p>
            <a:p>
              <a:r>
                <a:rPr lang="ko-KR" altLang="en-US" sz="1600" dirty="0"/>
                <a:t>"9651": "</a:t>
              </a:r>
              <a:r>
                <a:rPr lang="ko-KR" altLang="en-US" sz="1600" dirty="0" err="1"/>
                <a:t>accident</a:t>
              </a:r>
              <a:r>
                <a:rPr lang="ko-KR" altLang="en-US" sz="1600" dirty="0"/>
                <a:t>", </a:t>
              </a:r>
              <a:endParaRPr lang="en-US" altLang="ko-KR" sz="1600" dirty="0"/>
            </a:p>
            <a:p>
              <a:r>
                <a:rPr lang="ko-KR" altLang="en-US" sz="1600" dirty="0"/>
                <a:t>"9652": "</a:t>
              </a:r>
              <a:r>
                <a:rPr lang="ko-KR" altLang="en-US" sz="1600" dirty="0" err="1"/>
                <a:t>brothers</a:t>
              </a:r>
              <a:r>
                <a:rPr lang="ko-KR" altLang="en-US" sz="1600" dirty="0"/>
                <a:t>",</a:t>
              </a:r>
              <a:endParaRPr lang="en-US" altLang="ko-KR" sz="1600" dirty="0"/>
            </a:p>
            <a:p>
              <a:r>
                <a:rPr lang="ko-KR" altLang="en-US" sz="1600" dirty="0"/>
                <a:t>"9653": "</a:t>
              </a:r>
              <a:r>
                <a:rPr lang="ko-KR" altLang="en-US" sz="1600" dirty="0" err="1"/>
                <a:t>love</a:t>
              </a:r>
              <a:r>
                <a:rPr lang="ko-KR" altLang="en-US" sz="1600" dirty="0"/>
                <a:t>", </a:t>
              </a:r>
              <a:endParaRPr lang="en-US" altLang="ko-KR" sz="1600" dirty="0"/>
            </a:p>
            <a:p>
              <a:r>
                <a:rPr lang="ko-KR" altLang="en-US" sz="1600" dirty="0"/>
                <a:t>"9654": "</a:t>
              </a:r>
              <a:r>
                <a:rPr lang="ko-KR" altLang="en-US" sz="1600" dirty="0" err="1"/>
                <a:t>place</a:t>
              </a:r>
              <a:r>
                <a:rPr lang="ko-KR" altLang="en-US" sz="1600" dirty="0"/>
                <a:t>",</a:t>
              </a:r>
              <a:endParaRPr lang="en-US" altLang="ko-KR" sz="1600" dirty="0"/>
            </a:p>
            <a:p>
              <a:r>
                <a:rPr lang="ko-KR" altLang="en-US" sz="1600" dirty="0"/>
                <a:t>"9655": "</a:t>
              </a:r>
              <a:r>
                <a:rPr lang="ko-KR" altLang="en-US" sz="1600" dirty="0" err="1"/>
                <a:t>strung</a:t>
              </a:r>
              <a:r>
                <a:rPr lang="ko-KR" altLang="en-US" sz="1600" dirty="0"/>
                <a:t>", </a:t>
              </a:r>
              <a:endParaRPr lang="en-US" altLang="ko-KR" sz="1600" dirty="0"/>
            </a:p>
            <a:p>
              <a:r>
                <a:rPr lang="ko-KR" altLang="en-US" sz="1600" dirty="0"/>
                <a:t>"9656": "</a:t>
              </a:r>
              <a:r>
                <a:rPr lang="ko-KR" altLang="en-US" sz="1600" dirty="0" err="1"/>
                <a:t>mannequin</a:t>
              </a:r>
              <a:r>
                <a:rPr lang="ko-KR" altLang="en-US" sz="1600" dirty="0"/>
                <a:t>",</a:t>
              </a:r>
              <a:endParaRPr lang="en-US" altLang="ko-KR" sz="1600" dirty="0"/>
            </a:p>
            <a:p>
              <a:r>
                <a:rPr lang="ko-KR" altLang="en-US" sz="1600" dirty="0"/>
                <a:t>"9657": "</a:t>
              </a:r>
              <a:r>
                <a:rPr lang="ko-KR" altLang="en-US" sz="1600" dirty="0" err="1"/>
                <a:t>enough</a:t>
              </a:r>
              <a:r>
                <a:rPr lang="ko-KR" altLang="en-US" sz="1600" dirty="0"/>
                <a:t>", </a:t>
              </a:r>
              <a:endParaRPr lang="en-US" altLang="ko-KR" sz="1600" dirty="0"/>
            </a:p>
            <a:p>
              <a:r>
                <a:rPr lang="ko-KR" altLang="en-US" sz="1600" dirty="0"/>
                <a:t>"9658": "</a:t>
              </a:r>
              <a:r>
                <a:rPr lang="ko-KR" altLang="en-US" sz="1600" dirty="0" err="1"/>
                <a:t>waving</a:t>
              </a:r>
              <a:r>
                <a:rPr lang="ko-KR" altLang="en-US" sz="1600" dirty="0"/>
                <a:t>“</a:t>
              </a:r>
              <a:endParaRPr lang="en-US" altLang="ko-KR" sz="1600" dirty="0"/>
            </a:p>
            <a:p>
              <a:r>
                <a:rPr lang="ko-KR" altLang="en-US" sz="1600" dirty="0"/>
                <a:t>}</a:t>
              </a:r>
              <a:endParaRPr lang="ko-KR" altLang="en-US" dirty="0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CD9F319A-4029-4888-BE28-AB4C0B18F5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3"/>
          <a:stretch/>
        </p:blipFill>
        <p:spPr>
          <a:xfrm>
            <a:off x="541867" y="3198408"/>
            <a:ext cx="4079204" cy="315695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CC5F318-9411-4A5A-A9DA-579DD2071E30}"/>
              </a:ext>
            </a:extLst>
          </p:cNvPr>
          <p:cNvSpPr/>
          <p:nvPr/>
        </p:nvSpPr>
        <p:spPr>
          <a:xfrm>
            <a:off x="9028621" y="228197"/>
            <a:ext cx="3164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[Visual Causality Captioning]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7023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EC3709-AF19-4BC3-8020-8E9C5E0E1F7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Validation 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7EAE00-284C-415C-B604-BE4F6B806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047" y="1534136"/>
            <a:ext cx="2133600" cy="2133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245A486-B688-4006-9222-C84248AE4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40" y="1534136"/>
            <a:ext cx="2133600" cy="2133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8297E55-81D1-4BBE-8821-C73B6C5ABD9D}"/>
              </a:ext>
            </a:extLst>
          </p:cNvPr>
          <p:cNvSpPr/>
          <p:nvPr/>
        </p:nvSpPr>
        <p:spPr>
          <a:xfrm>
            <a:off x="231339" y="4101870"/>
            <a:ext cx="83576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Validation</a:t>
            </a:r>
            <a:r>
              <a:rPr lang="ko-KR" altLang="en-US" sz="1600" dirty="0"/>
              <a:t> </a:t>
            </a:r>
            <a:r>
              <a:rPr lang="en-US" altLang="ko-KR" sz="1600" dirty="0"/>
              <a:t>result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/>
              <a:t>: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floor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clean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people</a:t>
            </a:r>
            <a:r>
              <a:rPr lang="ko-KR" altLang="en-US" sz="1600" dirty="0"/>
              <a:t> of </a:t>
            </a:r>
            <a:r>
              <a:rPr lang="ko-KR" altLang="en-US" sz="1600" dirty="0" err="1"/>
              <a:t>the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ball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ball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GT:</a:t>
            </a:r>
          </a:p>
          <a:p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janitor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cleaning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the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floor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with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mop</a:t>
            </a:r>
            <a:r>
              <a:rPr lang="ko-KR" altLang="en-US" sz="1600" dirty="0"/>
              <a:t> and </a:t>
            </a:r>
            <a:r>
              <a:rPr lang="ko-KR" altLang="en-US" sz="1600" dirty="0" err="1"/>
              <a:t>two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buckets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the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man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rolls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the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buckets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over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the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floor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5196DC-1340-460E-98A7-25547DF14836}"/>
              </a:ext>
            </a:extLst>
          </p:cNvPr>
          <p:cNvSpPr txBox="1"/>
          <p:nvPr/>
        </p:nvSpPr>
        <p:spPr>
          <a:xfrm>
            <a:off x="3335508" y="3744939"/>
            <a:ext cx="90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입력 </a:t>
            </a:r>
            <a:r>
              <a:rPr lang="en-US" altLang="ko-KR" sz="1200" dirty="0" err="1"/>
              <a:t>img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91C5D6-A070-42EE-B3F4-97BDE44A7257}"/>
              </a:ext>
            </a:extLst>
          </p:cNvPr>
          <p:cNvSpPr/>
          <p:nvPr/>
        </p:nvSpPr>
        <p:spPr>
          <a:xfrm>
            <a:off x="9028621" y="228197"/>
            <a:ext cx="3164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[Visual Causality Captioning]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186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EC3709-AF19-4BC3-8020-8E9C5E0E1F7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Validation 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5587828-BC22-498E-8728-C2CDA827E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39" y="1739568"/>
            <a:ext cx="2133600" cy="2133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1864415-6CBD-4D0E-9F75-5DFBEC41A7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974" y="1813814"/>
            <a:ext cx="2133600" cy="21336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FFB13A-6E3B-495B-900E-476DC09C774F}"/>
              </a:ext>
            </a:extLst>
          </p:cNvPr>
          <p:cNvSpPr/>
          <p:nvPr/>
        </p:nvSpPr>
        <p:spPr>
          <a:xfrm>
            <a:off x="231338" y="4142658"/>
            <a:ext cx="110188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Validation</a:t>
            </a:r>
            <a:r>
              <a:rPr lang="ko-KR" altLang="en-US" sz="1600" dirty="0"/>
              <a:t> </a:t>
            </a:r>
            <a:r>
              <a:rPr lang="en-US" altLang="ko-KR" sz="1600" dirty="0"/>
              <a:t>result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/>
              <a:t>a man playing in sport in a field so the man to the</a:t>
            </a:r>
            <a:endParaRPr lang="ko-KR" altLang="en-US" sz="1600" dirty="0"/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GT:</a:t>
            </a:r>
          </a:p>
          <a:p>
            <a:r>
              <a:rPr lang="en-US" altLang="ko-KR" sz="1600" dirty="0"/>
              <a:t>a boy chasing a ball in his neighborhood so the running boy caught the attention of his neighbors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18AEE4-6868-4FF8-9ABF-47F570C11B84}"/>
              </a:ext>
            </a:extLst>
          </p:cNvPr>
          <p:cNvSpPr txBox="1"/>
          <p:nvPr/>
        </p:nvSpPr>
        <p:spPr>
          <a:xfrm>
            <a:off x="3308154" y="4004158"/>
            <a:ext cx="90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입력 </a:t>
            </a:r>
            <a:r>
              <a:rPr lang="en-US" altLang="ko-KR" sz="1200" dirty="0" err="1"/>
              <a:t>img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575C1A-1D16-4DB3-BE92-4C755BBD6C26}"/>
              </a:ext>
            </a:extLst>
          </p:cNvPr>
          <p:cNvSpPr/>
          <p:nvPr/>
        </p:nvSpPr>
        <p:spPr>
          <a:xfrm>
            <a:off x="9028621" y="228197"/>
            <a:ext cx="3164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[Visual Causality Captioning]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858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EC3709-AF19-4BC3-8020-8E9C5E0E1F7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Validation 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64A1A3-2777-443C-85CB-5039FEF72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39" y="1901935"/>
            <a:ext cx="2133600" cy="2133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4540116-40D0-4BC4-820C-222DCBD4A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865" y="1901935"/>
            <a:ext cx="2133600" cy="21336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161A56-BCFF-47F0-9E3D-B615785754F8}"/>
              </a:ext>
            </a:extLst>
          </p:cNvPr>
          <p:cNvSpPr/>
          <p:nvPr/>
        </p:nvSpPr>
        <p:spPr>
          <a:xfrm>
            <a:off x="231339" y="4326546"/>
            <a:ext cx="1101887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Validation</a:t>
            </a:r>
            <a:r>
              <a:rPr lang="ko-KR" altLang="en-US" sz="1600" dirty="0"/>
              <a:t> </a:t>
            </a:r>
            <a:r>
              <a:rPr lang="en-US" altLang="ko-KR" sz="1600" dirty="0"/>
              <a:t>result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/>
              <a:t>a playing tennis racquetball ball the to hit the ball the ball</a:t>
            </a:r>
            <a:endParaRPr lang="ko-KR" altLang="en-US" sz="1600" dirty="0"/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GT:</a:t>
            </a:r>
          </a:p>
          <a:p>
            <a:r>
              <a:rPr lang="en-US" altLang="ko-KR" sz="1600" dirty="0"/>
              <a:t>someone is playing indoor squash or racquetball so a man is swinging a </a:t>
            </a:r>
            <a:r>
              <a:rPr lang="en-US" altLang="ko-KR" sz="1600" dirty="0" err="1"/>
              <a:t>jacques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30E25-E6C0-4F97-AC71-7F1923EBD021}"/>
              </a:ext>
            </a:extLst>
          </p:cNvPr>
          <p:cNvSpPr txBox="1"/>
          <p:nvPr/>
        </p:nvSpPr>
        <p:spPr>
          <a:xfrm>
            <a:off x="3339416" y="4108122"/>
            <a:ext cx="90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입력 </a:t>
            </a:r>
            <a:r>
              <a:rPr lang="en-US" altLang="ko-KR" sz="1200" dirty="0" err="1"/>
              <a:t>img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78341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EC3709-AF19-4BC3-8020-8E9C5E0E1F7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Validation 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E89F9E-A6AA-46DC-8303-57DADD53C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39" y="1778090"/>
            <a:ext cx="2133600" cy="2133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CE4E83F-BD70-4F99-A42B-3905C6345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114" y="1778090"/>
            <a:ext cx="2133600" cy="21336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BC1302-6293-4BDD-8F7D-0E28D7B61A7F}"/>
              </a:ext>
            </a:extLst>
          </p:cNvPr>
          <p:cNvSpPr/>
          <p:nvPr/>
        </p:nvSpPr>
        <p:spPr>
          <a:xfrm>
            <a:off x="231339" y="4244484"/>
            <a:ext cx="1101887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Validation</a:t>
            </a:r>
            <a:r>
              <a:rPr lang="ko-KR" altLang="en-US" sz="1600" dirty="0"/>
              <a:t> </a:t>
            </a:r>
            <a:r>
              <a:rPr lang="en-US" altLang="ko-KR" sz="1600" dirty="0"/>
              <a:t>result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/>
              <a:t>a are a to the to</a:t>
            </a:r>
            <a:endParaRPr lang="ko-KR" altLang="en-US" sz="1600" dirty="0"/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GT:</a:t>
            </a:r>
          </a:p>
          <a:p>
            <a:r>
              <a:rPr lang="en-US" altLang="ko-KR" sz="1600" dirty="0"/>
              <a:t>long ice slides so high speed erratic sliding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628401-1D0E-4F79-A976-5F4B273D3E49}"/>
              </a:ext>
            </a:extLst>
          </p:cNvPr>
          <p:cNvSpPr txBox="1"/>
          <p:nvPr/>
        </p:nvSpPr>
        <p:spPr>
          <a:xfrm>
            <a:off x="3573877" y="3993289"/>
            <a:ext cx="90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입력 </a:t>
            </a:r>
            <a:r>
              <a:rPr lang="en-US" altLang="ko-KR" sz="1200" dirty="0" err="1"/>
              <a:t>img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7759ED-7AAE-4EBE-B52A-DC1145E62EC6}"/>
              </a:ext>
            </a:extLst>
          </p:cNvPr>
          <p:cNvSpPr/>
          <p:nvPr/>
        </p:nvSpPr>
        <p:spPr>
          <a:xfrm>
            <a:off x="9028621" y="228197"/>
            <a:ext cx="3164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[Visual Causality Captioning]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0244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494B4-678A-4893-8813-D8BBC589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가지 설명을 마치고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A7D08-DB0D-4DE3-8AA3-C45F5B95D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Future</a:t>
            </a:r>
            <a:r>
              <a:rPr lang="ko-KR" altLang="en-US" dirty="0"/>
              <a:t> </a:t>
            </a:r>
            <a:r>
              <a:rPr lang="en-US" altLang="ko-KR" dirty="0"/>
              <a:t>Work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1,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를 모두 사용한 </a:t>
            </a:r>
            <a:r>
              <a:rPr lang="en-US" altLang="ko-KR" dirty="0" err="1"/>
              <a:t>VSCaptioning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Image 1, image 2, event1</a:t>
            </a:r>
            <a:r>
              <a:rPr lang="ko-KR" altLang="en-US" dirty="0"/>
              <a:t>을 모두 사용한 </a:t>
            </a:r>
            <a:r>
              <a:rPr lang="en-US" altLang="ko-KR" dirty="0" err="1"/>
              <a:t>VSCaptioing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A7FF5F-E999-4876-BCEA-515AA071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8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913537-7CD9-49B3-9506-94C31A3E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B0E2EA-D087-495C-8AE5-48A66E07A83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62BFCA-9B26-41D4-9B0E-1D099E82332C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26CC2B-DA23-4A33-8187-0621F3977AA7}"/>
              </a:ext>
            </a:extLst>
          </p:cNvPr>
          <p:cNvSpPr txBox="1"/>
          <p:nvPr/>
        </p:nvSpPr>
        <p:spPr>
          <a:xfrm>
            <a:off x="231339" y="1055240"/>
            <a:ext cx="11782163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Visual Causality for Time-Consecutive Images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관련논문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Learning Contextual Causality From Time-consecutive Images. (</a:t>
            </a:r>
            <a:r>
              <a:rPr lang="en-US" altLang="ko-KR" sz="1200" dirty="0" err="1"/>
              <a:t>ArXiv</a:t>
            </a:r>
            <a:r>
              <a:rPr lang="en-US" altLang="ko-KR" sz="1200" dirty="0"/>
              <a:t>. Dec 15, 2020 HKUST and CUHK)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Learning Contextual Causality Between Daily Events From Time-Consecutive Images (CVPRW’21)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Image Captioning for an Image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관련논문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Show,</a:t>
            </a:r>
            <a:r>
              <a:rPr lang="ko-KR" altLang="en-US" sz="1200" dirty="0"/>
              <a:t> </a:t>
            </a:r>
            <a:r>
              <a:rPr lang="en-US" altLang="ko-KR" sz="1200" dirty="0"/>
              <a:t>Attend and Tell: Neural Image Caption Generation (ICML’15)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prstClr val="black"/>
                </a:solidFill>
              </a:rPr>
              <a:t>Visual Causality Captioning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9" name="화살표: 왼쪽으로 구부러짐 8">
            <a:extLst>
              <a:ext uri="{FF2B5EF4-FFF2-40B4-BE49-F238E27FC236}">
                <a16:creationId xmlns:a16="http://schemas.microsoft.com/office/drawing/2014/main" id="{742D3EE4-D619-4ADB-B9CD-BEE15436ECE9}"/>
              </a:ext>
            </a:extLst>
          </p:cNvPr>
          <p:cNvSpPr/>
          <p:nvPr/>
        </p:nvSpPr>
        <p:spPr>
          <a:xfrm>
            <a:off x="8809123" y="1991226"/>
            <a:ext cx="932448" cy="25446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화살표: 왼쪽으로 구부러짐 9">
            <a:extLst>
              <a:ext uri="{FF2B5EF4-FFF2-40B4-BE49-F238E27FC236}">
                <a16:creationId xmlns:a16="http://schemas.microsoft.com/office/drawing/2014/main" id="{FDCE76DE-9C0D-422C-8057-C33670FACCCC}"/>
              </a:ext>
            </a:extLst>
          </p:cNvPr>
          <p:cNvSpPr/>
          <p:nvPr/>
        </p:nvSpPr>
        <p:spPr>
          <a:xfrm>
            <a:off x="7720265" y="3009900"/>
            <a:ext cx="932448" cy="152600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537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031AF-E068-49C5-90EE-76F6F4CE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0E5A6E-8F00-464B-ADB0-27AB94FB0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EA0761-5CBF-4FBF-A097-9BFA710C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463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84655-54AC-4243-9E34-B157CE87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92BBA-D35F-43FF-AE4F-F99700F4E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777F8F-9C25-4611-B884-C9580826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297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96613-A415-4B80-8F66-35431439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885AC-05BB-4BB0-86FC-561079D06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747ADD-7B57-4946-BFA8-448BDEE6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39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CFC321-9194-4382-992D-0EAE42337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496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Attention</a:t>
            </a:r>
            <a:r>
              <a:rPr lang="en-US" altLang="ko-KR" sz="2400" dirty="0"/>
              <a:t> mechanism 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4C4F2-F522-449C-8FBB-430B3F4A7343}"/>
              </a:ext>
            </a:extLst>
          </p:cNvPr>
          <p:cNvSpPr txBox="1"/>
          <p:nvPr/>
        </p:nvSpPr>
        <p:spPr>
          <a:xfrm>
            <a:off x="334425" y="1101949"/>
            <a:ext cx="11782163" cy="299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z^t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 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feature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vector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초점을 맞출 부분을 고려하여 표현한 것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 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위치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단어를 생성하기 위해 집중할 올바른 장소일 확률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Alpha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time 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요소인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weight value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&lt; 1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fatt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ati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계산하기 위한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MLP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E4F0AE-F5CF-45EA-AB8E-9A3162A64A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086" r="15583" b="-4014"/>
          <a:stretch/>
        </p:blipFill>
        <p:spPr>
          <a:xfrm>
            <a:off x="3932145" y="4015633"/>
            <a:ext cx="3023295" cy="11389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ED1E5E7-DA77-401D-BA73-600FF4426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1513" y="1476404"/>
            <a:ext cx="3333750" cy="7810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24FD537-A273-4F6F-9198-4EB1686790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728" b="61378"/>
          <a:stretch/>
        </p:blipFill>
        <p:spPr>
          <a:xfrm>
            <a:off x="3939738" y="4927805"/>
            <a:ext cx="2695787" cy="62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23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2CDB82F6-5A68-4CEA-9526-A7F0AD9A0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19" y="3151157"/>
            <a:ext cx="3066467" cy="234447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Model - Decoder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4C4F2-F522-449C-8FBB-430B3F4A7343}"/>
              </a:ext>
            </a:extLst>
          </p:cNvPr>
          <p:cNvSpPr txBox="1"/>
          <p:nvPr/>
        </p:nvSpPr>
        <p:spPr>
          <a:xfrm>
            <a:off x="229245" y="986171"/>
            <a:ext cx="11075049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DECODER: Long Short-Term Memory network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gate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갱신된 기억 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f : c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불필요한 내용을 제거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출력을 결정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기억 셀 추가 내용 조정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W•, U•, Z• ,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b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가중치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편향 </a:t>
            </a:r>
            <a:endParaRPr lang="en-US" altLang="ko-KR" sz="14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F27D92F-A9C6-4553-A8AF-D42EFECC865E}"/>
              </a:ext>
            </a:extLst>
          </p:cNvPr>
          <p:cNvGrpSpPr/>
          <p:nvPr/>
        </p:nvGrpSpPr>
        <p:grpSpPr>
          <a:xfrm>
            <a:off x="3624783" y="3048194"/>
            <a:ext cx="8567217" cy="2711225"/>
            <a:chOff x="823083" y="4510486"/>
            <a:chExt cx="7476156" cy="223457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F0E62F4-4271-4B84-B16F-18FF2D025521}"/>
                </a:ext>
              </a:extLst>
            </p:cNvPr>
            <p:cNvGrpSpPr/>
            <p:nvPr/>
          </p:nvGrpSpPr>
          <p:grpSpPr>
            <a:xfrm>
              <a:off x="823083" y="4510486"/>
              <a:ext cx="7476156" cy="2234575"/>
              <a:chOff x="731093" y="3267469"/>
              <a:chExt cx="10868489" cy="2959838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38B58C58-A127-4294-A23E-604D46BE5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07727" y="4607735"/>
                <a:ext cx="4791855" cy="1619572"/>
              </a:xfrm>
              <a:prstGeom prst="rect">
                <a:avLst/>
              </a:prstGeom>
            </p:spPr>
          </p:pic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C953E0DD-0AEB-46A4-BE61-EE1F053C75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1093" y="3267469"/>
                <a:ext cx="5069893" cy="2680530"/>
              </a:xfrm>
              <a:prstGeom prst="rect">
                <a:avLst/>
              </a:prstGeom>
            </p:spPr>
          </p:pic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29FF4A91-4C21-4BD0-8130-E52E133BBAF6}"/>
                  </a:ext>
                </a:extLst>
              </p:cNvPr>
              <p:cNvCxnSpPr/>
              <p:nvPr/>
            </p:nvCxnSpPr>
            <p:spPr>
              <a:xfrm flipH="1" flipV="1">
                <a:off x="1828800" y="4700273"/>
                <a:ext cx="4978927" cy="1150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AE45C8B0-96FE-47F0-9EA4-8DFAB78DC96F}"/>
                  </a:ext>
                </a:extLst>
              </p:cNvPr>
              <p:cNvCxnSpPr/>
              <p:nvPr/>
            </p:nvCxnSpPr>
            <p:spPr>
              <a:xfrm flipH="1" flipV="1">
                <a:off x="1535185" y="4513504"/>
                <a:ext cx="5272542" cy="6163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EDA7651E-8888-4E12-BA23-D549744B78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69764" y="4278384"/>
                <a:ext cx="3364044" cy="11391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91802ED3-C53C-49AF-87D7-84224FD54285}"/>
                  </a:ext>
                </a:extLst>
              </p:cNvPr>
              <p:cNvCxnSpPr/>
              <p:nvPr/>
            </p:nvCxnSpPr>
            <p:spPr>
              <a:xfrm flipH="1" flipV="1">
                <a:off x="2457974" y="4821686"/>
                <a:ext cx="4307747" cy="9123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0D6D68CB-06B2-4558-89C6-9C0C394954CC}"/>
                  </a:ext>
                </a:extLst>
              </p:cNvPr>
              <p:cNvCxnSpPr/>
              <p:nvPr/>
            </p:nvCxnSpPr>
            <p:spPr>
              <a:xfrm flipH="1" flipV="1">
                <a:off x="4009938" y="4997313"/>
                <a:ext cx="2797789" cy="10384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4A14B158-F8B5-4982-853E-BDFEA9C92B28}"/>
                </a:ext>
              </a:extLst>
            </p:cNvPr>
            <p:cNvCxnSpPr>
              <a:cxnSpLocks/>
            </p:cNvCxnSpPr>
            <p:nvPr/>
          </p:nvCxnSpPr>
          <p:spPr>
            <a:xfrm>
              <a:off x="1817133" y="5704396"/>
              <a:ext cx="4202667" cy="389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034EF36-D267-4A4C-8F7B-BA528D1A4439}"/>
              </a:ext>
            </a:extLst>
          </p:cNvPr>
          <p:cNvSpPr txBox="1"/>
          <p:nvPr/>
        </p:nvSpPr>
        <p:spPr>
          <a:xfrm>
            <a:off x="708632" y="5721616"/>
            <a:ext cx="6564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Lstm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Input :</a:t>
            </a:r>
          </a:p>
          <a:p>
            <a:r>
              <a:rPr lang="en-US" altLang="ko-KR" sz="900" dirty="0"/>
              <a:t>torch.cat([embeddings[:</a:t>
            </a:r>
            <a:r>
              <a:rPr lang="en-US" altLang="ko-KR" sz="900" dirty="0" err="1"/>
              <a:t>batch_size_t</a:t>
            </a:r>
            <a:r>
              <a:rPr lang="en-US" altLang="ko-KR" sz="900" dirty="0"/>
              <a:t>, t, :], </a:t>
            </a:r>
            <a:r>
              <a:rPr lang="en-US" altLang="ko-KR" sz="900" dirty="0" err="1"/>
              <a:t>attention_weighted_encoding</a:t>
            </a:r>
            <a:r>
              <a:rPr lang="en-US" altLang="ko-KR" sz="900" dirty="0"/>
              <a:t>], dim=1),(h[:</a:t>
            </a:r>
            <a:r>
              <a:rPr lang="en-US" altLang="ko-KR" sz="900" dirty="0" err="1"/>
              <a:t>batch_size_t</a:t>
            </a:r>
            <a:r>
              <a:rPr lang="en-US" altLang="ko-KR" sz="900" dirty="0"/>
              <a:t>], c[:</a:t>
            </a:r>
            <a:r>
              <a:rPr lang="en-US" altLang="ko-KR" sz="900" dirty="0" err="1"/>
              <a:t>batch_size_t</a:t>
            </a:r>
            <a:r>
              <a:rPr lang="en-US" altLang="ko-KR" sz="900" dirty="0"/>
              <a:t>] ))</a:t>
            </a:r>
          </a:p>
          <a:p>
            <a:endParaRPr lang="en-US" altLang="ko-KR" sz="900" dirty="0"/>
          </a:p>
          <a:p>
            <a:r>
              <a:rPr lang="en-US" altLang="ko-KR" sz="900" dirty="0"/>
              <a:t>Output: h, c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597513-6423-41E1-B568-3DDA6834CEBD}"/>
              </a:ext>
            </a:extLst>
          </p:cNvPr>
          <p:cNvSpPr/>
          <p:nvPr/>
        </p:nvSpPr>
        <p:spPr>
          <a:xfrm>
            <a:off x="8381651" y="5844184"/>
            <a:ext cx="26692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Prediction score </a:t>
            </a:r>
          </a:p>
          <a:p>
            <a:endParaRPr lang="en-US" altLang="ko-KR" sz="900" dirty="0"/>
          </a:p>
          <a:p>
            <a:r>
              <a:rPr lang="ko-KR" altLang="en-US" sz="900" dirty="0" err="1"/>
              <a:t>preds</a:t>
            </a:r>
            <a:r>
              <a:rPr lang="ko-KR" altLang="en-US" sz="900" dirty="0"/>
              <a:t> = </a:t>
            </a:r>
            <a:r>
              <a:rPr lang="ko-KR" altLang="en-US" sz="900" dirty="0" err="1"/>
              <a:t>self.fc</a:t>
            </a:r>
            <a:r>
              <a:rPr lang="ko-KR" altLang="en-US" sz="900" dirty="0"/>
              <a:t>(</a:t>
            </a:r>
            <a:r>
              <a:rPr lang="ko-KR" altLang="en-US" sz="900" dirty="0" err="1"/>
              <a:t>self.dropout</a:t>
            </a:r>
            <a:r>
              <a:rPr lang="ko-KR" altLang="en-US" sz="900" dirty="0"/>
              <a:t>(</a:t>
            </a:r>
            <a:r>
              <a:rPr lang="ko-KR" altLang="en-US" sz="900" dirty="0" err="1"/>
              <a:t>h</a:t>
            </a:r>
            <a:r>
              <a:rPr lang="ko-KR" altLang="en-US" sz="900" dirty="0"/>
              <a:t>)) </a:t>
            </a:r>
            <a:endParaRPr lang="en-US" altLang="ko-KR" sz="900" dirty="0"/>
          </a:p>
          <a:p>
            <a:r>
              <a:rPr lang="ko-KR" altLang="en-US" sz="900" dirty="0" err="1"/>
              <a:t>predictions</a:t>
            </a:r>
            <a:r>
              <a:rPr lang="ko-KR" altLang="en-US" sz="900" dirty="0"/>
              <a:t>[:</a:t>
            </a:r>
            <a:r>
              <a:rPr lang="ko-KR" altLang="en-US" sz="900" dirty="0" err="1"/>
              <a:t>batch_size_t</a:t>
            </a:r>
            <a:r>
              <a:rPr lang="ko-KR" altLang="en-US" sz="900" dirty="0"/>
              <a:t>, </a:t>
            </a:r>
            <a:r>
              <a:rPr lang="ko-KR" altLang="en-US" sz="900" dirty="0" err="1"/>
              <a:t>t</a:t>
            </a:r>
            <a:r>
              <a:rPr lang="ko-KR" altLang="en-US" sz="900" dirty="0"/>
              <a:t>, :] = </a:t>
            </a:r>
            <a:r>
              <a:rPr lang="ko-KR" altLang="en-US" sz="900" dirty="0" err="1"/>
              <a:t>preds</a:t>
            </a:r>
            <a:r>
              <a:rPr lang="ko-KR" altLang="en-US" sz="900" dirty="0"/>
              <a:t>            </a:t>
            </a:r>
            <a:endParaRPr lang="en-US" altLang="ko-KR" sz="900" dirty="0"/>
          </a:p>
          <a:p>
            <a:r>
              <a:rPr lang="ko-KR" altLang="en-US" sz="900" dirty="0" err="1"/>
              <a:t>print</a:t>
            </a:r>
            <a:r>
              <a:rPr lang="ko-KR" altLang="en-US" sz="900" dirty="0"/>
              <a:t>(</a:t>
            </a:r>
            <a:r>
              <a:rPr lang="ko-KR" altLang="en-US" sz="900" dirty="0" err="1"/>
              <a:t>f'batch</a:t>
            </a:r>
            <a:r>
              <a:rPr lang="ko-KR" altLang="en-US" sz="900" dirty="0"/>
              <a:t> </a:t>
            </a:r>
            <a:r>
              <a:rPr lang="ko-KR" altLang="en-US" sz="900" dirty="0" err="1"/>
              <a:t>size</a:t>
            </a:r>
            <a:r>
              <a:rPr lang="ko-KR" altLang="en-US" sz="900" dirty="0"/>
              <a:t> {</a:t>
            </a:r>
            <a:r>
              <a:rPr lang="ko-KR" altLang="en-US" sz="900" dirty="0" err="1"/>
              <a:t>batch_size</a:t>
            </a:r>
            <a:r>
              <a:rPr lang="ko-KR" altLang="en-US" sz="900" dirty="0"/>
              <a:t>} and </a:t>
            </a:r>
            <a:r>
              <a:rPr lang="ko-KR" altLang="en-US" sz="900" dirty="0" err="1"/>
              <a:t>t</a:t>
            </a:r>
            <a:r>
              <a:rPr lang="ko-KR" altLang="en-US" sz="900" dirty="0"/>
              <a:t> {</a:t>
            </a:r>
            <a:r>
              <a:rPr lang="ko-KR" altLang="en-US" sz="900" dirty="0" err="1"/>
              <a:t>t</a:t>
            </a:r>
            <a:r>
              <a:rPr lang="ko-KR" altLang="en-US" sz="900" dirty="0"/>
              <a:t>}')            </a:t>
            </a:r>
            <a:endParaRPr lang="en-US" altLang="ko-KR" sz="900" dirty="0"/>
          </a:p>
          <a:p>
            <a:r>
              <a:rPr lang="ko-KR" altLang="en-US" sz="900" dirty="0" err="1"/>
              <a:t>alphas</a:t>
            </a:r>
            <a:r>
              <a:rPr lang="ko-KR" altLang="en-US" sz="900" dirty="0"/>
              <a:t>[:</a:t>
            </a:r>
            <a:r>
              <a:rPr lang="ko-KR" altLang="en-US" sz="900" dirty="0" err="1"/>
              <a:t>batch_size_t</a:t>
            </a:r>
            <a:r>
              <a:rPr lang="ko-KR" altLang="en-US" sz="900" dirty="0"/>
              <a:t>, </a:t>
            </a:r>
            <a:r>
              <a:rPr lang="ko-KR" altLang="en-US" sz="900" dirty="0" err="1"/>
              <a:t>t</a:t>
            </a:r>
            <a:r>
              <a:rPr lang="ko-KR" altLang="en-US" sz="900" dirty="0"/>
              <a:t>, :] = </a:t>
            </a:r>
            <a:r>
              <a:rPr lang="ko-KR" altLang="en-US" sz="900" dirty="0" err="1"/>
              <a:t>alpha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7A23BD0-4C59-44A6-B1C4-579FB031F4AD}"/>
              </a:ext>
            </a:extLst>
          </p:cNvPr>
          <p:cNvSpPr/>
          <p:nvPr/>
        </p:nvSpPr>
        <p:spPr>
          <a:xfrm>
            <a:off x="9989549" y="228197"/>
            <a:ext cx="2196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[Image Captioning]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005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0201622-99FA-48D0-96FA-00A6FC7FB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966" y="0"/>
            <a:ext cx="5360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78E24E-1CCA-4F44-9047-6012B19F0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966" y="0"/>
            <a:ext cx="5360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9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EC3709-AF19-4BC3-8020-8E9C5E0E1F7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4C4F2-F522-449C-8FBB-430B3F4A7343}"/>
              </a:ext>
            </a:extLst>
          </p:cNvPr>
          <p:cNvSpPr txBox="1"/>
          <p:nvPr/>
        </p:nvSpPr>
        <p:spPr>
          <a:xfrm>
            <a:off x="231339" y="1055240"/>
            <a:ext cx="11782163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[Learning Contextual Causality From Time-consecutive Images]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태스크</a:t>
            </a:r>
            <a:r>
              <a:rPr lang="en-US" altLang="ko-KR" sz="1600" dirty="0"/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37963-2DE0-4D94-9C71-D68EB1EB8A23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Introduction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E4EA51E-DFB9-4133-9DD7-F5030126A8FB}"/>
              </a:ext>
            </a:extLst>
          </p:cNvPr>
          <p:cNvSpPr/>
          <p:nvPr/>
        </p:nvSpPr>
        <p:spPr>
          <a:xfrm>
            <a:off x="9989549" y="228197"/>
            <a:ext cx="1943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[Visual Causality]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AF6DE-974B-4541-908B-303D00B7330F}"/>
              </a:ext>
            </a:extLst>
          </p:cNvPr>
          <p:cNvSpPr/>
          <p:nvPr/>
        </p:nvSpPr>
        <p:spPr>
          <a:xfrm>
            <a:off x="3138237" y="3808955"/>
            <a:ext cx="6096000" cy="41402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[ 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개념도나 그림 추가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2563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D7F02-9C1E-46B3-964E-781F2D3F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방법론 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94065-68E1-4600-9DA0-19AE9CAB3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ko-KR" altLang="en-US" dirty="0"/>
              <a:t>데이터셋 설명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Method (</a:t>
            </a:r>
            <a:r>
              <a:rPr lang="ko-KR" altLang="en-US" dirty="0"/>
              <a:t>모델</a:t>
            </a:r>
            <a:r>
              <a:rPr lang="en-US" altLang="ko-KR" dirty="0"/>
              <a:t>, </a:t>
            </a:r>
            <a:r>
              <a:rPr lang="ko-KR" altLang="en-US" dirty="0"/>
              <a:t>네트워크</a:t>
            </a:r>
            <a:r>
              <a:rPr lang="en-US" altLang="ko-KR" dirty="0"/>
              <a:t>) </a:t>
            </a:r>
            <a:r>
              <a:rPr lang="ko-KR" altLang="en-US" dirty="0"/>
              <a:t>설명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실험결과 </a:t>
            </a:r>
            <a:r>
              <a:rPr lang="en-US" altLang="ko-KR" dirty="0"/>
              <a:t>(</a:t>
            </a:r>
            <a:r>
              <a:rPr lang="ko-KR" altLang="en-US" dirty="0"/>
              <a:t>주요 성능 표나 그림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내가 수행한 실험들과 그 결과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ECE218-04DB-4D55-946F-A28957E54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58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6016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EC3709-AF19-4BC3-8020-8E9C5E0E1F7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37963-2DE0-4D94-9C71-D68EB1EB8A23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Introduction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EC6F64-6539-4E06-94AD-EE9FB63C2A14}"/>
              </a:ext>
            </a:extLst>
          </p:cNvPr>
          <p:cNvSpPr/>
          <p:nvPr/>
        </p:nvSpPr>
        <p:spPr>
          <a:xfrm>
            <a:off x="9989549" y="228197"/>
            <a:ext cx="2196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[Image Captioning]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C5D14C-9D7E-4A83-B6BB-8C0290D09BFC}"/>
              </a:ext>
            </a:extLst>
          </p:cNvPr>
          <p:cNvSpPr txBox="1"/>
          <p:nvPr/>
        </p:nvSpPr>
        <p:spPr>
          <a:xfrm>
            <a:off x="231339" y="1055240"/>
            <a:ext cx="11782163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[Image Captioning]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 </a:t>
            </a:r>
            <a:r>
              <a:rPr lang="ko-KR" altLang="en-US" sz="1600" dirty="0"/>
              <a:t>이미지를 사용하여 </a:t>
            </a:r>
            <a:r>
              <a:rPr lang="en-US" altLang="ko-KR" sz="1600" dirty="0"/>
              <a:t>Caption</a:t>
            </a:r>
            <a:r>
              <a:rPr lang="ko-KR" altLang="en-US" sz="1600" dirty="0"/>
              <a:t>을 생성한다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정지된 이미지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안의 정보와 관련된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Caption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51E644D-08C0-4970-80DC-7D4F363F4D1E}"/>
              </a:ext>
            </a:extLst>
          </p:cNvPr>
          <p:cNvGrpSpPr/>
          <p:nvPr/>
        </p:nvGrpSpPr>
        <p:grpSpPr>
          <a:xfrm>
            <a:off x="431659" y="3913671"/>
            <a:ext cx="11328682" cy="1044485"/>
            <a:chOff x="603004" y="4434986"/>
            <a:chExt cx="11328682" cy="104448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D31439A-9E90-4FA6-A0D9-8D0614E9C915}"/>
                </a:ext>
              </a:extLst>
            </p:cNvPr>
            <p:cNvGrpSpPr/>
            <p:nvPr/>
          </p:nvGrpSpPr>
          <p:grpSpPr>
            <a:xfrm>
              <a:off x="603004" y="4485231"/>
              <a:ext cx="1154097" cy="944152"/>
              <a:chOff x="670265" y="4502987"/>
              <a:chExt cx="1154097" cy="944152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AED8EF1-19E4-4BA0-BFDE-AF37E009729A}"/>
                  </a:ext>
                </a:extLst>
              </p:cNvPr>
              <p:cNvSpPr/>
              <p:nvPr/>
            </p:nvSpPr>
            <p:spPr>
              <a:xfrm>
                <a:off x="670265" y="4502987"/>
                <a:ext cx="1154097" cy="94415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rgbClr val="577E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95A6C6-6C34-44A2-9D30-40742A9A7856}"/>
                  </a:ext>
                </a:extLst>
              </p:cNvPr>
              <p:cNvSpPr txBox="1"/>
              <p:nvPr/>
            </p:nvSpPr>
            <p:spPr>
              <a:xfrm>
                <a:off x="816747" y="4651898"/>
                <a:ext cx="86113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Input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Image</a:t>
                </a:r>
                <a:endParaRPr lang="ko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204DB62-9E3B-4731-83CA-200137BCE404}"/>
                </a:ext>
              </a:extLst>
            </p:cNvPr>
            <p:cNvGrpSpPr/>
            <p:nvPr/>
          </p:nvGrpSpPr>
          <p:grpSpPr>
            <a:xfrm>
              <a:off x="2396971" y="4435142"/>
              <a:ext cx="2459114" cy="1044329"/>
              <a:chOff x="2104008" y="4758431"/>
              <a:chExt cx="2459114" cy="104432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B3D8EE-4A9B-4338-A767-019EEE396A37}"/>
                  </a:ext>
                </a:extLst>
              </p:cNvPr>
              <p:cNvSpPr txBox="1"/>
              <p:nvPr/>
            </p:nvSpPr>
            <p:spPr>
              <a:xfrm>
                <a:off x="2104008" y="4758431"/>
                <a:ext cx="2459114" cy="1044329"/>
              </a:xfrm>
              <a:prstGeom prst="rect">
                <a:avLst/>
              </a:prstGeom>
              <a:noFill/>
              <a:ln w="19050">
                <a:solidFill>
                  <a:srgbClr val="577EB8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471470-1303-441B-AD03-3C9725497870}"/>
                  </a:ext>
                </a:extLst>
              </p:cNvPr>
              <p:cNvSpPr txBox="1"/>
              <p:nvPr/>
            </p:nvSpPr>
            <p:spPr>
              <a:xfrm>
                <a:off x="2818659" y="5095929"/>
                <a:ext cx="122511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Encoder</a:t>
                </a:r>
                <a:endParaRPr lang="ko-KR" altLang="en-US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B9DD39-2AB5-4D76-AF5B-F4891E066B2D}"/>
                </a:ext>
              </a:extLst>
            </p:cNvPr>
            <p:cNvSpPr txBox="1"/>
            <p:nvPr/>
          </p:nvSpPr>
          <p:spPr>
            <a:xfrm>
              <a:off x="5401619" y="4460185"/>
              <a:ext cx="1038687" cy="994241"/>
            </a:xfrm>
            <a:prstGeom prst="rect">
              <a:avLst/>
            </a:prstGeom>
            <a:noFill/>
            <a:ln w="19050">
              <a:solidFill>
                <a:srgbClr val="577EB8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A9DC8CA-E7BF-4A4E-B4E8-06E9BC1B2905}"/>
                </a:ext>
              </a:extLst>
            </p:cNvPr>
            <p:cNvGrpSpPr/>
            <p:nvPr/>
          </p:nvGrpSpPr>
          <p:grpSpPr>
            <a:xfrm>
              <a:off x="6933020" y="4434986"/>
              <a:ext cx="2459114" cy="1044329"/>
              <a:chOff x="2104008" y="4758431"/>
              <a:chExt cx="2459114" cy="104432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115352-9E2A-4ABC-B012-03C1B3BDC561}"/>
                  </a:ext>
                </a:extLst>
              </p:cNvPr>
              <p:cNvSpPr txBox="1"/>
              <p:nvPr/>
            </p:nvSpPr>
            <p:spPr>
              <a:xfrm>
                <a:off x="2104008" y="4758431"/>
                <a:ext cx="2459114" cy="1044329"/>
              </a:xfrm>
              <a:prstGeom prst="rect">
                <a:avLst/>
              </a:prstGeom>
              <a:noFill/>
              <a:ln w="19050">
                <a:solidFill>
                  <a:srgbClr val="577EB8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D0A43D-BF98-4DBA-9E34-74A9483DC5C1}"/>
                  </a:ext>
                </a:extLst>
              </p:cNvPr>
              <p:cNvSpPr txBox="1"/>
              <p:nvPr/>
            </p:nvSpPr>
            <p:spPr>
              <a:xfrm>
                <a:off x="2818659" y="5095929"/>
                <a:ext cx="122511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Decoder</a:t>
                </a:r>
                <a:endParaRPr lang="ko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B32B4A3-AC2E-4D51-9897-9C8393741BA0}"/>
                </a:ext>
              </a:extLst>
            </p:cNvPr>
            <p:cNvGrpSpPr/>
            <p:nvPr/>
          </p:nvGrpSpPr>
          <p:grpSpPr>
            <a:xfrm>
              <a:off x="9667339" y="4694022"/>
              <a:ext cx="2264347" cy="532635"/>
              <a:chOff x="670265" y="4502987"/>
              <a:chExt cx="1154097" cy="944152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6F6E696D-F043-413C-BE48-433A6F9DA37F}"/>
                  </a:ext>
                </a:extLst>
              </p:cNvPr>
              <p:cNvSpPr/>
              <p:nvPr/>
            </p:nvSpPr>
            <p:spPr>
              <a:xfrm>
                <a:off x="670265" y="4502987"/>
                <a:ext cx="1154097" cy="94415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rgbClr val="577E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F120F1-CF79-4580-8B69-0D791F1520B6}"/>
                  </a:ext>
                </a:extLst>
              </p:cNvPr>
              <p:cNvSpPr txBox="1"/>
              <p:nvPr/>
            </p:nvSpPr>
            <p:spPr>
              <a:xfrm>
                <a:off x="760577" y="4642346"/>
                <a:ext cx="1007615" cy="654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Output Caption</a:t>
                </a:r>
                <a:endParaRPr lang="ko-KR" altLang="en-US" dirty="0"/>
              </a:p>
            </p:txBody>
          </p:sp>
        </p:grp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3AB1ED2F-2F42-4B6B-B3E7-70B101BEA547}"/>
                </a:ext>
              </a:extLst>
            </p:cNvPr>
            <p:cNvCxnSpPr>
              <a:stCxn id="2" idx="3"/>
              <a:endCxn id="7" idx="1"/>
            </p:cNvCxnSpPr>
            <p:nvPr/>
          </p:nvCxnSpPr>
          <p:spPr>
            <a:xfrm>
              <a:off x="1757101" y="4957307"/>
              <a:ext cx="63987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0B3E0F5-282F-4002-B7C0-F81875FE85EE}"/>
                </a:ext>
              </a:extLst>
            </p:cNvPr>
            <p:cNvCxnSpPr>
              <a:stCxn id="7" idx="3"/>
              <a:endCxn id="12" idx="1"/>
            </p:cNvCxnSpPr>
            <p:nvPr/>
          </p:nvCxnSpPr>
          <p:spPr>
            <a:xfrm flipV="1">
              <a:off x="4856085" y="4957306"/>
              <a:ext cx="545534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D564347-FE40-4705-8657-3EF9A82804EC}"/>
                </a:ext>
              </a:extLst>
            </p:cNvPr>
            <p:cNvCxnSpPr>
              <a:cxnSpLocks/>
              <a:stCxn id="12" idx="3"/>
              <a:endCxn id="18" idx="1"/>
            </p:cNvCxnSpPr>
            <p:nvPr/>
          </p:nvCxnSpPr>
          <p:spPr>
            <a:xfrm flipV="1">
              <a:off x="6440306" y="4957151"/>
              <a:ext cx="492714" cy="15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64625359-6130-498E-BF17-A4C1158B8DD7}"/>
                </a:ext>
              </a:extLst>
            </p:cNvPr>
            <p:cNvCxnSpPr>
              <a:stCxn id="18" idx="3"/>
              <a:endCxn id="21" idx="1"/>
            </p:cNvCxnSpPr>
            <p:nvPr/>
          </p:nvCxnSpPr>
          <p:spPr>
            <a:xfrm>
              <a:off x="9392134" y="4957151"/>
              <a:ext cx="275205" cy="31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D89F08EE-AD4E-456D-A215-A5D04F389574}"/>
                </a:ext>
              </a:extLst>
            </p:cNvPr>
            <p:cNvCxnSpPr>
              <a:stCxn id="18" idx="2"/>
              <a:endCxn id="12" idx="2"/>
            </p:cNvCxnSpPr>
            <p:nvPr/>
          </p:nvCxnSpPr>
          <p:spPr>
            <a:xfrm rot="5400000" flipH="1">
              <a:off x="7029325" y="4346064"/>
              <a:ext cx="24889" cy="2241614"/>
            </a:xfrm>
            <a:prstGeom prst="bentConnector3">
              <a:avLst>
                <a:gd name="adj1" fmla="val -918478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397CADA-76D6-47ED-BEC2-0DC46A0AE2BC}"/>
                </a:ext>
              </a:extLst>
            </p:cNvPr>
            <p:cNvSpPr txBox="1"/>
            <p:nvPr/>
          </p:nvSpPr>
          <p:spPr>
            <a:xfrm>
              <a:off x="5448627" y="4695107"/>
              <a:ext cx="9713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Attention</a:t>
              </a:r>
            </a:p>
            <a:p>
              <a:pPr algn="ctr"/>
              <a:r>
                <a:rPr lang="en-US" altLang="ko-KR" sz="1400" dirty="0"/>
                <a:t>model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180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EC3709-AF19-4BC3-8020-8E9C5E0E1F7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Dataset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78DB1D-E7F2-430C-AD73-971F6F8E75AD}"/>
              </a:ext>
            </a:extLst>
          </p:cNvPr>
          <p:cNvSpPr/>
          <p:nvPr/>
        </p:nvSpPr>
        <p:spPr>
          <a:xfrm>
            <a:off x="9989549" y="228197"/>
            <a:ext cx="2196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[Image Captioning]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028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Model - Encoder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4C4F2-F522-449C-8FBB-430B3F4A7343}"/>
              </a:ext>
            </a:extLst>
          </p:cNvPr>
          <p:cNvSpPr txBox="1"/>
          <p:nvPr/>
        </p:nvSpPr>
        <p:spPr>
          <a:xfrm>
            <a:off x="231339" y="1055240"/>
            <a:ext cx="11782163" cy="1523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Image Caption Generation with Attention Mechanism : encoder – decoder </a:t>
            </a: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모델에서는 이미지를 사용하여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Caption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생성한다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aption의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길이를 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로, 사용할 수 있는 단어의 개수를 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고정한다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이 정의에 따라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caption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vector y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표현할 수 있다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ko-KR" sz="1600" dirty="0">
                <a:solidFill>
                  <a:srgbClr val="333333"/>
                </a:solidFill>
                <a:latin typeface="Arial" panose="020B0604020202020204" pitchFamily="34" charset="0"/>
                <a:ea typeface="Nanum Gothic"/>
              </a:rPr>
              <a:t>각</a:t>
            </a:r>
            <a:r>
              <a:rPr lang="en-US" altLang="ko-KR" sz="1600" dirty="0">
                <a:solidFill>
                  <a:srgbClr val="333333"/>
                </a:solidFill>
                <a:latin typeface="Arial" panose="020B0604020202020204" pitchFamily="34" charset="0"/>
                <a:ea typeface="Nanum Gothic"/>
              </a:rPr>
              <a:t> </a:t>
            </a:r>
            <a:r>
              <a:rPr lang="ko-KR" altLang="ko-KR" sz="1600" dirty="0" err="1">
                <a:solidFill>
                  <a:srgbClr val="333333"/>
                </a:solidFill>
                <a:latin typeface="Arial" panose="020B0604020202020204" pitchFamily="34" charset="0"/>
                <a:ea typeface="inherit"/>
              </a:rPr>
              <a:t>yi</a:t>
            </a:r>
            <a:r>
              <a:rPr lang="ko-KR" altLang="ko-KR" sz="1600" dirty="0" err="1">
                <a:solidFill>
                  <a:srgbClr val="333333"/>
                </a:solidFill>
                <a:latin typeface="Arial" panose="020B0604020202020204" pitchFamily="34" charset="0"/>
                <a:ea typeface="Nanum Gothic"/>
              </a:rPr>
              <a:t>는</a:t>
            </a:r>
            <a:r>
              <a:rPr lang="ko-KR" altLang="ko-KR" sz="1600" dirty="0">
                <a:solidFill>
                  <a:srgbClr val="333333"/>
                </a:solidFill>
                <a:latin typeface="Arial" panose="020B0604020202020204" pitchFamily="34" charset="0"/>
                <a:ea typeface="Nanum Gothic"/>
              </a:rPr>
              <a:t> 단어 하나를 의미한다</a:t>
            </a:r>
            <a:r>
              <a:rPr lang="en-US" altLang="ko-KR" sz="1600" dirty="0">
                <a:solidFill>
                  <a:srgbClr val="333333"/>
                </a:solidFill>
                <a:latin typeface="Arial" panose="020B0604020202020204" pitchFamily="34" charset="0"/>
                <a:ea typeface="Nanum Gothic"/>
              </a:rPr>
              <a:t>.</a:t>
            </a:r>
            <a:r>
              <a:rPr lang="ko-KR" altLang="ko-KR" sz="800" dirty="0">
                <a:latin typeface="Arial" panose="020B0604020202020204" pitchFamily="34" charset="0"/>
              </a:rPr>
              <a:t> </a:t>
            </a:r>
            <a:endParaRPr lang="ko-KR" altLang="ko-KR" sz="3600" dirty="0"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A4FB5B-CA76-4355-98F8-3DB1EB63E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682" y="2386410"/>
            <a:ext cx="4181475" cy="647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EAA99BF-91B0-4500-AAA2-EA0B12CCB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694" y="5613358"/>
            <a:ext cx="3962400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E8B0F0-BD62-4B3E-B783-A849661DBBF6}"/>
              </a:ext>
            </a:extLst>
          </p:cNvPr>
          <p:cNvSpPr txBox="1"/>
          <p:nvPr/>
        </p:nvSpPr>
        <p:spPr>
          <a:xfrm>
            <a:off x="217050" y="3256996"/>
            <a:ext cx="11810738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</a:rPr>
              <a:t>﻿</a:t>
            </a:r>
            <a:r>
              <a:rPr lang="en-US" altLang="ko-KR" sz="1600" dirty="0">
                <a:latin typeface="맑은 고딕" panose="020B0503020000020004" pitchFamily="50" charset="-127"/>
              </a:rPr>
              <a:t>ENCODER: Convolutional features</a:t>
            </a:r>
          </a:p>
          <a:p>
            <a:pPr marL="285750" indent="-28575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</a:rPr>
              <a:t>이미지의 특징을 </a:t>
            </a:r>
            <a:r>
              <a:rPr lang="en-US" altLang="ko-KR" sz="1600" dirty="0">
                <a:latin typeface="맑은 고딕" panose="020B0503020000020004" pitchFamily="50" charset="-127"/>
              </a:rPr>
              <a:t>Resnet101 </a:t>
            </a:r>
            <a:r>
              <a:rPr lang="en-US" altLang="ko-KR" sz="1600" dirty="0" err="1">
                <a:latin typeface="맑은 고딕" panose="020B0503020000020004" pitchFamily="50" charset="-127"/>
              </a:rPr>
              <a:t>avgpool</a:t>
            </a:r>
            <a:r>
              <a:rPr lang="en-US" altLang="ko-KR" sz="1600" dirty="0">
                <a:latin typeface="맑은 고딕" panose="020B0503020000020004" pitchFamily="50" charset="-127"/>
              </a:rPr>
              <a:t> layer</a:t>
            </a:r>
            <a:r>
              <a:rPr lang="ko-KR" altLang="en-US" sz="1600" dirty="0">
                <a:latin typeface="맑은 고딕" panose="020B0503020000020004" pitchFamily="50" charset="-127"/>
              </a:rPr>
              <a:t>에서</a:t>
            </a:r>
            <a:r>
              <a:rPr lang="en-US" altLang="ko-KR" sz="1600" dirty="0">
                <a:latin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</a:rPr>
              <a:t>추출</a:t>
            </a:r>
            <a:r>
              <a:rPr lang="en-US" altLang="ko-KR" sz="1600" dirty="0">
                <a:latin typeface="맑은 고딕" panose="020B0503020000020004" pitchFamily="50" charset="-127"/>
              </a:rPr>
              <a:t>.</a:t>
            </a:r>
          </a:p>
          <a:p>
            <a:pPr marL="285750" indent="-28575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npu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 : image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vector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b="1" dirty="0">
                <a:solidFill>
                  <a:srgbClr val="333333"/>
                </a:solidFill>
                <a:latin typeface="맑은 고딕" panose="020B0503020000020004" pitchFamily="50" charset="-127"/>
              </a:rPr>
              <a:t>a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 (</a:t>
            </a:r>
            <a:r>
              <a:rPr lang="en-US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batch_size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encoded_image_size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encoded_image_size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, 2048)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85750" lvl="0" indent="-28575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L( </a:t>
            </a:r>
            <a:r>
              <a:rPr lang="en-US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img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size * </a:t>
            </a:r>
            <a:r>
              <a:rPr lang="en-US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img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size )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벡터를 생성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각각은 이미지의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차원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(2048)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표현을 지닌다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AD32BB8-93D9-4B08-93F0-B420BF577115}"/>
              </a:ext>
            </a:extLst>
          </p:cNvPr>
          <p:cNvGrpSpPr/>
          <p:nvPr/>
        </p:nvGrpSpPr>
        <p:grpSpPr>
          <a:xfrm>
            <a:off x="10097370" y="4454006"/>
            <a:ext cx="1070766" cy="2293201"/>
            <a:chOff x="10650311" y="3294289"/>
            <a:chExt cx="1159206" cy="285320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FE599BD-15FC-4FEF-BB3D-46B1657BDE3F}"/>
                </a:ext>
              </a:extLst>
            </p:cNvPr>
            <p:cNvSpPr/>
            <p:nvPr/>
          </p:nvSpPr>
          <p:spPr>
            <a:xfrm>
              <a:off x="10740119" y="3294289"/>
              <a:ext cx="228599" cy="239166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20F75F-6D3B-46C2-B8A6-79757F32CE50}"/>
                </a:ext>
              </a:extLst>
            </p:cNvPr>
            <p:cNvSpPr txBox="1"/>
            <p:nvPr/>
          </p:nvSpPr>
          <p:spPr>
            <a:xfrm>
              <a:off x="10650311" y="5778160"/>
              <a:ext cx="510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ai</a:t>
              </a:r>
              <a:endParaRPr lang="ko-KR" altLang="en-US" dirty="0"/>
            </a:p>
          </p:txBody>
        </p:sp>
        <p:sp>
          <p:nvSpPr>
            <p:cNvPr id="17" name="오른쪽 중괄호 16">
              <a:extLst>
                <a:ext uri="{FF2B5EF4-FFF2-40B4-BE49-F238E27FC236}">
                  <a16:creationId xmlns:a16="http://schemas.microsoft.com/office/drawing/2014/main" id="{009CC92D-9479-4E94-8C31-B4FE1C0EEF36}"/>
                </a:ext>
              </a:extLst>
            </p:cNvPr>
            <p:cNvSpPr/>
            <p:nvPr/>
          </p:nvSpPr>
          <p:spPr>
            <a:xfrm>
              <a:off x="11111593" y="3330444"/>
              <a:ext cx="273503" cy="2306995"/>
            </a:xfrm>
            <a:prstGeom prst="rightBrac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A043FE-3CC4-4527-B5D4-B7C92A43805C}"/>
                </a:ext>
              </a:extLst>
            </p:cNvPr>
            <p:cNvSpPr txBox="1"/>
            <p:nvPr/>
          </p:nvSpPr>
          <p:spPr>
            <a:xfrm>
              <a:off x="11499274" y="4286665"/>
              <a:ext cx="310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DDF85725-A1FD-49CE-A1D7-2618D3987084}"/>
              </a:ext>
            </a:extLst>
          </p:cNvPr>
          <p:cNvSpPr/>
          <p:nvPr/>
        </p:nvSpPr>
        <p:spPr>
          <a:xfrm>
            <a:off x="7993460" y="5302311"/>
            <a:ext cx="1139454" cy="919984"/>
          </a:xfrm>
          <a:prstGeom prst="cube">
            <a:avLst/>
          </a:prstGeom>
          <a:pattFill prst="lgGrid">
            <a:fgClr>
              <a:schemeClr val="accent4">
                <a:lumMod val="60000"/>
                <a:lumOff val="40000"/>
              </a:schemeClr>
            </a:fgClr>
            <a:bgClr>
              <a:schemeClr val="accent4"/>
            </a:bgClr>
          </a:patt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2F09FDB-99FF-4614-A0D7-1565C8DA6437}"/>
              </a:ext>
            </a:extLst>
          </p:cNvPr>
          <p:cNvCxnSpPr>
            <a:cxnSpLocks/>
          </p:cNvCxnSpPr>
          <p:nvPr/>
        </p:nvCxnSpPr>
        <p:spPr>
          <a:xfrm>
            <a:off x="8782948" y="5775242"/>
            <a:ext cx="1201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04651C49-5EC7-43DF-A226-DE1AA2A2D88B}"/>
              </a:ext>
            </a:extLst>
          </p:cNvPr>
          <p:cNvSpPr/>
          <p:nvPr/>
        </p:nvSpPr>
        <p:spPr>
          <a:xfrm rot="10800000">
            <a:off x="7841869" y="5538873"/>
            <a:ext cx="132509" cy="68342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대괄호 22">
            <a:extLst>
              <a:ext uri="{FF2B5EF4-FFF2-40B4-BE49-F238E27FC236}">
                <a16:creationId xmlns:a16="http://schemas.microsoft.com/office/drawing/2014/main" id="{5478E81E-3B92-4F7F-AC71-5185A2A1C2CC}"/>
              </a:ext>
            </a:extLst>
          </p:cNvPr>
          <p:cNvSpPr/>
          <p:nvPr/>
        </p:nvSpPr>
        <p:spPr>
          <a:xfrm rot="5400000">
            <a:off x="8385829" y="5852637"/>
            <a:ext cx="91676" cy="87641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대괄호 23">
            <a:extLst>
              <a:ext uri="{FF2B5EF4-FFF2-40B4-BE49-F238E27FC236}">
                <a16:creationId xmlns:a16="http://schemas.microsoft.com/office/drawing/2014/main" id="{4F12A892-9CBF-47C8-A6C4-31371ECD84AF}"/>
              </a:ext>
            </a:extLst>
          </p:cNvPr>
          <p:cNvSpPr/>
          <p:nvPr/>
        </p:nvSpPr>
        <p:spPr>
          <a:xfrm rot="2408901">
            <a:off x="9039942" y="5916873"/>
            <a:ext cx="136342" cy="38400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81B46E-A2A3-49A8-84D2-87299902B0AC}"/>
              </a:ext>
            </a:extLst>
          </p:cNvPr>
          <p:cNvSpPr txBox="1"/>
          <p:nvPr/>
        </p:nvSpPr>
        <p:spPr>
          <a:xfrm>
            <a:off x="7149089" y="5757473"/>
            <a:ext cx="764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img</a:t>
            </a: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size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64B003-FA1C-4B91-9C5B-34919232E13D}"/>
              </a:ext>
            </a:extLst>
          </p:cNvPr>
          <p:cNvSpPr txBox="1"/>
          <p:nvPr/>
        </p:nvSpPr>
        <p:spPr>
          <a:xfrm>
            <a:off x="8167875" y="6377085"/>
            <a:ext cx="764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img</a:t>
            </a: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size</a:t>
            </a:r>
            <a:endParaRPr lang="ko-KR" alt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677B0A-57FD-47E1-B51A-F576835ECE34}"/>
              </a:ext>
            </a:extLst>
          </p:cNvPr>
          <p:cNvSpPr txBox="1"/>
          <p:nvPr/>
        </p:nvSpPr>
        <p:spPr>
          <a:xfrm>
            <a:off x="9108113" y="6076489"/>
            <a:ext cx="764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CBC7C17-4F2B-44E6-8EAC-D32FEB1BFA34}"/>
              </a:ext>
            </a:extLst>
          </p:cNvPr>
          <p:cNvSpPr/>
          <p:nvPr/>
        </p:nvSpPr>
        <p:spPr>
          <a:xfrm>
            <a:off x="9989549" y="228197"/>
            <a:ext cx="2196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[Image Captioning]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282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4C4F2-F522-449C-8FBB-430B3F4A7343}"/>
              </a:ext>
            </a:extLst>
          </p:cNvPr>
          <p:cNvSpPr txBox="1"/>
          <p:nvPr/>
        </p:nvSpPr>
        <p:spPr>
          <a:xfrm>
            <a:off x="231339" y="1007762"/>
            <a:ext cx="11782163" cy="5954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Soft attention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</a:rPr>
              <a:t>feature vector </a:t>
            </a:r>
            <a:r>
              <a:rPr lang="en-US" altLang="ko-KR" sz="1600" b="1" dirty="0">
                <a:latin typeface="맑은 고딕" panose="020B0503020000020004" pitchFamily="50" charset="-127"/>
              </a:rPr>
              <a:t>a</a:t>
            </a:r>
            <a:r>
              <a:rPr lang="ko-KR" altLang="en-US" sz="1600" dirty="0">
                <a:solidFill>
                  <a:srgbClr val="333333"/>
                </a:solidFill>
                <a:latin typeface="Apple SD Gothic Neo"/>
              </a:rPr>
              <a:t>중 하나만</a:t>
            </a:r>
            <a:r>
              <a:rPr lang="ko-KR" altLang="en-US" sz="1600" dirty="0"/>
              <a:t> 고르지 않고</a:t>
            </a:r>
            <a:r>
              <a:rPr lang="en-US" altLang="ko-KR" sz="1600" dirty="0"/>
              <a:t>, </a:t>
            </a:r>
            <a:r>
              <a:rPr lang="ko-KR" altLang="en-US" sz="1600" dirty="0"/>
              <a:t>어느 것을 얼만큼 사용할 것인지 비율로 고려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Encoder</a:t>
            </a:r>
            <a:r>
              <a:rPr lang="ko-KR" altLang="en-US" sz="1600" dirty="0"/>
              <a:t> </a:t>
            </a:r>
            <a:r>
              <a:rPr lang="en-US" altLang="ko-KR" sz="1600" dirty="0"/>
              <a:t>output</a:t>
            </a:r>
            <a:r>
              <a:rPr lang="ko-KR" altLang="en-US" sz="1600" dirty="0"/>
              <a:t> 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Decoder </a:t>
            </a:r>
            <a:r>
              <a:rPr lang="en-US" altLang="ko-KR" sz="1600" dirty="0" err="1"/>
              <a:t>lstm</a:t>
            </a:r>
            <a:r>
              <a:rPr lang="ko-KR" altLang="en-US" sz="1600" dirty="0"/>
              <a:t> </a:t>
            </a:r>
            <a:r>
              <a:rPr lang="en-US" altLang="ko-KR" sz="1600" dirty="0"/>
              <a:t>hidden</a:t>
            </a:r>
            <a:r>
              <a:rPr lang="ko-KR" altLang="en-US" sz="1600" dirty="0"/>
              <a:t> </a:t>
            </a:r>
            <a:r>
              <a:rPr lang="en-US" altLang="ko-KR" sz="1600" dirty="0"/>
              <a:t>state</a:t>
            </a:r>
            <a:r>
              <a:rPr lang="ko-KR" altLang="en-US" sz="1600" dirty="0"/>
              <a:t>  </a:t>
            </a:r>
            <a:r>
              <a:rPr lang="en-US" altLang="ko-KR" sz="1600" dirty="0"/>
              <a:t>-&gt; fully </a:t>
            </a:r>
            <a:r>
              <a:rPr lang="en-US" altLang="ko-KR" sz="1600" dirty="0" err="1"/>
              <a:t>coonected</a:t>
            </a:r>
            <a:r>
              <a:rPr lang="en-US" altLang="ko-KR" sz="1600" dirty="0"/>
              <a:t> layer -&gt; </a:t>
            </a:r>
            <a:r>
              <a:rPr lang="en-US" altLang="ko-KR" sz="1600" dirty="0" err="1"/>
              <a:t>softmax</a:t>
            </a:r>
            <a:r>
              <a:rPr lang="en-US" altLang="ko-KR" sz="1600" dirty="0"/>
              <a:t> -&gt; alpha ( attention</a:t>
            </a:r>
            <a:r>
              <a:rPr lang="ko-KR" altLang="en-US" sz="1600" dirty="0"/>
              <a:t> </a:t>
            </a:r>
            <a:r>
              <a:rPr lang="en-US" altLang="ko-KR" sz="1600" dirty="0"/>
              <a:t>weight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Encoder output * attention weight -&gt; context vector ( </a:t>
            </a:r>
            <a:r>
              <a:rPr lang="en-US" altLang="ko-KR" sz="1600" dirty="0" err="1"/>
              <a:t>z^t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Sigmoid gate</a:t>
            </a:r>
            <a:r>
              <a:rPr lang="ko-KR" altLang="en-US" sz="1600" dirty="0"/>
              <a:t>를 통해 </a:t>
            </a:r>
            <a:r>
              <a:rPr lang="en-US" altLang="ko-KR" sz="1600" dirty="0"/>
              <a:t>language </a:t>
            </a:r>
            <a:r>
              <a:rPr lang="ko-KR" altLang="en-US" sz="1600" dirty="0"/>
              <a:t>에 </a:t>
            </a:r>
            <a:r>
              <a:rPr lang="ko-KR" altLang="en-US" sz="1600" dirty="0" err="1"/>
              <a:t>초첨을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둘것인지</a:t>
            </a:r>
            <a:r>
              <a:rPr lang="ko-KR" altLang="en-US" sz="1600" dirty="0"/>
              <a:t> 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img</a:t>
            </a:r>
            <a:r>
              <a:rPr lang="ko-KR" altLang="en-US" sz="1600" dirty="0"/>
              <a:t>에 초점을 둘 </a:t>
            </a:r>
            <a:r>
              <a:rPr lang="ko-KR" altLang="en-US" sz="1600" dirty="0" err="1"/>
              <a:t>것인지고려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b="0" i="0" dirty="0">
              <a:solidFill>
                <a:srgbClr val="333333"/>
              </a:solidFill>
              <a:effectLst/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0" i="0" dirty="0">
              <a:solidFill>
                <a:srgbClr val="333333"/>
              </a:solidFill>
              <a:effectLst/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b="0" i="0" dirty="0">
              <a:solidFill>
                <a:srgbClr val="333333"/>
              </a:solidFill>
              <a:effectLst/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>
              <a:lnSpc>
                <a:spcPct val="150000"/>
              </a:lnSpc>
            </a:pPr>
            <a:endParaRPr lang="en-US" altLang="ko-KR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</a:rPr>
              <a:t>Loss function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Penalized Negative log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Apple SD Gothic Neo"/>
              </a:rPr>
              <a:t>likeilhood</a:t>
            </a:r>
            <a:endParaRPr lang="en-US" altLang="ko-KR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7A421D-D1F2-4E1C-A090-A572342E0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09" y="4198515"/>
            <a:ext cx="2467190" cy="1179406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0C8BAAE7-E632-47FC-B3B9-CCF2292CCBD6}"/>
              </a:ext>
            </a:extLst>
          </p:cNvPr>
          <p:cNvGrpSpPr/>
          <p:nvPr/>
        </p:nvGrpSpPr>
        <p:grpSpPr>
          <a:xfrm>
            <a:off x="592417" y="6268579"/>
            <a:ext cx="7020175" cy="511045"/>
            <a:chOff x="542963" y="2905452"/>
            <a:chExt cx="7020175" cy="51104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D3414B4-4F3A-42A9-8236-D0D09366F1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9089"/>
            <a:stretch/>
          </p:blipFill>
          <p:spPr>
            <a:xfrm>
              <a:off x="542963" y="2905452"/>
              <a:ext cx="3667193" cy="511045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D50F09E-34CD-4686-8F2A-3E84483E2444}"/>
                </a:ext>
              </a:extLst>
            </p:cNvPr>
            <p:cNvSpPr/>
            <p:nvPr/>
          </p:nvSpPr>
          <p:spPr>
            <a:xfrm>
              <a:off x="4443373" y="2979756"/>
              <a:ext cx="311976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dirty="0" err="1"/>
                <a:t>loss</a:t>
              </a:r>
              <a:r>
                <a:rPr lang="ko-KR" altLang="en-US" sz="900" dirty="0"/>
                <a:t> += </a:t>
              </a:r>
              <a:r>
                <a:rPr lang="ko-KR" altLang="en-US" sz="900" dirty="0" err="1"/>
                <a:t>alpha_c</a:t>
              </a:r>
              <a:r>
                <a:rPr lang="ko-KR" altLang="en-US" sz="900" dirty="0"/>
                <a:t> * ((1. - </a:t>
              </a:r>
              <a:r>
                <a:rPr lang="ko-KR" altLang="en-US" sz="900" dirty="0" err="1"/>
                <a:t>alphas.sum</a:t>
              </a:r>
              <a:r>
                <a:rPr lang="ko-KR" altLang="en-US" sz="900" dirty="0"/>
                <a:t>(</a:t>
              </a:r>
              <a:r>
                <a:rPr lang="ko-KR" altLang="en-US" sz="900" dirty="0" err="1"/>
                <a:t>dim</a:t>
              </a:r>
              <a:r>
                <a:rPr lang="ko-KR" altLang="en-US" sz="900" dirty="0"/>
                <a:t>=1)) ** 2).</a:t>
              </a:r>
              <a:r>
                <a:rPr lang="ko-KR" altLang="en-US" sz="900" dirty="0" err="1"/>
                <a:t>mean</a:t>
              </a:r>
              <a:r>
                <a:rPr lang="ko-KR" altLang="en-US" sz="900" dirty="0"/>
                <a:t>()</a:t>
              </a: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C805ECF8-A05B-4797-B329-658872CDE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201" y="3307857"/>
            <a:ext cx="2126619" cy="108474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65C78AF-4BF0-4886-84A7-B6E219587717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Attention</a:t>
            </a:r>
            <a:r>
              <a:rPr lang="en-US" altLang="ko-KR" sz="2400" dirty="0"/>
              <a:t> mechanism – soft attention </a:t>
            </a:r>
            <a:endParaRPr lang="ko-KR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038DB7-FB22-42EB-96C6-4E9981324CC6}"/>
              </a:ext>
            </a:extLst>
          </p:cNvPr>
          <p:cNvSpPr/>
          <p:nvPr/>
        </p:nvSpPr>
        <p:spPr>
          <a:xfrm>
            <a:off x="9989549" y="228197"/>
            <a:ext cx="2196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[Image Captioning]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215A76C-67B9-4790-A6C1-24B5AB4651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7773" y="3117234"/>
            <a:ext cx="4194819" cy="255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11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EC3709-AF19-4BC3-8020-8E9C5E0E1F7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4C4F2-F522-449C-8FBB-430B3F4A7343}"/>
              </a:ext>
            </a:extLst>
          </p:cNvPr>
          <p:cNvSpPr txBox="1"/>
          <p:nvPr/>
        </p:nvSpPr>
        <p:spPr>
          <a:xfrm>
            <a:off x="231338" y="1007762"/>
            <a:ext cx="11782163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DECODER: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Long Short-Term Memory network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LSTM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초기 값은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feature vector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평균값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LSTM은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매 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time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stamp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 마다 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caption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vector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y의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요소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yt를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생성한다.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LSTM 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cell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하나에 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input으로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들어오는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ht−1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: 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 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hidden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state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벡터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 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Eyt−1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t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−1 시점에서 생성된 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caption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 yt−1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임베딩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벡터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 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z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^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 :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context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vector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attention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model에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의해서 결정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ate</a:t>
            </a:r>
          </a:p>
          <a:p>
            <a:pPr marL="7429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갱신된 기억 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</a:p>
          <a:p>
            <a:pPr marL="7429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 : c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에서 불필요한 내용을 제거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o 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다음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h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출력을 결정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7429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기억 셀 추가 내용 조정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W, U, Z ,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b 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입력 가중치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편향 값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CDB82F6-5A68-4CEA-9526-A7F0AD9A0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615" y="1053928"/>
            <a:ext cx="3973967" cy="30383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B58C58-A127-4294-A23E-604D46BE5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014" y="4607734"/>
            <a:ext cx="4791855" cy="16195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1DDF43-9F1F-4B73-8274-D48E4933B222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Model - Decoder</a:t>
            </a:r>
            <a:endParaRPr lang="ko-KR" altLang="en-US" sz="2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C146F0-2B17-46D2-B38D-00E8812763E8}"/>
              </a:ext>
            </a:extLst>
          </p:cNvPr>
          <p:cNvSpPr/>
          <p:nvPr/>
        </p:nvSpPr>
        <p:spPr>
          <a:xfrm>
            <a:off x="9989549" y="228197"/>
            <a:ext cx="2196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[Image Captioning]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7557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1445</Words>
  <Application>Microsoft Office PowerPoint</Application>
  <PresentationFormat>와이드스크린</PresentationFormat>
  <Paragraphs>301</Paragraphs>
  <Slides>27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Apple SD Gothic Neo</vt:lpstr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각 방법론 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3가지 설명을 마치고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kjy</dc:creator>
  <cp:lastModifiedBy>김 예진</cp:lastModifiedBy>
  <cp:revision>52</cp:revision>
  <dcterms:created xsi:type="dcterms:W3CDTF">2021-08-23T05:46:37Z</dcterms:created>
  <dcterms:modified xsi:type="dcterms:W3CDTF">2021-08-29T16:02:26Z</dcterms:modified>
</cp:coreProperties>
</file>