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90" r:id="rId3"/>
    <p:sldId id="323" r:id="rId4"/>
    <p:sldId id="325" r:id="rId5"/>
    <p:sldId id="324" r:id="rId6"/>
    <p:sldId id="327" r:id="rId7"/>
    <p:sldId id="328" r:id="rId8"/>
    <p:sldId id="329" r:id="rId9"/>
    <p:sldId id="332" r:id="rId10"/>
    <p:sldId id="330" r:id="rId11"/>
    <p:sldId id="33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DF84"/>
    <a:srgbClr val="FFFFFF"/>
    <a:srgbClr val="FFFFCC"/>
    <a:srgbClr val="E1E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92" y="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5T02:06:53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0,'3'0,"5"0,6 0,5 0,2 0,1 0,-1 0,0 0,-1 0,0 0,-1 0,0 0,0 0,0 0,-1 0,1 0,-4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5T02:06:54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0,'3'0,"5"0,3 0,4 0,2 0,1 0,1 0,1 0,-1 0,1 0,-1 0,0 0,0 0,0 0,-4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1D651-8F79-4A1B-9178-37D37E43B89F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7B029-F2C9-4DF0-8BA4-8F0EFF588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9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A07B8-73BD-424D-9AF9-F45FB3418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291FF4-4457-488D-B78E-3BB64E3FA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36B52-238B-472F-A1CF-7DE638F6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497A-4DA2-4E1E-96B7-0EE3FA657D1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0FF97-7EA2-44FC-B812-07C7BCA1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DE28C-8890-43B9-A29D-644E242D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5D79-7691-429D-9E36-06C393ABB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477D1-7797-4A5A-91E5-19CFEE5B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98F9A-AF0C-48C6-B929-C57B0A137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BC544-AED6-4E1D-9EA6-7048CB8D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497A-4DA2-4E1E-96B7-0EE3FA657D1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670D3-5BE4-4320-A298-AC6F2553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74085-560B-44BB-A18D-B603980E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5D79-7691-429D-9E36-06C393ABB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1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8FDF6E-C018-4E5B-8771-0A579D629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FBB57-C3E9-477C-9435-63061D5C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C5BD9-4398-418B-9C0B-C8C8B21B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497A-4DA2-4E1E-96B7-0EE3FA657D1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A61F0-D694-4D9B-AE43-33C927BA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E65E4-3F61-4244-912D-591D0652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5D79-7691-429D-9E36-06C393ABB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1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F28D2-BF98-4537-B00F-D504F775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F7AC9-F5F1-4A38-A708-33EB7ED0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3905D-36CE-48BD-85FC-B96CAD34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497A-4DA2-4E1E-96B7-0EE3FA657D1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263E3-720E-4F95-BB05-8AF96042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C035B-3A97-4B6C-AD56-E31B0C5E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5D79-7691-429D-9E36-06C393ABB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28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57FDD-2CE0-400F-8EDC-0E6A65C0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E1456-95CE-4544-8BBA-66BF7091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58794-3E72-44DD-90D8-D93C8C04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497A-4DA2-4E1E-96B7-0EE3FA657D1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1D572-3672-476A-B671-D9859BE2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D0742-DAF0-4C0A-ACE8-46C8A1B1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5D79-7691-429D-9E36-06C393ABB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0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C95E3-9799-4EAC-B91B-DC569082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2C052-5629-466F-8094-6879E3653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9AF768-CECF-41E7-82F0-F61CA5580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A45F7-FDCB-4FE3-BE8E-3DCA2542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497A-4DA2-4E1E-96B7-0EE3FA657D1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AC1185-CA28-41CE-A40D-D25F8F2B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287C7-7F15-4584-BDE8-70DEC240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5D79-7691-429D-9E36-06C393ABB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AEF50-3429-41C3-873B-6B1BE7AA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284444-17AC-4880-AA58-014541EA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303DC-1344-44F2-ADA9-0259C1E1A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2447D1-BECF-4ED4-A931-EA9A63AFF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051F96-A342-4FC6-9D2C-6C6D7C925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C7ED6C-D88A-4A24-906B-2F007FBE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497A-4DA2-4E1E-96B7-0EE3FA657D1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43DBA6-9959-41D0-88A4-8ED54F8E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7B686E-2E07-4AD9-8558-EB86A986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5D79-7691-429D-9E36-06C393ABB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0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A1938-7331-4044-8DC4-7CB9AB4D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D4FB5D-846B-4585-B6E2-5FE9ECF8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497A-4DA2-4E1E-96B7-0EE3FA657D1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0963AA-DE89-4F03-AE7A-8DF708AD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34C6A5-C955-40A0-861C-88D537EA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5D79-7691-429D-9E36-06C393ABB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0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8B3B26-81CE-4667-9EFC-8076536E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497A-4DA2-4E1E-96B7-0EE3FA657D1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576270-6A08-4E90-A097-88FEAEBA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B3247-F629-4230-BE58-5300C43F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5D79-7691-429D-9E36-06C393ABB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3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F9B41-E9BE-4D0B-9292-5B9FDA0D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19B80-252D-459D-8198-162B88DD0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86729-5D2A-41CB-B8AF-BB15FA224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846D2-8721-4A2A-913C-07621C9A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497A-4DA2-4E1E-96B7-0EE3FA657D1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850F3-9203-45D0-AEC9-7FBA2128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806F4-86C7-478B-8DF2-5568D2C1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5D79-7691-429D-9E36-06C393ABB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3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79935-4368-4041-85D8-0DBD4477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C2D26E-59D2-4C78-94EC-5768EB037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F30645-0995-4875-B1B8-4ADE6F188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7EE2C-5A82-4A87-9D8B-43311133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497A-4DA2-4E1E-96B7-0EE3FA657D1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2405E-3BE0-41E0-AB17-4B866FD3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1B48F-0D35-4383-AF17-AD9AADC7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5D79-7691-429D-9E36-06C393ABB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5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0F24BD-A1AD-47EC-9E50-05F68D20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751FF-A626-413A-B9B5-D9283B88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9EA3-A7D2-469B-A766-9DE38069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497A-4DA2-4E1E-96B7-0EE3FA657D16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DD956-F8D8-4946-A501-63FEB221E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60D20-2951-4CDF-A697-3656980AF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C5D79-7691-429D-9E36-06C393ABB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6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70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C4E5C0-3BF6-4863-8E65-5F967FE64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4900" b="1" dirty="0"/>
              <a:t>DNA</a:t>
            </a:r>
            <a:r>
              <a:rPr lang="ko-KR" altLang="en-US" sz="4900" b="1" dirty="0"/>
              <a:t>복원</a:t>
            </a:r>
            <a:br>
              <a:rPr lang="en-US" altLang="ko-KR" sz="4900" b="1" dirty="0">
                <a:solidFill>
                  <a:srgbClr val="2FDF84"/>
                </a:solidFill>
              </a:rPr>
            </a:br>
            <a:r>
              <a:rPr lang="en-US" altLang="ko-KR" sz="4900" b="1" dirty="0"/>
              <a:t>feat. </a:t>
            </a:r>
            <a:r>
              <a:rPr lang="en-US" altLang="ko-KR" sz="4900" b="1" dirty="0">
                <a:solidFill>
                  <a:srgbClr val="2FDF84"/>
                </a:solidFill>
              </a:rPr>
              <a:t>Needleman-Wunsch</a:t>
            </a:r>
            <a:br>
              <a:rPr lang="en-US" altLang="ko-KR" sz="4900" b="1" dirty="0">
                <a:solidFill>
                  <a:srgbClr val="2FDF84"/>
                </a:solidFill>
              </a:rPr>
            </a:br>
            <a:r>
              <a:rPr lang="en-US" altLang="ko-KR" sz="4900" b="1" dirty="0">
                <a:solidFill>
                  <a:srgbClr val="2FDF84"/>
                </a:solidFill>
              </a:rPr>
              <a:t>algorithm</a:t>
            </a:r>
            <a:r>
              <a:rPr lang="ko-KR" altLang="en-US" sz="4900" b="1" dirty="0">
                <a:solidFill>
                  <a:srgbClr val="2FDF84"/>
                </a:solidFill>
              </a:rPr>
              <a:t> </a:t>
            </a:r>
            <a:br>
              <a:rPr lang="en-US" altLang="ko-KR" sz="4900" b="1" dirty="0">
                <a:solidFill>
                  <a:srgbClr val="2FDF84"/>
                </a:solidFill>
              </a:rPr>
            </a:br>
            <a:endParaRPr lang="en-US" altLang="ko-KR" sz="4900" b="1" dirty="0">
              <a:solidFill>
                <a:srgbClr val="2FDF84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D966CB-1023-4FC7-BE26-0494C9464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endParaRPr lang="en-US" altLang="ko-KR" b="1" dirty="0">
              <a:solidFill>
                <a:srgbClr val="FFFFFF"/>
              </a:solidFill>
            </a:endParaRPr>
          </a:p>
          <a:p>
            <a:pPr latinLnBrk="0"/>
            <a:r>
              <a:rPr lang="ko-KR" altLang="en-US" b="1" dirty="0">
                <a:solidFill>
                  <a:srgbClr val="FFFFFF"/>
                </a:solidFill>
              </a:rPr>
              <a:t>컴퓨터공학과</a:t>
            </a:r>
            <a:r>
              <a:rPr lang="en-US" altLang="ko-KR" b="1" dirty="0">
                <a:solidFill>
                  <a:srgbClr val="FFFFFF"/>
                </a:solidFill>
              </a:rPr>
              <a:t> 2019112007 </a:t>
            </a:r>
            <a:r>
              <a:rPr lang="ko-KR" altLang="en-US" b="1" dirty="0">
                <a:solidFill>
                  <a:srgbClr val="FFFFFF"/>
                </a:solidFill>
              </a:rPr>
              <a:t>권예진</a:t>
            </a:r>
            <a:endParaRPr lang="en-US" altLang="ko-KR" b="1" dirty="0">
              <a:solidFill>
                <a:srgbClr val="FFFFFF"/>
              </a:solidFill>
            </a:endParaRPr>
          </a:p>
          <a:p>
            <a:pPr latinLnBrk="0"/>
            <a:endParaRPr lang="en-US" altLang="ko-KR" b="1" dirty="0">
              <a:solidFill>
                <a:srgbClr val="FFFFFF"/>
              </a:solidFill>
            </a:endParaRPr>
          </a:p>
          <a:p>
            <a:pPr latinLnBrk="0"/>
            <a:endParaRPr lang="en-US" altLang="ko-KR" b="1" dirty="0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78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2A55-A965-4C6B-A295-7D254668F9B0}"/>
              </a:ext>
            </a:extLst>
          </p:cNvPr>
          <p:cNvSpPr txBox="1">
            <a:spLocks/>
          </p:cNvSpPr>
          <p:nvPr/>
        </p:nvSpPr>
        <p:spPr>
          <a:xfrm>
            <a:off x="2734240" y="513997"/>
            <a:ext cx="5461741" cy="66649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 </a:t>
            </a:r>
            <a:r>
              <a:rPr lang="en-US" altLang="ko-KR" b="1" dirty="0"/>
              <a:t>result</a:t>
            </a:r>
          </a:p>
        </p:txBody>
      </p:sp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1C9E0041-11AC-488B-93F4-EE37280D0359}"/>
              </a:ext>
            </a:extLst>
          </p:cNvPr>
          <p:cNvSpPr/>
          <p:nvPr/>
        </p:nvSpPr>
        <p:spPr>
          <a:xfrm>
            <a:off x="2607331" y="1437429"/>
            <a:ext cx="8954055" cy="51635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864024A2-70F9-4A66-A4E8-201CD09DA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45" y="257058"/>
            <a:ext cx="2969254" cy="29692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60C048-22CC-4D3D-80B8-F47DF90B5922}"/>
              </a:ext>
            </a:extLst>
          </p:cNvPr>
          <p:cNvSpPr/>
          <p:nvPr/>
        </p:nvSpPr>
        <p:spPr>
          <a:xfrm>
            <a:off x="3325342" y="1545820"/>
            <a:ext cx="6333209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My machine information</a:t>
            </a:r>
          </a:p>
          <a:p>
            <a:r>
              <a:rPr lang="en-US" altLang="ko-KR" sz="2800" b="1" dirty="0"/>
              <a:t>PC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3200" b="1" dirty="0">
                <a:solidFill>
                  <a:schemeClr val="accent1"/>
                </a:solidFill>
              </a:rPr>
              <a:t>Time and space complexity</a:t>
            </a:r>
          </a:p>
          <a:p>
            <a:r>
              <a:rPr lang="en-US" altLang="ko-KR" sz="2800" b="1" dirty="0" err="1">
                <a:sym typeface="Wingdings" panose="05000000000000000000" pitchFamily="2" charset="2"/>
              </a:rPr>
              <a:t>Time</a:t>
            </a:r>
            <a:r>
              <a:rPr lang="en-US" altLang="ko-KR" sz="2800" b="1" dirty="0" err="1"/>
              <a:t>O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mn</a:t>
            </a:r>
            <a:r>
              <a:rPr lang="en-US" altLang="ko-KR" sz="2800" b="1" dirty="0"/>
              <a:t>)</a:t>
            </a:r>
          </a:p>
          <a:p>
            <a:r>
              <a:rPr lang="en-US" altLang="ko-KR" sz="2800" b="1" dirty="0" err="1"/>
              <a:t>Space</a:t>
            </a:r>
            <a:r>
              <a:rPr lang="en-US" altLang="ko-KR" sz="2800" b="1" dirty="0" err="1">
                <a:sym typeface="Wingdings" panose="05000000000000000000" pitchFamily="2" charset="2"/>
              </a:rPr>
              <a:t></a:t>
            </a:r>
            <a:r>
              <a:rPr lang="en-US" altLang="ko-KR" sz="2800" b="1" dirty="0" err="1"/>
              <a:t>O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mn</a:t>
            </a:r>
            <a:r>
              <a:rPr lang="en-US" altLang="ko-KR" sz="2800" b="1" dirty="0"/>
              <a:t>)</a:t>
            </a:r>
          </a:p>
          <a:p>
            <a:r>
              <a:rPr lang="en-US" altLang="ko-KR" sz="2800" b="1" dirty="0"/>
              <a:t>m: reference</a:t>
            </a:r>
            <a:r>
              <a:rPr lang="ko-KR" altLang="en-US" sz="2800" b="1" dirty="0"/>
              <a:t>길이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n: short read </a:t>
            </a:r>
            <a:r>
              <a:rPr lang="ko-KR" altLang="en-US" sz="2800" b="1" dirty="0"/>
              <a:t>길이</a:t>
            </a:r>
            <a:endParaRPr lang="en-US" altLang="ko-KR" sz="2800" b="1" dirty="0"/>
          </a:p>
          <a:p>
            <a:r>
              <a:rPr lang="en-US" altLang="ko-KR" sz="3200" b="1" dirty="0">
                <a:solidFill>
                  <a:schemeClr val="accent1"/>
                </a:solidFill>
              </a:rPr>
              <a:t>Compare with the benchmark</a:t>
            </a:r>
          </a:p>
          <a:p>
            <a:r>
              <a:rPr lang="en-US" altLang="ko-KR" sz="2800" b="1" dirty="0" err="1"/>
              <a:t>Trivial</a:t>
            </a:r>
            <a:r>
              <a:rPr lang="en-US" altLang="ko-KR" sz="2800" b="1" dirty="0" err="1">
                <a:sym typeface="Wingdings" panose="05000000000000000000" pitchFamily="2" charset="2"/>
              </a:rPr>
              <a:t>O</a:t>
            </a:r>
            <a:r>
              <a:rPr lang="en-US" altLang="ko-KR" sz="2800" b="1" dirty="0">
                <a:sym typeface="Wingdings" panose="05000000000000000000" pitchFamily="2" charset="2"/>
              </a:rPr>
              <a:t>(n^2)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34189D-41EB-4942-A316-182BCA3B2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42" y="2633182"/>
            <a:ext cx="5692509" cy="5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2A55-A965-4C6B-A295-7D254668F9B0}"/>
              </a:ext>
            </a:extLst>
          </p:cNvPr>
          <p:cNvSpPr txBox="1">
            <a:spLocks/>
          </p:cNvSpPr>
          <p:nvPr/>
        </p:nvSpPr>
        <p:spPr>
          <a:xfrm>
            <a:off x="2734240" y="513997"/>
            <a:ext cx="5461741" cy="66649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 </a:t>
            </a:r>
            <a:r>
              <a:rPr lang="en-US" altLang="ko-KR" b="1" dirty="0"/>
              <a:t>Future work</a:t>
            </a:r>
          </a:p>
        </p:txBody>
      </p:sp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1C9E0041-11AC-488B-93F4-EE37280D0359}"/>
              </a:ext>
            </a:extLst>
          </p:cNvPr>
          <p:cNvSpPr/>
          <p:nvPr/>
        </p:nvSpPr>
        <p:spPr>
          <a:xfrm>
            <a:off x="2607331" y="1437429"/>
            <a:ext cx="8954055" cy="51635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864024A2-70F9-4A66-A4E8-201CD09DA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45" y="257058"/>
            <a:ext cx="2969254" cy="29692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60C048-22CC-4D3D-80B8-F47DF90B5922}"/>
              </a:ext>
            </a:extLst>
          </p:cNvPr>
          <p:cNvSpPr/>
          <p:nvPr/>
        </p:nvSpPr>
        <p:spPr>
          <a:xfrm>
            <a:off x="2734240" y="1880138"/>
            <a:ext cx="86627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개선 해야 할 사항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r>
              <a:rPr lang="en-US" altLang="ko-KR" sz="3200" b="1" dirty="0"/>
              <a:t>Short read</a:t>
            </a:r>
            <a:r>
              <a:rPr lang="ko-KR" altLang="en-US" sz="3200" b="1" dirty="0"/>
              <a:t>의 길이와 </a:t>
            </a:r>
            <a:r>
              <a:rPr lang="en-US" altLang="ko-KR" sz="3200" b="1" dirty="0"/>
              <a:t>reference</a:t>
            </a:r>
            <a:r>
              <a:rPr lang="ko-KR" altLang="en-US" sz="3200" b="1" dirty="0"/>
              <a:t>의 길이</a:t>
            </a:r>
            <a:endParaRPr lang="en-US" altLang="ko-KR" sz="3200" b="1" dirty="0"/>
          </a:p>
          <a:p>
            <a:r>
              <a:rPr lang="ko-KR" altLang="en-US" sz="3200" b="1" dirty="0"/>
              <a:t>가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긴 상황에서 복원 시간을 줄일 수 있도록 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발전</a:t>
            </a:r>
            <a:endParaRPr lang="en-US" altLang="ko-KR" sz="3200" b="1" dirty="0"/>
          </a:p>
          <a:p>
            <a:endParaRPr lang="en-US" altLang="ko-KR" sz="3200" b="1" dirty="0">
              <a:solidFill>
                <a:schemeClr val="accent1"/>
              </a:solidFill>
            </a:endParaRPr>
          </a:p>
          <a:p>
            <a:r>
              <a:rPr lang="ko-KR" altLang="en-US" sz="3200" b="1" dirty="0">
                <a:solidFill>
                  <a:schemeClr val="accent1"/>
                </a:solidFill>
                <a:sym typeface="Wingdings" panose="05000000000000000000" pitchFamily="2" charset="2"/>
              </a:rPr>
              <a:t>개선 아이디어</a:t>
            </a:r>
            <a:endParaRPr lang="en-US" altLang="ko-KR" sz="3200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en-US" altLang="ko-KR" sz="3200" b="1" dirty="0"/>
              <a:t>Match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matrix </a:t>
            </a:r>
            <a:r>
              <a:rPr lang="ko-KR" altLang="en-US" sz="3200" b="1" dirty="0"/>
              <a:t>생성시</a:t>
            </a:r>
            <a:endParaRPr lang="en-US" altLang="ko-KR" sz="3200" b="1" dirty="0"/>
          </a:p>
          <a:p>
            <a:r>
              <a:rPr lang="ko-KR" altLang="en-US" sz="3200" b="1" dirty="0"/>
              <a:t>이차원 벡터가 아닌 다른 자료구조를 고안</a:t>
            </a:r>
            <a:endParaRPr lang="en-US" altLang="ko-KR" sz="3200" b="1" dirty="0"/>
          </a:p>
          <a:p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3131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4BA3D1-6738-452E-9CBB-EF4367FE2FA9}"/>
              </a:ext>
            </a:extLst>
          </p:cNvPr>
          <p:cNvSpPr txBox="1"/>
          <p:nvPr/>
        </p:nvSpPr>
        <p:spPr>
          <a:xfrm>
            <a:off x="3036066" y="1437429"/>
            <a:ext cx="80980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b="1" dirty="0">
              <a:latin typeface="+mj-lt"/>
            </a:endParaRPr>
          </a:p>
          <a:p>
            <a:r>
              <a:rPr lang="en-US" altLang="ko-KR" sz="3200" b="1" dirty="0">
                <a:latin typeface="+mj-lt"/>
              </a:rPr>
              <a:t>reference </a:t>
            </a:r>
            <a:r>
              <a:rPr lang="ko-KR" altLang="ko-KR" sz="3200" b="1" dirty="0">
                <a:latin typeface="+mj-lt"/>
              </a:rPr>
              <a:t>길이 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</a:rPr>
              <a:t>MAX=100000</a:t>
            </a:r>
          </a:p>
          <a:p>
            <a:r>
              <a:rPr lang="en-US" altLang="ko-KR" sz="3200" b="1" dirty="0">
                <a:latin typeface="+mj-lt"/>
              </a:rPr>
              <a:t>short read </a:t>
            </a:r>
            <a:r>
              <a:rPr lang="ko-KR" altLang="ko-KR" sz="3200" b="1" dirty="0">
                <a:latin typeface="+mj-lt"/>
              </a:rPr>
              <a:t>길이 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</a:rPr>
              <a:t>K=100</a:t>
            </a:r>
          </a:p>
          <a:p>
            <a:r>
              <a:rPr lang="en-US" altLang="ko-KR" sz="3200" b="1" dirty="0">
                <a:latin typeface="+mj-lt"/>
              </a:rPr>
              <a:t>short read </a:t>
            </a:r>
            <a:r>
              <a:rPr lang="ko-KR" altLang="ko-KR" sz="3200" b="1" dirty="0">
                <a:latin typeface="+mj-lt"/>
              </a:rPr>
              <a:t>개수 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</a:rPr>
              <a:t>N=1500</a:t>
            </a:r>
          </a:p>
          <a:p>
            <a:r>
              <a:rPr lang="en-US" altLang="ko-KR" sz="3200" b="1" dirty="0">
                <a:latin typeface="+mj-lt"/>
              </a:rPr>
              <a:t>reference DNA</a:t>
            </a:r>
            <a:r>
              <a:rPr lang="ko-KR" altLang="ko-KR" sz="3200" b="1" dirty="0">
                <a:latin typeface="+mj-lt"/>
              </a:rPr>
              <a:t>와 </a:t>
            </a:r>
            <a:r>
              <a:rPr lang="en-US" altLang="ko-KR" sz="3200" b="1" dirty="0">
                <a:latin typeface="+mj-lt"/>
              </a:rPr>
              <a:t>My DNA</a:t>
            </a:r>
            <a:r>
              <a:rPr lang="ko-KR" altLang="ko-KR" sz="3200" b="1" dirty="0">
                <a:latin typeface="+mj-lt"/>
              </a:rPr>
              <a:t>의 차이 </a:t>
            </a:r>
            <a:r>
              <a:rPr lang="en-US" altLang="ko-KR" sz="3200" b="1" dirty="0">
                <a:latin typeface="+mj-lt"/>
              </a:rPr>
              <a:t>50%</a:t>
            </a:r>
            <a:r>
              <a:rPr lang="ko-KR" altLang="ko-KR" sz="3200" b="1" dirty="0">
                <a:latin typeface="+mj-lt"/>
              </a:rPr>
              <a:t> </a:t>
            </a:r>
            <a:endParaRPr lang="en-US" altLang="ko-KR" sz="3200" b="1" dirty="0">
              <a:latin typeface="+mj-lt"/>
            </a:endParaRPr>
          </a:p>
          <a:p>
            <a:endParaRPr lang="en-US" altLang="ko-KR" sz="3200" b="1" dirty="0">
              <a:latin typeface="+mj-lt"/>
            </a:endParaRPr>
          </a:p>
          <a:p>
            <a:r>
              <a:rPr lang="en-US" altLang="ko-KR" sz="3200" b="1" dirty="0">
                <a:solidFill>
                  <a:srgbClr val="2FDF84"/>
                </a:solidFill>
                <a:latin typeface="+mj-lt"/>
              </a:rPr>
              <a:t>Needleman–Wunsch </a:t>
            </a:r>
            <a:r>
              <a:rPr lang="ko-KR" altLang="ko-KR" sz="3200" b="1" dirty="0">
                <a:latin typeface="+mj-lt"/>
              </a:rPr>
              <a:t>알고리즘을 </a:t>
            </a:r>
            <a:r>
              <a:rPr lang="en-US" altLang="ko-KR" sz="3200" b="1" dirty="0">
                <a:latin typeface="+mj-lt"/>
              </a:rPr>
              <a:t>mapping</a:t>
            </a:r>
            <a:r>
              <a:rPr lang="ko-KR" altLang="en-US" sz="3200" b="1" dirty="0">
                <a:latin typeface="+mj-lt"/>
              </a:rPr>
              <a:t>시 </a:t>
            </a:r>
            <a:r>
              <a:rPr lang="ko-KR" altLang="ko-KR" sz="3200" b="1" dirty="0">
                <a:latin typeface="+mj-lt"/>
              </a:rPr>
              <a:t>사용하여 </a:t>
            </a:r>
            <a:r>
              <a:rPr lang="en-US" altLang="ko-KR" sz="3200" b="1" dirty="0">
                <a:latin typeface="+mj-lt"/>
              </a:rPr>
              <a:t>DNA</a:t>
            </a:r>
            <a:r>
              <a:rPr lang="ko-KR" altLang="ko-KR" sz="3200" b="1" dirty="0">
                <a:latin typeface="+mj-lt"/>
              </a:rPr>
              <a:t>를 복원하였다</a:t>
            </a:r>
            <a:r>
              <a:rPr lang="en-US" altLang="ko-KR" sz="3200" b="1" dirty="0">
                <a:latin typeface="+mj-lt"/>
              </a:rPr>
              <a:t>.</a:t>
            </a:r>
            <a:endParaRPr lang="ko-KR" altLang="ko-KR" sz="3200" b="1" dirty="0"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1A2A55-A965-4C6B-A295-7D254668F9B0}"/>
              </a:ext>
            </a:extLst>
          </p:cNvPr>
          <p:cNvSpPr txBox="1">
            <a:spLocks/>
          </p:cNvSpPr>
          <p:nvPr/>
        </p:nvSpPr>
        <p:spPr>
          <a:xfrm>
            <a:off x="2734241" y="513997"/>
            <a:ext cx="4446166" cy="666494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 문제 정의</a:t>
            </a:r>
            <a:endParaRPr lang="en-US" altLang="ko-KR" b="1" dirty="0"/>
          </a:p>
        </p:txBody>
      </p:sp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1C9E0041-11AC-488B-93F4-EE37280D0359}"/>
              </a:ext>
            </a:extLst>
          </p:cNvPr>
          <p:cNvSpPr/>
          <p:nvPr/>
        </p:nvSpPr>
        <p:spPr>
          <a:xfrm>
            <a:off x="2607331" y="1437429"/>
            <a:ext cx="8954055" cy="51635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864024A2-70F9-4A66-A4E8-201CD09DA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45" y="257058"/>
            <a:ext cx="2969254" cy="29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2A55-A965-4C6B-A295-7D254668F9B0}"/>
              </a:ext>
            </a:extLst>
          </p:cNvPr>
          <p:cNvSpPr txBox="1">
            <a:spLocks/>
          </p:cNvSpPr>
          <p:nvPr/>
        </p:nvSpPr>
        <p:spPr>
          <a:xfrm>
            <a:off x="2746468" y="513997"/>
            <a:ext cx="9134008" cy="66649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 </a:t>
            </a:r>
            <a:r>
              <a:rPr lang="en-US" altLang="ko-KR" b="1" dirty="0"/>
              <a:t>reference DNA </a:t>
            </a:r>
            <a:r>
              <a:rPr lang="ko-KR" altLang="en-US" b="1" dirty="0"/>
              <a:t>데이터 생성방식</a:t>
            </a:r>
            <a:endParaRPr lang="en-US" altLang="ko-KR" b="1" dirty="0"/>
          </a:p>
        </p:txBody>
      </p:sp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1C9E0041-11AC-488B-93F4-EE37280D0359}"/>
              </a:ext>
            </a:extLst>
          </p:cNvPr>
          <p:cNvSpPr/>
          <p:nvPr/>
        </p:nvSpPr>
        <p:spPr>
          <a:xfrm>
            <a:off x="2607331" y="1437429"/>
            <a:ext cx="8954055" cy="51635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864024A2-70F9-4A66-A4E8-201CD09DA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45" y="257058"/>
            <a:ext cx="2969254" cy="29692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9FC14F-0A38-411E-B779-6013F63023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6468" y="2245556"/>
            <a:ext cx="6605961" cy="393336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AB7ADF8-839C-42C9-A79A-55D1123AB356}"/>
              </a:ext>
            </a:extLst>
          </p:cNvPr>
          <p:cNvSpPr/>
          <p:nvPr/>
        </p:nvSpPr>
        <p:spPr>
          <a:xfrm>
            <a:off x="5377798" y="3167350"/>
            <a:ext cx="6096000" cy="2705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	</a:t>
            </a:r>
            <a:r>
              <a:rPr lang="en-US" altLang="ko-KR" sz="2800" b="1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ko-KR" sz="28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0: A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	   1: C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	   2: 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	   3: T</a:t>
            </a:r>
            <a:endParaRPr lang="ko-KR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4F31A7-141D-4E89-9E5B-0D87C11BEFA9}"/>
              </a:ext>
            </a:extLst>
          </p:cNvPr>
          <p:cNvSpPr/>
          <p:nvPr/>
        </p:nvSpPr>
        <p:spPr>
          <a:xfrm>
            <a:off x="5306761" y="1791380"/>
            <a:ext cx="633910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>
                <a:solidFill>
                  <a:schemeClr val="accent1"/>
                </a:solidFill>
              </a:rPr>
              <a:t>메르센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ko-KR" altLang="en-US" sz="2800" b="1" dirty="0" err="1">
                <a:solidFill>
                  <a:schemeClr val="accent1"/>
                </a:solidFill>
              </a:rPr>
              <a:t>트위스터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ko-KR" altLang="en-US" sz="2800" b="1" dirty="0"/>
              <a:t>난수 </a:t>
            </a:r>
            <a:r>
              <a:rPr lang="ko-KR" altLang="en-US" sz="2800" b="1" dirty="0" err="1"/>
              <a:t>생성기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r>
              <a:rPr lang="en-US" altLang="ko-KR" sz="2800" b="1" dirty="0" err="1">
                <a:solidFill>
                  <a:schemeClr val="accent1"/>
                </a:solidFill>
              </a:rPr>
              <a:t>uniform_int_distribution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ko-KR" altLang="en-US" sz="2800" b="1" dirty="0"/>
              <a:t>클래스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이용</a:t>
            </a:r>
            <a:endParaRPr lang="en-US" altLang="ko-KR" sz="2800" b="1" dirty="0"/>
          </a:p>
          <a:p>
            <a:r>
              <a:rPr lang="en-US" altLang="ko-KR" sz="2800" b="1" dirty="0"/>
              <a:t>0-3</a:t>
            </a:r>
            <a:r>
              <a:rPr lang="ko-KR" altLang="en-US" sz="2800" b="1" dirty="0"/>
              <a:t>구간의 난수 생성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2661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88C6863-52CC-4E81-BEAA-965FACC767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709" y="2040425"/>
            <a:ext cx="3370620" cy="37283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1A2A55-A965-4C6B-A295-7D254668F9B0}"/>
              </a:ext>
            </a:extLst>
          </p:cNvPr>
          <p:cNvSpPr txBox="1">
            <a:spLocks/>
          </p:cNvSpPr>
          <p:nvPr/>
        </p:nvSpPr>
        <p:spPr>
          <a:xfrm>
            <a:off x="2746468" y="513997"/>
            <a:ext cx="8246503" cy="66649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 </a:t>
            </a:r>
            <a:r>
              <a:rPr lang="en-US" altLang="ko-KR" b="1" dirty="0"/>
              <a:t>My DNA </a:t>
            </a:r>
            <a:r>
              <a:rPr lang="ko-KR" altLang="en-US" b="1" dirty="0"/>
              <a:t>데이터 생성방식</a:t>
            </a:r>
            <a:endParaRPr lang="en-US" altLang="ko-KR" b="1" dirty="0"/>
          </a:p>
        </p:txBody>
      </p:sp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1C9E0041-11AC-488B-93F4-EE37280D0359}"/>
              </a:ext>
            </a:extLst>
          </p:cNvPr>
          <p:cNvSpPr/>
          <p:nvPr/>
        </p:nvSpPr>
        <p:spPr>
          <a:xfrm>
            <a:off x="2607331" y="1437429"/>
            <a:ext cx="8954055" cy="51635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864024A2-70F9-4A66-A4E8-201CD09DA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45" y="257058"/>
            <a:ext cx="2969254" cy="29692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AB7ADF8-839C-42C9-A79A-55D1123AB356}"/>
              </a:ext>
            </a:extLst>
          </p:cNvPr>
          <p:cNvSpPr/>
          <p:nvPr/>
        </p:nvSpPr>
        <p:spPr>
          <a:xfrm>
            <a:off x="5256244" y="2717846"/>
            <a:ext cx="6096000" cy="32319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ko-KR" sz="2800" b="1" kern="100" dirty="0"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50%</a:t>
            </a:r>
            <a:r>
              <a:rPr lang="ko-KR" altLang="en-US" sz="2800" b="1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차이</a:t>
            </a:r>
            <a:endParaRPr lang="en-US" altLang="ko-KR" sz="2800" b="1" kern="100" dirty="0"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dirty="0"/>
              <a:t>(reference DNA </a:t>
            </a:r>
            <a:r>
              <a:rPr lang="ko-KR" altLang="ko-KR" sz="2800" b="1" dirty="0"/>
              <a:t>인덱스숫자</a:t>
            </a:r>
            <a:r>
              <a:rPr lang="en-US" altLang="ko-KR" sz="2800" b="1" dirty="0"/>
              <a:t>+1)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dirty="0"/>
              <a:t>==2</a:t>
            </a:r>
            <a:r>
              <a:rPr lang="ko-KR" altLang="ko-KR" sz="2800" b="1" dirty="0"/>
              <a:t>의 배수</a:t>
            </a:r>
            <a:endParaRPr lang="en-US" altLang="ko-KR" sz="28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b="1" dirty="0"/>
              <a:t>현재 </a:t>
            </a:r>
            <a:r>
              <a:rPr lang="en-US" altLang="ko-KR" sz="2800" b="1" dirty="0"/>
              <a:t>reference DNA </a:t>
            </a:r>
            <a:r>
              <a:rPr lang="ko-KR" altLang="ko-KR" sz="2800" b="1" dirty="0"/>
              <a:t>인덱스의 문자와 다른 값을 가질 때까지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값을 교체</a:t>
            </a:r>
            <a:endParaRPr lang="ko-KR" altLang="ko-KR" sz="28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4F31A7-141D-4E89-9E5B-0D87C11BEFA9}"/>
              </a:ext>
            </a:extLst>
          </p:cNvPr>
          <p:cNvSpPr/>
          <p:nvPr/>
        </p:nvSpPr>
        <p:spPr>
          <a:xfrm>
            <a:off x="5256244" y="1727250"/>
            <a:ext cx="633910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>
                <a:solidFill>
                  <a:schemeClr val="accent1"/>
                </a:solidFill>
              </a:rPr>
              <a:t>메르센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ko-KR" altLang="en-US" sz="2800" b="1" dirty="0" err="1">
                <a:solidFill>
                  <a:schemeClr val="accent1"/>
                </a:solidFill>
              </a:rPr>
              <a:t>트위스터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ko-KR" altLang="en-US" sz="2800" b="1" dirty="0"/>
              <a:t>난수 </a:t>
            </a:r>
            <a:r>
              <a:rPr lang="ko-KR" altLang="en-US" sz="2800" b="1" dirty="0" err="1"/>
              <a:t>생성기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r>
              <a:rPr lang="en-US" altLang="ko-KR" sz="2800" b="1" dirty="0" err="1">
                <a:solidFill>
                  <a:schemeClr val="accent1"/>
                </a:solidFill>
              </a:rPr>
              <a:t>uniform_int_distribution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ko-KR" altLang="en-US" sz="2800" b="1" dirty="0"/>
              <a:t>클래스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이용</a:t>
            </a:r>
            <a:endParaRPr lang="en-US" altLang="ko-KR" sz="2800" b="1" dirty="0"/>
          </a:p>
          <a:p>
            <a:r>
              <a:rPr lang="en-US" altLang="ko-KR" sz="2800" b="1" dirty="0"/>
              <a:t>0-3</a:t>
            </a:r>
            <a:r>
              <a:rPr lang="ko-KR" altLang="en-US" sz="2800" b="1" dirty="0"/>
              <a:t>구간의 난수 생성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72203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D0822B6-61E8-4212-8D0A-F54D737EF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419" y="2146145"/>
            <a:ext cx="5969796" cy="30625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1A2A55-A965-4C6B-A295-7D254668F9B0}"/>
              </a:ext>
            </a:extLst>
          </p:cNvPr>
          <p:cNvSpPr txBox="1">
            <a:spLocks/>
          </p:cNvSpPr>
          <p:nvPr/>
        </p:nvSpPr>
        <p:spPr>
          <a:xfrm>
            <a:off x="2734240" y="513997"/>
            <a:ext cx="5461741" cy="66649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 </a:t>
            </a:r>
            <a:r>
              <a:rPr lang="en-US" altLang="ko-KR" b="1" dirty="0"/>
              <a:t>Input and </a:t>
            </a:r>
            <a:r>
              <a:rPr lang="en-US" altLang="ko-KR" b="1" dirty="0" err="1"/>
              <a:t>Ouput</a:t>
            </a:r>
            <a:endParaRPr lang="en-US" altLang="ko-KR" b="1" dirty="0"/>
          </a:p>
        </p:txBody>
      </p:sp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1C9E0041-11AC-488B-93F4-EE37280D0359}"/>
              </a:ext>
            </a:extLst>
          </p:cNvPr>
          <p:cNvSpPr/>
          <p:nvPr/>
        </p:nvSpPr>
        <p:spPr>
          <a:xfrm>
            <a:off x="2607331" y="1437429"/>
            <a:ext cx="8954055" cy="51635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864024A2-70F9-4A66-A4E8-201CD09DA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45" y="257058"/>
            <a:ext cx="2969254" cy="296925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B14A134-E39A-4E3D-81C2-2021E83E9945}"/>
              </a:ext>
            </a:extLst>
          </p:cNvPr>
          <p:cNvCxnSpPr>
            <a:cxnSpLocks/>
          </p:cNvCxnSpPr>
          <p:nvPr/>
        </p:nvCxnSpPr>
        <p:spPr>
          <a:xfrm>
            <a:off x="3796553" y="2360862"/>
            <a:ext cx="5232866" cy="200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5A16AC-70D5-47FC-9E90-D31D7F2C1F46}"/>
              </a:ext>
            </a:extLst>
          </p:cNvPr>
          <p:cNvSpPr txBox="1"/>
          <p:nvPr/>
        </p:nvSpPr>
        <p:spPr>
          <a:xfrm>
            <a:off x="8947612" y="2007577"/>
            <a:ext cx="2783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초기 </a:t>
            </a:r>
            <a:r>
              <a:rPr lang="ko-KR" altLang="en-US" b="1" dirty="0" err="1"/>
              <a:t>설정값</a:t>
            </a:r>
            <a:endParaRPr lang="en-US" altLang="ko-KR" b="1" dirty="0"/>
          </a:p>
          <a:p>
            <a:r>
              <a:rPr lang="en-US" altLang="ko-KR" b="1" dirty="0"/>
              <a:t>Reference DNA</a:t>
            </a:r>
            <a:r>
              <a:rPr lang="ko-KR" altLang="en-US" b="1" dirty="0"/>
              <a:t>와 </a:t>
            </a:r>
            <a:r>
              <a:rPr lang="en-US" altLang="ko-KR" b="1" dirty="0"/>
              <a:t>MY</a:t>
            </a:r>
            <a:r>
              <a:rPr lang="ko-KR" altLang="en-US" b="1" dirty="0"/>
              <a:t> </a:t>
            </a:r>
            <a:r>
              <a:rPr lang="en-US" altLang="ko-KR" b="1" dirty="0"/>
              <a:t>DNA</a:t>
            </a:r>
            <a:r>
              <a:rPr lang="ko-KR" altLang="en-US" b="1" dirty="0"/>
              <a:t>의 </a:t>
            </a:r>
            <a:r>
              <a:rPr lang="ko-KR" altLang="en-US" b="1" dirty="0" err="1"/>
              <a:t>일치율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50%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FB5131-6B62-4812-9E49-83CA7D251E8B}"/>
              </a:ext>
            </a:extLst>
          </p:cNvPr>
          <p:cNvCxnSpPr>
            <a:cxnSpLocks/>
          </p:cNvCxnSpPr>
          <p:nvPr/>
        </p:nvCxnSpPr>
        <p:spPr>
          <a:xfrm>
            <a:off x="3796553" y="2770963"/>
            <a:ext cx="5218754" cy="1580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B85FBF-6718-4812-BAAF-17DC8C73E571}"/>
              </a:ext>
            </a:extLst>
          </p:cNvPr>
          <p:cNvSpPr txBox="1"/>
          <p:nvPr/>
        </p:nvSpPr>
        <p:spPr>
          <a:xfrm>
            <a:off x="8902685" y="4608568"/>
            <a:ext cx="278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복원 완료 한</a:t>
            </a:r>
            <a:endParaRPr lang="en-US" altLang="ko-KR" b="1" dirty="0"/>
          </a:p>
          <a:p>
            <a:r>
              <a:rPr lang="en-US" altLang="ko-KR" b="1" dirty="0" err="1"/>
              <a:t>restruct</a:t>
            </a:r>
            <a:r>
              <a:rPr lang="en-US" altLang="ko-KR" b="1" dirty="0"/>
              <a:t> my DNA</a:t>
            </a:r>
            <a:r>
              <a:rPr lang="ko-KR" altLang="en-US" b="1" dirty="0"/>
              <a:t>와 </a:t>
            </a:r>
            <a:endParaRPr lang="en-US" altLang="ko-KR" b="1" dirty="0"/>
          </a:p>
          <a:p>
            <a:r>
              <a:rPr lang="en-US" altLang="ko-KR" b="1" dirty="0"/>
              <a:t>MY</a:t>
            </a:r>
            <a:r>
              <a:rPr lang="ko-KR" altLang="en-US" b="1" dirty="0"/>
              <a:t> </a:t>
            </a:r>
            <a:r>
              <a:rPr lang="en-US" altLang="ko-KR" b="1" dirty="0"/>
              <a:t>DNA</a:t>
            </a:r>
            <a:r>
              <a:rPr lang="ko-KR" altLang="en-US" b="1" dirty="0"/>
              <a:t>의 </a:t>
            </a:r>
            <a:r>
              <a:rPr lang="ko-KR" altLang="en-US" b="1" dirty="0" err="1"/>
              <a:t>일치율</a:t>
            </a:r>
            <a:r>
              <a:rPr lang="ko-KR" altLang="en-US" b="1" dirty="0"/>
              <a:t> 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49.841</a:t>
            </a:r>
            <a:r>
              <a:rPr lang="en-US" altLang="ko-KR" b="1" dirty="0"/>
              <a:t>%</a:t>
            </a:r>
            <a:endParaRPr lang="ko-KR" altLang="en-US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CE5AF4-3C3B-4C45-8432-726FFD381A5F}"/>
              </a:ext>
            </a:extLst>
          </p:cNvPr>
          <p:cNvCxnSpPr>
            <a:cxnSpLocks/>
          </p:cNvCxnSpPr>
          <p:nvPr/>
        </p:nvCxnSpPr>
        <p:spPr>
          <a:xfrm>
            <a:off x="3930111" y="2675147"/>
            <a:ext cx="5287848" cy="809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032C5C-C299-408C-A0D8-EA33F1C27001}"/>
              </a:ext>
            </a:extLst>
          </p:cNvPr>
          <p:cNvSpPr txBox="1"/>
          <p:nvPr/>
        </p:nvSpPr>
        <p:spPr>
          <a:xfrm>
            <a:off x="9408457" y="3421901"/>
            <a:ext cx="278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소요 시간</a:t>
            </a:r>
            <a:endParaRPr lang="en-US" altLang="ko-KR" b="1" dirty="0"/>
          </a:p>
          <a:p>
            <a:r>
              <a:rPr lang="en-US" altLang="ko-KR" b="1" dirty="0">
                <a:solidFill>
                  <a:schemeClr val="accent1"/>
                </a:solidFill>
              </a:rPr>
              <a:t>1563.73</a:t>
            </a:r>
            <a:r>
              <a:rPr lang="ko-KR" altLang="en-US" b="1" dirty="0">
                <a:solidFill>
                  <a:schemeClr val="accent1"/>
                </a:solidFill>
              </a:rPr>
              <a:t>초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7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2A55-A965-4C6B-A295-7D254668F9B0}"/>
              </a:ext>
            </a:extLst>
          </p:cNvPr>
          <p:cNvSpPr txBox="1">
            <a:spLocks/>
          </p:cNvSpPr>
          <p:nvPr/>
        </p:nvSpPr>
        <p:spPr>
          <a:xfrm>
            <a:off x="2734240" y="513997"/>
            <a:ext cx="5461741" cy="66649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 </a:t>
            </a:r>
            <a:r>
              <a:rPr lang="en-US" altLang="ko-KR" b="1" dirty="0"/>
              <a:t>Benchmark Trivial</a:t>
            </a:r>
          </a:p>
        </p:txBody>
      </p:sp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1C9E0041-11AC-488B-93F4-EE37280D0359}"/>
              </a:ext>
            </a:extLst>
          </p:cNvPr>
          <p:cNvSpPr/>
          <p:nvPr/>
        </p:nvSpPr>
        <p:spPr>
          <a:xfrm>
            <a:off x="2607331" y="1437429"/>
            <a:ext cx="8954055" cy="51635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864024A2-70F9-4A66-A4E8-201CD09DA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45" y="257058"/>
            <a:ext cx="2969254" cy="29692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5D6DCE-F35D-44CA-8C85-645AEF70E887}"/>
              </a:ext>
            </a:extLst>
          </p:cNvPr>
          <p:cNvPicPr/>
          <p:nvPr/>
        </p:nvPicPr>
        <p:blipFill rotWithShape="1">
          <a:blip r:embed="rId3"/>
          <a:srcRect r="52301"/>
          <a:stretch/>
        </p:blipFill>
        <p:spPr>
          <a:xfrm>
            <a:off x="3662459" y="2827505"/>
            <a:ext cx="3067795" cy="3479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843071-E3A7-49C4-9746-BFF1D3AD33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84" r="55617" b="-184"/>
          <a:stretch/>
        </p:blipFill>
        <p:spPr>
          <a:xfrm>
            <a:off x="7084358" y="2827505"/>
            <a:ext cx="3254758" cy="3372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9F126D-4B34-41E9-A1BC-71AE3A7B8823}"/>
              </a:ext>
            </a:extLst>
          </p:cNvPr>
          <p:cNvSpPr txBox="1"/>
          <p:nvPr/>
        </p:nvSpPr>
        <p:spPr>
          <a:xfrm>
            <a:off x="3838731" y="1596399"/>
            <a:ext cx="73703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조건</a:t>
            </a:r>
            <a:r>
              <a:rPr lang="en-US" altLang="ko-KR" b="1" dirty="0"/>
              <a:t>: Reference DNA</a:t>
            </a:r>
            <a:r>
              <a:rPr lang="ko-KR" altLang="en-US" b="1" dirty="0"/>
              <a:t>와 </a:t>
            </a:r>
            <a:r>
              <a:rPr lang="en-US" altLang="ko-KR" b="1" dirty="0"/>
              <a:t>MY</a:t>
            </a:r>
            <a:r>
              <a:rPr lang="ko-KR" altLang="en-US" b="1" dirty="0"/>
              <a:t> </a:t>
            </a:r>
            <a:r>
              <a:rPr lang="en-US" altLang="ko-KR" b="1" dirty="0"/>
              <a:t>DNA</a:t>
            </a:r>
            <a:r>
              <a:rPr lang="ko-KR" altLang="en-US" b="1" dirty="0"/>
              <a:t>의 차이 </a:t>
            </a:r>
            <a:r>
              <a:rPr lang="en-US" altLang="ko-KR" b="1" dirty="0"/>
              <a:t>2%</a:t>
            </a:r>
          </a:p>
          <a:p>
            <a:r>
              <a:rPr lang="en-US" altLang="ko-KR" b="1" dirty="0"/>
              <a:t>        short read</a:t>
            </a:r>
            <a:r>
              <a:rPr lang="ko-KR" altLang="en-US" b="1" dirty="0"/>
              <a:t>개수 </a:t>
            </a:r>
            <a:r>
              <a:rPr lang="en-US" altLang="ko-KR" b="1" dirty="0"/>
              <a:t>300, </a:t>
            </a:r>
            <a:r>
              <a:rPr lang="ko-KR" altLang="en-US" b="1" dirty="0"/>
              <a:t>길이</a:t>
            </a:r>
            <a:r>
              <a:rPr lang="en-US" altLang="ko-KR" b="1" dirty="0"/>
              <a:t> 70 reference </a:t>
            </a:r>
            <a:r>
              <a:rPr lang="ko-KR" altLang="en-US" b="1" dirty="0"/>
              <a:t>길이 </a:t>
            </a:r>
            <a:r>
              <a:rPr lang="en-US" altLang="ko-KR" b="1" dirty="0"/>
              <a:t>20000</a:t>
            </a:r>
          </a:p>
          <a:p>
            <a:endParaRPr lang="en-US" altLang="ko-KR" b="1" dirty="0"/>
          </a:p>
          <a:p>
            <a:r>
              <a:rPr lang="en-US" altLang="ko-KR" sz="2000" b="1">
                <a:solidFill>
                  <a:schemeClr val="accent1"/>
                </a:solidFill>
              </a:rPr>
              <a:t>Needleman-</a:t>
            </a:r>
            <a:r>
              <a:rPr lang="en-US" altLang="ko-KR" sz="2000" b="1" dirty="0">
                <a:solidFill>
                  <a:schemeClr val="accent1"/>
                </a:solidFill>
              </a:rPr>
              <a:t>W</a:t>
            </a:r>
            <a:r>
              <a:rPr lang="en-US" altLang="ko-KR" sz="2000" b="1">
                <a:solidFill>
                  <a:schemeClr val="accent1"/>
                </a:solidFill>
              </a:rPr>
              <a:t>unsch</a:t>
            </a:r>
            <a:r>
              <a:rPr lang="en-US" altLang="ko-KR" sz="2000" b="1" dirty="0">
                <a:solidFill>
                  <a:schemeClr val="accent1"/>
                </a:solidFill>
              </a:rPr>
              <a:t>		    Trivial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57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2A55-A965-4C6B-A295-7D254668F9B0}"/>
              </a:ext>
            </a:extLst>
          </p:cNvPr>
          <p:cNvSpPr txBox="1">
            <a:spLocks/>
          </p:cNvSpPr>
          <p:nvPr/>
        </p:nvSpPr>
        <p:spPr>
          <a:xfrm>
            <a:off x="2734240" y="513997"/>
            <a:ext cx="5461741" cy="66649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 </a:t>
            </a:r>
            <a:r>
              <a:rPr lang="en-US" altLang="ko-KR" b="1" dirty="0"/>
              <a:t>My algorithm</a:t>
            </a:r>
          </a:p>
        </p:txBody>
      </p:sp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1C9E0041-11AC-488B-93F4-EE37280D0359}"/>
              </a:ext>
            </a:extLst>
          </p:cNvPr>
          <p:cNvSpPr/>
          <p:nvPr/>
        </p:nvSpPr>
        <p:spPr>
          <a:xfrm>
            <a:off x="2607331" y="1437429"/>
            <a:ext cx="8954055" cy="51635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864024A2-70F9-4A66-A4E8-201CD09DA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45" y="257058"/>
            <a:ext cx="2969254" cy="29692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512F2F7-807E-4213-AD28-39C4365B3BC9}"/>
              </a:ext>
            </a:extLst>
          </p:cNvPr>
          <p:cNvSpPr/>
          <p:nvPr/>
        </p:nvSpPr>
        <p:spPr>
          <a:xfrm>
            <a:off x="3151779" y="2272205"/>
            <a:ext cx="7186070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Needleman-</a:t>
            </a:r>
            <a:r>
              <a:rPr lang="en-US" altLang="ko-KR" sz="2800" b="1" dirty="0" err="1"/>
              <a:t>wunsch</a:t>
            </a:r>
            <a:r>
              <a:rPr lang="ko-KR" altLang="en-US" sz="2800" b="1" dirty="0"/>
              <a:t>의 </a:t>
            </a:r>
            <a:r>
              <a:rPr lang="en-US" altLang="ko-KR" sz="2800" b="1" dirty="0">
                <a:solidFill>
                  <a:schemeClr val="accent1"/>
                </a:solidFill>
              </a:rPr>
              <a:t>Match matrix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ko-KR" altLang="en-US" sz="2800" b="1" dirty="0"/>
              <a:t>생성</a:t>
            </a:r>
            <a:endParaRPr lang="en-US" altLang="ko-KR" sz="2800" b="1" dirty="0"/>
          </a:p>
          <a:p>
            <a:endParaRPr lang="en-US" altLang="ko-KR" sz="2800" b="1" dirty="0">
              <a:sym typeface="Wingdings" panose="05000000000000000000" pitchFamily="2" charset="2"/>
            </a:endParaRPr>
          </a:p>
          <a:p>
            <a:r>
              <a:rPr lang="en-US" altLang="ko-KR" sz="2800" b="1" dirty="0">
                <a:sym typeface="Wingdings" panose="05000000000000000000" pitchFamily="2" charset="2"/>
              </a:rPr>
              <a:t></a:t>
            </a:r>
            <a:r>
              <a:rPr lang="ko-KR" altLang="en-US" sz="2800" b="1" dirty="0"/>
              <a:t>재구성된 </a:t>
            </a:r>
            <a:r>
              <a:rPr lang="en-US" altLang="ko-KR" sz="2800" b="1" dirty="0"/>
              <a:t>short read sequence</a:t>
            </a:r>
            <a:r>
              <a:rPr lang="ko-KR" altLang="en-US" sz="2800" b="1" dirty="0"/>
              <a:t>에서</a:t>
            </a:r>
            <a:endParaRPr lang="en-US" altLang="ko-KR" sz="2800" b="1" dirty="0"/>
          </a:p>
          <a:p>
            <a:r>
              <a:rPr lang="en-US" altLang="ko-KR" sz="2800" b="1" dirty="0"/>
              <a:t>Reference</a:t>
            </a:r>
            <a:r>
              <a:rPr lang="ko-KR" altLang="en-US" sz="2800" b="1" dirty="0"/>
              <a:t>와 </a:t>
            </a:r>
            <a:r>
              <a:rPr lang="ko-KR" altLang="en-US" sz="2800" b="1" dirty="0">
                <a:solidFill>
                  <a:schemeClr val="accent1"/>
                </a:solidFill>
              </a:rPr>
              <a:t>가장 많은 문자가 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ko-KR" altLang="en-US" sz="2800" b="1" dirty="0">
                <a:solidFill>
                  <a:schemeClr val="accent1"/>
                </a:solidFill>
              </a:rPr>
              <a:t>일치하는 구간</a:t>
            </a:r>
            <a:r>
              <a:rPr lang="ko-KR" altLang="en-US" sz="2800" b="1" dirty="0"/>
              <a:t>을 찾아 시작 인덱스를  저장</a:t>
            </a:r>
            <a:endParaRPr lang="en-US" altLang="ko-KR" sz="2800" b="1" dirty="0"/>
          </a:p>
          <a:p>
            <a:endParaRPr lang="en-US" altLang="ko-KR" sz="2800" b="1" dirty="0">
              <a:sym typeface="Wingdings" panose="05000000000000000000" pitchFamily="2" charset="2"/>
            </a:endParaRPr>
          </a:p>
          <a:p>
            <a:r>
              <a:rPr lang="en-US" altLang="ko-KR" sz="2800" b="1" dirty="0">
                <a:sym typeface="Wingdings" panose="05000000000000000000" pitchFamily="2" charset="2"/>
              </a:rPr>
              <a:t></a:t>
            </a:r>
            <a:r>
              <a:rPr lang="ko-KR" altLang="en-US" sz="2800" b="1" dirty="0">
                <a:sym typeface="Wingdings" panose="05000000000000000000" pitchFamily="2" charset="2"/>
              </a:rPr>
              <a:t>해당 인덱스부터 길이 </a:t>
            </a:r>
            <a:r>
              <a:rPr lang="en-US" altLang="ko-KR" sz="2800" b="1" dirty="0">
                <a:sym typeface="Wingdings" panose="05000000000000000000" pitchFamily="2" charset="2"/>
              </a:rPr>
              <a:t>k</a:t>
            </a:r>
            <a:r>
              <a:rPr lang="ko-KR" altLang="en-US" sz="2800" b="1" dirty="0">
                <a:sym typeface="Wingdings" panose="05000000000000000000" pitchFamily="2" charset="2"/>
              </a:rPr>
              <a:t>까지</a:t>
            </a:r>
            <a:endParaRPr lang="en-US" altLang="ko-KR" sz="2800" b="1" dirty="0">
              <a:sym typeface="Wingdings" panose="05000000000000000000" pitchFamily="2" charset="2"/>
            </a:endParaRPr>
          </a:p>
          <a:p>
            <a:r>
              <a:rPr lang="en-US" altLang="ko-KR" sz="2800" b="1" dirty="0"/>
              <a:t>reference</a:t>
            </a:r>
            <a:r>
              <a:rPr lang="ko-KR" altLang="en-US" sz="2800" b="1" dirty="0"/>
              <a:t>의 값을 교체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80505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2A55-A965-4C6B-A295-7D254668F9B0}"/>
              </a:ext>
            </a:extLst>
          </p:cNvPr>
          <p:cNvSpPr txBox="1">
            <a:spLocks/>
          </p:cNvSpPr>
          <p:nvPr/>
        </p:nvSpPr>
        <p:spPr>
          <a:xfrm>
            <a:off x="2734240" y="513997"/>
            <a:ext cx="5461741" cy="66649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 </a:t>
            </a:r>
            <a:r>
              <a:rPr lang="en-US" altLang="ko-KR" b="1" dirty="0"/>
              <a:t>My algorithm</a:t>
            </a:r>
          </a:p>
        </p:txBody>
      </p:sp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1C9E0041-11AC-488B-93F4-EE37280D0359}"/>
              </a:ext>
            </a:extLst>
          </p:cNvPr>
          <p:cNvSpPr/>
          <p:nvPr/>
        </p:nvSpPr>
        <p:spPr>
          <a:xfrm>
            <a:off x="2607331" y="1437429"/>
            <a:ext cx="8954055" cy="51635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864024A2-70F9-4A66-A4E8-201CD09DA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45" y="257058"/>
            <a:ext cx="2969254" cy="29692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046431-B2E5-4A78-BD9C-BD3219A54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07" y="1848490"/>
            <a:ext cx="4672301" cy="456947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F00AC0-ED54-4690-8ACF-CA4C9A5DBD36}"/>
              </a:ext>
            </a:extLst>
          </p:cNvPr>
          <p:cNvGrpSpPr/>
          <p:nvPr/>
        </p:nvGrpSpPr>
        <p:grpSpPr>
          <a:xfrm>
            <a:off x="8337039" y="2568229"/>
            <a:ext cx="127440" cy="33840"/>
            <a:chOff x="8337039" y="2568229"/>
            <a:chExt cx="127440" cy="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0B3FAB5-99EF-4D0A-93EC-D4A3E84CCCF0}"/>
                    </a:ext>
                  </a:extLst>
                </p14:cNvPr>
                <p14:cNvContentPartPr/>
                <p14:nvPr/>
              </p14:nvContentPartPr>
              <p14:xfrm>
                <a:off x="8337039" y="2568229"/>
                <a:ext cx="107280" cy="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0B3FAB5-99EF-4D0A-93EC-D4A3E84CCC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28039" y="2559229"/>
                  <a:ext cx="124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DF5CBD4-E9A8-4711-8CF9-174627990DF1}"/>
                    </a:ext>
                  </a:extLst>
                </p14:cNvPr>
                <p14:cNvContentPartPr/>
                <p14:nvPr/>
              </p14:nvContentPartPr>
              <p14:xfrm>
                <a:off x="8377359" y="2601709"/>
                <a:ext cx="8712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DF5CBD4-E9A8-4711-8CF9-174627990D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68359" y="2592709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B391C5-FE73-4E20-8596-8F2A1E2C6120}"/>
              </a:ext>
            </a:extLst>
          </p:cNvPr>
          <p:cNvCxnSpPr>
            <a:cxnSpLocks/>
          </p:cNvCxnSpPr>
          <p:nvPr/>
        </p:nvCxnSpPr>
        <p:spPr>
          <a:xfrm>
            <a:off x="8337039" y="2601709"/>
            <a:ext cx="5044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9FEFFB-B05B-405A-9875-02581DBF0AA9}"/>
              </a:ext>
            </a:extLst>
          </p:cNvPr>
          <p:cNvSpPr txBox="1"/>
          <p:nvPr/>
        </p:nvSpPr>
        <p:spPr>
          <a:xfrm>
            <a:off x="8842284" y="2383563"/>
            <a:ext cx="5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E85F11-C653-4CC3-8951-18DE72F53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64"/>
          <a:stretch/>
        </p:blipFill>
        <p:spPr>
          <a:xfrm>
            <a:off x="1154532" y="2258238"/>
            <a:ext cx="3341412" cy="33895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EEC38E-89A6-4102-93B0-7CC294776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90"/>
          <a:stretch/>
        </p:blipFill>
        <p:spPr>
          <a:xfrm>
            <a:off x="4383098" y="2369584"/>
            <a:ext cx="3893700" cy="30509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1A2A55-A965-4C6B-A295-7D254668F9B0}"/>
              </a:ext>
            </a:extLst>
          </p:cNvPr>
          <p:cNvSpPr txBox="1">
            <a:spLocks/>
          </p:cNvSpPr>
          <p:nvPr/>
        </p:nvSpPr>
        <p:spPr>
          <a:xfrm>
            <a:off x="2734240" y="513997"/>
            <a:ext cx="5461741" cy="66649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 </a:t>
            </a:r>
            <a:r>
              <a:rPr lang="en-US" altLang="ko-KR" b="1" dirty="0"/>
              <a:t>My algorithm</a:t>
            </a: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864024A2-70F9-4A66-A4E8-201CD09DA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45" y="257058"/>
            <a:ext cx="1552721" cy="15527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5D58B9-8161-4F80-9446-08A71DC9C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021" y="2456927"/>
            <a:ext cx="3775517" cy="2963644"/>
          </a:xfrm>
          <a:prstGeom prst="rect">
            <a:avLst/>
          </a:prstGeom>
        </p:spPr>
      </p:pic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1C9E0041-11AC-488B-93F4-EE37280D0359}"/>
              </a:ext>
            </a:extLst>
          </p:cNvPr>
          <p:cNvSpPr/>
          <p:nvPr/>
        </p:nvSpPr>
        <p:spPr>
          <a:xfrm>
            <a:off x="1223683" y="1437429"/>
            <a:ext cx="10337704" cy="51635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0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327</Words>
  <Application>Microsoft Office PowerPoint</Application>
  <PresentationFormat>와이드스크린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DNA복원 feat. Needleman-Wunsch algorithm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DNA복원 feat.Needleman-wunsch algorithm</dc:title>
  <dc:creator>권 예진</dc:creator>
  <cp:lastModifiedBy>권 예진</cp:lastModifiedBy>
  <cp:revision>22</cp:revision>
  <dcterms:created xsi:type="dcterms:W3CDTF">2020-06-15T00:40:17Z</dcterms:created>
  <dcterms:modified xsi:type="dcterms:W3CDTF">2020-06-15T07:37:26Z</dcterms:modified>
</cp:coreProperties>
</file>