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31" r:id="rId2"/>
    <p:sldMasterId id="2147483932" r:id="rId3"/>
    <p:sldMasterId id="2147483934" r:id="rId4"/>
  </p:sldMasterIdLst>
  <p:notesMasterIdLst>
    <p:notesMasterId r:id="rId11"/>
  </p:notesMasterIdLst>
  <p:sldIdLst>
    <p:sldId id="256" r:id="rId5"/>
    <p:sldId id="331" r:id="rId6"/>
    <p:sldId id="327" r:id="rId7"/>
    <p:sldId id="330" r:id="rId8"/>
    <p:sldId id="290" r:id="rId9"/>
    <p:sldId id="265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2" autoAdjust="0"/>
  </p:normalViewPr>
  <p:slideViewPr>
    <p:cSldViewPr snapToObjects="1">
      <p:cViewPr varScale="1">
        <p:scale>
          <a:sx n="71" d="100"/>
          <a:sy n="71" d="100"/>
        </p:scale>
        <p:origin x="54" y="78"/>
      </p:cViewPr>
      <p:guideLst>
        <p:guide orient="horz" pos="215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77942-8F7E-4C94-936B-A63272FE9292}" type="datetimeFigureOut">
              <a:rPr lang="ko-KR" altLang="en-US" smtClean="0"/>
              <a:t>2022-08-27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769C-B146-4437-B964-D8A4017FE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Rect 0"/>
              <p:cNvSpPr>
                <a:spLocks noGrp="1" noRot="1" noChangeAspect="1"/>
              </p:cNvSpPr>
              <p:nvPr>
                <p:ph type="sldImg"/>
              </p:nvPr>
            </p:nvSpPr>
            <p:spPr>
              <a:xfrm>
                <a:off x="-342900" y="2286000"/>
                <a:ext cx="10972800" cy="61722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/>
                <a:endParaRPr/>
              </a:p>
            </p:txBody>
          </p:sp>
          <p:sp>
            <p:nvSpPr>
              <p:cNvPr id="3" name="Rect 0"/>
              <p:cNvSpPr txBox="1">
                <a:spLocks noGrp="1"/>
              </p:cNvSpPr>
              <p:nvPr>
                <p:ph type="body"/>
              </p:nvPr>
            </p:nvSpPr>
            <p:spPr>
              <a:xfrm>
                <a:off x="1028700" y="8801100"/>
                <a:ext cx="8230235" cy="7201535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latinLnBrk="0">
                  <a:buFontTx/>
                  <a:buNone/>
                </a:pPr>
                <a:endParaRPr/>
              </a:p>
            </p:txBody>
          </p:sp>
          <p:sp>
            <p:nvSpPr>
              <p:cNvPr id="4" name="Rect 0"/>
              <p:cNvSpPr txBox="1">
                <a:spLocks noGrp="1"/>
              </p:cNvSpPr>
              <p:nvPr>
                <p:ph type="sldNum"/>
              </p:nvPr>
            </p:nvSpPr>
            <p:spPr>
              <a:xfrm>
                <a:off x="5828030" y="17372330"/>
                <a:ext cx="4458335" cy="91630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rtl="0" eaLnBrk="1" latinLnBrk="0" hangingPunct="1">
                  <a:buFontTx/>
                  <a:buNone/>
                </a:pPr>
                <a:fld id="{B9320F77-B9A0-41C5-862A-B4B631284C64}" type="slidenum">
                  <a:rPr sz="1200" b="0" i="0" strike="noStrike" cap="none">
                    <a:ln w="9525" cap="flat" cmpd="sng">
                      <a:noFill/>
                      <a:prstDash/>
                    </a:ln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3</a:t>
                </a:fld>
                <a:endParaRPr sz="1200" b="0" i="0" strike="noStrike" cap="none">
                  <a:ln w="9525" cap="flat" cmpd="sng">
                    <a:noFill/>
                    <a:prstDash/>
                  </a:ln>
                  <a:solidFill>
                    <a:srgbClr val="000000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</p:cSld>
      <p:clrMapOvr>
        <a:masterClrMapping/>
      </p:clrMapOvr>
    </p:notes>
  </mc:Choice>
  <mc:Fallback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xmlns="" xmlns:p14="http://schemas.microsoft.com/office/powerpoint/2010/main">
    <p:transition spd="slow"/>
  </mc:Fallback>
</mc:AlternateContent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73769C-B146-4437-B964-D8A4017FE7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23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9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9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12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3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1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8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5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0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2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69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72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3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2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4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2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0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40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8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latinLnBrk="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742950" indent="-285750" latinLnBrk="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</a:rPr>
              <a:t>8/27/2022</a:t>
            </a:fld>
            <a:endParaRPr lang="en-US" altLang="ko-KR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48600" y="4490085"/>
            <a:ext cx="13564870" cy="6850380"/>
            <a:chOff x="7848600" y="4490085"/>
            <a:chExt cx="13564870" cy="68503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48600" y="4490085"/>
              <a:ext cx="13564870" cy="68503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8600" y="-293370"/>
            <a:ext cx="13564870" cy="6850380"/>
            <a:chOff x="7848600" y="-293370"/>
            <a:chExt cx="13564870" cy="685038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7848600" y="-293370"/>
              <a:ext cx="13564870" cy="68503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7200" y="4235450"/>
            <a:ext cx="22457410" cy="2585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400" kern="0" spc="-3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딥러닝을</a:t>
            </a:r>
            <a:r>
              <a:rPr lang="ko-KR" altLang="en-US" sz="54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이용한 개인정보  </a:t>
            </a:r>
            <a:r>
              <a:rPr lang="ko-KR" altLang="en-US" sz="5400" kern="0" spc="-3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마스킹</a:t>
            </a:r>
            <a:r>
              <a:rPr lang="ko-KR" altLang="en-US" sz="54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촬영 시스템</a:t>
            </a:r>
            <a:endParaRPr lang="en-US" altLang="ko-KR" sz="5400" kern="0" spc="-3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48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Personal information masking shooting system using deep learning</a:t>
            </a:r>
          </a:p>
          <a:p>
            <a:r>
              <a:rPr lang="ko-KR" altLang="en-US" sz="5400" kern="0" spc="-300" dirty="0">
                <a:solidFill>
                  <a:srgbClr val="FFFFFF"/>
                </a:solidFill>
                <a:latin typeface="IBM Plex Sans KR" pitchFamily="34" charset="0"/>
              </a:rPr>
              <a:t> </a:t>
            </a:r>
            <a:endParaRPr lang="en-US" sz="5400" dirty="0"/>
          </a:p>
        </p:txBody>
      </p:sp>
      <p:sp>
        <p:nvSpPr>
          <p:cNvPr id="13" name="Object 13"/>
          <p:cNvSpPr txBox="1"/>
          <p:nvPr/>
        </p:nvSpPr>
        <p:spPr>
          <a:xfrm>
            <a:off x="482600" y="6936740"/>
            <a:ext cx="10947400" cy="1384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2016150006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김강섭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lang="en-US" altLang="ko-KR" sz="2800" kern="0" spc="-1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2017154031 </a:t>
            </a:r>
            <a:r>
              <a:rPr lang="ko-KR" alt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이승준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endParaRPr lang="en-US" sz="2800" kern="0" spc="-1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2019150031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윤예진</a:t>
            </a:r>
            <a:r>
              <a:rPr lang="en-US" sz="2800" kern="0" spc="-1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800" kern="0" spc="-100" dirty="0" err="1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정의훈교수님</a:t>
            </a:r>
            <a:endParaRPr lang="en-US" sz="2800" kern="0" spc="-100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610" y="3712210"/>
            <a:ext cx="3620770" cy="5232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kern="0" spc="-2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종합설계 </a:t>
            </a:r>
            <a:endParaRPr lang="en-US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705485" y="610870"/>
            <a:ext cx="4347210" cy="400685"/>
            <a:chOff x="705485" y="610870"/>
            <a:chExt cx="4347210" cy="400685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5485" y="610870"/>
              <a:ext cx="561340" cy="393700"/>
              <a:chOff x="705485" y="610870"/>
              <a:chExt cx="561340" cy="39370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05485" y="610870"/>
                <a:ext cx="561340" cy="393700"/>
              </a:xfrm>
              <a:prstGeom prst="rect">
                <a:avLst/>
              </a:prstGeom>
            </p:spPr>
          </p:pic>
        </p:grpSp>
        <p:sp>
          <p:nvSpPr>
            <p:cNvPr id="19" name="Object 19"/>
            <p:cNvSpPr txBox="1"/>
            <p:nvPr/>
          </p:nvSpPr>
          <p:spPr>
            <a:xfrm>
              <a:off x="1431925" y="641985"/>
              <a:ext cx="3620770" cy="3695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kern="0" spc="-100" dirty="0">
                  <a:solidFill>
                    <a:srgbClr val="6384CD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종합설계</a:t>
              </a:r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00D0FBFC-F8B6-4D3D-9A43-CDA815D8B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460" y="7479846"/>
            <a:ext cx="3482340" cy="1092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1001">
            <a:extLst>
              <a:ext uri="{FF2B5EF4-FFF2-40B4-BE49-F238E27FC236}">
                <a16:creationId xmlns:a16="http://schemas.microsoft.com/office/drawing/2014/main" id="{EAC9C0E1-95D8-46B3-805E-BEDD1EA6CC7E}"/>
              </a:ext>
            </a:extLst>
          </p:cNvPr>
          <p:cNvGrpSpPr/>
          <p:nvPr/>
        </p:nvGrpSpPr>
        <p:grpSpPr>
          <a:xfrm>
            <a:off x="7837805" y="-288925"/>
            <a:ext cx="12244070" cy="6850380"/>
            <a:chOff x="7837805" y="-288925"/>
            <a:chExt cx="12244070" cy="6850380"/>
          </a:xfrm>
        </p:grpSpPr>
        <p:pic>
          <p:nvPicPr>
            <p:cNvPr id="79" name="Object 2">
              <a:extLst>
                <a:ext uri="{FF2B5EF4-FFF2-40B4-BE49-F238E27FC236}">
                  <a16:creationId xmlns:a16="http://schemas.microsoft.com/office/drawing/2014/main" id="{5B860910-59E2-47E2-891E-A8C3A067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805" y="-288925"/>
              <a:ext cx="12244070" cy="6850380"/>
            </a:xfrm>
            <a:prstGeom prst="rect">
              <a:avLst/>
            </a:prstGeom>
          </p:spPr>
        </p:pic>
      </p:grpSp>
      <p:grpSp>
        <p:nvGrpSpPr>
          <p:cNvPr id="80" name="그룹 1002">
            <a:extLst>
              <a:ext uri="{FF2B5EF4-FFF2-40B4-BE49-F238E27FC236}">
                <a16:creationId xmlns:a16="http://schemas.microsoft.com/office/drawing/2014/main" id="{C07F1E13-A74D-4D9B-AA67-84CEC8FAD073}"/>
              </a:ext>
            </a:extLst>
          </p:cNvPr>
          <p:cNvGrpSpPr/>
          <p:nvPr/>
        </p:nvGrpSpPr>
        <p:grpSpPr>
          <a:xfrm>
            <a:off x="5669915" y="4458335"/>
            <a:ext cx="14784070" cy="6850380"/>
            <a:chOff x="5669915" y="4458335"/>
            <a:chExt cx="14784070" cy="6850380"/>
          </a:xfrm>
        </p:grpSpPr>
        <p:pic>
          <p:nvPicPr>
            <p:cNvPr id="81" name="Object 5">
              <a:extLst>
                <a:ext uri="{FF2B5EF4-FFF2-40B4-BE49-F238E27FC236}">
                  <a16:creationId xmlns:a16="http://schemas.microsoft.com/office/drawing/2014/main" id="{F194095F-4C12-4F87-95FF-EC54B474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915" y="4458335"/>
              <a:ext cx="14784070" cy="6850380"/>
            </a:xfrm>
            <a:prstGeom prst="rect">
              <a:avLst/>
            </a:prstGeom>
          </p:spPr>
        </p:pic>
      </p:grpSp>
      <p:sp>
        <p:nvSpPr>
          <p:cNvPr id="46" name="Object 45">
            <a:extLst>
              <a:ext uri="{FF2B5EF4-FFF2-40B4-BE49-F238E27FC236}">
                <a16:creationId xmlns:a16="http://schemas.microsoft.com/office/drawing/2014/main" id="{0294EA65-77AF-4959-BCF3-D544D6E4BF13}"/>
              </a:ext>
            </a:extLst>
          </p:cNvPr>
          <p:cNvSpPr txBox="1"/>
          <p:nvPr/>
        </p:nvSpPr>
        <p:spPr>
          <a:xfrm>
            <a:off x="728980" y="571500"/>
            <a:ext cx="94284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소개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Object 44"/>
          <p:cNvSpPr txBox="1">
            <a:spLocks/>
          </p:cNvSpPr>
          <p:nvPr/>
        </p:nvSpPr>
        <p:spPr>
          <a:xfrm>
            <a:off x="1993582" y="2013883"/>
            <a:ext cx="13978928" cy="686341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 charset="0"/>
                <a:ea typeface="함초롬돋움" charset="0"/>
                <a:cs typeface="함초롬돋움" charset="0"/>
              </a:rPr>
              <a:t>여러 플랫폼에서 이루어지는 생방송 스트리밍이 큰 인기를 얻고 있음</a:t>
            </a: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촬영 기기만 있으면 언제 어디서든 실시간으로 방송 가능 </a:t>
            </a:r>
            <a:endParaRPr lang="en-US" altLang="ko-KR" sz="4000" b="1" dirty="0">
              <a:latin typeface="함초롬돋움"/>
              <a:ea typeface="함초롬돋움" charset="0"/>
              <a:cs typeface="함초롬돋움" charset="0"/>
            </a:endParaRPr>
          </a:p>
          <a:p>
            <a:r>
              <a:rPr lang="en-US" altLang="ko-KR" sz="4000" b="1" dirty="0">
                <a:latin typeface="함초롬돋움"/>
                <a:ea typeface="함초롬돋움"/>
                <a:cs typeface="함초롬돋움" charset="0"/>
              </a:rPr>
              <a:t>    -&gt; </a:t>
            </a:r>
            <a:r>
              <a:rPr lang="en-US" altLang="ko-KR" sz="4000" b="1" dirty="0" err="1">
                <a:latin typeface="함초롬돋움"/>
                <a:ea typeface="함초롬돋움"/>
                <a:cs typeface="함초롬돋움" charset="0"/>
              </a:rPr>
              <a:t>의도치</a:t>
            </a:r>
            <a:r>
              <a:rPr lang="en-US" altLang="ko-KR" sz="4000" b="1" dirty="0">
                <a:latin typeface="함초롬돋움"/>
                <a:ea typeface="함초롬돋움"/>
                <a:cs typeface="함초롬돋움" charset="0"/>
              </a:rPr>
              <a:t> </a:t>
            </a:r>
            <a:r>
              <a:rPr lang="en-US" altLang="ko-KR" sz="4000" b="1" dirty="0" err="1">
                <a:latin typeface="함초롬돋움"/>
                <a:ea typeface="함초롬돋움"/>
                <a:cs typeface="함초롬돋움" charset="0"/>
              </a:rPr>
              <a:t>않은</a:t>
            </a:r>
            <a:r>
              <a:rPr lang="en-US" altLang="ko-KR" sz="4000" b="1" dirty="0">
                <a:latin typeface="함초롬돋움"/>
                <a:ea typeface="함초롬돋움"/>
                <a:cs typeface="함초롬돋움" charset="0"/>
              </a:rPr>
              <a:t> </a:t>
            </a:r>
            <a:r>
              <a:rPr lang="en-US" altLang="ko-KR" sz="4000" b="1" dirty="0" err="1">
                <a:latin typeface="함초롬돋움"/>
                <a:ea typeface="함초롬돋움"/>
                <a:cs typeface="함초롬돋움" charset="0"/>
              </a:rPr>
              <a:t>얼굴</a:t>
            </a:r>
            <a:r>
              <a:rPr lang="en-US" altLang="ko-KR" sz="4000" b="1" dirty="0">
                <a:latin typeface="함초롬돋움"/>
                <a:ea typeface="함초롬돋움"/>
                <a:cs typeface="함초롬돋움" charset="0"/>
              </a:rPr>
              <a:t> </a:t>
            </a:r>
            <a:r>
              <a:rPr lang="en-US" altLang="ko-KR" sz="4000" b="1" dirty="0" err="1">
                <a:latin typeface="함초롬돋움"/>
                <a:ea typeface="함초롬돋움"/>
                <a:cs typeface="함초롬돋움" charset="0"/>
              </a:rPr>
              <a:t>노출로</a:t>
            </a:r>
            <a:r>
              <a:rPr lang="en-US" altLang="ko-KR" sz="4000" b="1" dirty="0">
                <a:latin typeface="함초롬돋움"/>
                <a:ea typeface="함초롬돋움"/>
                <a:cs typeface="함초롬돋움" charset="0"/>
              </a:rPr>
              <a:t> </a:t>
            </a:r>
            <a:r>
              <a:rPr lang="en-US" altLang="ko-KR" sz="4000" b="1" dirty="0" err="1">
                <a:latin typeface="함초롬돋움"/>
                <a:ea typeface="함초롬돋움"/>
                <a:cs typeface="함초롬돋움" charset="0"/>
              </a:rPr>
              <a:t>인해</a:t>
            </a:r>
            <a:r>
              <a:rPr lang="en-US" altLang="ko-KR" sz="4000" b="1" dirty="0">
                <a:latin typeface="함초롬돋움"/>
                <a:ea typeface="함초롬돋움"/>
                <a:cs typeface="함초롬돋움" charset="0"/>
              </a:rPr>
              <a:t> </a:t>
            </a:r>
            <a:r>
              <a:rPr lang="ko-KR" altLang="en-US" sz="4000" b="1" dirty="0">
                <a:latin typeface="함초롬돋움"/>
                <a:ea typeface="함초롬돋움"/>
                <a:cs typeface="함초롬돋움" charset="0"/>
              </a:rPr>
              <a:t>초상권 침해 문제 발생</a:t>
            </a:r>
            <a:endParaRPr lang="en-US" altLang="ko-KR" sz="4000" b="1" dirty="0">
              <a:latin typeface="함초롬돋움"/>
              <a:ea typeface="함초롬돋움"/>
              <a:cs typeface="함초롬돋움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 charset="0"/>
                <a:ea typeface="함초롬돋움" charset="0"/>
                <a:cs typeface="함초롬돋움" charset="0"/>
              </a:rPr>
              <a:t>생방송 중 타인의 개인정보를 보호할 수 있는 시스템</a:t>
            </a: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0" indent="0" latinLnBrk="0">
              <a:buFontTx/>
              <a:buNone/>
            </a:pPr>
            <a:endParaRPr lang="ko-KR" altLang="en-US" sz="4000" b="1" dirty="0">
              <a:latin typeface="함초롬돋움" charset="0"/>
              <a:ea typeface="함초롬돋움" charset="0"/>
              <a:cs typeface="함초롬돋움" charset="0"/>
            </a:endParaRPr>
          </a:p>
        </p:txBody>
      </p: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0B92F8E4-34CE-4CF8-B57E-F6BAAB13677E}"/>
              </a:ext>
            </a:extLst>
          </p:cNvPr>
          <p:cNvGrpSpPr/>
          <p:nvPr/>
        </p:nvGrpSpPr>
        <p:grpSpPr>
          <a:xfrm>
            <a:off x="0" y="9657080"/>
            <a:ext cx="18285460" cy="628650"/>
            <a:chOff x="0" y="9657080"/>
            <a:chExt cx="18285460" cy="628650"/>
          </a:xfrm>
        </p:grpSpPr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446B54E8-2B00-4C66-8EAE-302F99A8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657080"/>
              <a:ext cx="18285460" cy="628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13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roup 5"/>
          <p:cNvGrpSpPr/>
          <p:nvPr/>
        </p:nvGrpSpPr>
        <p:grpSpPr>
          <a:xfrm>
            <a:off x="7837805" y="-288925"/>
            <a:ext cx="12244705" cy="6851015"/>
            <a:chOff x="7837805" y="-288925"/>
            <a:chExt cx="12244705" cy="6851015"/>
          </a:xfrm>
        </p:grpSpPr>
        <p:pic>
          <p:nvPicPr>
            <p:cNvPr id="3" name="Picture " descr="C:/Users/Jwall/AppData/Roaming/PolarisOffice/ETemp/10244_18056568/fImage21478989650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700000">
              <a:off x="7837805" y="-288925"/>
              <a:ext cx="12244705" cy="6851015"/>
            </a:xfrm>
            <a:prstGeom prst="rect">
              <a:avLst/>
            </a:prstGeom>
            <a:noFill/>
          </p:spPr>
        </p:pic>
      </p:grpSp>
      <p:grpSp>
        <p:nvGrpSpPr>
          <p:cNvPr id="1002" name="Group 5"/>
          <p:cNvGrpSpPr/>
          <p:nvPr/>
        </p:nvGrpSpPr>
        <p:grpSpPr>
          <a:xfrm>
            <a:off x="5669915" y="4458335"/>
            <a:ext cx="14784705" cy="6851015"/>
            <a:chOff x="5669915" y="4458335"/>
            <a:chExt cx="14784705" cy="6851015"/>
          </a:xfrm>
        </p:grpSpPr>
        <p:pic>
          <p:nvPicPr>
            <p:cNvPr id="6" name="Picture " descr="C:/Users/Jwall/AppData/Roaming/PolarisOffice/ETemp/10244_18056568/fImage230059919169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-2700000">
              <a:off x="5669915" y="4458335"/>
              <a:ext cx="14784705" cy="6851015"/>
            </a:xfrm>
            <a:prstGeom prst="rect">
              <a:avLst/>
            </a:prstGeom>
            <a:noFill/>
          </p:spPr>
        </p:pic>
      </p:grpSp>
      <p:sp>
        <p:nvSpPr>
          <p:cNvPr id="40" name="Rect 0"/>
          <p:cNvSpPr txBox="1">
            <a:spLocks/>
          </p:cNvSpPr>
          <p:nvPr/>
        </p:nvSpPr>
        <p:spPr>
          <a:xfrm>
            <a:off x="2011680" y="4761230"/>
            <a:ext cx="343217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800" b="0" i="0" strike="noStrike" cap="none">
              <a:ln w="9525" cap="flat" cmpd="sng">
                <a:noFill/>
                <a:prstDash/>
              </a:ln>
              <a:solidFill>
                <a:srgbClr val="000000"/>
              </a:solidFill>
              <a:latin typeface="Calibri" charset="0"/>
              <a:ea typeface="Calibri" charset="0"/>
            </a:endParaRPr>
          </a:p>
        </p:txBody>
      </p:sp>
      <p:grpSp>
        <p:nvGrpSpPr>
          <p:cNvPr id="19" name="Group 5"/>
          <p:cNvGrpSpPr/>
          <p:nvPr/>
        </p:nvGrpSpPr>
        <p:grpSpPr>
          <a:xfrm>
            <a:off x="0" y="9657080"/>
            <a:ext cx="18286095" cy="629285"/>
            <a:chOff x="0" y="9657080"/>
            <a:chExt cx="18286095" cy="629285"/>
          </a:xfrm>
        </p:grpSpPr>
        <p:pic>
          <p:nvPicPr>
            <p:cNvPr id="20" name="Picture " descr="C:/Users/Jwall/AppData/Roaming/PolarisOffice/ETemp/10244_18056568/fImage17109945724.png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9657080"/>
              <a:ext cx="18286095" cy="629285"/>
            </a:xfrm>
            <a:prstGeom prst="rect">
              <a:avLst/>
            </a:prstGeom>
            <a:noFill/>
          </p:spPr>
        </p:pic>
      </p:grpSp>
      <p:sp>
        <p:nvSpPr>
          <p:cNvPr id="11" name="Rect 0"/>
          <p:cNvSpPr txBox="1">
            <a:spLocks/>
          </p:cNvSpPr>
          <p:nvPr/>
        </p:nvSpPr>
        <p:spPr>
          <a:xfrm>
            <a:off x="728980" y="522605"/>
            <a:ext cx="9429115" cy="8318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4800" b="1" spc="-90" dirty="0">
                <a:solidFill>
                  <a:srgbClr val="061F56"/>
                </a:solidFill>
                <a:latin typeface="함초롬돋움" charset="0"/>
                <a:ea typeface="함초롬돋움" charset="0"/>
              </a:rPr>
              <a:t>팀원 소개 및 역할</a:t>
            </a:r>
            <a:endParaRPr lang="ko-KR" altLang="en-US" sz="4800" b="1" dirty="0">
              <a:solidFill>
                <a:srgbClr val="061F56"/>
              </a:solidFill>
              <a:latin typeface="함초롬돋움" charset="0"/>
              <a:ea typeface="함초롬돋움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15629"/>
              </p:ext>
            </p:extLst>
          </p:nvPr>
        </p:nvGraphicFramePr>
        <p:xfrm>
          <a:off x="1783715" y="1703705"/>
          <a:ext cx="12621260" cy="72586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75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3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3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945"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 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이승준</a:t>
                      </a: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(AI, </a:t>
                      </a: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네트워크)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김강섭(네트워크, 웹/DB)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윤예진(웹, 앱/DB)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22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자료수집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 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인공지능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 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모델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데이터 전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/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후처리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서버/클라이언트 통신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스트리밍 서버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실시간 스트리밍 프로토콜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웹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페이지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(Django)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DB(MySQL)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웹페이지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(Django)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스트리밍 어플리케이션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DB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(MySQL)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 실시간 스트리밍 프로토콜</a:t>
                      </a: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39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설    계</a:t>
                      </a:r>
                      <a:endParaRPr lang="ko-KR" altLang="en-US" sz="24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데이터 전/후처리 모듈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인공지능 모델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웹 서버 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통신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스트리밍 서버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웹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-DB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연동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웹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서버 통신</a:t>
                      </a: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웹 페이지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UI/UX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웹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앱 연동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DB 구조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39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구    현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데이터 전/후처리 모듈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인공지능 모듈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네트워크 인프라 구축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웹 </a:t>
                      </a:r>
                      <a:r>
                        <a:rPr lang="ko-KR" altLang="en-US" sz="1800" b="1" i="0" kern="1200" dirty="0" err="1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백엔드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네트워크 인프라 구축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모듈 통합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웹 페이지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UI/UX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웹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-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앱 연동</a:t>
                      </a: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DB 서버 구축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2725">
                <a:tc>
                  <a:txBody>
                    <a:bodyPr/>
                    <a:lstStyle/>
                    <a:p>
                      <a:pPr marL="0" indent="0" algn="ctr" latinLnBrk="0">
                        <a:buFontTx/>
                        <a:buNone/>
                      </a:pPr>
                      <a:r>
                        <a:rPr sz="2400" b="1" i="0" kern="120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테스트</a:t>
                      </a:r>
                      <a:endParaRPr lang="ko-KR" altLang="en-US" sz="2400" b="1" i="0" kern="120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각종 버그 테스트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인공지능 모듈 정확도 테스트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  <a:p>
                      <a:pPr marL="0" indent="0" algn="l" latinLnBrk="0">
                        <a:buFontTx/>
                        <a:buNone/>
                      </a:pP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맑은 고딕" charset="0"/>
                        </a:rPr>
                        <a:t></a:t>
                      </a:r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굴림" charset="0"/>
                          <a:ea typeface="굴림" charset="0"/>
                        </a:rPr>
                        <a:t> 실시간 영상 송출을 위한 네트워크 성능(속도) 테스트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굴림" charset="0"/>
                        <a:ea typeface="굴림" charset="0"/>
                      </a:endParaRPr>
                    </a:p>
                  </a:txBody>
                  <a:tcPr marL="0" marR="0" marT="0" marB="0" anchor="ctr">
                    <a:lnL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4D4D4D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1001">
            <a:extLst>
              <a:ext uri="{FF2B5EF4-FFF2-40B4-BE49-F238E27FC236}">
                <a16:creationId xmlns:a16="http://schemas.microsoft.com/office/drawing/2014/main" id="{EAC9C0E1-95D8-46B3-805E-BEDD1EA6CC7E}"/>
              </a:ext>
            </a:extLst>
          </p:cNvPr>
          <p:cNvGrpSpPr/>
          <p:nvPr/>
        </p:nvGrpSpPr>
        <p:grpSpPr>
          <a:xfrm>
            <a:off x="7837805" y="-288925"/>
            <a:ext cx="12244070" cy="6850380"/>
            <a:chOff x="7837805" y="-288925"/>
            <a:chExt cx="12244070" cy="6850380"/>
          </a:xfrm>
        </p:grpSpPr>
        <p:pic>
          <p:nvPicPr>
            <p:cNvPr id="79" name="Object 2">
              <a:extLst>
                <a:ext uri="{FF2B5EF4-FFF2-40B4-BE49-F238E27FC236}">
                  <a16:creationId xmlns:a16="http://schemas.microsoft.com/office/drawing/2014/main" id="{5B860910-59E2-47E2-891E-A8C3A067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7837805" y="-288925"/>
              <a:ext cx="12244070" cy="6850380"/>
            </a:xfrm>
            <a:prstGeom prst="rect">
              <a:avLst/>
            </a:prstGeom>
          </p:spPr>
        </p:pic>
      </p:grpSp>
      <p:grpSp>
        <p:nvGrpSpPr>
          <p:cNvPr id="80" name="그룹 1002">
            <a:extLst>
              <a:ext uri="{FF2B5EF4-FFF2-40B4-BE49-F238E27FC236}">
                <a16:creationId xmlns:a16="http://schemas.microsoft.com/office/drawing/2014/main" id="{C07F1E13-A74D-4D9B-AA67-84CEC8FAD073}"/>
              </a:ext>
            </a:extLst>
          </p:cNvPr>
          <p:cNvGrpSpPr/>
          <p:nvPr/>
        </p:nvGrpSpPr>
        <p:grpSpPr>
          <a:xfrm>
            <a:off x="5669915" y="4458335"/>
            <a:ext cx="14784070" cy="6850380"/>
            <a:chOff x="5669915" y="4458335"/>
            <a:chExt cx="14784070" cy="6850380"/>
          </a:xfrm>
        </p:grpSpPr>
        <p:pic>
          <p:nvPicPr>
            <p:cNvPr id="81" name="Object 5">
              <a:extLst>
                <a:ext uri="{FF2B5EF4-FFF2-40B4-BE49-F238E27FC236}">
                  <a16:creationId xmlns:a16="http://schemas.microsoft.com/office/drawing/2014/main" id="{F194095F-4C12-4F87-95FF-EC54B474F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5669915" y="4458335"/>
              <a:ext cx="14784070" cy="6850380"/>
            </a:xfrm>
            <a:prstGeom prst="rect">
              <a:avLst/>
            </a:prstGeom>
          </p:spPr>
        </p:pic>
      </p:grpSp>
      <p:sp>
        <p:nvSpPr>
          <p:cNvPr id="46" name="Object 45">
            <a:extLst>
              <a:ext uri="{FF2B5EF4-FFF2-40B4-BE49-F238E27FC236}">
                <a16:creationId xmlns:a16="http://schemas.microsoft.com/office/drawing/2014/main" id="{0294EA65-77AF-4959-BCF3-D544D6E4BF13}"/>
              </a:ext>
            </a:extLst>
          </p:cNvPr>
          <p:cNvSpPr txBox="1"/>
          <p:nvPr/>
        </p:nvSpPr>
        <p:spPr>
          <a:xfrm>
            <a:off x="728980" y="571500"/>
            <a:ext cx="942848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b="1" kern="0" spc="-100" dirty="0">
                <a:solidFill>
                  <a:srgbClr val="061F5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작품 요약 설명</a:t>
            </a:r>
            <a:endParaRPr lang="en-US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0B92F8E4-34CE-4CF8-B57E-F6BAAB13677E}"/>
              </a:ext>
            </a:extLst>
          </p:cNvPr>
          <p:cNvGrpSpPr/>
          <p:nvPr/>
        </p:nvGrpSpPr>
        <p:grpSpPr>
          <a:xfrm>
            <a:off x="0" y="9657080"/>
            <a:ext cx="18285460" cy="628650"/>
            <a:chOff x="0" y="9657080"/>
            <a:chExt cx="18285460" cy="628650"/>
          </a:xfrm>
        </p:grpSpPr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446B54E8-2B00-4C66-8EAE-302F99A8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657080"/>
              <a:ext cx="18285460" cy="62865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87C0A58C-4CDA-CECD-D30A-4400C4E7841B}"/>
              </a:ext>
            </a:extLst>
          </p:cNvPr>
          <p:cNvSpPr txBox="1">
            <a:spLocks/>
          </p:cNvSpPr>
          <p:nvPr/>
        </p:nvSpPr>
        <p:spPr>
          <a:xfrm>
            <a:off x="1993582" y="2029821"/>
            <a:ext cx="14694218" cy="747897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방송자는 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RTMP </a:t>
            </a: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프로토콜을 이용하여 스트리밍 어플리케이션에서 서버로 실시간 영상을 전송</a:t>
            </a: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 latinLnBrk="0">
              <a:buFont typeface="Arial" panose="020B0604020202020204" pitchFamily="34" charset="0"/>
              <a:buChar char="•"/>
            </a:pP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서버에서는 수신한 실시간 영상 프레임에서 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Google </a:t>
            </a:r>
            <a:r>
              <a:rPr lang="en-US" altLang="ko-KR" sz="4000" b="1" dirty="0" err="1">
                <a:latin typeface="함초롬돋움"/>
                <a:ea typeface="함초롬돋움" charset="0"/>
                <a:cs typeface="함초롬돋움" charset="0"/>
              </a:rPr>
              <a:t>FaceNet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, </a:t>
            </a:r>
            <a:r>
              <a:rPr lang="en-US" altLang="ko-KR" sz="4000" b="1" dirty="0" err="1">
                <a:latin typeface="함초롬돋움"/>
                <a:ea typeface="함초롬돋움" charset="0"/>
                <a:cs typeface="함초롬돋움" charset="0"/>
              </a:rPr>
              <a:t>ResNet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 등 </a:t>
            </a:r>
            <a:r>
              <a:rPr lang="en-US" altLang="ko-KR" sz="4000" b="1" dirty="0" err="1">
                <a:latin typeface="함초롬돋움"/>
                <a:ea typeface="함초롬돋움" charset="0"/>
                <a:cs typeface="함초롬돋움" charset="0"/>
              </a:rPr>
              <a:t>딥러닝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 </a:t>
            </a:r>
            <a:r>
              <a:rPr lang="en-US" altLang="ko-KR" sz="4000" b="1" dirty="0" err="1">
                <a:latin typeface="함초롬돋움"/>
                <a:ea typeface="함초롬돋움" charset="0"/>
                <a:cs typeface="함초롬돋움" charset="0"/>
              </a:rPr>
              <a:t>모델</a:t>
            </a: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을 이용하여 얼굴 검출 후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, </a:t>
            </a: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사전 등록된 얼굴과 비교해 분류</a:t>
            </a:r>
            <a:endParaRPr lang="en-US" altLang="ko-KR" sz="4000" b="1" dirty="0">
              <a:latin typeface="함초롬돋움"/>
              <a:ea typeface="함초롬돋움" charset="0"/>
              <a:cs typeface="함초롬돋움" charset="0"/>
            </a:endParaRPr>
          </a:p>
          <a:p>
            <a:pPr latinLnBrk="0"/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등록되지 않은 얼굴로 분류된 얼굴은 </a:t>
            </a:r>
            <a:r>
              <a:rPr lang="en-US" altLang="ko-KR" sz="4000" b="1" dirty="0">
                <a:latin typeface="함초롬돋움"/>
                <a:ea typeface="함초롬돋움" charset="0"/>
                <a:cs typeface="함초롬돋움" charset="0"/>
              </a:rPr>
              <a:t>Python OpenCV </a:t>
            </a: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라이브러리를 활용하여 </a:t>
            </a:r>
            <a:r>
              <a:rPr lang="ko-KR" altLang="en-US" sz="4000" b="1" dirty="0" err="1">
                <a:latin typeface="함초롬돋움"/>
                <a:ea typeface="함초롬돋움" charset="0"/>
                <a:cs typeface="함초롬돋움" charset="0"/>
              </a:rPr>
              <a:t>마스킹</a:t>
            </a: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 처리를 거친 후 영상 송출</a:t>
            </a:r>
            <a:endParaRPr lang="en-US" altLang="ko-KR" sz="4000" b="1" dirty="0">
              <a:latin typeface="함초롬돋움"/>
              <a:ea typeface="함초롬돋움" charset="0"/>
              <a:cs typeface="함초롬돋움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b="1" dirty="0">
              <a:latin typeface="함초롬돋움"/>
              <a:ea typeface="함초롬돋움" charset="0"/>
              <a:cs typeface="함초롬돋움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시청자는 방송자를 제외한 사람의 얼굴이 </a:t>
            </a:r>
            <a:r>
              <a:rPr lang="ko-KR" altLang="en-US" sz="4000" b="1" dirty="0" err="1">
                <a:latin typeface="함초롬돋움"/>
                <a:ea typeface="함초롬돋움" charset="0"/>
                <a:cs typeface="함초롬돋움" charset="0"/>
              </a:rPr>
              <a:t>마스킹</a:t>
            </a:r>
            <a:r>
              <a:rPr lang="ko-KR" altLang="en-US" sz="4000" b="1" dirty="0">
                <a:latin typeface="함초롬돋움"/>
                <a:ea typeface="함초롬돋움" charset="0"/>
                <a:cs typeface="함초롬돋움" charset="0"/>
              </a:rPr>
              <a:t> 처리된 방송 화면을 시청</a:t>
            </a:r>
            <a:endParaRPr lang="en-US" altLang="ko-KR" sz="4000" b="1" dirty="0">
              <a:latin typeface="함초롬돋움" charset="0"/>
              <a:ea typeface="함초롬돋움" charset="0"/>
              <a:cs typeface="함초롬돋움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EBC38-C165-398E-A46A-05951289E5FC}"/>
              </a:ext>
            </a:extLst>
          </p:cNvPr>
          <p:cNvSpPr txBox="1"/>
          <p:nvPr/>
        </p:nvSpPr>
        <p:spPr>
          <a:xfrm>
            <a:off x="764996" y="1402497"/>
            <a:ext cx="38830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시나리오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3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1530985" y="5253354"/>
            <a:ext cx="3431540" cy="3695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AE176D-0A23-4290-8E17-AC8D18406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90" y="2321559"/>
            <a:ext cx="631190" cy="6299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DBAB4C-1C50-4BE1-BB61-C98D5026F5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75" y="2329814"/>
            <a:ext cx="2072005" cy="601345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943BB3A-9B67-4EED-AF60-271970A25340}"/>
              </a:ext>
            </a:extLst>
          </p:cNvPr>
          <p:cNvSpPr/>
          <p:nvPr/>
        </p:nvSpPr>
        <p:spPr>
          <a:xfrm>
            <a:off x="1457325" y="3734434"/>
            <a:ext cx="3945890" cy="34455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pic>
        <p:nvPicPr>
          <p:cNvPr id="23" name="Picture 87">
            <a:extLst>
              <a:ext uri="{FF2B5EF4-FFF2-40B4-BE49-F238E27FC236}">
                <a16:creationId xmlns:a16="http://schemas.microsoft.com/office/drawing/2014/main" id="{9607D813-900F-4927-AEA6-409FE1965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620" y="1189354"/>
            <a:ext cx="917575" cy="113919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68399B-6049-429E-A63A-824DF4CE7D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73290" y="1270634"/>
            <a:ext cx="2724150" cy="799465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39A2916-DF2F-44AE-88B2-FFB71DE734F0}"/>
              </a:ext>
            </a:extLst>
          </p:cNvPr>
          <p:cNvSpPr/>
          <p:nvPr/>
        </p:nvSpPr>
        <p:spPr>
          <a:xfrm>
            <a:off x="13456920" y="3734434"/>
            <a:ext cx="3945890" cy="34455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7275C8E-72DF-43DE-9A73-C13821D5E7D2}"/>
              </a:ext>
            </a:extLst>
          </p:cNvPr>
          <p:cNvSpPr/>
          <p:nvPr/>
        </p:nvSpPr>
        <p:spPr>
          <a:xfrm>
            <a:off x="7273290" y="992504"/>
            <a:ext cx="3945890" cy="344551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DBFA79-BDC0-4A63-92B3-70EE04B7DF4A}"/>
              </a:ext>
            </a:extLst>
          </p:cNvPr>
          <p:cNvGrpSpPr/>
          <p:nvPr/>
        </p:nvGrpSpPr>
        <p:grpSpPr>
          <a:xfrm>
            <a:off x="2663825" y="4225289"/>
            <a:ext cx="1603375" cy="1626870"/>
            <a:chOff x="3858895" y="3757295"/>
            <a:chExt cx="1603375" cy="1626870"/>
          </a:xfrm>
        </p:grpSpPr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AE98BB1F-D56C-4CDF-A3ED-93AA8F6A7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58895" y="3757295"/>
              <a:ext cx="1603375" cy="1626870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0227FAB2-9129-4661-9754-24FD70726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4190" y="4229100"/>
              <a:ext cx="673735" cy="683260"/>
            </a:xfrm>
            <a:prstGeom prst="rect">
              <a:avLst/>
            </a:prstGeom>
          </p:spPr>
        </p:pic>
      </p:grp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E7CB83B-5747-46F2-8846-862C7128C0BE}"/>
              </a:ext>
            </a:extLst>
          </p:cNvPr>
          <p:cNvSpPr/>
          <p:nvPr/>
        </p:nvSpPr>
        <p:spPr>
          <a:xfrm>
            <a:off x="2600960" y="3538854"/>
            <a:ext cx="1658620" cy="4616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8CF9B-2778-4E68-9BA5-864892D023CC}"/>
              </a:ext>
            </a:extLst>
          </p:cNvPr>
          <p:cNvSpPr txBox="1"/>
          <p:nvPr/>
        </p:nvSpPr>
        <p:spPr>
          <a:xfrm>
            <a:off x="2633980" y="3508374"/>
            <a:ext cx="16376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Client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906480B4-B926-4CD7-A76D-72F8439E5E3B}"/>
              </a:ext>
            </a:extLst>
          </p:cNvPr>
          <p:cNvSpPr/>
          <p:nvPr/>
        </p:nvSpPr>
        <p:spPr>
          <a:xfrm>
            <a:off x="8448040" y="786764"/>
            <a:ext cx="1658620" cy="4616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5C939C-2E81-4FB5-9364-BAFB9B8D7D77}"/>
              </a:ext>
            </a:extLst>
          </p:cNvPr>
          <p:cNvSpPr txBox="1"/>
          <p:nvPr/>
        </p:nvSpPr>
        <p:spPr>
          <a:xfrm>
            <a:off x="8488045" y="786129"/>
            <a:ext cx="16376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Server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29E7E2F3-3EB5-43E2-A2E9-CE19A8CA2C5D}"/>
              </a:ext>
            </a:extLst>
          </p:cNvPr>
          <p:cNvSpPr/>
          <p:nvPr/>
        </p:nvSpPr>
        <p:spPr>
          <a:xfrm>
            <a:off x="14651355" y="3512819"/>
            <a:ext cx="1658620" cy="4616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0174DC-FF42-4DF3-A10D-BEC81A74BE01}"/>
              </a:ext>
            </a:extLst>
          </p:cNvPr>
          <p:cNvSpPr txBox="1"/>
          <p:nvPr/>
        </p:nvSpPr>
        <p:spPr>
          <a:xfrm>
            <a:off x="14652625" y="3481704"/>
            <a:ext cx="1637665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Web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85F16C-92B8-48DF-995C-B7704C905A66}"/>
              </a:ext>
            </a:extLst>
          </p:cNvPr>
          <p:cNvSpPr/>
          <p:nvPr/>
        </p:nvSpPr>
        <p:spPr>
          <a:xfrm>
            <a:off x="7962900" y="3081019"/>
            <a:ext cx="2628900" cy="554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 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인식</a:t>
            </a:r>
            <a:r>
              <a:rPr lang="en-US" altLang="ko-KR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26B5C49-3388-4111-A22B-7A24EE24B7BC}"/>
              </a:ext>
            </a:extLst>
          </p:cNvPr>
          <p:cNvSpPr/>
          <p:nvPr/>
        </p:nvSpPr>
        <p:spPr>
          <a:xfrm>
            <a:off x="7962900" y="3747134"/>
            <a:ext cx="2628900" cy="554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마스킹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처리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BFDF2CB-7484-448B-9701-90522A9E11CE}"/>
              </a:ext>
            </a:extLst>
          </p:cNvPr>
          <p:cNvSpPr/>
          <p:nvPr/>
        </p:nvSpPr>
        <p:spPr>
          <a:xfrm>
            <a:off x="14146530" y="5088889"/>
            <a:ext cx="2628900" cy="554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처리된 영상 시청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4AD7BC7-1510-4607-8914-4630784DFAC5}"/>
              </a:ext>
            </a:extLst>
          </p:cNvPr>
          <p:cNvSpPr/>
          <p:nvPr/>
        </p:nvSpPr>
        <p:spPr>
          <a:xfrm>
            <a:off x="14146530" y="5775959"/>
            <a:ext cx="2628900" cy="554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</a:t>
            </a:r>
            <a:r>
              <a:rPr lang="ko-KR" alt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8E59D9B9-4AC5-43A0-B5DA-52618BEAFA7F}"/>
              </a:ext>
            </a:extLst>
          </p:cNvPr>
          <p:cNvSpPr/>
          <p:nvPr/>
        </p:nvSpPr>
        <p:spPr>
          <a:xfrm>
            <a:off x="7571740" y="6266180"/>
            <a:ext cx="3368040" cy="2992120"/>
          </a:xfrm>
          <a:prstGeom prst="ca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342CED34-94BE-4AD9-ACE6-A710A0407527}"/>
              </a:ext>
            </a:extLst>
          </p:cNvPr>
          <p:cNvSpPr/>
          <p:nvPr/>
        </p:nvSpPr>
        <p:spPr>
          <a:xfrm>
            <a:off x="8438515" y="6034404"/>
            <a:ext cx="1658620" cy="4616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+mn-cs"/>
              </a:rPr>
              <a:t>CONTENTS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E7F9C7-6B54-4EB1-8762-41A30A15FA9A}"/>
              </a:ext>
            </a:extLst>
          </p:cNvPr>
          <p:cNvSpPr txBox="1"/>
          <p:nvPr/>
        </p:nvSpPr>
        <p:spPr>
          <a:xfrm>
            <a:off x="8458835" y="6027419"/>
            <a:ext cx="163766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2C3A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Database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A34F31C-B051-418C-943C-213199D8A9DF}"/>
              </a:ext>
            </a:extLst>
          </p:cNvPr>
          <p:cNvCxnSpPr>
            <a:cxnSpLocks/>
          </p:cNvCxnSpPr>
          <p:nvPr/>
        </p:nvCxnSpPr>
        <p:spPr>
          <a:xfrm>
            <a:off x="5479415" y="3870959"/>
            <a:ext cx="1759585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28503E-4562-42D0-8F43-ECD54C1ADA66}"/>
              </a:ext>
            </a:extLst>
          </p:cNvPr>
          <p:cNvCxnSpPr>
            <a:cxnSpLocks/>
          </p:cNvCxnSpPr>
          <p:nvPr/>
        </p:nvCxnSpPr>
        <p:spPr>
          <a:xfrm rot="10800000">
            <a:off x="11430000" y="4289424"/>
            <a:ext cx="1759585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85DCD8E-FDBC-4E00-8DF1-7B05C90D16CF}"/>
              </a:ext>
            </a:extLst>
          </p:cNvPr>
          <p:cNvCxnSpPr>
            <a:cxnSpLocks/>
          </p:cNvCxnSpPr>
          <p:nvPr/>
        </p:nvCxnSpPr>
        <p:spPr>
          <a:xfrm>
            <a:off x="9448800" y="4505324"/>
            <a:ext cx="0" cy="149606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754530A-DF31-418A-B387-CC2DC21D4C2B}"/>
              </a:ext>
            </a:extLst>
          </p:cNvPr>
          <p:cNvCxnSpPr>
            <a:cxnSpLocks/>
          </p:cNvCxnSpPr>
          <p:nvPr/>
        </p:nvCxnSpPr>
        <p:spPr>
          <a:xfrm flipV="1">
            <a:off x="9216390" y="4510404"/>
            <a:ext cx="0" cy="141859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7CCE3081-B81E-4BA6-BBA9-BEEC96F3DC2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815" y="5514339"/>
            <a:ext cx="1980565" cy="1980565"/>
          </a:xfrm>
          <a:prstGeom prst="rect">
            <a:avLst/>
          </a:prstGeom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810AEC1-E410-4D35-87E7-4D91358093D4}"/>
              </a:ext>
            </a:extLst>
          </p:cNvPr>
          <p:cNvSpPr/>
          <p:nvPr/>
        </p:nvSpPr>
        <p:spPr>
          <a:xfrm>
            <a:off x="2529840" y="6080759"/>
            <a:ext cx="1915160" cy="4781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촬영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AA6C0E0-681C-4A37-9DEC-E75D509830B6}"/>
              </a:ext>
            </a:extLst>
          </p:cNvPr>
          <p:cNvSpPr/>
          <p:nvPr/>
        </p:nvSpPr>
        <p:spPr>
          <a:xfrm>
            <a:off x="14135100" y="6461759"/>
            <a:ext cx="2628900" cy="554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얼굴 등록</a:t>
            </a:r>
          </a:p>
        </p:txBody>
      </p:sp>
      <p:grpSp>
        <p:nvGrpSpPr>
          <p:cNvPr id="63" name="그룹 1003">
            <a:extLst>
              <a:ext uri="{FF2B5EF4-FFF2-40B4-BE49-F238E27FC236}">
                <a16:creationId xmlns:a16="http://schemas.microsoft.com/office/drawing/2014/main" id="{6113B914-066E-4A7E-B804-AD9B6D45D4F4}"/>
              </a:ext>
            </a:extLst>
          </p:cNvPr>
          <p:cNvGrpSpPr/>
          <p:nvPr/>
        </p:nvGrpSpPr>
        <p:grpSpPr>
          <a:xfrm>
            <a:off x="0" y="9657080"/>
            <a:ext cx="18285460" cy="628650"/>
            <a:chOff x="0" y="9657080"/>
            <a:chExt cx="18285460" cy="628650"/>
          </a:xfrm>
        </p:grpSpPr>
        <p:pic>
          <p:nvPicPr>
            <p:cNvPr id="64" name="Object 8">
              <a:extLst>
                <a:ext uri="{FF2B5EF4-FFF2-40B4-BE49-F238E27FC236}">
                  <a16:creationId xmlns:a16="http://schemas.microsoft.com/office/drawing/2014/main" id="{75998C06-1DC9-4626-BF6C-ABCED4BA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9657080"/>
              <a:ext cx="18285460" cy="628650"/>
            </a:xfrm>
            <a:prstGeom prst="rect">
              <a:avLst/>
            </a:prstGeom>
          </p:spPr>
        </p:pic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1EDFFAB-5732-42AB-A67F-D5F9B22128BF}"/>
              </a:ext>
            </a:extLst>
          </p:cNvPr>
          <p:cNvCxnSpPr>
            <a:cxnSpLocks/>
          </p:cNvCxnSpPr>
          <p:nvPr/>
        </p:nvCxnSpPr>
        <p:spPr>
          <a:xfrm rot="10800000">
            <a:off x="5513705" y="4160519"/>
            <a:ext cx="1759585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2C9969C-1273-4B24-AA2B-725A13BBD12F}"/>
              </a:ext>
            </a:extLst>
          </p:cNvPr>
          <p:cNvCxnSpPr>
            <a:cxnSpLocks/>
          </p:cNvCxnSpPr>
          <p:nvPr/>
        </p:nvCxnSpPr>
        <p:spPr>
          <a:xfrm>
            <a:off x="11430000" y="4007484"/>
            <a:ext cx="1759585" cy="0"/>
          </a:xfrm>
          <a:prstGeom prst="straightConnector1">
            <a:avLst/>
          </a:prstGeom>
          <a:ln w="7937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3" name="Picture 10">
            <a:extLst>
              <a:ext uri="{FF2B5EF4-FFF2-40B4-BE49-F238E27FC236}">
                <a16:creationId xmlns:a16="http://schemas.microsoft.com/office/drawing/2014/main" id="{BBB8970A-9121-4E4A-B68F-18796D527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1"/>
          <a:stretch/>
        </p:blipFill>
        <p:spPr bwMode="auto">
          <a:xfrm>
            <a:off x="14578330" y="4147819"/>
            <a:ext cx="1693545" cy="7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45">
            <a:extLst>
              <a:ext uri="{FF2B5EF4-FFF2-40B4-BE49-F238E27FC236}">
                <a16:creationId xmlns:a16="http://schemas.microsoft.com/office/drawing/2014/main" id="{E4C2369D-DE14-0A7E-D63A-0657224BAEC7}"/>
              </a:ext>
            </a:extLst>
          </p:cNvPr>
          <p:cNvSpPr txBox="1">
            <a:spLocks/>
          </p:cNvSpPr>
          <p:nvPr/>
        </p:nvSpPr>
        <p:spPr>
          <a:xfrm>
            <a:off x="728980" y="566420"/>
            <a:ext cx="9429115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800" b="1" dirty="0">
                <a:solidFill>
                  <a:srgbClr val="061F56"/>
                </a:solidFill>
                <a:latin typeface="함초롬돋움" charset="0"/>
                <a:ea typeface="함초롬돋움" charset="0"/>
                <a:cs typeface="함초롬돋움" charset="0"/>
              </a:rPr>
              <a:t>작품 요약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7F78F5-7E66-6E1D-6969-C80B2CD2A62D}"/>
              </a:ext>
            </a:extLst>
          </p:cNvPr>
          <p:cNvSpPr/>
          <p:nvPr/>
        </p:nvSpPr>
        <p:spPr>
          <a:xfrm>
            <a:off x="7962900" y="7736204"/>
            <a:ext cx="2628900" cy="55435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>
                <a:solidFill>
                  <a:prstClr val="black">
                    <a:lumMod val="85000"/>
                    <a:lumOff val="15000"/>
                  </a:prst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정보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98774-583D-200F-3958-EDE3C7AA3D51}"/>
              </a:ext>
            </a:extLst>
          </p:cNvPr>
          <p:cNvSpPr txBox="1"/>
          <p:nvPr/>
        </p:nvSpPr>
        <p:spPr>
          <a:xfrm>
            <a:off x="764996" y="1402497"/>
            <a:ext cx="388302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67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61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10585" y="5382895"/>
            <a:ext cx="17225645" cy="7271385"/>
            <a:chOff x="-3410585" y="5382895"/>
            <a:chExt cx="17225645" cy="7271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2700000">
              <a:off x="-3410585" y="5382895"/>
              <a:ext cx="17225645" cy="7271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996565" y="-694055"/>
            <a:ext cx="14398625" cy="7271385"/>
            <a:chOff x="-2996565" y="-694055"/>
            <a:chExt cx="14398625" cy="727138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2996565" y="-694055"/>
              <a:ext cx="14398625" cy="727138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16150" y="671830"/>
            <a:ext cx="4347210" cy="400685"/>
            <a:chOff x="14916150" y="671830"/>
            <a:chExt cx="4347210" cy="400685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916150" y="671830"/>
              <a:ext cx="561340" cy="393700"/>
              <a:chOff x="14916150" y="671830"/>
              <a:chExt cx="561340" cy="39370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916150" y="671830"/>
                <a:ext cx="561340" cy="393700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5642590" y="702945"/>
              <a:ext cx="3620770" cy="3695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kern="0" spc="-100" dirty="0">
                  <a:solidFill>
                    <a:srgbClr val="6384CD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종합설계</a:t>
              </a:r>
              <a:endParaRPr 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660140" y="3994150"/>
            <a:ext cx="13691870" cy="1939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2000" kern="0" spc="-300" dirty="0">
                <a:solidFill>
                  <a:srgbClr val="FFFF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데모 영상</a:t>
            </a:r>
            <a:endParaRPr 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R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tabLst/>
          <a:defRPr kumimoji="0" sz="32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rgbClr val="061F56"/>
            </a:solidFill>
            <a:effectLst/>
            <a:uLnTx/>
            <a:uFillTx/>
            <a:latin typeface="IBM Plex Sans KR" pitchFamily="34" charset="0"/>
            <a:ea typeface="+mn-ea"/>
            <a:cs typeface="IBM Plex Sans KR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Pages>34</Pages>
  <Words>342</Words>
  <Characters>0</Characters>
  <Application>Microsoft Office PowerPoint</Application>
  <DocSecurity>0</DocSecurity>
  <PresentationFormat>사용자 지정</PresentationFormat>
  <Lines>0</Lines>
  <Paragraphs>88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7" baseType="lpstr">
      <vt:lpstr>IBM Plex Sans KR</vt:lpstr>
      <vt:lpstr>경기천년제목 Light</vt:lpstr>
      <vt:lpstr>굴림</vt:lpstr>
      <vt:lpstr>맑은 고딕</vt:lpstr>
      <vt:lpstr>함초롬돋움</vt:lpstr>
      <vt:lpstr>Arial</vt:lpstr>
      <vt:lpstr>Calibri</vt:lpstr>
      <vt:lpstr>Office Theme</vt:lpstr>
      <vt:lpstr>1_Office Theme</vt:lpstr>
      <vt:lpstr>2_Office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강섭</cp:lastModifiedBy>
  <cp:revision>80</cp:revision>
  <dcterms:modified xsi:type="dcterms:W3CDTF">2022-08-27T09:50:53Z</dcterms:modified>
  <cp:version>9.103.103.45589</cp:version>
</cp:coreProperties>
</file>