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57" r:id="rId5"/>
    <p:sldId id="269" r:id="rId6"/>
    <p:sldId id="262" r:id="rId7"/>
    <p:sldId id="289" r:id="rId8"/>
    <p:sldId id="291" r:id="rId9"/>
    <p:sldId id="288" r:id="rId10"/>
    <p:sldId id="290" r:id="rId11"/>
    <p:sldId id="278" r:id="rId12"/>
    <p:sldId id="293" r:id="rId13"/>
    <p:sldId id="285" r:id="rId14"/>
    <p:sldId id="287" r:id="rId15"/>
    <p:sldId id="26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30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4:40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7942-8F7E-4C94-936B-A63272FE92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769C-B146-4437-B964-D8A4017FE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9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6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3769C-B146-4437-B964-D8A4017FE7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1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3769C-B146-4437-B964-D8A4017FE7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5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769C-B146-4437-B964-D8A4017FE7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9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5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0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2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2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3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2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2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0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8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1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8478" y="4490181"/>
            <a:ext cx="13564824" cy="6850624"/>
            <a:chOff x="7848478" y="4490181"/>
            <a:chExt cx="13564824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48478" y="4490181"/>
              <a:ext cx="13564824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478" y="-293185"/>
            <a:ext cx="13564824" cy="6850624"/>
            <a:chOff x="7848478" y="-293185"/>
            <a:chExt cx="13564824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48478" y="-293185"/>
              <a:ext cx="13564824" cy="68506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53224" y="4235520"/>
            <a:ext cx="2245714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kern="0" spc="-3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딥러닝을</a:t>
            </a:r>
            <a:r>
              <a:rPr lang="ko-KR" altLang="en-US" sz="54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개인정보  </a:t>
            </a:r>
            <a:r>
              <a:rPr lang="ko-KR" altLang="en-US" sz="5400" kern="0" spc="-3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마스킹</a:t>
            </a:r>
            <a:r>
              <a:rPr lang="ko-KR" altLang="en-US" sz="54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촬영 시스템</a:t>
            </a:r>
            <a:endParaRPr lang="en-US" altLang="ko-KR" sz="5400" kern="0" spc="-3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48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Personal information masking shooting system using deep learning</a:t>
            </a:r>
          </a:p>
          <a:p>
            <a:r>
              <a:rPr lang="ko-KR" altLang="en-US" sz="5400" kern="0" spc="-300" dirty="0">
                <a:solidFill>
                  <a:srgbClr val="FFFFFF"/>
                </a:solidFill>
                <a:latin typeface="IBM Plex Sans KR" pitchFamily="34" charset="0"/>
              </a:rPr>
              <a:t> </a:t>
            </a:r>
            <a:endParaRPr lang="en-US" sz="5400" dirty="0"/>
          </a:p>
        </p:txBody>
      </p:sp>
      <p:sp>
        <p:nvSpPr>
          <p:cNvPr id="13" name="Object 13"/>
          <p:cNvSpPr txBox="1"/>
          <p:nvPr/>
        </p:nvSpPr>
        <p:spPr>
          <a:xfrm>
            <a:off x="1271010" y="7007552"/>
            <a:ext cx="558699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2016150006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김강섭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2017154031 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이승준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endParaRPr lang="en-US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2019150031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윤예진</a:t>
            </a:r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endParaRPr lang="en-US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2019152054 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최정현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endParaRPr 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192" y="3712300"/>
            <a:ext cx="2569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2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종합설계제안서</a:t>
            </a:r>
            <a:endParaRPr 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05338" y="610905"/>
            <a:ext cx="4346985" cy="400469"/>
            <a:chOff x="705338" y="610905"/>
            <a:chExt cx="4346985" cy="40046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5338" y="610905"/>
              <a:ext cx="561087" cy="393696"/>
              <a:chOff x="705338" y="610905"/>
              <a:chExt cx="561087" cy="39369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5338" y="610905"/>
                <a:ext cx="561087" cy="393696"/>
              </a:xfrm>
              <a:prstGeom prst="rect">
                <a:avLst/>
              </a:prstGeom>
            </p:spPr>
          </p:pic>
        </p:grpSp>
        <p:sp>
          <p:nvSpPr>
            <p:cNvPr id="19" name="Object 19"/>
            <p:cNvSpPr txBox="1"/>
            <p:nvPr/>
          </p:nvSpPr>
          <p:spPr>
            <a:xfrm>
              <a:off x="1431672" y="642042"/>
              <a:ext cx="362065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kern="0" spc="-100" dirty="0">
                  <a:solidFill>
                    <a:srgbClr val="6384CD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종합설계</a:t>
              </a:r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50E7D84-D6C0-49B7-88FB-BD4612571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47" y="7127747"/>
            <a:ext cx="2981741" cy="16956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11629" y="4761514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386CDF20-87FD-4063-8C49-1BFF61486C4C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3C2B95D9-AB91-4B76-82F6-8BA7BE212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sp>
        <p:nvSpPr>
          <p:cNvPr id="11" name="Object 45">
            <a:extLst>
              <a:ext uri="{FF2B5EF4-FFF2-40B4-BE49-F238E27FC236}">
                <a16:creationId xmlns:a16="http://schemas.microsoft.com/office/drawing/2014/main" id="{BB33E8F9-5784-4174-B415-986C7C076883}"/>
              </a:ext>
            </a:extLst>
          </p:cNvPr>
          <p:cNvSpPr txBox="1"/>
          <p:nvPr/>
        </p:nvSpPr>
        <p:spPr>
          <a:xfrm>
            <a:off x="728818" y="522889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35BB80B-C660-4636-ACF9-DB60CBDF2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1284"/>
              </p:ext>
            </p:extLst>
          </p:nvPr>
        </p:nvGraphicFramePr>
        <p:xfrm>
          <a:off x="1066800" y="1866900"/>
          <a:ext cx="15673388" cy="6948102"/>
        </p:xfrm>
        <a:graphic>
          <a:graphicData uri="http://schemas.openxmlformats.org/drawingml/2006/table">
            <a:tbl>
              <a:tblPr/>
              <a:tblGrid>
                <a:gridCol w="1689696">
                  <a:extLst>
                    <a:ext uri="{9D8B030D-6E8A-4147-A177-3AD203B41FA5}">
                      <a16:colId xmlns:a16="http://schemas.microsoft.com/office/drawing/2014/main" val="2794463415"/>
                    </a:ext>
                  </a:extLst>
                </a:gridCol>
                <a:gridCol w="3495923">
                  <a:extLst>
                    <a:ext uri="{9D8B030D-6E8A-4147-A177-3AD203B41FA5}">
                      <a16:colId xmlns:a16="http://schemas.microsoft.com/office/drawing/2014/main" val="2574730588"/>
                    </a:ext>
                  </a:extLst>
                </a:gridCol>
                <a:gridCol w="3495923">
                  <a:extLst>
                    <a:ext uri="{9D8B030D-6E8A-4147-A177-3AD203B41FA5}">
                      <a16:colId xmlns:a16="http://schemas.microsoft.com/office/drawing/2014/main" val="2626086286"/>
                    </a:ext>
                  </a:extLst>
                </a:gridCol>
                <a:gridCol w="3495923">
                  <a:extLst>
                    <a:ext uri="{9D8B030D-6E8A-4147-A177-3AD203B41FA5}">
                      <a16:colId xmlns:a16="http://schemas.microsoft.com/office/drawing/2014/main" val="1788003616"/>
                    </a:ext>
                  </a:extLst>
                </a:gridCol>
                <a:gridCol w="3495923">
                  <a:extLst>
                    <a:ext uri="{9D8B030D-6E8A-4147-A177-3AD203B41FA5}">
                      <a16:colId xmlns:a16="http://schemas.microsoft.com/office/drawing/2014/main" val="2517128652"/>
                    </a:ext>
                  </a:extLst>
                </a:gridCol>
              </a:tblGrid>
              <a:tr h="783774"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이승준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(AI,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김강섭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윤예진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/DB)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최정현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/DB, AI)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75336"/>
                  </a:ext>
                </a:extLst>
              </a:tr>
              <a:tr h="1279879"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자료수집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인공지능 모델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서버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클라이언트 통신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서버 구축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서버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클라이언트 통신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어플리케이션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연동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학습 데이터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연동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9001"/>
                  </a:ext>
                </a:extLst>
              </a:tr>
              <a:tr h="1743736"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    계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모듈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인공지능 모델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 통신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네트워크 인프라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네트워크 통신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어플리케이션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어플리케이션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모듈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014754"/>
                  </a:ext>
                </a:extLst>
              </a:tr>
              <a:tr h="1743736"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    현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모듈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인공지능 모듈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네트워크 인프라 구축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네트워크 인프라 구축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모듈 통합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웹 페이지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어플리케이션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 구축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연동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어플리케이션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 구축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연동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3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데이터 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모듈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33539"/>
                  </a:ext>
                </a:extLst>
              </a:tr>
              <a:tr h="1367867">
                <a:tc>
                  <a:txBody>
                    <a:bodyPr/>
                    <a:lstStyle/>
                    <a:p>
                      <a:pPr algn="ctr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</a:t>
                      </a:r>
                      <a:endParaRPr lang="ko-KR" alt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각종 버그 테스트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인공지능 모듈 정확도 테스트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6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실시간 영상 송출을 위한 네트워크 성능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</a:t>
                      </a:r>
                      <a:endParaRPr lang="ko-KR" alt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3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59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DF5E1AD-E6F0-423D-B463-42B1E45F7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706" y="1916280"/>
            <a:ext cx="12652494" cy="7570620"/>
          </a:xfrm>
          <a:prstGeom prst="rect">
            <a:avLst/>
          </a:prstGeom>
        </p:spPr>
      </p:pic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757A91B7-51BC-4A6B-8146-E060615641E1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D3FCA79F-D51A-4D73-93A7-142CA4D22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sp>
        <p:nvSpPr>
          <p:cNvPr id="10" name="Object 45">
            <a:extLst>
              <a:ext uri="{FF2B5EF4-FFF2-40B4-BE49-F238E27FC236}">
                <a16:creationId xmlns:a16="http://schemas.microsoft.com/office/drawing/2014/main" id="{9DCFFE70-136E-455F-BF6C-3D855B530F12}"/>
              </a:ext>
            </a:extLst>
          </p:cNvPr>
          <p:cNvSpPr txBox="1"/>
          <p:nvPr/>
        </p:nvSpPr>
        <p:spPr>
          <a:xfrm>
            <a:off x="728818" y="522889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 일정 및 </a:t>
            </a:r>
            <a:r>
              <a:rPr lang="en-US" altLang="ko-KR" sz="4800" b="1" kern="0" spc="-100" dirty="0" err="1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5F121B10-48C2-48A4-A26F-5AF24D29D95A}"/>
              </a:ext>
            </a:extLst>
          </p:cNvPr>
          <p:cNvSpPr txBox="1"/>
          <p:nvPr/>
        </p:nvSpPr>
        <p:spPr>
          <a:xfrm>
            <a:off x="2292807" y="1333500"/>
            <a:ext cx="913719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https://github.com/Shlaom/Capstone</a:t>
            </a:r>
          </a:p>
        </p:txBody>
      </p:sp>
    </p:spTree>
    <p:extLst>
      <p:ext uri="{BB962C8B-B14F-4D97-AF65-F5344CB8AC3E}">
        <p14:creationId xmlns:p14="http://schemas.microsoft.com/office/powerpoint/2010/main" val="203666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11629" y="4761514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8763D-9BF4-4EBF-9873-4B70F080317E}"/>
              </a:ext>
            </a:extLst>
          </p:cNvPr>
          <p:cNvSpPr txBox="1"/>
          <p:nvPr/>
        </p:nvSpPr>
        <p:spPr>
          <a:xfrm>
            <a:off x="1954369" y="1333500"/>
            <a:ext cx="122682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buFont typeface="+mj-lt"/>
              <a:buAutoNum type="romanU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FaceNet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Unified Embedding for Face Recognition and Clustering</a:t>
            </a:r>
          </a:p>
          <a:p>
            <a:pPr marL="1028700" lvl="1" indent="-571500">
              <a:buFontTx/>
              <a:buChar char="-"/>
            </a:pP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https://github.com/davidsandberg/facenet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MTCNN</a:t>
            </a:r>
          </a:p>
          <a:p>
            <a:pPr marL="914400" lvl="1" indent="-457200">
              <a:buFontTx/>
              <a:buChar char="-"/>
            </a:pP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Joint Face Detection and Alignment using Multi-task Cascaded Convolutional Networks</a:t>
            </a:r>
          </a:p>
          <a:p>
            <a:pPr marL="914400" lvl="1" indent="-457200">
              <a:buFontTx/>
              <a:buChar char="-"/>
            </a:pP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https://arxiv.org/abs/1604.02878</a:t>
            </a:r>
          </a:p>
          <a:p>
            <a:pPr lvl="1"/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OpenCV</a:t>
            </a:r>
          </a:p>
          <a:p>
            <a:pPr marL="1028700" lvl="1" indent="-571500">
              <a:buFontTx/>
              <a:buChar char="-"/>
            </a:pP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https://opencv.org/</a:t>
            </a:r>
          </a:p>
          <a:p>
            <a:pPr marL="1028700" lvl="1" indent="-571500">
              <a:buFontTx/>
              <a:buChar char="-"/>
            </a:pP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RTP(Real Time Transport Protocol)</a:t>
            </a:r>
          </a:p>
          <a:p>
            <a:pPr marL="400050" indent="-400050" algn="l">
              <a:buFont typeface="+mj-lt"/>
              <a:buAutoNum type="romanUcPeriod"/>
            </a:pP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기타 인공지능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코틀린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JSP, DB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서적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EB84FB9E-CB4B-4E97-8A1C-7FF6F72CE284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39B8CE7F-D135-4D0B-A33E-87562BD29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sp>
        <p:nvSpPr>
          <p:cNvPr id="11" name="Object 45">
            <a:extLst>
              <a:ext uri="{FF2B5EF4-FFF2-40B4-BE49-F238E27FC236}">
                <a16:creationId xmlns:a16="http://schemas.microsoft.com/office/drawing/2014/main" id="{A938B934-7671-4B7A-9F8E-C52B3BD23C6D}"/>
              </a:ext>
            </a:extLst>
          </p:cNvPr>
          <p:cNvSpPr txBox="1"/>
          <p:nvPr/>
        </p:nvSpPr>
        <p:spPr>
          <a:xfrm>
            <a:off x="728818" y="522889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기술 및 참고 문헌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33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0576" y="5382909"/>
            <a:ext cx="17225349" cy="7271585"/>
            <a:chOff x="-3410576" y="5382909"/>
            <a:chExt cx="17225349" cy="7271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3410576" y="5382909"/>
              <a:ext cx="17225349" cy="7271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96573" y="-693878"/>
            <a:ext cx="14398364" cy="7271585"/>
            <a:chOff x="-2996573" y="-693878"/>
            <a:chExt cx="14398364" cy="7271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996573" y="-693878"/>
              <a:ext cx="14398364" cy="7271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16274" y="672013"/>
            <a:ext cx="4346985" cy="400470"/>
            <a:chOff x="14916274" y="672013"/>
            <a:chExt cx="4346985" cy="40047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916274" y="672013"/>
              <a:ext cx="561087" cy="393696"/>
              <a:chOff x="14916274" y="672013"/>
              <a:chExt cx="561087" cy="393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16274" y="672013"/>
                <a:ext cx="561087" cy="393696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5642608" y="703151"/>
              <a:ext cx="362065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kern="0" spc="-100" dirty="0">
                  <a:solidFill>
                    <a:srgbClr val="6384CD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종합설계</a:t>
              </a:r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59841" y="3994311"/>
            <a:ext cx="1369171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20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120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0768" y="5785518"/>
            <a:ext cx="789275" cy="501422"/>
            <a:chOff x="4639286" y="6259564"/>
            <a:chExt cx="789275" cy="501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4271922" y="6036127"/>
              <a:ext cx="1578551" cy="100284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4639286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9584" y="4917330"/>
            <a:ext cx="789275" cy="501422"/>
            <a:chOff x="1090264" y="6259564"/>
            <a:chExt cx="789275" cy="501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11699" y="3188507"/>
            <a:ext cx="789275" cy="501422"/>
            <a:chOff x="4639286" y="3916638"/>
            <a:chExt cx="789275" cy="5014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4271922" y="3693201"/>
              <a:ext cx="1578551" cy="100284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4639286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43126" y="2257481"/>
            <a:ext cx="789275" cy="501422"/>
            <a:chOff x="1090264" y="3916638"/>
            <a:chExt cx="789275" cy="5014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3693201"/>
              <a:ext cx="1578551" cy="100284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090264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64479" y="4073894"/>
            <a:ext cx="789275" cy="501422"/>
            <a:chOff x="8186180" y="3916638"/>
            <a:chExt cx="789275" cy="5014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818816" y="3693201"/>
              <a:ext cx="1578551" cy="100284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8186180" y="3916638"/>
              <a:ext cx="789275" cy="50142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889915" y="5642105"/>
            <a:ext cx="1136214" cy="127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05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832178" y="4810400"/>
            <a:ext cx="1136214" cy="127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04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998020" y="3971348"/>
            <a:ext cx="971429" cy="127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03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2051550" y="3040800"/>
            <a:ext cx="971429" cy="127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02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954369" y="2140130"/>
            <a:ext cx="1136214" cy="127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01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2011629" y="4761514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3083866" y="5786962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83865" y="4970906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7328" y="2367241"/>
            <a:ext cx="3431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99290" y="723900"/>
            <a:ext cx="8657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2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6509" y="4113537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8" name="그룹 1005">
            <a:extLst>
              <a:ext uri="{FF2B5EF4-FFF2-40B4-BE49-F238E27FC236}">
                <a16:creationId xmlns:a16="http://schemas.microsoft.com/office/drawing/2014/main" id="{EC6B8883-AFB1-4C5E-8FB0-D02C89363FA7}"/>
              </a:ext>
            </a:extLst>
          </p:cNvPr>
          <p:cNvGrpSpPr/>
          <p:nvPr/>
        </p:nvGrpSpPr>
        <p:grpSpPr>
          <a:xfrm>
            <a:off x="2328248" y="6611346"/>
            <a:ext cx="789275" cy="501422"/>
            <a:chOff x="1090264" y="6259564"/>
            <a:chExt cx="789275" cy="501422"/>
          </a:xfrm>
        </p:grpSpPr>
        <p:pic>
          <p:nvPicPr>
            <p:cNvPr id="49" name="Object 15">
              <a:extLst>
                <a:ext uri="{FF2B5EF4-FFF2-40B4-BE49-F238E27FC236}">
                  <a16:creationId xmlns:a16="http://schemas.microsoft.com/office/drawing/2014/main" id="{C244F01A-C707-46FA-A11C-DAB5A432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51" name="Object 16">
              <a:extLst>
                <a:ext uri="{FF2B5EF4-FFF2-40B4-BE49-F238E27FC236}">
                  <a16:creationId xmlns:a16="http://schemas.microsoft.com/office/drawing/2014/main" id="{C86AD441-31A1-4153-9F6B-29D4A7978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CBA8B0AD-0357-43D7-BC4D-7A2ECF1B067D}"/>
              </a:ext>
            </a:extLst>
          </p:cNvPr>
          <p:cNvGrpSpPr/>
          <p:nvPr/>
        </p:nvGrpSpPr>
        <p:grpSpPr>
          <a:xfrm>
            <a:off x="2343508" y="8220116"/>
            <a:ext cx="789275" cy="501422"/>
            <a:chOff x="1090264" y="6259564"/>
            <a:chExt cx="789275" cy="501422"/>
          </a:xfrm>
        </p:grpSpPr>
        <p:pic>
          <p:nvPicPr>
            <p:cNvPr id="54" name="Object 15">
              <a:extLst>
                <a:ext uri="{FF2B5EF4-FFF2-40B4-BE49-F238E27FC236}">
                  <a16:creationId xmlns:a16="http://schemas.microsoft.com/office/drawing/2014/main" id="{9C0EBF3A-68CA-499D-B432-E524AE12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55" name="Object 16">
              <a:extLst>
                <a:ext uri="{FF2B5EF4-FFF2-40B4-BE49-F238E27FC236}">
                  <a16:creationId xmlns:a16="http://schemas.microsoft.com/office/drawing/2014/main" id="{AD452116-172D-408D-8D06-AE0DEDE3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56" name="그룹 1004">
            <a:extLst>
              <a:ext uri="{FF2B5EF4-FFF2-40B4-BE49-F238E27FC236}">
                <a16:creationId xmlns:a16="http://schemas.microsoft.com/office/drawing/2014/main" id="{FCAC0B89-9057-4177-9324-FA3FBB422664}"/>
              </a:ext>
            </a:extLst>
          </p:cNvPr>
          <p:cNvGrpSpPr/>
          <p:nvPr/>
        </p:nvGrpSpPr>
        <p:grpSpPr>
          <a:xfrm>
            <a:off x="1927015" y="7214108"/>
            <a:ext cx="1578551" cy="1002844"/>
            <a:chOff x="4271922" y="6036127"/>
            <a:chExt cx="1578551" cy="1002844"/>
          </a:xfrm>
        </p:grpSpPr>
        <p:pic>
          <p:nvPicPr>
            <p:cNvPr id="57" name="Object 11">
              <a:extLst>
                <a:ext uri="{FF2B5EF4-FFF2-40B4-BE49-F238E27FC236}">
                  <a16:creationId xmlns:a16="http://schemas.microsoft.com/office/drawing/2014/main" id="{5E54891E-2EDE-407B-A59F-12129B07D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900000">
              <a:off x="4271922" y="6036127"/>
              <a:ext cx="1578551" cy="1002844"/>
            </a:xfrm>
            <a:prstGeom prst="rect">
              <a:avLst/>
            </a:prstGeom>
          </p:spPr>
        </p:pic>
        <p:pic>
          <p:nvPicPr>
            <p:cNvPr id="58" name="Object 12">
              <a:extLst>
                <a:ext uri="{FF2B5EF4-FFF2-40B4-BE49-F238E27FC236}">
                  <a16:creationId xmlns:a16="http://schemas.microsoft.com/office/drawing/2014/main" id="{34D9F025-0BA5-4BD9-8C10-6D68AF2E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4639286" y="6259564"/>
              <a:ext cx="789275" cy="501422"/>
            </a:xfrm>
            <a:prstGeom prst="rect">
              <a:avLst/>
            </a:prstGeom>
          </p:spPr>
        </p:pic>
      </p:grpSp>
      <p:sp>
        <p:nvSpPr>
          <p:cNvPr id="62" name="Object 33">
            <a:extLst>
              <a:ext uri="{FF2B5EF4-FFF2-40B4-BE49-F238E27FC236}">
                <a16:creationId xmlns:a16="http://schemas.microsoft.com/office/drawing/2014/main" id="{0E8391C3-423C-4155-8FC8-DE7272D5320F}"/>
              </a:ext>
            </a:extLst>
          </p:cNvPr>
          <p:cNvSpPr txBox="1"/>
          <p:nvPr/>
        </p:nvSpPr>
        <p:spPr>
          <a:xfrm>
            <a:off x="2163138" y="6423334"/>
            <a:ext cx="9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06</a:t>
            </a:r>
            <a:endParaRPr lang="en-US" dirty="0"/>
          </a:p>
        </p:txBody>
      </p:sp>
      <p:sp>
        <p:nvSpPr>
          <p:cNvPr id="63" name="Object 33">
            <a:extLst>
              <a:ext uri="{FF2B5EF4-FFF2-40B4-BE49-F238E27FC236}">
                <a16:creationId xmlns:a16="http://schemas.microsoft.com/office/drawing/2014/main" id="{F1B4CDDF-D208-4FA3-9218-01FAB35E1B1F}"/>
              </a:ext>
            </a:extLst>
          </p:cNvPr>
          <p:cNvSpPr txBox="1"/>
          <p:nvPr/>
        </p:nvSpPr>
        <p:spPr>
          <a:xfrm>
            <a:off x="2112437" y="7298846"/>
            <a:ext cx="9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07</a:t>
            </a:r>
            <a:endParaRPr lang="en-US" dirty="0"/>
          </a:p>
        </p:txBody>
      </p:sp>
      <p:sp>
        <p:nvSpPr>
          <p:cNvPr id="64" name="Object 33">
            <a:extLst>
              <a:ext uri="{FF2B5EF4-FFF2-40B4-BE49-F238E27FC236}">
                <a16:creationId xmlns:a16="http://schemas.microsoft.com/office/drawing/2014/main" id="{32D93CB5-215A-4FED-BC26-BDAD206A2D50}"/>
              </a:ext>
            </a:extLst>
          </p:cNvPr>
          <p:cNvSpPr txBox="1"/>
          <p:nvPr/>
        </p:nvSpPr>
        <p:spPr>
          <a:xfrm>
            <a:off x="2051550" y="8082602"/>
            <a:ext cx="9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300" dirty="0">
                <a:solidFill>
                  <a:srgbClr val="E7EEFF"/>
                </a:solidFill>
                <a:latin typeface="Open Sans Light" pitchFamily="34" charset="0"/>
                <a:cs typeface="Open Sans Light" pitchFamily="34" charset="0"/>
              </a:rPr>
              <a:t>08</a:t>
            </a:r>
            <a:endParaRPr lang="en-US" dirty="0"/>
          </a:p>
        </p:txBody>
      </p:sp>
      <p:sp>
        <p:nvSpPr>
          <p:cNvPr id="66" name="Object 41">
            <a:extLst>
              <a:ext uri="{FF2B5EF4-FFF2-40B4-BE49-F238E27FC236}">
                <a16:creationId xmlns:a16="http://schemas.microsoft.com/office/drawing/2014/main" id="{829ED0E4-1722-4AD7-839F-145950BAEA5B}"/>
              </a:ext>
            </a:extLst>
          </p:cNvPr>
          <p:cNvSpPr txBox="1"/>
          <p:nvPr/>
        </p:nvSpPr>
        <p:spPr>
          <a:xfrm>
            <a:off x="3083866" y="6614061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7" name="Object 41">
            <a:extLst>
              <a:ext uri="{FF2B5EF4-FFF2-40B4-BE49-F238E27FC236}">
                <a16:creationId xmlns:a16="http://schemas.microsoft.com/office/drawing/2014/main" id="{8D806304-EC12-44F7-8A9B-CE10F32087AE}"/>
              </a:ext>
            </a:extLst>
          </p:cNvPr>
          <p:cNvSpPr txBox="1"/>
          <p:nvPr/>
        </p:nvSpPr>
        <p:spPr>
          <a:xfrm>
            <a:off x="3134567" y="7469091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 수행일정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Object 41">
            <a:extLst>
              <a:ext uri="{FF2B5EF4-FFF2-40B4-BE49-F238E27FC236}">
                <a16:creationId xmlns:a16="http://schemas.microsoft.com/office/drawing/2014/main" id="{88BC457B-E2B9-4EEE-B162-F3DEE8B134AB}"/>
              </a:ext>
            </a:extLst>
          </p:cNvPr>
          <p:cNvSpPr txBox="1"/>
          <p:nvPr/>
        </p:nvSpPr>
        <p:spPr>
          <a:xfrm>
            <a:off x="3190837" y="3167821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Object 41">
            <a:extLst>
              <a:ext uri="{FF2B5EF4-FFF2-40B4-BE49-F238E27FC236}">
                <a16:creationId xmlns:a16="http://schemas.microsoft.com/office/drawing/2014/main" id="{9BA0E1D5-6302-47CD-AD72-57E15E0012E1}"/>
              </a:ext>
            </a:extLst>
          </p:cNvPr>
          <p:cNvSpPr txBox="1"/>
          <p:nvPr/>
        </p:nvSpPr>
        <p:spPr>
          <a:xfrm>
            <a:off x="3145347" y="8209857"/>
            <a:ext cx="34254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기술 및 참고문헌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1003">
            <a:extLst>
              <a:ext uri="{FF2B5EF4-FFF2-40B4-BE49-F238E27FC236}">
                <a16:creationId xmlns:a16="http://schemas.microsoft.com/office/drawing/2014/main" id="{D5523B9E-AE83-44AA-8655-29437879D10A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52" name="Object 8">
              <a:extLst>
                <a:ext uri="{FF2B5EF4-FFF2-40B4-BE49-F238E27FC236}">
                  <a16:creationId xmlns:a16="http://schemas.microsoft.com/office/drawing/2014/main" id="{2694C069-F6C2-4DF8-8EA3-27B0D3D6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11629" y="4761514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C1DE8026-ADA7-4EF6-8699-25C4DF752AFD}"/>
              </a:ext>
            </a:extLst>
          </p:cNvPr>
          <p:cNvSpPr txBox="1"/>
          <p:nvPr/>
        </p:nvSpPr>
        <p:spPr>
          <a:xfrm>
            <a:off x="728818" y="571500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</a:t>
            </a:r>
            <a:r>
              <a:rPr lang="en-US" altLang="ko-KR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6EFB00-5FC6-42DD-8BD7-6A7F6DE66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945" y="1866901"/>
            <a:ext cx="6007544" cy="47090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0328646-ACA5-4354-9B13-14AD038D6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684" y="6653571"/>
            <a:ext cx="6037726" cy="3433046"/>
          </a:xfrm>
          <a:prstGeom prst="rect">
            <a:avLst/>
          </a:prstGeom>
        </p:spPr>
      </p:pic>
      <p:grpSp>
        <p:nvGrpSpPr>
          <p:cNvPr id="32" name="그룹 1008">
            <a:extLst>
              <a:ext uri="{FF2B5EF4-FFF2-40B4-BE49-F238E27FC236}">
                <a16:creationId xmlns:a16="http://schemas.microsoft.com/office/drawing/2014/main" id="{95943D9D-6AA8-4974-8EB6-9540189CF727}"/>
              </a:ext>
            </a:extLst>
          </p:cNvPr>
          <p:cNvGrpSpPr/>
          <p:nvPr/>
        </p:nvGrpSpPr>
        <p:grpSpPr>
          <a:xfrm>
            <a:off x="6331417" y="6154679"/>
            <a:ext cx="6354720" cy="75817"/>
            <a:chOff x="6331417" y="6154679"/>
            <a:chExt cx="6354720" cy="75817"/>
          </a:xfrm>
        </p:grpSpPr>
        <p:pic>
          <p:nvPicPr>
            <p:cNvPr id="33" name="Object 42">
              <a:extLst>
                <a:ext uri="{FF2B5EF4-FFF2-40B4-BE49-F238E27FC236}">
                  <a16:creationId xmlns:a16="http://schemas.microsoft.com/office/drawing/2014/main" id="{11430BEA-017A-40C8-A62E-17541F3C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331417" y="6154679"/>
              <a:ext cx="6354720" cy="75817"/>
            </a:xfrm>
            <a:prstGeom prst="rect">
              <a:avLst/>
            </a:prstGeom>
          </p:spPr>
        </p:pic>
      </p:grpSp>
      <p:grpSp>
        <p:nvGrpSpPr>
          <p:cNvPr id="35" name="그룹 1002">
            <a:extLst>
              <a:ext uri="{FF2B5EF4-FFF2-40B4-BE49-F238E27FC236}">
                <a16:creationId xmlns:a16="http://schemas.microsoft.com/office/drawing/2014/main" id="{C7DABFF1-F9CF-4E21-B85B-1D835D2E91ED}"/>
              </a:ext>
            </a:extLst>
          </p:cNvPr>
          <p:cNvGrpSpPr/>
          <p:nvPr/>
        </p:nvGrpSpPr>
        <p:grpSpPr>
          <a:xfrm>
            <a:off x="10231756" y="7439228"/>
            <a:ext cx="7218250" cy="1895272"/>
            <a:chOff x="1621331" y="4033031"/>
            <a:chExt cx="6763038" cy="1513083"/>
          </a:xfrm>
        </p:grpSpPr>
        <p:pic>
          <p:nvPicPr>
            <p:cNvPr id="36" name="Object 7">
              <a:extLst>
                <a:ext uri="{FF2B5EF4-FFF2-40B4-BE49-F238E27FC236}">
                  <a16:creationId xmlns:a16="http://schemas.microsoft.com/office/drawing/2014/main" id="{AEE39315-5AFE-4DD3-B1F9-72CB9964A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37" name="Object 8">
              <a:extLst>
                <a:ext uri="{FF2B5EF4-FFF2-40B4-BE49-F238E27FC236}">
                  <a16:creationId xmlns:a16="http://schemas.microsoft.com/office/drawing/2014/main" id="{DF029CA0-AC83-4413-A528-918C1D47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grpSp>
        <p:nvGrpSpPr>
          <p:cNvPr id="38" name="그룹 1002">
            <a:extLst>
              <a:ext uri="{FF2B5EF4-FFF2-40B4-BE49-F238E27FC236}">
                <a16:creationId xmlns:a16="http://schemas.microsoft.com/office/drawing/2014/main" id="{B70FBB71-B5C7-40EF-B0DA-D8EEA17F42C9}"/>
              </a:ext>
            </a:extLst>
          </p:cNvPr>
          <p:cNvGrpSpPr/>
          <p:nvPr/>
        </p:nvGrpSpPr>
        <p:grpSpPr>
          <a:xfrm>
            <a:off x="10231756" y="4838700"/>
            <a:ext cx="7218249" cy="1895273"/>
            <a:chOff x="1621331" y="4033031"/>
            <a:chExt cx="6763038" cy="1513083"/>
          </a:xfrm>
        </p:grpSpPr>
        <p:pic>
          <p:nvPicPr>
            <p:cNvPr id="39" name="Object 7">
              <a:extLst>
                <a:ext uri="{FF2B5EF4-FFF2-40B4-BE49-F238E27FC236}">
                  <a16:creationId xmlns:a16="http://schemas.microsoft.com/office/drawing/2014/main" id="{31E1990A-574E-4EEC-B068-C7800CE9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41" name="Object 8">
              <a:extLst>
                <a:ext uri="{FF2B5EF4-FFF2-40B4-BE49-F238E27FC236}">
                  <a16:creationId xmlns:a16="http://schemas.microsoft.com/office/drawing/2014/main" id="{8A5B9643-CCE1-48BD-AF06-4B54CD62E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A2FDADC6-53BB-44C8-907C-A4435233CA94}"/>
              </a:ext>
            </a:extLst>
          </p:cNvPr>
          <p:cNvGrpSpPr/>
          <p:nvPr/>
        </p:nvGrpSpPr>
        <p:grpSpPr>
          <a:xfrm>
            <a:off x="10134879" y="2150151"/>
            <a:ext cx="7218250" cy="1895272"/>
            <a:chOff x="1621331" y="4033031"/>
            <a:chExt cx="6763038" cy="1513083"/>
          </a:xfrm>
        </p:grpSpPr>
        <p:pic>
          <p:nvPicPr>
            <p:cNvPr id="43" name="Object 7">
              <a:extLst>
                <a:ext uri="{FF2B5EF4-FFF2-40B4-BE49-F238E27FC236}">
                  <a16:creationId xmlns:a16="http://schemas.microsoft.com/office/drawing/2014/main" id="{094A5F09-4C94-4B9A-B227-0174A6BB5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44" name="Object 8">
              <a:extLst>
                <a:ext uri="{FF2B5EF4-FFF2-40B4-BE49-F238E27FC236}">
                  <a16:creationId xmlns:a16="http://schemas.microsoft.com/office/drawing/2014/main" id="{EACA7375-6A24-4CEF-BE23-A5C0B6E5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sp>
        <p:nvSpPr>
          <p:cNvPr id="45" name="Object 28">
            <a:extLst>
              <a:ext uri="{FF2B5EF4-FFF2-40B4-BE49-F238E27FC236}">
                <a16:creationId xmlns:a16="http://schemas.microsoft.com/office/drawing/2014/main" id="{A883D265-F812-475B-9073-8C551EBB0959}"/>
              </a:ext>
            </a:extLst>
          </p:cNvPr>
          <p:cNvSpPr txBox="1"/>
          <p:nvPr/>
        </p:nvSpPr>
        <p:spPr>
          <a:xfrm>
            <a:off x="10520844" y="1485900"/>
            <a:ext cx="679893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1.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연구 개발 </a:t>
            </a:r>
            <a:r>
              <a:rPr lang="ko-KR" altLang="en-US" sz="3200" b="1" dirty="0">
                <a:latin typeface="함초롬돋움" panose="020B0604000101010101"/>
                <a:ea typeface="함초롬돋움" panose="020B0604000101010101"/>
              </a:rPr>
              <a:t>배경</a:t>
            </a:r>
            <a:endParaRPr lang="en-US" altLang="ko-KR" sz="3200" b="1" dirty="0">
              <a:solidFill>
                <a:prstClr val="white"/>
              </a:solidFill>
              <a:latin typeface="함초롬돋움" panose="020B0604000101010101"/>
              <a:ea typeface="함초롬돋움" panose="020B0604000101010101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생방송 스트리밍 중에 당사자의 동의 없이 얼굴이 노출되는 등 초상권 침해와 개인 정보가 노출되는 문제가 많이 발생</a:t>
            </a:r>
            <a:endParaRPr lang="en-US" altLang="ko-KR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Object 30">
            <a:extLst>
              <a:ext uri="{FF2B5EF4-FFF2-40B4-BE49-F238E27FC236}">
                <a16:creationId xmlns:a16="http://schemas.microsoft.com/office/drawing/2014/main" id="{3779C50C-A01B-4222-B3AA-8FAD5E459BCB}"/>
              </a:ext>
            </a:extLst>
          </p:cNvPr>
          <p:cNvSpPr txBox="1"/>
          <p:nvPr/>
        </p:nvSpPr>
        <p:spPr>
          <a:xfrm>
            <a:off x="10515600" y="4229100"/>
            <a:ext cx="6718587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롱 돋움"/>
                <a:ea typeface="함초롬돋움" panose="020B0604000101010101"/>
              </a:rPr>
              <a:t>2.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롱 돋움"/>
                <a:ea typeface="함초롬돋움" panose="020B0604000101010101"/>
              </a:rPr>
              <a:t>연구 개발 목표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함초롱 돋움"/>
                <a:ea typeface="함초롬돋움" panose="020B0604000101010101"/>
              </a:rPr>
              <a:t> </a:t>
            </a:r>
            <a:r>
              <a:rPr lang="ko-KR" altLang="en-US" sz="2400" b="1" dirty="0">
                <a:solidFill>
                  <a:prstClr val="white"/>
                </a:solidFill>
                <a:latin typeface="함초롱 돋움"/>
                <a:ea typeface="함초롬돋움" panose="020B0604000101010101"/>
              </a:rPr>
              <a:t>사전 등록되지 않은 얼굴을 인식하여</a:t>
            </a:r>
            <a:endParaRPr lang="en-US" altLang="ko-KR" sz="2400" b="1" dirty="0">
              <a:solidFill>
                <a:prstClr val="white"/>
              </a:solidFill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마스킹하는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 시스템 제작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방송 화면에 원치 않는 얼굴 노출을 방지</a:t>
            </a:r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300AD575-1DD8-42DF-A766-7CDB9A1F2429}"/>
              </a:ext>
            </a:extLst>
          </p:cNvPr>
          <p:cNvSpPr txBox="1"/>
          <p:nvPr/>
        </p:nvSpPr>
        <p:spPr>
          <a:xfrm>
            <a:off x="10591800" y="6896100"/>
            <a:ext cx="6718583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롱 돋움"/>
                <a:ea typeface="함초롬돋움" panose="020B0604000101010101"/>
              </a:rPr>
              <a:t>3.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롱 돋움"/>
                <a:ea typeface="함초롬돋움" panose="020B0604000101010101"/>
              </a:rPr>
              <a:t>연구 개발 효과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실시간으로 초상권 침해와 개인 정보 유출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/>
                </a:solidFill>
                <a:latin typeface="함초롱 돋움"/>
                <a:ea typeface="함초롬돋움" panose="020B0604000101010101"/>
              </a:rPr>
              <a:t>피해를 예방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롱 돋움"/>
              <a:ea typeface="함초롬돋움" panose="020B060400010101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209E5-E8AD-48A3-A715-9D40722C234D}"/>
              </a:ext>
            </a:extLst>
          </p:cNvPr>
          <p:cNvSpPr txBox="1"/>
          <p:nvPr/>
        </p:nvSpPr>
        <p:spPr>
          <a:xfrm>
            <a:off x="9510946" y="9422368"/>
            <a:ext cx="8777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https://www.mimint.co.kr/bbs/view.asp?strBoardID=news&amp;bbstype=S1N12&amp;bidx=1826601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53F96-F067-4F81-AB8A-CE0DAD87E5EF}"/>
              </a:ext>
            </a:extLst>
          </p:cNvPr>
          <p:cNvSpPr txBox="1"/>
          <p:nvPr/>
        </p:nvSpPr>
        <p:spPr>
          <a:xfrm>
            <a:off x="9525000" y="9791700"/>
            <a:ext cx="554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https://www.yna.co.kr/view/AKR20191212155100797</a:t>
            </a:r>
          </a:p>
        </p:txBody>
      </p:sp>
    </p:spTree>
    <p:extLst>
      <p:ext uri="{BB962C8B-B14F-4D97-AF65-F5344CB8AC3E}">
        <p14:creationId xmlns:p14="http://schemas.microsoft.com/office/powerpoint/2010/main" val="13084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1001">
            <a:extLst>
              <a:ext uri="{FF2B5EF4-FFF2-40B4-BE49-F238E27FC236}">
                <a16:creationId xmlns:a16="http://schemas.microsoft.com/office/drawing/2014/main" id="{EAC9C0E1-95D8-46B3-805E-BEDD1EA6CC7E}"/>
              </a:ext>
            </a:extLst>
          </p:cNvPr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5B860910-59E2-47E2-891E-A8C3A067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80" name="그룹 1002">
            <a:extLst>
              <a:ext uri="{FF2B5EF4-FFF2-40B4-BE49-F238E27FC236}">
                <a16:creationId xmlns:a16="http://schemas.microsoft.com/office/drawing/2014/main" id="{C07F1E13-A74D-4D9B-AA67-84CEC8FAD073}"/>
              </a:ext>
            </a:extLst>
          </p:cNvPr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81" name="Object 5">
              <a:extLst>
                <a:ext uri="{FF2B5EF4-FFF2-40B4-BE49-F238E27FC236}">
                  <a16:creationId xmlns:a16="http://schemas.microsoft.com/office/drawing/2014/main" id="{F194095F-4C12-4F87-95FF-EC54B474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63" name="그룹 1002">
            <a:extLst>
              <a:ext uri="{FF2B5EF4-FFF2-40B4-BE49-F238E27FC236}">
                <a16:creationId xmlns:a16="http://schemas.microsoft.com/office/drawing/2014/main" id="{EFB7A57A-5452-4A49-A025-B72EF05A3F77}"/>
              </a:ext>
            </a:extLst>
          </p:cNvPr>
          <p:cNvGrpSpPr/>
          <p:nvPr/>
        </p:nvGrpSpPr>
        <p:grpSpPr>
          <a:xfrm>
            <a:off x="10284630" y="6396106"/>
            <a:ext cx="7144419" cy="1513083"/>
            <a:chOff x="1621331" y="4033031"/>
            <a:chExt cx="6763038" cy="1513083"/>
          </a:xfrm>
        </p:grpSpPr>
        <p:pic>
          <p:nvPicPr>
            <p:cNvPr id="65" name="Object 7">
              <a:extLst>
                <a:ext uri="{FF2B5EF4-FFF2-40B4-BE49-F238E27FC236}">
                  <a16:creationId xmlns:a16="http://schemas.microsoft.com/office/drawing/2014/main" id="{BB5D938B-9FC7-4648-B149-067B7F0F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69" name="Object 8">
              <a:extLst>
                <a:ext uri="{FF2B5EF4-FFF2-40B4-BE49-F238E27FC236}">
                  <a16:creationId xmlns:a16="http://schemas.microsoft.com/office/drawing/2014/main" id="{0E4070C4-824D-4B05-968F-3ADDAF47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pic>
        <p:nvPicPr>
          <p:cNvPr id="62" name="Object 8">
            <a:extLst>
              <a:ext uri="{FF2B5EF4-FFF2-40B4-BE49-F238E27FC236}">
                <a16:creationId xmlns:a16="http://schemas.microsoft.com/office/drawing/2014/main" id="{59C002AE-B158-4BAA-93FF-E73D904C2FF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10293100" y="4643860"/>
            <a:ext cx="7135950" cy="1513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10800" y="2933700"/>
            <a:ext cx="7218250" cy="1513083"/>
            <a:chOff x="1621331" y="4033031"/>
            <a:chExt cx="6763038" cy="1513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736913" y="3319869"/>
            <a:ext cx="63796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CCTV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촬영과 동시에 얼굴을 모자이크 처리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-&gt;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아이마스킹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(I-Masking)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기술 기반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36876" y="5186786"/>
            <a:ext cx="60607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/>
                </a:solidFill>
                <a:latin typeface="함초롱 돋움"/>
                <a:ea typeface="함초롬돋움" panose="020B0604000101010101"/>
              </a:rPr>
              <a:t>개인정보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 보호 취지에 맞는 영상 보안 솔루션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600487" y="6769606"/>
            <a:ext cx="671858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실시간으로 얼굴을 모자이크 처리 후 영상 저장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롱 돋움"/>
              <a:ea typeface="함초롬돋움" panose="020B0604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-&gt;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개인정보 보호법 침해 가능성 감소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580411" y="1714500"/>
            <a:ext cx="634438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+mj-lt"/>
              <a:buAutoNum type="romanUcPeriod"/>
              <a:defRPr/>
            </a:pPr>
            <a:r>
              <a:rPr kumimoji="0" lang="ko-KR" altLang="en-US" sz="3200" b="1" i="0" u="none" strike="noStrike" kern="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itchFamily="34" charset="0"/>
                <a:ea typeface="함초롬돋움" panose="020B0604000101010101"/>
                <a:cs typeface="IBM Plex Sans KR Light" pitchFamily="34" charset="0"/>
              </a:rPr>
              <a:t>씨티에스의</a:t>
            </a:r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itchFamily="34" charset="0"/>
                <a:ea typeface="함초롬돋움" panose="020B0604000101010101"/>
                <a:cs typeface="IBM Plex Sans KR Light" pitchFamily="34" charset="0"/>
              </a:rPr>
              <a:t> </a:t>
            </a:r>
            <a:r>
              <a:rPr kumimoji="0" lang="ko-KR" altLang="en-US" sz="3200" b="1" i="0" u="none" strike="noStrike" kern="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itchFamily="34" charset="0"/>
                <a:ea typeface="함초롬돋움" panose="020B0604000101010101"/>
                <a:cs typeface="IBM Plex Sans KR Light" pitchFamily="34" charset="0"/>
              </a:rPr>
              <a:t>아이마스킹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함초롬돋움" panose="020B0604000101010101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6331417" y="6154679"/>
            <a:ext cx="6354720" cy="75817"/>
            <a:chOff x="6331417" y="6154679"/>
            <a:chExt cx="6354720" cy="7581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31417" y="6154679"/>
              <a:ext cx="6354720" cy="75817"/>
            </a:xfrm>
            <a:prstGeom prst="rect">
              <a:avLst/>
            </a:prstGeom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8B866B68-A85E-4F59-956F-5EE91ADE3A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2" t="1156" r="9391" b="3404"/>
          <a:stretch/>
        </p:blipFill>
        <p:spPr>
          <a:xfrm>
            <a:off x="1580411" y="2434730"/>
            <a:ext cx="6600267" cy="3623078"/>
          </a:xfrm>
          <a:prstGeom prst="rect">
            <a:avLst/>
          </a:prstGeom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B19A227F-A16E-40C7-A023-D946D1D2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2" y="6192772"/>
            <a:ext cx="6014038" cy="39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1002">
            <a:extLst>
              <a:ext uri="{FF2B5EF4-FFF2-40B4-BE49-F238E27FC236}">
                <a16:creationId xmlns:a16="http://schemas.microsoft.com/office/drawing/2014/main" id="{31D131C1-D220-47FF-940D-C354FA11D6DE}"/>
              </a:ext>
            </a:extLst>
          </p:cNvPr>
          <p:cNvGrpSpPr/>
          <p:nvPr/>
        </p:nvGrpSpPr>
        <p:grpSpPr>
          <a:xfrm>
            <a:off x="10287000" y="8148352"/>
            <a:ext cx="7179385" cy="1513083"/>
            <a:chOff x="1621331" y="4033031"/>
            <a:chExt cx="6763038" cy="1513083"/>
          </a:xfrm>
        </p:grpSpPr>
        <p:pic>
          <p:nvPicPr>
            <p:cNvPr id="75" name="Object 7">
              <a:extLst>
                <a:ext uri="{FF2B5EF4-FFF2-40B4-BE49-F238E27FC236}">
                  <a16:creationId xmlns:a16="http://schemas.microsoft.com/office/drawing/2014/main" id="{9DE34C4F-E57E-45E4-8009-AF054711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76" name="Object 8">
              <a:extLst>
                <a:ext uri="{FF2B5EF4-FFF2-40B4-BE49-F238E27FC236}">
                  <a16:creationId xmlns:a16="http://schemas.microsoft.com/office/drawing/2014/main" id="{44901ED3-8E58-4ECA-B355-F5BD2085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sp>
        <p:nvSpPr>
          <p:cNvPr id="77" name="Object 32">
            <a:extLst>
              <a:ext uri="{FF2B5EF4-FFF2-40B4-BE49-F238E27FC236}">
                <a16:creationId xmlns:a16="http://schemas.microsoft.com/office/drawing/2014/main" id="{0ED7F88D-8C0D-49ED-8BF3-53149C37579A}"/>
              </a:ext>
            </a:extLst>
          </p:cNvPr>
          <p:cNvSpPr txBox="1"/>
          <p:nvPr/>
        </p:nvSpPr>
        <p:spPr>
          <a:xfrm>
            <a:off x="10901404" y="8740913"/>
            <a:ext cx="63910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롱 돋움"/>
                <a:ea typeface="함초롬돋움" panose="020B0604000101010101"/>
              </a:rPr>
              <a:t>원할 경우 동의를 받아 모자이크 제거 가능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A7BD0E3-EB29-4360-AF57-3E4E93C56B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96" t="3699" r="1448" b="4567"/>
          <a:stretch/>
        </p:blipFill>
        <p:spPr>
          <a:xfrm>
            <a:off x="6553200" y="1714500"/>
            <a:ext cx="2362200" cy="585433"/>
          </a:xfrm>
          <a:prstGeom prst="rect">
            <a:avLst/>
          </a:prstGeom>
        </p:spPr>
      </p:pic>
      <p:sp>
        <p:nvSpPr>
          <p:cNvPr id="46" name="Object 45">
            <a:extLst>
              <a:ext uri="{FF2B5EF4-FFF2-40B4-BE49-F238E27FC236}">
                <a16:creationId xmlns:a16="http://schemas.microsoft.com/office/drawing/2014/main" id="{0294EA65-77AF-4959-BCF3-D544D6E4BF13}"/>
              </a:ext>
            </a:extLst>
          </p:cNvPr>
          <p:cNvSpPr txBox="1"/>
          <p:nvPr/>
        </p:nvSpPr>
        <p:spPr>
          <a:xfrm>
            <a:off x="728818" y="571500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A528-290B-4EEC-B9B5-AD249AEB32D3}"/>
              </a:ext>
            </a:extLst>
          </p:cNvPr>
          <p:cNvSpPr txBox="1"/>
          <p:nvPr/>
        </p:nvSpPr>
        <p:spPr>
          <a:xfrm>
            <a:off x="10570031" y="9778656"/>
            <a:ext cx="276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http://www.imasking.co.kr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1001">
            <a:extLst>
              <a:ext uri="{FF2B5EF4-FFF2-40B4-BE49-F238E27FC236}">
                <a16:creationId xmlns:a16="http://schemas.microsoft.com/office/drawing/2014/main" id="{EAC9C0E1-95D8-46B3-805E-BEDD1EA6CC7E}"/>
              </a:ext>
            </a:extLst>
          </p:cNvPr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5B860910-59E2-47E2-891E-A8C3A067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80" name="그룹 1002">
            <a:extLst>
              <a:ext uri="{FF2B5EF4-FFF2-40B4-BE49-F238E27FC236}">
                <a16:creationId xmlns:a16="http://schemas.microsoft.com/office/drawing/2014/main" id="{C07F1E13-A74D-4D9B-AA67-84CEC8FAD073}"/>
              </a:ext>
            </a:extLst>
          </p:cNvPr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81" name="Object 5">
              <a:extLst>
                <a:ext uri="{FF2B5EF4-FFF2-40B4-BE49-F238E27FC236}">
                  <a16:creationId xmlns:a16="http://schemas.microsoft.com/office/drawing/2014/main" id="{F194095F-4C12-4F87-95FF-EC54B474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31417" y="6154679"/>
            <a:ext cx="6354720" cy="75817"/>
            <a:chOff x="6331417" y="6154679"/>
            <a:chExt cx="6354720" cy="7581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31417" y="6154679"/>
              <a:ext cx="6354720" cy="75817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41EA87EF-320E-4533-B69B-4A6646B0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5" r="1456" b="1137"/>
          <a:stretch/>
        </p:blipFill>
        <p:spPr>
          <a:xfrm>
            <a:off x="2130886" y="2552700"/>
            <a:ext cx="2060114" cy="42672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16327B4-1CCF-4A5F-A5C1-6C222F243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062" y="3390121"/>
            <a:ext cx="3095693" cy="31824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CE12713-7098-4356-96D1-437DB4990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714" y="7038456"/>
            <a:ext cx="7324562" cy="28970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4D95C98-3183-4DB5-8412-CB49C6FAD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063" y="1681755"/>
            <a:ext cx="2114550" cy="742950"/>
          </a:xfrm>
          <a:prstGeom prst="rect">
            <a:avLst/>
          </a:prstGeom>
        </p:spPr>
      </p:pic>
      <p:pic>
        <p:nvPicPr>
          <p:cNvPr id="35" name="Object 8">
            <a:extLst>
              <a:ext uri="{FF2B5EF4-FFF2-40B4-BE49-F238E27FC236}">
                <a16:creationId xmlns:a16="http://schemas.microsoft.com/office/drawing/2014/main" id="{795BF239-2FAB-41B7-B76B-BF2FEDBD8E8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0800000">
            <a:off x="10284630" y="6396106"/>
            <a:ext cx="7144419" cy="1513083"/>
          </a:xfrm>
          <a:prstGeom prst="rect">
            <a:avLst/>
          </a:prstGeom>
        </p:spPr>
      </p:pic>
      <p:pic>
        <p:nvPicPr>
          <p:cNvPr id="36" name="Object 8">
            <a:extLst>
              <a:ext uri="{FF2B5EF4-FFF2-40B4-BE49-F238E27FC236}">
                <a16:creationId xmlns:a16="http://schemas.microsoft.com/office/drawing/2014/main" id="{939C1312-2802-4F0E-921A-72D25A42F99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0800000">
            <a:off x="10293100" y="4643860"/>
            <a:ext cx="7135950" cy="1513083"/>
          </a:xfrm>
          <a:prstGeom prst="rect">
            <a:avLst/>
          </a:prstGeom>
        </p:spPr>
      </p:pic>
      <p:pic>
        <p:nvPicPr>
          <p:cNvPr id="41" name="Object 8">
            <a:extLst>
              <a:ext uri="{FF2B5EF4-FFF2-40B4-BE49-F238E27FC236}">
                <a16:creationId xmlns:a16="http://schemas.microsoft.com/office/drawing/2014/main" id="{B15D0198-A74D-4BB3-90CB-C8B12AE3372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0800000">
            <a:off x="10210800" y="2933700"/>
            <a:ext cx="7218250" cy="1513083"/>
          </a:xfrm>
          <a:prstGeom prst="rect">
            <a:avLst/>
          </a:prstGeom>
        </p:spPr>
      </p:pic>
      <p:sp>
        <p:nvSpPr>
          <p:cNvPr id="42" name="Object 28">
            <a:extLst>
              <a:ext uri="{FF2B5EF4-FFF2-40B4-BE49-F238E27FC236}">
                <a16:creationId xmlns:a16="http://schemas.microsoft.com/office/drawing/2014/main" id="{640493D0-02C2-4F3E-A57A-740076180CCD}"/>
              </a:ext>
            </a:extLst>
          </p:cNvPr>
          <p:cNvSpPr txBox="1"/>
          <p:nvPr/>
        </p:nvSpPr>
        <p:spPr>
          <a:xfrm>
            <a:off x="10646869" y="3162300"/>
            <a:ext cx="637961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얼굴 인식 알고리즘으로 원하는 곳만 모자이크 합성되어 따라다니는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‘모자이크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AR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카메라’</a:t>
            </a:r>
          </a:p>
        </p:txBody>
      </p:sp>
      <p:sp>
        <p:nvSpPr>
          <p:cNvPr id="44" name="Object 30">
            <a:extLst>
              <a:ext uri="{FF2B5EF4-FFF2-40B4-BE49-F238E27FC236}">
                <a16:creationId xmlns:a16="http://schemas.microsoft.com/office/drawing/2014/main" id="{43EDFBB7-6996-416C-B2E0-ECC6DB9D8D0E}"/>
              </a:ext>
            </a:extLst>
          </p:cNvPr>
          <p:cNvSpPr txBox="1"/>
          <p:nvPr/>
        </p:nvSpPr>
        <p:spPr>
          <a:xfrm>
            <a:off x="10646869" y="5139035"/>
            <a:ext cx="671858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원하는 곳만 골라서 모자이크</a:t>
            </a: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159C58C8-A493-4CB9-A571-1321FBE606CB}"/>
              </a:ext>
            </a:extLst>
          </p:cNvPr>
          <p:cNvSpPr txBox="1"/>
          <p:nvPr/>
        </p:nvSpPr>
        <p:spPr>
          <a:xfrm>
            <a:off x="10670636" y="6742528"/>
            <a:ext cx="6391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디바이스의 동영상이나 사진을 불러와 모자이크 편집</a:t>
            </a:r>
          </a:p>
        </p:txBody>
      </p:sp>
      <p:grpSp>
        <p:nvGrpSpPr>
          <p:cNvPr id="46" name="그룹 1002">
            <a:extLst>
              <a:ext uri="{FF2B5EF4-FFF2-40B4-BE49-F238E27FC236}">
                <a16:creationId xmlns:a16="http://schemas.microsoft.com/office/drawing/2014/main" id="{AE5B93CA-F5CF-4AAF-8A04-EC821C3CF473}"/>
              </a:ext>
            </a:extLst>
          </p:cNvPr>
          <p:cNvGrpSpPr/>
          <p:nvPr/>
        </p:nvGrpSpPr>
        <p:grpSpPr>
          <a:xfrm>
            <a:off x="10249663" y="8148352"/>
            <a:ext cx="7179385" cy="1513083"/>
            <a:chOff x="1621331" y="4033031"/>
            <a:chExt cx="6763038" cy="1513083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B640356E-2D53-4D61-9773-FB7FD993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48" name="Object 8">
              <a:extLst>
                <a:ext uri="{FF2B5EF4-FFF2-40B4-BE49-F238E27FC236}">
                  <a16:creationId xmlns:a16="http://schemas.microsoft.com/office/drawing/2014/main" id="{2AD27244-7959-43FB-A63A-0DFAE0AC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5F0C5348-2FB3-4BBE-AF84-69FCDB513A80}"/>
              </a:ext>
            </a:extLst>
          </p:cNvPr>
          <p:cNvSpPr txBox="1"/>
          <p:nvPr/>
        </p:nvSpPr>
        <p:spPr>
          <a:xfrm>
            <a:off x="10661321" y="8679186"/>
            <a:ext cx="63910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/>
                <a:cs typeface="함초롬돋움" panose="020B0604000101010101" pitchFamily="50" charset="-127"/>
              </a:rPr>
              <a:t>독특한 모자이크 영상 공유</a:t>
            </a:r>
          </a:p>
        </p:txBody>
      </p:sp>
      <p:sp>
        <p:nvSpPr>
          <p:cNvPr id="71" name="Object 45">
            <a:extLst>
              <a:ext uri="{FF2B5EF4-FFF2-40B4-BE49-F238E27FC236}">
                <a16:creationId xmlns:a16="http://schemas.microsoft.com/office/drawing/2014/main" id="{9A3691F9-81C2-49D4-997A-66EBDEACDA19}"/>
              </a:ext>
            </a:extLst>
          </p:cNvPr>
          <p:cNvSpPr txBox="1"/>
          <p:nvPr/>
        </p:nvSpPr>
        <p:spPr>
          <a:xfrm>
            <a:off x="728818" y="571500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FAA31FAA-8F0D-40F5-B817-5E7541BFBB12}"/>
              </a:ext>
            </a:extLst>
          </p:cNvPr>
          <p:cNvSpPr txBox="1"/>
          <p:nvPr/>
        </p:nvSpPr>
        <p:spPr>
          <a:xfrm>
            <a:off x="1580411" y="1714500"/>
            <a:ext cx="535378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2"/>
              <a:tabLst/>
              <a:defRPr/>
            </a:pPr>
            <a:r>
              <a:rPr lang="en-US" altLang="ko-KR" sz="3200" b="1" kern="0" spc="-1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MOMERA(</a:t>
            </a:r>
            <a:r>
              <a:rPr lang="ko-KR" altLang="en-US" sz="3200" b="1" kern="0" spc="-1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모메라</a:t>
            </a:r>
            <a:r>
              <a:rPr lang="en-US" altLang="ko-KR" sz="3200" b="1" kern="0" spc="-1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50B26-D384-468B-8CFB-9A9947EA2CB3}"/>
              </a:ext>
            </a:extLst>
          </p:cNvPr>
          <p:cNvSpPr txBox="1"/>
          <p:nvPr/>
        </p:nvSpPr>
        <p:spPr>
          <a:xfrm>
            <a:off x="10569973" y="9757190"/>
            <a:ext cx="2115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http://momera.net/</a:t>
            </a:r>
          </a:p>
        </p:txBody>
      </p:sp>
    </p:spTree>
    <p:extLst>
      <p:ext uri="{BB962C8B-B14F-4D97-AF65-F5344CB8AC3E}">
        <p14:creationId xmlns:p14="http://schemas.microsoft.com/office/powerpoint/2010/main" val="405003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1001">
            <a:extLst>
              <a:ext uri="{FF2B5EF4-FFF2-40B4-BE49-F238E27FC236}">
                <a16:creationId xmlns:a16="http://schemas.microsoft.com/office/drawing/2014/main" id="{EAC9C0E1-95D8-46B3-805E-BEDD1EA6CC7E}"/>
              </a:ext>
            </a:extLst>
          </p:cNvPr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5B860910-59E2-47E2-891E-A8C3A067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80" name="그룹 1002">
            <a:extLst>
              <a:ext uri="{FF2B5EF4-FFF2-40B4-BE49-F238E27FC236}">
                <a16:creationId xmlns:a16="http://schemas.microsoft.com/office/drawing/2014/main" id="{C07F1E13-A74D-4D9B-AA67-84CEC8FAD073}"/>
              </a:ext>
            </a:extLst>
          </p:cNvPr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81" name="Object 5">
              <a:extLst>
                <a:ext uri="{FF2B5EF4-FFF2-40B4-BE49-F238E27FC236}">
                  <a16:creationId xmlns:a16="http://schemas.microsoft.com/office/drawing/2014/main" id="{F194095F-4C12-4F87-95FF-EC54B474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31417" y="6154679"/>
            <a:ext cx="6354720" cy="75817"/>
            <a:chOff x="6331417" y="6154679"/>
            <a:chExt cx="6354720" cy="7581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31417" y="6154679"/>
              <a:ext cx="6354720" cy="75817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6BD11AA-E2CC-4608-94E5-4D35D85D1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861" y="2580928"/>
            <a:ext cx="5212537" cy="69821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236816-16CD-4FD2-9C24-5BB941F27E01}"/>
              </a:ext>
            </a:extLst>
          </p:cNvPr>
          <p:cNvSpPr txBox="1"/>
          <p:nvPr/>
        </p:nvSpPr>
        <p:spPr>
          <a:xfrm>
            <a:off x="2740783" y="9600301"/>
            <a:ext cx="444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https://scienceon.kisti.re.kr/srch/selectPORSrchArticle.do?cn=NPAP07983435&amp;dbt=NPAP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24" name="그룹 1002">
            <a:extLst>
              <a:ext uri="{FF2B5EF4-FFF2-40B4-BE49-F238E27FC236}">
                <a16:creationId xmlns:a16="http://schemas.microsoft.com/office/drawing/2014/main" id="{F75CF64C-7CFA-4CF9-9FCF-C4DFD91E1805}"/>
              </a:ext>
            </a:extLst>
          </p:cNvPr>
          <p:cNvGrpSpPr/>
          <p:nvPr/>
        </p:nvGrpSpPr>
        <p:grpSpPr>
          <a:xfrm>
            <a:off x="10249663" y="7099287"/>
            <a:ext cx="7144419" cy="1513083"/>
            <a:chOff x="1621331" y="4033031"/>
            <a:chExt cx="6763038" cy="1513083"/>
          </a:xfrm>
        </p:grpSpPr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F41C0F87-119E-4715-A818-D77A6086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26" name="Object 8">
              <a:extLst>
                <a:ext uri="{FF2B5EF4-FFF2-40B4-BE49-F238E27FC236}">
                  <a16:creationId xmlns:a16="http://schemas.microsoft.com/office/drawing/2014/main" id="{F661BF1F-7AD3-4071-9108-74718234E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7C41B0E3-6F66-42BA-B800-781C46F5BBD5}"/>
              </a:ext>
            </a:extLst>
          </p:cNvPr>
          <p:cNvGrpSpPr/>
          <p:nvPr/>
        </p:nvGrpSpPr>
        <p:grpSpPr>
          <a:xfrm>
            <a:off x="10258133" y="5347041"/>
            <a:ext cx="7135950" cy="1513083"/>
            <a:chOff x="1621331" y="4033031"/>
            <a:chExt cx="6763038" cy="1513083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108497A3-8891-4679-BB7E-AF8B20CA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34" name="Object 8">
              <a:extLst>
                <a:ext uri="{FF2B5EF4-FFF2-40B4-BE49-F238E27FC236}">
                  <a16:creationId xmlns:a16="http://schemas.microsoft.com/office/drawing/2014/main" id="{E62100DA-FCB0-4F4F-ACC6-CC6B7346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grpSp>
        <p:nvGrpSpPr>
          <p:cNvPr id="35" name="그룹 1002">
            <a:extLst>
              <a:ext uri="{FF2B5EF4-FFF2-40B4-BE49-F238E27FC236}">
                <a16:creationId xmlns:a16="http://schemas.microsoft.com/office/drawing/2014/main" id="{7A26516D-C3AF-48B5-A93F-A00277E5DFBB}"/>
              </a:ext>
            </a:extLst>
          </p:cNvPr>
          <p:cNvGrpSpPr/>
          <p:nvPr/>
        </p:nvGrpSpPr>
        <p:grpSpPr>
          <a:xfrm>
            <a:off x="10175833" y="3636881"/>
            <a:ext cx="7218250" cy="1513083"/>
            <a:chOff x="1621331" y="4033031"/>
            <a:chExt cx="6763038" cy="1513083"/>
          </a:xfrm>
        </p:grpSpPr>
        <p:pic>
          <p:nvPicPr>
            <p:cNvPr id="36" name="Object 7">
              <a:extLst>
                <a:ext uri="{FF2B5EF4-FFF2-40B4-BE49-F238E27FC236}">
                  <a16:creationId xmlns:a16="http://schemas.microsoft.com/office/drawing/2014/main" id="{A710D056-5017-4A47-99B4-92426BD72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677887" y="3358791"/>
              <a:ext cx="13526075" cy="3026165"/>
            </a:xfrm>
            <a:prstGeom prst="rect">
              <a:avLst/>
            </a:prstGeom>
          </p:spPr>
        </p:pic>
        <p:pic>
          <p:nvPicPr>
            <p:cNvPr id="37" name="Object 8">
              <a:extLst>
                <a:ext uri="{FF2B5EF4-FFF2-40B4-BE49-F238E27FC236}">
                  <a16:creationId xmlns:a16="http://schemas.microsoft.com/office/drawing/2014/main" id="{52341EAC-342E-4209-B5BD-E35BDB50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21331" y="4033031"/>
              <a:ext cx="6763038" cy="1513083"/>
            </a:xfrm>
            <a:prstGeom prst="rect">
              <a:avLst/>
            </a:prstGeom>
          </p:spPr>
        </p:pic>
      </p:grpSp>
      <p:sp>
        <p:nvSpPr>
          <p:cNvPr id="39" name="Object 28">
            <a:extLst>
              <a:ext uri="{FF2B5EF4-FFF2-40B4-BE49-F238E27FC236}">
                <a16:creationId xmlns:a16="http://schemas.microsoft.com/office/drawing/2014/main" id="{C0874D3A-78CF-4008-9DD0-D87506A4DA56}"/>
              </a:ext>
            </a:extLst>
          </p:cNvPr>
          <p:cNvSpPr txBox="1"/>
          <p:nvPr/>
        </p:nvSpPr>
        <p:spPr>
          <a:xfrm>
            <a:off x="10620691" y="4019971"/>
            <a:ext cx="63796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영상 내 존재하는 의미 있는 객체단위로 초상권을 보호</a:t>
            </a: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2EE2C54D-1902-4FEE-9F60-017B19E8E67A}"/>
              </a:ext>
            </a:extLst>
          </p:cNvPr>
          <p:cNvSpPr txBox="1"/>
          <p:nvPr/>
        </p:nvSpPr>
        <p:spPr>
          <a:xfrm>
            <a:off x="10513506" y="5497530"/>
            <a:ext cx="671858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화면 내의 영상 분할은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/>
              <a:ea typeface="함초롬돋움" panose="020B0604000101010101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블록단위 영상분할단계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윤곽선 결정단계와 사용자 정의 객체생성단계로 나뉨</a:t>
            </a: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DEBACC85-5E16-4C50-B0A4-1E05C4098DE4}"/>
              </a:ext>
            </a:extLst>
          </p:cNvPr>
          <p:cNvSpPr txBox="1"/>
          <p:nvPr/>
        </p:nvSpPr>
        <p:spPr>
          <a:xfrm>
            <a:off x="10641642" y="7440330"/>
            <a:ext cx="6391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</a:rPr>
              <a:t>객체를 선택하여 지정해주면 지정된 객체의 움직임을 추적해 모자이크 처리</a:t>
            </a: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98EB6222-E20E-46CC-A33C-AC1A2B2444BB}"/>
              </a:ext>
            </a:extLst>
          </p:cNvPr>
          <p:cNvSpPr txBox="1"/>
          <p:nvPr/>
        </p:nvSpPr>
        <p:spPr>
          <a:xfrm>
            <a:off x="728818" y="571500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3CB138DA-7407-4829-B400-1DC99E1F12C5}"/>
              </a:ext>
            </a:extLst>
          </p:cNvPr>
          <p:cNvSpPr txBox="1"/>
          <p:nvPr/>
        </p:nvSpPr>
        <p:spPr>
          <a:xfrm>
            <a:off x="1580411" y="1714500"/>
            <a:ext cx="91371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3"/>
              <a:tabLst/>
              <a:defRPr/>
            </a:pPr>
            <a:r>
              <a:rPr kumimoji="0" lang="en-US" altLang="ko-KR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  <a:cs typeface="IBM Plex Sans KR Light" pitchFamily="34" charset="0"/>
              </a:rPr>
              <a:t> </a:t>
            </a:r>
            <a:r>
              <a:rPr kumimoji="0" lang="ko-KR" alt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/>
                <a:ea typeface="함초롬돋움" panose="020B0604000101010101"/>
                <a:cs typeface="IBM Plex Sans KR Light" pitchFamily="34" charset="0"/>
              </a:rPr>
              <a:t>객체기반 초상권 보호 영상처리 알고리즘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/>
              <a:ea typeface="함초롬돋움" panose="020B0604000101010101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71CEA1E-73B9-4AFD-AEC2-B1F359C911EE}"/>
              </a:ext>
            </a:extLst>
          </p:cNvPr>
          <p:cNvSpPr/>
          <p:nvPr/>
        </p:nvSpPr>
        <p:spPr>
          <a:xfrm>
            <a:off x="7895484" y="9200542"/>
            <a:ext cx="971429" cy="101352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7D325-92F4-426B-A0BE-0C085116F8EF}"/>
              </a:ext>
            </a:extLst>
          </p:cNvPr>
          <p:cNvSpPr txBox="1"/>
          <p:nvPr/>
        </p:nvSpPr>
        <p:spPr>
          <a:xfrm>
            <a:off x="8959711" y="9203203"/>
            <a:ext cx="10996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시스템은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FaceNet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 사용해 얼굴 이미지를 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등록하여 생방송 스트리밍 중 모자이크 처리가 가능</a:t>
            </a:r>
          </a:p>
        </p:txBody>
      </p:sp>
    </p:spTree>
    <p:extLst>
      <p:ext uri="{BB962C8B-B14F-4D97-AF65-F5344CB8AC3E}">
        <p14:creationId xmlns:p14="http://schemas.microsoft.com/office/powerpoint/2010/main" val="352144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2546100" y="4945375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C1DE8026-ADA7-4EF6-8699-25C4DF752AFD}"/>
              </a:ext>
            </a:extLst>
          </p:cNvPr>
          <p:cNvSpPr txBox="1"/>
          <p:nvPr/>
        </p:nvSpPr>
        <p:spPr>
          <a:xfrm>
            <a:off x="728818" y="544486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AAE3194-08C5-4723-90B2-63E91C9E790F}"/>
                  </a:ext>
                </a:extLst>
              </p14:cNvPr>
              <p14:cNvContentPartPr/>
              <p14:nvPr/>
            </p14:nvContentPartPr>
            <p14:xfrm>
              <a:off x="20053" y="2830532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AAE3194-08C5-4723-90B2-63E91C9E79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3" y="282153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4DF5D98A-F758-45E8-89EA-61E442585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4456" y="2331107"/>
            <a:ext cx="2247916" cy="2247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1A29B-6BCB-4B5B-BDFB-AEADCD8DDF8E}"/>
              </a:ext>
            </a:extLst>
          </p:cNvPr>
          <p:cNvSpPr txBox="1"/>
          <p:nvPr/>
        </p:nvSpPr>
        <p:spPr>
          <a:xfrm>
            <a:off x="3707138" y="172043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Calibri (본문)"/>
                <a:ea typeface="함초롬돋움" panose="020B0604000101010101" pitchFamily="50" charset="-127"/>
                <a:cs typeface="함초롬돋움" panose="020B0604000101010101" pitchFamily="50" charset="-127"/>
              </a:rPr>
              <a:t>Clients</a:t>
            </a:r>
            <a:endParaRPr lang="ko-KR" altLang="en-US" sz="3200" b="1" dirty="0">
              <a:latin typeface="Calibri (본문)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4E95B1-FC74-41E4-837C-650A3C8A4C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83" y="2290541"/>
            <a:ext cx="1964836" cy="19648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33711B-3806-4591-B358-93433E9D5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472" y="1993644"/>
            <a:ext cx="2522884" cy="25228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5207DF-9F9F-4809-A515-8160531B1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70" y="6191788"/>
            <a:ext cx="2581838" cy="25818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FFEDAC-1991-4D34-BF45-295AC81A50B3}"/>
              </a:ext>
            </a:extLst>
          </p:cNvPr>
          <p:cNvSpPr txBox="1"/>
          <p:nvPr/>
        </p:nvSpPr>
        <p:spPr>
          <a:xfrm>
            <a:off x="8216805" y="170125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/>
              <a:t>Server</a:t>
            </a:r>
            <a:endParaRPr lang="ko-KR" altLang="en-US" sz="3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363EA-B550-45CE-889A-71B61C5F2F14}"/>
              </a:ext>
            </a:extLst>
          </p:cNvPr>
          <p:cNvSpPr txBox="1"/>
          <p:nvPr/>
        </p:nvSpPr>
        <p:spPr>
          <a:xfrm>
            <a:off x="13522862" y="168659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/>
              <a:t>Web</a:t>
            </a:r>
            <a:endParaRPr lang="ko-KR" alt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8D67ED-00E7-4756-9655-45E39B740FC8}"/>
              </a:ext>
            </a:extLst>
          </p:cNvPr>
          <p:cNvSpPr txBox="1"/>
          <p:nvPr/>
        </p:nvSpPr>
        <p:spPr>
          <a:xfrm>
            <a:off x="8078271" y="8571257"/>
            <a:ext cx="1982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/>
              <a:t>Database</a:t>
            </a:r>
            <a:endParaRPr lang="ko-KR" altLang="en-US" sz="32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3E5B76-30D3-4791-864A-8D71F7B8FF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1578" y="2570207"/>
            <a:ext cx="1573668" cy="157366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7B3E569-EE08-4AD9-BB4A-7A4BA8C3B8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45567" y="2547930"/>
            <a:ext cx="1573668" cy="157366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C0C463E-8B86-496E-8E61-F1C88AA8F80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45121" y="4727832"/>
            <a:ext cx="830168" cy="15736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92331D0-7A30-4825-88A8-FF6DF52423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53" y="4682949"/>
            <a:ext cx="830168" cy="15736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EC14B55-FF8A-49DC-8622-91A6E80DA262}"/>
              </a:ext>
            </a:extLst>
          </p:cNvPr>
          <p:cNvSpPr txBox="1"/>
          <p:nvPr/>
        </p:nvSpPr>
        <p:spPr>
          <a:xfrm>
            <a:off x="3707138" y="4682949"/>
            <a:ext cx="242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 등록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830B3F-A829-43EF-A874-F42E11248F8D}"/>
              </a:ext>
            </a:extLst>
          </p:cNvPr>
          <p:cNvSpPr txBox="1"/>
          <p:nvPr/>
        </p:nvSpPr>
        <p:spPr>
          <a:xfrm>
            <a:off x="8078271" y="4295749"/>
            <a:ext cx="242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후처리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99832-26A8-4515-87DC-EAED2B7E2016}"/>
              </a:ext>
            </a:extLst>
          </p:cNvPr>
          <p:cNvSpPr txBox="1"/>
          <p:nvPr/>
        </p:nvSpPr>
        <p:spPr>
          <a:xfrm>
            <a:off x="9906844" y="7853575"/>
            <a:ext cx="369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계정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저장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0CEAE-3F38-4AE9-81AE-FDC26CE04C83}"/>
              </a:ext>
            </a:extLst>
          </p:cNvPr>
          <p:cNvSpPr txBox="1"/>
          <p:nvPr/>
        </p:nvSpPr>
        <p:spPr>
          <a:xfrm>
            <a:off x="12984036" y="4393615"/>
            <a:ext cx="339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시청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제작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F08E52-4AC7-42D7-A594-0BB53ECFD350}"/>
              </a:ext>
            </a:extLst>
          </p:cNvPr>
          <p:cNvSpPr txBox="1"/>
          <p:nvPr/>
        </p:nvSpPr>
        <p:spPr>
          <a:xfrm>
            <a:off x="9331057" y="5278114"/>
            <a:ext cx="157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0FE3BA-2F94-4EB4-9268-4F2983D9FBF7}"/>
              </a:ext>
            </a:extLst>
          </p:cNvPr>
          <p:cNvSpPr txBox="1"/>
          <p:nvPr/>
        </p:nvSpPr>
        <p:spPr>
          <a:xfrm>
            <a:off x="5667373" y="2399731"/>
            <a:ext cx="157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전송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B0F2A5-3B53-4791-A952-EAC188211F41}"/>
              </a:ext>
            </a:extLst>
          </p:cNvPr>
          <p:cNvSpPr txBox="1"/>
          <p:nvPr/>
        </p:nvSpPr>
        <p:spPr>
          <a:xfrm>
            <a:off x="10052077" y="2467259"/>
            <a:ext cx="263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후처리 영상 전송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C406ED0-2D75-48A0-A3A7-4600DE73795F}"/>
              </a:ext>
            </a:extLst>
          </p:cNvPr>
          <p:cNvSpPr/>
          <p:nvPr/>
        </p:nvSpPr>
        <p:spPr>
          <a:xfrm>
            <a:off x="2981911" y="1562100"/>
            <a:ext cx="12667894" cy="7651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62D707A-6238-4217-BF61-2D965D4CB4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38800" y="3371707"/>
            <a:ext cx="1573668" cy="1573668"/>
          </a:xfrm>
          <a:prstGeom prst="rect">
            <a:avLst/>
          </a:prstGeom>
        </p:spPr>
      </p:pic>
      <p:grpSp>
        <p:nvGrpSpPr>
          <p:cNvPr id="43" name="그룹 1003">
            <a:extLst>
              <a:ext uri="{FF2B5EF4-FFF2-40B4-BE49-F238E27FC236}">
                <a16:creationId xmlns:a16="http://schemas.microsoft.com/office/drawing/2014/main" id="{E94CB1C1-4386-4BAC-94BB-135B887744AC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44" name="Object 8">
              <a:extLst>
                <a:ext uri="{FF2B5EF4-FFF2-40B4-BE49-F238E27FC236}">
                  <a16:creationId xmlns:a16="http://schemas.microsoft.com/office/drawing/2014/main" id="{2A606C42-DB26-4C19-A6C9-444C6D2F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746D916-6691-4D72-8C01-4C54AC435B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07153" y="3334764"/>
            <a:ext cx="1573668" cy="15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1530781" y="4849658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E176D-0A23-4290-8E17-AC8D18406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6" y="1917409"/>
            <a:ext cx="630968" cy="630053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DBAB4C-1C50-4BE1-BB61-C98D5026F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54" y="1926104"/>
            <a:ext cx="2072266" cy="60130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943BB3A-9B67-4EED-AF60-271970A25340}"/>
              </a:ext>
            </a:extLst>
          </p:cNvPr>
          <p:cNvSpPr/>
          <p:nvPr/>
        </p:nvSpPr>
        <p:spPr>
          <a:xfrm>
            <a:off x="1457140" y="3330338"/>
            <a:ext cx="3946176" cy="344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22" name="Picture 4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AC7BCE-6160-4D13-94B0-2A03E1AF2F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05" y="3756847"/>
            <a:ext cx="1812734" cy="402669"/>
          </a:xfrm>
          <a:prstGeom prst="rect">
            <a:avLst/>
          </a:prstGeom>
        </p:spPr>
      </p:pic>
      <p:pic>
        <p:nvPicPr>
          <p:cNvPr id="23" name="Picture 87">
            <a:extLst>
              <a:ext uri="{FF2B5EF4-FFF2-40B4-BE49-F238E27FC236}">
                <a16:creationId xmlns:a16="http://schemas.microsoft.com/office/drawing/2014/main" id="{9607D813-900F-4927-AEA6-409FE1965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917" y="785806"/>
            <a:ext cx="917795" cy="11393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68399B-6049-429E-A63A-824DF4CE7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73311" y="866818"/>
            <a:ext cx="2723902" cy="7997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0D8A7D-961A-4164-9F49-1CE08B1FB1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34615" y="4651296"/>
            <a:ext cx="2323022" cy="772083"/>
          </a:xfrm>
          <a:prstGeom prst="rect">
            <a:avLst/>
          </a:prstGeom>
        </p:spPr>
      </p:pic>
      <p:pic>
        <p:nvPicPr>
          <p:cNvPr id="26" name="Google Shape;262;p24" descr="Java – Logos Download">
            <a:extLst>
              <a:ext uri="{FF2B5EF4-FFF2-40B4-BE49-F238E27FC236}">
                <a16:creationId xmlns:a16="http://schemas.microsoft.com/office/drawing/2014/main" id="{07126B09-34F8-49F7-8F72-529D736FE7F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r="51445"/>
          <a:stretch/>
        </p:blipFill>
        <p:spPr>
          <a:xfrm>
            <a:off x="16023375" y="3188866"/>
            <a:ext cx="992154" cy="113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39A2916-DF2F-44AE-88B2-FFB71DE734F0}"/>
              </a:ext>
            </a:extLst>
          </p:cNvPr>
          <p:cNvSpPr/>
          <p:nvPr/>
        </p:nvSpPr>
        <p:spPr>
          <a:xfrm>
            <a:off x="13457128" y="3330338"/>
            <a:ext cx="3946176" cy="344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275C8E-72DF-43DE-9A73-C13821D5E7D2}"/>
              </a:ext>
            </a:extLst>
          </p:cNvPr>
          <p:cNvSpPr/>
          <p:nvPr/>
        </p:nvSpPr>
        <p:spPr>
          <a:xfrm>
            <a:off x="7273311" y="588512"/>
            <a:ext cx="3946176" cy="344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DBFA79-BDC0-4A63-92B3-70EE04B7DF4A}"/>
              </a:ext>
            </a:extLst>
          </p:cNvPr>
          <p:cNvGrpSpPr/>
          <p:nvPr/>
        </p:nvGrpSpPr>
        <p:grpSpPr>
          <a:xfrm>
            <a:off x="3858826" y="3757427"/>
            <a:ext cx="1603564" cy="1627037"/>
            <a:chOff x="4343400" y="4232973"/>
            <a:chExt cx="1342476" cy="1342476"/>
          </a:xfrm>
        </p:grpSpPr>
        <p:pic>
          <p:nvPicPr>
            <p:cNvPr id="4" name="그래픽 3" descr="스마트폰 윤곽선">
              <a:extLst>
                <a:ext uri="{FF2B5EF4-FFF2-40B4-BE49-F238E27FC236}">
                  <a16:creationId xmlns:a16="http://schemas.microsoft.com/office/drawing/2014/main" id="{AE98BB1F-D56C-4CDF-A3ED-93AA8F6A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43400" y="4232973"/>
              <a:ext cx="1342476" cy="1342476"/>
            </a:xfrm>
            <a:prstGeom prst="rect">
              <a:avLst/>
            </a:prstGeom>
          </p:spPr>
        </p:pic>
        <p:pic>
          <p:nvPicPr>
            <p:cNvPr id="6" name="그래픽 5" descr="카메라 단색으로 채워진">
              <a:extLst>
                <a:ext uri="{FF2B5EF4-FFF2-40B4-BE49-F238E27FC236}">
                  <a16:creationId xmlns:a16="http://schemas.microsoft.com/office/drawing/2014/main" id="{0227FAB2-9129-4661-9754-24FD70726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24400" y="4622259"/>
              <a:ext cx="563904" cy="563904"/>
            </a:xfrm>
            <a:prstGeom prst="rect">
              <a:avLst/>
            </a:prstGeom>
          </p:spPr>
        </p:pic>
      </p:grp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E7CB83B-5747-46F2-8846-862C7128C0BE}"/>
              </a:ext>
            </a:extLst>
          </p:cNvPr>
          <p:cNvSpPr/>
          <p:nvPr/>
        </p:nvSpPr>
        <p:spPr>
          <a:xfrm>
            <a:off x="2601041" y="3135166"/>
            <a:ext cx="1658374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8CF9B-2778-4E68-9BA5-864892D023CC}"/>
              </a:ext>
            </a:extLst>
          </p:cNvPr>
          <p:cNvSpPr txBox="1"/>
          <p:nvPr/>
        </p:nvSpPr>
        <p:spPr>
          <a:xfrm>
            <a:off x="2634187" y="3104388"/>
            <a:ext cx="163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906480B4-B926-4CD7-A76D-72F8439E5E3B}"/>
              </a:ext>
            </a:extLst>
          </p:cNvPr>
          <p:cNvSpPr/>
          <p:nvPr/>
        </p:nvSpPr>
        <p:spPr>
          <a:xfrm>
            <a:off x="8448086" y="383022"/>
            <a:ext cx="1658374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5C939C-2E81-4FB5-9364-BAFB9B8D7D77}"/>
              </a:ext>
            </a:extLst>
          </p:cNvPr>
          <p:cNvSpPr txBox="1"/>
          <p:nvPr/>
        </p:nvSpPr>
        <p:spPr>
          <a:xfrm>
            <a:off x="8488035" y="382057"/>
            <a:ext cx="163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29E7E2F3-3EB5-43E2-A2E9-CE19A8CA2C5D}"/>
              </a:ext>
            </a:extLst>
          </p:cNvPr>
          <p:cNvSpPr/>
          <p:nvPr/>
        </p:nvSpPr>
        <p:spPr>
          <a:xfrm>
            <a:off x="14651406" y="3108897"/>
            <a:ext cx="1658374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0174DC-FF42-4DF3-A10D-BEC81A74BE01}"/>
              </a:ext>
            </a:extLst>
          </p:cNvPr>
          <p:cNvSpPr txBox="1"/>
          <p:nvPr/>
        </p:nvSpPr>
        <p:spPr>
          <a:xfrm>
            <a:off x="14652349" y="3078040"/>
            <a:ext cx="163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94C222-60A3-459D-831A-8D1326EE6383}"/>
              </a:ext>
            </a:extLst>
          </p:cNvPr>
          <p:cNvSpPr/>
          <p:nvPr/>
        </p:nvSpPr>
        <p:spPr>
          <a:xfrm>
            <a:off x="8490008" y="7180113"/>
            <a:ext cx="1547936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6D5A097-1C2F-4A71-AE73-A02CF8ACCC73}"/>
              </a:ext>
            </a:extLst>
          </p:cNvPr>
          <p:cNvSpPr/>
          <p:nvPr/>
        </p:nvSpPr>
        <p:spPr>
          <a:xfrm>
            <a:off x="8490008" y="7933570"/>
            <a:ext cx="1547936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223322B-F3B5-4CED-93D9-88127860E1F3}"/>
              </a:ext>
            </a:extLst>
          </p:cNvPr>
          <p:cNvSpPr/>
          <p:nvPr/>
        </p:nvSpPr>
        <p:spPr>
          <a:xfrm>
            <a:off x="8490008" y="8666153"/>
            <a:ext cx="1547936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85F16C-92B8-48DF-995C-B7704C905A66}"/>
              </a:ext>
            </a:extLst>
          </p:cNvPr>
          <p:cNvSpPr/>
          <p:nvPr/>
        </p:nvSpPr>
        <p:spPr>
          <a:xfrm>
            <a:off x="7962746" y="2677325"/>
            <a:ext cx="2629054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 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인식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26B5C49-3388-4111-A22B-7A24EE24B7BC}"/>
              </a:ext>
            </a:extLst>
          </p:cNvPr>
          <p:cNvSpPr/>
          <p:nvPr/>
        </p:nvSpPr>
        <p:spPr>
          <a:xfrm>
            <a:off x="7962746" y="3343533"/>
            <a:ext cx="2629054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마스킹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처리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BFDF2CB-7484-448B-9701-90522A9E11CE}"/>
              </a:ext>
            </a:extLst>
          </p:cNvPr>
          <p:cNvSpPr/>
          <p:nvPr/>
        </p:nvSpPr>
        <p:spPr>
          <a:xfrm>
            <a:off x="14146563" y="4685178"/>
            <a:ext cx="2629054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처리된 영상 시청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4AD7BC7-1510-4607-8914-4630784DFAC5}"/>
              </a:ext>
            </a:extLst>
          </p:cNvPr>
          <p:cNvSpPr/>
          <p:nvPr/>
        </p:nvSpPr>
        <p:spPr>
          <a:xfrm>
            <a:off x="14146563" y="5517101"/>
            <a:ext cx="2629054" cy="554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제작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8E59D9B9-4AC5-43A0-B5DA-52618BEAFA7F}"/>
              </a:ext>
            </a:extLst>
          </p:cNvPr>
          <p:cNvSpPr/>
          <p:nvPr/>
        </p:nvSpPr>
        <p:spPr>
          <a:xfrm>
            <a:off x="7572021" y="5862421"/>
            <a:ext cx="3368023" cy="3638773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342CED34-94BE-4AD9-ACE6-A710A0407527}"/>
              </a:ext>
            </a:extLst>
          </p:cNvPr>
          <p:cNvSpPr/>
          <p:nvPr/>
        </p:nvSpPr>
        <p:spPr>
          <a:xfrm>
            <a:off x="8438656" y="5630697"/>
            <a:ext cx="1658374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E7F9C7-6B54-4EB1-8762-41A30A15FA9A}"/>
              </a:ext>
            </a:extLst>
          </p:cNvPr>
          <p:cNvSpPr txBox="1"/>
          <p:nvPr/>
        </p:nvSpPr>
        <p:spPr>
          <a:xfrm>
            <a:off x="8459102" y="5623538"/>
            <a:ext cx="163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A34F31C-B051-418C-943C-213199D8A9DF}"/>
              </a:ext>
            </a:extLst>
          </p:cNvPr>
          <p:cNvCxnSpPr>
            <a:cxnSpLocks/>
          </p:cNvCxnSpPr>
          <p:nvPr/>
        </p:nvCxnSpPr>
        <p:spPr>
          <a:xfrm>
            <a:off x="5479516" y="3467100"/>
            <a:ext cx="1759484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28503E-4562-42D0-8F43-ECD54C1ADA66}"/>
              </a:ext>
            </a:extLst>
          </p:cNvPr>
          <p:cNvCxnSpPr>
            <a:cxnSpLocks/>
          </p:cNvCxnSpPr>
          <p:nvPr/>
        </p:nvCxnSpPr>
        <p:spPr>
          <a:xfrm rot="10800000">
            <a:off x="11430000" y="3885754"/>
            <a:ext cx="1759484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85DCD8E-FDBC-4E00-8DF1-7B05C90D16CF}"/>
              </a:ext>
            </a:extLst>
          </p:cNvPr>
          <p:cNvCxnSpPr>
            <a:cxnSpLocks/>
          </p:cNvCxnSpPr>
          <p:nvPr/>
        </p:nvCxnSpPr>
        <p:spPr>
          <a:xfrm>
            <a:off x="9448800" y="4101720"/>
            <a:ext cx="0" cy="1495875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754530A-DF31-418A-B387-CC2DC21D4C2B}"/>
              </a:ext>
            </a:extLst>
          </p:cNvPr>
          <p:cNvCxnSpPr>
            <a:cxnSpLocks/>
          </p:cNvCxnSpPr>
          <p:nvPr/>
        </p:nvCxnSpPr>
        <p:spPr>
          <a:xfrm flipV="1">
            <a:off x="9216507" y="4106840"/>
            <a:ext cx="0" cy="1418716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CCE3081-B81E-4BA6-BBA9-BEEC96F3DC2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82" y="5110288"/>
            <a:ext cx="1980862" cy="1980862"/>
          </a:xfrm>
          <a:prstGeom prst="rect">
            <a:avLst/>
          </a:prstGeom>
        </p:spPr>
      </p:pic>
      <p:sp>
        <p:nvSpPr>
          <p:cNvPr id="58" name="Object 45">
            <a:extLst>
              <a:ext uri="{FF2B5EF4-FFF2-40B4-BE49-F238E27FC236}">
                <a16:creationId xmlns:a16="http://schemas.microsoft.com/office/drawing/2014/main" id="{3F97E446-9D8D-446C-9EDE-46A17541662D}"/>
              </a:ext>
            </a:extLst>
          </p:cNvPr>
          <p:cNvSpPr txBox="1"/>
          <p:nvPr/>
        </p:nvSpPr>
        <p:spPr>
          <a:xfrm>
            <a:off x="728818" y="544486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810AEC1-E410-4D35-87E7-4D91358093D4}"/>
              </a:ext>
            </a:extLst>
          </p:cNvPr>
          <p:cNvSpPr/>
          <p:nvPr/>
        </p:nvSpPr>
        <p:spPr>
          <a:xfrm>
            <a:off x="2529810" y="6150939"/>
            <a:ext cx="1914904" cy="4784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촬영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AA6C0E0-681C-4A37-9DEC-E75D509830B6}"/>
              </a:ext>
            </a:extLst>
          </p:cNvPr>
          <p:cNvSpPr/>
          <p:nvPr/>
        </p:nvSpPr>
        <p:spPr>
          <a:xfrm>
            <a:off x="2529810" y="5480474"/>
            <a:ext cx="1914904" cy="4784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 등록</a:t>
            </a:r>
          </a:p>
        </p:txBody>
      </p:sp>
      <p:grpSp>
        <p:nvGrpSpPr>
          <p:cNvPr id="63" name="그룹 1003">
            <a:extLst>
              <a:ext uri="{FF2B5EF4-FFF2-40B4-BE49-F238E27FC236}">
                <a16:creationId xmlns:a16="http://schemas.microsoft.com/office/drawing/2014/main" id="{6113B914-066E-4A7E-B804-AD9B6D45D4F4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64" name="Object 8">
              <a:extLst>
                <a:ext uri="{FF2B5EF4-FFF2-40B4-BE49-F238E27FC236}">
                  <a16:creationId xmlns:a16="http://schemas.microsoft.com/office/drawing/2014/main" id="{75998C06-1DC9-4626-BF6C-ABCED4BA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EDFFAB-5732-42AB-A67F-D5F9B22128BF}"/>
              </a:ext>
            </a:extLst>
          </p:cNvPr>
          <p:cNvCxnSpPr>
            <a:cxnSpLocks/>
          </p:cNvCxnSpPr>
          <p:nvPr/>
        </p:nvCxnSpPr>
        <p:spPr>
          <a:xfrm rot="10800000">
            <a:off x="5513827" y="3756847"/>
            <a:ext cx="1759484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2C9969C-1273-4B24-AA2B-725A13BBD12F}"/>
              </a:ext>
            </a:extLst>
          </p:cNvPr>
          <p:cNvCxnSpPr>
            <a:cxnSpLocks/>
          </p:cNvCxnSpPr>
          <p:nvPr/>
        </p:nvCxnSpPr>
        <p:spPr>
          <a:xfrm>
            <a:off x="11430000" y="3603363"/>
            <a:ext cx="1759484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467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11629" y="4761514"/>
            <a:ext cx="3431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C1DE8026-ADA7-4EF6-8699-25C4DF752AFD}"/>
              </a:ext>
            </a:extLst>
          </p:cNvPr>
          <p:cNvSpPr txBox="1"/>
          <p:nvPr/>
        </p:nvSpPr>
        <p:spPr>
          <a:xfrm>
            <a:off x="728818" y="566276"/>
            <a:ext cx="94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C98576-6E23-42E7-A5A9-B3DD5710A8ED}"/>
              </a:ext>
            </a:extLst>
          </p:cNvPr>
          <p:cNvSpPr txBox="1"/>
          <p:nvPr/>
        </p:nvSpPr>
        <p:spPr>
          <a:xfrm>
            <a:off x="1529560" y="1485900"/>
            <a:ext cx="1652984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UcPeriod"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</a:t>
            </a:r>
          </a:p>
          <a:p>
            <a:pPr marL="1371600" lvl="2" indent="-457200">
              <a:buFontTx/>
              <a:buChar char="-"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Kotlin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Application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 카메라를 이용해 얼굴 등록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UDP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프로토콜을 이용해 실시간 영상 서버로 전송 기능 구현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등록된 얼굴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필터를 선택하는 화면 구성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</a:p>
          <a:p>
            <a:pPr marL="1371600" lvl="2" indent="-457200">
              <a:buFontTx/>
              <a:buChar char="-"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JSP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이용해 구현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생방송 시청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등록 서비스 제공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</a:p>
          <a:p>
            <a:pPr marL="1371600" lvl="2" indent="-457200">
              <a:buFontTx/>
              <a:buChar char="-"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AWS,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톰캣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이용하여 서버 구축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OpenCV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실시간 영상에서 얼굴 객체 추출 및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FaceNet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 이용하여 사전 등록된 얼굴 인식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선택된 필터로 미등록 얼굴 필터링 후 웹 페이지로 영상 전송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buFontTx/>
              <a:buChar char="-"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</a:p>
          <a:p>
            <a:pPr lvl="2"/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계정 별 등록 얼굴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저장할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구축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386CDF20-87FD-4063-8C49-1BFF61486C4C}"/>
              </a:ext>
            </a:extLst>
          </p:cNvPr>
          <p:cNvGrpSpPr/>
          <p:nvPr/>
        </p:nvGrpSpPr>
        <p:grpSpPr>
          <a:xfrm>
            <a:off x="0" y="9656934"/>
            <a:ext cx="18285714" cy="628780"/>
            <a:chOff x="0" y="8723810"/>
            <a:chExt cx="18285714" cy="1561905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3C2B95D9-AB91-4B76-82F6-8BA7BE212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1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061F56"/>
            </a:solidFill>
            <a:effectLst/>
            <a:uLnTx/>
            <a:uFillTx/>
            <a:latin typeface="IBM Plex Sans KR" pitchFamily="34" charset="0"/>
            <a:ea typeface="+mn-ea"/>
            <a:cs typeface="IBM Plex Sans KR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797</Words>
  <Application>Microsoft Office PowerPoint</Application>
  <PresentationFormat>사용자 지정</PresentationFormat>
  <Paragraphs>194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Calibri (본문)</vt:lpstr>
      <vt:lpstr>IBM Plex Sans KR</vt:lpstr>
      <vt:lpstr>IBM Plex Sans KR Light</vt:lpstr>
      <vt:lpstr>경기천년제목 Light</vt:lpstr>
      <vt:lpstr>굴림</vt:lpstr>
      <vt:lpstr>맑은 고딕</vt:lpstr>
      <vt:lpstr>함초롬돋움</vt:lpstr>
      <vt:lpstr>함초롱 돋움</vt:lpstr>
      <vt:lpstr>Arial</vt:lpstr>
      <vt:lpstr>Calibri</vt:lpstr>
      <vt:lpstr>Open Sans Light</vt:lpstr>
      <vt:lpstr>Wingdings</vt:lpstr>
      <vt:lpstr>Office Theme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이승준(2017154031)</cp:lastModifiedBy>
  <cp:revision>61</cp:revision>
  <dcterms:created xsi:type="dcterms:W3CDTF">2021-12-17T17:01:45Z</dcterms:created>
  <dcterms:modified xsi:type="dcterms:W3CDTF">2022-01-02T17:25:36Z</dcterms:modified>
</cp:coreProperties>
</file>