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16"/>
  </p:notesMasterIdLst>
  <p:sldIdLst>
    <p:sldId id="256" r:id="rId5"/>
    <p:sldId id="266" r:id="rId6"/>
    <p:sldId id="257" r:id="rId7"/>
    <p:sldId id="267" r:id="rId8"/>
    <p:sldId id="259" r:id="rId9"/>
    <p:sldId id="268" r:id="rId10"/>
    <p:sldId id="269" r:id="rId11"/>
    <p:sldId id="270" r:id="rId12"/>
    <p:sldId id="271" r:id="rId13"/>
    <p:sldId id="273" r:id="rId14"/>
    <p:sldId id="274"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B6F8"/>
    <a:srgbClr val="4343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688" autoAdjust="0"/>
  </p:normalViewPr>
  <p:slideViewPr>
    <p:cSldViewPr snapToGrid="0">
      <p:cViewPr varScale="1">
        <p:scale>
          <a:sx n="101" d="100"/>
          <a:sy n="101" d="100"/>
        </p:scale>
        <p:origin x="221"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lvl="0" indent="0" algn="l" rtl="0">
              <a:spcBef>
                <a:spcPts val="0"/>
              </a:spcBef>
              <a:spcAft>
                <a:spcPts val="0"/>
              </a:spcAft>
              <a:buNone/>
            </a:pPr>
            <a:r>
              <a:rPr lang="en-US" altLang="ko-KR" dirty="0"/>
              <a:t>Implementation would start sooner</a:t>
            </a:r>
          </a:p>
          <a:p>
            <a:pPr marL="0" lvl="0" indent="0" algn="l" rtl="0">
              <a:spcBef>
                <a:spcPts val="1200"/>
              </a:spcBef>
              <a:spcAft>
                <a:spcPts val="0"/>
              </a:spcAft>
              <a:buNone/>
            </a:pPr>
            <a:r>
              <a:rPr lang="en-US" altLang="ko-KR" dirty="0"/>
              <a:t>Actually have multiple team members be fluent in the tools used for the project</a:t>
            </a:r>
          </a:p>
          <a:p>
            <a:pPr marL="0" lvl="0" indent="0" algn="l" rtl="0">
              <a:spcBef>
                <a:spcPts val="1200"/>
              </a:spcBef>
              <a:spcAft>
                <a:spcPts val="0"/>
              </a:spcAft>
              <a:buNone/>
            </a:pPr>
            <a:r>
              <a:rPr lang="en-US" altLang="ko-KR" dirty="0"/>
              <a:t>Not leave most things to the last minute</a:t>
            </a:r>
          </a:p>
          <a:p>
            <a:pPr marL="0" lvl="0" indent="0" algn="l" rtl="0">
              <a:spcBef>
                <a:spcPts val="1200"/>
              </a:spcBef>
              <a:spcAft>
                <a:spcPts val="0"/>
              </a:spcAft>
              <a:buNone/>
            </a:pPr>
            <a:r>
              <a:rPr lang="en-US" altLang="ko-KR" dirty="0"/>
              <a:t>Our presentations we felt were good</a:t>
            </a:r>
          </a:p>
          <a:p>
            <a:pPr marL="0" lvl="0" indent="0" algn="l" rtl="0">
              <a:spcBef>
                <a:spcPts val="1200"/>
              </a:spcBef>
              <a:spcAft>
                <a:spcPts val="0"/>
              </a:spcAft>
              <a:buNone/>
            </a:pPr>
            <a:r>
              <a:rPr lang="en-US" altLang="ko-KR" dirty="0"/>
              <a:t>Follow a development cycle more rigidly rather than free form work</a:t>
            </a:r>
          </a:p>
          <a:p>
            <a:pPr marL="0" lvl="0" indent="0" algn="l" rtl="0">
              <a:spcBef>
                <a:spcPts val="1200"/>
              </a:spcBef>
              <a:spcAft>
                <a:spcPts val="1200"/>
              </a:spcAft>
              <a:buNone/>
            </a:pPr>
            <a:endParaRPr lang="en-US" altLang="ko-KR" dirty="0"/>
          </a:p>
          <a:p>
            <a:endParaRPr lang="ko-KR" altLang="en-US" dirty="0"/>
          </a:p>
        </p:txBody>
      </p:sp>
    </p:spTree>
    <p:extLst>
      <p:ext uri="{BB962C8B-B14F-4D97-AF65-F5344CB8AC3E}">
        <p14:creationId xmlns:p14="http://schemas.microsoft.com/office/powerpoint/2010/main" val="3463373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385c5c9c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385c5c9c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385c5c9c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385c5c9c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23749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385c5c9c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385c5c9c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385c5c9c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385c5c9c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ko-KR" dirty="0"/>
              <a:t>We had an issue with available skillset in the group</a:t>
            </a:r>
          </a:p>
          <a:p>
            <a:pPr marL="457200" lvl="0" indent="-342900" algn="l" rtl="0">
              <a:spcBef>
                <a:spcPts val="1200"/>
              </a:spcBef>
              <a:spcAft>
                <a:spcPts val="0"/>
              </a:spcAft>
              <a:buSzPts val="1800"/>
              <a:buChar char="-"/>
            </a:pPr>
            <a:r>
              <a:rPr lang="en-US" altLang="ko-KR" dirty="0"/>
              <a:t>This was resolved by us evaluating what we could do and assigning the appropriate roles</a:t>
            </a:r>
          </a:p>
          <a:p>
            <a:pPr marL="0" lvl="0" indent="0" algn="l" rtl="0">
              <a:spcBef>
                <a:spcPts val="1200"/>
              </a:spcBef>
              <a:spcAft>
                <a:spcPts val="0"/>
              </a:spcAft>
              <a:buNone/>
            </a:pPr>
            <a:r>
              <a:rPr lang="en-US" altLang="ko-KR" dirty="0"/>
              <a:t>An issue with different time zones</a:t>
            </a:r>
          </a:p>
          <a:p>
            <a:pPr marL="457200" lvl="0" indent="-342900" algn="l" rtl="0">
              <a:spcBef>
                <a:spcPts val="1200"/>
              </a:spcBef>
              <a:spcAft>
                <a:spcPts val="0"/>
              </a:spcAft>
              <a:buSzPts val="1800"/>
              <a:buChar char="-"/>
            </a:pPr>
            <a:r>
              <a:rPr lang="en-US" altLang="ko-KR" dirty="0"/>
              <a:t>Resolved by having meeting times coincide with everyone</a:t>
            </a:r>
          </a:p>
          <a:p>
            <a:pPr marL="0" lvl="0" indent="0" algn="l" rtl="0">
              <a:spcBef>
                <a:spcPts val="1200"/>
              </a:spcBef>
              <a:spcAft>
                <a:spcPts val="0"/>
              </a:spcAft>
              <a:buNone/>
            </a:pPr>
            <a:r>
              <a:rPr lang="en-US" altLang="ko-KR" dirty="0"/>
              <a:t>An issue with arbitrary meeting times</a:t>
            </a:r>
          </a:p>
          <a:p>
            <a:pPr marL="457200" lvl="0" indent="-342900" algn="l" rtl="0">
              <a:spcBef>
                <a:spcPts val="1200"/>
              </a:spcBef>
              <a:spcAft>
                <a:spcPts val="0"/>
              </a:spcAft>
              <a:buSzPts val="1800"/>
              <a:buChar char="-"/>
            </a:pPr>
            <a:r>
              <a:rPr lang="en-US" altLang="ko-KR" dirty="0"/>
              <a:t>This was resolved by allocating weekly time-slots to hold meetings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34772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385c5c9c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385c5c9c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ko-KR" dirty="0"/>
              <a:t>We had an issue with available skillset in the group</a:t>
            </a:r>
          </a:p>
          <a:p>
            <a:pPr marL="457200" lvl="0" indent="-342900" algn="l" rtl="0">
              <a:spcBef>
                <a:spcPts val="1200"/>
              </a:spcBef>
              <a:spcAft>
                <a:spcPts val="0"/>
              </a:spcAft>
              <a:buSzPts val="1800"/>
              <a:buChar char="-"/>
            </a:pPr>
            <a:r>
              <a:rPr lang="en-US" altLang="ko-KR" dirty="0"/>
              <a:t>This was resolved by us evaluating what we could do and assigning the appropriate roles</a:t>
            </a:r>
          </a:p>
          <a:p>
            <a:pPr marL="0" lvl="0" indent="0" algn="l" rtl="0">
              <a:spcBef>
                <a:spcPts val="1200"/>
              </a:spcBef>
              <a:spcAft>
                <a:spcPts val="0"/>
              </a:spcAft>
              <a:buNone/>
            </a:pPr>
            <a:r>
              <a:rPr lang="en-US" altLang="ko-KR" dirty="0"/>
              <a:t>An issue with different time zones</a:t>
            </a:r>
          </a:p>
          <a:p>
            <a:pPr marL="457200" lvl="0" indent="-342900" algn="l" rtl="0">
              <a:spcBef>
                <a:spcPts val="1200"/>
              </a:spcBef>
              <a:spcAft>
                <a:spcPts val="0"/>
              </a:spcAft>
              <a:buSzPts val="1800"/>
              <a:buChar char="-"/>
            </a:pPr>
            <a:r>
              <a:rPr lang="en-US" altLang="ko-KR" dirty="0"/>
              <a:t>Resolved by having meeting times coincide with everyone</a:t>
            </a:r>
          </a:p>
          <a:p>
            <a:pPr marL="0" lvl="0" indent="0" algn="l" rtl="0">
              <a:spcBef>
                <a:spcPts val="1200"/>
              </a:spcBef>
              <a:spcAft>
                <a:spcPts val="0"/>
              </a:spcAft>
              <a:buNone/>
            </a:pPr>
            <a:r>
              <a:rPr lang="en-US" altLang="ko-KR" dirty="0"/>
              <a:t>An issue with arbitrary meeting times</a:t>
            </a:r>
          </a:p>
          <a:p>
            <a:pPr marL="457200" lvl="0" indent="-342900" algn="l" rtl="0">
              <a:spcBef>
                <a:spcPts val="1200"/>
              </a:spcBef>
              <a:spcAft>
                <a:spcPts val="0"/>
              </a:spcAft>
              <a:buSzPts val="1800"/>
              <a:buChar char="-"/>
            </a:pPr>
            <a:r>
              <a:rPr lang="en-US" altLang="ko-KR" dirty="0"/>
              <a:t>This was resolved by allocating weekly time-slots to hold meetings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44740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385c5c9c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385c5c9c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ltLang="ko-KR" dirty="0"/>
              <a:t>Challenges: Extracting user requirements from those with not a lot of digital literacy</a:t>
            </a:r>
            <a:br>
              <a:rPr lang="en-US" altLang="ko-KR" dirty="0"/>
            </a:br>
            <a:endParaRPr lang="en-US" altLang="ko-KR" dirty="0"/>
          </a:p>
          <a:p>
            <a:pPr marL="0" lvl="0" indent="0" algn="l" rtl="0">
              <a:spcBef>
                <a:spcPts val="1200"/>
              </a:spcBef>
              <a:spcAft>
                <a:spcPts val="0"/>
              </a:spcAft>
              <a:buClr>
                <a:schemeClr val="dk1"/>
              </a:buClr>
              <a:buSzPts val="1100"/>
              <a:buFont typeface="Arial"/>
              <a:buNone/>
            </a:pPr>
            <a:r>
              <a:rPr lang="en-US" altLang="ko-KR" dirty="0"/>
              <a:t>Benefits: A proper insight into facilitating different user needs</a:t>
            </a:r>
          </a:p>
          <a:p>
            <a:pPr marL="0" lvl="0" indent="0" algn="l" rtl="0">
              <a:spcBef>
                <a:spcPts val="1200"/>
              </a:spcBef>
              <a:spcAft>
                <a:spcPts val="0"/>
              </a:spcAft>
              <a:buClr>
                <a:schemeClr val="dk1"/>
              </a:buClr>
              <a:buSzPts val="1100"/>
              <a:buFont typeface="Arial"/>
              <a:buNone/>
            </a:pPr>
            <a:endParaRPr lang="en-US" altLang="ko-KR" dirty="0"/>
          </a:p>
          <a:p>
            <a:pPr marL="0" lvl="0" indent="0" algn="l" rtl="0">
              <a:spcBef>
                <a:spcPts val="1200"/>
              </a:spcBef>
              <a:spcAft>
                <a:spcPts val="0"/>
              </a:spcAft>
              <a:buClr>
                <a:schemeClr val="dk1"/>
              </a:buClr>
              <a:buSzPts val="1100"/>
              <a:buFont typeface="Arial"/>
              <a:buNone/>
            </a:pPr>
            <a:r>
              <a:rPr lang="en-US" altLang="ko-KR" dirty="0"/>
              <a:t>What worked best: Giving open ended questions to our co-designers while talking to them in a casual manner, heaving heavy use of imagery and expressiveness in our presentations, proper discussion with our users and how they’d like to use the app</a:t>
            </a:r>
          </a:p>
          <a:p>
            <a:pPr marL="0" lvl="0" indent="0" algn="l" rtl="0">
              <a:spcBef>
                <a:spcPts val="1200"/>
              </a:spcBef>
              <a:spcAft>
                <a:spcPts val="1200"/>
              </a:spcAft>
              <a:buNone/>
            </a:pPr>
            <a:endParaRPr lang="en-US" altLang="ko-KR" dirty="0"/>
          </a:p>
        </p:txBody>
      </p:sp>
    </p:spTree>
    <p:extLst>
      <p:ext uri="{BB962C8B-B14F-4D97-AF65-F5344CB8AC3E}">
        <p14:creationId xmlns:p14="http://schemas.microsoft.com/office/powerpoint/2010/main" val="3197675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385c5c9c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385c5c9c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ko-KR" dirty="0"/>
              <a:t>We had an issue with available skillset in the group</a:t>
            </a:r>
          </a:p>
          <a:p>
            <a:pPr marL="457200" lvl="0" indent="-342900" algn="l" rtl="0">
              <a:spcBef>
                <a:spcPts val="1200"/>
              </a:spcBef>
              <a:spcAft>
                <a:spcPts val="0"/>
              </a:spcAft>
              <a:buSzPts val="1800"/>
              <a:buChar char="-"/>
            </a:pPr>
            <a:r>
              <a:rPr lang="en-US" altLang="ko-KR" dirty="0"/>
              <a:t>This was resolved by us evaluating what we could do and assigning the appropriate roles</a:t>
            </a:r>
          </a:p>
          <a:p>
            <a:pPr marL="0" lvl="0" indent="0" algn="l" rtl="0">
              <a:spcBef>
                <a:spcPts val="1200"/>
              </a:spcBef>
              <a:spcAft>
                <a:spcPts val="0"/>
              </a:spcAft>
              <a:buNone/>
            </a:pPr>
            <a:r>
              <a:rPr lang="en-US" altLang="ko-KR" dirty="0"/>
              <a:t>An issue with different time zones</a:t>
            </a:r>
          </a:p>
          <a:p>
            <a:pPr marL="457200" lvl="0" indent="-342900" algn="l" rtl="0">
              <a:spcBef>
                <a:spcPts val="1200"/>
              </a:spcBef>
              <a:spcAft>
                <a:spcPts val="0"/>
              </a:spcAft>
              <a:buSzPts val="1800"/>
              <a:buChar char="-"/>
            </a:pPr>
            <a:r>
              <a:rPr lang="en-US" altLang="ko-KR" dirty="0"/>
              <a:t>Resolved by having meeting times coincide with everyone</a:t>
            </a:r>
          </a:p>
          <a:p>
            <a:pPr marL="0" lvl="0" indent="0" algn="l" rtl="0">
              <a:spcBef>
                <a:spcPts val="1200"/>
              </a:spcBef>
              <a:spcAft>
                <a:spcPts val="0"/>
              </a:spcAft>
              <a:buNone/>
            </a:pPr>
            <a:r>
              <a:rPr lang="en-US" altLang="ko-KR" dirty="0"/>
              <a:t>An issue with arbitrary meeting times</a:t>
            </a:r>
          </a:p>
          <a:p>
            <a:pPr marL="457200" lvl="0" indent="-342900" algn="l" rtl="0">
              <a:spcBef>
                <a:spcPts val="1200"/>
              </a:spcBef>
              <a:spcAft>
                <a:spcPts val="0"/>
              </a:spcAft>
              <a:buSzPts val="1800"/>
              <a:buChar char="-"/>
            </a:pPr>
            <a:r>
              <a:rPr lang="en-US" altLang="ko-KR" dirty="0"/>
              <a:t>This was resolved by allocating weekly time-slots to hold meetings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76461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089587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92918" y="3347238"/>
            <a:ext cx="6622251" cy="63261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000" b="1" dirty="0">
                <a:solidFill>
                  <a:schemeClr val="tx1">
                    <a:lumMod val="75000"/>
                    <a:lumOff val="25000"/>
                  </a:schemeClr>
                </a:solidFill>
              </a:rPr>
              <a:t>Final Project Presentation</a:t>
            </a:r>
            <a:endParaRPr sz="4000" b="1" dirty="0">
              <a:solidFill>
                <a:schemeClr val="tx1">
                  <a:lumMod val="75000"/>
                  <a:lumOff val="25000"/>
                </a:schemeClr>
              </a:solidFill>
            </a:endParaRPr>
          </a:p>
        </p:txBody>
      </p:sp>
      <p:sp>
        <p:nvSpPr>
          <p:cNvPr id="55" name="Google Shape;55;p13"/>
          <p:cNvSpPr txBox="1">
            <a:spLocks noGrp="1"/>
          </p:cNvSpPr>
          <p:nvPr>
            <p:ph type="subTitle" idx="1"/>
          </p:nvPr>
        </p:nvSpPr>
        <p:spPr>
          <a:xfrm>
            <a:off x="492918" y="3876097"/>
            <a:ext cx="5493546" cy="352782"/>
          </a:xfrm>
          <a:prstGeom prst="rect">
            <a:avLst/>
          </a:prstGeom>
        </p:spPr>
        <p:txBody>
          <a:bodyPr spcFirstLastPara="1" wrap="square" lIns="91425" tIns="91425" rIns="91425" bIns="91425" anchor="t" anchorCtr="0">
            <a:normAutofit fontScale="85000" lnSpcReduction="10000"/>
          </a:bodyPr>
          <a:lstStyle/>
          <a:p>
            <a:pPr marL="0" lvl="0" indent="0" algn="l" rtl="0">
              <a:lnSpc>
                <a:spcPct val="80000"/>
              </a:lnSpc>
              <a:spcBef>
                <a:spcPts val="0"/>
              </a:spcBef>
              <a:spcAft>
                <a:spcPts val="0"/>
              </a:spcAft>
              <a:buSzPts val="935"/>
              <a:buNone/>
            </a:pPr>
            <a:r>
              <a:rPr lang="en-GB" sz="1400" dirty="0">
                <a:solidFill>
                  <a:schemeClr val="tx1">
                    <a:lumMod val="50000"/>
                    <a:lumOff val="50000"/>
                  </a:schemeClr>
                </a:solidFill>
              </a:rPr>
              <a:t>Adam Nolan, Nathan Campbell, Thomas Smithers, James </a:t>
            </a:r>
            <a:r>
              <a:rPr lang="en-GB" sz="1400" dirty="0" err="1">
                <a:solidFill>
                  <a:schemeClr val="tx1">
                    <a:lumMod val="50000"/>
                    <a:lumOff val="50000"/>
                  </a:schemeClr>
                </a:solidFill>
              </a:rPr>
              <a:t>Hanaphy</a:t>
            </a:r>
            <a:r>
              <a:rPr lang="en-GB" sz="1400" dirty="0">
                <a:solidFill>
                  <a:schemeClr val="tx1">
                    <a:lumMod val="50000"/>
                    <a:lumOff val="50000"/>
                  </a:schemeClr>
                </a:solidFill>
              </a:rPr>
              <a:t>, Yejin lee</a:t>
            </a:r>
            <a:endParaRPr sz="1400" dirty="0">
              <a:solidFill>
                <a:schemeClr val="tx1">
                  <a:lumMod val="50000"/>
                  <a:lumOff val="50000"/>
                </a:schemeClr>
              </a:solidFill>
            </a:endParaRPr>
          </a:p>
        </p:txBody>
      </p:sp>
      <p:sp>
        <p:nvSpPr>
          <p:cNvPr id="2" name="직사각형 1">
            <a:extLst>
              <a:ext uri="{FF2B5EF4-FFF2-40B4-BE49-F238E27FC236}">
                <a16:creationId xmlns:a16="http://schemas.microsoft.com/office/drawing/2014/main" id="{5CA3C001-47C5-46A7-9E5A-FDBCCBF17F7A}"/>
              </a:ext>
            </a:extLst>
          </p:cNvPr>
          <p:cNvSpPr/>
          <p:nvPr/>
        </p:nvSpPr>
        <p:spPr>
          <a:xfrm>
            <a:off x="0" y="0"/>
            <a:ext cx="9144000" cy="303608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cxnSp>
        <p:nvCxnSpPr>
          <p:cNvPr id="4" name="직선 연결선 3">
            <a:extLst>
              <a:ext uri="{FF2B5EF4-FFF2-40B4-BE49-F238E27FC236}">
                <a16:creationId xmlns:a16="http://schemas.microsoft.com/office/drawing/2014/main" id="{D2594DA1-CB4C-497B-A5F1-B5120A0A3363}"/>
              </a:ext>
            </a:extLst>
          </p:cNvPr>
          <p:cNvCxnSpPr/>
          <p:nvPr/>
        </p:nvCxnSpPr>
        <p:spPr>
          <a:xfrm>
            <a:off x="0" y="4757738"/>
            <a:ext cx="91440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6" name="직선 연결선 5">
            <a:extLst>
              <a:ext uri="{FF2B5EF4-FFF2-40B4-BE49-F238E27FC236}">
                <a16:creationId xmlns:a16="http://schemas.microsoft.com/office/drawing/2014/main" id="{766D8ACD-F85E-4704-AE5B-04202C41009B}"/>
              </a:ext>
            </a:extLst>
          </p:cNvPr>
          <p:cNvCxnSpPr>
            <a:cxnSpLocks/>
          </p:cNvCxnSpPr>
          <p:nvPr/>
        </p:nvCxnSpPr>
        <p:spPr>
          <a:xfrm>
            <a:off x="7893844" y="3036089"/>
            <a:ext cx="0" cy="1721649"/>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1" name="Google Shape;55;p13">
            <a:extLst>
              <a:ext uri="{FF2B5EF4-FFF2-40B4-BE49-F238E27FC236}">
                <a16:creationId xmlns:a16="http://schemas.microsoft.com/office/drawing/2014/main" id="{FF370E53-A791-471D-BD71-146C9385ABC7}"/>
              </a:ext>
            </a:extLst>
          </p:cNvPr>
          <p:cNvSpPr txBox="1">
            <a:spLocks/>
          </p:cNvSpPr>
          <p:nvPr/>
        </p:nvSpPr>
        <p:spPr>
          <a:xfrm>
            <a:off x="7893844" y="4766076"/>
            <a:ext cx="1283495" cy="31313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lnSpc>
                <a:spcPct val="80000"/>
              </a:lnSpc>
              <a:buSzPts val="935"/>
            </a:pPr>
            <a:r>
              <a:rPr lang="en-GB" sz="800" dirty="0">
                <a:solidFill>
                  <a:schemeClr val="tx1">
                    <a:lumMod val="85000"/>
                    <a:lumOff val="15000"/>
                  </a:schemeClr>
                </a:solidFill>
              </a:rPr>
              <a:t>2021 </a:t>
            </a:r>
            <a:r>
              <a:rPr lang="en-US" sz="800" dirty="0">
                <a:solidFill>
                  <a:schemeClr val="tx1">
                    <a:lumMod val="85000"/>
                    <a:lumOff val="15000"/>
                  </a:schemeClr>
                </a:solidFill>
              </a:rPr>
              <a:t>Team Project</a:t>
            </a:r>
            <a:endParaRPr lang="en-GB" sz="800" dirty="0">
              <a:solidFill>
                <a:schemeClr val="tx1">
                  <a:lumMod val="85000"/>
                  <a:lumOff val="1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6A1F9C5B-B7E6-4F9D-A137-44D4A0EDD736}"/>
              </a:ext>
            </a:extLst>
          </p:cNvPr>
          <p:cNvSpPr/>
          <p:nvPr/>
        </p:nvSpPr>
        <p:spPr>
          <a:xfrm>
            <a:off x="0" y="0"/>
            <a:ext cx="9144000" cy="309154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5" name="Google Shape;60;p14">
            <a:extLst>
              <a:ext uri="{FF2B5EF4-FFF2-40B4-BE49-F238E27FC236}">
                <a16:creationId xmlns:a16="http://schemas.microsoft.com/office/drawing/2014/main" id="{9A841E72-4DC1-4043-8DD2-A7D7F9A85CA0}"/>
              </a:ext>
            </a:extLst>
          </p:cNvPr>
          <p:cNvSpPr txBox="1">
            <a:spLocks/>
          </p:cNvSpPr>
          <p:nvPr/>
        </p:nvSpPr>
        <p:spPr>
          <a:xfrm>
            <a:off x="215228" y="-177879"/>
            <a:ext cx="1595268" cy="1440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9600" b="1" dirty="0">
                <a:solidFill>
                  <a:schemeClr val="bg1"/>
                </a:solidFill>
              </a:rPr>
              <a:t>04</a:t>
            </a:r>
          </a:p>
        </p:txBody>
      </p:sp>
      <p:sp>
        <p:nvSpPr>
          <p:cNvPr id="6" name="Google Shape;72;p16">
            <a:extLst>
              <a:ext uri="{FF2B5EF4-FFF2-40B4-BE49-F238E27FC236}">
                <a16:creationId xmlns:a16="http://schemas.microsoft.com/office/drawing/2014/main" id="{CCECEDAD-6D3A-48CC-90FD-806DF86F2C8E}"/>
              </a:ext>
            </a:extLst>
          </p:cNvPr>
          <p:cNvSpPr txBox="1">
            <a:spLocks/>
          </p:cNvSpPr>
          <p:nvPr/>
        </p:nvSpPr>
        <p:spPr>
          <a:xfrm>
            <a:off x="1979650" y="230291"/>
            <a:ext cx="7379578" cy="624364"/>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altLang="ko-KR" sz="2000" b="1" dirty="0">
                <a:solidFill>
                  <a:schemeClr val="bg1"/>
                </a:solidFill>
              </a:rPr>
              <a:t>Conclusions to the Project 1 Benefits and Downsides</a:t>
            </a:r>
            <a:endParaRPr lang="en-US" sz="2400" b="1" dirty="0">
              <a:solidFill>
                <a:schemeClr val="bg1"/>
              </a:solidFill>
            </a:endParaRPr>
          </a:p>
        </p:txBody>
      </p:sp>
      <p:sp>
        <p:nvSpPr>
          <p:cNvPr id="7" name="TextBox 6">
            <a:extLst>
              <a:ext uri="{FF2B5EF4-FFF2-40B4-BE49-F238E27FC236}">
                <a16:creationId xmlns:a16="http://schemas.microsoft.com/office/drawing/2014/main" id="{E8998023-759D-46A2-B505-E436B7FDFC23}"/>
              </a:ext>
            </a:extLst>
          </p:cNvPr>
          <p:cNvSpPr txBox="1"/>
          <p:nvPr/>
        </p:nvSpPr>
        <p:spPr>
          <a:xfrm>
            <a:off x="215228" y="3507122"/>
            <a:ext cx="4204372" cy="1323439"/>
          </a:xfrm>
          <a:prstGeom prst="rect">
            <a:avLst/>
          </a:prstGeom>
          <a:noFill/>
        </p:spPr>
        <p:txBody>
          <a:bodyPr wrap="square">
            <a:spAutoFit/>
          </a:bodyPr>
          <a:lstStyle/>
          <a:p>
            <a:pPr marL="0" lvl="0" indent="0" algn="l" rtl="0">
              <a:spcBef>
                <a:spcPts val="0"/>
              </a:spcBef>
              <a:spcAft>
                <a:spcPts val="0"/>
              </a:spcAft>
              <a:buNone/>
            </a:pPr>
            <a:r>
              <a:rPr lang="en-US" altLang="ko-KR" sz="2400" b="1" dirty="0"/>
              <a:t>Benefits</a:t>
            </a:r>
          </a:p>
          <a:p>
            <a:pPr marL="0" lvl="0" indent="0" algn="l" rtl="0">
              <a:spcBef>
                <a:spcPts val="0"/>
              </a:spcBef>
              <a:spcAft>
                <a:spcPts val="0"/>
              </a:spcAft>
              <a:buNone/>
            </a:pPr>
            <a:r>
              <a:rPr lang="en-US" altLang="ko-KR" dirty="0"/>
              <a:t>More members to bounce ideas off of, can allocate work amongst other members, varied skill sets allow the team to cover a wide base of requirements and needs</a:t>
            </a:r>
          </a:p>
        </p:txBody>
      </p:sp>
      <p:sp>
        <p:nvSpPr>
          <p:cNvPr id="8" name="TextBox 7">
            <a:extLst>
              <a:ext uri="{FF2B5EF4-FFF2-40B4-BE49-F238E27FC236}">
                <a16:creationId xmlns:a16="http://schemas.microsoft.com/office/drawing/2014/main" id="{1FA439AE-95F6-4800-89C8-0CA4A790595B}"/>
              </a:ext>
            </a:extLst>
          </p:cNvPr>
          <p:cNvSpPr txBox="1"/>
          <p:nvPr/>
        </p:nvSpPr>
        <p:spPr>
          <a:xfrm>
            <a:off x="4724398" y="3507122"/>
            <a:ext cx="4204373" cy="1200329"/>
          </a:xfrm>
          <a:prstGeom prst="rect">
            <a:avLst/>
          </a:prstGeom>
          <a:noFill/>
        </p:spPr>
        <p:txBody>
          <a:bodyPr wrap="square">
            <a:spAutoFit/>
          </a:bodyPr>
          <a:lstStyle/>
          <a:p>
            <a:pPr marL="0" lvl="0" indent="0" algn="l" rtl="0">
              <a:spcBef>
                <a:spcPts val="1200"/>
              </a:spcBef>
              <a:spcAft>
                <a:spcPts val="1200"/>
              </a:spcAft>
              <a:buNone/>
            </a:pPr>
            <a:r>
              <a:rPr lang="en-US" altLang="ko-KR" sz="2400" b="1" dirty="0"/>
              <a:t>Downsides</a:t>
            </a:r>
          </a:p>
          <a:p>
            <a:pPr marL="0" lvl="0" indent="0" algn="l" rtl="0">
              <a:spcBef>
                <a:spcPts val="1200"/>
              </a:spcBef>
              <a:spcAft>
                <a:spcPts val="1200"/>
              </a:spcAft>
              <a:buNone/>
            </a:pPr>
            <a:r>
              <a:rPr lang="en-US" altLang="ko-KR" dirty="0"/>
              <a:t>reliance and dependability on others, working off of an agreed schedule rather than your own schedule</a:t>
            </a:r>
          </a:p>
        </p:txBody>
      </p:sp>
      <p:pic>
        <p:nvPicPr>
          <p:cNvPr id="10" name="그림 9">
            <a:extLst>
              <a:ext uri="{FF2B5EF4-FFF2-40B4-BE49-F238E27FC236}">
                <a16:creationId xmlns:a16="http://schemas.microsoft.com/office/drawing/2014/main" id="{CA678E99-BB69-4C1D-823B-C5A5013655CA}"/>
              </a:ext>
            </a:extLst>
          </p:cNvPr>
          <p:cNvPicPr>
            <a:picLocks noChangeAspect="1"/>
          </p:cNvPicPr>
          <p:nvPr/>
        </p:nvPicPr>
        <p:blipFill>
          <a:blip r:embed="rId3"/>
          <a:stretch>
            <a:fillRect/>
          </a:stretch>
        </p:blipFill>
        <p:spPr>
          <a:xfrm>
            <a:off x="4419600" y="1795276"/>
            <a:ext cx="1385173" cy="1385173"/>
          </a:xfrm>
          <a:prstGeom prst="rect">
            <a:avLst/>
          </a:prstGeom>
        </p:spPr>
      </p:pic>
      <p:pic>
        <p:nvPicPr>
          <p:cNvPr id="12" name="그림 11">
            <a:extLst>
              <a:ext uri="{FF2B5EF4-FFF2-40B4-BE49-F238E27FC236}">
                <a16:creationId xmlns:a16="http://schemas.microsoft.com/office/drawing/2014/main" id="{E08FB3D6-894C-40D0-B429-BEF2B6BC4022}"/>
              </a:ext>
            </a:extLst>
          </p:cNvPr>
          <p:cNvPicPr>
            <a:picLocks noChangeAspect="1"/>
          </p:cNvPicPr>
          <p:nvPr/>
        </p:nvPicPr>
        <p:blipFill>
          <a:blip r:embed="rId4"/>
          <a:stretch>
            <a:fillRect/>
          </a:stretch>
        </p:blipFill>
        <p:spPr>
          <a:xfrm>
            <a:off x="215228" y="1664462"/>
            <a:ext cx="1385173" cy="1385173"/>
          </a:xfrm>
          <a:prstGeom prst="rect">
            <a:avLst/>
          </a:prstGeom>
        </p:spPr>
      </p:pic>
    </p:spTree>
    <p:extLst>
      <p:ext uri="{BB962C8B-B14F-4D97-AF65-F5344CB8AC3E}">
        <p14:creationId xmlns:p14="http://schemas.microsoft.com/office/powerpoint/2010/main" val="538655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6A1F9C5B-B7E6-4F9D-A137-44D4A0EDD736}"/>
              </a:ext>
            </a:extLst>
          </p:cNvPr>
          <p:cNvSpPr/>
          <p:nvPr/>
        </p:nvSpPr>
        <p:spPr>
          <a:xfrm>
            <a:off x="0" y="0"/>
            <a:ext cx="9144000" cy="263434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5" name="Google Shape;60;p14">
            <a:extLst>
              <a:ext uri="{FF2B5EF4-FFF2-40B4-BE49-F238E27FC236}">
                <a16:creationId xmlns:a16="http://schemas.microsoft.com/office/drawing/2014/main" id="{9A841E72-4DC1-4043-8DD2-A7D7F9A85CA0}"/>
              </a:ext>
            </a:extLst>
          </p:cNvPr>
          <p:cNvSpPr txBox="1">
            <a:spLocks/>
          </p:cNvSpPr>
          <p:nvPr/>
        </p:nvSpPr>
        <p:spPr>
          <a:xfrm>
            <a:off x="215228" y="-177879"/>
            <a:ext cx="1595268" cy="1440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9600" b="1" dirty="0">
                <a:solidFill>
                  <a:schemeClr val="bg1"/>
                </a:solidFill>
              </a:rPr>
              <a:t>04</a:t>
            </a:r>
          </a:p>
        </p:txBody>
      </p:sp>
      <p:sp>
        <p:nvSpPr>
          <p:cNvPr id="6" name="Google Shape;72;p16">
            <a:extLst>
              <a:ext uri="{FF2B5EF4-FFF2-40B4-BE49-F238E27FC236}">
                <a16:creationId xmlns:a16="http://schemas.microsoft.com/office/drawing/2014/main" id="{CCECEDAD-6D3A-48CC-90FD-806DF86F2C8E}"/>
              </a:ext>
            </a:extLst>
          </p:cNvPr>
          <p:cNvSpPr txBox="1">
            <a:spLocks/>
          </p:cNvSpPr>
          <p:nvPr/>
        </p:nvSpPr>
        <p:spPr>
          <a:xfrm>
            <a:off x="1979650" y="230291"/>
            <a:ext cx="7379578" cy="624364"/>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altLang="ko-KR" sz="2000" b="1" dirty="0">
                <a:solidFill>
                  <a:schemeClr val="bg1"/>
                </a:solidFill>
              </a:rPr>
              <a:t>Conclusions to the Project 2 Different Approach?</a:t>
            </a:r>
            <a:endParaRPr lang="en-US" sz="2400" b="1" dirty="0">
              <a:solidFill>
                <a:schemeClr val="bg1"/>
              </a:solidFill>
            </a:endParaRPr>
          </a:p>
        </p:txBody>
      </p:sp>
      <p:sp>
        <p:nvSpPr>
          <p:cNvPr id="10" name="TextBox 9">
            <a:extLst>
              <a:ext uri="{FF2B5EF4-FFF2-40B4-BE49-F238E27FC236}">
                <a16:creationId xmlns:a16="http://schemas.microsoft.com/office/drawing/2014/main" id="{DEE01CAE-510C-44FB-BCEF-24502D76226E}"/>
              </a:ext>
            </a:extLst>
          </p:cNvPr>
          <p:cNvSpPr txBox="1"/>
          <p:nvPr/>
        </p:nvSpPr>
        <p:spPr>
          <a:xfrm>
            <a:off x="83126" y="3463388"/>
            <a:ext cx="1632309" cy="523220"/>
          </a:xfrm>
          <a:prstGeom prst="rect">
            <a:avLst/>
          </a:prstGeom>
          <a:noFill/>
        </p:spPr>
        <p:txBody>
          <a:bodyPr wrap="square">
            <a:spAutoFit/>
          </a:bodyPr>
          <a:lstStyle/>
          <a:p>
            <a:pPr marL="0" lvl="0" indent="0" algn="l" rtl="0">
              <a:spcBef>
                <a:spcPts val="0"/>
              </a:spcBef>
              <a:spcAft>
                <a:spcPts val="0"/>
              </a:spcAft>
              <a:buNone/>
            </a:pPr>
            <a:r>
              <a:rPr lang="en-US" altLang="ko-KR" dirty="0"/>
              <a:t>Implementation would start sooner</a:t>
            </a:r>
          </a:p>
        </p:txBody>
      </p:sp>
      <p:sp>
        <p:nvSpPr>
          <p:cNvPr id="12" name="TextBox 11">
            <a:extLst>
              <a:ext uri="{FF2B5EF4-FFF2-40B4-BE49-F238E27FC236}">
                <a16:creationId xmlns:a16="http://schemas.microsoft.com/office/drawing/2014/main" id="{C1BAFAF6-58DC-414F-9571-F2BFB3104B70}"/>
              </a:ext>
            </a:extLst>
          </p:cNvPr>
          <p:cNvSpPr txBox="1"/>
          <p:nvPr/>
        </p:nvSpPr>
        <p:spPr>
          <a:xfrm>
            <a:off x="1940267" y="3463388"/>
            <a:ext cx="1632310" cy="1384995"/>
          </a:xfrm>
          <a:prstGeom prst="rect">
            <a:avLst/>
          </a:prstGeom>
          <a:noFill/>
        </p:spPr>
        <p:txBody>
          <a:bodyPr wrap="square">
            <a:spAutoFit/>
          </a:bodyPr>
          <a:lstStyle/>
          <a:p>
            <a:pPr marL="0" lvl="0" indent="0" algn="l" rtl="0">
              <a:spcBef>
                <a:spcPts val="1200"/>
              </a:spcBef>
              <a:spcAft>
                <a:spcPts val="0"/>
              </a:spcAft>
              <a:buNone/>
            </a:pPr>
            <a:r>
              <a:rPr lang="en-US" altLang="ko-KR" dirty="0"/>
              <a:t>Actually have multiple team members be fluent in the tools used for the project</a:t>
            </a:r>
          </a:p>
        </p:txBody>
      </p:sp>
      <p:sp>
        <p:nvSpPr>
          <p:cNvPr id="14" name="TextBox 13">
            <a:extLst>
              <a:ext uri="{FF2B5EF4-FFF2-40B4-BE49-F238E27FC236}">
                <a16:creationId xmlns:a16="http://schemas.microsoft.com/office/drawing/2014/main" id="{AC18B0A1-B0D9-4E91-8620-5A5B08538B6F}"/>
              </a:ext>
            </a:extLst>
          </p:cNvPr>
          <p:cNvSpPr txBox="1"/>
          <p:nvPr/>
        </p:nvSpPr>
        <p:spPr>
          <a:xfrm>
            <a:off x="3797408" y="3470039"/>
            <a:ext cx="1632310" cy="738664"/>
          </a:xfrm>
          <a:prstGeom prst="rect">
            <a:avLst/>
          </a:prstGeom>
          <a:noFill/>
        </p:spPr>
        <p:txBody>
          <a:bodyPr wrap="square">
            <a:spAutoFit/>
          </a:bodyPr>
          <a:lstStyle/>
          <a:p>
            <a:pPr marL="0" lvl="0" indent="0" algn="l" rtl="0">
              <a:spcBef>
                <a:spcPts val="1200"/>
              </a:spcBef>
              <a:spcAft>
                <a:spcPts val="0"/>
              </a:spcAft>
              <a:buNone/>
            </a:pPr>
            <a:r>
              <a:rPr lang="en-US" altLang="ko-KR" dirty="0"/>
              <a:t>Not leave most things to the last minute</a:t>
            </a:r>
          </a:p>
        </p:txBody>
      </p:sp>
      <p:sp>
        <p:nvSpPr>
          <p:cNvPr id="16" name="TextBox 15">
            <a:extLst>
              <a:ext uri="{FF2B5EF4-FFF2-40B4-BE49-F238E27FC236}">
                <a16:creationId xmlns:a16="http://schemas.microsoft.com/office/drawing/2014/main" id="{B5AFF20B-0B5E-4970-B7B9-005A2F6B6011}"/>
              </a:ext>
            </a:extLst>
          </p:cNvPr>
          <p:cNvSpPr txBox="1"/>
          <p:nvPr/>
        </p:nvSpPr>
        <p:spPr>
          <a:xfrm>
            <a:off x="5654549" y="3470039"/>
            <a:ext cx="1632309" cy="523220"/>
          </a:xfrm>
          <a:prstGeom prst="rect">
            <a:avLst/>
          </a:prstGeom>
          <a:noFill/>
        </p:spPr>
        <p:txBody>
          <a:bodyPr wrap="square">
            <a:spAutoFit/>
          </a:bodyPr>
          <a:lstStyle/>
          <a:p>
            <a:pPr marL="0" lvl="0" indent="0" algn="l" rtl="0">
              <a:spcBef>
                <a:spcPts val="1200"/>
              </a:spcBef>
              <a:spcAft>
                <a:spcPts val="0"/>
              </a:spcAft>
              <a:buNone/>
            </a:pPr>
            <a:r>
              <a:rPr lang="en-US" altLang="ko-KR" dirty="0"/>
              <a:t>Our presentations we felt were good</a:t>
            </a:r>
          </a:p>
        </p:txBody>
      </p:sp>
      <p:sp>
        <p:nvSpPr>
          <p:cNvPr id="18" name="TextBox 17">
            <a:extLst>
              <a:ext uri="{FF2B5EF4-FFF2-40B4-BE49-F238E27FC236}">
                <a16:creationId xmlns:a16="http://schemas.microsoft.com/office/drawing/2014/main" id="{FB69E692-1536-4D3D-A65E-D397C449B80B}"/>
              </a:ext>
            </a:extLst>
          </p:cNvPr>
          <p:cNvSpPr txBox="1"/>
          <p:nvPr/>
        </p:nvSpPr>
        <p:spPr>
          <a:xfrm>
            <a:off x="7511692" y="3470039"/>
            <a:ext cx="1632308" cy="1169551"/>
          </a:xfrm>
          <a:prstGeom prst="rect">
            <a:avLst/>
          </a:prstGeom>
          <a:noFill/>
        </p:spPr>
        <p:txBody>
          <a:bodyPr wrap="square">
            <a:spAutoFit/>
          </a:bodyPr>
          <a:lstStyle/>
          <a:p>
            <a:pPr marL="0" lvl="0" indent="0" algn="l" rtl="0">
              <a:spcBef>
                <a:spcPts val="1200"/>
              </a:spcBef>
              <a:spcAft>
                <a:spcPts val="0"/>
              </a:spcAft>
              <a:buNone/>
            </a:pPr>
            <a:r>
              <a:rPr lang="en-US" altLang="ko-KR" dirty="0"/>
              <a:t>Follow a development cycle more rigidly rather than free form work</a:t>
            </a:r>
          </a:p>
        </p:txBody>
      </p:sp>
      <p:sp>
        <p:nvSpPr>
          <p:cNvPr id="19" name="타원 18">
            <a:extLst>
              <a:ext uri="{FF2B5EF4-FFF2-40B4-BE49-F238E27FC236}">
                <a16:creationId xmlns:a16="http://schemas.microsoft.com/office/drawing/2014/main" id="{D2970737-B6CA-48B8-A73A-E7DF3DA7D9A7}"/>
              </a:ext>
            </a:extLst>
          </p:cNvPr>
          <p:cNvSpPr/>
          <p:nvPr/>
        </p:nvSpPr>
        <p:spPr>
          <a:xfrm>
            <a:off x="215228" y="2091871"/>
            <a:ext cx="1084943" cy="1084943"/>
          </a:xfrm>
          <a:prstGeom prst="ellipse">
            <a:avLst/>
          </a:prstGeom>
          <a:solidFill>
            <a:srgbClr val="8EB6F8"/>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타원 19">
            <a:extLst>
              <a:ext uri="{FF2B5EF4-FFF2-40B4-BE49-F238E27FC236}">
                <a16:creationId xmlns:a16="http://schemas.microsoft.com/office/drawing/2014/main" id="{A170F413-4604-4101-9B40-65C34EC1D4AC}"/>
              </a:ext>
            </a:extLst>
          </p:cNvPr>
          <p:cNvSpPr/>
          <p:nvPr/>
        </p:nvSpPr>
        <p:spPr>
          <a:xfrm>
            <a:off x="2136599" y="2117414"/>
            <a:ext cx="1084943" cy="1084943"/>
          </a:xfrm>
          <a:prstGeom prst="ellipse">
            <a:avLst/>
          </a:prstGeom>
          <a:solidFill>
            <a:srgbClr val="8EB6F8"/>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타원 20">
            <a:extLst>
              <a:ext uri="{FF2B5EF4-FFF2-40B4-BE49-F238E27FC236}">
                <a16:creationId xmlns:a16="http://schemas.microsoft.com/office/drawing/2014/main" id="{74DD61D1-A98B-48A0-A91D-3B477DC5658F}"/>
              </a:ext>
            </a:extLst>
          </p:cNvPr>
          <p:cNvSpPr/>
          <p:nvPr/>
        </p:nvSpPr>
        <p:spPr>
          <a:xfrm>
            <a:off x="3993740" y="2117414"/>
            <a:ext cx="1084943" cy="1084943"/>
          </a:xfrm>
          <a:prstGeom prst="ellipse">
            <a:avLst/>
          </a:prstGeom>
          <a:solidFill>
            <a:srgbClr val="8EB6F8"/>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타원 21">
            <a:extLst>
              <a:ext uri="{FF2B5EF4-FFF2-40B4-BE49-F238E27FC236}">
                <a16:creationId xmlns:a16="http://schemas.microsoft.com/office/drawing/2014/main" id="{8470C773-712F-4FF9-8EB0-4A1DB5D09B82}"/>
              </a:ext>
            </a:extLst>
          </p:cNvPr>
          <p:cNvSpPr/>
          <p:nvPr/>
        </p:nvSpPr>
        <p:spPr>
          <a:xfrm>
            <a:off x="5850880" y="2117414"/>
            <a:ext cx="1084943" cy="1084943"/>
          </a:xfrm>
          <a:prstGeom prst="ellipse">
            <a:avLst/>
          </a:prstGeom>
          <a:solidFill>
            <a:srgbClr val="8EB6F8"/>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타원 22">
            <a:extLst>
              <a:ext uri="{FF2B5EF4-FFF2-40B4-BE49-F238E27FC236}">
                <a16:creationId xmlns:a16="http://schemas.microsoft.com/office/drawing/2014/main" id="{D9E8522E-DDD2-4DE8-8735-9757193667A9}"/>
              </a:ext>
            </a:extLst>
          </p:cNvPr>
          <p:cNvSpPr/>
          <p:nvPr/>
        </p:nvSpPr>
        <p:spPr>
          <a:xfrm>
            <a:off x="7708020" y="2117414"/>
            <a:ext cx="1084943" cy="1084943"/>
          </a:xfrm>
          <a:prstGeom prst="ellipse">
            <a:avLst/>
          </a:prstGeom>
          <a:solidFill>
            <a:srgbClr val="8EB6F8"/>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5" name="그림 24">
            <a:extLst>
              <a:ext uri="{FF2B5EF4-FFF2-40B4-BE49-F238E27FC236}">
                <a16:creationId xmlns:a16="http://schemas.microsoft.com/office/drawing/2014/main" id="{E3B48047-59CD-4DC6-94FB-A1E22EC1A7EE}"/>
              </a:ext>
            </a:extLst>
          </p:cNvPr>
          <p:cNvPicPr>
            <a:picLocks noChangeAspect="1"/>
          </p:cNvPicPr>
          <p:nvPr/>
        </p:nvPicPr>
        <p:blipFill>
          <a:blip r:embed="rId3"/>
          <a:stretch>
            <a:fillRect/>
          </a:stretch>
        </p:blipFill>
        <p:spPr>
          <a:xfrm>
            <a:off x="2301587" y="2282402"/>
            <a:ext cx="754966" cy="754966"/>
          </a:xfrm>
          <a:prstGeom prst="rect">
            <a:avLst/>
          </a:prstGeom>
        </p:spPr>
      </p:pic>
      <p:pic>
        <p:nvPicPr>
          <p:cNvPr id="27" name="그림 26">
            <a:extLst>
              <a:ext uri="{FF2B5EF4-FFF2-40B4-BE49-F238E27FC236}">
                <a16:creationId xmlns:a16="http://schemas.microsoft.com/office/drawing/2014/main" id="{78B21855-E189-4007-9418-03D18E5DC504}"/>
              </a:ext>
            </a:extLst>
          </p:cNvPr>
          <p:cNvPicPr>
            <a:picLocks noChangeAspect="1"/>
          </p:cNvPicPr>
          <p:nvPr/>
        </p:nvPicPr>
        <p:blipFill>
          <a:blip r:embed="rId4"/>
          <a:stretch>
            <a:fillRect/>
          </a:stretch>
        </p:blipFill>
        <p:spPr>
          <a:xfrm>
            <a:off x="351037" y="2238083"/>
            <a:ext cx="792519" cy="792519"/>
          </a:xfrm>
          <a:prstGeom prst="rect">
            <a:avLst/>
          </a:prstGeom>
        </p:spPr>
      </p:pic>
      <p:pic>
        <p:nvPicPr>
          <p:cNvPr id="29" name="그림 28">
            <a:extLst>
              <a:ext uri="{FF2B5EF4-FFF2-40B4-BE49-F238E27FC236}">
                <a16:creationId xmlns:a16="http://schemas.microsoft.com/office/drawing/2014/main" id="{A5CB991B-2EE5-4614-9807-EBE9C3F3AD56}"/>
              </a:ext>
            </a:extLst>
          </p:cNvPr>
          <p:cNvPicPr>
            <a:picLocks noChangeAspect="1"/>
          </p:cNvPicPr>
          <p:nvPr/>
        </p:nvPicPr>
        <p:blipFill>
          <a:blip r:embed="rId5"/>
          <a:stretch>
            <a:fillRect/>
          </a:stretch>
        </p:blipFill>
        <p:spPr>
          <a:xfrm>
            <a:off x="4110758" y="2208889"/>
            <a:ext cx="850906" cy="850906"/>
          </a:xfrm>
          <a:prstGeom prst="rect">
            <a:avLst/>
          </a:prstGeom>
        </p:spPr>
      </p:pic>
      <p:pic>
        <p:nvPicPr>
          <p:cNvPr id="31" name="그림 30">
            <a:extLst>
              <a:ext uri="{FF2B5EF4-FFF2-40B4-BE49-F238E27FC236}">
                <a16:creationId xmlns:a16="http://schemas.microsoft.com/office/drawing/2014/main" id="{3D93875E-BA66-44C3-89F0-071993885789}"/>
              </a:ext>
            </a:extLst>
          </p:cNvPr>
          <p:cNvPicPr>
            <a:picLocks noChangeAspect="1"/>
          </p:cNvPicPr>
          <p:nvPr/>
        </p:nvPicPr>
        <p:blipFill>
          <a:blip r:embed="rId6"/>
          <a:stretch>
            <a:fillRect/>
          </a:stretch>
        </p:blipFill>
        <p:spPr>
          <a:xfrm>
            <a:off x="5916134" y="2157125"/>
            <a:ext cx="954434" cy="954434"/>
          </a:xfrm>
          <a:prstGeom prst="rect">
            <a:avLst/>
          </a:prstGeom>
        </p:spPr>
      </p:pic>
      <p:pic>
        <p:nvPicPr>
          <p:cNvPr id="33" name="그림 32">
            <a:extLst>
              <a:ext uri="{FF2B5EF4-FFF2-40B4-BE49-F238E27FC236}">
                <a16:creationId xmlns:a16="http://schemas.microsoft.com/office/drawing/2014/main" id="{4DD22A1D-7F8C-47B6-9652-FAE20A9DDC90}"/>
              </a:ext>
            </a:extLst>
          </p:cNvPr>
          <p:cNvPicPr>
            <a:picLocks noChangeAspect="1"/>
          </p:cNvPicPr>
          <p:nvPr/>
        </p:nvPicPr>
        <p:blipFill>
          <a:blip r:embed="rId7"/>
          <a:stretch>
            <a:fillRect/>
          </a:stretch>
        </p:blipFill>
        <p:spPr>
          <a:xfrm>
            <a:off x="7793295" y="2177146"/>
            <a:ext cx="914391" cy="914391"/>
          </a:xfrm>
          <a:prstGeom prst="rect">
            <a:avLst/>
          </a:prstGeom>
        </p:spPr>
      </p:pic>
    </p:spTree>
    <p:extLst>
      <p:ext uri="{BB962C8B-B14F-4D97-AF65-F5344CB8AC3E}">
        <p14:creationId xmlns:p14="http://schemas.microsoft.com/office/powerpoint/2010/main" val="2550495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B7052CFA-0F6D-4DC6-98C6-0C736E18F10A}"/>
              </a:ext>
            </a:extLst>
          </p:cNvPr>
          <p:cNvSpPr/>
          <p:nvPr/>
        </p:nvSpPr>
        <p:spPr>
          <a:xfrm>
            <a:off x="0" y="2986086"/>
            <a:ext cx="9144000" cy="215741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200"/>
          </a:p>
        </p:txBody>
      </p:sp>
      <p:sp>
        <p:nvSpPr>
          <p:cNvPr id="12" name="Google Shape;54;p13">
            <a:extLst>
              <a:ext uri="{FF2B5EF4-FFF2-40B4-BE49-F238E27FC236}">
                <a16:creationId xmlns:a16="http://schemas.microsoft.com/office/drawing/2014/main" id="{FF515C1E-548F-4D6E-9488-1B6A29A25769}"/>
              </a:ext>
            </a:extLst>
          </p:cNvPr>
          <p:cNvSpPr txBox="1">
            <a:spLocks/>
          </p:cNvSpPr>
          <p:nvPr/>
        </p:nvSpPr>
        <p:spPr>
          <a:xfrm>
            <a:off x="198609" y="3157536"/>
            <a:ext cx="2105611" cy="380999"/>
          </a:xfrm>
          <a:prstGeom prst="rect">
            <a:avLst/>
          </a:prstGeom>
          <a:noFill/>
          <a:ln>
            <a:noFill/>
          </a:ln>
        </p:spPr>
        <p:txBody>
          <a:bodyPr spcFirstLastPara="1" wrap="square" lIns="91425" tIns="91425" rIns="91425" bIns="91425" anchor="b" anchorCtr="0">
            <a:normAutofit fontScale="90000" lnSpcReduction="1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l"/>
            <a:r>
              <a:rPr lang="en-GB" sz="1600" b="1" dirty="0">
                <a:solidFill>
                  <a:schemeClr val="bg1"/>
                </a:solidFill>
              </a:rPr>
              <a:t> Project Problems</a:t>
            </a:r>
          </a:p>
        </p:txBody>
      </p:sp>
      <p:sp>
        <p:nvSpPr>
          <p:cNvPr id="13" name="Google Shape;54;p13">
            <a:extLst>
              <a:ext uri="{FF2B5EF4-FFF2-40B4-BE49-F238E27FC236}">
                <a16:creationId xmlns:a16="http://schemas.microsoft.com/office/drawing/2014/main" id="{0E17D890-A0D6-4B26-9EA1-2ABDF889CD4B}"/>
              </a:ext>
            </a:extLst>
          </p:cNvPr>
          <p:cNvSpPr txBox="1">
            <a:spLocks/>
          </p:cNvSpPr>
          <p:nvPr/>
        </p:nvSpPr>
        <p:spPr>
          <a:xfrm>
            <a:off x="2452456" y="3157535"/>
            <a:ext cx="1932378" cy="380999"/>
          </a:xfrm>
          <a:prstGeom prst="rect">
            <a:avLst/>
          </a:prstGeom>
          <a:noFill/>
          <a:ln>
            <a:noFill/>
          </a:ln>
        </p:spPr>
        <p:txBody>
          <a:bodyPr spcFirstLastPara="1" wrap="square" lIns="91425" tIns="91425" rIns="91425" bIns="91425" anchor="b" anchorCtr="0">
            <a:normAutofit fontScale="90000" lnSpcReduction="1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l"/>
            <a:r>
              <a:rPr lang="en-GB" sz="1600" b="1" dirty="0">
                <a:solidFill>
                  <a:schemeClr val="bg1"/>
                </a:solidFill>
              </a:rPr>
              <a:t> Implementation</a:t>
            </a:r>
          </a:p>
        </p:txBody>
      </p:sp>
      <p:sp>
        <p:nvSpPr>
          <p:cNvPr id="14" name="Google Shape;54;p13">
            <a:extLst>
              <a:ext uri="{FF2B5EF4-FFF2-40B4-BE49-F238E27FC236}">
                <a16:creationId xmlns:a16="http://schemas.microsoft.com/office/drawing/2014/main" id="{C98AED76-E24E-49D4-A715-EF9386BBD6E5}"/>
              </a:ext>
            </a:extLst>
          </p:cNvPr>
          <p:cNvSpPr txBox="1">
            <a:spLocks/>
          </p:cNvSpPr>
          <p:nvPr/>
        </p:nvSpPr>
        <p:spPr>
          <a:xfrm>
            <a:off x="4661924" y="3157534"/>
            <a:ext cx="2205633" cy="380999"/>
          </a:xfrm>
          <a:prstGeom prst="rect">
            <a:avLst/>
          </a:prstGeom>
          <a:noFill/>
          <a:ln>
            <a:noFill/>
          </a:ln>
        </p:spPr>
        <p:txBody>
          <a:bodyPr spcFirstLastPara="1" wrap="square" lIns="91425" tIns="91425" rIns="91425" bIns="91425" anchor="b" anchorCtr="0">
            <a:normAutofit fontScale="90000" lnSpcReduction="1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l"/>
            <a:r>
              <a:rPr lang="en-GB" sz="1600" b="1" dirty="0">
                <a:solidFill>
                  <a:schemeClr val="bg1"/>
                </a:solidFill>
              </a:rPr>
              <a:t>Experience with clients</a:t>
            </a:r>
          </a:p>
        </p:txBody>
      </p:sp>
      <p:sp>
        <p:nvSpPr>
          <p:cNvPr id="15" name="Google Shape;54;p13">
            <a:extLst>
              <a:ext uri="{FF2B5EF4-FFF2-40B4-BE49-F238E27FC236}">
                <a16:creationId xmlns:a16="http://schemas.microsoft.com/office/drawing/2014/main" id="{4F11A255-9966-489A-9030-CF1E6E49AAB0}"/>
              </a:ext>
            </a:extLst>
          </p:cNvPr>
          <p:cNvSpPr txBox="1">
            <a:spLocks/>
          </p:cNvSpPr>
          <p:nvPr/>
        </p:nvSpPr>
        <p:spPr>
          <a:xfrm>
            <a:off x="7067665" y="3157533"/>
            <a:ext cx="2905718" cy="380999"/>
          </a:xfrm>
          <a:prstGeom prst="rect">
            <a:avLst/>
          </a:prstGeom>
          <a:noFill/>
          <a:ln>
            <a:noFill/>
          </a:ln>
        </p:spPr>
        <p:txBody>
          <a:bodyPr spcFirstLastPara="1" wrap="square" lIns="91425" tIns="91425" rIns="91425" bIns="91425" anchor="b" anchorCtr="0">
            <a:normAutofit fontScale="90000" lnSpcReduction="1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l"/>
            <a:r>
              <a:rPr lang="en-GB" sz="1600" b="1" dirty="0">
                <a:solidFill>
                  <a:schemeClr val="bg1"/>
                </a:solidFill>
              </a:rPr>
              <a:t>Conclusions</a:t>
            </a:r>
          </a:p>
        </p:txBody>
      </p:sp>
      <p:sp>
        <p:nvSpPr>
          <p:cNvPr id="18" name="TextBox 17">
            <a:extLst>
              <a:ext uri="{FF2B5EF4-FFF2-40B4-BE49-F238E27FC236}">
                <a16:creationId xmlns:a16="http://schemas.microsoft.com/office/drawing/2014/main" id="{9A383B50-3319-4EB1-9179-0C453031C2F7}"/>
              </a:ext>
            </a:extLst>
          </p:cNvPr>
          <p:cNvSpPr txBox="1"/>
          <p:nvPr/>
        </p:nvSpPr>
        <p:spPr>
          <a:xfrm>
            <a:off x="249674" y="2232359"/>
            <a:ext cx="1040670" cy="1015663"/>
          </a:xfrm>
          <a:prstGeom prst="rect">
            <a:avLst/>
          </a:prstGeom>
          <a:noFill/>
        </p:spPr>
        <p:txBody>
          <a:bodyPr wrap="none" rtlCol="0">
            <a:spAutoFit/>
          </a:bodyPr>
          <a:lstStyle/>
          <a:p>
            <a:r>
              <a:rPr lang="en-US" altLang="ko-KR" sz="6000" b="1" dirty="0">
                <a:solidFill>
                  <a:schemeClr val="accent1">
                    <a:lumMod val="60000"/>
                    <a:lumOff val="40000"/>
                  </a:schemeClr>
                </a:solidFill>
              </a:rPr>
              <a:t>01</a:t>
            </a:r>
            <a:endParaRPr lang="ko-KR" altLang="en-US" sz="6000" b="1" dirty="0">
              <a:solidFill>
                <a:schemeClr val="accent1">
                  <a:lumMod val="60000"/>
                  <a:lumOff val="40000"/>
                </a:schemeClr>
              </a:solidFill>
            </a:endParaRPr>
          </a:p>
        </p:txBody>
      </p:sp>
      <p:sp>
        <p:nvSpPr>
          <p:cNvPr id="20" name="TextBox 19">
            <a:extLst>
              <a:ext uri="{FF2B5EF4-FFF2-40B4-BE49-F238E27FC236}">
                <a16:creationId xmlns:a16="http://schemas.microsoft.com/office/drawing/2014/main" id="{0F1510C9-5CE7-4896-8287-CB968A7B04BD}"/>
              </a:ext>
            </a:extLst>
          </p:cNvPr>
          <p:cNvSpPr txBox="1"/>
          <p:nvPr/>
        </p:nvSpPr>
        <p:spPr>
          <a:xfrm>
            <a:off x="2559603" y="2232358"/>
            <a:ext cx="1040670" cy="1015663"/>
          </a:xfrm>
          <a:prstGeom prst="rect">
            <a:avLst/>
          </a:prstGeom>
          <a:noFill/>
        </p:spPr>
        <p:txBody>
          <a:bodyPr wrap="none" rtlCol="0">
            <a:spAutoFit/>
          </a:bodyPr>
          <a:lstStyle/>
          <a:p>
            <a:r>
              <a:rPr lang="en-US" altLang="ko-KR" sz="6000" b="1" dirty="0">
                <a:solidFill>
                  <a:schemeClr val="accent1">
                    <a:lumMod val="60000"/>
                    <a:lumOff val="40000"/>
                  </a:schemeClr>
                </a:solidFill>
              </a:rPr>
              <a:t>02</a:t>
            </a:r>
            <a:endParaRPr lang="ko-KR" altLang="en-US" sz="6000" b="1" dirty="0">
              <a:solidFill>
                <a:schemeClr val="accent1">
                  <a:lumMod val="60000"/>
                  <a:lumOff val="40000"/>
                </a:schemeClr>
              </a:solidFill>
            </a:endParaRPr>
          </a:p>
        </p:txBody>
      </p:sp>
      <p:sp>
        <p:nvSpPr>
          <p:cNvPr id="21" name="TextBox 20">
            <a:extLst>
              <a:ext uri="{FF2B5EF4-FFF2-40B4-BE49-F238E27FC236}">
                <a16:creationId xmlns:a16="http://schemas.microsoft.com/office/drawing/2014/main" id="{7F7E1425-482A-4790-B2DC-275304DE3932}"/>
              </a:ext>
            </a:extLst>
          </p:cNvPr>
          <p:cNvSpPr txBox="1"/>
          <p:nvPr/>
        </p:nvSpPr>
        <p:spPr>
          <a:xfrm>
            <a:off x="4759789" y="2232358"/>
            <a:ext cx="1040670" cy="1015663"/>
          </a:xfrm>
          <a:prstGeom prst="rect">
            <a:avLst/>
          </a:prstGeom>
          <a:noFill/>
        </p:spPr>
        <p:txBody>
          <a:bodyPr wrap="none" rtlCol="0">
            <a:spAutoFit/>
          </a:bodyPr>
          <a:lstStyle/>
          <a:p>
            <a:r>
              <a:rPr lang="en-US" altLang="ko-KR" sz="6000" b="1" dirty="0">
                <a:solidFill>
                  <a:schemeClr val="accent1">
                    <a:lumMod val="60000"/>
                    <a:lumOff val="40000"/>
                  </a:schemeClr>
                </a:solidFill>
              </a:rPr>
              <a:t>03</a:t>
            </a:r>
          </a:p>
        </p:txBody>
      </p:sp>
      <p:sp>
        <p:nvSpPr>
          <p:cNvPr id="22" name="TextBox 21">
            <a:extLst>
              <a:ext uri="{FF2B5EF4-FFF2-40B4-BE49-F238E27FC236}">
                <a16:creationId xmlns:a16="http://schemas.microsoft.com/office/drawing/2014/main" id="{D1814B63-4660-47D6-BF0D-1A76318ACD25}"/>
              </a:ext>
            </a:extLst>
          </p:cNvPr>
          <p:cNvSpPr txBox="1"/>
          <p:nvPr/>
        </p:nvSpPr>
        <p:spPr>
          <a:xfrm>
            <a:off x="7134189" y="2232358"/>
            <a:ext cx="1040670" cy="1015663"/>
          </a:xfrm>
          <a:prstGeom prst="rect">
            <a:avLst/>
          </a:prstGeom>
          <a:noFill/>
        </p:spPr>
        <p:txBody>
          <a:bodyPr wrap="none" rtlCol="0">
            <a:spAutoFit/>
          </a:bodyPr>
          <a:lstStyle/>
          <a:p>
            <a:r>
              <a:rPr lang="en-US" altLang="ko-KR" sz="6000" b="1" dirty="0">
                <a:solidFill>
                  <a:schemeClr val="accent1">
                    <a:lumMod val="60000"/>
                    <a:lumOff val="40000"/>
                  </a:schemeClr>
                </a:solidFill>
              </a:rPr>
              <a:t>04</a:t>
            </a:r>
            <a:endParaRPr lang="ko-KR" altLang="en-US" sz="6000" b="1" dirty="0">
              <a:solidFill>
                <a:schemeClr val="accent1">
                  <a:lumMod val="60000"/>
                  <a:lumOff val="40000"/>
                </a:schemeClr>
              </a:solidFill>
            </a:endParaRPr>
          </a:p>
        </p:txBody>
      </p:sp>
      <p:sp>
        <p:nvSpPr>
          <p:cNvPr id="23" name="TextBox 22">
            <a:extLst>
              <a:ext uri="{FF2B5EF4-FFF2-40B4-BE49-F238E27FC236}">
                <a16:creationId xmlns:a16="http://schemas.microsoft.com/office/drawing/2014/main" id="{C17B809C-E031-4BD8-A3DC-3E40F16BFFCA}"/>
              </a:ext>
            </a:extLst>
          </p:cNvPr>
          <p:cNvSpPr txBox="1"/>
          <p:nvPr/>
        </p:nvSpPr>
        <p:spPr>
          <a:xfrm>
            <a:off x="296474" y="567744"/>
            <a:ext cx="4416594" cy="1015663"/>
          </a:xfrm>
          <a:prstGeom prst="rect">
            <a:avLst/>
          </a:prstGeom>
          <a:noFill/>
        </p:spPr>
        <p:txBody>
          <a:bodyPr wrap="none" rtlCol="0">
            <a:spAutoFit/>
          </a:bodyPr>
          <a:lstStyle/>
          <a:p>
            <a:r>
              <a:rPr lang="en-US" altLang="ko-KR" sz="6000" b="1" dirty="0">
                <a:solidFill>
                  <a:schemeClr val="tx1">
                    <a:lumMod val="75000"/>
                    <a:lumOff val="25000"/>
                  </a:schemeClr>
                </a:solidFill>
              </a:rPr>
              <a:t>CONTENTS</a:t>
            </a:r>
            <a:endParaRPr lang="ko-KR" altLang="en-US" sz="6000" b="1" dirty="0">
              <a:solidFill>
                <a:schemeClr val="tx1">
                  <a:lumMod val="75000"/>
                  <a:lumOff val="25000"/>
                </a:schemeClr>
              </a:solidFill>
            </a:endParaRPr>
          </a:p>
        </p:txBody>
      </p:sp>
      <p:sp>
        <p:nvSpPr>
          <p:cNvPr id="25" name="TextBox 24">
            <a:extLst>
              <a:ext uri="{FF2B5EF4-FFF2-40B4-BE49-F238E27FC236}">
                <a16:creationId xmlns:a16="http://schemas.microsoft.com/office/drawing/2014/main" id="{679F4056-B8AD-444C-86F3-2F3209F87AC9}"/>
              </a:ext>
            </a:extLst>
          </p:cNvPr>
          <p:cNvSpPr txBox="1"/>
          <p:nvPr/>
        </p:nvSpPr>
        <p:spPr>
          <a:xfrm>
            <a:off x="242988" y="3529096"/>
            <a:ext cx="1932378" cy="369332"/>
          </a:xfrm>
          <a:prstGeom prst="rect">
            <a:avLst/>
          </a:prstGeom>
          <a:noFill/>
        </p:spPr>
        <p:txBody>
          <a:bodyPr wrap="square">
            <a:spAutoFit/>
          </a:bodyPr>
          <a:lstStyle/>
          <a:p>
            <a:r>
              <a:rPr lang="en-GB" altLang="ko-KR" sz="900" dirty="0">
                <a:solidFill>
                  <a:schemeClr val="bg1"/>
                </a:solidFill>
              </a:rPr>
              <a:t>- Project Problem 1 Identify User Requirements</a:t>
            </a:r>
            <a:endParaRPr lang="ko-KR" altLang="en-US" sz="900" dirty="0">
              <a:solidFill>
                <a:schemeClr val="bg1"/>
              </a:solidFill>
            </a:endParaRPr>
          </a:p>
        </p:txBody>
      </p:sp>
      <p:sp>
        <p:nvSpPr>
          <p:cNvPr id="26" name="TextBox 25">
            <a:extLst>
              <a:ext uri="{FF2B5EF4-FFF2-40B4-BE49-F238E27FC236}">
                <a16:creationId xmlns:a16="http://schemas.microsoft.com/office/drawing/2014/main" id="{98093C30-444D-4788-B1A9-E11E034E9309}"/>
              </a:ext>
            </a:extLst>
          </p:cNvPr>
          <p:cNvSpPr txBox="1"/>
          <p:nvPr/>
        </p:nvSpPr>
        <p:spPr>
          <a:xfrm>
            <a:off x="242988" y="3910095"/>
            <a:ext cx="1932378" cy="369332"/>
          </a:xfrm>
          <a:prstGeom prst="rect">
            <a:avLst/>
          </a:prstGeom>
          <a:noFill/>
        </p:spPr>
        <p:txBody>
          <a:bodyPr wrap="square">
            <a:spAutoFit/>
          </a:bodyPr>
          <a:lstStyle/>
          <a:p>
            <a:r>
              <a:rPr lang="en-GB" altLang="ko-KR" sz="900" dirty="0">
                <a:solidFill>
                  <a:schemeClr val="bg1"/>
                </a:solidFill>
              </a:rPr>
              <a:t>- Project Problem 2 User Requirements and Brief Design</a:t>
            </a:r>
            <a:endParaRPr lang="ko-KR" altLang="en-US" sz="400" dirty="0">
              <a:solidFill>
                <a:schemeClr val="bg1"/>
              </a:solidFill>
            </a:endParaRPr>
          </a:p>
        </p:txBody>
      </p:sp>
      <p:sp>
        <p:nvSpPr>
          <p:cNvPr id="28" name="TextBox 27">
            <a:extLst>
              <a:ext uri="{FF2B5EF4-FFF2-40B4-BE49-F238E27FC236}">
                <a16:creationId xmlns:a16="http://schemas.microsoft.com/office/drawing/2014/main" id="{98279111-48EC-4895-B089-17D1180A7D48}"/>
              </a:ext>
            </a:extLst>
          </p:cNvPr>
          <p:cNvSpPr txBox="1"/>
          <p:nvPr/>
        </p:nvSpPr>
        <p:spPr>
          <a:xfrm>
            <a:off x="2498975" y="3944594"/>
            <a:ext cx="2061232" cy="369332"/>
          </a:xfrm>
          <a:prstGeom prst="rect">
            <a:avLst/>
          </a:prstGeom>
          <a:noFill/>
        </p:spPr>
        <p:txBody>
          <a:bodyPr wrap="square">
            <a:spAutoFit/>
          </a:bodyPr>
          <a:lstStyle/>
          <a:p>
            <a:r>
              <a:rPr lang="en-GB" altLang="ko-KR" sz="900" dirty="0">
                <a:solidFill>
                  <a:schemeClr val="bg1"/>
                </a:solidFill>
              </a:rPr>
              <a:t>- Implementation 2 Issues and their Resolution</a:t>
            </a:r>
            <a:endParaRPr lang="ko-KR" altLang="en-US" sz="900" dirty="0">
              <a:solidFill>
                <a:schemeClr val="bg1"/>
              </a:solidFill>
            </a:endParaRPr>
          </a:p>
        </p:txBody>
      </p:sp>
      <p:sp>
        <p:nvSpPr>
          <p:cNvPr id="29" name="TextBox 28">
            <a:extLst>
              <a:ext uri="{FF2B5EF4-FFF2-40B4-BE49-F238E27FC236}">
                <a16:creationId xmlns:a16="http://schemas.microsoft.com/office/drawing/2014/main" id="{C6972C7B-115D-4CBF-8708-A307F94C57B3}"/>
              </a:ext>
            </a:extLst>
          </p:cNvPr>
          <p:cNvSpPr txBox="1"/>
          <p:nvPr/>
        </p:nvSpPr>
        <p:spPr>
          <a:xfrm>
            <a:off x="2498975" y="3544484"/>
            <a:ext cx="2061232" cy="369332"/>
          </a:xfrm>
          <a:prstGeom prst="rect">
            <a:avLst/>
          </a:prstGeom>
          <a:noFill/>
        </p:spPr>
        <p:txBody>
          <a:bodyPr wrap="square">
            <a:spAutoFit/>
          </a:bodyPr>
          <a:lstStyle/>
          <a:p>
            <a:r>
              <a:rPr lang="en-GB" altLang="ko-KR" sz="900" dirty="0">
                <a:solidFill>
                  <a:schemeClr val="bg1"/>
                </a:solidFill>
              </a:rPr>
              <a:t>- Implementation 1 Successes and Synergies</a:t>
            </a:r>
            <a:endParaRPr lang="ko-KR" altLang="en-US" sz="900" dirty="0">
              <a:solidFill>
                <a:schemeClr val="bg1"/>
              </a:solidFill>
            </a:endParaRPr>
          </a:p>
        </p:txBody>
      </p:sp>
      <p:sp>
        <p:nvSpPr>
          <p:cNvPr id="30" name="TextBox 29">
            <a:extLst>
              <a:ext uri="{FF2B5EF4-FFF2-40B4-BE49-F238E27FC236}">
                <a16:creationId xmlns:a16="http://schemas.microsoft.com/office/drawing/2014/main" id="{0F4BBB12-4DE7-469B-B68C-3EF9727EFC44}"/>
              </a:ext>
            </a:extLst>
          </p:cNvPr>
          <p:cNvSpPr txBox="1"/>
          <p:nvPr/>
        </p:nvSpPr>
        <p:spPr>
          <a:xfrm>
            <a:off x="2498975" y="4344704"/>
            <a:ext cx="2061232" cy="369332"/>
          </a:xfrm>
          <a:prstGeom prst="rect">
            <a:avLst/>
          </a:prstGeom>
          <a:noFill/>
        </p:spPr>
        <p:txBody>
          <a:bodyPr wrap="square">
            <a:spAutoFit/>
          </a:bodyPr>
          <a:lstStyle/>
          <a:p>
            <a:r>
              <a:rPr lang="en-GB" altLang="ko-KR" sz="900" dirty="0">
                <a:solidFill>
                  <a:schemeClr val="bg1"/>
                </a:solidFill>
              </a:rPr>
              <a:t>- Implementation 3 How Was Testing Undertaken?</a:t>
            </a:r>
            <a:endParaRPr lang="ko-KR" altLang="en-US" sz="400" dirty="0">
              <a:solidFill>
                <a:schemeClr val="bg1"/>
              </a:solidFill>
            </a:endParaRPr>
          </a:p>
        </p:txBody>
      </p:sp>
      <p:sp>
        <p:nvSpPr>
          <p:cNvPr id="31" name="TextBox 30">
            <a:extLst>
              <a:ext uri="{FF2B5EF4-FFF2-40B4-BE49-F238E27FC236}">
                <a16:creationId xmlns:a16="http://schemas.microsoft.com/office/drawing/2014/main" id="{56BD49E4-9D71-4790-82FA-B229F3DD170E}"/>
              </a:ext>
            </a:extLst>
          </p:cNvPr>
          <p:cNvSpPr txBox="1"/>
          <p:nvPr/>
        </p:nvSpPr>
        <p:spPr>
          <a:xfrm>
            <a:off x="4703185" y="3525315"/>
            <a:ext cx="2061232" cy="230832"/>
          </a:xfrm>
          <a:prstGeom prst="rect">
            <a:avLst/>
          </a:prstGeom>
          <a:noFill/>
        </p:spPr>
        <p:txBody>
          <a:bodyPr wrap="square">
            <a:spAutoFit/>
          </a:bodyPr>
          <a:lstStyle/>
          <a:p>
            <a:r>
              <a:rPr lang="en-GB" altLang="ko-KR" sz="900" dirty="0">
                <a:solidFill>
                  <a:schemeClr val="bg1"/>
                </a:solidFill>
              </a:rPr>
              <a:t>- Challenges, benefits, etc.</a:t>
            </a:r>
            <a:endParaRPr lang="ko-KR" altLang="en-US" sz="900" dirty="0">
              <a:solidFill>
                <a:schemeClr val="bg1"/>
              </a:solidFill>
            </a:endParaRPr>
          </a:p>
        </p:txBody>
      </p:sp>
      <p:sp>
        <p:nvSpPr>
          <p:cNvPr id="32" name="TextBox 31">
            <a:extLst>
              <a:ext uri="{FF2B5EF4-FFF2-40B4-BE49-F238E27FC236}">
                <a16:creationId xmlns:a16="http://schemas.microsoft.com/office/drawing/2014/main" id="{D622520F-1D86-4BC0-A2FA-C0A51FBDF2A8}"/>
              </a:ext>
            </a:extLst>
          </p:cNvPr>
          <p:cNvSpPr txBox="1"/>
          <p:nvPr/>
        </p:nvSpPr>
        <p:spPr>
          <a:xfrm>
            <a:off x="7037140" y="3525315"/>
            <a:ext cx="2061232" cy="400110"/>
          </a:xfrm>
          <a:prstGeom prst="rect">
            <a:avLst/>
          </a:prstGeom>
          <a:noFill/>
        </p:spPr>
        <p:txBody>
          <a:bodyPr wrap="square">
            <a:spAutoFit/>
          </a:bodyPr>
          <a:lstStyle/>
          <a:p>
            <a:r>
              <a:rPr lang="en-GB" altLang="ko-KR" sz="1000" dirty="0">
                <a:solidFill>
                  <a:schemeClr val="bg1"/>
                </a:solidFill>
              </a:rPr>
              <a:t>- Conclusions to the Project 1 Benefits and Downsides</a:t>
            </a:r>
            <a:endParaRPr lang="ko-KR" altLang="en-US" sz="500" dirty="0">
              <a:solidFill>
                <a:schemeClr val="bg1"/>
              </a:solidFill>
            </a:endParaRPr>
          </a:p>
        </p:txBody>
      </p:sp>
      <p:sp>
        <p:nvSpPr>
          <p:cNvPr id="33" name="TextBox 32">
            <a:extLst>
              <a:ext uri="{FF2B5EF4-FFF2-40B4-BE49-F238E27FC236}">
                <a16:creationId xmlns:a16="http://schemas.microsoft.com/office/drawing/2014/main" id="{109258E2-38CA-4D68-AF0B-ACFDC6DE3852}"/>
              </a:ext>
            </a:extLst>
          </p:cNvPr>
          <p:cNvSpPr txBox="1"/>
          <p:nvPr/>
        </p:nvSpPr>
        <p:spPr>
          <a:xfrm>
            <a:off x="7037140" y="3944594"/>
            <a:ext cx="2061232" cy="400110"/>
          </a:xfrm>
          <a:prstGeom prst="rect">
            <a:avLst/>
          </a:prstGeom>
          <a:noFill/>
        </p:spPr>
        <p:txBody>
          <a:bodyPr wrap="square">
            <a:spAutoFit/>
          </a:bodyPr>
          <a:lstStyle/>
          <a:p>
            <a:r>
              <a:rPr lang="en-GB" altLang="ko-KR" sz="1000" dirty="0">
                <a:solidFill>
                  <a:schemeClr val="bg1"/>
                </a:solidFill>
              </a:rPr>
              <a:t>- Conclusions to the Project 2 Different Approach?</a:t>
            </a:r>
            <a:endParaRPr lang="ko-KR" altLang="en-US" sz="100" dirty="0">
              <a:solidFill>
                <a:schemeClr val="bg1"/>
              </a:solidFill>
            </a:endParaRPr>
          </a:p>
        </p:txBody>
      </p:sp>
    </p:spTree>
    <p:extLst>
      <p:ext uri="{BB962C8B-B14F-4D97-AF65-F5344CB8AC3E}">
        <p14:creationId xmlns:p14="http://schemas.microsoft.com/office/powerpoint/2010/main" val="1039740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17" name="사각형: 둥근 모서리 16">
            <a:extLst>
              <a:ext uri="{FF2B5EF4-FFF2-40B4-BE49-F238E27FC236}">
                <a16:creationId xmlns:a16="http://schemas.microsoft.com/office/drawing/2014/main" id="{4F8867AC-49BF-4480-9B7D-4E8D3366A243}"/>
              </a:ext>
            </a:extLst>
          </p:cNvPr>
          <p:cNvSpPr/>
          <p:nvPr/>
        </p:nvSpPr>
        <p:spPr>
          <a:xfrm>
            <a:off x="5029639" y="513346"/>
            <a:ext cx="1297859" cy="394714"/>
          </a:xfrm>
          <a:prstGeom prst="roundRect">
            <a:avLst>
              <a:gd name="adj" fmla="val 46559"/>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9" name="그림 8">
            <a:extLst>
              <a:ext uri="{FF2B5EF4-FFF2-40B4-BE49-F238E27FC236}">
                <a16:creationId xmlns:a16="http://schemas.microsoft.com/office/drawing/2014/main" id="{B3194FCD-1FF4-4BBB-8F34-D9775D11005C}"/>
              </a:ext>
            </a:extLst>
          </p:cNvPr>
          <p:cNvPicPr>
            <a:picLocks noChangeAspect="1"/>
          </p:cNvPicPr>
          <p:nvPr/>
        </p:nvPicPr>
        <p:blipFill rotWithShape="1">
          <a:blip r:embed="rId3"/>
          <a:srcRect l="3047" t="596" r="6452" b="-596"/>
          <a:stretch/>
        </p:blipFill>
        <p:spPr>
          <a:xfrm>
            <a:off x="3819043" y="1291753"/>
            <a:ext cx="4903839" cy="3059927"/>
          </a:xfrm>
          <a:prstGeom prst="rect">
            <a:avLst/>
          </a:prstGeom>
        </p:spPr>
      </p:pic>
      <p:sp>
        <p:nvSpPr>
          <p:cNvPr id="4" name="직사각형 3">
            <a:extLst>
              <a:ext uri="{FF2B5EF4-FFF2-40B4-BE49-F238E27FC236}">
                <a16:creationId xmlns:a16="http://schemas.microsoft.com/office/drawing/2014/main" id="{54607221-6F60-481E-9DB2-B7145F16F049}"/>
              </a:ext>
            </a:extLst>
          </p:cNvPr>
          <p:cNvSpPr/>
          <p:nvPr/>
        </p:nvSpPr>
        <p:spPr>
          <a:xfrm>
            <a:off x="-1" y="0"/>
            <a:ext cx="2780071" cy="51435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60" name="Google Shape;60;p14"/>
          <p:cNvSpPr txBox="1">
            <a:spLocks noGrp="1"/>
          </p:cNvSpPr>
          <p:nvPr>
            <p:ph type="title"/>
          </p:nvPr>
        </p:nvSpPr>
        <p:spPr>
          <a:xfrm>
            <a:off x="199543" y="3087343"/>
            <a:ext cx="2366285" cy="194524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Project </a:t>
            </a:r>
            <a:br>
              <a:rPr lang="en-GB" dirty="0">
                <a:solidFill>
                  <a:schemeClr val="bg1"/>
                </a:solidFill>
              </a:rPr>
            </a:br>
            <a:r>
              <a:rPr lang="en-GB" dirty="0">
                <a:solidFill>
                  <a:schemeClr val="bg1"/>
                </a:solidFill>
              </a:rPr>
              <a:t>Problem 1 </a:t>
            </a:r>
            <a:br>
              <a:rPr lang="en-GB" dirty="0">
                <a:solidFill>
                  <a:schemeClr val="bg1"/>
                </a:solidFill>
              </a:rPr>
            </a:br>
            <a:r>
              <a:rPr lang="en-GB" sz="2000" dirty="0">
                <a:solidFill>
                  <a:schemeClr val="bg1"/>
                </a:solidFill>
              </a:rPr>
              <a:t>Identify User </a:t>
            </a:r>
            <a:br>
              <a:rPr lang="en-GB" sz="2000" dirty="0">
                <a:solidFill>
                  <a:schemeClr val="bg1"/>
                </a:solidFill>
              </a:rPr>
            </a:br>
            <a:r>
              <a:rPr lang="en-GB" sz="2000" dirty="0">
                <a:solidFill>
                  <a:schemeClr val="bg1"/>
                </a:solidFill>
              </a:rPr>
              <a:t>Requirements</a:t>
            </a:r>
            <a:endParaRPr dirty="0">
              <a:solidFill>
                <a:schemeClr val="bg1"/>
              </a:solidFill>
            </a:endParaRPr>
          </a:p>
        </p:txBody>
      </p:sp>
      <p:sp>
        <p:nvSpPr>
          <p:cNvPr id="5" name="Google Shape;60;p14">
            <a:extLst>
              <a:ext uri="{FF2B5EF4-FFF2-40B4-BE49-F238E27FC236}">
                <a16:creationId xmlns:a16="http://schemas.microsoft.com/office/drawing/2014/main" id="{CFDCC1B2-2EE8-4223-B732-E71D1F21EBC0}"/>
              </a:ext>
            </a:extLst>
          </p:cNvPr>
          <p:cNvSpPr txBox="1">
            <a:spLocks/>
          </p:cNvSpPr>
          <p:nvPr/>
        </p:nvSpPr>
        <p:spPr>
          <a:xfrm>
            <a:off x="199543" y="1516640"/>
            <a:ext cx="1595268" cy="1440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9600" b="1" dirty="0">
                <a:solidFill>
                  <a:schemeClr val="bg1"/>
                </a:solidFill>
              </a:rPr>
              <a:t>01</a:t>
            </a:r>
          </a:p>
        </p:txBody>
      </p:sp>
      <p:sp>
        <p:nvSpPr>
          <p:cNvPr id="7" name="TextBox 6">
            <a:extLst>
              <a:ext uri="{FF2B5EF4-FFF2-40B4-BE49-F238E27FC236}">
                <a16:creationId xmlns:a16="http://schemas.microsoft.com/office/drawing/2014/main" id="{A4C08974-DF28-416D-85EA-BE1A5AFC9AD8}"/>
              </a:ext>
            </a:extLst>
          </p:cNvPr>
          <p:cNvSpPr txBox="1"/>
          <p:nvPr/>
        </p:nvSpPr>
        <p:spPr>
          <a:xfrm>
            <a:off x="2979614" y="4573876"/>
            <a:ext cx="6695769" cy="307777"/>
          </a:xfrm>
          <a:prstGeom prst="rect">
            <a:avLst/>
          </a:prstGeom>
          <a:noFill/>
        </p:spPr>
        <p:txBody>
          <a:bodyPr wrap="square">
            <a:spAutoFit/>
          </a:bodyPr>
          <a:lstStyle/>
          <a:p>
            <a:pPr marL="114300" lvl="0" algn="l" rtl="0">
              <a:spcBef>
                <a:spcPts val="0"/>
              </a:spcBef>
              <a:spcAft>
                <a:spcPts val="0"/>
              </a:spcAft>
              <a:buSzPts val="1800"/>
            </a:pPr>
            <a:r>
              <a:rPr lang="en-US" altLang="ko-KR" dirty="0">
                <a:solidFill>
                  <a:schemeClr val="tx1">
                    <a:lumMod val="85000"/>
                    <a:lumOff val="15000"/>
                  </a:schemeClr>
                </a:solidFill>
              </a:rPr>
              <a:t>User Requirements were identified through consultation with our clients</a:t>
            </a:r>
          </a:p>
        </p:txBody>
      </p:sp>
      <p:pic>
        <p:nvPicPr>
          <p:cNvPr id="11" name="그림 10">
            <a:extLst>
              <a:ext uri="{FF2B5EF4-FFF2-40B4-BE49-F238E27FC236}">
                <a16:creationId xmlns:a16="http://schemas.microsoft.com/office/drawing/2014/main" id="{B2B248C2-0676-453D-BAB8-A6C9019ECA0C}"/>
              </a:ext>
            </a:extLst>
          </p:cNvPr>
          <p:cNvPicPr>
            <a:picLocks noChangeAspect="1"/>
          </p:cNvPicPr>
          <p:nvPr/>
        </p:nvPicPr>
        <p:blipFill>
          <a:blip r:embed="rId4"/>
          <a:stretch>
            <a:fillRect/>
          </a:stretch>
        </p:blipFill>
        <p:spPr>
          <a:xfrm>
            <a:off x="3266818" y="-216295"/>
            <a:ext cx="1961060" cy="1961060"/>
          </a:xfrm>
          <a:prstGeom prst="rect">
            <a:avLst/>
          </a:prstGeom>
        </p:spPr>
      </p:pic>
      <p:sp>
        <p:nvSpPr>
          <p:cNvPr id="13" name="사각형: 둥근 모서리 12">
            <a:extLst>
              <a:ext uri="{FF2B5EF4-FFF2-40B4-BE49-F238E27FC236}">
                <a16:creationId xmlns:a16="http://schemas.microsoft.com/office/drawing/2014/main" id="{9775587C-EBD8-43E5-8502-16D7E5153850}"/>
              </a:ext>
            </a:extLst>
          </p:cNvPr>
          <p:cNvSpPr/>
          <p:nvPr/>
        </p:nvSpPr>
        <p:spPr>
          <a:xfrm>
            <a:off x="4973104" y="466804"/>
            <a:ext cx="1297859" cy="394714"/>
          </a:xfrm>
          <a:prstGeom prst="roundRect">
            <a:avLst>
              <a:gd name="adj" fmla="val 4655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lumMod val="85000"/>
                    <a:lumOff val="15000"/>
                  </a:schemeClr>
                </a:solidFill>
              </a:rPr>
              <a:t>consultation</a:t>
            </a:r>
            <a:endParaRPr lang="ko-KR" altLang="en-US" dirty="0"/>
          </a:p>
        </p:txBody>
      </p:sp>
      <p:sp>
        <p:nvSpPr>
          <p:cNvPr id="18" name="사각형: 둥근 모서리 17">
            <a:extLst>
              <a:ext uri="{FF2B5EF4-FFF2-40B4-BE49-F238E27FC236}">
                <a16:creationId xmlns:a16="http://schemas.microsoft.com/office/drawing/2014/main" id="{8A5EC5C7-C61E-46D0-935F-9E9D3502BE0F}"/>
              </a:ext>
            </a:extLst>
          </p:cNvPr>
          <p:cNvSpPr/>
          <p:nvPr/>
        </p:nvSpPr>
        <p:spPr>
          <a:xfrm>
            <a:off x="6937097" y="513346"/>
            <a:ext cx="1948806" cy="394714"/>
          </a:xfrm>
          <a:prstGeom prst="roundRect">
            <a:avLst>
              <a:gd name="adj" fmla="val 46559"/>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사각형: 둥근 모서리 18">
            <a:extLst>
              <a:ext uri="{FF2B5EF4-FFF2-40B4-BE49-F238E27FC236}">
                <a16:creationId xmlns:a16="http://schemas.microsoft.com/office/drawing/2014/main" id="{8617936C-CA1C-4103-9BF5-8E7B0DE340EC}"/>
              </a:ext>
            </a:extLst>
          </p:cNvPr>
          <p:cNvSpPr/>
          <p:nvPr/>
        </p:nvSpPr>
        <p:spPr>
          <a:xfrm>
            <a:off x="6880562" y="466804"/>
            <a:ext cx="1948806" cy="394714"/>
          </a:xfrm>
          <a:prstGeom prst="roundRect">
            <a:avLst>
              <a:gd name="adj" fmla="val 4655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lumMod val="85000"/>
                    <a:lumOff val="15000"/>
                  </a:schemeClr>
                </a:solidFill>
              </a:rPr>
              <a:t>User Requirements</a:t>
            </a:r>
            <a:endParaRPr lang="ko-KR" altLang="en-US" dirty="0"/>
          </a:p>
        </p:txBody>
      </p:sp>
      <p:sp>
        <p:nvSpPr>
          <p:cNvPr id="14" name="화살표: 오른쪽 13">
            <a:extLst>
              <a:ext uri="{FF2B5EF4-FFF2-40B4-BE49-F238E27FC236}">
                <a16:creationId xmlns:a16="http://schemas.microsoft.com/office/drawing/2014/main" id="{2778C6D1-A298-4830-A753-3EA628FD29C1}"/>
              </a:ext>
            </a:extLst>
          </p:cNvPr>
          <p:cNvSpPr/>
          <p:nvPr/>
        </p:nvSpPr>
        <p:spPr>
          <a:xfrm>
            <a:off x="6270963" y="490076"/>
            <a:ext cx="553064" cy="394713"/>
          </a:xfrm>
          <a:prstGeom prst="rightArrow">
            <a:avLst>
              <a:gd name="adj1" fmla="val 53070"/>
              <a:gd name="adj2" fmla="val 66481"/>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4" name="직사각형 3">
            <a:extLst>
              <a:ext uri="{FF2B5EF4-FFF2-40B4-BE49-F238E27FC236}">
                <a16:creationId xmlns:a16="http://schemas.microsoft.com/office/drawing/2014/main" id="{54607221-6F60-481E-9DB2-B7145F16F049}"/>
              </a:ext>
            </a:extLst>
          </p:cNvPr>
          <p:cNvSpPr/>
          <p:nvPr/>
        </p:nvSpPr>
        <p:spPr>
          <a:xfrm>
            <a:off x="-1" y="0"/>
            <a:ext cx="2780071" cy="51435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rgbClr val="8EB6F8"/>
              </a:solidFill>
            </a:endParaRPr>
          </a:p>
        </p:txBody>
      </p:sp>
      <p:sp>
        <p:nvSpPr>
          <p:cNvPr id="60" name="Google Shape;60;p14"/>
          <p:cNvSpPr txBox="1">
            <a:spLocks noGrp="1"/>
          </p:cNvSpPr>
          <p:nvPr>
            <p:ph type="title"/>
          </p:nvPr>
        </p:nvSpPr>
        <p:spPr>
          <a:xfrm>
            <a:off x="199543" y="3087343"/>
            <a:ext cx="2366676" cy="196398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Project </a:t>
            </a:r>
            <a:br>
              <a:rPr lang="en-GB" dirty="0">
                <a:solidFill>
                  <a:schemeClr val="bg1"/>
                </a:solidFill>
              </a:rPr>
            </a:br>
            <a:r>
              <a:rPr lang="en-GB" dirty="0">
                <a:solidFill>
                  <a:schemeClr val="bg1"/>
                </a:solidFill>
              </a:rPr>
              <a:t>Problem 2</a:t>
            </a:r>
            <a:br>
              <a:rPr lang="en-GB" dirty="0">
                <a:solidFill>
                  <a:schemeClr val="bg1"/>
                </a:solidFill>
              </a:rPr>
            </a:br>
            <a:r>
              <a:rPr lang="en-GB" sz="2000" dirty="0">
                <a:solidFill>
                  <a:schemeClr val="bg1"/>
                </a:solidFill>
              </a:rPr>
              <a:t>User </a:t>
            </a:r>
            <a:br>
              <a:rPr lang="en-GB" sz="2000" dirty="0">
                <a:solidFill>
                  <a:schemeClr val="bg1"/>
                </a:solidFill>
              </a:rPr>
            </a:br>
            <a:r>
              <a:rPr lang="en-GB" sz="2000" dirty="0">
                <a:solidFill>
                  <a:schemeClr val="bg1"/>
                </a:solidFill>
              </a:rPr>
              <a:t>Requirements </a:t>
            </a:r>
            <a:br>
              <a:rPr lang="en-GB" sz="2000" dirty="0">
                <a:solidFill>
                  <a:schemeClr val="bg1"/>
                </a:solidFill>
              </a:rPr>
            </a:br>
            <a:r>
              <a:rPr lang="en-GB" sz="2000" dirty="0">
                <a:solidFill>
                  <a:schemeClr val="bg1"/>
                </a:solidFill>
              </a:rPr>
              <a:t>and Brief Design</a:t>
            </a:r>
            <a:endParaRPr dirty="0">
              <a:solidFill>
                <a:schemeClr val="bg1"/>
              </a:solidFill>
            </a:endParaRPr>
          </a:p>
        </p:txBody>
      </p:sp>
      <p:sp>
        <p:nvSpPr>
          <p:cNvPr id="5" name="Google Shape;60;p14">
            <a:extLst>
              <a:ext uri="{FF2B5EF4-FFF2-40B4-BE49-F238E27FC236}">
                <a16:creationId xmlns:a16="http://schemas.microsoft.com/office/drawing/2014/main" id="{CFDCC1B2-2EE8-4223-B732-E71D1F21EBC0}"/>
              </a:ext>
            </a:extLst>
          </p:cNvPr>
          <p:cNvSpPr txBox="1">
            <a:spLocks/>
          </p:cNvSpPr>
          <p:nvPr/>
        </p:nvSpPr>
        <p:spPr>
          <a:xfrm>
            <a:off x="199543" y="1516640"/>
            <a:ext cx="1595268" cy="1440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9600" b="1" dirty="0">
                <a:solidFill>
                  <a:schemeClr val="bg1"/>
                </a:solidFill>
              </a:rPr>
              <a:t>01</a:t>
            </a:r>
          </a:p>
        </p:txBody>
      </p:sp>
      <p:sp>
        <p:nvSpPr>
          <p:cNvPr id="15" name="Google Shape;67;p15">
            <a:extLst>
              <a:ext uri="{FF2B5EF4-FFF2-40B4-BE49-F238E27FC236}">
                <a16:creationId xmlns:a16="http://schemas.microsoft.com/office/drawing/2014/main" id="{00D178AE-DFBB-4057-8E31-9431C00F85F8}"/>
              </a:ext>
            </a:extLst>
          </p:cNvPr>
          <p:cNvSpPr txBox="1">
            <a:spLocks noGrp="1"/>
          </p:cNvSpPr>
          <p:nvPr>
            <p:ph type="body" idx="1"/>
          </p:nvPr>
        </p:nvSpPr>
        <p:spPr>
          <a:xfrm>
            <a:off x="3133482" y="338088"/>
            <a:ext cx="4953244" cy="519162"/>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sz="2000" dirty="0"/>
              <a:t>Brief Design Overview:</a:t>
            </a:r>
            <a:endParaRPr sz="2000" dirty="0"/>
          </a:p>
        </p:txBody>
      </p:sp>
      <p:sp>
        <p:nvSpPr>
          <p:cNvPr id="23" name="타원 22">
            <a:extLst>
              <a:ext uri="{FF2B5EF4-FFF2-40B4-BE49-F238E27FC236}">
                <a16:creationId xmlns:a16="http://schemas.microsoft.com/office/drawing/2014/main" id="{5160C379-DA57-4FEB-BB6C-27E6ADDB0129}"/>
              </a:ext>
            </a:extLst>
          </p:cNvPr>
          <p:cNvSpPr/>
          <p:nvPr/>
        </p:nvSpPr>
        <p:spPr>
          <a:xfrm>
            <a:off x="4419361" y="1065586"/>
            <a:ext cx="914400" cy="9144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타원 24">
            <a:extLst>
              <a:ext uri="{FF2B5EF4-FFF2-40B4-BE49-F238E27FC236}">
                <a16:creationId xmlns:a16="http://schemas.microsoft.com/office/drawing/2014/main" id="{E13668B2-47B3-40AF-9066-0A67B9CDF3CF}"/>
              </a:ext>
            </a:extLst>
          </p:cNvPr>
          <p:cNvSpPr/>
          <p:nvPr/>
        </p:nvSpPr>
        <p:spPr>
          <a:xfrm>
            <a:off x="3357692" y="1344204"/>
            <a:ext cx="914400" cy="914400"/>
          </a:xfrm>
          <a:prstGeom prst="ellipse">
            <a:avLst/>
          </a:prstGeom>
          <a:solidFill>
            <a:schemeClr val="bg1"/>
          </a:solidFill>
          <a:ln w="9525">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타원 25">
            <a:extLst>
              <a:ext uri="{FF2B5EF4-FFF2-40B4-BE49-F238E27FC236}">
                <a16:creationId xmlns:a16="http://schemas.microsoft.com/office/drawing/2014/main" id="{D178ABDE-4ADE-4E04-A2D0-9C5485CB5072}"/>
              </a:ext>
            </a:extLst>
          </p:cNvPr>
          <p:cNvSpPr/>
          <p:nvPr/>
        </p:nvSpPr>
        <p:spPr>
          <a:xfrm>
            <a:off x="5481030" y="1344204"/>
            <a:ext cx="914400" cy="914400"/>
          </a:xfrm>
          <a:prstGeom prst="ellipse">
            <a:avLst/>
          </a:prstGeom>
          <a:solidFill>
            <a:schemeClr val="bg1"/>
          </a:solidFill>
          <a:ln w="9525">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a:extLst>
              <a:ext uri="{FF2B5EF4-FFF2-40B4-BE49-F238E27FC236}">
                <a16:creationId xmlns:a16="http://schemas.microsoft.com/office/drawing/2014/main" id="{F97BC15D-4141-476B-9310-B03D575EFC76}"/>
              </a:ext>
            </a:extLst>
          </p:cNvPr>
          <p:cNvSpPr/>
          <p:nvPr/>
        </p:nvSpPr>
        <p:spPr>
          <a:xfrm>
            <a:off x="6542699" y="1059440"/>
            <a:ext cx="914400" cy="9144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타원 27">
            <a:extLst>
              <a:ext uri="{FF2B5EF4-FFF2-40B4-BE49-F238E27FC236}">
                <a16:creationId xmlns:a16="http://schemas.microsoft.com/office/drawing/2014/main" id="{D35042D2-0C40-41BC-A104-01788E32016A}"/>
              </a:ext>
            </a:extLst>
          </p:cNvPr>
          <p:cNvSpPr/>
          <p:nvPr/>
        </p:nvSpPr>
        <p:spPr>
          <a:xfrm>
            <a:off x="7604368" y="1344204"/>
            <a:ext cx="914400" cy="914400"/>
          </a:xfrm>
          <a:prstGeom prst="ellipse">
            <a:avLst/>
          </a:prstGeom>
          <a:solidFill>
            <a:schemeClr val="bg1"/>
          </a:solidFill>
          <a:ln w="9525">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a:extLst>
              <a:ext uri="{FF2B5EF4-FFF2-40B4-BE49-F238E27FC236}">
                <a16:creationId xmlns:a16="http://schemas.microsoft.com/office/drawing/2014/main" id="{EEF6C97F-1AE3-415D-805E-8E3D3D61735C}"/>
              </a:ext>
            </a:extLst>
          </p:cNvPr>
          <p:cNvPicPr>
            <a:picLocks noChangeAspect="1"/>
          </p:cNvPicPr>
          <p:nvPr/>
        </p:nvPicPr>
        <p:blipFill>
          <a:blip r:embed="rId3"/>
          <a:stretch>
            <a:fillRect/>
          </a:stretch>
        </p:blipFill>
        <p:spPr>
          <a:xfrm>
            <a:off x="7669826" y="1411795"/>
            <a:ext cx="808883" cy="808883"/>
          </a:xfrm>
          <a:prstGeom prst="rect">
            <a:avLst/>
          </a:prstGeom>
        </p:spPr>
      </p:pic>
      <p:pic>
        <p:nvPicPr>
          <p:cNvPr id="8" name="그림 7">
            <a:extLst>
              <a:ext uri="{FF2B5EF4-FFF2-40B4-BE49-F238E27FC236}">
                <a16:creationId xmlns:a16="http://schemas.microsoft.com/office/drawing/2014/main" id="{10FCB1EA-7299-4931-BC3C-0F1FDB6F9E3D}"/>
              </a:ext>
            </a:extLst>
          </p:cNvPr>
          <p:cNvPicPr>
            <a:picLocks noChangeAspect="1"/>
          </p:cNvPicPr>
          <p:nvPr/>
        </p:nvPicPr>
        <p:blipFill>
          <a:blip r:embed="rId4"/>
          <a:stretch>
            <a:fillRect/>
          </a:stretch>
        </p:blipFill>
        <p:spPr>
          <a:xfrm>
            <a:off x="6647089" y="1185441"/>
            <a:ext cx="705620" cy="705620"/>
          </a:xfrm>
          <a:prstGeom prst="rect">
            <a:avLst/>
          </a:prstGeom>
        </p:spPr>
      </p:pic>
      <p:pic>
        <p:nvPicPr>
          <p:cNvPr id="12" name="그림 11">
            <a:extLst>
              <a:ext uri="{FF2B5EF4-FFF2-40B4-BE49-F238E27FC236}">
                <a16:creationId xmlns:a16="http://schemas.microsoft.com/office/drawing/2014/main" id="{99C930C4-2762-4848-882C-BC3CB01870A8}"/>
              </a:ext>
            </a:extLst>
          </p:cNvPr>
          <p:cNvPicPr>
            <a:picLocks noChangeAspect="1"/>
          </p:cNvPicPr>
          <p:nvPr/>
        </p:nvPicPr>
        <p:blipFill>
          <a:blip r:embed="rId5"/>
          <a:stretch>
            <a:fillRect/>
          </a:stretch>
        </p:blipFill>
        <p:spPr>
          <a:xfrm>
            <a:off x="5599806" y="1469263"/>
            <a:ext cx="693948" cy="693948"/>
          </a:xfrm>
          <a:prstGeom prst="rect">
            <a:avLst/>
          </a:prstGeom>
        </p:spPr>
      </p:pic>
      <p:pic>
        <p:nvPicPr>
          <p:cNvPr id="20" name="그림 19" descr="텍스트이(가) 표시된 사진&#10;&#10;자동 생성된 설명">
            <a:extLst>
              <a:ext uri="{FF2B5EF4-FFF2-40B4-BE49-F238E27FC236}">
                <a16:creationId xmlns:a16="http://schemas.microsoft.com/office/drawing/2014/main" id="{120079F3-8ADC-4AC6-8B3E-6D1F25B1DD7F}"/>
              </a:ext>
            </a:extLst>
          </p:cNvPr>
          <p:cNvPicPr>
            <a:picLocks noChangeAspect="1"/>
          </p:cNvPicPr>
          <p:nvPr/>
        </p:nvPicPr>
        <p:blipFill>
          <a:blip r:embed="rId6"/>
          <a:stretch>
            <a:fillRect/>
          </a:stretch>
        </p:blipFill>
        <p:spPr>
          <a:xfrm>
            <a:off x="4472119" y="1112198"/>
            <a:ext cx="808883" cy="808883"/>
          </a:xfrm>
          <a:prstGeom prst="rect">
            <a:avLst/>
          </a:prstGeom>
        </p:spPr>
      </p:pic>
      <p:pic>
        <p:nvPicPr>
          <p:cNvPr id="22" name="그림 21">
            <a:extLst>
              <a:ext uri="{FF2B5EF4-FFF2-40B4-BE49-F238E27FC236}">
                <a16:creationId xmlns:a16="http://schemas.microsoft.com/office/drawing/2014/main" id="{FBCC23F4-0848-423E-A1FA-022693A894EC}"/>
              </a:ext>
            </a:extLst>
          </p:cNvPr>
          <p:cNvPicPr>
            <a:picLocks noChangeAspect="1"/>
          </p:cNvPicPr>
          <p:nvPr/>
        </p:nvPicPr>
        <p:blipFill>
          <a:blip r:embed="rId7"/>
          <a:stretch>
            <a:fillRect/>
          </a:stretch>
        </p:blipFill>
        <p:spPr>
          <a:xfrm>
            <a:off x="3410450" y="1396962"/>
            <a:ext cx="808883" cy="808883"/>
          </a:xfrm>
          <a:prstGeom prst="rect">
            <a:avLst/>
          </a:prstGeom>
        </p:spPr>
      </p:pic>
      <p:sp>
        <p:nvSpPr>
          <p:cNvPr id="32" name="TextBox 31">
            <a:extLst>
              <a:ext uri="{FF2B5EF4-FFF2-40B4-BE49-F238E27FC236}">
                <a16:creationId xmlns:a16="http://schemas.microsoft.com/office/drawing/2014/main" id="{865E6912-A8B0-4E8B-AD4C-69A80214E0D4}"/>
              </a:ext>
            </a:extLst>
          </p:cNvPr>
          <p:cNvSpPr txBox="1"/>
          <p:nvPr/>
        </p:nvSpPr>
        <p:spPr>
          <a:xfrm>
            <a:off x="3239537" y="2576875"/>
            <a:ext cx="4793456" cy="2585323"/>
          </a:xfrm>
          <a:prstGeom prst="rect">
            <a:avLst/>
          </a:prstGeom>
          <a:noFill/>
        </p:spPr>
        <p:txBody>
          <a:bodyPr wrap="square">
            <a:spAutoFit/>
          </a:bodyPr>
          <a:lstStyle/>
          <a:p>
            <a:pPr marL="0" lvl="0" indent="0" algn="l" rtl="0">
              <a:spcBef>
                <a:spcPts val="1200"/>
              </a:spcBef>
              <a:spcAft>
                <a:spcPts val="0"/>
              </a:spcAft>
              <a:buNone/>
            </a:pPr>
            <a:r>
              <a:rPr lang="en-US" altLang="ko-KR" dirty="0">
                <a:solidFill>
                  <a:schemeClr val="tx1">
                    <a:lumMod val="85000"/>
                    <a:lumOff val="15000"/>
                  </a:schemeClr>
                </a:solidFill>
              </a:rPr>
              <a:t>Log in capabilities for general users and staff</a:t>
            </a:r>
          </a:p>
          <a:p>
            <a:pPr marL="0" lvl="0" indent="0" algn="l" rtl="0">
              <a:spcBef>
                <a:spcPts val="1200"/>
              </a:spcBef>
              <a:spcAft>
                <a:spcPts val="0"/>
              </a:spcAft>
              <a:buNone/>
            </a:pPr>
            <a:r>
              <a:rPr lang="en-US" altLang="ko-KR" dirty="0">
                <a:solidFill>
                  <a:schemeClr val="tx1">
                    <a:lumMod val="85000"/>
                    <a:lumOff val="15000"/>
                  </a:schemeClr>
                </a:solidFill>
              </a:rPr>
              <a:t>Attendance viewer that can show attendance of every person</a:t>
            </a:r>
          </a:p>
          <a:p>
            <a:pPr marL="0" lvl="0" indent="0" algn="l" rtl="0">
              <a:spcBef>
                <a:spcPts val="1200"/>
              </a:spcBef>
              <a:spcAft>
                <a:spcPts val="0"/>
              </a:spcAft>
              <a:buNone/>
            </a:pPr>
            <a:r>
              <a:rPr lang="en-US" altLang="ko-KR" dirty="0">
                <a:solidFill>
                  <a:schemeClr val="tx1">
                    <a:lumMod val="85000"/>
                    <a:lumOff val="15000"/>
                  </a:schemeClr>
                </a:solidFill>
              </a:rPr>
              <a:t>Fire Escape video player</a:t>
            </a:r>
          </a:p>
          <a:p>
            <a:pPr marL="0" lvl="0" indent="0" algn="l" rtl="0">
              <a:spcBef>
                <a:spcPts val="1200"/>
              </a:spcBef>
              <a:spcAft>
                <a:spcPts val="0"/>
              </a:spcAft>
              <a:buNone/>
            </a:pPr>
            <a:r>
              <a:rPr lang="en-US" altLang="ko-KR" dirty="0">
                <a:solidFill>
                  <a:schemeClr val="tx1">
                    <a:lumMod val="85000"/>
                    <a:lumOff val="15000"/>
                  </a:schemeClr>
                </a:solidFill>
              </a:rPr>
              <a:t>QR Code Scanner that checks the app’s database</a:t>
            </a:r>
          </a:p>
          <a:p>
            <a:pPr marL="0" lvl="0" indent="0" algn="l" rtl="0">
              <a:spcBef>
                <a:spcPts val="1200"/>
              </a:spcBef>
              <a:spcAft>
                <a:spcPts val="1200"/>
              </a:spcAft>
              <a:buNone/>
            </a:pPr>
            <a:r>
              <a:rPr lang="en-US" altLang="ko-KR" dirty="0">
                <a:solidFill>
                  <a:schemeClr val="tx1">
                    <a:lumMod val="85000"/>
                    <a:lumOff val="15000"/>
                  </a:schemeClr>
                </a:solidFill>
              </a:rPr>
              <a:t>A Database that stores </a:t>
            </a:r>
            <a:r>
              <a:rPr lang="en-US" altLang="ko-KR" dirty="0" err="1">
                <a:solidFill>
                  <a:schemeClr val="tx1">
                    <a:lumMod val="85000"/>
                    <a:lumOff val="15000"/>
                  </a:schemeClr>
                </a:solidFill>
              </a:rPr>
              <a:t>User_ID</a:t>
            </a:r>
            <a:r>
              <a:rPr lang="en-US" altLang="ko-KR" dirty="0">
                <a:solidFill>
                  <a:schemeClr val="tx1">
                    <a:lumMod val="85000"/>
                    <a:lumOff val="15000"/>
                  </a:schemeClr>
                </a:solidFill>
              </a:rPr>
              <a:t>, </a:t>
            </a:r>
            <a:r>
              <a:rPr lang="en-US" altLang="ko-KR" dirty="0" err="1">
                <a:solidFill>
                  <a:schemeClr val="tx1">
                    <a:lumMod val="85000"/>
                    <a:lumOff val="15000"/>
                  </a:schemeClr>
                </a:solidFill>
              </a:rPr>
              <a:t>User_name</a:t>
            </a:r>
            <a:r>
              <a:rPr lang="en-US" altLang="ko-KR" dirty="0">
                <a:solidFill>
                  <a:schemeClr val="tx1">
                    <a:lumMod val="85000"/>
                    <a:lumOff val="15000"/>
                  </a:schemeClr>
                </a:solidFill>
              </a:rPr>
              <a:t>,  and another that can store/check email and password</a:t>
            </a:r>
          </a:p>
          <a:p>
            <a:pPr marL="0" lvl="0" indent="0" algn="l" rtl="0">
              <a:spcBef>
                <a:spcPts val="0"/>
              </a:spcBef>
              <a:spcAft>
                <a:spcPts val="0"/>
              </a:spcAft>
              <a:buNone/>
            </a:pPr>
            <a:endParaRPr lang="en-US" altLang="ko-KR" dirty="0">
              <a:solidFill>
                <a:schemeClr val="tx1">
                  <a:lumMod val="85000"/>
                  <a:lumOff val="15000"/>
                </a:schemeClr>
              </a:solidFill>
            </a:endParaRPr>
          </a:p>
        </p:txBody>
      </p:sp>
    </p:spTree>
    <p:extLst>
      <p:ext uri="{BB962C8B-B14F-4D97-AF65-F5344CB8AC3E}">
        <p14:creationId xmlns:p14="http://schemas.microsoft.com/office/powerpoint/2010/main" val="2301121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2" name="타원 1">
            <a:extLst>
              <a:ext uri="{FF2B5EF4-FFF2-40B4-BE49-F238E27FC236}">
                <a16:creationId xmlns:a16="http://schemas.microsoft.com/office/drawing/2014/main" id="{8C74DD81-1D95-4DA3-B6FC-4E19247710DF}"/>
              </a:ext>
            </a:extLst>
          </p:cNvPr>
          <p:cNvSpPr/>
          <p:nvPr/>
        </p:nvSpPr>
        <p:spPr>
          <a:xfrm>
            <a:off x="2837368" y="1225152"/>
            <a:ext cx="3150394" cy="315039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평행 사변형 9">
            <a:extLst>
              <a:ext uri="{FF2B5EF4-FFF2-40B4-BE49-F238E27FC236}">
                <a16:creationId xmlns:a16="http://schemas.microsoft.com/office/drawing/2014/main" id="{0859D58A-FD11-472C-AF9F-4A0A3EF2B983}"/>
              </a:ext>
            </a:extLst>
          </p:cNvPr>
          <p:cNvSpPr/>
          <p:nvPr/>
        </p:nvSpPr>
        <p:spPr>
          <a:xfrm>
            <a:off x="5543145" y="2800349"/>
            <a:ext cx="1226868" cy="220765"/>
          </a:xfrm>
          <a:prstGeom prst="parallelogram">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평행 사변형 12">
            <a:extLst>
              <a:ext uri="{FF2B5EF4-FFF2-40B4-BE49-F238E27FC236}">
                <a16:creationId xmlns:a16="http://schemas.microsoft.com/office/drawing/2014/main" id="{DFE343A2-BC9F-459F-BACD-E08383CF221E}"/>
              </a:ext>
            </a:extLst>
          </p:cNvPr>
          <p:cNvSpPr/>
          <p:nvPr/>
        </p:nvSpPr>
        <p:spPr>
          <a:xfrm>
            <a:off x="6356422" y="3245876"/>
            <a:ext cx="1030216" cy="220765"/>
          </a:xfrm>
          <a:prstGeom prst="parallelogram">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평행 사변형 13">
            <a:extLst>
              <a:ext uri="{FF2B5EF4-FFF2-40B4-BE49-F238E27FC236}">
                <a16:creationId xmlns:a16="http://schemas.microsoft.com/office/drawing/2014/main" id="{079C17F7-3A8F-4E7A-9110-A93FE4362AD3}"/>
              </a:ext>
            </a:extLst>
          </p:cNvPr>
          <p:cNvSpPr/>
          <p:nvPr/>
        </p:nvSpPr>
        <p:spPr>
          <a:xfrm>
            <a:off x="4796055" y="3712097"/>
            <a:ext cx="2383414" cy="220765"/>
          </a:xfrm>
          <a:prstGeom prst="parallelogram">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Google Shape;73;p16"/>
          <p:cNvSpPr txBox="1">
            <a:spLocks noGrp="1"/>
          </p:cNvSpPr>
          <p:nvPr>
            <p:ph type="body" idx="1"/>
          </p:nvPr>
        </p:nvSpPr>
        <p:spPr>
          <a:xfrm>
            <a:off x="1047507" y="2635077"/>
            <a:ext cx="6846337" cy="1497856"/>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dirty="0">
                <a:solidFill>
                  <a:schemeClr val="tx1"/>
                </a:solidFill>
              </a:rPr>
              <a:t>Implementation was reasonably successful</a:t>
            </a:r>
            <a:endParaRPr dirty="0">
              <a:solidFill>
                <a:schemeClr val="tx1"/>
              </a:solidFill>
            </a:endParaRPr>
          </a:p>
          <a:p>
            <a:pPr marL="0" lvl="0" indent="0" algn="ctr" rtl="0">
              <a:spcBef>
                <a:spcPts val="1200"/>
              </a:spcBef>
              <a:spcAft>
                <a:spcPts val="0"/>
              </a:spcAft>
              <a:buNone/>
            </a:pPr>
            <a:r>
              <a:rPr lang="en-GB" dirty="0">
                <a:solidFill>
                  <a:schemeClr val="tx1"/>
                </a:solidFill>
              </a:rPr>
              <a:t>Over half of the functionality was implemented smoothly</a:t>
            </a:r>
            <a:endParaRPr dirty="0">
              <a:solidFill>
                <a:schemeClr val="tx1"/>
              </a:solidFill>
            </a:endParaRPr>
          </a:p>
          <a:p>
            <a:pPr marL="0" lvl="0" indent="0" algn="ctr" rtl="0">
              <a:spcBef>
                <a:spcPts val="1200"/>
              </a:spcBef>
              <a:spcAft>
                <a:spcPts val="0"/>
              </a:spcAft>
              <a:buNone/>
            </a:pPr>
            <a:r>
              <a:rPr lang="en-GB" dirty="0">
                <a:solidFill>
                  <a:schemeClr val="tx1"/>
                </a:solidFill>
              </a:rPr>
              <a:t>The other half were caught in testing and iterated on</a:t>
            </a:r>
            <a:endParaRPr dirty="0">
              <a:solidFill>
                <a:schemeClr val="tx1"/>
              </a:solidFill>
            </a:endParaRPr>
          </a:p>
        </p:txBody>
      </p:sp>
      <p:sp>
        <p:nvSpPr>
          <p:cNvPr id="5" name="Google Shape;72;p16">
            <a:extLst>
              <a:ext uri="{FF2B5EF4-FFF2-40B4-BE49-F238E27FC236}">
                <a16:creationId xmlns:a16="http://schemas.microsoft.com/office/drawing/2014/main" id="{89BA1CAF-70AB-40D3-AE48-A90A13507621}"/>
              </a:ext>
            </a:extLst>
          </p:cNvPr>
          <p:cNvSpPr txBox="1">
            <a:spLocks/>
          </p:cNvSpPr>
          <p:nvPr/>
        </p:nvSpPr>
        <p:spPr>
          <a:xfrm>
            <a:off x="1170263" y="1963775"/>
            <a:ext cx="6846337" cy="572700"/>
          </a:xfrm>
          <a:prstGeom prst="rect">
            <a:avLst/>
          </a:prstGeom>
          <a:noFill/>
          <a:ln>
            <a:noFill/>
          </a:ln>
        </p:spPr>
        <p:txBody>
          <a:bodyPr spcFirstLastPara="1" wrap="square" lIns="91425" tIns="91425" rIns="91425" bIns="91425" anchor="t" anchorCtr="0">
            <a:normAutofit fontScale="9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fr-FR" b="1" dirty="0">
                <a:solidFill>
                  <a:schemeClr val="accent6">
                    <a:lumMod val="40000"/>
                    <a:lumOff val="60000"/>
                  </a:schemeClr>
                </a:solidFill>
              </a:rPr>
              <a:t>Implementation 1 Successes and Synergies</a:t>
            </a:r>
          </a:p>
        </p:txBody>
      </p:sp>
      <p:sp>
        <p:nvSpPr>
          <p:cNvPr id="72" name="Google Shape;72;p16"/>
          <p:cNvSpPr txBox="1">
            <a:spLocks noGrp="1"/>
          </p:cNvSpPr>
          <p:nvPr>
            <p:ph type="title"/>
          </p:nvPr>
        </p:nvSpPr>
        <p:spPr>
          <a:xfrm>
            <a:off x="1148831" y="1941914"/>
            <a:ext cx="6846337" cy="572700"/>
          </a:xfrm>
          <a:prstGeom prst="rect">
            <a:avLst/>
          </a:prstGeom>
          <a:no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solidFill>
                  <a:schemeClr val="tx1">
                    <a:lumMod val="85000"/>
                    <a:lumOff val="15000"/>
                  </a:schemeClr>
                </a:solidFill>
              </a:rPr>
              <a:t>Implementation 1 Successes and Synergies</a:t>
            </a:r>
            <a:endParaRPr b="1" dirty="0">
              <a:solidFill>
                <a:schemeClr val="tx1">
                  <a:lumMod val="85000"/>
                  <a:lumOff val="15000"/>
                </a:schemeClr>
              </a:solidFill>
            </a:endParaRPr>
          </a:p>
        </p:txBody>
      </p:sp>
      <p:sp>
        <p:nvSpPr>
          <p:cNvPr id="6" name="Google Shape;60;p14">
            <a:extLst>
              <a:ext uri="{FF2B5EF4-FFF2-40B4-BE49-F238E27FC236}">
                <a16:creationId xmlns:a16="http://schemas.microsoft.com/office/drawing/2014/main" id="{48749A41-4F8A-426D-9B4C-7A41DAACB661}"/>
              </a:ext>
            </a:extLst>
          </p:cNvPr>
          <p:cNvSpPr txBox="1">
            <a:spLocks/>
          </p:cNvSpPr>
          <p:nvPr/>
        </p:nvSpPr>
        <p:spPr>
          <a:xfrm>
            <a:off x="351197" y="-61764"/>
            <a:ext cx="1595268" cy="1440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9600" b="1" dirty="0">
                <a:solidFill>
                  <a:schemeClr val="accent1">
                    <a:lumMod val="60000"/>
                    <a:lumOff val="40000"/>
                  </a:schemeClr>
                </a:solidFill>
              </a:rPr>
              <a:t>02</a:t>
            </a:r>
          </a:p>
        </p:txBody>
      </p:sp>
      <p:sp>
        <p:nvSpPr>
          <p:cNvPr id="4" name="TextBox 3">
            <a:extLst>
              <a:ext uri="{FF2B5EF4-FFF2-40B4-BE49-F238E27FC236}">
                <a16:creationId xmlns:a16="http://schemas.microsoft.com/office/drawing/2014/main" id="{C9284850-7924-4403-B536-D0B580DB1BFB}"/>
              </a:ext>
            </a:extLst>
          </p:cNvPr>
          <p:cNvSpPr txBox="1"/>
          <p:nvPr/>
        </p:nvSpPr>
        <p:spPr>
          <a:xfrm>
            <a:off x="1856571" y="288778"/>
            <a:ext cx="2077813" cy="400110"/>
          </a:xfrm>
          <a:prstGeom prst="rect">
            <a:avLst/>
          </a:prstGeom>
          <a:noFill/>
        </p:spPr>
        <p:txBody>
          <a:bodyPr wrap="none" rtlCol="0">
            <a:spAutoFit/>
          </a:bodyPr>
          <a:lstStyle/>
          <a:p>
            <a:r>
              <a:rPr lang="en-US" altLang="ko-KR" sz="2000" b="1" dirty="0">
                <a:solidFill>
                  <a:schemeClr val="accent1">
                    <a:lumMod val="60000"/>
                    <a:lumOff val="40000"/>
                  </a:schemeClr>
                </a:solidFill>
              </a:rPr>
              <a:t>Implementation</a:t>
            </a:r>
            <a:endParaRPr lang="ko-KR" altLang="en-US" sz="2000" b="1" dirty="0">
              <a:solidFill>
                <a:schemeClr val="accent1">
                  <a:lumMod val="60000"/>
                  <a:lumOff val="40000"/>
                </a:schemeClr>
              </a:solidFill>
            </a:endParaRPr>
          </a:p>
        </p:txBody>
      </p:sp>
      <p:pic>
        <p:nvPicPr>
          <p:cNvPr id="9" name="그림 8">
            <a:extLst>
              <a:ext uri="{FF2B5EF4-FFF2-40B4-BE49-F238E27FC236}">
                <a16:creationId xmlns:a16="http://schemas.microsoft.com/office/drawing/2014/main" id="{C6E6A91A-01B6-4CD1-BF26-C3F8D33E36AF}"/>
              </a:ext>
            </a:extLst>
          </p:cNvPr>
          <p:cNvPicPr>
            <a:picLocks noChangeAspect="1"/>
          </p:cNvPicPr>
          <p:nvPr/>
        </p:nvPicPr>
        <p:blipFill>
          <a:blip r:embed="rId3"/>
          <a:stretch>
            <a:fillRect/>
          </a:stretch>
        </p:blipFill>
        <p:spPr>
          <a:xfrm>
            <a:off x="6791445" y="2378882"/>
            <a:ext cx="2950369" cy="295036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6" name="Google Shape;60;p14">
            <a:extLst>
              <a:ext uri="{FF2B5EF4-FFF2-40B4-BE49-F238E27FC236}">
                <a16:creationId xmlns:a16="http://schemas.microsoft.com/office/drawing/2014/main" id="{48749A41-4F8A-426D-9B4C-7A41DAACB661}"/>
              </a:ext>
            </a:extLst>
          </p:cNvPr>
          <p:cNvSpPr txBox="1">
            <a:spLocks/>
          </p:cNvSpPr>
          <p:nvPr/>
        </p:nvSpPr>
        <p:spPr>
          <a:xfrm>
            <a:off x="351197" y="-61764"/>
            <a:ext cx="1595268" cy="1440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9600" b="1" dirty="0">
                <a:solidFill>
                  <a:schemeClr val="accent1">
                    <a:lumMod val="60000"/>
                    <a:lumOff val="40000"/>
                  </a:schemeClr>
                </a:solidFill>
              </a:rPr>
              <a:t>02</a:t>
            </a:r>
          </a:p>
        </p:txBody>
      </p:sp>
      <p:sp>
        <p:nvSpPr>
          <p:cNvPr id="4" name="TextBox 3">
            <a:extLst>
              <a:ext uri="{FF2B5EF4-FFF2-40B4-BE49-F238E27FC236}">
                <a16:creationId xmlns:a16="http://schemas.microsoft.com/office/drawing/2014/main" id="{C9284850-7924-4403-B536-D0B580DB1BFB}"/>
              </a:ext>
            </a:extLst>
          </p:cNvPr>
          <p:cNvSpPr txBox="1"/>
          <p:nvPr/>
        </p:nvSpPr>
        <p:spPr>
          <a:xfrm>
            <a:off x="1856571" y="288778"/>
            <a:ext cx="2077813" cy="400110"/>
          </a:xfrm>
          <a:prstGeom prst="rect">
            <a:avLst/>
          </a:prstGeom>
          <a:noFill/>
        </p:spPr>
        <p:txBody>
          <a:bodyPr wrap="none" rtlCol="0">
            <a:spAutoFit/>
          </a:bodyPr>
          <a:lstStyle/>
          <a:p>
            <a:r>
              <a:rPr lang="en-US" altLang="ko-KR" sz="2000" b="1" dirty="0">
                <a:solidFill>
                  <a:schemeClr val="accent1">
                    <a:lumMod val="60000"/>
                    <a:lumOff val="40000"/>
                  </a:schemeClr>
                </a:solidFill>
              </a:rPr>
              <a:t>Implementation</a:t>
            </a:r>
            <a:endParaRPr lang="ko-KR" altLang="en-US" sz="2000" b="1" dirty="0">
              <a:solidFill>
                <a:schemeClr val="accent1">
                  <a:lumMod val="60000"/>
                  <a:lumOff val="40000"/>
                </a:schemeClr>
              </a:solidFill>
            </a:endParaRPr>
          </a:p>
        </p:txBody>
      </p:sp>
      <p:sp>
        <p:nvSpPr>
          <p:cNvPr id="12" name="Google Shape;72;p16">
            <a:extLst>
              <a:ext uri="{FF2B5EF4-FFF2-40B4-BE49-F238E27FC236}">
                <a16:creationId xmlns:a16="http://schemas.microsoft.com/office/drawing/2014/main" id="{1FD59F3F-2712-485C-8D59-1067A9BD3EBC}"/>
              </a:ext>
            </a:extLst>
          </p:cNvPr>
          <p:cNvSpPr txBox="1">
            <a:spLocks/>
          </p:cNvSpPr>
          <p:nvPr/>
        </p:nvSpPr>
        <p:spPr>
          <a:xfrm>
            <a:off x="1856571" y="603620"/>
            <a:ext cx="7202213" cy="572700"/>
          </a:xfrm>
          <a:prstGeom prst="rect">
            <a:avLst/>
          </a:prstGeom>
          <a:noFill/>
          <a:ln>
            <a:noFill/>
          </a:ln>
        </p:spPr>
        <p:txBody>
          <a:bodyPr spcFirstLastPara="1" wrap="square" lIns="91425" tIns="91425" rIns="91425" bIns="91425" anchor="t" anchorCtr="0">
            <a:normAutofit fontScale="9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altLang="ko-KR" b="1" dirty="0"/>
              <a:t>Implementation 2 Issues and their Resolution</a:t>
            </a:r>
            <a:endParaRPr lang="en-US" b="1" dirty="0">
              <a:solidFill>
                <a:schemeClr val="tx1">
                  <a:lumMod val="85000"/>
                  <a:lumOff val="15000"/>
                </a:schemeClr>
              </a:solidFill>
            </a:endParaRPr>
          </a:p>
        </p:txBody>
      </p:sp>
      <p:sp>
        <p:nvSpPr>
          <p:cNvPr id="17" name="사각형: 둥근 위쪽 모서리 16">
            <a:extLst>
              <a:ext uri="{FF2B5EF4-FFF2-40B4-BE49-F238E27FC236}">
                <a16:creationId xmlns:a16="http://schemas.microsoft.com/office/drawing/2014/main" id="{529F34D6-3D60-441A-BCE8-700B942AB510}"/>
              </a:ext>
            </a:extLst>
          </p:cNvPr>
          <p:cNvSpPr/>
          <p:nvPr/>
        </p:nvSpPr>
        <p:spPr>
          <a:xfrm>
            <a:off x="1000124" y="1729483"/>
            <a:ext cx="2135982" cy="1112340"/>
          </a:xfrm>
          <a:prstGeom prst="round2SameRect">
            <a:avLst>
              <a:gd name="adj1" fmla="val 50000"/>
              <a:gd name="adj2" fmla="val 0"/>
            </a:avLst>
          </a:prstGeom>
          <a:noFill/>
          <a:ln w="127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사각형: 둥근 위쪽 모서리 21">
            <a:extLst>
              <a:ext uri="{FF2B5EF4-FFF2-40B4-BE49-F238E27FC236}">
                <a16:creationId xmlns:a16="http://schemas.microsoft.com/office/drawing/2014/main" id="{ED4982E2-F45F-4858-BD5E-7B2A33ECA409}"/>
              </a:ext>
            </a:extLst>
          </p:cNvPr>
          <p:cNvSpPr/>
          <p:nvPr/>
        </p:nvSpPr>
        <p:spPr>
          <a:xfrm>
            <a:off x="3532584" y="1729483"/>
            <a:ext cx="2135982" cy="1112340"/>
          </a:xfrm>
          <a:prstGeom prst="round2SameRect">
            <a:avLst>
              <a:gd name="adj1" fmla="val 50000"/>
              <a:gd name="adj2"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3" name="사각형: 둥근 위쪽 모서리 22">
            <a:extLst>
              <a:ext uri="{FF2B5EF4-FFF2-40B4-BE49-F238E27FC236}">
                <a16:creationId xmlns:a16="http://schemas.microsoft.com/office/drawing/2014/main" id="{5F20423D-E777-43E0-9BBB-556511986351}"/>
              </a:ext>
            </a:extLst>
          </p:cNvPr>
          <p:cNvSpPr/>
          <p:nvPr/>
        </p:nvSpPr>
        <p:spPr>
          <a:xfrm>
            <a:off x="6065044" y="1729483"/>
            <a:ext cx="2135982" cy="1112340"/>
          </a:xfrm>
          <a:prstGeom prst="round2SameRect">
            <a:avLst>
              <a:gd name="adj1" fmla="val 50000"/>
              <a:gd name="adj2" fmla="val 0"/>
            </a:avLst>
          </a:prstGeom>
          <a:noFill/>
          <a:ln w="127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a:extLst>
              <a:ext uri="{FF2B5EF4-FFF2-40B4-BE49-F238E27FC236}">
                <a16:creationId xmlns:a16="http://schemas.microsoft.com/office/drawing/2014/main" id="{8885E7DE-F98B-43D8-B1B2-5976E889BBAA}"/>
              </a:ext>
            </a:extLst>
          </p:cNvPr>
          <p:cNvSpPr txBox="1"/>
          <p:nvPr/>
        </p:nvSpPr>
        <p:spPr>
          <a:xfrm>
            <a:off x="1000122" y="2918951"/>
            <a:ext cx="2135983" cy="738664"/>
          </a:xfrm>
          <a:prstGeom prst="rect">
            <a:avLst/>
          </a:prstGeom>
          <a:noFill/>
        </p:spPr>
        <p:txBody>
          <a:bodyPr wrap="square">
            <a:spAutoFit/>
          </a:bodyPr>
          <a:lstStyle/>
          <a:p>
            <a:pPr marL="0" lvl="0" indent="0" algn="l" rtl="0">
              <a:spcBef>
                <a:spcPts val="0"/>
              </a:spcBef>
              <a:spcAft>
                <a:spcPts val="0"/>
              </a:spcAft>
              <a:buNone/>
            </a:pPr>
            <a:r>
              <a:rPr lang="en-GB" altLang="ko-KR" dirty="0"/>
              <a:t>We had an issue with available skillset in the group</a:t>
            </a:r>
          </a:p>
        </p:txBody>
      </p:sp>
      <p:sp>
        <p:nvSpPr>
          <p:cNvPr id="27" name="TextBox 26">
            <a:extLst>
              <a:ext uri="{FF2B5EF4-FFF2-40B4-BE49-F238E27FC236}">
                <a16:creationId xmlns:a16="http://schemas.microsoft.com/office/drawing/2014/main" id="{746775EA-205F-4C31-AA97-8B3E354ED5BC}"/>
              </a:ext>
            </a:extLst>
          </p:cNvPr>
          <p:cNvSpPr txBox="1"/>
          <p:nvPr/>
        </p:nvSpPr>
        <p:spPr>
          <a:xfrm>
            <a:off x="3532584" y="3026673"/>
            <a:ext cx="2135982" cy="523220"/>
          </a:xfrm>
          <a:prstGeom prst="rect">
            <a:avLst/>
          </a:prstGeom>
          <a:noFill/>
        </p:spPr>
        <p:txBody>
          <a:bodyPr wrap="square">
            <a:spAutoFit/>
          </a:bodyPr>
          <a:lstStyle/>
          <a:p>
            <a:pPr marL="0" lvl="0" indent="0" algn="l" rtl="0">
              <a:spcBef>
                <a:spcPts val="0"/>
              </a:spcBef>
              <a:spcAft>
                <a:spcPts val="0"/>
              </a:spcAft>
              <a:buNone/>
            </a:pPr>
            <a:r>
              <a:rPr lang="en-GB" altLang="ko-KR" dirty="0"/>
              <a:t>An issue with different time zones</a:t>
            </a:r>
          </a:p>
        </p:txBody>
      </p:sp>
      <p:sp>
        <p:nvSpPr>
          <p:cNvPr id="29" name="TextBox 28">
            <a:extLst>
              <a:ext uri="{FF2B5EF4-FFF2-40B4-BE49-F238E27FC236}">
                <a16:creationId xmlns:a16="http://schemas.microsoft.com/office/drawing/2014/main" id="{E9CFFAA2-6DE9-4C6D-A038-C691A89C1521}"/>
              </a:ext>
            </a:extLst>
          </p:cNvPr>
          <p:cNvSpPr txBox="1"/>
          <p:nvPr/>
        </p:nvSpPr>
        <p:spPr>
          <a:xfrm>
            <a:off x="6065043" y="3032303"/>
            <a:ext cx="2135982" cy="523220"/>
          </a:xfrm>
          <a:prstGeom prst="rect">
            <a:avLst/>
          </a:prstGeom>
          <a:noFill/>
        </p:spPr>
        <p:txBody>
          <a:bodyPr wrap="square">
            <a:spAutoFit/>
          </a:bodyPr>
          <a:lstStyle/>
          <a:p>
            <a:pPr marL="0" lvl="0" indent="0" algn="l" rtl="0">
              <a:spcBef>
                <a:spcPts val="1200"/>
              </a:spcBef>
              <a:spcAft>
                <a:spcPts val="0"/>
              </a:spcAft>
              <a:buNone/>
            </a:pPr>
            <a:r>
              <a:rPr lang="en-US" altLang="ko-KR" dirty="0"/>
              <a:t>An issue with arbitrary meeting times</a:t>
            </a:r>
          </a:p>
        </p:txBody>
      </p:sp>
      <p:sp>
        <p:nvSpPr>
          <p:cNvPr id="37" name="TextBox 36">
            <a:extLst>
              <a:ext uri="{FF2B5EF4-FFF2-40B4-BE49-F238E27FC236}">
                <a16:creationId xmlns:a16="http://schemas.microsoft.com/office/drawing/2014/main" id="{9D83103A-7AED-4F02-AC6D-C5385F02B6C5}"/>
              </a:ext>
            </a:extLst>
          </p:cNvPr>
          <p:cNvSpPr txBox="1"/>
          <p:nvPr/>
        </p:nvSpPr>
        <p:spPr>
          <a:xfrm>
            <a:off x="1000122" y="3686451"/>
            <a:ext cx="2135983" cy="769441"/>
          </a:xfrm>
          <a:prstGeom prst="rect">
            <a:avLst/>
          </a:prstGeom>
          <a:noFill/>
        </p:spPr>
        <p:txBody>
          <a:bodyPr wrap="square">
            <a:spAutoFit/>
          </a:bodyPr>
          <a:lstStyle/>
          <a:p>
            <a:pPr marL="0" lvl="0" indent="0" algn="l" rtl="0">
              <a:spcBef>
                <a:spcPts val="0"/>
              </a:spcBef>
              <a:spcAft>
                <a:spcPts val="0"/>
              </a:spcAft>
              <a:buNone/>
            </a:pPr>
            <a:r>
              <a:rPr lang="en-US" altLang="ko-KR" sz="1100" dirty="0">
                <a:solidFill>
                  <a:schemeClr val="tx2">
                    <a:lumMod val="25000"/>
                  </a:schemeClr>
                </a:solidFill>
              </a:rPr>
              <a:t>This was resolved by us evaluating what we could do and assigning the appropriate roles</a:t>
            </a:r>
            <a:endParaRPr lang="en-GB" altLang="ko-KR" sz="1100" dirty="0">
              <a:solidFill>
                <a:schemeClr val="tx2">
                  <a:lumMod val="25000"/>
                </a:schemeClr>
              </a:solidFill>
            </a:endParaRPr>
          </a:p>
        </p:txBody>
      </p:sp>
      <p:sp>
        <p:nvSpPr>
          <p:cNvPr id="38" name="TextBox 37">
            <a:extLst>
              <a:ext uri="{FF2B5EF4-FFF2-40B4-BE49-F238E27FC236}">
                <a16:creationId xmlns:a16="http://schemas.microsoft.com/office/drawing/2014/main" id="{1AA7EC52-15AC-4CEA-9589-05DB65F56142}"/>
              </a:ext>
            </a:extLst>
          </p:cNvPr>
          <p:cNvSpPr txBox="1"/>
          <p:nvPr/>
        </p:nvSpPr>
        <p:spPr>
          <a:xfrm>
            <a:off x="3532583" y="3659754"/>
            <a:ext cx="2135983" cy="430887"/>
          </a:xfrm>
          <a:prstGeom prst="rect">
            <a:avLst/>
          </a:prstGeom>
          <a:noFill/>
        </p:spPr>
        <p:txBody>
          <a:bodyPr wrap="square">
            <a:spAutoFit/>
          </a:bodyPr>
          <a:lstStyle/>
          <a:p>
            <a:pPr marL="0" lvl="0" indent="0" algn="l" rtl="0">
              <a:spcBef>
                <a:spcPts val="0"/>
              </a:spcBef>
              <a:spcAft>
                <a:spcPts val="0"/>
              </a:spcAft>
              <a:buNone/>
            </a:pPr>
            <a:r>
              <a:rPr lang="en-US" altLang="ko-KR" sz="1100" dirty="0">
                <a:solidFill>
                  <a:schemeClr val="tx2">
                    <a:lumMod val="25000"/>
                  </a:schemeClr>
                </a:solidFill>
              </a:rPr>
              <a:t>Resolved by having meeting times coincide with everyone</a:t>
            </a:r>
          </a:p>
        </p:txBody>
      </p:sp>
      <p:sp>
        <p:nvSpPr>
          <p:cNvPr id="39" name="TextBox 38">
            <a:extLst>
              <a:ext uri="{FF2B5EF4-FFF2-40B4-BE49-F238E27FC236}">
                <a16:creationId xmlns:a16="http://schemas.microsoft.com/office/drawing/2014/main" id="{A563FAEF-6049-45E6-A7B7-5A6065B77380}"/>
              </a:ext>
            </a:extLst>
          </p:cNvPr>
          <p:cNvSpPr txBox="1"/>
          <p:nvPr/>
        </p:nvSpPr>
        <p:spPr>
          <a:xfrm>
            <a:off x="6065043" y="3686451"/>
            <a:ext cx="2135983" cy="600164"/>
          </a:xfrm>
          <a:prstGeom prst="rect">
            <a:avLst/>
          </a:prstGeom>
          <a:noFill/>
        </p:spPr>
        <p:txBody>
          <a:bodyPr wrap="square">
            <a:spAutoFit/>
          </a:bodyPr>
          <a:lstStyle/>
          <a:p>
            <a:pPr marL="0" lvl="0" indent="0" algn="l" rtl="0">
              <a:spcBef>
                <a:spcPts val="0"/>
              </a:spcBef>
              <a:spcAft>
                <a:spcPts val="0"/>
              </a:spcAft>
              <a:buNone/>
            </a:pPr>
            <a:r>
              <a:rPr lang="en-US" altLang="ko-KR" sz="1100" dirty="0">
                <a:solidFill>
                  <a:schemeClr val="tx2">
                    <a:lumMod val="25000"/>
                  </a:schemeClr>
                </a:solidFill>
              </a:rPr>
              <a:t>This was resolved by allocating weekly time-slots to hold meetings </a:t>
            </a:r>
          </a:p>
        </p:txBody>
      </p:sp>
      <p:pic>
        <p:nvPicPr>
          <p:cNvPr id="36" name="그림 35">
            <a:extLst>
              <a:ext uri="{FF2B5EF4-FFF2-40B4-BE49-F238E27FC236}">
                <a16:creationId xmlns:a16="http://schemas.microsoft.com/office/drawing/2014/main" id="{FF27F86C-BE9B-4D7B-8A0E-F1E05E01DC34}"/>
              </a:ext>
            </a:extLst>
          </p:cNvPr>
          <p:cNvPicPr>
            <a:picLocks noChangeAspect="1"/>
          </p:cNvPicPr>
          <p:nvPr/>
        </p:nvPicPr>
        <p:blipFill>
          <a:blip r:embed="rId3"/>
          <a:stretch>
            <a:fillRect/>
          </a:stretch>
        </p:blipFill>
        <p:spPr>
          <a:xfrm>
            <a:off x="1441461" y="1659001"/>
            <a:ext cx="1253303" cy="1253303"/>
          </a:xfrm>
          <a:prstGeom prst="rect">
            <a:avLst/>
          </a:prstGeom>
        </p:spPr>
      </p:pic>
      <p:pic>
        <p:nvPicPr>
          <p:cNvPr id="41" name="그림 40">
            <a:extLst>
              <a:ext uri="{FF2B5EF4-FFF2-40B4-BE49-F238E27FC236}">
                <a16:creationId xmlns:a16="http://schemas.microsoft.com/office/drawing/2014/main" id="{905C31BD-00DA-4092-B461-0D6AC2E53E35}"/>
              </a:ext>
            </a:extLst>
          </p:cNvPr>
          <p:cNvPicPr>
            <a:picLocks noChangeAspect="1"/>
          </p:cNvPicPr>
          <p:nvPr/>
        </p:nvPicPr>
        <p:blipFill>
          <a:blip r:embed="rId4"/>
          <a:stretch>
            <a:fillRect/>
          </a:stretch>
        </p:blipFill>
        <p:spPr>
          <a:xfrm>
            <a:off x="3899269" y="1612921"/>
            <a:ext cx="1345462" cy="1345462"/>
          </a:xfrm>
          <a:prstGeom prst="rect">
            <a:avLst/>
          </a:prstGeom>
        </p:spPr>
      </p:pic>
      <p:pic>
        <p:nvPicPr>
          <p:cNvPr id="43" name="그림 42">
            <a:extLst>
              <a:ext uri="{FF2B5EF4-FFF2-40B4-BE49-F238E27FC236}">
                <a16:creationId xmlns:a16="http://schemas.microsoft.com/office/drawing/2014/main" id="{65E8AEFE-355B-457C-8A5F-E6B8C9E6D393}"/>
              </a:ext>
            </a:extLst>
          </p:cNvPr>
          <p:cNvPicPr>
            <a:picLocks noChangeAspect="1"/>
          </p:cNvPicPr>
          <p:nvPr/>
        </p:nvPicPr>
        <p:blipFill>
          <a:blip r:embed="rId5"/>
          <a:stretch>
            <a:fillRect/>
          </a:stretch>
        </p:blipFill>
        <p:spPr>
          <a:xfrm>
            <a:off x="6428496" y="1581114"/>
            <a:ext cx="1409076" cy="1409076"/>
          </a:xfrm>
          <a:prstGeom prst="rect">
            <a:avLst/>
          </a:prstGeom>
        </p:spPr>
      </p:pic>
    </p:spTree>
    <p:extLst>
      <p:ext uri="{BB962C8B-B14F-4D97-AF65-F5344CB8AC3E}">
        <p14:creationId xmlns:p14="http://schemas.microsoft.com/office/powerpoint/2010/main" val="575163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6" name="Google Shape;60;p14">
            <a:extLst>
              <a:ext uri="{FF2B5EF4-FFF2-40B4-BE49-F238E27FC236}">
                <a16:creationId xmlns:a16="http://schemas.microsoft.com/office/drawing/2014/main" id="{48749A41-4F8A-426D-9B4C-7A41DAACB661}"/>
              </a:ext>
            </a:extLst>
          </p:cNvPr>
          <p:cNvSpPr txBox="1">
            <a:spLocks/>
          </p:cNvSpPr>
          <p:nvPr/>
        </p:nvSpPr>
        <p:spPr>
          <a:xfrm>
            <a:off x="351197" y="-61764"/>
            <a:ext cx="1595268" cy="1440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9600" b="1" dirty="0">
                <a:solidFill>
                  <a:schemeClr val="accent1">
                    <a:lumMod val="60000"/>
                    <a:lumOff val="40000"/>
                  </a:schemeClr>
                </a:solidFill>
              </a:rPr>
              <a:t>02</a:t>
            </a:r>
          </a:p>
        </p:txBody>
      </p:sp>
      <p:sp>
        <p:nvSpPr>
          <p:cNvPr id="4" name="TextBox 3">
            <a:extLst>
              <a:ext uri="{FF2B5EF4-FFF2-40B4-BE49-F238E27FC236}">
                <a16:creationId xmlns:a16="http://schemas.microsoft.com/office/drawing/2014/main" id="{C9284850-7924-4403-B536-D0B580DB1BFB}"/>
              </a:ext>
            </a:extLst>
          </p:cNvPr>
          <p:cNvSpPr txBox="1"/>
          <p:nvPr/>
        </p:nvSpPr>
        <p:spPr>
          <a:xfrm>
            <a:off x="1856571" y="288778"/>
            <a:ext cx="2077813" cy="400110"/>
          </a:xfrm>
          <a:prstGeom prst="rect">
            <a:avLst/>
          </a:prstGeom>
          <a:noFill/>
        </p:spPr>
        <p:txBody>
          <a:bodyPr wrap="none" rtlCol="0">
            <a:spAutoFit/>
          </a:bodyPr>
          <a:lstStyle/>
          <a:p>
            <a:r>
              <a:rPr lang="en-US" altLang="ko-KR" sz="2000" b="1" dirty="0">
                <a:solidFill>
                  <a:schemeClr val="accent1">
                    <a:lumMod val="60000"/>
                    <a:lumOff val="40000"/>
                  </a:schemeClr>
                </a:solidFill>
              </a:rPr>
              <a:t>Implementation</a:t>
            </a:r>
            <a:endParaRPr lang="ko-KR" altLang="en-US" sz="2000" b="1" dirty="0">
              <a:solidFill>
                <a:schemeClr val="accent1">
                  <a:lumMod val="60000"/>
                  <a:lumOff val="40000"/>
                </a:schemeClr>
              </a:solidFill>
            </a:endParaRPr>
          </a:p>
        </p:txBody>
      </p:sp>
      <p:sp>
        <p:nvSpPr>
          <p:cNvPr id="12" name="Google Shape;72;p16">
            <a:extLst>
              <a:ext uri="{FF2B5EF4-FFF2-40B4-BE49-F238E27FC236}">
                <a16:creationId xmlns:a16="http://schemas.microsoft.com/office/drawing/2014/main" id="{1FD59F3F-2712-485C-8D59-1067A9BD3EBC}"/>
              </a:ext>
            </a:extLst>
          </p:cNvPr>
          <p:cNvSpPr txBox="1">
            <a:spLocks/>
          </p:cNvSpPr>
          <p:nvPr/>
        </p:nvSpPr>
        <p:spPr>
          <a:xfrm>
            <a:off x="1856571" y="610708"/>
            <a:ext cx="7379578" cy="766132"/>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altLang="ko-KR" sz="2500" b="1" dirty="0"/>
              <a:t>Implementation 3 How Was Testing Undertaken?</a:t>
            </a:r>
            <a:endParaRPr lang="en-US" sz="2500" b="1" dirty="0">
              <a:solidFill>
                <a:schemeClr val="tx1">
                  <a:lumMod val="85000"/>
                  <a:lumOff val="15000"/>
                </a:schemeClr>
              </a:solidFill>
            </a:endParaRPr>
          </a:p>
        </p:txBody>
      </p:sp>
      <p:sp>
        <p:nvSpPr>
          <p:cNvPr id="19" name="평행 사변형 18">
            <a:extLst>
              <a:ext uri="{FF2B5EF4-FFF2-40B4-BE49-F238E27FC236}">
                <a16:creationId xmlns:a16="http://schemas.microsoft.com/office/drawing/2014/main" id="{C6AC179C-A16E-45CE-99C0-52C771684FF6}"/>
              </a:ext>
            </a:extLst>
          </p:cNvPr>
          <p:cNvSpPr/>
          <p:nvPr/>
        </p:nvSpPr>
        <p:spPr>
          <a:xfrm>
            <a:off x="1967148" y="1781938"/>
            <a:ext cx="2878067" cy="234515"/>
          </a:xfrm>
          <a:prstGeom prst="parallelogram">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평행 사변형 19">
            <a:extLst>
              <a:ext uri="{FF2B5EF4-FFF2-40B4-BE49-F238E27FC236}">
                <a16:creationId xmlns:a16="http://schemas.microsoft.com/office/drawing/2014/main" id="{515BA681-61F1-44F3-964C-6BC213044431}"/>
              </a:ext>
            </a:extLst>
          </p:cNvPr>
          <p:cNvSpPr/>
          <p:nvPr/>
        </p:nvSpPr>
        <p:spPr>
          <a:xfrm>
            <a:off x="1967148" y="2894659"/>
            <a:ext cx="3005658" cy="234515"/>
          </a:xfrm>
          <a:prstGeom prst="parallelogram">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평행 사변형 20">
            <a:extLst>
              <a:ext uri="{FF2B5EF4-FFF2-40B4-BE49-F238E27FC236}">
                <a16:creationId xmlns:a16="http://schemas.microsoft.com/office/drawing/2014/main" id="{5357FE91-4CFC-4E6F-AEBA-BD25217D41B1}"/>
              </a:ext>
            </a:extLst>
          </p:cNvPr>
          <p:cNvSpPr/>
          <p:nvPr/>
        </p:nvSpPr>
        <p:spPr>
          <a:xfrm>
            <a:off x="1945933" y="3887656"/>
            <a:ext cx="1793546" cy="234515"/>
          </a:xfrm>
          <a:prstGeom prst="parallelogram">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Google Shape;85;p18">
            <a:extLst>
              <a:ext uri="{FF2B5EF4-FFF2-40B4-BE49-F238E27FC236}">
                <a16:creationId xmlns:a16="http://schemas.microsoft.com/office/drawing/2014/main" id="{41C48640-7CA8-4A1E-A5D0-029029D14E45}"/>
              </a:ext>
            </a:extLst>
          </p:cNvPr>
          <p:cNvSpPr txBox="1">
            <a:spLocks noGrp="1"/>
          </p:cNvSpPr>
          <p:nvPr>
            <p:ph type="body" idx="1"/>
          </p:nvPr>
        </p:nvSpPr>
        <p:spPr>
          <a:xfrm>
            <a:off x="1946465" y="1698770"/>
            <a:ext cx="6443520" cy="3416400"/>
          </a:xfrm>
          <a:prstGeom prst="rect">
            <a:avLst/>
          </a:prstGeom>
        </p:spPr>
        <p:txBody>
          <a:bodyPr spcFirstLastPara="1" wrap="square" lIns="91425" tIns="91425" rIns="91425" bIns="91425" anchor="t" anchorCtr="0">
            <a:normAutofit fontScale="92500" lnSpcReduction="10000"/>
          </a:bodyPr>
          <a:lstStyle/>
          <a:p>
            <a:pPr marL="0" lvl="0" indent="0" algn="l" rtl="0">
              <a:lnSpc>
                <a:spcPct val="100000"/>
              </a:lnSpc>
              <a:spcBef>
                <a:spcPts val="0"/>
              </a:spcBef>
              <a:spcAft>
                <a:spcPts val="0"/>
              </a:spcAft>
              <a:buClr>
                <a:schemeClr val="dk1"/>
              </a:buClr>
              <a:buSzPts val="1100"/>
              <a:buFont typeface="Arial"/>
              <a:buNone/>
            </a:pPr>
            <a:r>
              <a:rPr lang="en-GB" b="1" dirty="0">
                <a:solidFill>
                  <a:schemeClr val="dk1"/>
                </a:solidFill>
                <a:latin typeface="Courier New"/>
                <a:ea typeface="Courier New"/>
                <a:cs typeface="Courier New"/>
                <a:sym typeface="Courier New"/>
              </a:rPr>
              <a:t>The Black Box testing </a:t>
            </a:r>
            <a:r>
              <a:rPr lang="en-GB" sz="1000" dirty="0">
                <a:solidFill>
                  <a:schemeClr val="dk1"/>
                </a:solidFill>
                <a:latin typeface="Courier New"/>
                <a:ea typeface="Courier New"/>
                <a:cs typeface="Courier New"/>
                <a:sym typeface="Courier New"/>
              </a:rPr>
              <a:t>relates to the functional testing of the software, the tester is testing the external functions of the program rather than the actual code itself. As such it is well suited for the general team, as they use the app without having to know the details behind the programming. They note any issues and they are reported back to the lead tester. Examples would be page changes to correct locations, button functions are correct. Feedback from text field inputs, the visual aspects of the app. </a:t>
            </a:r>
            <a:endParaRPr sz="10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0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GB" sz="1900" b="1" dirty="0">
                <a:solidFill>
                  <a:schemeClr val="dk1"/>
                </a:solidFill>
                <a:latin typeface="Courier New"/>
                <a:ea typeface="Courier New"/>
                <a:cs typeface="Courier New"/>
                <a:sym typeface="Courier New"/>
              </a:rPr>
              <a:t>The White Box testing</a:t>
            </a:r>
            <a:r>
              <a:rPr lang="en-GB" sz="1000" dirty="0">
                <a:solidFill>
                  <a:schemeClr val="dk1"/>
                </a:solidFill>
                <a:latin typeface="Courier New"/>
                <a:ea typeface="Courier New"/>
                <a:cs typeface="Courier New"/>
                <a:sym typeface="Courier New"/>
              </a:rPr>
              <a:t> is more suited for the lead tester and the lead programmer, it is testing with the knowledge of the internal structure of the code and the programs software. It requires knowledge of programming and how the program was created. Errors are fixed as found or shortly after as they are identified by a team member that can directly interact with the code. Examples would be the creation of databases, the correct input and retrieval of data from that database. </a:t>
            </a:r>
            <a:endParaRPr sz="10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0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GB" sz="1900" b="1" dirty="0">
                <a:solidFill>
                  <a:schemeClr val="dk1"/>
                </a:solidFill>
                <a:latin typeface="Courier New"/>
                <a:ea typeface="Courier New"/>
                <a:cs typeface="Courier New"/>
                <a:sym typeface="Courier New"/>
              </a:rPr>
              <a:t>Unit Testing </a:t>
            </a:r>
            <a:r>
              <a:rPr lang="en-GB" sz="1000" dirty="0">
                <a:solidFill>
                  <a:schemeClr val="dk1"/>
                </a:solidFill>
                <a:latin typeface="Courier New"/>
                <a:ea typeface="Courier New"/>
                <a:cs typeface="Courier New"/>
                <a:sym typeface="Courier New"/>
              </a:rPr>
              <a:t>is mainly carried out by the lead tester, as the programming starts parts can be tested on a stand alone basis. There is no need for the app to be near competition. Unit testing starts as soon as the programming allows. For example, a user login page consisting of a user input and password input section with a submit button, the test can be carried out to test that this login part functions without fail. There is no need to wait until it is implemented into the app to test it. </a:t>
            </a:r>
            <a:endParaRPr dirty="0"/>
          </a:p>
        </p:txBody>
      </p:sp>
      <p:pic>
        <p:nvPicPr>
          <p:cNvPr id="5" name="그림 4">
            <a:extLst>
              <a:ext uri="{FF2B5EF4-FFF2-40B4-BE49-F238E27FC236}">
                <a16:creationId xmlns:a16="http://schemas.microsoft.com/office/drawing/2014/main" id="{DCB40340-EC5B-45B5-9EEF-416FA19FD270}"/>
              </a:ext>
            </a:extLst>
          </p:cNvPr>
          <p:cNvPicPr>
            <a:picLocks noChangeAspect="1"/>
          </p:cNvPicPr>
          <p:nvPr/>
        </p:nvPicPr>
        <p:blipFill>
          <a:blip r:embed="rId3"/>
          <a:stretch>
            <a:fillRect/>
          </a:stretch>
        </p:blipFill>
        <p:spPr>
          <a:xfrm>
            <a:off x="1133751" y="2401645"/>
            <a:ext cx="1033573" cy="1033573"/>
          </a:xfrm>
          <a:prstGeom prst="rect">
            <a:avLst/>
          </a:prstGeom>
        </p:spPr>
      </p:pic>
      <p:pic>
        <p:nvPicPr>
          <p:cNvPr id="8" name="그림 7">
            <a:extLst>
              <a:ext uri="{FF2B5EF4-FFF2-40B4-BE49-F238E27FC236}">
                <a16:creationId xmlns:a16="http://schemas.microsoft.com/office/drawing/2014/main" id="{E372B5B1-630F-4D71-86FF-24A5689A2B9F}"/>
              </a:ext>
            </a:extLst>
          </p:cNvPr>
          <p:cNvPicPr>
            <a:picLocks noChangeAspect="1"/>
          </p:cNvPicPr>
          <p:nvPr/>
        </p:nvPicPr>
        <p:blipFill>
          <a:blip r:embed="rId4"/>
          <a:stretch>
            <a:fillRect/>
          </a:stretch>
        </p:blipFill>
        <p:spPr>
          <a:xfrm>
            <a:off x="1240980" y="1458405"/>
            <a:ext cx="819117" cy="819117"/>
          </a:xfrm>
          <a:prstGeom prst="rect">
            <a:avLst/>
          </a:prstGeom>
        </p:spPr>
      </p:pic>
      <p:pic>
        <p:nvPicPr>
          <p:cNvPr id="13" name="그림 12">
            <a:extLst>
              <a:ext uri="{FF2B5EF4-FFF2-40B4-BE49-F238E27FC236}">
                <a16:creationId xmlns:a16="http://schemas.microsoft.com/office/drawing/2014/main" id="{1D2450C1-3145-49E2-A76D-07AA6DAC6DCB}"/>
              </a:ext>
            </a:extLst>
          </p:cNvPr>
          <p:cNvPicPr>
            <a:picLocks noChangeAspect="1"/>
          </p:cNvPicPr>
          <p:nvPr/>
        </p:nvPicPr>
        <p:blipFill>
          <a:blip r:embed="rId5"/>
          <a:stretch>
            <a:fillRect/>
          </a:stretch>
        </p:blipFill>
        <p:spPr>
          <a:xfrm>
            <a:off x="1253352" y="3645172"/>
            <a:ext cx="806745" cy="806745"/>
          </a:xfrm>
          <a:prstGeom prst="rect">
            <a:avLst/>
          </a:prstGeom>
        </p:spPr>
      </p:pic>
    </p:spTree>
    <p:extLst>
      <p:ext uri="{BB962C8B-B14F-4D97-AF65-F5344CB8AC3E}">
        <p14:creationId xmlns:p14="http://schemas.microsoft.com/office/powerpoint/2010/main" val="1834458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6" name="Google Shape;60;p14">
            <a:extLst>
              <a:ext uri="{FF2B5EF4-FFF2-40B4-BE49-F238E27FC236}">
                <a16:creationId xmlns:a16="http://schemas.microsoft.com/office/drawing/2014/main" id="{48749A41-4F8A-426D-9B4C-7A41DAACB661}"/>
              </a:ext>
            </a:extLst>
          </p:cNvPr>
          <p:cNvSpPr txBox="1">
            <a:spLocks/>
          </p:cNvSpPr>
          <p:nvPr/>
        </p:nvSpPr>
        <p:spPr>
          <a:xfrm>
            <a:off x="261303" y="3291036"/>
            <a:ext cx="1595268" cy="1440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9600" b="1" dirty="0">
                <a:solidFill>
                  <a:schemeClr val="accent1">
                    <a:lumMod val="60000"/>
                    <a:lumOff val="40000"/>
                  </a:schemeClr>
                </a:solidFill>
              </a:rPr>
              <a:t>03</a:t>
            </a:r>
          </a:p>
        </p:txBody>
      </p:sp>
      <p:sp>
        <p:nvSpPr>
          <p:cNvPr id="12" name="Google Shape;72;p16">
            <a:extLst>
              <a:ext uri="{FF2B5EF4-FFF2-40B4-BE49-F238E27FC236}">
                <a16:creationId xmlns:a16="http://schemas.microsoft.com/office/drawing/2014/main" id="{1FD59F3F-2712-485C-8D59-1067A9BD3EBC}"/>
              </a:ext>
            </a:extLst>
          </p:cNvPr>
          <p:cNvSpPr txBox="1">
            <a:spLocks/>
          </p:cNvSpPr>
          <p:nvPr/>
        </p:nvSpPr>
        <p:spPr>
          <a:xfrm>
            <a:off x="1810497" y="3965609"/>
            <a:ext cx="7379578" cy="766132"/>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altLang="ko-KR" sz="2400" b="1" dirty="0"/>
              <a:t>Experience with Clients</a:t>
            </a:r>
            <a:endParaRPr lang="en-US" b="1" dirty="0">
              <a:solidFill>
                <a:schemeClr val="tx1">
                  <a:lumMod val="85000"/>
                  <a:lumOff val="15000"/>
                </a:schemeClr>
              </a:solidFill>
            </a:endParaRPr>
          </a:p>
        </p:txBody>
      </p:sp>
      <p:sp>
        <p:nvSpPr>
          <p:cNvPr id="14" name="직사각형 13">
            <a:extLst>
              <a:ext uri="{FF2B5EF4-FFF2-40B4-BE49-F238E27FC236}">
                <a16:creationId xmlns:a16="http://schemas.microsoft.com/office/drawing/2014/main" id="{8052C158-CADF-4DDF-978D-CFAA269C75AA}"/>
              </a:ext>
            </a:extLst>
          </p:cNvPr>
          <p:cNvSpPr/>
          <p:nvPr/>
        </p:nvSpPr>
        <p:spPr>
          <a:xfrm>
            <a:off x="-1" y="4532792"/>
            <a:ext cx="9144001" cy="61070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pic>
        <p:nvPicPr>
          <p:cNvPr id="1026" name="Picture 2" descr="5 Steps to a Successful Consultation Process in the Context of COVID-19 -  Sostenibilidad">
            <a:extLst>
              <a:ext uri="{FF2B5EF4-FFF2-40B4-BE49-F238E27FC236}">
                <a16:creationId xmlns:a16="http://schemas.microsoft.com/office/drawing/2014/main" id="{3963B3F2-090B-4F8A-BAFD-35887CC831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705" y="244732"/>
            <a:ext cx="3181720" cy="3215463"/>
          </a:xfrm>
          <a:prstGeom prst="rect">
            <a:avLst/>
          </a:prstGeom>
          <a:noFill/>
          <a:extLst>
            <a:ext uri="{909E8E84-426E-40DD-AFC4-6F175D3DCCD1}">
              <a14:hiddenFill xmlns:a14="http://schemas.microsoft.com/office/drawing/2010/main">
                <a:solidFill>
                  <a:srgbClr val="FFFFFF"/>
                </a:solidFill>
              </a14:hiddenFill>
            </a:ext>
          </a:extLst>
        </p:spPr>
      </p:pic>
      <p:sp>
        <p:nvSpPr>
          <p:cNvPr id="11" name="타원 10">
            <a:extLst>
              <a:ext uri="{FF2B5EF4-FFF2-40B4-BE49-F238E27FC236}">
                <a16:creationId xmlns:a16="http://schemas.microsoft.com/office/drawing/2014/main" id="{2A9BB877-66E9-4475-BE3B-E27034FEDA8C}"/>
              </a:ext>
            </a:extLst>
          </p:cNvPr>
          <p:cNvSpPr/>
          <p:nvPr/>
        </p:nvSpPr>
        <p:spPr>
          <a:xfrm>
            <a:off x="4663963" y="370318"/>
            <a:ext cx="534987" cy="5349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800" dirty="0">
                <a:solidFill>
                  <a:schemeClr val="tx2">
                    <a:lumMod val="25000"/>
                  </a:schemeClr>
                </a:solidFill>
              </a:rPr>
              <a:t>1</a:t>
            </a:r>
            <a:endParaRPr lang="ko-KR" altLang="en-US" sz="1800" dirty="0">
              <a:solidFill>
                <a:schemeClr val="tx2">
                  <a:lumMod val="25000"/>
                </a:schemeClr>
              </a:solidFill>
            </a:endParaRPr>
          </a:p>
        </p:txBody>
      </p:sp>
      <p:sp>
        <p:nvSpPr>
          <p:cNvPr id="23" name="TextBox 22">
            <a:extLst>
              <a:ext uri="{FF2B5EF4-FFF2-40B4-BE49-F238E27FC236}">
                <a16:creationId xmlns:a16="http://schemas.microsoft.com/office/drawing/2014/main" id="{892AF7F3-54D3-49B2-88D2-B4C0ADFF9ECC}"/>
              </a:ext>
            </a:extLst>
          </p:cNvPr>
          <p:cNvSpPr txBox="1"/>
          <p:nvPr/>
        </p:nvSpPr>
        <p:spPr>
          <a:xfrm>
            <a:off x="5380075" y="370318"/>
            <a:ext cx="3480389" cy="553998"/>
          </a:xfrm>
          <a:prstGeom prst="rect">
            <a:avLst/>
          </a:prstGeom>
          <a:noFill/>
        </p:spPr>
        <p:txBody>
          <a:bodyPr wrap="square">
            <a:spAutoFit/>
          </a:bodyPr>
          <a:lstStyle/>
          <a:p>
            <a:r>
              <a:rPr lang="en-US" altLang="ko-KR" sz="1800" b="1" dirty="0"/>
              <a:t>Challenges</a:t>
            </a:r>
            <a:r>
              <a:rPr lang="en-US" altLang="ko-KR" sz="1400" dirty="0"/>
              <a:t>:</a:t>
            </a:r>
            <a:r>
              <a:rPr lang="en-US" altLang="ko-KR" sz="1100" dirty="0"/>
              <a:t> Extracting user requirements from those with not a lot of digital literacy</a:t>
            </a:r>
            <a:endParaRPr lang="ko-KR" altLang="en-US" dirty="0"/>
          </a:p>
        </p:txBody>
      </p:sp>
      <p:sp>
        <p:nvSpPr>
          <p:cNvPr id="24" name="타원 23">
            <a:extLst>
              <a:ext uri="{FF2B5EF4-FFF2-40B4-BE49-F238E27FC236}">
                <a16:creationId xmlns:a16="http://schemas.microsoft.com/office/drawing/2014/main" id="{59F0BA46-67FB-44FE-A89B-236397F589F8}"/>
              </a:ext>
            </a:extLst>
          </p:cNvPr>
          <p:cNvSpPr/>
          <p:nvPr/>
        </p:nvSpPr>
        <p:spPr>
          <a:xfrm>
            <a:off x="4663963" y="1485164"/>
            <a:ext cx="534987" cy="5349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800" dirty="0">
                <a:solidFill>
                  <a:schemeClr val="tx2">
                    <a:lumMod val="25000"/>
                  </a:schemeClr>
                </a:solidFill>
              </a:rPr>
              <a:t>2</a:t>
            </a:r>
            <a:endParaRPr lang="ko-KR" altLang="en-US" sz="1800" dirty="0">
              <a:solidFill>
                <a:schemeClr val="tx2">
                  <a:lumMod val="25000"/>
                </a:schemeClr>
              </a:solidFill>
            </a:endParaRPr>
          </a:p>
        </p:txBody>
      </p:sp>
      <p:sp>
        <p:nvSpPr>
          <p:cNvPr id="26" name="TextBox 25">
            <a:extLst>
              <a:ext uri="{FF2B5EF4-FFF2-40B4-BE49-F238E27FC236}">
                <a16:creationId xmlns:a16="http://schemas.microsoft.com/office/drawing/2014/main" id="{673943D1-EDB4-4CF5-ACD5-AD551C8AD248}"/>
              </a:ext>
            </a:extLst>
          </p:cNvPr>
          <p:cNvSpPr txBox="1"/>
          <p:nvPr/>
        </p:nvSpPr>
        <p:spPr>
          <a:xfrm>
            <a:off x="5380075" y="1488779"/>
            <a:ext cx="3381152" cy="538609"/>
          </a:xfrm>
          <a:prstGeom prst="rect">
            <a:avLst/>
          </a:prstGeom>
          <a:noFill/>
        </p:spPr>
        <p:txBody>
          <a:bodyPr wrap="square">
            <a:spAutoFit/>
          </a:bodyPr>
          <a:lstStyle/>
          <a:p>
            <a:pPr marL="0" lvl="0" indent="0" algn="l" rtl="0">
              <a:spcBef>
                <a:spcPts val="1200"/>
              </a:spcBef>
              <a:spcAft>
                <a:spcPts val="0"/>
              </a:spcAft>
              <a:buClr>
                <a:schemeClr val="dk1"/>
              </a:buClr>
              <a:buSzPts val="1100"/>
              <a:buFont typeface="Arial"/>
              <a:buNone/>
            </a:pPr>
            <a:r>
              <a:rPr lang="en-US" altLang="ko-KR" sz="1800" b="1" dirty="0"/>
              <a:t>Benefits: </a:t>
            </a:r>
            <a:r>
              <a:rPr lang="en-US" altLang="ko-KR" sz="1100" dirty="0"/>
              <a:t>A proper insight into facilitating different user needs</a:t>
            </a:r>
            <a:endParaRPr lang="en-US" altLang="ko-KR" sz="1400" dirty="0"/>
          </a:p>
        </p:txBody>
      </p:sp>
      <p:sp>
        <p:nvSpPr>
          <p:cNvPr id="27" name="타원 26">
            <a:extLst>
              <a:ext uri="{FF2B5EF4-FFF2-40B4-BE49-F238E27FC236}">
                <a16:creationId xmlns:a16="http://schemas.microsoft.com/office/drawing/2014/main" id="{95D9CCDF-0940-4746-906A-E8ECCD694D76}"/>
              </a:ext>
            </a:extLst>
          </p:cNvPr>
          <p:cNvSpPr/>
          <p:nvPr/>
        </p:nvSpPr>
        <p:spPr>
          <a:xfrm>
            <a:off x="4663962" y="2679869"/>
            <a:ext cx="534987" cy="5349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800" dirty="0">
                <a:solidFill>
                  <a:schemeClr val="tx2">
                    <a:lumMod val="25000"/>
                  </a:schemeClr>
                </a:solidFill>
              </a:rPr>
              <a:t>3</a:t>
            </a:r>
            <a:endParaRPr lang="ko-KR" altLang="en-US" sz="1800" dirty="0">
              <a:solidFill>
                <a:schemeClr val="tx2">
                  <a:lumMod val="25000"/>
                </a:schemeClr>
              </a:solidFill>
            </a:endParaRPr>
          </a:p>
        </p:txBody>
      </p:sp>
      <p:sp>
        <p:nvSpPr>
          <p:cNvPr id="29" name="TextBox 28">
            <a:extLst>
              <a:ext uri="{FF2B5EF4-FFF2-40B4-BE49-F238E27FC236}">
                <a16:creationId xmlns:a16="http://schemas.microsoft.com/office/drawing/2014/main" id="{6A50B128-C91D-4C11-A8FE-5F34DCA7AC50}"/>
              </a:ext>
            </a:extLst>
          </p:cNvPr>
          <p:cNvSpPr txBox="1"/>
          <p:nvPr/>
        </p:nvSpPr>
        <p:spPr>
          <a:xfrm>
            <a:off x="5380075" y="2571750"/>
            <a:ext cx="3480389" cy="1215717"/>
          </a:xfrm>
          <a:prstGeom prst="rect">
            <a:avLst/>
          </a:prstGeom>
          <a:noFill/>
        </p:spPr>
        <p:txBody>
          <a:bodyPr wrap="square">
            <a:spAutoFit/>
          </a:bodyPr>
          <a:lstStyle/>
          <a:p>
            <a:pPr marL="0" lvl="0" indent="0" algn="l" rtl="0">
              <a:spcBef>
                <a:spcPts val="1200"/>
              </a:spcBef>
              <a:spcAft>
                <a:spcPts val="0"/>
              </a:spcAft>
              <a:buClr>
                <a:schemeClr val="dk1"/>
              </a:buClr>
              <a:buSzPts val="1100"/>
              <a:buFont typeface="Arial"/>
              <a:buNone/>
            </a:pPr>
            <a:r>
              <a:rPr lang="en-US" altLang="ko-KR" sz="1800" b="1" dirty="0"/>
              <a:t>What worked best</a:t>
            </a:r>
            <a:r>
              <a:rPr lang="en-US" altLang="ko-KR" sz="1400" dirty="0"/>
              <a:t>: </a:t>
            </a:r>
            <a:r>
              <a:rPr lang="en-US" altLang="ko-KR" sz="1100" dirty="0"/>
              <a:t>Giving open ended questions to our co-designers while talking to them in a casual manner, heaving heavy use of imagery and expressiveness in our presentations, proper discussion with our users and how they’d like to use the app</a:t>
            </a:r>
            <a:endParaRPr lang="en-US" altLang="ko-KR" sz="1400" dirty="0"/>
          </a:p>
        </p:txBody>
      </p:sp>
    </p:spTree>
    <p:extLst>
      <p:ext uri="{BB962C8B-B14F-4D97-AF65-F5344CB8AC3E}">
        <p14:creationId xmlns:p14="http://schemas.microsoft.com/office/powerpoint/2010/main" val="760399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6" name="Google Shape;60;p14">
            <a:extLst>
              <a:ext uri="{FF2B5EF4-FFF2-40B4-BE49-F238E27FC236}">
                <a16:creationId xmlns:a16="http://schemas.microsoft.com/office/drawing/2014/main" id="{48749A41-4F8A-426D-9B4C-7A41DAACB661}"/>
              </a:ext>
            </a:extLst>
          </p:cNvPr>
          <p:cNvSpPr txBox="1">
            <a:spLocks/>
          </p:cNvSpPr>
          <p:nvPr/>
        </p:nvSpPr>
        <p:spPr>
          <a:xfrm>
            <a:off x="261303" y="3291036"/>
            <a:ext cx="1595268" cy="1440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9600" b="1" dirty="0">
                <a:solidFill>
                  <a:schemeClr val="accent1">
                    <a:lumMod val="60000"/>
                    <a:lumOff val="40000"/>
                  </a:schemeClr>
                </a:solidFill>
              </a:rPr>
              <a:t>03</a:t>
            </a:r>
          </a:p>
        </p:txBody>
      </p:sp>
      <p:sp>
        <p:nvSpPr>
          <p:cNvPr id="12" name="Google Shape;72;p16">
            <a:extLst>
              <a:ext uri="{FF2B5EF4-FFF2-40B4-BE49-F238E27FC236}">
                <a16:creationId xmlns:a16="http://schemas.microsoft.com/office/drawing/2014/main" id="{1FD59F3F-2712-485C-8D59-1067A9BD3EBC}"/>
              </a:ext>
            </a:extLst>
          </p:cNvPr>
          <p:cNvSpPr txBox="1">
            <a:spLocks/>
          </p:cNvSpPr>
          <p:nvPr/>
        </p:nvSpPr>
        <p:spPr>
          <a:xfrm>
            <a:off x="1810497" y="3965609"/>
            <a:ext cx="7379578" cy="766132"/>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altLang="ko-KR" sz="2400" b="1" dirty="0"/>
              <a:t>Experience with Clients2</a:t>
            </a:r>
            <a:endParaRPr lang="en-US" b="1" dirty="0">
              <a:solidFill>
                <a:schemeClr val="tx1">
                  <a:lumMod val="85000"/>
                  <a:lumOff val="15000"/>
                </a:schemeClr>
              </a:solidFill>
            </a:endParaRPr>
          </a:p>
        </p:txBody>
      </p:sp>
      <p:sp>
        <p:nvSpPr>
          <p:cNvPr id="14" name="직사각형 13">
            <a:extLst>
              <a:ext uri="{FF2B5EF4-FFF2-40B4-BE49-F238E27FC236}">
                <a16:creationId xmlns:a16="http://schemas.microsoft.com/office/drawing/2014/main" id="{8052C158-CADF-4DDF-978D-CFAA269C75AA}"/>
              </a:ext>
            </a:extLst>
          </p:cNvPr>
          <p:cNvSpPr/>
          <p:nvPr/>
        </p:nvSpPr>
        <p:spPr>
          <a:xfrm>
            <a:off x="-1" y="4532792"/>
            <a:ext cx="9144001" cy="61070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2" name="타원 1">
            <a:extLst>
              <a:ext uri="{FF2B5EF4-FFF2-40B4-BE49-F238E27FC236}">
                <a16:creationId xmlns:a16="http://schemas.microsoft.com/office/drawing/2014/main" id="{092E2031-CF53-49A0-BAAD-2E7D9827249F}"/>
              </a:ext>
            </a:extLst>
          </p:cNvPr>
          <p:cNvSpPr/>
          <p:nvPr/>
        </p:nvSpPr>
        <p:spPr>
          <a:xfrm>
            <a:off x="244001" y="-510908"/>
            <a:ext cx="3366851" cy="3366851"/>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a:extLst>
              <a:ext uri="{FF2B5EF4-FFF2-40B4-BE49-F238E27FC236}">
                <a16:creationId xmlns:a16="http://schemas.microsoft.com/office/drawing/2014/main" id="{9AD54C35-5718-4C80-85FC-C1DE9CAD0A0F}"/>
              </a:ext>
            </a:extLst>
          </p:cNvPr>
          <p:cNvSpPr/>
          <p:nvPr/>
        </p:nvSpPr>
        <p:spPr>
          <a:xfrm>
            <a:off x="2072802" y="776514"/>
            <a:ext cx="1847200" cy="184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a:extLst>
              <a:ext uri="{FF2B5EF4-FFF2-40B4-BE49-F238E27FC236}">
                <a16:creationId xmlns:a16="http://schemas.microsoft.com/office/drawing/2014/main" id="{B04617AF-8BB4-47E7-949E-BB58B9CF72C9}"/>
              </a:ext>
            </a:extLst>
          </p:cNvPr>
          <p:cNvSpPr/>
          <p:nvPr/>
        </p:nvSpPr>
        <p:spPr>
          <a:xfrm>
            <a:off x="3204288" y="1497531"/>
            <a:ext cx="1847200" cy="18472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CFFBD0C6-E3D3-40DC-A139-F28C262F79EB}"/>
              </a:ext>
            </a:extLst>
          </p:cNvPr>
          <p:cNvSpPr txBox="1"/>
          <p:nvPr/>
        </p:nvSpPr>
        <p:spPr>
          <a:xfrm>
            <a:off x="2835941" y="1407726"/>
            <a:ext cx="320922" cy="584775"/>
          </a:xfrm>
          <a:prstGeom prst="rect">
            <a:avLst/>
          </a:prstGeom>
          <a:noFill/>
        </p:spPr>
        <p:txBody>
          <a:bodyPr wrap="none" rtlCol="0">
            <a:spAutoFit/>
          </a:bodyPr>
          <a:lstStyle/>
          <a:p>
            <a:r>
              <a:rPr lang="en-US" altLang="ko-KR" sz="3200" b="1" dirty="0">
                <a:solidFill>
                  <a:schemeClr val="tx1">
                    <a:lumMod val="50000"/>
                    <a:lumOff val="50000"/>
                  </a:schemeClr>
                </a:solidFill>
              </a:rPr>
              <a:t>-</a:t>
            </a:r>
            <a:endParaRPr lang="ko-KR" altLang="en-US" sz="3200" b="1" dirty="0">
              <a:solidFill>
                <a:schemeClr val="tx1">
                  <a:lumMod val="50000"/>
                  <a:lumOff val="50000"/>
                </a:schemeClr>
              </a:solidFill>
            </a:endParaRPr>
          </a:p>
        </p:txBody>
      </p:sp>
      <p:sp>
        <p:nvSpPr>
          <p:cNvPr id="15" name="TextBox 14">
            <a:extLst>
              <a:ext uri="{FF2B5EF4-FFF2-40B4-BE49-F238E27FC236}">
                <a16:creationId xmlns:a16="http://schemas.microsoft.com/office/drawing/2014/main" id="{6A8F1116-D96A-4891-B916-D3F4EBF872DE}"/>
              </a:ext>
            </a:extLst>
          </p:cNvPr>
          <p:cNvSpPr txBox="1"/>
          <p:nvPr/>
        </p:nvSpPr>
        <p:spPr>
          <a:xfrm>
            <a:off x="4127888" y="1128469"/>
            <a:ext cx="4786086" cy="2585323"/>
          </a:xfrm>
          <a:prstGeom prst="rect">
            <a:avLst/>
          </a:prstGeom>
          <a:noFill/>
        </p:spPr>
        <p:txBody>
          <a:bodyPr wrap="square">
            <a:spAutoFit/>
          </a:bodyPr>
          <a:lstStyle/>
          <a:p>
            <a:pPr marL="0" lvl="0" indent="0" algn="l" rtl="0">
              <a:spcBef>
                <a:spcPts val="0"/>
              </a:spcBef>
              <a:spcAft>
                <a:spcPts val="0"/>
              </a:spcAft>
              <a:buNone/>
            </a:pPr>
            <a:r>
              <a:rPr lang="en-US" altLang="ko-KR" dirty="0"/>
              <a:t>Through communication with clients, we added and dropped some features including:</a:t>
            </a:r>
          </a:p>
          <a:p>
            <a:pPr marL="0" lvl="0" indent="0" algn="l" rtl="0">
              <a:spcBef>
                <a:spcPts val="1200"/>
              </a:spcBef>
              <a:spcAft>
                <a:spcPts val="0"/>
              </a:spcAft>
              <a:buNone/>
            </a:pPr>
            <a:r>
              <a:rPr lang="en-US" altLang="ko-KR" dirty="0"/>
              <a:t>Attendance summaries within the code</a:t>
            </a:r>
          </a:p>
          <a:p>
            <a:pPr marL="0" lvl="0" indent="0" algn="l" rtl="0">
              <a:spcBef>
                <a:spcPts val="1200"/>
              </a:spcBef>
              <a:spcAft>
                <a:spcPts val="0"/>
              </a:spcAft>
              <a:buNone/>
            </a:pPr>
            <a:r>
              <a:rPr lang="en-US" altLang="ko-KR" dirty="0"/>
              <a:t>No Facebook features</a:t>
            </a:r>
          </a:p>
          <a:p>
            <a:pPr marL="0" lvl="0" indent="0" algn="l" rtl="0">
              <a:spcBef>
                <a:spcPts val="1200"/>
              </a:spcBef>
              <a:spcAft>
                <a:spcPts val="0"/>
              </a:spcAft>
              <a:buNone/>
            </a:pPr>
            <a:r>
              <a:rPr lang="en-US" altLang="ko-KR" dirty="0"/>
              <a:t>All in a menu style to facilitate those with motor difficulties</a:t>
            </a:r>
          </a:p>
          <a:p>
            <a:pPr marL="0" lvl="0" indent="0" algn="l" rtl="0">
              <a:spcBef>
                <a:spcPts val="1200"/>
              </a:spcBef>
              <a:spcAft>
                <a:spcPts val="0"/>
              </a:spcAft>
              <a:buNone/>
            </a:pPr>
            <a:r>
              <a:rPr lang="en-US" altLang="ko-KR" dirty="0"/>
              <a:t>Image heavy and </a:t>
            </a:r>
            <a:r>
              <a:rPr lang="en-US" altLang="ko-KR" dirty="0" err="1"/>
              <a:t>Colour</a:t>
            </a:r>
            <a:r>
              <a:rPr lang="en-US" altLang="ko-KR" dirty="0"/>
              <a:t> Coding, No people inside of pictures</a:t>
            </a:r>
          </a:p>
          <a:p>
            <a:pPr marL="0" lvl="0" indent="0" algn="l" rtl="0">
              <a:spcBef>
                <a:spcPts val="1200"/>
              </a:spcBef>
              <a:spcAft>
                <a:spcPts val="1200"/>
              </a:spcAft>
              <a:buNone/>
            </a:pPr>
            <a:r>
              <a:rPr lang="en-US" altLang="ko-KR" dirty="0"/>
              <a:t>Used the prototyping tool of </a:t>
            </a:r>
            <a:r>
              <a:rPr lang="en-US" altLang="ko-KR" dirty="0" err="1"/>
              <a:t>Invision</a:t>
            </a:r>
            <a:endParaRPr lang="en-US" altLang="ko-KR" dirty="0"/>
          </a:p>
        </p:txBody>
      </p:sp>
    </p:spTree>
    <p:extLst>
      <p:ext uri="{BB962C8B-B14F-4D97-AF65-F5344CB8AC3E}">
        <p14:creationId xmlns:p14="http://schemas.microsoft.com/office/powerpoint/2010/main" val="417570318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10FAD639EEE4549B34693308871E663" ma:contentTypeVersion="0" ma:contentTypeDescription="Create a new document." ma:contentTypeScope="" ma:versionID="4fb8a89189f13dc867fc936977628df7">
  <xsd:schema xmlns:xsd="http://www.w3.org/2001/XMLSchema" xmlns:xs="http://www.w3.org/2001/XMLSchema" xmlns:p="http://schemas.microsoft.com/office/2006/metadata/properties" targetNamespace="http://schemas.microsoft.com/office/2006/metadata/properties" ma:root="true" ma:fieldsID="41ef9028507d9468d7b7b23df2f8173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E32C451-161D-43C8-8C26-8C3C29111F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0DBBC5D-6B2F-4A5D-BA25-ABED54A66AA6}">
  <ds:schemaRefs>
    <ds:schemaRef ds:uri="http://schemas.microsoft.com/sharepoint/v3/contenttype/forms"/>
  </ds:schemaRefs>
</ds:datastoreItem>
</file>

<file path=customXml/itemProps3.xml><?xml version="1.0" encoding="utf-8"?>
<ds:datastoreItem xmlns:ds="http://schemas.openxmlformats.org/officeDocument/2006/customXml" ds:itemID="{0E42EE95-04B8-4ABD-B384-EA285A824B42}">
  <ds:schemaRefs>
    <ds:schemaRef ds:uri="http://purl.org/dc/dcmitype/"/>
    <ds:schemaRef ds:uri="http://purl.org/dc/elements/1.1/"/>
    <ds:schemaRef ds:uri="http://schemas.microsoft.com/office/infopath/2007/PartnerControls"/>
    <ds:schemaRef ds:uri="http://schemas.microsoft.com/office/2006/documentManagement/types"/>
    <ds:schemaRef ds:uri="http://purl.org/dc/terms/"/>
    <ds:schemaRef ds:uri="http://www.w3.org/XML/1998/namespace"/>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96</TotalTime>
  <Words>1095</Words>
  <Application>Microsoft Office PowerPoint</Application>
  <PresentationFormat>화면 슬라이드 쇼(16:9)</PresentationFormat>
  <Paragraphs>114</Paragraphs>
  <Slides>11</Slides>
  <Notes>10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11</vt:i4>
      </vt:variant>
    </vt:vector>
  </HeadingPairs>
  <TitlesOfParts>
    <vt:vector size="14" baseType="lpstr">
      <vt:lpstr>Arial</vt:lpstr>
      <vt:lpstr>Courier New</vt:lpstr>
      <vt:lpstr>Simple Light</vt:lpstr>
      <vt:lpstr>Final Project Presentation</vt:lpstr>
      <vt:lpstr>PowerPoint 프레젠테이션</vt:lpstr>
      <vt:lpstr>Project  Problem 1  Identify User  Requirements</vt:lpstr>
      <vt:lpstr>Project  Problem 2 User  Requirements  and Brief Design</vt:lpstr>
      <vt:lpstr>Implementation 1 Successes and Synergies</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Presentation</dc:title>
  <dc:creator>YejinLEE</dc:creator>
  <cp:lastModifiedBy>LEEYejin</cp:lastModifiedBy>
  <cp:revision>16</cp:revision>
  <dcterms:modified xsi:type="dcterms:W3CDTF">2021-04-23T10:09:28Z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0x010100610FAD639EEE4549B34693308871E663</vt:lpwstr>
  </property>
</Properties>
</file>