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329" r:id="rId4"/>
    <p:sldId id="301" r:id="rId5"/>
    <p:sldId id="299" r:id="rId6"/>
    <p:sldId id="308" r:id="rId7"/>
    <p:sldId id="309" r:id="rId8"/>
    <p:sldId id="310" r:id="rId9"/>
    <p:sldId id="311" r:id="rId10"/>
    <p:sldId id="318" r:id="rId11"/>
    <p:sldId id="298" r:id="rId12"/>
    <p:sldId id="319" r:id="rId13"/>
    <p:sldId id="312" r:id="rId14"/>
    <p:sldId id="313" r:id="rId15"/>
    <p:sldId id="324" r:id="rId16"/>
    <p:sldId id="325" r:id="rId17"/>
    <p:sldId id="326" r:id="rId18"/>
    <p:sldId id="327" r:id="rId19"/>
    <p:sldId id="328" r:id="rId20"/>
    <p:sldId id="267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5014AEC-7EE9-4699-A1B1-DC81B02BBE9A}">
          <p14:sldIdLst>
            <p14:sldId id="256"/>
          </p14:sldIdLst>
        </p14:section>
        <p14:section name="MSA" id="{1FF020FA-13AB-4CB9-AAC5-5666E6533665}">
          <p14:sldIdLst>
            <p14:sldId id="273"/>
            <p14:sldId id="329"/>
            <p14:sldId id="301"/>
            <p14:sldId id="299"/>
            <p14:sldId id="308"/>
            <p14:sldId id="309"/>
            <p14:sldId id="310"/>
            <p14:sldId id="311"/>
            <p14:sldId id="318"/>
          </p14:sldIdLst>
        </p14:section>
        <p14:section name="PetHub" id="{ACA1F059-676E-4A90-836A-C2A4BF5BA86D}">
          <p14:sldIdLst>
            <p14:sldId id="298"/>
            <p14:sldId id="319"/>
            <p14:sldId id="312"/>
            <p14:sldId id="313"/>
            <p14:sldId id="324"/>
            <p14:sldId id="325"/>
            <p14:sldId id="326"/>
            <p14:sldId id="327"/>
            <p14:sldId id="32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1"/>
    <a:srgbClr val="D5D5D5"/>
    <a:srgbClr val="7EB24F"/>
    <a:srgbClr val="A1A1A1"/>
    <a:srgbClr val="C3CAEB"/>
    <a:srgbClr val="A8B0E0"/>
    <a:srgbClr val="BEC4E8"/>
    <a:srgbClr val="BBC1E7"/>
    <a:srgbClr val="C7CCEB"/>
    <a:srgbClr val="C9C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8" autoAdjust="0"/>
    <p:restoredTop sz="95184" autoAdjust="0"/>
  </p:normalViewPr>
  <p:slideViewPr>
    <p:cSldViewPr>
      <p:cViewPr>
        <p:scale>
          <a:sx n="86" d="100"/>
          <a:sy n="86" d="100"/>
        </p:scale>
        <p:origin x="14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4F588-E3F9-47FF-A6C0-FF5822BA57FA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967FF-C856-458C-8D01-D8470E69A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7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FF4F0-FAB7-6D5A-1763-25B54EA13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321676-DA3D-93FF-F621-3B7BB01A3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FB166F-DB2C-866D-AEAB-351C2393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3DC133-CF38-DA95-AF96-EEB94E0F7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77B6-9A60-49E6-9525-7A36E29B8D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8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D0753-F5DC-D639-D11B-20D5BA5AD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B96D38-297C-35B8-D98E-F1029223D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0D928E-F266-77CD-A3F0-354C50ECF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C02FE-6954-5D8C-0AB9-7425C7127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77B6-9A60-49E6-9525-7A36E29B8D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0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68849-4626-7482-9513-CE47A3B54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D2AC73-14C0-4ACB-4340-FD8A11D1E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C80C31-89DB-903D-F86B-56C5C8A4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D0694-29D3-C2FC-1233-D25B14512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77B6-9A60-49E6-9525-7A36E29B8D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1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A4588-32AE-1296-1749-9B120BDD9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467470-5A44-B7D9-CB71-007261C09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286465-882A-BE5A-639B-B78A347C3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47D86-C561-44BC-DB15-9908FA5BC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77B6-9A60-49E6-9525-7A36E29B8D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7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BAE4F-0F3A-D5E5-4E9E-69F1A77E3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EFB0E3-BEDD-7A15-B7BE-6433C6E75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FEA468-FDCD-00E2-1DA9-282DD8DE0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B69BD6-CDB4-DBFD-219C-96981925C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77B6-9A60-49E6-9525-7A36E29B8D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8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E0304-DA64-31E6-9A8D-E161F6A7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A71DE9-68C8-1040-96AF-10BA85DFC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81AB85-2A7F-5DAF-0D5C-B68EFBF3C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54F85F-4187-2E2D-5255-5D293F880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77B6-9A60-49E6-9525-7A36E29B8D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1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A3CFB-3A5F-41F7-4622-5A967679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7169FA-E664-04EA-821F-0D7C2E60D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C1A79C-8C7C-EC61-2490-9535487E6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C90918-283F-AC7B-81A4-2E3C51344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77B6-9A60-49E6-9525-7A36E29B8D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1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824DF-7BF6-2FC7-83C9-195ABBE5D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772402-E70F-762E-1EBD-5BADD88EE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DF68E8-CD1C-7D33-12E3-1FF3F8A29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CEB42-869E-E5BA-FCBF-DB7D8C1F1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77B6-9A60-49E6-9525-7A36E29B8D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4A49B-847F-F741-6A35-5F600D0DE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5A76EA-C892-830C-AB04-354B823494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CCD29A-393A-7499-3A2A-F8F5C340E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AF3DB-A0B6-57E9-3576-253944AB1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77B6-9A60-49E6-9525-7A36E29B8D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44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0A950-D3D9-9E8F-3F33-C157433AD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712569-A2E0-5B8A-5C2C-63D6BD8B47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C02A64-5C5B-4112-4963-DFAD168C6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C15ED-7441-0FC1-1CEA-F5B414A46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77B6-9A60-49E6-9525-7A36E29B8D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6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4277" y="2098660"/>
            <a:ext cx="7421438" cy="1314286"/>
            <a:chOff x="284277" y="2098660"/>
            <a:chExt cx="6171429" cy="13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12D2F9-77CE-CBE3-F39F-A5F9A9AFE19C}"/>
              </a:ext>
            </a:extLst>
          </p:cNvPr>
          <p:cNvSpPr txBox="1"/>
          <p:nvPr/>
        </p:nvSpPr>
        <p:spPr>
          <a:xfrm>
            <a:off x="1600200" y="379309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>
                <a:solidFill>
                  <a:srgbClr val="001694"/>
                </a:solidFill>
              </a:rPr>
              <a:t>Pet Hub</a:t>
            </a: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4E9DEA13-06D0-1E66-4F1C-BED700E2D5B1}"/>
              </a:ext>
            </a:extLst>
          </p:cNvPr>
          <p:cNvSpPr txBox="1"/>
          <p:nvPr/>
        </p:nvSpPr>
        <p:spPr>
          <a:xfrm>
            <a:off x="265227" y="2478804"/>
            <a:ext cx="742143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000" b="1" kern="0" spc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 Cloud </a:t>
            </a:r>
            <a:r>
              <a:rPr lang="ko-KR" altLang="en-US" sz="3000" b="1" kern="0" spc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모듈을 활용한 </a:t>
            </a:r>
            <a:r>
              <a:rPr lang="en-US" altLang="ko-KR" sz="3000" b="1" kern="0" spc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MSA </a:t>
            </a:r>
            <a:r>
              <a:rPr lang="ko-KR" altLang="en-US" sz="3000" b="1" kern="0" spc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AA39C-4F25-79D5-5733-359C905BE885}"/>
              </a:ext>
            </a:extLst>
          </p:cNvPr>
          <p:cNvSpPr txBox="1"/>
          <p:nvPr/>
        </p:nvSpPr>
        <p:spPr>
          <a:xfrm>
            <a:off x="1600200" y="5595904"/>
            <a:ext cx="76723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>
                <a:solidFill>
                  <a:srgbClr val="711A8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반려동물을 키우는 반려인들을 위한</a:t>
            </a:r>
            <a:endParaRPr lang="en-US" altLang="ko-KR" sz="3500">
              <a:solidFill>
                <a:srgbClr val="711A8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>
                <a:solidFill>
                  <a:srgbClr val="711A8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</a:p>
          <a:p>
            <a:r>
              <a:rPr lang="ko-KR" altLang="en-US" sz="3500">
                <a:solidFill>
                  <a:srgbClr val="711A8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최고의 정보 중심지</a:t>
            </a:r>
          </a:p>
        </p:txBody>
      </p:sp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DF23BD72-694B-DF62-F5B4-5F65F3A1EE06}"/>
              </a:ext>
            </a:extLst>
          </p:cNvPr>
          <p:cNvGrpSpPr/>
          <p:nvPr/>
        </p:nvGrpSpPr>
        <p:grpSpPr>
          <a:xfrm>
            <a:off x="1676400" y="7353300"/>
            <a:ext cx="693261" cy="493714"/>
            <a:chOff x="1865588" y="6434497"/>
            <a:chExt cx="693261" cy="493714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163A21C9-F678-70F6-A8EA-CE40897C3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5588" y="6434497"/>
              <a:ext cx="693261" cy="493714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7B37706-0031-2473-D863-7DD9D755D0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4857" t="6937" r="2694" b="526"/>
          <a:stretch/>
        </p:blipFill>
        <p:spPr>
          <a:xfrm>
            <a:off x="11208155" y="2324100"/>
            <a:ext cx="4911982" cy="4898560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40D444-7AAD-FAF0-A147-C785940F509E}"/>
              </a:ext>
            </a:extLst>
          </p:cNvPr>
          <p:cNvSpPr txBox="1"/>
          <p:nvPr/>
        </p:nvSpPr>
        <p:spPr>
          <a:xfrm>
            <a:off x="12344400" y="8496300"/>
            <a:ext cx="403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>
                <a:latin typeface="HY견고딕" panose="02030600000101010101" pitchFamily="18" charset="-127"/>
                <a:ea typeface="HY견고딕" panose="02030600000101010101" pitchFamily="18" charset="-127"/>
              </a:rPr>
              <a:t>이승민</a:t>
            </a:r>
            <a:r>
              <a:rPr lang="en-US" altLang="ko-KR" sz="350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3500">
                <a:latin typeface="HY견고딕" panose="02030600000101010101" pitchFamily="18" charset="-127"/>
                <a:ea typeface="HY견고딕" panose="02030600000101010101" pitchFamily="18" charset="-127"/>
              </a:rPr>
              <a:t>최예진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61DC6-4377-8F04-E8B6-9BE688988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AE5EFD9F-9829-D338-FE9B-433C968AA3AD}"/>
              </a:ext>
            </a:extLst>
          </p:cNvPr>
          <p:cNvGrpSpPr/>
          <p:nvPr/>
        </p:nvGrpSpPr>
        <p:grpSpPr>
          <a:xfrm>
            <a:off x="-304800" y="2095500"/>
            <a:ext cx="16800000" cy="493714"/>
            <a:chOff x="-1466667" y="3586476"/>
            <a:chExt cx="16800000" cy="493714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EB4F1A06-810C-AD37-531B-17C20AC8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744E081-48B2-3C18-1A1D-593BFE552C08}"/>
              </a:ext>
            </a:extLst>
          </p:cNvPr>
          <p:cNvGrpSpPr/>
          <p:nvPr/>
        </p:nvGrpSpPr>
        <p:grpSpPr>
          <a:xfrm>
            <a:off x="15451646" y="114300"/>
            <a:ext cx="5122354" cy="493714"/>
            <a:chOff x="14291312" y="1597249"/>
            <a:chExt cx="5122354" cy="493714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3FD9EC56-FF31-04EB-8378-0F1238872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4103B35C-2A90-7E68-78C6-25C19E0333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623" t="-2505" r="698" b="-2929"/>
          <a:stretch/>
        </p:blipFill>
        <p:spPr>
          <a:xfrm>
            <a:off x="2376000" y="2707460"/>
            <a:ext cx="13536000" cy="7312840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grpSp>
        <p:nvGrpSpPr>
          <p:cNvPr id="2" name="그룹 1002">
            <a:extLst>
              <a:ext uri="{FF2B5EF4-FFF2-40B4-BE49-F238E27FC236}">
                <a16:creationId xmlns:a16="http://schemas.microsoft.com/office/drawing/2014/main" id="{677D2473-D710-D3B1-8CA8-78F4722A3D32}"/>
              </a:ext>
            </a:extLst>
          </p:cNvPr>
          <p:cNvGrpSpPr/>
          <p:nvPr/>
        </p:nvGrpSpPr>
        <p:grpSpPr>
          <a:xfrm>
            <a:off x="457200" y="330249"/>
            <a:ext cx="1066307" cy="493714"/>
            <a:chOff x="1270620" y="872165"/>
            <a:chExt cx="1066307" cy="493714"/>
          </a:xfrm>
        </p:grpSpPr>
        <p:pic>
          <p:nvPicPr>
            <p:cNvPr id="3" name="Object 6">
              <a:extLst>
                <a:ext uri="{FF2B5EF4-FFF2-40B4-BE49-F238E27FC236}">
                  <a16:creationId xmlns:a16="http://schemas.microsoft.com/office/drawing/2014/main" id="{DA426BA2-723F-D520-C751-7D0315402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4" name="Object 10">
            <a:extLst>
              <a:ext uri="{FF2B5EF4-FFF2-40B4-BE49-F238E27FC236}">
                <a16:creationId xmlns:a16="http://schemas.microsoft.com/office/drawing/2014/main" id="{78272265-00B3-311C-C5B1-E4AFAC72D4C5}"/>
              </a:ext>
            </a:extLst>
          </p:cNvPr>
          <p:cNvSpPr txBox="1"/>
          <p:nvPr/>
        </p:nvSpPr>
        <p:spPr>
          <a:xfrm>
            <a:off x="457200" y="787449"/>
            <a:ext cx="9265499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7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3.  </a:t>
            </a:r>
            <a:r>
              <a:rPr lang="ko-KR" altLang="en-US" sz="5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시스템 구성도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35008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848648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61288" y="3543300"/>
            <a:ext cx="5791252" cy="29084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300" kern="0" spc="-24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altLang="ko-KR" sz="18300" kern="0" spc="-24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endParaRPr lang="en-US" dirty="0"/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90A9ABF6-EAC2-57D6-9AC1-1D9FDC1B4CE4}"/>
              </a:ext>
            </a:extLst>
          </p:cNvPr>
          <p:cNvSpPr txBox="1"/>
          <p:nvPr/>
        </p:nvSpPr>
        <p:spPr>
          <a:xfrm>
            <a:off x="304800" y="4435852"/>
            <a:ext cx="962318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000" b="1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Pet Hub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53212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F1408-2B05-9F65-3E1E-86A51CD56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C4DF8D3-4529-0285-F160-93B189BB32A9}"/>
              </a:ext>
            </a:extLst>
          </p:cNvPr>
          <p:cNvGrpSpPr/>
          <p:nvPr/>
        </p:nvGrpSpPr>
        <p:grpSpPr>
          <a:xfrm>
            <a:off x="-304800" y="2095500"/>
            <a:ext cx="16800000" cy="493714"/>
            <a:chOff x="-1466667" y="3586476"/>
            <a:chExt cx="16800000" cy="493714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209E3E64-AD1A-864F-11EB-1D7DDC9E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823B2665-BA1E-A31A-DC3E-9E9F285CF6C5}"/>
              </a:ext>
            </a:extLst>
          </p:cNvPr>
          <p:cNvGrpSpPr/>
          <p:nvPr/>
        </p:nvGrpSpPr>
        <p:grpSpPr>
          <a:xfrm>
            <a:off x="15451646" y="114300"/>
            <a:ext cx="5122354" cy="493714"/>
            <a:chOff x="14291312" y="1597249"/>
            <a:chExt cx="5122354" cy="493714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5F9E9661-4CA5-AE35-6E27-DC1FC7F77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E81A5F-E968-A925-60E5-E8EDF30DB72A}"/>
              </a:ext>
            </a:extLst>
          </p:cNvPr>
          <p:cNvSpPr txBox="1"/>
          <p:nvPr/>
        </p:nvSpPr>
        <p:spPr>
          <a:xfrm>
            <a:off x="3124200" y="2705100"/>
            <a:ext cx="126492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500" b="1">
                <a:solidFill>
                  <a:schemeClr val="tx1"/>
                </a:solidFill>
                <a:latin typeface="+mn-ea"/>
              </a:rPr>
              <a:t>PetHub</a:t>
            </a:r>
          </a:p>
          <a:p>
            <a:r>
              <a:rPr lang="en-US" altLang="ko-KR" sz="1500">
                <a:latin typeface="+mn-ea"/>
              </a:rPr>
              <a:t>   </a:t>
            </a:r>
          </a:p>
          <a:p>
            <a:r>
              <a:rPr lang="ko-KR" altLang="en-US" sz="2700"/>
              <a:t>반려동물 보호자들에게 동물병원 진료비와 리뷰 정보를 투명하게 공개하고</a:t>
            </a:r>
            <a:r>
              <a:rPr lang="en-US" altLang="ko-KR" sz="2700"/>
              <a:t>,</a:t>
            </a:r>
          </a:p>
          <a:p>
            <a:r>
              <a:rPr lang="en-US" altLang="ko-KR" sz="1000"/>
              <a:t>   </a:t>
            </a:r>
          </a:p>
          <a:p>
            <a:r>
              <a:rPr lang="ko-KR" altLang="en-US" sz="2700"/>
              <a:t>현 위치를 기반으로 근처 병원을 찾아볼 수 있는 신뢰성과 편리성을 높인 플랫폼</a:t>
            </a:r>
            <a:endParaRPr lang="ko-KR" altLang="en-US" sz="27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1002">
            <a:extLst>
              <a:ext uri="{FF2B5EF4-FFF2-40B4-BE49-F238E27FC236}">
                <a16:creationId xmlns:a16="http://schemas.microsoft.com/office/drawing/2014/main" id="{84BB51AA-E305-4B9E-805C-C3963A7C657F}"/>
              </a:ext>
            </a:extLst>
          </p:cNvPr>
          <p:cNvGrpSpPr/>
          <p:nvPr/>
        </p:nvGrpSpPr>
        <p:grpSpPr>
          <a:xfrm>
            <a:off x="457200" y="330249"/>
            <a:ext cx="1066307" cy="493714"/>
            <a:chOff x="1270620" y="872165"/>
            <a:chExt cx="1066307" cy="493714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06E86305-5BAC-07A0-54C6-DBA4C04DC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C27FC6-C512-C306-EC1B-8BF55CD5C4E8}"/>
              </a:ext>
            </a:extLst>
          </p:cNvPr>
          <p:cNvSpPr txBox="1"/>
          <p:nvPr/>
        </p:nvSpPr>
        <p:spPr>
          <a:xfrm>
            <a:off x="3124200" y="5143530"/>
            <a:ext cx="12725996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>
                <a:solidFill>
                  <a:schemeClr val="tx1"/>
                </a:solidFill>
                <a:latin typeface="+mn-ea"/>
              </a:rPr>
              <a:t>Why PetHub?</a:t>
            </a:r>
          </a:p>
          <a:p>
            <a:r>
              <a:rPr lang="en-US" altLang="ko-KR" sz="1500">
                <a:latin typeface="+mn-ea"/>
              </a:rPr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/>
              <a:t>병원 진료비 차이 문제</a:t>
            </a:r>
            <a:endParaRPr lang="en-US" altLang="ko-KR" sz="3000" b="1"/>
          </a:p>
          <a:p>
            <a:r>
              <a:rPr lang="en-US" altLang="ko-KR" sz="1000" b="1"/>
              <a:t>   </a:t>
            </a:r>
          </a:p>
          <a:p>
            <a:pPr lvl="1"/>
            <a:r>
              <a:rPr lang="ko-KR" altLang="en-US" sz="2700"/>
              <a:t>병원마다 진료비가 큰 차이를 보이지만 이를 비교할 방법이 없음</a:t>
            </a:r>
            <a:endParaRPr lang="en-US" altLang="ko-KR" sz="2700"/>
          </a:p>
          <a:p>
            <a:pPr lvl="1"/>
            <a:r>
              <a:rPr lang="en-US" altLang="ko-KR" sz="2000"/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>
                <a:solidFill>
                  <a:schemeClr val="tx1"/>
                </a:solidFill>
                <a:latin typeface="+mn-ea"/>
              </a:rPr>
              <a:t>명확한 병원 선택 기준 부족</a:t>
            </a:r>
            <a:endParaRPr lang="en-US" altLang="ko-KR" sz="3000" b="1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1">
                <a:latin typeface="+mn-ea"/>
              </a:rPr>
              <a:t>    </a:t>
            </a:r>
          </a:p>
          <a:p>
            <a:r>
              <a:rPr lang="en-US" altLang="ko-KR" sz="2700">
                <a:solidFill>
                  <a:prstClr val="black"/>
                </a:solidFill>
                <a:latin typeface="Calibri"/>
              </a:rPr>
              <a:t>      </a:t>
            </a:r>
            <a:r>
              <a:rPr lang="ko-KR" altLang="en-US" sz="2700">
                <a:solidFill>
                  <a:prstClr val="black"/>
                </a:solidFill>
                <a:latin typeface="Calibri"/>
              </a:rPr>
              <a:t>보호자들은 단편적인 정보와 리뷰에 의존해 병원을 선택해야함</a:t>
            </a:r>
            <a:endParaRPr lang="en-US" altLang="ko-KR" sz="2700">
              <a:solidFill>
                <a:prstClr val="black"/>
              </a:solidFill>
              <a:latin typeface="Calibri"/>
            </a:endParaRPr>
          </a:p>
          <a:p>
            <a:pPr lvl="1"/>
            <a:endParaRPr lang="en-US" altLang="ko-KR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>
                <a:solidFill>
                  <a:schemeClr val="tx1"/>
                </a:solidFill>
                <a:latin typeface="+mn-ea"/>
              </a:rPr>
              <a:t>위치 기반 병원 검색과 필터링</a:t>
            </a:r>
            <a:endParaRPr lang="en-US" altLang="ko-KR" sz="3000" b="1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1">
                <a:latin typeface="+mn-ea"/>
              </a:rPr>
              <a:t>    </a:t>
            </a:r>
          </a:p>
          <a:p>
            <a:r>
              <a:rPr lang="en-US" altLang="ko-KR" sz="2700">
                <a:solidFill>
                  <a:prstClr val="black"/>
                </a:solidFill>
                <a:latin typeface="Calibri"/>
              </a:rPr>
              <a:t>      </a:t>
            </a:r>
            <a:r>
              <a:rPr lang="ko-KR" altLang="en-US" sz="2700">
                <a:solidFill>
                  <a:prstClr val="black"/>
                </a:solidFill>
                <a:latin typeface="Calibri"/>
              </a:rPr>
              <a:t>현재 위치와 진료 항목을 기준으로 적합한 병원을 쉽게 검색할 수 있음</a:t>
            </a:r>
            <a:endParaRPr lang="ko-KR" altLang="en-US" sz="3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2DE284E6-1A36-1D8A-C377-3FFB24A3B36B}"/>
              </a:ext>
            </a:extLst>
          </p:cNvPr>
          <p:cNvSpPr txBox="1"/>
          <p:nvPr/>
        </p:nvSpPr>
        <p:spPr>
          <a:xfrm>
            <a:off x="457200" y="787449"/>
            <a:ext cx="9265499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7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1.  PetHub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CA5BD-A875-3CF3-AFB2-03BAB6485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4EA8505D-8000-F06E-0615-D1FF53535EF3}"/>
              </a:ext>
            </a:extLst>
          </p:cNvPr>
          <p:cNvGrpSpPr/>
          <p:nvPr/>
        </p:nvGrpSpPr>
        <p:grpSpPr>
          <a:xfrm>
            <a:off x="-304800" y="2095500"/>
            <a:ext cx="16800000" cy="493714"/>
            <a:chOff x="-1466667" y="3586476"/>
            <a:chExt cx="16800000" cy="493714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13847FF3-D9C4-2180-43C6-6A215C0EE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80703A7D-A593-2B4E-7833-AA713C0BDDA0}"/>
              </a:ext>
            </a:extLst>
          </p:cNvPr>
          <p:cNvGrpSpPr/>
          <p:nvPr/>
        </p:nvGrpSpPr>
        <p:grpSpPr>
          <a:xfrm>
            <a:off x="15451646" y="114300"/>
            <a:ext cx="5122354" cy="493714"/>
            <a:chOff x="14291312" y="1597249"/>
            <a:chExt cx="5122354" cy="493714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6457931E-15FA-518C-3842-D3B768314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grpSp>
        <p:nvGrpSpPr>
          <p:cNvPr id="2" name="그룹 1002">
            <a:extLst>
              <a:ext uri="{FF2B5EF4-FFF2-40B4-BE49-F238E27FC236}">
                <a16:creationId xmlns:a16="http://schemas.microsoft.com/office/drawing/2014/main" id="{7DE18E21-1DF8-F85F-C49E-A8FD0865B899}"/>
              </a:ext>
            </a:extLst>
          </p:cNvPr>
          <p:cNvGrpSpPr/>
          <p:nvPr/>
        </p:nvGrpSpPr>
        <p:grpSpPr>
          <a:xfrm>
            <a:off x="457200" y="330249"/>
            <a:ext cx="1066307" cy="493714"/>
            <a:chOff x="1270620" y="872165"/>
            <a:chExt cx="1066307" cy="493714"/>
          </a:xfrm>
        </p:grpSpPr>
        <p:pic>
          <p:nvPicPr>
            <p:cNvPr id="3" name="Object 6">
              <a:extLst>
                <a:ext uri="{FF2B5EF4-FFF2-40B4-BE49-F238E27FC236}">
                  <a16:creationId xmlns:a16="http://schemas.microsoft.com/office/drawing/2014/main" id="{F0296522-4269-60B6-DC4F-18A1C2DC6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4" name="Object 10">
            <a:extLst>
              <a:ext uri="{FF2B5EF4-FFF2-40B4-BE49-F238E27FC236}">
                <a16:creationId xmlns:a16="http://schemas.microsoft.com/office/drawing/2014/main" id="{61296213-706C-8D14-A8F5-7D3C3C117318}"/>
              </a:ext>
            </a:extLst>
          </p:cNvPr>
          <p:cNvSpPr txBox="1"/>
          <p:nvPr/>
        </p:nvSpPr>
        <p:spPr>
          <a:xfrm>
            <a:off x="457200" y="787449"/>
            <a:ext cx="9265499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7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  </a:t>
            </a:r>
            <a:r>
              <a:rPr lang="ko-KR" altLang="en-US" sz="5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구현 기능</a:t>
            </a:r>
            <a:endParaRPr lang="en-US" sz="5500" dirty="0"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8C06E4D0-321D-A774-CE29-C10471C7EE0A}"/>
              </a:ext>
            </a:extLst>
          </p:cNvPr>
          <p:cNvSpPr txBox="1"/>
          <p:nvPr/>
        </p:nvSpPr>
        <p:spPr>
          <a:xfrm>
            <a:off x="990602" y="4041810"/>
            <a:ext cx="926549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2)   </a:t>
            </a:r>
            <a:r>
              <a:rPr lang="ko-KR" altLang="en-US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리뷰   및   진료비  확인</a:t>
            </a:r>
            <a:endParaRPr lang="en-US" altLang="ko-KR" sz="4000" dirty="0">
              <a:highlight>
                <a:srgbClr val="D5D5D5"/>
              </a:highlight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FA7E4F8B-4069-951A-7799-867078F89062}"/>
              </a:ext>
            </a:extLst>
          </p:cNvPr>
          <p:cNvSpPr txBox="1"/>
          <p:nvPr/>
        </p:nvSpPr>
        <p:spPr>
          <a:xfrm>
            <a:off x="990602" y="5187825"/>
            <a:ext cx="926549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3)  </a:t>
            </a:r>
            <a:r>
              <a:rPr lang="ko-KR" altLang="en-US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병원 랭킹</a:t>
            </a:r>
            <a:endParaRPr lang="en-US" sz="4000" dirty="0">
              <a:highlight>
                <a:srgbClr val="D5D5D5"/>
              </a:highlight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7DFE3E09-68FB-58BD-FF28-DAC5BD3676FF}"/>
              </a:ext>
            </a:extLst>
          </p:cNvPr>
          <p:cNvSpPr txBox="1"/>
          <p:nvPr/>
        </p:nvSpPr>
        <p:spPr>
          <a:xfrm>
            <a:off x="990602" y="6333840"/>
            <a:ext cx="926549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4)  </a:t>
            </a:r>
            <a:r>
              <a:rPr lang="ko-KR" altLang="en-US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지도</a:t>
            </a:r>
            <a:endParaRPr lang="en-US" sz="4000" dirty="0">
              <a:highlight>
                <a:srgbClr val="D5D5D5"/>
              </a:highlight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75E055C-4046-DA17-73F5-9F285E25AD18}"/>
              </a:ext>
            </a:extLst>
          </p:cNvPr>
          <p:cNvSpPr txBox="1"/>
          <p:nvPr/>
        </p:nvSpPr>
        <p:spPr>
          <a:xfrm>
            <a:off x="990602" y="7479855"/>
            <a:ext cx="926549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5)  </a:t>
            </a:r>
            <a:r>
              <a:rPr lang="ko-KR" altLang="en-US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펫수첩</a:t>
            </a:r>
            <a:endParaRPr lang="en-US" sz="4000" dirty="0">
              <a:highlight>
                <a:srgbClr val="D5D5D5"/>
              </a:highlight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BA9EB5C6-5D17-38B4-DE84-402EC99D09D8}"/>
              </a:ext>
            </a:extLst>
          </p:cNvPr>
          <p:cNvSpPr txBox="1"/>
          <p:nvPr/>
        </p:nvSpPr>
        <p:spPr>
          <a:xfrm>
            <a:off x="990601" y="8625870"/>
            <a:ext cx="926549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6)  </a:t>
            </a:r>
            <a:r>
              <a:rPr lang="ko-KR" altLang="en-US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증상에   따른   진료   항목   추천</a:t>
            </a:r>
            <a:endParaRPr lang="en-US" sz="4000" dirty="0">
              <a:highlight>
                <a:srgbClr val="D5D5D5"/>
              </a:highlight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6B8BA615-9F82-BC53-A08D-D8B0C1B13FFB}"/>
              </a:ext>
            </a:extLst>
          </p:cNvPr>
          <p:cNvSpPr txBox="1"/>
          <p:nvPr/>
        </p:nvSpPr>
        <p:spPr>
          <a:xfrm>
            <a:off x="990600" y="2895795"/>
            <a:ext cx="926549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1)  </a:t>
            </a:r>
            <a:r>
              <a:rPr lang="ko-KR" altLang="en-US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리뷰  작성</a:t>
            </a:r>
            <a:endParaRPr lang="en-US" sz="4000" dirty="0">
              <a:highlight>
                <a:srgbClr val="D5D5D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6016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8246" y="316562"/>
            <a:ext cx="1066307" cy="493714"/>
            <a:chOff x="1270620" y="872165"/>
            <a:chExt cx="106630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81000" y="663238"/>
            <a:ext cx="803692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-5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itchFamily="34" charset="0"/>
                <a:cs typeface="Noto Sans CJK KR Regular" pitchFamily="34" charset="0"/>
              </a:rPr>
              <a:t>1)  </a:t>
            </a:r>
            <a:r>
              <a:rPr kumimoji="0" lang="ko-KR" altLang="en-US" sz="4000" b="0" i="0" u="none" strike="noStrike" kern="0" cap="none" spc="-5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itchFamily="34" charset="0"/>
                <a:cs typeface="Noto Sans CJK KR Regular" pitchFamily="34" charset="0"/>
              </a:rPr>
              <a:t> 리뷰  작성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D5D5D5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251968" y="663238"/>
            <a:ext cx="493714" cy="8928000"/>
            <a:chOff x="10567609" y="957941"/>
            <a:chExt cx="493714" cy="86788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475059" y="5050491"/>
              <a:ext cx="8678814" cy="493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91F4D72-E9BC-64B5-2F7E-CAA218B5322C}"/>
              </a:ext>
            </a:extLst>
          </p:cNvPr>
          <p:cNvSpPr txBox="1"/>
          <p:nvPr/>
        </p:nvSpPr>
        <p:spPr>
          <a:xfrm>
            <a:off x="9745682" y="2373507"/>
            <a:ext cx="6851539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u="none" strike="noStrike">
                <a:solidFill>
                  <a:srgbClr val="000000"/>
                </a:solidFill>
                <a:effectLst/>
              </a:rPr>
              <a:t>1. </a:t>
            </a:r>
            <a:r>
              <a:rPr lang="ko-KR" altLang="en-US" sz="2800" b="1" i="0" u="none" strike="noStrike">
                <a:solidFill>
                  <a:srgbClr val="000000"/>
                </a:solidFill>
                <a:effectLst/>
              </a:rPr>
              <a:t>영수증 인증</a:t>
            </a:r>
            <a:endParaRPr lang="en-US" altLang="ko-KR" sz="2800" b="1" i="0" u="none" strike="noStrike">
              <a:solidFill>
                <a:srgbClr val="000000"/>
              </a:solidFill>
              <a:effectLst/>
            </a:endParaRPr>
          </a:p>
          <a:p>
            <a:pPr algn="l"/>
            <a:r>
              <a:rPr lang="en-US" altLang="ko-KR" sz="1000" b="1">
                <a:solidFill>
                  <a:srgbClr val="000000"/>
                </a:solidFill>
              </a:rPr>
              <a:t> </a:t>
            </a:r>
            <a:endParaRPr lang="en-US" altLang="ko-KR" sz="1000" b="1" i="0" u="none" strike="noStrike">
              <a:solidFill>
                <a:srgbClr val="000000"/>
              </a:solidFill>
              <a:effectLst/>
            </a:endParaRPr>
          </a:p>
          <a:p>
            <a:pPr lvl="1"/>
            <a:r>
              <a:rPr lang="ko-KR" altLang="en-US" sz="2400">
                <a:solidFill>
                  <a:srgbClr val="000000"/>
                </a:solidFill>
              </a:rPr>
              <a:t>네이버 </a:t>
            </a:r>
            <a:r>
              <a:rPr lang="en-US" altLang="ko-KR" sz="2400">
                <a:solidFill>
                  <a:srgbClr val="000000"/>
                </a:solidFill>
              </a:rPr>
              <a:t>Clova OCR</a:t>
            </a:r>
            <a:r>
              <a:rPr lang="ko-KR" altLang="en-US" sz="2400">
                <a:solidFill>
                  <a:srgbClr val="000000"/>
                </a:solidFill>
              </a:rPr>
              <a:t>를 사용하여 영수증에서 </a:t>
            </a:r>
            <a:endParaRPr lang="en-US" altLang="ko-KR" sz="2400">
              <a:solidFill>
                <a:srgbClr val="000000"/>
              </a:solidFill>
            </a:endParaRPr>
          </a:p>
          <a:p>
            <a:pPr lvl="1"/>
            <a:r>
              <a:rPr lang="ko-KR" altLang="en-US" sz="2400">
                <a:solidFill>
                  <a:srgbClr val="000000"/>
                </a:solidFill>
              </a:rPr>
              <a:t>병원 이름</a:t>
            </a:r>
            <a:r>
              <a:rPr lang="en-US" altLang="ko-KR" sz="2400">
                <a:solidFill>
                  <a:srgbClr val="000000"/>
                </a:solidFill>
              </a:rPr>
              <a:t>, </a:t>
            </a:r>
            <a:r>
              <a:rPr lang="ko-KR" altLang="en-US" sz="2400">
                <a:solidFill>
                  <a:srgbClr val="000000"/>
                </a:solidFill>
              </a:rPr>
              <a:t>방문 날짜</a:t>
            </a:r>
            <a:r>
              <a:rPr lang="en-US" altLang="ko-KR" sz="2400">
                <a:solidFill>
                  <a:srgbClr val="000000"/>
                </a:solidFill>
              </a:rPr>
              <a:t>, </a:t>
            </a:r>
            <a:r>
              <a:rPr lang="ko-KR" altLang="en-US" sz="2400">
                <a:solidFill>
                  <a:srgbClr val="000000"/>
                </a:solidFill>
              </a:rPr>
              <a:t>지불한 비용을 알아냄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US" altLang="ko-KR" sz="2800" b="0" i="0" u="none" strike="noStrike">
              <a:solidFill>
                <a:srgbClr val="000000"/>
              </a:solidFill>
              <a:effectLst/>
            </a:endParaRPr>
          </a:p>
          <a:p>
            <a:pPr algn="l"/>
            <a:endParaRPr lang="en-US" altLang="ko-KR" sz="2800" b="0" i="0" u="none" strike="noStrike">
              <a:solidFill>
                <a:srgbClr val="000000"/>
              </a:solidFill>
              <a:effectLst/>
            </a:endParaRPr>
          </a:p>
          <a:p>
            <a:r>
              <a:rPr lang="en-US" altLang="ko-KR" sz="2800" b="1">
                <a:solidFill>
                  <a:srgbClr val="000000"/>
                </a:solidFill>
              </a:rPr>
              <a:t>2. </a:t>
            </a:r>
            <a:r>
              <a:rPr lang="ko-KR" altLang="en-US" sz="2800" b="1">
                <a:solidFill>
                  <a:srgbClr val="000000"/>
                </a:solidFill>
              </a:rPr>
              <a:t>병원 이름 확인</a:t>
            </a:r>
            <a:endParaRPr lang="en-US" altLang="ko-KR" sz="2800" b="1">
              <a:solidFill>
                <a:srgbClr val="000000"/>
              </a:solidFill>
            </a:endParaRPr>
          </a:p>
          <a:p>
            <a:r>
              <a:rPr lang="en-US" altLang="ko-KR" sz="1000" b="1">
                <a:solidFill>
                  <a:srgbClr val="000000"/>
                </a:solidFill>
              </a:rPr>
              <a:t>   </a:t>
            </a:r>
          </a:p>
          <a:p>
            <a:r>
              <a:rPr lang="ko-KR" altLang="en-US" sz="2400" i="0" u="none" strike="noStrike">
                <a:solidFill>
                  <a:srgbClr val="000000"/>
                </a:solidFill>
                <a:effectLst/>
              </a:rPr>
              <a:t>      사용자가 입력한 병원 이름이 데이터베이스에 </a:t>
            </a:r>
            <a:endParaRPr lang="en-US" altLang="ko-KR" sz="2400" i="0" u="none" strike="noStrike">
              <a:solidFill>
                <a:srgbClr val="000000"/>
              </a:solidFill>
              <a:effectLst/>
            </a:endParaRPr>
          </a:p>
          <a:p>
            <a:r>
              <a:rPr lang="en-US" altLang="ko-KR" sz="2400">
                <a:solidFill>
                  <a:srgbClr val="000000"/>
                </a:solidFill>
              </a:rPr>
              <a:t>      </a:t>
            </a:r>
            <a:r>
              <a:rPr lang="ko-KR" altLang="en-US" sz="2400" i="0" u="none" strike="noStrike">
                <a:solidFill>
                  <a:srgbClr val="000000"/>
                </a:solidFill>
                <a:effectLst/>
              </a:rPr>
              <a:t>존재하는 경우에만 리뷰를 작성할 수 있음</a:t>
            </a:r>
            <a:endParaRPr lang="en-US" altLang="ko-KR" sz="2400" i="0" u="none" strike="noStrike">
              <a:solidFill>
                <a:srgbClr val="000000"/>
              </a:solidFill>
              <a:effectLst/>
            </a:endParaRPr>
          </a:p>
          <a:p>
            <a:endParaRPr lang="en-US" altLang="ko-KR" sz="2800" b="1">
              <a:solidFill>
                <a:srgbClr val="000000"/>
              </a:solidFill>
            </a:endParaRPr>
          </a:p>
          <a:p>
            <a:endParaRPr lang="en-US" altLang="ko-KR" sz="2800" b="1" i="0" u="none" strike="noStrike">
              <a:solidFill>
                <a:srgbClr val="000000"/>
              </a:solidFill>
              <a:effectLst/>
            </a:endParaRPr>
          </a:p>
          <a:p>
            <a:endParaRPr lang="en-US" altLang="ko-KR" sz="2800" b="0" i="0" u="none" strike="noStrike" dirty="0">
              <a:solidFill>
                <a:srgbClr val="000000"/>
              </a:solidFill>
              <a:effectLst/>
            </a:endParaRPr>
          </a:p>
          <a:p>
            <a:pPr lvl="0"/>
            <a:r>
              <a:rPr lang="en-US" altLang="ko-KR" sz="2800" b="1">
                <a:solidFill>
                  <a:srgbClr val="000000"/>
                </a:solidFill>
              </a:rPr>
              <a:t>3. </a:t>
            </a:r>
            <a:r>
              <a:rPr lang="ko-KR" altLang="en-US" sz="2800" b="1">
                <a:solidFill>
                  <a:srgbClr val="000000"/>
                </a:solidFill>
              </a:rPr>
              <a:t>리뷰 작성</a:t>
            </a:r>
            <a:endParaRPr lang="en-US" altLang="ko-KR" sz="2800" b="1">
              <a:solidFill>
                <a:srgbClr val="000000"/>
              </a:solidFill>
            </a:endParaRPr>
          </a:p>
          <a:p>
            <a:pPr lvl="0"/>
            <a:r>
              <a:rPr lang="en-US" altLang="ko-KR" sz="1000" b="1">
                <a:solidFill>
                  <a:srgbClr val="000000"/>
                </a:solidFill>
              </a:rPr>
              <a:t> </a:t>
            </a:r>
          </a:p>
          <a:p>
            <a:r>
              <a:rPr lang="en-US" altLang="ko-KR" sz="2400">
                <a:solidFill>
                  <a:srgbClr val="000000"/>
                </a:solidFill>
              </a:rPr>
              <a:t>      </a:t>
            </a:r>
            <a:r>
              <a:rPr lang="ko-KR" altLang="en-US" sz="2400">
                <a:solidFill>
                  <a:srgbClr val="000000"/>
                </a:solidFill>
              </a:rPr>
              <a:t>사용자가 해당 병원에 대해 평점</a:t>
            </a:r>
            <a:r>
              <a:rPr lang="en-US" altLang="ko-KR" sz="2400">
                <a:solidFill>
                  <a:srgbClr val="000000"/>
                </a:solidFill>
              </a:rPr>
              <a:t>, </a:t>
            </a:r>
            <a:r>
              <a:rPr lang="ko-KR" altLang="en-US" sz="2400">
                <a:solidFill>
                  <a:srgbClr val="000000"/>
                </a:solidFill>
              </a:rPr>
              <a:t>진료 항목</a:t>
            </a:r>
            <a:r>
              <a:rPr lang="en-US" altLang="ko-KR" sz="2400">
                <a:solidFill>
                  <a:srgbClr val="000000"/>
                </a:solidFill>
              </a:rPr>
              <a:t>,     </a:t>
            </a:r>
          </a:p>
          <a:p>
            <a:r>
              <a:rPr lang="en-US" altLang="ko-KR" sz="2400">
                <a:solidFill>
                  <a:srgbClr val="000000"/>
                </a:solidFill>
              </a:rPr>
              <a:t>      </a:t>
            </a:r>
            <a:r>
              <a:rPr lang="ko-KR" altLang="en-US" sz="2400">
                <a:solidFill>
                  <a:srgbClr val="000000"/>
                </a:solidFill>
              </a:rPr>
              <a:t>리뷰 내용에 대해 작성</a:t>
            </a:r>
            <a:endParaRPr lang="en-US" altLang="ko-KR" sz="2400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F0A02-7C12-0EB5-8167-4E4BF2AE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00" y="1544342"/>
            <a:ext cx="7920000" cy="8050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CDF447-25ED-905D-1C0A-D01A987D2F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0" r="-225"/>
          <a:stretch/>
        </p:blipFill>
        <p:spPr>
          <a:xfrm>
            <a:off x="766800" y="2307412"/>
            <a:ext cx="7920000" cy="70875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D3C548-5C00-198A-F57C-ED82A27D501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9" t="1509" r="784" b="3496"/>
          <a:stretch/>
        </p:blipFill>
        <p:spPr>
          <a:xfrm>
            <a:off x="766800" y="2247900"/>
            <a:ext cx="7920000" cy="57393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7FF818-FBF2-3C7F-F3F6-926024D726BA}"/>
              </a:ext>
            </a:extLst>
          </p:cNvPr>
          <p:cNvSpPr/>
          <p:nvPr/>
        </p:nvSpPr>
        <p:spPr>
          <a:xfrm>
            <a:off x="2400429" y="7962900"/>
            <a:ext cx="5029200" cy="1088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EF6E3-BCB4-08E3-0C2C-3FA7ACFB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AA1F0DB-2DFD-FEFC-2F2B-53B24A87D845}"/>
              </a:ext>
            </a:extLst>
          </p:cNvPr>
          <p:cNvGrpSpPr/>
          <p:nvPr/>
        </p:nvGrpSpPr>
        <p:grpSpPr>
          <a:xfrm>
            <a:off x="508246" y="316562"/>
            <a:ext cx="1066307" cy="493714"/>
            <a:chOff x="1270620" y="872165"/>
            <a:chExt cx="1066307" cy="493714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6A866D87-A67C-7F27-0372-59D6FEF73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8102A70-AB1B-C817-1FC4-9E682F66C007}"/>
              </a:ext>
            </a:extLst>
          </p:cNvPr>
          <p:cNvSpPr txBox="1"/>
          <p:nvPr/>
        </p:nvSpPr>
        <p:spPr>
          <a:xfrm>
            <a:off x="9745682" y="2509654"/>
            <a:ext cx="6851539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0" u="none" strike="noStrike">
                <a:solidFill>
                  <a:srgbClr val="000000"/>
                </a:solidFill>
                <a:effectLst/>
              </a:rPr>
              <a:t>1. </a:t>
            </a:r>
            <a:r>
              <a:rPr lang="ko-KR" altLang="en-US" sz="2800" b="1" i="0" u="none" strike="noStrike">
                <a:solidFill>
                  <a:srgbClr val="000000"/>
                </a:solidFill>
                <a:effectLst/>
              </a:rPr>
              <a:t>평점 확인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    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평균 평점과 평점의 분포 확인</a:t>
            </a:r>
            <a:endParaRPr lang="en-US" altLang="ko-KR" sz="280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u="none" strike="noStrike">
              <a:solidFill>
                <a:srgbClr val="000000"/>
              </a:solidFill>
              <a:effectLst/>
            </a:endParaRPr>
          </a:p>
          <a:p>
            <a:pPr algn="l"/>
            <a:endParaRPr lang="en-US" altLang="ko-KR" sz="28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US" altLang="ko-KR" sz="28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</a:rPr>
              <a:t>2</a:t>
            </a:r>
            <a:r>
              <a:rPr lang="en-US" altLang="ko-KR" sz="2800" b="1" i="0" u="none" strike="noStrike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1" i="0" u="none" strike="noStrike">
                <a:solidFill>
                  <a:srgbClr val="000000"/>
                </a:solidFill>
                <a:effectLst/>
              </a:rPr>
              <a:t>리뷰 리스트</a:t>
            </a:r>
            <a:endParaRPr lang="en-US" altLang="ko-KR" sz="2800" b="1" i="0" u="none" strike="noStrike">
              <a:solidFill>
                <a:srgbClr val="000000"/>
              </a:solidFill>
              <a:effectLst/>
            </a:endParaRPr>
          </a:p>
          <a:p>
            <a:pPr algn="l"/>
            <a:r>
              <a:rPr lang="en-US" altLang="ko-KR" sz="1000" b="1">
                <a:solidFill>
                  <a:srgbClr val="000000"/>
                </a:solidFill>
              </a:rPr>
              <a:t>   </a:t>
            </a:r>
            <a:endParaRPr lang="en-US" altLang="ko-KR" sz="1000" b="1" i="0" u="none" strike="noStrike">
              <a:solidFill>
                <a:srgbClr val="000000"/>
              </a:solidFill>
              <a:effectLst/>
            </a:endParaRPr>
          </a:p>
          <a:p>
            <a:pPr algn="l"/>
            <a:r>
              <a:rPr lang="ko-KR" altLang="en-US" sz="2400" b="0" i="0" u="none" strike="noStrike">
                <a:solidFill>
                  <a:srgbClr val="000000"/>
                </a:solidFill>
                <a:effectLst/>
              </a:rPr>
              <a:t>      진료비와 리뷰 정보를 투명하게 공개 </a:t>
            </a:r>
            <a:endParaRPr lang="en-US" altLang="ko-KR" sz="280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u="none" strike="noStrike">
              <a:solidFill>
                <a:srgbClr val="000000"/>
              </a:solidFill>
              <a:effectLst/>
            </a:endParaRPr>
          </a:p>
          <a:p>
            <a:pPr algn="l"/>
            <a:endParaRPr lang="en-US" altLang="ko-KR" sz="2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altLang="ko-KR" sz="2800" b="1" i="0" u="none" strike="noStrike">
                <a:solidFill>
                  <a:srgbClr val="000000"/>
                </a:solidFill>
                <a:effectLst/>
              </a:rPr>
              <a:t>3. </a:t>
            </a:r>
            <a:r>
              <a:rPr lang="ko-KR" altLang="en-US" sz="2800" b="1" i="0" u="none" strike="noStrike">
                <a:solidFill>
                  <a:srgbClr val="000000"/>
                </a:solidFill>
                <a:effectLst/>
              </a:rPr>
              <a:t>병원 예약</a:t>
            </a:r>
            <a:endParaRPr lang="en-US" altLang="ko-KR" sz="2800" b="1" i="0" u="none" strike="noStrike">
              <a:solidFill>
                <a:srgbClr val="000000"/>
              </a:solidFill>
              <a:effectLst/>
            </a:endParaRPr>
          </a:p>
          <a:p>
            <a:pPr algn="l"/>
            <a:r>
              <a:rPr lang="en-US" altLang="ko-KR" sz="1000" b="1">
                <a:solidFill>
                  <a:srgbClr val="000000"/>
                </a:solidFill>
              </a:rPr>
              <a:t>   </a:t>
            </a:r>
            <a:endParaRPr lang="en-US" altLang="ko-KR" sz="1000" b="1" i="0" u="none" strike="noStrike">
              <a:solidFill>
                <a:srgbClr val="000000"/>
              </a:solidFill>
              <a:effectLst/>
            </a:endParaRPr>
          </a:p>
          <a:p>
            <a:pPr algn="l"/>
            <a:r>
              <a:rPr lang="en-US" altLang="ko-KR" sz="2400" b="0" i="0" u="none" strike="noStrike">
                <a:solidFill>
                  <a:srgbClr val="000000"/>
                </a:solidFill>
                <a:effectLst/>
              </a:rPr>
              <a:t>      `</a:t>
            </a:r>
            <a:r>
              <a:rPr lang="ko-KR" altLang="en-US" sz="2400" b="0" i="0" u="none" strike="noStrike">
                <a:solidFill>
                  <a:srgbClr val="000000"/>
                </a:solidFill>
                <a:effectLst/>
              </a:rPr>
              <a:t>예약하기</a:t>
            </a:r>
            <a:r>
              <a:rPr lang="en-US" altLang="ko-KR" sz="2400" b="0" i="0" u="none" strike="noStrike">
                <a:solidFill>
                  <a:srgbClr val="000000"/>
                </a:solidFill>
                <a:effectLst/>
              </a:rPr>
              <a:t>’</a:t>
            </a:r>
            <a:r>
              <a:rPr lang="en-US" altLang="ko-KR" sz="2400">
                <a:solidFill>
                  <a:srgbClr val="000000"/>
                </a:solidFill>
              </a:rPr>
              <a:t> </a:t>
            </a:r>
            <a:r>
              <a:rPr lang="ko-KR" altLang="en-US" sz="2400">
                <a:solidFill>
                  <a:srgbClr val="000000"/>
                </a:solidFill>
              </a:rPr>
              <a:t>버튼을 누르면 전화 예약 가능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882C9D2F-1BED-BA11-7D11-09E163684DC0}"/>
              </a:ext>
            </a:extLst>
          </p:cNvPr>
          <p:cNvSpPr txBox="1"/>
          <p:nvPr/>
        </p:nvSpPr>
        <p:spPr>
          <a:xfrm>
            <a:off x="381000" y="663238"/>
            <a:ext cx="803692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2)   </a:t>
            </a:r>
            <a:r>
              <a:rPr lang="ko-KR" altLang="en-US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리뷰   및   진료비  확인</a:t>
            </a:r>
            <a:endParaRPr lang="en-US" altLang="ko-KR" sz="4000" dirty="0">
              <a:highlight>
                <a:srgbClr val="D5D5D5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8C1AB-88FE-EB6E-650A-5BC37DAC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9" t="440" r="1369" b="537"/>
          <a:stretch/>
        </p:blipFill>
        <p:spPr>
          <a:xfrm>
            <a:off x="2209800" y="1371124"/>
            <a:ext cx="5410200" cy="8678814"/>
          </a:xfrm>
          <a:prstGeom prst="rect">
            <a:avLst/>
          </a:prstGeom>
        </p:spPr>
      </p:pic>
      <p:grpSp>
        <p:nvGrpSpPr>
          <p:cNvPr id="8" name="그룹 1003">
            <a:extLst>
              <a:ext uri="{FF2B5EF4-FFF2-40B4-BE49-F238E27FC236}">
                <a16:creationId xmlns:a16="http://schemas.microsoft.com/office/drawing/2014/main" id="{5257CB06-DBE5-231C-E225-8C3DF34D7CB4}"/>
              </a:ext>
            </a:extLst>
          </p:cNvPr>
          <p:cNvGrpSpPr/>
          <p:nvPr/>
        </p:nvGrpSpPr>
        <p:grpSpPr>
          <a:xfrm>
            <a:off x="9251968" y="663238"/>
            <a:ext cx="493714" cy="8928000"/>
            <a:chOff x="10567609" y="957941"/>
            <a:chExt cx="493714" cy="8678814"/>
          </a:xfrm>
        </p:grpSpPr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3F460620-070B-49F4-8E37-5277382BA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475059" y="5050491"/>
              <a:ext cx="8678814" cy="49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794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A79D0-465B-30F4-02EE-42279729B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EF383CF6-DCF0-D9E3-7310-128D904D6BDF}"/>
              </a:ext>
            </a:extLst>
          </p:cNvPr>
          <p:cNvGrpSpPr/>
          <p:nvPr/>
        </p:nvGrpSpPr>
        <p:grpSpPr>
          <a:xfrm>
            <a:off x="508246" y="316562"/>
            <a:ext cx="1066307" cy="493714"/>
            <a:chOff x="1270620" y="872165"/>
            <a:chExt cx="1066307" cy="493714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42633FD3-5187-96F6-3DAA-CFAB11363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894D24E-029F-4B61-26DB-F9BE2FA491BA}"/>
              </a:ext>
            </a:extLst>
          </p:cNvPr>
          <p:cNvSpPr txBox="1"/>
          <p:nvPr/>
        </p:nvSpPr>
        <p:spPr>
          <a:xfrm>
            <a:off x="9750164" y="3287741"/>
            <a:ext cx="718416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u="none" strike="noStrike">
                <a:solidFill>
                  <a:srgbClr val="000000"/>
                </a:solidFill>
                <a:effectLst/>
              </a:rPr>
              <a:t>1. </a:t>
            </a:r>
            <a:r>
              <a:rPr lang="ko-KR" altLang="en-US" sz="2800" b="1" i="0" u="none" strike="noStrike">
                <a:solidFill>
                  <a:srgbClr val="000000"/>
                </a:solidFill>
                <a:effectLst/>
              </a:rPr>
              <a:t>동물병원 랭킹 </a:t>
            </a:r>
            <a:r>
              <a:rPr lang="en" altLang="ko-KR" sz="2800" b="1" i="0" u="none" strike="noStrike">
                <a:solidFill>
                  <a:srgbClr val="000000"/>
                </a:solidFill>
                <a:effectLst/>
              </a:rPr>
              <a:t>Top </a:t>
            </a:r>
            <a:r>
              <a:rPr lang="en-US" altLang="ko-KR" sz="2800" b="1">
                <a:solidFill>
                  <a:srgbClr val="000000"/>
                </a:solidFill>
              </a:rPr>
              <a:t>5</a:t>
            </a:r>
          </a:p>
          <a:p>
            <a:pPr algn="l"/>
            <a:r>
              <a:rPr lang="en" altLang="ko-KR" sz="1000" b="1" i="0" u="none" strike="noStrike">
                <a:solidFill>
                  <a:srgbClr val="000000"/>
                </a:solidFill>
                <a:effectLst/>
              </a:rPr>
              <a:t>   </a:t>
            </a:r>
          </a:p>
          <a:p>
            <a:r>
              <a:rPr lang="ko-KR" altLang="en-US" sz="2400" b="0" i="0" u="none" strike="noStrike">
                <a:solidFill>
                  <a:srgbClr val="000000"/>
                </a:solidFill>
                <a:effectLst/>
              </a:rPr>
              <a:t>      </a:t>
            </a:r>
            <a:r>
              <a:rPr lang="ko-KR" altLang="en-US" sz="2400">
                <a:solidFill>
                  <a:srgbClr val="000000"/>
                </a:solidFill>
              </a:rPr>
              <a:t>홈에서 </a:t>
            </a:r>
            <a:r>
              <a:rPr lang="ko-KR" altLang="en-US" sz="2400" b="0" i="0" u="none" strike="noStrike">
                <a:solidFill>
                  <a:srgbClr val="000000"/>
                </a:solidFill>
                <a:effectLst/>
              </a:rPr>
              <a:t>리뷰 데이터의 평점을 기반으로 </a:t>
            </a:r>
            <a:endParaRPr lang="en-US" altLang="ko-KR" sz="2400" b="0" i="0" u="none" strike="noStrike">
              <a:solidFill>
                <a:srgbClr val="000000"/>
              </a:solidFill>
              <a:effectLst/>
            </a:endParaRPr>
          </a:p>
          <a:p>
            <a:r>
              <a:rPr lang="ko-KR" altLang="en-US" sz="2400">
                <a:solidFill>
                  <a:srgbClr val="000000"/>
                </a:solidFill>
              </a:rPr>
              <a:t>      전체 </a:t>
            </a:r>
            <a:r>
              <a:rPr lang="ko-KR" altLang="en-US" sz="2400" b="0" i="0" u="none" strike="noStrike">
                <a:solidFill>
                  <a:srgbClr val="000000"/>
                </a:solidFill>
                <a:effectLst/>
              </a:rPr>
              <a:t>병원</a:t>
            </a:r>
            <a:r>
              <a:rPr lang="ko-KR" altLang="en-US" sz="2400">
                <a:solidFill>
                  <a:srgbClr val="000000"/>
                </a:solidFill>
              </a:rPr>
              <a:t>에 대한 </a:t>
            </a:r>
            <a:r>
              <a:rPr lang="ko-KR" altLang="en-US" sz="2400" b="0" i="0" u="none" strike="noStrike">
                <a:solidFill>
                  <a:srgbClr val="000000"/>
                </a:solidFill>
                <a:effectLst/>
              </a:rPr>
              <a:t> 랭킹을 실시간으로</a:t>
            </a:r>
            <a:r>
              <a:rPr lang="ko-KR" altLang="en-US" sz="2400">
                <a:solidFill>
                  <a:srgbClr val="000000"/>
                </a:solidFill>
              </a:rPr>
              <a:t> </a:t>
            </a:r>
            <a:r>
              <a:rPr lang="ko-KR" altLang="en-US" sz="2400" b="0" i="0" u="none" strike="noStrike">
                <a:solidFill>
                  <a:srgbClr val="000000"/>
                </a:solidFill>
                <a:effectLst/>
              </a:rPr>
              <a:t>업데이트</a:t>
            </a:r>
            <a:endParaRPr lang="en-US" altLang="ko-KR" sz="2400" b="0" i="0" u="none" strike="noStrike">
              <a:solidFill>
                <a:srgbClr val="000000"/>
              </a:solidFill>
              <a:effectLst/>
            </a:endParaRPr>
          </a:p>
          <a:p>
            <a:pPr algn="l"/>
            <a:endParaRPr lang="en-US" altLang="ko-KR" sz="2400">
              <a:solidFill>
                <a:srgbClr val="000000"/>
              </a:solidFill>
            </a:endParaRPr>
          </a:p>
          <a:p>
            <a:pPr algn="l"/>
            <a:endParaRPr lang="en-US" altLang="ko-KR" sz="2400">
              <a:solidFill>
                <a:srgbClr val="000000"/>
              </a:solidFill>
            </a:endParaRPr>
          </a:p>
          <a:p>
            <a:pPr algn="l"/>
            <a:endParaRPr lang="en-US" altLang="ko-KR" sz="2400" b="0" i="0" u="none" strike="noStrike">
              <a:solidFill>
                <a:srgbClr val="000000"/>
              </a:solidFill>
              <a:effectLst/>
            </a:endParaRPr>
          </a:p>
          <a:p>
            <a:pPr algn="l"/>
            <a:r>
              <a:rPr lang="en-US" altLang="ko-KR" sz="2800" b="1">
                <a:solidFill>
                  <a:srgbClr val="000000"/>
                </a:solidFill>
                <a:latin typeface="Calibri"/>
              </a:rPr>
              <a:t>2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. </a:t>
            </a:r>
            <a:r>
              <a:rPr lang="ko-KR" altLang="en-US" sz="2800" b="1">
                <a:solidFill>
                  <a:srgbClr val="000000"/>
                </a:solidFill>
                <a:latin typeface="Calibri"/>
              </a:rPr>
              <a:t>검색어에 따른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동물병원 랭킹</a:t>
            </a:r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  <a:p>
            <a:pPr algn="l"/>
            <a:r>
              <a:rPr lang="en-US" altLang="ko-KR" sz="1000" b="1">
                <a:solidFill>
                  <a:srgbClr val="000000"/>
                </a:solidFill>
                <a:latin typeface="Calibri"/>
              </a:rPr>
              <a:t>   </a:t>
            </a:r>
          </a:p>
          <a:p>
            <a:pPr algn="l"/>
            <a:r>
              <a:rPr lang="ko-KR" altLang="en-US" sz="2400">
                <a:solidFill>
                  <a:srgbClr val="000000"/>
                </a:solidFill>
                <a:latin typeface="Calibri"/>
              </a:rPr>
              <a:t>      전체</a:t>
            </a:r>
            <a:r>
              <a:rPr lang="en-US" altLang="ko-KR" sz="2400">
                <a:solidFill>
                  <a:srgbClr val="000000"/>
                </a:solidFill>
                <a:latin typeface="Calibri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Calibri"/>
              </a:rPr>
              <a:t>병원 이름</a:t>
            </a:r>
            <a:r>
              <a:rPr lang="en-US" altLang="ko-KR" sz="2400">
                <a:solidFill>
                  <a:srgbClr val="000000"/>
                </a:solidFill>
                <a:latin typeface="Calibri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Calibri"/>
              </a:rPr>
              <a:t>주소</a:t>
            </a:r>
            <a:r>
              <a:rPr lang="en-US" altLang="ko-KR" sz="2400">
                <a:solidFill>
                  <a:srgbClr val="000000"/>
                </a:solidFill>
                <a:latin typeface="Calibri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Calibri"/>
              </a:rPr>
              <a:t>진료 항목 중 필터를   </a:t>
            </a:r>
            <a:endParaRPr lang="en-US" altLang="ko-KR" sz="2400">
              <a:solidFill>
                <a:srgbClr val="000000"/>
              </a:solidFill>
              <a:latin typeface="Calibri"/>
            </a:endParaRPr>
          </a:p>
          <a:p>
            <a:pPr algn="l"/>
            <a:r>
              <a:rPr lang="en-US" altLang="ko-KR" sz="2400">
                <a:solidFill>
                  <a:srgbClr val="000000"/>
                </a:solidFill>
                <a:latin typeface="Calibri"/>
              </a:rPr>
              <a:t>      </a:t>
            </a:r>
            <a:r>
              <a:rPr lang="ko-KR" altLang="en-US" sz="2400">
                <a:solidFill>
                  <a:srgbClr val="000000"/>
                </a:solidFill>
                <a:latin typeface="Calibri"/>
              </a:rPr>
              <a:t>선택한 후에 검색어를 입력하면 해당되는 병원에 </a:t>
            </a:r>
            <a:endParaRPr lang="en-US" altLang="ko-KR" sz="2400">
              <a:solidFill>
                <a:srgbClr val="000000"/>
              </a:solidFill>
              <a:latin typeface="Calibri"/>
            </a:endParaRPr>
          </a:p>
          <a:p>
            <a:pPr algn="l"/>
            <a:r>
              <a:rPr lang="en-US" altLang="ko-KR" sz="2400">
                <a:solidFill>
                  <a:srgbClr val="000000"/>
                </a:solidFill>
                <a:latin typeface="Calibri"/>
              </a:rPr>
              <a:t>      </a:t>
            </a:r>
            <a:r>
              <a:rPr lang="ko-KR" altLang="en-US" sz="2400">
                <a:solidFill>
                  <a:srgbClr val="000000"/>
                </a:solidFill>
                <a:latin typeface="Calibri"/>
              </a:rPr>
              <a:t>대해서만 랭킹을 제공</a:t>
            </a:r>
            <a:endParaRPr lang="en-US" altLang="ko-KR" sz="240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2BCFEBD2-FC26-8FA2-9FFB-1251D4832903}"/>
              </a:ext>
            </a:extLst>
          </p:cNvPr>
          <p:cNvSpPr txBox="1"/>
          <p:nvPr/>
        </p:nvSpPr>
        <p:spPr>
          <a:xfrm>
            <a:off x="381000" y="663238"/>
            <a:ext cx="803692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3)  </a:t>
            </a:r>
            <a:r>
              <a:rPr lang="ko-KR" altLang="en-US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병원 랭킹</a:t>
            </a:r>
            <a:endParaRPr lang="en-US" altLang="ko-KR" sz="4000" dirty="0">
              <a:highlight>
                <a:srgbClr val="D5D5D5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FA3D5-DF38-C779-E137-947FA6BA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9" y="1720041"/>
            <a:ext cx="7503527" cy="73519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C3CA89-8A4D-E748-5A63-95B2EC918F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6"/>
          <a:stretch/>
        </p:blipFill>
        <p:spPr>
          <a:xfrm>
            <a:off x="1041399" y="1420802"/>
            <a:ext cx="7503527" cy="8523298"/>
          </a:xfrm>
          <a:prstGeom prst="rect">
            <a:avLst/>
          </a:prstGeom>
        </p:spPr>
      </p:pic>
      <p:grpSp>
        <p:nvGrpSpPr>
          <p:cNvPr id="6" name="그룹 1003">
            <a:extLst>
              <a:ext uri="{FF2B5EF4-FFF2-40B4-BE49-F238E27FC236}">
                <a16:creationId xmlns:a16="http://schemas.microsoft.com/office/drawing/2014/main" id="{30C265A0-EC26-E195-5A7A-7CC071BB37DE}"/>
              </a:ext>
            </a:extLst>
          </p:cNvPr>
          <p:cNvGrpSpPr/>
          <p:nvPr/>
        </p:nvGrpSpPr>
        <p:grpSpPr>
          <a:xfrm>
            <a:off x="9251968" y="663238"/>
            <a:ext cx="493714" cy="8928000"/>
            <a:chOff x="10567609" y="957941"/>
            <a:chExt cx="493714" cy="8678814"/>
          </a:xfrm>
        </p:grpSpPr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2731FD70-F599-C64E-7643-1D93CECC0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475059" y="5050491"/>
              <a:ext cx="8678814" cy="49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0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6B1B6-5A4E-0F98-2145-B4C1DD564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EB63B8-0ADF-4970-EFFE-C8FA6C11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8" y="1364811"/>
            <a:ext cx="8147109" cy="8185358"/>
          </a:xfrm>
          <a:prstGeom prst="rect">
            <a:avLst/>
          </a:prstGeom>
        </p:spPr>
      </p:pic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9F308F5-58B2-A390-CAFD-A4D7100AB8E9}"/>
              </a:ext>
            </a:extLst>
          </p:cNvPr>
          <p:cNvGrpSpPr/>
          <p:nvPr/>
        </p:nvGrpSpPr>
        <p:grpSpPr>
          <a:xfrm>
            <a:off x="508246" y="316562"/>
            <a:ext cx="1066307" cy="493714"/>
            <a:chOff x="1270620" y="872165"/>
            <a:chExt cx="1066307" cy="493714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924FC92A-4000-2D6D-F794-484480C3D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CDFAB2-665A-97A1-A0E0-59A17C34F708}"/>
              </a:ext>
            </a:extLst>
          </p:cNvPr>
          <p:cNvSpPr txBox="1"/>
          <p:nvPr/>
        </p:nvSpPr>
        <p:spPr>
          <a:xfrm>
            <a:off x="9745682" y="1065460"/>
            <a:ext cx="7551718" cy="815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>
                <a:solidFill>
                  <a:srgbClr val="000000"/>
                </a:solidFill>
              </a:rPr>
              <a:t>1. </a:t>
            </a:r>
            <a:r>
              <a:rPr lang="ko-KR" altLang="en-US" sz="2800" b="1">
                <a:solidFill>
                  <a:srgbClr val="000000"/>
                </a:solidFill>
              </a:rPr>
              <a:t>근처 병원 탐색</a:t>
            </a:r>
            <a:endParaRPr lang="en-US" altLang="ko-KR" sz="2800" b="1">
              <a:solidFill>
                <a:srgbClr val="000000"/>
              </a:solidFill>
            </a:endParaRPr>
          </a:p>
          <a:p>
            <a:pPr algn="l"/>
            <a:r>
              <a:rPr lang="en-US" altLang="ko-KR" sz="1000" b="1">
                <a:solidFill>
                  <a:srgbClr val="000000"/>
                </a:solidFill>
              </a:rPr>
              <a:t>  </a:t>
            </a:r>
          </a:p>
          <a:p>
            <a:pPr algn="l"/>
            <a:r>
              <a:rPr lang="en-US" altLang="ko-KR" sz="2400">
                <a:solidFill>
                  <a:srgbClr val="000000"/>
                </a:solidFill>
              </a:rPr>
              <a:t>      </a:t>
            </a:r>
            <a:r>
              <a:rPr lang="ko-KR" altLang="en-US" sz="2400">
                <a:solidFill>
                  <a:srgbClr val="000000"/>
                </a:solidFill>
              </a:rPr>
              <a:t>사용자의 현 위치를 기반으로 근처 병원의 리스트를 </a:t>
            </a:r>
            <a:endParaRPr lang="en-US" altLang="ko-KR" sz="2400">
              <a:solidFill>
                <a:srgbClr val="000000"/>
              </a:solidFill>
            </a:endParaRPr>
          </a:p>
          <a:p>
            <a:pPr algn="l"/>
            <a:r>
              <a:rPr lang="en-US" altLang="ko-KR" sz="2400">
                <a:solidFill>
                  <a:srgbClr val="000000"/>
                </a:solidFill>
              </a:rPr>
              <a:t>      </a:t>
            </a:r>
            <a:r>
              <a:rPr lang="ko-KR" altLang="en-US" sz="2400">
                <a:solidFill>
                  <a:srgbClr val="000000"/>
                </a:solidFill>
              </a:rPr>
              <a:t>지도에 마커로 표시</a:t>
            </a:r>
            <a:endParaRPr lang="en-US" altLang="ko-KR" sz="2400">
              <a:solidFill>
                <a:srgbClr val="000000"/>
              </a:solidFill>
            </a:endParaRPr>
          </a:p>
          <a:p>
            <a:pPr algn="l"/>
            <a:endParaRPr lang="en-US" altLang="ko-KR" sz="2800" b="1">
              <a:solidFill>
                <a:srgbClr val="000000"/>
              </a:solidFill>
            </a:endParaRPr>
          </a:p>
          <a:p>
            <a:pPr algn="l"/>
            <a:endParaRPr lang="en-US" altLang="ko-KR" sz="2800" b="1">
              <a:solidFill>
                <a:srgbClr val="000000"/>
              </a:solidFill>
            </a:endParaRPr>
          </a:p>
          <a:p>
            <a:pPr algn="l"/>
            <a:endParaRPr lang="en-US" altLang="ko-KR" sz="2800" b="1">
              <a:solidFill>
                <a:srgbClr val="000000"/>
              </a:solidFill>
            </a:endParaRPr>
          </a:p>
          <a:p>
            <a:pPr algn="l"/>
            <a:r>
              <a:rPr lang="en-US" altLang="ko-KR" sz="2800" b="1">
                <a:solidFill>
                  <a:srgbClr val="000000"/>
                </a:solidFill>
              </a:rPr>
              <a:t>2. </a:t>
            </a:r>
            <a:r>
              <a:rPr lang="ko-KR" altLang="en-US" sz="2800" b="1">
                <a:solidFill>
                  <a:srgbClr val="000000"/>
                </a:solidFill>
              </a:rPr>
              <a:t>병원 이름   또는  진료 항목 검색</a:t>
            </a:r>
            <a:endParaRPr lang="en-US" altLang="ko-KR" sz="2800" b="1">
              <a:solidFill>
                <a:srgbClr val="000000"/>
              </a:solidFill>
            </a:endParaRPr>
          </a:p>
          <a:p>
            <a:pPr algn="l"/>
            <a:r>
              <a:rPr lang="en-US" altLang="ko-KR" sz="1000" b="1" i="0" u="none" strike="noStrike">
                <a:solidFill>
                  <a:srgbClr val="000000"/>
                </a:solidFill>
                <a:effectLst/>
              </a:rPr>
              <a:t>  </a:t>
            </a:r>
          </a:p>
          <a:p>
            <a:pPr algn="l"/>
            <a:r>
              <a:rPr lang="en-US" altLang="ko-KR" sz="2400" b="0" i="0" u="none" strike="noStrike">
                <a:solidFill>
                  <a:srgbClr val="000000"/>
                </a:solidFill>
                <a:effectLst/>
              </a:rPr>
              <a:t>      </a:t>
            </a:r>
            <a:r>
              <a:rPr lang="ko-KR" altLang="en-US" sz="2400" b="0" i="0" u="none" strike="noStrike">
                <a:solidFill>
                  <a:srgbClr val="000000"/>
                </a:solidFill>
                <a:effectLst/>
              </a:rPr>
              <a:t>해당 검색어에 해당하는 병원들을 마커로 표시</a:t>
            </a:r>
            <a:endParaRPr lang="en-US" altLang="ko-KR" sz="2400" b="0" i="0" u="none" strike="noStrike">
              <a:solidFill>
                <a:srgbClr val="000000"/>
              </a:solidFill>
              <a:effectLst/>
            </a:endParaRPr>
          </a:p>
          <a:p>
            <a:pPr algn="l"/>
            <a:endParaRPr lang="en-US" altLang="ko-KR" sz="2400" b="0" i="0" u="none" strike="noStrike">
              <a:solidFill>
                <a:srgbClr val="000000"/>
              </a:solidFill>
              <a:effectLst/>
            </a:endParaRPr>
          </a:p>
          <a:p>
            <a:pPr algn="l"/>
            <a:endParaRPr lang="en-US" altLang="ko-KR" sz="2400">
              <a:solidFill>
                <a:srgbClr val="000000"/>
              </a:solidFill>
            </a:endParaRPr>
          </a:p>
          <a:p>
            <a:pPr algn="l"/>
            <a:endParaRPr lang="en-US" altLang="ko-KR" sz="2400" b="0" i="0" u="none" strike="noStrike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3. </a:t>
            </a:r>
            <a:r>
              <a:rPr lang="ko-KR" altLang="en-US" sz="2800" b="1">
                <a:solidFill>
                  <a:srgbClr val="000000"/>
                </a:solidFill>
              </a:rPr>
              <a:t>병원 상세 정보 보기</a:t>
            </a:r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srgbClr val="000000"/>
                </a:solidFill>
                <a:latin typeface="Calibri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      </a:t>
            </a:r>
            <a:r>
              <a:rPr lang="en-US" altLang="ko-KR" sz="2400">
                <a:solidFill>
                  <a:srgbClr val="000000"/>
                </a:solidFill>
                <a:latin typeface="Calibri"/>
              </a:rPr>
              <a:t>`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자세히 보기</a:t>
            </a:r>
            <a:r>
              <a:rPr lang="en-US" altLang="ko-KR" sz="2400">
                <a:solidFill>
                  <a:srgbClr val="000000"/>
                </a:solidFill>
                <a:latin typeface="Calibri"/>
              </a:rPr>
              <a:t>’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 버튼을 통해 병원 상세 페이지로 이동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4. </a:t>
            </a:r>
            <a:r>
              <a:rPr lang="ko-KR" altLang="en-US" sz="2800" b="1">
                <a:solidFill>
                  <a:srgbClr val="000000"/>
                </a:solidFill>
                <a:latin typeface="Calibri"/>
              </a:rPr>
              <a:t>길찾기 경로</a:t>
            </a:r>
            <a:endParaRPr lang="en-US" altLang="ko-KR" sz="2800" b="1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srgbClr val="000000"/>
                </a:solidFill>
                <a:latin typeface="Calibri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  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`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길찾기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’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버튼을 통해 사용자의 현 위치를 기준으로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000000"/>
                </a:solidFill>
                <a:latin typeface="Calibri"/>
              </a:rPr>
              <a:t>    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rPr>
              <a:t>해당 병원까지의 경로를 제공 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8617895C-5F39-5127-EBB4-9377C5AFF216}"/>
              </a:ext>
            </a:extLst>
          </p:cNvPr>
          <p:cNvSpPr txBox="1"/>
          <p:nvPr/>
        </p:nvSpPr>
        <p:spPr>
          <a:xfrm>
            <a:off x="381000" y="663238"/>
            <a:ext cx="803692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4)  </a:t>
            </a:r>
            <a:r>
              <a:rPr lang="ko-KR" altLang="en-US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지도</a:t>
            </a:r>
            <a:endParaRPr lang="en-US" altLang="ko-KR" sz="4000" dirty="0">
              <a:highlight>
                <a:srgbClr val="D5D5D5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CD23F-98FE-1A62-4CEE-2B61EB1BC6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5"/>
          <a:stretch/>
        </p:blipFill>
        <p:spPr>
          <a:xfrm>
            <a:off x="687838" y="1333500"/>
            <a:ext cx="8147109" cy="8207084"/>
          </a:xfrm>
          <a:prstGeom prst="rect">
            <a:avLst/>
          </a:prstGeom>
        </p:spPr>
      </p:pic>
      <p:grpSp>
        <p:nvGrpSpPr>
          <p:cNvPr id="6" name="그룹 1003">
            <a:extLst>
              <a:ext uri="{FF2B5EF4-FFF2-40B4-BE49-F238E27FC236}">
                <a16:creationId xmlns:a16="http://schemas.microsoft.com/office/drawing/2014/main" id="{8E2484BE-CB4C-47AC-5436-9E68645C2E5C}"/>
              </a:ext>
            </a:extLst>
          </p:cNvPr>
          <p:cNvGrpSpPr/>
          <p:nvPr/>
        </p:nvGrpSpPr>
        <p:grpSpPr>
          <a:xfrm>
            <a:off x="9251968" y="663238"/>
            <a:ext cx="493714" cy="8928000"/>
            <a:chOff x="10567609" y="957941"/>
            <a:chExt cx="493714" cy="8678814"/>
          </a:xfrm>
        </p:grpSpPr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484B74BB-773E-EC75-B833-482FF413E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475059" y="5050491"/>
              <a:ext cx="8678814" cy="49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27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C5851-9848-DFD2-521E-F7821E0E7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E2F4F73D-8117-8761-CB28-8489594DFCD9}"/>
              </a:ext>
            </a:extLst>
          </p:cNvPr>
          <p:cNvGrpSpPr/>
          <p:nvPr/>
        </p:nvGrpSpPr>
        <p:grpSpPr>
          <a:xfrm>
            <a:off x="508246" y="316562"/>
            <a:ext cx="1066307" cy="493714"/>
            <a:chOff x="1270620" y="872165"/>
            <a:chExt cx="1066307" cy="493714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43CBE9AD-CBDE-2582-0FC7-2F5F2773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2" name="Object 9">
            <a:extLst>
              <a:ext uri="{FF2B5EF4-FFF2-40B4-BE49-F238E27FC236}">
                <a16:creationId xmlns:a16="http://schemas.microsoft.com/office/drawing/2014/main" id="{A3864828-8AAF-FCE9-8C84-B724382F64EA}"/>
              </a:ext>
            </a:extLst>
          </p:cNvPr>
          <p:cNvSpPr txBox="1"/>
          <p:nvPr/>
        </p:nvSpPr>
        <p:spPr>
          <a:xfrm>
            <a:off x="381000" y="663238"/>
            <a:ext cx="803692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5)  </a:t>
            </a:r>
            <a:r>
              <a:rPr lang="ko-KR" altLang="en-US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펫수첩</a:t>
            </a:r>
            <a:endParaRPr lang="en-US" altLang="ko-KR" sz="4000" dirty="0">
              <a:highlight>
                <a:srgbClr val="D5D5D5"/>
              </a:highlight>
            </a:endParaRPr>
          </a:p>
        </p:txBody>
      </p:sp>
      <p:pic>
        <p:nvPicPr>
          <p:cNvPr id="3" name="그림 2" descr="텍스트, 개이(가) 표시된 사진&#10;&#10;자동 생성된 설명">
            <a:extLst>
              <a:ext uri="{FF2B5EF4-FFF2-40B4-BE49-F238E27FC236}">
                <a16:creationId xmlns:a16="http://schemas.microsoft.com/office/drawing/2014/main" id="{42E10964-7689-3361-7679-EFC00866A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61" y="565660"/>
            <a:ext cx="4253557" cy="9309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2C0008-8334-F2B2-B983-6954A07B2969}"/>
              </a:ext>
            </a:extLst>
          </p:cNvPr>
          <p:cNvSpPr txBox="1"/>
          <p:nvPr/>
        </p:nvSpPr>
        <p:spPr>
          <a:xfrm>
            <a:off x="9745682" y="2989243"/>
            <a:ext cx="685153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/>
              <a:t>1. </a:t>
            </a:r>
            <a:r>
              <a:rPr lang="ko-KR" altLang="en-US" sz="2800" b="1"/>
              <a:t>반려동물 </a:t>
            </a:r>
            <a:r>
              <a:rPr lang="ko-KR" altLang="en-US" sz="2800" b="1" dirty="0"/>
              <a:t>기본 정보 입력 </a:t>
            </a:r>
            <a:r>
              <a:rPr lang="ko-KR" altLang="en-US" sz="2800" b="1"/>
              <a:t>및 수정</a:t>
            </a:r>
            <a:endParaRPr lang="en-US" altLang="ko-KR" sz="2800" b="1"/>
          </a:p>
          <a:p>
            <a:pPr algn="l"/>
            <a:r>
              <a:rPr lang="en-US" altLang="ko-KR" sz="1000"/>
              <a:t>  </a:t>
            </a:r>
          </a:p>
          <a:p>
            <a:pPr algn="l"/>
            <a:r>
              <a:rPr lang="ko-KR" altLang="en-US" sz="2400"/>
              <a:t>      반려동물의 이름</a:t>
            </a:r>
            <a:r>
              <a:rPr lang="en-US" altLang="ko-KR" sz="2400" dirty="0"/>
              <a:t>, </a:t>
            </a:r>
            <a:r>
              <a:rPr lang="ko-KR" altLang="en-US" sz="2400" dirty="0"/>
              <a:t>나이</a:t>
            </a:r>
            <a:r>
              <a:rPr lang="en-US" altLang="ko-KR" sz="2400" dirty="0"/>
              <a:t>, </a:t>
            </a:r>
            <a:r>
              <a:rPr lang="ko-KR" altLang="en-US" sz="2400" dirty="0"/>
              <a:t>품종</a:t>
            </a:r>
            <a:r>
              <a:rPr lang="en-US" altLang="ko-KR" sz="2400" dirty="0"/>
              <a:t>, </a:t>
            </a:r>
            <a:r>
              <a:rPr lang="ko-KR" altLang="en-US" sz="2400" dirty="0"/>
              <a:t>성별 </a:t>
            </a:r>
            <a:r>
              <a:rPr lang="ko-KR" altLang="en-US" sz="2400"/>
              <a:t>등 </a:t>
            </a:r>
            <a:endParaRPr lang="en-US" altLang="ko-KR" sz="2400"/>
          </a:p>
          <a:p>
            <a:pPr algn="l"/>
            <a:r>
              <a:rPr lang="en-US" altLang="ko-KR" sz="2400"/>
              <a:t>      </a:t>
            </a:r>
            <a:r>
              <a:rPr lang="ko-KR" altLang="en-US" sz="2400"/>
              <a:t>정보를 </a:t>
            </a:r>
            <a:r>
              <a:rPr lang="ko-KR" altLang="en-US" sz="2400" dirty="0"/>
              <a:t>입력하고 수정 가능</a:t>
            </a:r>
            <a:r>
              <a:rPr lang="en-US" altLang="ko-KR" sz="2400" dirty="0"/>
              <a:t>.</a:t>
            </a:r>
          </a:p>
          <a:p>
            <a:pPr algn="l"/>
            <a:endParaRPr lang="en-US" altLang="ko-KR" sz="2800" b="1"/>
          </a:p>
          <a:p>
            <a:pPr algn="l"/>
            <a:endParaRPr lang="en-US" altLang="ko-KR" sz="2800" b="1"/>
          </a:p>
          <a:p>
            <a:pPr algn="l"/>
            <a:endParaRPr lang="en-US" altLang="ko-KR" sz="2800" b="1" dirty="0"/>
          </a:p>
          <a:p>
            <a:pPr algn="l"/>
            <a:endParaRPr lang="en-US" altLang="ko-KR" sz="2800" b="1" dirty="0"/>
          </a:p>
          <a:p>
            <a:pPr algn="l"/>
            <a:r>
              <a:rPr lang="en-US" altLang="ko-KR" sz="2800" b="1"/>
              <a:t>2. </a:t>
            </a:r>
            <a:r>
              <a:rPr lang="ko-KR" altLang="en-US" sz="2800" b="1"/>
              <a:t>예방접종 내역 관리</a:t>
            </a:r>
            <a:endParaRPr lang="en-US" altLang="ko-KR" sz="2800" b="1"/>
          </a:p>
          <a:p>
            <a:pPr algn="l"/>
            <a:r>
              <a:rPr lang="en-US" altLang="ko-KR" sz="1000" b="1"/>
              <a:t>   </a:t>
            </a:r>
          </a:p>
          <a:p>
            <a:pPr algn="l"/>
            <a:r>
              <a:rPr lang="ko-KR" altLang="en-US" sz="2400"/>
              <a:t>      접종 </a:t>
            </a:r>
            <a:r>
              <a:rPr lang="ko-KR" altLang="en-US" sz="2400" dirty="0"/>
              <a:t>기록과 재접종일을 관리하며</a:t>
            </a:r>
            <a:r>
              <a:rPr lang="en-US" altLang="ko-KR" sz="2400"/>
              <a:t>, </a:t>
            </a:r>
          </a:p>
          <a:p>
            <a:pPr algn="l"/>
            <a:r>
              <a:rPr lang="en-US" altLang="ko-KR" sz="2400"/>
              <a:t>      </a:t>
            </a:r>
            <a:r>
              <a:rPr lang="ko-KR" altLang="en-US" sz="2400"/>
              <a:t>재접종 </a:t>
            </a:r>
            <a:r>
              <a:rPr lang="ko-KR" altLang="en-US" sz="2400" dirty="0"/>
              <a:t>일정 알림 </a:t>
            </a:r>
            <a:r>
              <a:rPr lang="ko-KR" altLang="en-US" sz="2400"/>
              <a:t>기능 제공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1F6ABA95-817E-29D7-52BE-3030D599DB8A}"/>
              </a:ext>
            </a:extLst>
          </p:cNvPr>
          <p:cNvGrpSpPr/>
          <p:nvPr/>
        </p:nvGrpSpPr>
        <p:grpSpPr>
          <a:xfrm>
            <a:off x="9251968" y="663238"/>
            <a:ext cx="493714" cy="8928000"/>
            <a:chOff x="10567609" y="957941"/>
            <a:chExt cx="493714" cy="8678814"/>
          </a:xfrm>
        </p:grpSpPr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90469613-560E-4A76-3D10-5E6B4B28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475059" y="5050491"/>
              <a:ext cx="8678814" cy="49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71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298C3-1B53-3AAA-C572-14193140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B871E1EB-F972-4427-9FFA-77175CED67B3}"/>
              </a:ext>
            </a:extLst>
          </p:cNvPr>
          <p:cNvGrpSpPr/>
          <p:nvPr/>
        </p:nvGrpSpPr>
        <p:grpSpPr>
          <a:xfrm>
            <a:off x="508246" y="316562"/>
            <a:ext cx="1066307" cy="493714"/>
            <a:chOff x="1270620" y="872165"/>
            <a:chExt cx="1066307" cy="493714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D737C22B-1B23-D683-0F17-13D1E41D8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2" name="Object 9">
            <a:extLst>
              <a:ext uri="{FF2B5EF4-FFF2-40B4-BE49-F238E27FC236}">
                <a16:creationId xmlns:a16="http://schemas.microsoft.com/office/drawing/2014/main" id="{880BB625-658E-9298-0EF9-B6733CB83CA7}"/>
              </a:ext>
            </a:extLst>
          </p:cNvPr>
          <p:cNvSpPr txBox="1"/>
          <p:nvPr/>
        </p:nvSpPr>
        <p:spPr>
          <a:xfrm>
            <a:off x="381000" y="663238"/>
            <a:ext cx="803692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6)  </a:t>
            </a:r>
            <a:r>
              <a:rPr lang="ko-KR" altLang="en-US" sz="4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증상에   따른   진료   항목   추천</a:t>
            </a:r>
            <a:endParaRPr lang="en-US" altLang="ko-KR" sz="4000" dirty="0">
              <a:highlight>
                <a:srgbClr val="D5D5D5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77E9F-F530-1A04-A862-414A84C4938F}"/>
              </a:ext>
            </a:extLst>
          </p:cNvPr>
          <p:cNvSpPr txBox="1"/>
          <p:nvPr/>
        </p:nvSpPr>
        <p:spPr>
          <a:xfrm>
            <a:off x="9750164" y="3727728"/>
            <a:ext cx="754284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/>
              <a:t>1. </a:t>
            </a:r>
            <a:r>
              <a:rPr lang="ko-KR" altLang="en-US" sz="2800" b="1"/>
              <a:t>진료 항목 추천</a:t>
            </a:r>
            <a:endParaRPr lang="en-US" altLang="ko-KR" sz="2800" b="1"/>
          </a:p>
          <a:p>
            <a:pPr algn="l"/>
            <a:r>
              <a:rPr lang="ko-KR" altLang="en-US" sz="1000" b="1"/>
              <a:t>   </a:t>
            </a:r>
            <a:endParaRPr lang="en-US" altLang="ko-KR" sz="1000" b="1" dirty="0"/>
          </a:p>
          <a:p>
            <a:pPr algn="l"/>
            <a:r>
              <a:rPr lang="en-US" altLang="ko-KR" sz="2400"/>
              <a:t>      </a:t>
            </a:r>
            <a:r>
              <a:rPr lang="ko-KR" altLang="en-US" sz="2400"/>
              <a:t>반려동물의 증상을 채팅창에 입력하면 </a:t>
            </a:r>
            <a:endParaRPr lang="en-US" altLang="ko-KR" sz="2400"/>
          </a:p>
          <a:p>
            <a:pPr algn="l"/>
            <a:r>
              <a:rPr lang="en-US" altLang="ko-KR" sz="2400"/>
              <a:t>      OpenAI</a:t>
            </a:r>
            <a:r>
              <a:rPr lang="ko-KR" altLang="en-US" sz="2400"/>
              <a:t>를 통해 간단한</a:t>
            </a:r>
            <a:r>
              <a:rPr lang="en-US" altLang="ko-KR" sz="2400"/>
              <a:t> </a:t>
            </a:r>
            <a:r>
              <a:rPr lang="ko-KR" altLang="en-US" sz="2400"/>
              <a:t>처치 방법과 진료 항목을 </a:t>
            </a:r>
            <a:endParaRPr lang="en-US" altLang="ko-KR" sz="2400"/>
          </a:p>
          <a:p>
            <a:pPr algn="l"/>
            <a:r>
              <a:rPr lang="en-US" altLang="ko-KR" sz="2400"/>
              <a:t>      </a:t>
            </a:r>
            <a:r>
              <a:rPr lang="ko-KR" altLang="en-US" sz="2400"/>
              <a:t>추천 받을 수 있음</a:t>
            </a:r>
            <a:r>
              <a:rPr lang="en-US" altLang="ko-KR" sz="2400"/>
              <a:t> 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583D44-E646-3910-9003-4E1EBC6083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8" t="1628" r="464" b="1152"/>
          <a:stretch/>
        </p:blipFill>
        <p:spPr>
          <a:xfrm>
            <a:off x="994989" y="1445052"/>
            <a:ext cx="7422938" cy="8432313"/>
          </a:xfrm>
          <a:prstGeom prst="rect">
            <a:avLst/>
          </a:prstGeom>
        </p:spPr>
      </p:pic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738B3135-DAE7-21FC-B533-8CF85895112C}"/>
              </a:ext>
            </a:extLst>
          </p:cNvPr>
          <p:cNvGrpSpPr/>
          <p:nvPr/>
        </p:nvGrpSpPr>
        <p:grpSpPr>
          <a:xfrm>
            <a:off x="9251968" y="663238"/>
            <a:ext cx="493714" cy="8928000"/>
            <a:chOff x="10567609" y="957941"/>
            <a:chExt cx="493714" cy="8678814"/>
          </a:xfrm>
        </p:grpSpPr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EFB211BB-FFAB-C91F-4B99-64FD01976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475059" y="5050491"/>
              <a:ext cx="8678814" cy="49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866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848648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61288" y="3543300"/>
            <a:ext cx="5791252" cy="29084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300" kern="0" spc="-24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altLang="ko-KR" sz="18300" kern="0" spc="-24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04800" y="4066282"/>
            <a:ext cx="9623181" cy="20159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000" b="1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MSA</a:t>
            </a:r>
          </a:p>
          <a:p>
            <a:pPr algn="ctr"/>
            <a:r>
              <a:rPr lang="en-US" altLang="ko-KR" sz="5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(MicroService  Architecture)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278668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sp>
        <p:nvSpPr>
          <p:cNvPr id="29" name="Object 11">
            <a:extLst>
              <a:ext uri="{FF2B5EF4-FFF2-40B4-BE49-F238E27FC236}">
                <a16:creationId xmlns:a16="http://schemas.microsoft.com/office/drawing/2014/main" id="{B31677FC-F039-5263-6D0B-6D21F8E71EE0}"/>
              </a:ext>
            </a:extLst>
          </p:cNvPr>
          <p:cNvSpPr txBox="1"/>
          <p:nvPr/>
        </p:nvSpPr>
        <p:spPr>
          <a:xfrm>
            <a:off x="-485655" y="4746873"/>
            <a:ext cx="18164055" cy="161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9900" kern="0" spc="-4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감사합니다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A8E63-39BD-310B-BFE6-A7BDD2F8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2FC2D0D-C631-DDC2-0943-E83351A4C489}"/>
              </a:ext>
            </a:extLst>
          </p:cNvPr>
          <p:cNvGrpSpPr/>
          <p:nvPr/>
        </p:nvGrpSpPr>
        <p:grpSpPr>
          <a:xfrm>
            <a:off x="-304800" y="2095500"/>
            <a:ext cx="16800000" cy="493714"/>
            <a:chOff x="-1466667" y="3586476"/>
            <a:chExt cx="16800000" cy="493714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46B0F066-320D-C816-8533-BC6EA3ECB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593D7834-8131-9338-0B11-F84C7CC2E7A9}"/>
              </a:ext>
            </a:extLst>
          </p:cNvPr>
          <p:cNvGrpSpPr/>
          <p:nvPr/>
        </p:nvGrpSpPr>
        <p:grpSpPr>
          <a:xfrm>
            <a:off x="15451646" y="114300"/>
            <a:ext cx="5122354" cy="493714"/>
            <a:chOff x="14291312" y="1597249"/>
            <a:chExt cx="5122354" cy="493714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89C72DE4-0822-6378-A82C-7C921617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98BF71-4170-5C9F-DBF6-64522421C583}"/>
              </a:ext>
            </a:extLst>
          </p:cNvPr>
          <p:cNvSpPr txBox="1"/>
          <p:nvPr/>
        </p:nvSpPr>
        <p:spPr>
          <a:xfrm>
            <a:off x="3124200" y="2705100"/>
            <a:ext cx="1264920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500" b="1">
                <a:solidFill>
                  <a:schemeClr val="tx1"/>
                </a:solidFill>
                <a:latin typeface="+mn-ea"/>
              </a:rPr>
              <a:t>MSA</a:t>
            </a:r>
          </a:p>
          <a:p>
            <a:r>
              <a:rPr lang="en-US" altLang="ko-KR" sz="1500">
                <a:latin typeface="+mn-ea"/>
              </a:rPr>
              <a:t>   </a:t>
            </a:r>
          </a:p>
          <a:p>
            <a:r>
              <a:rPr lang="ko-KR" altLang="en-US" sz="2700"/>
              <a:t>하나의 애플리케이션을 작고 독립적인 서비스로 나누어 개발</a:t>
            </a:r>
            <a:r>
              <a:rPr lang="en-US" altLang="ko-KR" sz="2700"/>
              <a:t>, </a:t>
            </a:r>
            <a:r>
              <a:rPr lang="ko-KR" altLang="en-US" sz="2700"/>
              <a:t>운영하는 아키텍처</a:t>
            </a:r>
          </a:p>
          <a:p>
            <a:r>
              <a:rPr lang="ko-KR" altLang="en-US" sz="1500"/>
              <a:t>   </a:t>
            </a:r>
          </a:p>
          <a:p>
            <a:r>
              <a:rPr lang="ko-KR" altLang="en-US" sz="2700"/>
              <a:t>각 서비스는 독립적으로 실행되며</a:t>
            </a:r>
            <a:r>
              <a:rPr lang="en-US" altLang="ko-KR" sz="2700"/>
              <a:t>, </a:t>
            </a:r>
            <a:r>
              <a:rPr lang="ko-KR" altLang="en-US" sz="2700"/>
              <a:t>서로 </a:t>
            </a:r>
            <a:r>
              <a:rPr lang="en-US" altLang="ko-KR" sz="2700"/>
              <a:t>API </a:t>
            </a:r>
            <a:r>
              <a:rPr lang="ko-KR" altLang="en-US" sz="2700"/>
              <a:t>또는 메시지를 통해 통신</a:t>
            </a:r>
          </a:p>
        </p:txBody>
      </p:sp>
      <p:grpSp>
        <p:nvGrpSpPr>
          <p:cNvPr id="4" name="그룹 1002">
            <a:extLst>
              <a:ext uri="{FF2B5EF4-FFF2-40B4-BE49-F238E27FC236}">
                <a16:creationId xmlns:a16="http://schemas.microsoft.com/office/drawing/2014/main" id="{77E16355-F21A-100C-72EE-219D04B357AB}"/>
              </a:ext>
            </a:extLst>
          </p:cNvPr>
          <p:cNvGrpSpPr/>
          <p:nvPr/>
        </p:nvGrpSpPr>
        <p:grpSpPr>
          <a:xfrm>
            <a:off x="457200" y="330249"/>
            <a:ext cx="1066307" cy="493714"/>
            <a:chOff x="1270620" y="872165"/>
            <a:chExt cx="1066307" cy="493714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1363A95A-B766-A01E-0BBD-D54156BE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02179C-961D-0205-DDED-3EACE8EDB10D}"/>
              </a:ext>
            </a:extLst>
          </p:cNvPr>
          <p:cNvSpPr txBox="1"/>
          <p:nvPr/>
        </p:nvSpPr>
        <p:spPr>
          <a:xfrm>
            <a:off x="3124200" y="5143530"/>
            <a:ext cx="1272599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Why MSA?</a:t>
            </a:r>
          </a:p>
          <a:p>
            <a:r>
              <a:rPr lang="en-US" altLang="ko-KR" sz="1500" dirty="0">
                <a:latin typeface="+mn-ea"/>
              </a:rPr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/>
              <a:t>독립적 개발 및 배포</a:t>
            </a:r>
            <a:endParaRPr lang="en-US" altLang="ko-KR" sz="3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lvl="1"/>
            <a:r>
              <a:rPr lang="ko-KR" altLang="en-US" sz="2700" dirty="0"/>
              <a:t>각 서비스는 독립적이기 때문에 유지보수</a:t>
            </a:r>
            <a:r>
              <a:rPr lang="en-US" altLang="ko-KR" sz="2700" dirty="0"/>
              <a:t>, </a:t>
            </a:r>
            <a:r>
              <a:rPr lang="ko-KR" altLang="en-US" sz="2700" dirty="0"/>
              <a:t>테스트</a:t>
            </a:r>
            <a:r>
              <a:rPr lang="en-US" altLang="ko-KR" sz="2700" dirty="0"/>
              <a:t>, </a:t>
            </a:r>
            <a:r>
              <a:rPr lang="ko-KR" altLang="en-US" sz="2700" dirty="0"/>
              <a:t>배포가 간단함</a:t>
            </a:r>
            <a:endParaRPr lang="en-US" altLang="ko-KR" sz="2000" dirty="0"/>
          </a:p>
          <a:p>
            <a:pPr lvl="1"/>
            <a:r>
              <a:rPr lang="en-US" altLang="ko-KR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>
                <a:latin typeface="+mn-ea"/>
              </a:rPr>
              <a:t>장애 격리</a:t>
            </a:r>
            <a:r>
              <a:rPr lang="en-US" altLang="ko-KR" sz="1000" b="1" dirty="0">
                <a:latin typeface="+mn-ea"/>
              </a:rPr>
              <a:t>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000" b="1" dirty="0">
              <a:latin typeface="+mn-ea"/>
            </a:endParaRPr>
          </a:p>
          <a:p>
            <a:r>
              <a:rPr lang="en-US" altLang="ko-KR" sz="2700" dirty="0">
                <a:solidFill>
                  <a:prstClr val="black"/>
                </a:solidFill>
                <a:latin typeface="Calibri"/>
              </a:rPr>
              <a:t>      </a:t>
            </a:r>
            <a:r>
              <a:rPr lang="ko-KR" altLang="en-US" sz="2700" dirty="0">
                <a:solidFill>
                  <a:prstClr val="black"/>
                </a:solidFill>
              </a:rPr>
              <a:t>한 서비스에서 장애가 발생해도 다른 서비스에 영향을 미치지 않음</a:t>
            </a:r>
            <a:endParaRPr lang="en-US" altLang="ko-KR" sz="2700" dirty="0">
              <a:solidFill>
                <a:prstClr val="black"/>
              </a:solidFill>
            </a:endParaRPr>
          </a:p>
          <a:p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>
                <a:latin typeface="+mn-ea"/>
              </a:rPr>
              <a:t>다양한 기술 스택 활용</a:t>
            </a:r>
            <a:r>
              <a:rPr lang="en-US" altLang="ko-KR" sz="1000" b="1" dirty="0">
                <a:latin typeface="+mn-ea"/>
              </a:rPr>
              <a:t>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000" b="1" dirty="0">
              <a:latin typeface="+mn-ea"/>
            </a:endParaRPr>
          </a:p>
          <a:p>
            <a:r>
              <a:rPr lang="en-US" altLang="ko-KR" sz="2700" dirty="0">
                <a:solidFill>
                  <a:prstClr val="black"/>
                </a:solidFill>
                <a:latin typeface="Calibri"/>
              </a:rPr>
              <a:t>      </a:t>
            </a:r>
            <a:r>
              <a:rPr lang="ko-KR" altLang="en-US" sz="2700" dirty="0">
                <a:solidFill>
                  <a:prstClr val="black"/>
                </a:solidFill>
                <a:latin typeface="Calibri"/>
              </a:rPr>
              <a:t>서</a:t>
            </a:r>
            <a:r>
              <a:rPr lang="ko-KR" altLang="en-US" sz="2700" dirty="0">
                <a:solidFill>
                  <a:prstClr val="black"/>
                </a:solidFill>
              </a:rPr>
              <a:t>비스별로 적합한 언어와 기술을 자유롭게 선택 가능</a:t>
            </a:r>
            <a:endParaRPr lang="ko-KR" altLang="en-US" sz="3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EE0D3E97-206C-66F6-B549-E7AE30CAF635}"/>
              </a:ext>
            </a:extLst>
          </p:cNvPr>
          <p:cNvSpPr txBox="1"/>
          <p:nvPr/>
        </p:nvSpPr>
        <p:spPr>
          <a:xfrm>
            <a:off x="457200" y="787449"/>
            <a:ext cx="9265499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7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1.  MSA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8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8A37F-576C-8215-A21E-F15F85534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4B742E12-10DB-1448-FB8F-E93AEB375A82}"/>
              </a:ext>
            </a:extLst>
          </p:cNvPr>
          <p:cNvGrpSpPr/>
          <p:nvPr/>
        </p:nvGrpSpPr>
        <p:grpSpPr>
          <a:xfrm>
            <a:off x="-304800" y="2095500"/>
            <a:ext cx="16800000" cy="493714"/>
            <a:chOff x="-1466667" y="3586476"/>
            <a:chExt cx="16800000" cy="493714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82A620B9-F754-476B-D4BB-007EA594E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8F86BC36-3936-7D8F-3159-94A0C2C748D3}"/>
              </a:ext>
            </a:extLst>
          </p:cNvPr>
          <p:cNvGrpSpPr/>
          <p:nvPr/>
        </p:nvGrpSpPr>
        <p:grpSpPr>
          <a:xfrm>
            <a:off x="15451646" y="114300"/>
            <a:ext cx="5122354" cy="493714"/>
            <a:chOff x="14291312" y="1597249"/>
            <a:chExt cx="5122354" cy="493714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85FDA20D-C888-4BBF-887D-6D88BEB4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A705E-71EF-E2CC-1512-43F86673E11A}"/>
              </a:ext>
            </a:extLst>
          </p:cNvPr>
          <p:cNvSpPr/>
          <p:nvPr/>
        </p:nvSpPr>
        <p:spPr>
          <a:xfrm>
            <a:off x="2413126" y="4229100"/>
            <a:ext cx="2057400" cy="8823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UI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8D26AA-F86B-0A31-1FEF-0F864581FCD6}"/>
              </a:ext>
            </a:extLst>
          </p:cNvPr>
          <p:cNvSpPr/>
          <p:nvPr/>
        </p:nvSpPr>
        <p:spPr>
          <a:xfrm>
            <a:off x="2209800" y="4020570"/>
            <a:ext cx="2466000" cy="348513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>
              <a:solidFill>
                <a:schemeClr val="tx1"/>
              </a:solidFill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A0A6DE85-837A-D0B8-5D41-0DA462D9A2D1}"/>
              </a:ext>
            </a:extLst>
          </p:cNvPr>
          <p:cNvSpPr txBox="1"/>
          <p:nvPr/>
        </p:nvSpPr>
        <p:spPr>
          <a:xfrm>
            <a:off x="2209800" y="2933700"/>
            <a:ext cx="24660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Monolith</a:t>
            </a:r>
            <a:endParaRPr lang="en-US" sz="4500" dirty="0"/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FC43F4AD-A812-9D69-4360-DC2F0586DE16}"/>
              </a:ext>
            </a:extLst>
          </p:cNvPr>
          <p:cNvSpPr/>
          <p:nvPr/>
        </p:nvSpPr>
        <p:spPr>
          <a:xfrm>
            <a:off x="2782800" y="8166741"/>
            <a:ext cx="1332000" cy="108000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DB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014CEC-9C81-DC11-E474-7C3D6F25B5FA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3442800" y="7505700"/>
            <a:ext cx="6000" cy="661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CC34B4-A893-2C51-4258-9399D43EB5B1}"/>
              </a:ext>
            </a:extLst>
          </p:cNvPr>
          <p:cNvSpPr/>
          <p:nvPr/>
        </p:nvSpPr>
        <p:spPr>
          <a:xfrm>
            <a:off x="2413126" y="5317994"/>
            <a:ext cx="2057400" cy="8823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Business Logic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A1E2D-D371-3D92-5BF1-491513B3214A}"/>
              </a:ext>
            </a:extLst>
          </p:cNvPr>
          <p:cNvSpPr/>
          <p:nvPr/>
        </p:nvSpPr>
        <p:spPr>
          <a:xfrm>
            <a:off x="2413126" y="6406888"/>
            <a:ext cx="2057400" cy="8823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Data Access</a:t>
            </a:r>
          </a:p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Layer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18A238-2CD3-58E3-7218-705CE70DEE18}"/>
              </a:ext>
            </a:extLst>
          </p:cNvPr>
          <p:cNvSpPr/>
          <p:nvPr/>
        </p:nvSpPr>
        <p:spPr>
          <a:xfrm>
            <a:off x="1953600" y="3747987"/>
            <a:ext cx="2999400" cy="573891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938991-6F47-77F4-9D3D-0D18C4FB1CE3}"/>
              </a:ext>
            </a:extLst>
          </p:cNvPr>
          <p:cNvSpPr/>
          <p:nvPr/>
        </p:nvSpPr>
        <p:spPr>
          <a:xfrm>
            <a:off x="11224649" y="4028190"/>
            <a:ext cx="2057400" cy="8823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UI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F4452C88-1895-C4E1-6C76-5F82A0772597}"/>
              </a:ext>
            </a:extLst>
          </p:cNvPr>
          <p:cNvSpPr txBox="1"/>
          <p:nvPr/>
        </p:nvSpPr>
        <p:spPr>
          <a:xfrm>
            <a:off x="10753649" y="2936206"/>
            <a:ext cx="29994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MicroServices</a:t>
            </a:r>
            <a:endParaRPr lang="en-US" sz="4500" dirty="0"/>
          </a:p>
        </p:txBody>
      </p:sp>
      <p:sp>
        <p:nvSpPr>
          <p:cNvPr id="28" name="순서도: 자기 디스크 27">
            <a:extLst>
              <a:ext uri="{FF2B5EF4-FFF2-40B4-BE49-F238E27FC236}">
                <a16:creationId xmlns:a16="http://schemas.microsoft.com/office/drawing/2014/main" id="{BF1CBF82-1D12-39BE-3BDD-66B3A9F3B00A}"/>
              </a:ext>
            </a:extLst>
          </p:cNvPr>
          <p:cNvSpPr/>
          <p:nvPr/>
        </p:nvSpPr>
        <p:spPr>
          <a:xfrm>
            <a:off x="9125700" y="8185007"/>
            <a:ext cx="1332000" cy="108000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DB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70C92E0-F0F7-0EA4-51CC-81CCE443ECF4}"/>
              </a:ext>
            </a:extLst>
          </p:cNvPr>
          <p:cNvCxnSpPr>
            <a:cxnSpLocks/>
            <a:stCxn id="30" idx="2"/>
            <a:endCxn id="28" idx="1"/>
          </p:cNvCxnSpPr>
          <p:nvPr/>
        </p:nvCxnSpPr>
        <p:spPr>
          <a:xfrm>
            <a:off x="9791700" y="7568155"/>
            <a:ext cx="0" cy="616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152400-A4BD-E5DE-57E7-FEC19A82F3F5}"/>
              </a:ext>
            </a:extLst>
          </p:cNvPr>
          <p:cNvSpPr/>
          <p:nvPr/>
        </p:nvSpPr>
        <p:spPr>
          <a:xfrm>
            <a:off x="8763000" y="6685766"/>
            <a:ext cx="2057400" cy="882389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MicroService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73D4B7-FB7C-FDB6-5AA4-AED4D3C25E1C}"/>
              </a:ext>
            </a:extLst>
          </p:cNvPr>
          <p:cNvSpPr/>
          <p:nvPr/>
        </p:nvSpPr>
        <p:spPr>
          <a:xfrm>
            <a:off x="8153400" y="3747987"/>
            <a:ext cx="8236800" cy="573891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>
              <a:solidFill>
                <a:schemeClr val="tx1"/>
              </a:solidFill>
            </a:endParaRPr>
          </a:p>
        </p:txBody>
      </p:sp>
      <p:sp>
        <p:nvSpPr>
          <p:cNvPr id="38" name="순서도: 자기 디스크 37">
            <a:extLst>
              <a:ext uri="{FF2B5EF4-FFF2-40B4-BE49-F238E27FC236}">
                <a16:creationId xmlns:a16="http://schemas.microsoft.com/office/drawing/2014/main" id="{6D26889B-2175-05E8-5091-103B62506B7C}"/>
              </a:ext>
            </a:extLst>
          </p:cNvPr>
          <p:cNvSpPr/>
          <p:nvPr/>
        </p:nvSpPr>
        <p:spPr>
          <a:xfrm>
            <a:off x="11593390" y="8185007"/>
            <a:ext cx="1332000" cy="108000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DB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D4CD115-A6FE-343E-48BB-F8535C68C037}"/>
              </a:ext>
            </a:extLst>
          </p:cNvPr>
          <p:cNvCxnSpPr>
            <a:cxnSpLocks/>
            <a:stCxn id="40" idx="2"/>
            <a:endCxn id="38" idx="1"/>
          </p:cNvCxnSpPr>
          <p:nvPr/>
        </p:nvCxnSpPr>
        <p:spPr>
          <a:xfrm>
            <a:off x="12259390" y="7568155"/>
            <a:ext cx="0" cy="616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84FD396-A8BA-A79E-FA4D-740633F7BD4E}"/>
              </a:ext>
            </a:extLst>
          </p:cNvPr>
          <p:cNvSpPr/>
          <p:nvPr/>
        </p:nvSpPr>
        <p:spPr>
          <a:xfrm>
            <a:off x="11230690" y="6685766"/>
            <a:ext cx="2057400" cy="882389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MicroService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sp>
        <p:nvSpPr>
          <p:cNvPr id="41" name="순서도: 자기 디스크 40">
            <a:extLst>
              <a:ext uri="{FF2B5EF4-FFF2-40B4-BE49-F238E27FC236}">
                <a16:creationId xmlns:a16="http://schemas.microsoft.com/office/drawing/2014/main" id="{F38F82C8-CD35-8683-426B-9D98F83CD63E}"/>
              </a:ext>
            </a:extLst>
          </p:cNvPr>
          <p:cNvSpPr/>
          <p:nvPr/>
        </p:nvSpPr>
        <p:spPr>
          <a:xfrm>
            <a:off x="14078700" y="8166741"/>
            <a:ext cx="1332000" cy="108000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DB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172DEA-4488-43E5-97B2-B168E6D99F46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>
            <a:off x="14744700" y="7568154"/>
            <a:ext cx="0" cy="598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40713C6-987D-9EB1-CC71-A96970565FFA}"/>
              </a:ext>
            </a:extLst>
          </p:cNvPr>
          <p:cNvSpPr/>
          <p:nvPr/>
        </p:nvSpPr>
        <p:spPr>
          <a:xfrm>
            <a:off x="13716000" y="6685765"/>
            <a:ext cx="2057400" cy="882389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MicroService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F4372A-976A-802D-5E3C-96CBC3FBA070}"/>
              </a:ext>
            </a:extLst>
          </p:cNvPr>
          <p:cNvSpPr/>
          <p:nvPr/>
        </p:nvSpPr>
        <p:spPr>
          <a:xfrm>
            <a:off x="13978233" y="4915783"/>
            <a:ext cx="2057400" cy="882389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>
                <a:solidFill>
                  <a:schemeClr val="tx1"/>
                </a:solidFill>
              </a:rPr>
              <a:t>MicroService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E396579-55CD-ED58-DB94-5C567FC6833A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12253349" y="4910579"/>
            <a:ext cx="6041" cy="1775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직선 화살표 연결선 974">
            <a:extLst>
              <a:ext uri="{FF2B5EF4-FFF2-40B4-BE49-F238E27FC236}">
                <a16:creationId xmlns:a16="http://schemas.microsoft.com/office/drawing/2014/main" id="{7A37FE0A-D0EB-3A86-4C20-91D5C05DF1CF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9791700" y="4910579"/>
            <a:ext cx="2461649" cy="1775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직선 화살표 연결선 977">
            <a:extLst>
              <a:ext uri="{FF2B5EF4-FFF2-40B4-BE49-F238E27FC236}">
                <a16:creationId xmlns:a16="http://schemas.microsoft.com/office/drawing/2014/main" id="{C4FE02C2-C4FB-10F5-8A97-57B6004B34F6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>
            <a:off x="12253349" y="4910579"/>
            <a:ext cx="2491351" cy="1775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직선 화살표 연결선 980">
            <a:extLst>
              <a:ext uri="{FF2B5EF4-FFF2-40B4-BE49-F238E27FC236}">
                <a16:creationId xmlns:a16="http://schemas.microsoft.com/office/drawing/2014/main" id="{3B36B136-530C-98F5-4E43-602FA708FB56}"/>
              </a:ext>
            </a:extLst>
          </p:cNvPr>
          <p:cNvCxnSpPr>
            <a:cxnSpLocks/>
            <a:stCxn id="25" idx="3"/>
            <a:endCxn id="44" idx="0"/>
          </p:cNvCxnSpPr>
          <p:nvPr/>
        </p:nvCxnSpPr>
        <p:spPr>
          <a:xfrm>
            <a:off x="13282049" y="4469385"/>
            <a:ext cx="1724884" cy="4463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직선 화살표 연결선 984">
            <a:extLst>
              <a:ext uri="{FF2B5EF4-FFF2-40B4-BE49-F238E27FC236}">
                <a16:creationId xmlns:a16="http://schemas.microsoft.com/office/drawing/2014/main" id="{BEF739C2-3736-F226-370D-71FD1D0FDC87}"/>
              </a:ext>
            </a:extLst>
          </p:cNvPr>
          <p:cNvCxnSpPr>
            <a:cxnSpLocks/>
            <a:stCxn id="44" idx="2"/>
            <a:endCxn id="40" idx="0"/>
          </p:cNvCxnSpPr>
          <p:nvPr/>
        </p:nvCxnSpPr>
        <p:spPr>
          <a:xfrm flipH="1">
            <a:off x="12259390" y="5798172"/>
            <a:ext cx="2747543" cy="887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직선 화살표 연결선 987">
            <a:extLst>
              <a:ext uri="{FF2B5EF4-FFF2-40B4-BE49-F238E27FC236}">
                <a16:creationId xmlns:a16="http://schemas.microsoft.com/office/drawing/2014/main" id="{70641892-C555-828E-5943-F29041733B84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14744700" y="5798172"/>
            <a:ext cx="262233" cy="887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Object 10">
            <a:extLst>
              <a:ext uri="{FF2B5EF4-FFF2-40B4-BE49-F238E27FC236}">
                <a16:creationId xmlns:a16="http://schemas.microsoft.com/office/drawing/2014/main" id="{35101CCD-D287-36C8-76A1-CA47772BD4C8}"/>
              </a:ext>
            </a:extLst>
          </p:cNvPr>
          <p:cNvSpPr txBox="1"/>
          <p:nvPr/>
        </p:nvSpPr>
        <p:spPr>
          <a:xfrm>
            <a:off x="5320200" y="5804237"/>
            <a:ext cx="246600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VS</a:t>
            </a:r>
            <a:endParaRPr lang="en-US" sz="6000" dirty="0"/>
          </a:p>
        </p:txBody>
      </p:sp>
      <p:grpSp>
        <p:nvGrpSpPr>
          <p:cNvPr id="2" name="그룹 1002">
            <a:extLst>
              <a:ext uri="{FF2B5EF4-FFF2-40B4-BE49-F238E27FC236}">
                <a16:creationId xmlns:a16="http://schemas.microsoft.com/office/drawing/2014/main" id="{2878791A-E60C-C531-23BB-42C0B6E4AC9D}"/>
              </a:ext>
            </a:extLst>
          </p:cNvPr>
          <p:cNvGrpSpPr/>
          <p:nvPr/>
        </p:nvGrpSpPr>
        <p:grpSpPr>
          <a:xfrm>
            <a:off x="457200" y="330249"/>
            <a:ext cx="1066307" cy="493714"/>
            <a:chOff x="1270620" y="872165"/>
            <a:chExt cx="1066307" cy="493714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A7A62018-ACED-5CCC-6AD8-0F14A050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6E9EEFF1-CE16-2B8D-8E36-0926D5C50837}"/>
              </a:ext>
            </a:extLst>
          </p:cNvPr>
          <p:cNvSpPr txBox="1"/>
          <p:nvPr/>
        </p:nvSpPr>
        <p:spPr>
          <a:xfrm>
            <a:off x="457200" y="787449"/>
            <a:ext cx="9265499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7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1.  MSA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ECE2D-7BE2-3262-A703-E41E22093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0903A59-CF4B-A14A-BD9E-9D0D5D674978}"/>
              </a:ext>
            </a:extLst>
          </p:cNvPr>
          <p:cNvGrpSpPr/>
          <p:nvPr/>
        </p:nvGrpSpPr>
        <p:grpSpPr>
          <a:xfrm>
            <a:off x="17489" y="2115293"/>
            <a:ext cx="16800000" cy="493714"/>
            <a:chOff x="-1466667" y="3586476"/>
            <a:chExt cx="16800000" cy="493714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E8A3E987-438B-1419-873A-BDA1A576D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DFC3F16B-71AD-C1E9-CE68-C874DDC40F2A}"/>
              </a:ext>
            </a:extLst>
          </p:cNvPr>
          <p:cNvGrpSpPr/>
          <p:nvPr/>
        </p:nvGrpSpPr>
        <p:grpSpPr>
          <a:xfrm>
            <a:off x="15451646" y="114300"/>
            <a:ext cx="5122354" cy="493714"/>
            <a:chOff x="14291312" y="1597249"/>
            <a:chExt cx="5122354" cy="493714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DAD320BA-C8CC-33F1-8902-A7B918A5A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sp>
        <p:nvSpPr>
          <p:cNvPr id="2" name="Object 10">
            <a:extLst>
              <a:ext uri="{FF2B5EF4-FFF2-40B4-BE49-F238E27FC236}">
                <a16:creationId xmlns:a16="http://schemas.microsoft.com/office/drawing/2014/main" id="{FE29ABFE-BD02-BDA4-1871-5F8B99D05A65}"/>
              </a:ext>
            </a:extLst>
          </p:cNvPr>
          <p:cNvSpPr txBox="1"/>
          <p:nvPr/>
        </p:nvSpPr>
        <p:spPr>
          <a:xfrm>
            <a:off x="990353" y="2874200"/>
            <a:ext cx="926549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kern="0" spc="-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1)  </a:t>
            </a:r>
            <a:r>
              <a:rPr lang="en-US" altLang="ko-KR" sz="4500" kern="0" spc="-500" dirty="0">
                <a:solidFill>
                  <a:srgbClr val="000000"/>
                </a:solidFill>
                <a:highlight>
                  <a:srgbClr val="D5D5D5"/>
                </a:highlight>
                <a:latin typeface="Noto Sans CJK KR Regular" pitchFamily="34" charset="0"/>
                <a:cs typeface="Noto Sans CJK KR Regular" pitchFamily="34" charset="0"/>
              </a:rPr>
              <a:t>Spring Cloud  Netflix  Eureka </a:t>
            </a:r>
            <a:endParaRPr lang="en-US" sz="4500" dirty="0">
              <a:highlight>
                <a:srgbClr val="D5D5D5"/>
              </a:highlight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E5A0044D-8866-1318-C8CC-7139366EBD22}"/>
              </a:ext>
            </a:extLst>
          </p:cNvPr>
          <p:cNvSpPr txBox="1"/>
          <p:nvPr/>
        </p:nvSpPr>
        <p:spPr>
          <a:xfrm>
            <a:off x="1744876" y="5874484"/>
            <a:ext cx="12047324" cy="21390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b="1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EurekaServer</a:t>
            </a:r>
          </a:p>
          <a:p>
            <a:r>
              <a:rPr lang="en-US" altLang="ko-KR" sz="35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	</a:t>
            </a:r>
            <a:r>
              <a:rPr lang="ko-KR" altLang="en-US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서비스를 등록</a:t>
            </a:r>
            <a:r>
              <a:rPr lang="en-US" altLang="ko-KR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/</a:t>
            </a:r>
            <a:r>
              <a:rPr lang="ko-KR" altLang="en-US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헬스체크하는 중앙 레지스트리</a:t>
            </a:r>
            <a:endParaRPr lang="en-US" altLang="ko-KR" sz="2400" kern="0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r>
              <a:rPr lang="en-US" altLang="ko-KR" sz="15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b="1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EurekaClient</a:t>
            </a:r>
          </a:p>
          <a:p>
            <a:r>
              <a:rPr lang="en-US" altLang="ko-KR" sz="35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	</a:t>
            </a:r>
            <a:r>
              <a:rPr lang="ko-KR" altLang="en-US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자신을 서버에 등록하고</a:t>
            </a:r>
            <a:r>
              <a:rPr lang="en-US" altLang="ko-KR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, </a:t>
            </a:r>
            <a:r>
              <a:rPr lang="ko-KR" altLang="en-US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다른 서비스를 검색하여 통신</a:t>
            </a:r>
            <a:endParaRPr lang="en-US" altLang="ko-KR" sz="2400" kern="0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3D7B9975-ECE2-D702-A123-EBF352079ED9}"/>
              </a:ext>
            </a:extLst>
          </p:cNvPr>
          <p:cNvGrpSpPr/>
          <p:nvPr/>
        </p:nvGrpSpPr>
        <p:grpSpPr>
          <a:xfrm>
            <a:off x="457200" y="330249"/>
            <a:ext cx="1066307" cy="493714"/>
            <a:chOff x="1270620" y="872165"/>
            <a:chExt cx="1066307" cy="493714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43EC0FD2-085B-FD80-6EC4-0E421ED17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9A785CF6-8084-4428-8B76-CB03271AE351}"/>
              </a:ext>
            </a:extLst>
          </p:cNvPr>
          <p:cNvSpPr txBox="1"/>
          <p:nvPr/>
        </p:nvSpPr>
        <p:spPr>
          <a:xfrm>
            <a:off x="457200" y="787449"/>
            <a:ext cx="9265499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7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  MSA </a:t>
            </a:r>
            <a:r>
              <a:rPr lang="ko-KR" altLang="en-US" sz="5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프레임워크</a:t>
            </a:r>
            <a:endParaRPr lang="en-US" sz="55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79B7F1-2800-62BB-82B8-2FAF6E42F4B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264" t="2005" r="3050" b="13512"/>
          <a:stretch/>
        </p:blipFill>
        <p:spPr>
          <a:xfrm>
            <a:off x="9753600" y="3331400"/>
            <a:ext cx="6713324" cy="5850700"/>
          </a:xfrm>
          <a:prstGeom prst="rect">
            <a:avLst/>
          </a:prstGeom>
        </p:spPr>
      </p:pic>
      <p:sp>
        <p:nvSpPr>
          <p:cNvPr id="5" name="Object 10">
            <a:extLst>
              <a:ext uri="{FF2B5EF4-FFF2-40B4-BE49-F238E27FC236}">
                <a16:creationId xmlns:a16="http://schemas.microsoft.com/office/drawing/2014/main" id="{1A00C1E1-523A-23C3-8FC0-E4E390FA47E3}"/>
              </a:ext>
            </a:extLst>
          </p:cNvPr>
          <p:cNvSpPr txBox="1"/>
          <p:nvPr/>
        </p:nvSpPr>
        <p:spPr>
          <a:xfrm>
            <a:off x="1371600" y="4610100"/>
            <a:ext cx="1204732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서비스 간 동적인 통신을 가능하게 해주는 </a:t>
            </a:r>
            <a:r>
              <a:rPr lang="en-US" altLang="ko-KR" sz="2700" b="1" kern="0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Service Discovery</a:t>
            </a:r>
            <a:endParaRPr kumimoji="0" lang="en-US" altLang="ko-KR" sz="2700" b="1" i="0" u="none" strike="noStrike" kern="0" cap="none" spc="-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DC2B9-4D5D-BAF4-DDBD-E4ACE1B54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C41BA3ED-FAB8-EE1A-A674-B71461AFED40}"/>
              </a:ext>
            </a:extLst>
          </p:cNvPr>
          <p:cNvGrpSpPr/>
          <p:nvPr/>
        </p:nvGrpSpPr>
        <p:grpSpPr>
          <a:xfrm>
            <a:off x="-304800" y="2095500"/>
            <a:ext cx="16800000" cy="493714"/>
            <a:chOff x="-1466667" y="3586476"/>
            <a:chExt cx="16800000" cy="493714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1965A94-B936-90E0-73B3-886425450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E6820A22-0252-7FDB-FD4D-D8FD7B351EE7}"/>
              </a:ext>
            </a:extLst>
          </p:cNvPr>
          <p:cNvGrpSpPr/>
          <p:nvPr/>
        </p:nvGrpSpPr>
        <p:grpSpPr>
          <a:xfrm>
            <a:off x="15451646" y="114300"/>
            <a:ext cx="5122354" cy="493714"/>
            <a:chOff x="14291312" y="1597249"/>
            <a:chExt cx="5122354" cy="493714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04748EDF-765F-82A0-554A-90248E4AE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grpSp>
        <p:nvGrpSpPr>
          <p:cNvPr id="4" name="그룹 1002">
            <a:extLst>
              <a:ext uri="{FF2B5EF4-FFF2-40B4-BE49-F238E27FC236}">
                <a16:creationId xmlns:a16="http://schemas.microsoft.com/office/drawing/2014/main" id="{9FA7F8B3-C031-E865-104D-DB750DC63925}"/>
              </a:ext>
            </a:extLst>
          </p:cNvPr>
          <p:cNvGrpSpPr/>
          <p:nvPr/>
        </p:nvGrpSpPr>
        <p:grpSpPr>
          <a:xfrm>
            <a:off x="457200" y="330249"/>
            <a:ext cx="1066307" cy="493714"/>
            <a:chOff x="1270620" y="872165"/>
            <a:chExt cx="1066307" cy="493714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81E70793-7F6D-7106-BA46-11782B5A2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6" name="Object 10">
            <a:extLst>
              <a:ext uri="{FF2B5EF4-FFF2-40B4-BE49-F238E27FC236}">
                <a16:creationId xmlns:a16="http://schemas.microsoft.com/office/drawing/2014/main" id="{110EDF47-4312-647F-F87A-6DC30A3E3B90}"/>
              </a:ext>
            </a:extLst>
          </p:cNvPr>
          <p:cNvSpPr txBox="1"/>
          <p:nvPr/>
        </p:nvSpPr>
        <p:spPr>
          <a:xfrm>
            <a:off x="457200" y="787449"/>
            <a:ext cx="9265499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7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  MSA </a:t>
            </a:r>
            <a:r>
              <a:rPr lang="ko-KR" altLang="en-US" sz="5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프레임워크</a:t>
            </a:r>
            <a:endParaRPr lang="en-US" sz="5500" dirty="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2BDA6DC2-BF13-33FA-4214-51745023296D}"/>
              </a:ext>
            </a:extLst>
          </p:cNvPr>
          <p:cNvSpPr txBox="1"/>
          <p:nvPr/>
        </p:nvSpPr>
        <p:spPr>
          <a:xfrm>
            <a:off x="990353" y="2874200"/>
            <a:ext cx="926549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2)  </a:t>
            </a:r>
            <a:r>
              <a:rPr lang="en-US" altLang="ko-KR" sz="4500" kern="0" spc="-500">
                <a:solidFill>
                  <a:srgbClr val="000000"/>
                </a:solidFill>
                <a:highlight>
                  <a:srgbClr val="D5D5D5"/>
                </a:highlight>
                <a:latin typeface="Noto Sans CJK KR Regular" pitchFamily="34" charset="0"/>
                <a:cs typeface="Noto Sans CJK KR Regular" pitchFamily="34" charset="0"/>
              </a:rPr>
              <a:t>Spring Cloud  Gateway</a:t>
            </a:r>
            <a:endParaRPr lang="en-US" sz="4500" dirty="0">
              <a:highlight>
                <a:srgbClr val="D5D5D5"/>
              </a:highligh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766257-E249-AF26-A8AC-7C74A2669E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580" b="5132"/>
          <a:stretch/>
        </p:blipFill>
        <p:spPr>
          <a:xfrm>
            <a:off x="8095200" y="3630229"/>
            <a:ext cx="8552400" cy="5437618"/>
          </a:xfrm>
          <a:prstGeom prst="rect">
            <a:avLst/>
          </a:prstGeom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5D9D8B06-441F-4D51-BDEB-92874E18D29C}"/>
              </a:ext>
            </a:extLst>
          </p:cNvPr>
          <p:cNvSpPr txBox="1"/>
          <p:nvPr/>
        </p:nvSpPr>
        <p:spPr>
          <a:xfrm>
            <a:off x="1371600" y="5016445"/>
            <a:ext cx="12047324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모든 요청의 </a:t>
            </a:r>
            <a:r>
              <a:rPr lang="ko-KR" altLang="en-US" sz="2700" b="1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단일 진입점</a:t>
            </a:r>
            <a:r>
              <a:rPr lang="ko-KR" altLang="en-US" sz="27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으로</a:t>
            </a:r>
            <a:endParaRPr lang="en-US" altLang="ko-KR" sz="2700" kern="0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r>
              <a:rPr lang="ko-KR" altLang="en-US" sz="10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  </a:t>
            </a:r>
          </a:p>
          <a:p>
            <a:r>
              <a:rPr lang="ko-KR" altLang="en-US" sz="2800" b="1"/>
              <a:t>각 서비스로 바로 접근하지 않고</a:t>
            </a:r>
            <a:r>
              <a:rPr lang="en-US" altLang="ko-KR" sz="2800" b="1"/>
              <a:t>,</a:t>
            </a:r>
          </a:p>
          <a:p>
            <a:r>
              <a:rPr lang="en-US" altLang="ko-KR" sz="1000" b="1"/>
              <a:t>   </a:t>
            </a:r>
          </a:p>
          <a:p>
            <a:r>
              <a:rPr lang="en-US" altLang="ko-KR" sz="2800"/>
              <a:t>Gateway</a:t>
            </a:r>
            <a:r>
              <a:rPr lang="ko-KR" altLang="en-US" sz="2800"/>
              <a:t>를 통해 적절한 서비스로 </a:t>
            </a:r>
            <a:r>
              <a:rPr lang="ko-KR" altLang="en-US" sz="2800" b="1"/>
              <a:t>라우팅</a:t>
            </a:r>
            <a:r>
              <a:rPr lang="en-US" altLang="ko-KR" sz="2800" b="1"/>
              <a:t> </a:t>
            </a:r>
            <a:r>
              <a:rPr lang="ko-KR" altLang="en-US" sz="2800"/>
              <a:t>처리</a:t>
            </a:r>
            <a:endParaRPr lang="en-US" altLang="ko-KR" sz="2800"/>
          </a:p>
          <a:p>
            <a:endParaRPr lang="en-US" altLang="ko-KR" sz="2800" kern="0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endParaRPr lang="en-US" altLang="ko-KR" sz="2800" kern="0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r>
              <a:rPr lang="ko-KR" altLang="en-US" sz="27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이 외에도 인증</a:t>
            </a:r>
            <a:r>
              <a:rPr lang="en-US" altLang="ko-KR" sz="27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/</a:t>
            </a:r>
            <a:r>
              <a:rPr lang="ko-KR" altLang="en-US" sz="27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인가</a:t>
            </a:r>
            <a:r>
              <a:rPr lang="en-US" altLang="ko-KR" sz="27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, </a:t>
            </a:r>
            <a:r>
              <a:rPr lang="ko-KR" altLang="en-US" sz="27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로드 밸런싱</a:t>
            </a:r>
            <a:r>
              <a:rPr lang="en-US" altLang="ko-KR" sz="27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, </a:t>
            </a:r>
            <a:r>
              <a:rPr lang="ko-KR" altLang="en-US" sz="27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필터링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23560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A4C11-F2BC-55F3-E70F-94BA4E761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09D20B46-E771-887B-9163-D34331A0D6D0}"/>
              </a:ext>
            </a:extLst>
          </p:cNvPr>
          <p:cNvGrpSpPr/>
          <p:nvPr/>
        </p:nvGrpSpPr>
        <p:grpSpPr>
          <a:xfrm>
            <a:off x="-304800" y="2095500"/>
            <a:ext cx="16800000" cy="493714"/>
            <a:chOff x="-1466667" y="3586476"/>
            <a:chExt cx="16800000" cy="493714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C7A465-BADC-BA46-785E-6472A1E51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BA125457-4433-12F6-1D7E-FA4E556E4BC9}"/>
              </a:ext>
            </a:extLst>
          </p:cNvPr>
          <p:cNvGrpSpPr/>
          <p:nvPr/>
        </p:nvGrpSpPr>
        <p:grpSpPr>
          <a:xfrm>
            <a:off x="15451646" y="114300"/>
            <a:ext cx="5122354" cy="493714"/>
            <a:chOff x="14291312" y="1597249"/>
            <a:chExt cx="5122354" cy="493714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79D7F3F3-CE4D-A230-309A-2C29DFE69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F1B2137B-17D3-944E-CE03-C49A39C20370}"/>
              </a:ext>
            </a:extLst>
          </p:cNvPr>
          <p:cNvGrpSpPr/>
          <p:nvPr/>
        </p:nvGrpSpPr>
        <p:grpSpPr>
          <a:xfrm>
            <a:off x="457200" y="330249"/>
            <a:ext cx="1066307" cy="493714"/>
            <a:chOff x="1270620" y="872165"/>
            <a:chExt cx="1066307" cy="493714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343BAF5A-419D-E5F5-B974-89065729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5DFBF4DF-8C9C-EF69-9907-2411FD9901D1}"/>
              </a:ext>
            </a:extLst>
          </p:cNvPr>
          <p:cNvSpPr txBox="1"/>
          <p:nvPr/>
        </p:nvSpPr>
        <p:spPr>
          <a:xfrm>
            <a:off x="457200" y="787449"/>
            <a:ext cx="9265499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7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  MSA </a:t>
            </a:r>
            <a:r>
              <a:rPr lang="ko-KR" altLang="en-US" sz="5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프레임워크</a:t>
            </a:r>
            <a:endParaRPr lang="en-US" sz="5500" dirty="0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0633068-64BC-0298-CD27-E04275962466}"/>
              </a:ext>
            </a:extLst>
          </p:cNvPr>
          <p:cNvSpPr txBox="1"/>
          <p:nvPr/>
        </p:nvSpPr>
        <p:spPr>
          <a:xfrm>
            <a:off x="990353" y="2874200"/>
            <a:ext cx="926549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3)  </a:t>
            </a:r>
            <a:r>
              <a:rPr lang="en-US" altLang="ko-KR" sz="4500" kern="0" spc="-500">
                <a:solidFill>
                  <a:srgbClr val="000000"/>
                </a:solidFill>
                <a:highlight>
                  <a:srgbClr val="D5D5D5"/>
                </a:highlight>
                <a:latin typeface="Noto Sans CJK KR Regular" pitchFamily="34" charset="0"/>
                <a:cs typeface="Noto Sans CJK KR Regular" pitchFamily="34" charset="0"/>
              </a:rPr>
              <a:t>Spring Cloud  Config</a:t>
            </a:r>
            <a:endParaRPr lang="en-US" sz="4500" dirty="0">
              <a:highlight>
                <a:srgbClr val="D5D5D5"/>
              </a:highlight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CF5F2A-2D48-6CE6-548F-7842089208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61" t="4876" r="4189" b="7994"/>
          <a:stretch/>
        </p:blipFill>
        <p:spPr>
          <a:xfrm>
            <a:off x="9722699" y="3611503"/>
            <a:ext cx="7193701" cy="5492515"/>
          </a:xfrm>
          <a:prstGeom prst="rect">
            <a:avLst/>
          </a:prstGeom>
        </p:spPr>
      </p:pic>
      <p:sp>
        <p:nvSpPr>
          <p:cNvPr id="7" name="Object 10">
            <a:extLst>
              <a:ext uri="{FF2B5EF4-FFF2-40B4-BE49-F238E27FC236}">
                <a16:creationId xmlns:a16="http://schemas.microsoft.com/office/drawing/2014/main" id="{6FE1E677-61AB-B672-0FD9-735AD2164C75}"/>
              </a:ext>
            </a:extLst>
          </p:cNvPr>
          <p:cNvSpPr txBox="1"/>
          <p:nvPr/>
        </p:nvSpPr>
        <p:spPr>
          <a:xfrm>
            <a:off x="1371600" y="4653505"/>
            <a:ext cx="12047324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/>
              <a:t>각 마이크로서비스의 </a:t>
            </a:r>
            <a:r>
              <a:rPr lang="ko-KR" altLang="en-US" sz="2800" b="1"/>
              <a:t>설정 파일을 중앙관리</a:t>
            </a:r>
            <a:endParaRPr lang="en-US" altLang="ko-KR" sz="2800" b="1"/>
          </a:p>
          <a:p>
            <a:endParaRPr lang="en-US" altLang="ko-KR" sz="2800" b="1"/>
          </a:p>
          <a:p>
            <a:r>
              <a:rPr lang="ko-KR" altLang="en-US" sz="2800"/>
              <a:t>설정 파일 수정 시</a:t>
            </a:r>
            <a:r>
              <a:rPr lang="en-US" altLang="ko-KR" sz="2800"/>
              <a:t>,</a:t>
            </a:r>
            <a:r>
              <a:rPr lang="ko-KR" altLang="en-US" sz="2800"/>
              <a:t> 재가동 없이 </a:t>
            </a:r>
            <a:r>
              <a:rPr lang="ko-KR" altLang="en-US" sz="2800" b="1"/>
              <a:t>실시간 반영</a:t>
            </a:r>
            <a:endParaRPr lang="ko-KR" altLang="en-US" sz="2700" b="1" kern="0" spc="-150"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C5181EE3-9792-2B11-2134-CCE24C6823F1}"/>
              </a:ext>
            </a:extLst>
          </p:cNvPr>
          <p:cNvSpPr txBox="1"/>
          <p:nvPr/>
        </p:nvSpPr>
        <p:spPr>
          <a:xfrm>
            <a:off x="1744876" y="6535738"/>
            <a:ext cx="12047324" cy="21390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b="1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ConfigServer</a:t>
            </a:r>
          </a:p>
          <a:p>
            <a:r>
              <a:rPr lang="en-US" altLang="ko-KR" sz="35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	</a:t>
            </a:r>
            <a:r>
              <a:rPr lang="en-US" altLang="ko-KR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Git, </a:t>
            </a:r>
            <a:r>
              <a:rPr lang="ko-KR" altLang="en-US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파일 시스템 등에 저장된 설정 파일 읽어옴</a:t>
            </a:r>
            <a:endParaRPr lang="en-US" altLang="ko-KR" sz="2400" kern="0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r>
              <a:rPr lang="en-US" altLang="ko-KR" sz="15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b="1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ConfigClient</a:t>
            </a:r>
          </a:p>
          <a:p>
            <a:r>
              <a:rPr lang="en-US" altLang="ko-KR" sz="35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	</a:t>
            </a:r>
            <a:r>
              <a:rPr lang="en-US" altLang="ko-KR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Config Server</a:t>
            </a:r>
            <a:r>
              <a:rPr lang="ko-KR" altLang="en-US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로부터 서비스의 설정 정보 받아옴</a:t>
            </a:r>
            <a:endParaRPr lang="en-US" altLang="ko-KR" sz="2400" kern="0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6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01227-7E66-762F-9C51-AEC16FA75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1C370D4C-77D9-7357-8F67-CE486A6E2D11}"/>
              </a:ext>
            </a:extLst>
          </p:cNvPr>
          <p:cNvGrpSpPr/>
          <p:nvPr/>
        </p:nvGrpSpPr>
        <p:grpSpPr>
          <a:xfrm>
            <a:off x="-304800" y="2095500"/>
            <a:ext cx="16800000" cy="493714"/>
            <a:chOff x="-1466667" y="3586476"/>
            <a:chExt cx="16800000" cy="493714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96922660-64DF-7272-D2A6-83D72EB8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3FE3DDC2-8D09-15FE-421A-7CF8D471FAC7}"/>
              </a:ext>
            </a:extLst>
          </p:cNvPr>
          <p:cNvGrpSpPr/>
          <p:nvPr/>
        </p:nvGrpSpPr>
        <p:grpSpPr>
          <a:xfrm>
            <a:off x="15451646" y="114300"/>
            <a:ext cx="5122354" cy="493714"/>
            <a:chOff x="14291312" y="1597249"/>
            <a:chExt cx="5122354" cy="493714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B739C07F-9656-41AF-41F3-84E71FCF8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9EB8D1A1-FA2F-98B8-0AC1-18772CC47338}"/>
              </a:ext>
            </a:extLst>
          </p:cNvPr>
          <p:cNvGrpSpPr/>
          <p:nvPr/>
        </p:nvGrpSpPr>
        <p:grpSpPr>
          <a:xfrm>
            <a:off x="457200" y="330249"/>
            <a:ext cx="1066307" cy="493714"/>
            <a:chOff x="1270620" y="872165"/>
            <a:chExt cx="1066307" cy="493714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E0A065E6-298B-CB02-EBE3-A52AEA9DA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22640299-B582-36A2-EC90-AB9D65470297}"/>
              </a:ext>
            </a:extLst>
          </p:cNvPr>
          <p:cNvSpPr txBox="1"/>
          <p:nvPr/>
        </p:nvSpPr>
        <p:spPr>
          <a:xfrm>
            <a:off x="457200" y="787449"/>
            <a:ext cx="9265499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7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  MSA </a:t>
            </a:r>
            <a:r>
              <a:rPr lang="ko-KR" altLang="en-US" sz="5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프레임워크</a:t>
            </a:r>
            <a:endParaRPr lang="en-US" sz="5500" dirty="0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1204D9F9-3883-8DEE-2EB6-D7E59EC3AAD2}"/>
              </a:ext>
            </a:extLst>
          </p:cNvPr>
          <p:cNvSpPr txBox="1"/>
          <p:nvPr/>
        </p:nvSpPr>
        <p:spPr>
          <a:xfrm>
            <a:off x="990353" y="2874200"/>
            <a:ext cx="926549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4)  </a:t>
            </a:r>
            <a:r>
              <a:rPr lang="en-US" altLang="ko-KR" sz="4500" kern="0" spc="-500">
                <a:solidFill>
                  <a:srgbClr val="000000"/>
                </a:solidFill>
                <a:highlight>
                  <a:srgbClr val="D5D5D5"/>
                </a:highlight>
                <a:latin typeface="Noto Sans CJK KR Regular" pitchFamily="34" charset="0"/>
                <a:cs typeface="Noto Sans CJK KR Regular" pitchFamily="34" charset="0"/>
              </a:rPr>
              <a:t>Spring Cloud  OpenFeign</a:t>
            </a:r>
            <a:endParaRPr lang="en-US" sz="4500" dirty="0">
              <a:highlight>
                <a:srgbClr val="D5D5D5"/>
              </a:highligh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ADDC5F-741F-ABFE-0841-76674C673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1992" y="2950400"/>
            <a:ext cx="6414408" cy="6917500"/>
          </a:xfrm>
          <a:prstGeom prst="rect">
            <a:avLst/>
          </a:prstGeom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91B86C35-EDE8-EDD6-0471-DFE6C563BD9B}"/>
              </a:ext>
            </a:extLst>
          </p:cNvPr>
          <p:cNvSpPr txBox="1"/>
          <p:nvPr/>
        </p:nvSpPr>
        <p:spPr>
          <a:xfrm>
            <a:off x="1371600" y="5372100"/>
            <a:ext cx="12047324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/>
              <a:t>Eureka</a:t>
            </a:r>
            <a:r>
              <a:rPr lang="ko-KR" altLang="en-US" sz="2800"/>
              <a:t>와 연동하여 </a:t>
            </a:r>
            <a:r>
              <a:rPr lang="ko-KR" altLang="en-US" sz="2800" b="1"/>
              <a:t>서비스 이름을 기반으로</a:t>
            </a:r>
            <a:endParaRPr lang="en-US" altLang="ko-KR" sz="2800" b="1"/>
          </a:p>
          <a:p>
            <a:r>
              <a:rPr lang="ko-KR" altLang="en-US" sz="1000" b="1"/>
              <a:t>    </a:t>
            </a:r>
            <a:endParaRPr lang="en-US" altLang="ko-KR" sz="1000" b="1"/>
          </a:p>
          <a:p>
            <a:r>
              <a:rPr lang="ko-KR" altLang="en-US" sz="2800"/>
              <a:t>마이크로서비스 간</a:t>
            </a:r>
            <a:r>
              <a:rPr lang="en-US" altLang="ko-KR" sz="2800"/>
              <a:t> </a:t>
            </a:r>
            <a:r>
              <a:rPr lang="ko-KR" altLang="en-US" sz="2800" b="1"/>
              <a:t>동적 통신</a:t>
            </a:r>
            <a:r>
              <a:rPr lang="ko-KR" altLang="en-US" sz="2800"/>
              <a:t>할 수 있도록 해주는</a:t>
            </a:r>
            <a:endParaRPr lang="en-US" altLang="ko-KR" sz="2800"/>
          </a:p>
          <a:p>
            <a:r>
              <a:rPr lang="en-US" altLang="ko-KR" sz="1000"/>
              <a:t>   </a:t>
            </a:r>
            <a:r>
              <a:rPr lang="ko-KR" altLang="en-US" sz="1000"/>
              <a:t> </a:t>
            </a:r>
            <a:endParaRPr lang="en-US" altLang="ko-KR" sz="1000"/>
          </a:p>
          <a:p>
            <a:r>
              <a:rPr lang="en-US" altLang="ko-KR" sz="2800"/>
              <a:t>HTTP</a:t>
            </a:r>
            <a:r>
              <a:rPr lang="ko-KR" altLang="en-US" sz="2800"/>
              <a:t> 클라이언트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19235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972B8-83B9-BE81-FA97-7833F12D4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F452FBC-65FA-060C-8247-EF50E9F231E7}"/>
              </a:ext>
            </a:extLst>
          </p:cNvPr>
          <p:cNvGrpSpPr/>
          <p:nvPr/>
        </p:nvGrpSpPr>
        <p:grpSpPr>
          <a:xfrm>
            <a:off x="-304800" y="2095500"/>
            <a:ext cx="16800000" cy="493714"/>
            <a:chOff x="-1466667" y="3586476"/>
            <a:chExt cx="16800000" cy="493714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D5A2710-211E-3558-6C66-8FAE63EFF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EC23AAC8-8056-BBB3-DB8C-A36E86E657EC}"/>
              </a:ext>
            </a:extLst>
          </p:cNvPr>
          <p:cNvGrpSpPr/>
          <p:nvPr/>
        </p:nvGrpSpPr>
        <p:grpSpPr>
          <a:xfrm>
            <a:off x="15451646" y="114300"/>
            <a:ext cx="5122354" cy="493714"/>
            <a:chOff x="14291312" y="1597249"/>
            <a:chExt cx="5122354" cy="493714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AFE83706-2102-0816-3132-020CFB1E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29B78D20-790A-1783-FBED-3C836ED197F8}"/>
              </a:ext>
            </a:extLst>
          </p:cNvPr>
          <p:cNvGrpSpPr/>
          <p:nvPr/>
        </p:nvGrpSpPr>
        <p:grpSpPr>
          <a:xfrm>
            <a:off x="457200" y="330249"/>
            <a:ext cx="1066307" cy="493714"/>
            <a:chOff x="1270620" y="872165"/>
            <a:chExt cx="1066307" cy="493714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477289FC-EAD1-F6A3-F4A7-A445739E2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CF8A59FB-BFA0-8412-E46C-C55738A90FC1}"/>
              </a:ext>
            </a:extLst>
          </p:cNvPr>
          <p:cNvSpPr txBox="1"/>
          <p:nvPr/>
        </p:nvSpPr>
        <p:spPr>
          <a:xfrm>
            <a:off x="457200" y="787449"/>
            <a:ext cx="9265499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7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  MSA </a:t>
            </a:r>
            <a:r>
              <a:rPr lang="ko-KR" altLang="en-US" sz="5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프레임워크</a:t>
            </a:r>
            <a:endParaRPr lang="en-US" sz="5500" dirty="0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DC2376BA-C1BB-AC08-68B2-1CA34403AF30}"/>
              </a:ext>
            </a:extLst>
          </p:cNvPr>
          <p:cNvSpPr txBox="1"/>
          <p:nvPr/>
        </p:nvSpPr>
        <p:spPr>
          <a:xfrm>
            <a:off x="990353" y="2874200"/>
            <a:ext cx="926549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kern="0" spc="-50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5)  </a:t>
            </a:r>
            <a:r>
              <a:rPr lang="en-US" altLang="ko-KR" sz="4500" kern="0" spc="-500">
                <a:solidFill>
                  <a:srgbClr val="000000"/>
                </a:solidFill>
                <a:highlight>
                  <a:srgbClr val="D5D5D5"/>
                </a:highlight>
                <a:latin typeface="Noto Sans CJK KR Regular" pitchFamily="34" charset="0"/>
                <a:cs typeface="Noto Sans CJK KR Regular" pitchFamily="34" charset="0"/>
              </a:rPr>
              <a:t>Spring Cloud  CircuitBreaker</a:t>
            </a:r>
            <a:endParaRPr lang="en-US" sz="4500" dirty="0">
              <a:highlight>
                <a:srgbClr val="D5D5D5"/>
              </a:highlight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8DB916B-DB05-8AF3-1347-3FC5186B4F69}"/>
              </a:ext>
            </a:extLst>
          </p:cNvPr>
          <p:cNvSpPr txBox="1"/>
          <p:nvPr/>
        </p:nvSpPr>
        <p:spPr>
          <a:xfrm>
            <a:off x="1371600" y="4544080"/>
            <a:ext cx="1204732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/>
              <a:t>서비스 간 </a:t>
            </a:r>
            <a:r>
              <a:rPr lang="ko-KR" altLang="en-US" sz="2800" b="1"/>
              <a:t>장애 전파를 방지</a:t>
            </a:r>
            <a:r>
              <a:rPr lang="ko-KR" altLang="en-US" sz="2800"/>
              <a:t>하여</a:t>
            </a:r>
            <a:r>
              <a:rPr lang="en-US" altLang="ko-KR" sz="2800"/>
              <a:t> </a:t>
            </a:r>
            <a:r>
              <a:rPr lang="ko-KR" altLang="en-US" sz="2800"/>
              <a:t>시스템의 안정성을 유지</a:t>
            </a:r>
            <a:endParaRPr lang="en-US" altLang="ko-KR" sz="2800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6EBF24AF-4F28-34DA-DDB9-B2B6153C2635}"/>
              </a:ext>
            </a:extLst>
          </p:cNvPr>
          <p:cNvSpPr txBox="1"/>
          <p:nvPr/>
        </p:nvSpPr>
        <p:spPr>
          <a:xfrm>
            <a:off x="1828800" y="5686743"/>
            <a:ext cx="12047324" cy="3277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b="1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Closed </a:t>
            </a:r>
            <a:r>
              <a:rPr lang="ko-KR" altLang="en-US" sz="2400" b="1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상태</a:t>
            </a:r>
            <a:endParaRPr lang="en-US" altLang="ko-KR" sz="2400" b="1" kern="0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r>
              <a:rPr lang="en-US" altLang="ko-KR" sz="35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	</a:t>
            </a:r>
            <a:r>
              <a:rPr lang="ko-KR" altLang="en-US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정상적으로 요청을 처리</a:t>
            </a:r>
            <a:endParaRPr lang="en-US" altLang="ko-KR" sz="2400" kern="0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r>
              <a:rPr lang="en-US" altLang="ko-KR" sz="15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b="1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Open </a:t>
            </a:r>
            <a:r>
              <a:rPr lang="ko-KR" altLang="en-US" sz="2400" b="1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상태</a:t>
            </a:r>
            <a:endParaRPr lang="en-US" altLang="ko-KR" sz="2400" b="1" kern="0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r>
              <a:rPr lang="en-US" altLang="ko-KR" sz="35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	</a:t>
            </a:r>
            <a:r>
              <a:rPr lang="ko-KR" altLang="en-US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설정한 조건만큼 장애가 발생하면 모든 요청을 차단</a:t>
            </a:r>
            <a:endParaRPr lang="en-US" altLang="ko-KR" sz="2400" kern="0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r>
              <a:rPr lang="en-US" altLang="ko-KR" sz="15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1" i="0" u="none" strike="noStrike" kern="0" cap="none" spc="-1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Half-Open </a:t>
            </a:r>
            <a:r>
              <a:rPr kumimoji="0" lang="ko-KR" altLang="en-US" sz="2400" b="1" i="0" u="none" strike="noStrike" kern="0" cap="none" spc="-1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상태</a:t>
            </a:r>
            <a:endParaRPr kumimoji="0" lang="en-US" altLang="ko-KR" sz="2400" b="1" i="0" u="none" strike="noStrike" kern="0" cap="none" spc="-15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0" cap="none" spc="-1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	</a:t>
            </a:r>
            <a:r>
              <a:rPr kumimoji="0" lang="ko-KR" altLang="en-US" sz="2400" b="0" i="0" u="none" strike="noStrike" kern="0" cap="none" spc="-1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일정 시간 후 일부 요청을 재시</a:t>
            </a:r>
            <a:r>
              <a:rPr lang="ko-KR" altLang="en-US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도</a:t>
            </a:r>
            <a:r>
              <a:rPr lang="en-US" altLang="ko-KR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 </a:t>
            </a:r>
            <a:r>
              <a:rPr lang="ko-KR" altLang="en-US" sz="2400" kern="0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endParaRPr kumimoji="0" lang="en-US" altLang="ko-KR" sz="1500" b="0" i="0" u="none" strike="noStrike" kern="0" cap="none" spc="-15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921432-1631-FE8C-8DF8-F58075AD9C5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722" t="9364" r="28053" b="9722"/>
          <a:stretch/>
        </p:blipFill>
        <p:spPr>
          <a:xfrm>
            <a:off x="11246420" y="4000500"/>
            <a:ext cx="5259407" cy="4559350"/>
          </a:xfrm>
          <a:prstGeom prst="rect">
            <a:avLst/>
          </a:prstGeom>
        </p:spPr>
      </p:pic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4EAC153B-E685-025E-18BA-BB0F4769789F}"/>
              </a:ext>
            </a:extLst>
          </p:cNvPr>
          <p:cNvSpPr/>
          <p:nvPr/>
        </p:nvSpPr>
        <p:spPr>
          <a:xfrm>
            <a:off x="13082400" y="6057900"/>
            <a:ext cx="1548000" cy="1530325"/>
          </a:xfrm>
          <a:prstGeom prst="mathMultiply">
            <a:avLst>
              <a:gd name="adj1" fmla="val 38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42C7B418-55A3-357D-92C1-BB03FD7E5562}"/>
              </a:ext>
            </a:extLst>
          </p:cNvPr>
          <p:cNvSpPr/>
          <p:nvPr/>
        </p:nvSpPr>
        <p:spPr>
          <a:xfrm>
            <a:off x="15011400" y="5304167"/>
            <a:ext cx="1548000" cy="1530325"/>
          </a:xfrm>
          <a:prstGeom prst="mathMultiply">
            <a:avLst>
              <a:gd name="adj1" fmla="val 38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62A566BD-CDBF-3FF7-F052-2078357ACDEB}"/>
              </a:ext>
            </a:extLst>
          </p:cNvPr>
          <p:cNvSpPr/>
          <p:nvPr/>
        </p:nvSpPr>
        <p:spPr>
          <a:xfrm>
            <a:off x="15019007" y="6928198"/>
            <a:ext cx="1548000" cy="1530325"/>
          </a:xfrm>
          <a:prstGeom prst="mathMultiply">
            <a:avLst>
              <a:gd name="adj1" fmla="val 38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26320</TotalTime>
  <Words>746</Words>
  <Application>Microsoft Macintosh PowerPoint</Application>
  <PresentationFormat>사용자 지정</PresentationFormat>
  <Paragraphs>222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HY견고딕</vt:lpstr>
      <vt:lpstr>Noto Sans CJK KR Regular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최예진</cp:lastModifiedBy>
  <cp:revision>40</cp:revision>
  <dcterms:created xsi:type="dcterms:W3CDTF">2023-12-10T22:27:26Z</dcterms:created>
  <dcterms:modified xsi:type="dcterms:W3CDTF">2025-01-09T07:38:41Z</dcterms:modified>
</cp:coreProperties>
</file>