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1" r:id="rId2"/>
    <p:sldId id="272" r:id="rId3"/>
    <p:sldId id="327" r:id="rId4"/>
    <p:sldId id="383" r:id="rId5"/>
    <p:sldId id="352" r:id="rId6"/>
    <p:sldId id="331" r:id="rId7"/>
    <p:sldId id="368" r:id="rId8"/>
    <p:sldId id="369" r:id="rId9"/>
    <p:sldId id="370" r:id="rId10"/>
    <p:sldId id="385" r:id="rId11"/>
    <p:sldId id="384" r:id="rId12"/>
    <p:sldId id="382" r:id="rId13"/>
    <p:sldId id="377" r:id="rId14"/>
    <p:sldId id="391" r:id="rId15"/>
    <p:sldId id="392" r:id="rId16"/>
    <p:sldId id="393" r:id="rId17"/>
    <p:sldId id="389" r:id="rId18"/>
    <p:sldId id="394" r:id="rId19"/>
    <p:sldId id="396" r:id="rId20"/>
    <p:sldId id="395" r:id="rId21"/>
    <p:sldId id="401" r:id="rId22"/>
    <p:sldId id="397" r:id="rId23"/>
    <p:sldId id="398" r:id="rId24"/>
    <p:sldId id="388" r:id="rId25"/>
    <p:sldId id="386" r:id="rId26"/>
    <p:sldId id="387" r:id="rId27"/>
    <p:sldId id="265" r:id="rId28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이영호 (경영공학부)" initials="(이(" lastIdx="1" clrIdx="0">
    <p:extLst>
      <p:ext uri="{19B8F6BF-5375-455C-9EA6-DF929625EA0E}">
        <p15:presenceInfo xmlns:p15="http://schemas.microsoft.com/office/powerpoint/2012/main" userId="(학생) 이영호 (경영공학부)" providerId="None"/>
      </p:ext>
    </p:extLst>
  </p:cmAuthor>
  <p:cmAuthor id="2" name="(학생) 이영호 (경영공학부)" initials="(이( [2]" lastIdx="1" clrIdx="1">
    <p:extLst>
      <p:ext uri="{19B8F6BF-5375-455C-9EA6-DF929625EA0E}">
        <p15:presenceInfo xmlns:p15="http://schemas.microsoft.com/office/powerpoint/2012/main" userId="S::lyh1030@unist.ac.kr::32eaf2cb-4606-4eff-ae9a-1a597ab05b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FC9"/>
    <a:srgbClr val="002856"/>
    <a:srgbClr val="DAF2F4"/>
    <a:srgbClr val="A2E0E1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86783" autoAdjust="0"/>
  </p:normalViewPr>
  <p:slideViewPr>
    <p:cSldViewPr snapToGrid="0" snapToObjects="1">
      <p:cViewPr varScale="1">
        <p:scale>
          <a:sx n="53" d="100"/>
          <a:sy n="53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50E85-8D17-4BB2-B2CD-EAC1D9C61088}" type="datetimeFigureOut">
              <a:rPr lang="ko-KR" altLang="en-US" smtClean="0"/>
              <a:t>2023. 1. 4.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7713-CBF4-4FF1-AE60-C0E8E5347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1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여기다가 </a:t>
            </a:r>
            <a:r>
              <a:rPr lang="en-US" altLang="ko-KR" dirty="0"/>
              <a:t>top100</a:t>
            </a:r>
            <a:r>
              <a:rPr lang="ko-KR" altLang="en-US" dirty="0"/>
              <a:t>곡 뽑아서 비교한다는 말도 적어주면 좋을 것 같아요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다양성을 높이는 것은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8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93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1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5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6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8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62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6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1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7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23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7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60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7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4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1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https://www.machinelearningplus.com/nlp/cosine-similarity/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3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https://umap-learn.readthedocs.io/en/latest/clustering.html</a:t>
            </a:r>
          </a:p>
          <a:p>
            <a:endParaRPr lang="en-US" altLang="ko-KR" dirty="0"/>
          </a:p>
          <a:p>
            <a:r>
              <a:rPr lang="en-US" altLang="ko-KR" dirty="0"/>
              <a:t>https://data-newbie.tistory.com/169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5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https://hdbscan.readthedocs.io/en/latest/index.html#</a:t>
            </a:r>
          </a:p>
          <a:p>
            <a:endParaRPr lang="en-US" altLang="ko-KR" dirty="0"/>
          </a:p>
          <a:p>
            <a:r>
              <a:rPr lang="en-US" altLang="ko-KR" dirty="0"/>
              <a:t>https://towardsdatascience.com/a-gentle-introduction-to-hdbscan-and-density-based-clustering-5fd79329c1e8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7713-CBF4-4FF1-AE60-C0E8E53478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0F7665-BC2E-4A75-8611-8895883AE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991E1-05EB-4DFD-A549-F6A225EB15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109257-3CAB-4F95-8015-71FF6945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B53120-5297-4C6E-8604-B787ABA65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53112E-6C51-4D84-B133-160F589EF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B96A9-32C1-4D3A-8A33-5A7B293487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B9A98-9F3B-4747-B561-6DBFFDBA07BE}"/>
              </a:ext>
            </a:extLst>
          </p:cNvPr>
          <p:cNvSpPr/>
          <p:nvPr userDrawn="1"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EE0DCD-7B2D-450B-9129-0E70D9445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2DD11-BFE3-4B44-92A0-0CD48EF91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B1714-85F0-435A-A074-B3ACBB95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7AA066-060E-442F-86DC-BCAC8246C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28E083-45E7-4A7F-B579-62D454EA0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912EF5-B6BD-4577-80D1-7CF4C13606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F270F2-55A5-4309-A37A-E66D00EAE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44D574-9EFB-463B-ACEE-40CD523FB9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B5156-9194-462C-9AE9-B903D5F62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46E16-2DA9-43A8-B966-8B96E2E43D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BE6515-9A56-4804-AB34-C1DCEABAD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7944EC-841D-47B7-81F2-4114C15954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6E0160-1E10-4576-9064-62E5C452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F34DD8-5F3C-4217-8787-E26A825BF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2023. 1. 4.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4922607"/>
            <a:ext cx="169153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Collaborative Filtering for Recommendation System using</a:t>
            </a:r>
          </a:p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Yahoo! Music User Ratings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643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JUN 13, 2021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1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Industrial Engineering</a:t>
            </a: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5th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Engineering Building </a:t>
            </a:r>
            <a:r>
              <a:rPr lang="ko-KR" altLang="en-US" sz="2200" dirty="0" err="1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Room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302-4</a:t>
            </a:r>
            <a:endParaRPr lang="en-US" altLang="ko-KR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Web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</a:t>
            </a:r>
            <a:r>
              <a:rPr lang="en-US" altLang="ko-KR" sz="18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sdm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r>
              <a:rPr lang="ko-KR" altLang="en-US" sz="18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unist.ac.kr</a:t>
            </a:r>
            <a:endParaRPr lang="ko-KR" altLang="en-US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40395E-A88B-4B8F-8DC1-FFD852E7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2" y="1066800"/>
            <a:ext cx="210748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F5B13F-D192-4E24-BDFF-CF3405315EA0}"/>
              </a:ext>
            </a:extLst>
          </p:cNvPr>
          <p:cNvSpPr/>
          <p:nvPr/>
        </p:nvSpPr>
        <p:spPr>
          <a:xfrm>
            <a:off x="1079827" y="7827421"/>
            <a:ext cx="3549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20181353 </a:t>
            </a:r>
            <a:r>
              <a:rPr lang="ko-KR" altLang="en-US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김예진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  <a:p>
            <a:r>
              <a:rPr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20161200 </a:t>
            </a:r>
            <a:r>
              <a:rPr lang="ko-KR" altLang="en-US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이영호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6399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UMAP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9B65D1-6E18-4444-AD4D-4B5F3A3182BC}"/>
              </a:ext>
            </a:extLst>
          </p:cNvPr>
          <p:cNvSpPr txBox="1"/>
          <p:nvPr/>
        </p:nvSpPr>
        <p:spPr>
          <a:xfrm>
            <a:off x="845014" y="2455857"/>
            <a:ext cx="2001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UMAP: Uniform Manifold Approximation and Projection for Dimension Reduction</a:t>
            </a:r>
          </a:p>
        </p:txBody>
      </p:sp>
      <p:pic>
        <p:nvPicPr>
          <p:cNvPr id="4104" name="Picture 8" descr="Logo">
            <a:extLst>
              <a:ext uri="{FF2B5EF4-FFF2-40B4-BE49-F238E27FC236}">
                <a16:creationId xmlns:a16="http://schemas.microsoft.com/office/drawing/2014/main" id="{F0FBCB50-D9BC-47D8-9042-2FECA069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40" y="5340771"/>
            <a:ext cx="4977617" cy="50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5D1382D-DB2D-4119-828A-A9CE9888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885" y="3787177"/>
            <a:ext cx="10261188" cy="795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8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6399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H-DBSCAN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9B65D1-6E18-4444-AD4D-4B5F3A3182BC}"/>
              </a:ext>
            </a:extLst>
          </p:cNvPr>
          <p:cNvSpPr txBox="1"/>
          <p:nvPr/>
        </p:nvSpPr>
        <p:spPr>
          <a:xfrm>
            <a:off x="845014" y="2455857"/>
            <a:ext cx="2001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HDBSCAN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: Hierarchical Density-based Spatial Clustering of Applications with Noise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9396B9-1A76-48A1-8AB0-A40AAFA3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9" y="3936824"/>
            <a:ext cx="20646082" cy="7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6399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Rebuild Dataset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2C28A8F-F192-4EAB-BA64-EC3D9C89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5" y="2324516"/>
            <a:ext cx="13791932" cy="3769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AFDA1B-C8CD-4DC6-80AF-6C6CE7ACDD0E}"/>
                  </a:ext>
                </a:extLst>
              </p:cNvPr>
              <p:cNvSpPr txBox="1"/>
              <p:nvPr/>
            </p:nvSpPr>
            <p:spPr>
              <a:xfrm>
                <a:off x="776434" y="5758570"/>
                <a:ext cx="9236503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+0.5 ∗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AFDA1B-C8CD-4DC6-80AF-6C6CE7ACD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4" y="5758570"/>
                <a:ext cx="9236503" cy="670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60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D1159A-B94F-449A-B097-899C735E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30" y="2318565"/>
            <a:ext cx="13872128" cy="979719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E9BB11A-604E-4C57-990A-FAD2221AC104}"/>
              </a:ext>
            </a:extLst>
          </p:cNvPr>
          <p:cNvSpPr/>
          <p:nvPr/>
        </p:nvSpPr>
        <p:spPr>
          <a:xfrm>
            <a:off x="8099131" y="5344049"/>
            <a:ext cx="2850809" cy="1280161"/>
          </a:xfrm>
          <a:prstGeom prst="roundRect">
            <a:avLst/>
          </a:prstGeom>
          <a:solidFill>
            <a:srgbClr val="1CCFC9">
              <a:alpha val="50000"/>
            </a:srgbClr>
          </a:solidFill>
          <a:ln>
            <a:solidFill>
              <a:srgbClr val="00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52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0CB75B6-D930-475A-A6D3-FD6B6AFBD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08"/>
          <a:stretch/>
        </p:blipFill>
        <p:spPr>
          <a:xfrm>
            <a:off x="776436" y="2026978"/>
            <a:ext cx="13608638" cy="29302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165BC1-54F8-4B61-A67D-4498167F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61" y="4954878"/>
            <a:ext cx="11414771" cy="18573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E44486-A17B-4B45-83EA-223434C2C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35" y="6812258"/>
            <a:ext cx="9454347" cy="5170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84F08-234A-4D0E-B49E-B44BF07181B2}"/>
              </a:ext>
            </a:extLst>
          </p:cNvPr>
          <p:cNvSpPr txBox="1"/>
          <p:nvPr/>
        </p:nvSpPr>
        <p:spPr>
          <a:xfrm>
            <a:off x="6997037" y="7595504"/>
            <a:ext cx="17385376" cy="5806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1,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make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the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dataframe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with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‘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user_id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’,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‘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song_id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’,</a:t>
            </a:r>
            <a:r>
              <a:rPr lang="ko-KR" altLang="en-US" b="1" dirty="0">
                <a:solidFill>
                  <a:srgbClr val="404040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‘rating’, ‘category’</a:t>
            </a:r>
          </a:p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2, calculate the aver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age score of each category by each user</a:t>
            </a:r>
          </a:p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3, we also find out how many times each user has listened 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to each category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4, merge that two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dataframes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5, finally, for each category, apply this data to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upperbound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 expression to give the user the best song category</a:t>
            </a: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0709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>
            <a:extLst>
              <a:ext uri="{FF2B5EF4-FFF2-40B4-BE49-F238E27FC236}">
                <a16:creationId xmlns:a16="http://schemas.microsoft.com/office/drawing/2014/main" id="{2FE45FD4-D8F9-46B9-9962-92965C73A75A}"/>
              </a:ext>
            </a:extLst>
          </p:cNvPr>
          <p:cNvSpPr/>
          <p:nvPr/>
        </p:nvSpPr>
        <p:spPr>
          <a:xfrm rot="5400000">
            <a:off x="7236260" y="-1372477"/>
            <a:ext cx="11543008" cy="17964884"/>
          </a:xfrm>
          <a:prstGeom prst="trapezoid">
            <a:avLst>
              <a:gd name="adj" fmla="val 41706"/>
            </a:avLst>
          </a:prstGeom>
          <a:gradFill>
            <a:gsLst>
              <a:gs pos="96196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67000">
                <a:srgbClr val="DAF2F4"/>
              </a:gs>
              <a:gs pos="35000">
                <a:srgbClr val="A2E0E1"/>
              </a:gs>
              <a:gs pos="0">
                <a:srgbClr val="43C0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84F08-234A-4D0E-B49E-B44BF07181B2}"/>
              </a:ext>
            </a:extLst>
          </p:cNvPr>
          <p:cNvSpPr txBox="1"/>
          <p:nvPr/>
        </p:nvSpPr>
        <p:spPr>
          <a:xfrm>
            <a:off x="776435" y="2039653"/>
            <a:ext cx="17385376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For example,,, </a:t>
            </a:r>
            <a:r>
              <a:rPr lang="en-US" altLang="ko-KR" b="1" i="0" dirty="0" err="1">
                <a:solidFill>
                  <a:srgbClr val="404040"/>
                </a:solidFill>
                <a:effectLst/>
                <a:latin typeface="Roboto Slab"/>
              </a:rPr>
              <a:t>user_id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 = 0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3869AA8-ABEF-4EB6-8C05-E5A9C6346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1"/>
          <a:stretch/>
        </p:blipFill>
        <p:spPr>
          <a:xfrm>
            <a:off x="602164" y="3080771"/>
            <a:ext cx="3712021" cy="9367644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9BFE763-8387-44E4-9252-0CD9A7DB2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58" r="1665"/>
          <a:stretch/>
        </p:blipFill>
        <p:spPr>
          <a:xfrm>
            <a:off x="4314185" y="6582197"/>
            <a:ext cx="2725461" cy="5877369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08CE2DD3-AEC4-4F66-9D94-B831606AE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94" r="37920"/>
          <a:stretch/>
        </p:blipFill>
        <p:spPr>
          <a:xfrm>
            <a:off x="8888040" y="6319616"/>
            <a:ext cx="4092160" cy="3174030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E3736AFA-E33D-4FAF-95E5-5DBF353567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69" r="22423"/>
          <a:stretch/>
        </p:blipFill>
        <p:spPr>
          <a:xfrm>
            <a:off x="13904397" y="6319616"/>
            <a:ext cx="1130935" cy="3059307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AC817615-92C7-4199-9A1F-18DC3D608F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03" r="184"/>
          <a:stretch/>
        </p:blipFill>
        <p:spPr>
          <a:xfrm>
            <a:off x="20836279" y="5194599"/>
            <a:ext cx="2541652" cy="4755294"/>
          </a:xfrm>
          <a:prstGeom prst="rect">
            <a:avLst/>
          </a:prstGeom>
        </p:spPr>
      </p:pic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CF2B214A-330C-40C4-854F-CFB70E6D5B8C}"/>
              </a:ext>
            </a:extLst>
          </p:cNvPr>
          <p:cNvSpPr/>
          <p:nvPr/>
        </p:nvSpPr>
        <p:spPr>
          <a:xfrm>
            <a:off x="12995564" y="7572246"/>
            <a:ext cx="791934" cy="858076"/>
          </a:xfrm>
          <a:prstGeom prst="mathPlus">
            <a:avLst>
              <a:gd name="adj1" fmla="val 12717"/>
            </a:avLst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E37D2-3CF2-4ECB-9086-F684E2FDED7F}"/>
                  </a:ext>
                </a:extLst>
              </p:cNvPr>
              <p:cNvSpPr txBox="1"/>
              <p:nvPr/>
            </p:nvSpPr>
            <p:spPr>
              <a:xfrm>
                <a:off x="13670950" y="2422607"/>
                <a:ext cx="8710526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+0.5 ∗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rating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E37D2-3CF2-4ECB-9086-F684E2FD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950" y="2422607"/>
                <a:ext cx="8710526" cy="67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C870CF41-9E69-4C2F-A7E5-49EAC7B60565}"/>
              </a:ext>
            </a:extLst>
          </p:cNvPr>
          <p:cNvSpPr/>
          <p:nvPr/>
        </p:nvSpPr>
        <p:spPr>
          <a:xfrm>
            <a:off x="14691323" y="3673649"/>
            <a:ext cx="6838989" cy="1651668"/>
          </a:xfrm>
          <a:prstGeom prst="curvedDownArrow">
            <a:avLst>
              <a:gd name="adj1" fmla="val 25000"/>
              <a:gd name="adj2" fmla="val 62250"/>
              <a:gd name="adj3" fmla="val 25000"/>
            </a:avLst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CF639A-A5E4-41D7-A49A-1034BD5A2205}"/>
              </a:ext>
            </a:extLst>
          </p:cNvPr>
          <p:cNvSpPr/>
          <p:nvPr/>
        </p:nvSpPr>
        <p:spPr>
          <a:xfrm>
            <a:off x="20894899" y="8368373"/>
            <a:ext cx="2190614" cy="6467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1392F-2E0E-4783-85AF-C7F8586C9900}"/>
              </a:ext>
            </a:extLst>
          </p:cNvPr>
          <p:cNvSpPr txBox="1"/>
          <p:nvPr/>
        </p:nvSpPr>
        <p:spPr>
          <a:xfrm>
            <a:off x="13612332" y="11341278"/>
            <a:ext cx="11582366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So, </a:t>
            </a:r>
            <a:r>
              <a:rPr lang="en-US" altLang="ko-KR" b="1" i="0" dirty="0" err="1">
                <a:solidFill>
                  <a:srgbClr val="404040"/>
                </a:solidFill>
                <a:effectLst/>
                <a:latin typeface="Roboto Slab"/>
              </a:rPr>
              <a:t>user_id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 = 0 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  <a:sym typeface="Wingdings" panose="05000000000000000000" pitchFamily="2" charset="2"/>
              </a:rPr>
              <a:t> category = ‘Unknown_20’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8772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84F08-234A-4D0E-B49E-B44BF07181B2}"/>
              </a:ext>
            </a:extLst>
          </p:cNvPr>
          <p:cNvSpPr txBox="1"/>
          <p:nvPr/>
        </p:nvSpPr>
        <p:spPr>
          <a:xfrm>
            <a:off x="776435" y="1988505"/>
            <a:ext cx="17385376" cy="2482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Why we use this </a:t>
            </a:r>
            <a:r>
              <a:rPr lang="en-US" altLang="ko-KR" b="1" i="0" dirty="0" err="1">
                <a:solidFill>
                  <a:srgbClr val="404040"/>
                </a:solidFill>
                <a:effectLst/>
                <a:latin typeface="Roboto Slab"/>
              </a:rPr>
              <a:t>upperbound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 expression?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…. To give weight to rating count !!</a:t>
            </a: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E37D2-3CF2-4ECB-9086-F684E2FDED7F}"/>
                  </a:ext>
                </a:extLst>
              </p:cNvPr>
              <p:cNvSpPr txBox="1"/>
              <p:nvPr/>
            </p:nvSpPr>
            <p:spPr>
              <a:xfrm>
                <a:off x="7131186" y="3950327"/>
                <a:ext cx="8710526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+0.5 ∗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rating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E37D2-3CF2-4ECB-9086-F684E2FD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86" y="3950327"/>
                <a:ext cx="8710526" cy="670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337DD08-DE89-43F2-ABC6-A9D9B13B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16810"/>
              </p:ext>
            </p:extLst>
          </p:nvPr>
        </p:nvGraphicFramePr>
        <p:xfrm>
          <a:off x="1846697" y="7337551"/>
          <a:ext cx="9027798" cy="2482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9266">
                  <a:extLst>
                    <a:ext uri="{9D8B030D-6E8A-4147-A177-3AD203B41FA5}">
                      <a16:colId xmlns:a16="http://schemas.microsoft.com/office/drawing/2014/main" val="261107480"/>
                    </a:ext>
                  </a:extLst>
                </a:gridCol>
                <a:gridCol w="3009266">
                  <a:extLst>
                    <a:ext uri="{9D8B030D-6E8A-4147-A177-3AD203B41FA5}">
                      <a16:colId xmlns:a16="http://schemas.microsoft.com/office/drawing/2014/main" val="2036160692"/>
                    </a:ext>
                  </a:extLst>
                </a:gridCol>
                <a:gridCol w="3009266">
                  <a:extLst>
                    <a:ext uri="{9D8B030D-6E8A-4147-A177-3AD203B41FA5}">
                      <a16:colId xmlns:a16="http://schemas.microsoft.com/office/drawing/2014/main" val="3185419511"/>
                    </a:ext>
                  </a:extLst>
                </a:gridCol>
              </a:tblGrid>
              <a:tr h="667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genre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 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 count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71777"/>
                  </a:ext>
                </a:extLst>
              </a:tr>
              <a:tr h="90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01840"/>
                  </a:ext>
                </a:extLst>
              </a:tr>
              <a:tr h="90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96394"/>
                  </a:ext>
                </a:extLst>
              </a:tr>
            </a:tbl>
          </a:graphicData>
        </a:graphic>
      </p:graphicFrame>
      <p:pic>
        <p:nvPicPr>
          <p:cNvPr id="6" name="그래픽 5" descr="혼란스러운 사람 단색으로 채워진">
            <a:extLst>
              <a:ext uri="{FF2B5EF4-FFF2-40B4-BE49-F238E27FC236}">
                <a16:creationId xmlns:a16="http://schemas.microsoft.com/office/drawing/2014/main" id="{51FFA517-E99D-4C86-9735-2913EF35E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3191" y="5087928"/>
            <a:ext cx="2249623" cy="2249623"/>
          </a:xfrm>
          <a:prstGeom prst="rect">
            <a:avLst/>
          </a:prstGeom>
        </p:spPr>
      </p:pic>
      <p:pic>
        <p:nvPicPr>
          <p:cNvPr id="9" name="그래픽 8" descr="걷기 단색으로 채워진">
            <a:extLst>
              <a:ext uri="{FF2B5EF4-FFF2-40B4-BE49-F238E27FC236}">
                <a16:creationId xmlns:a16="http://schemas.microsoft.com/office/drawing/2014/main" id="{7D7A0BA7-4208-442E-960D-BA8589C32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47728" y="9468857"/>
            <a:ext cx="2249622" cy="22496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A6173B-CF6C-4E29-BAE2-F0B980C09FF1}"/>
              </a:ext>
            </a:extLst>
          </p:cNvPr>
          <p:cNvCxnSpPr>
            <a:endCxn id="6" idx="1"/>
          </p:cNvCxnSpPr>
          <p:nvPr/>
        </p:nvCxnSpPr>
        <p:spPr>
          <a:xfrm flipV="1">
            <a:off x="10874495" y="6212740"/>
            <a:ext cx="2398696" cy="236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4F87FA-EAA4-4CFD-B884-975B1E6AEC1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874495" y="8578884"/>
            <a:ext cx="2398696" cy="201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62ACD4-679E-4B45-AD08-6D8DA76EE6E7}"/>
              </a:ext>
            </a:extLst>
          </p:cNvPr>
          <p:cNvSpPr txBox="1"/>
          <p:nvPr/>
        </p:nvSpPr>
        <p:spPr>
          <a:xfrm>
            <a:off x="15671887" y="4965771"/>
            <a:ext cx="8710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only rating mean are considered</a:t>
            </a:r>
          </a:p>
          <a:p>
            <a:pPr marL="571500" indent="-571500">
              <a:buFontTx/>
              <a:buChar char="-"/>
            </a:pPr>
            <a:r>
              <a:rPr lang="en-US" altLang="ko-KR" dirty="0"/>
              <a:t>The genre A will be picked</a:t>
            </a:r>
          </a:p>
          <a:p>
            <a:pPr marL="571500" indent="-571500">
              <a:buFontTx/>
              <a:buChar char="-"/>
            </a:pPr>
            <a:r>
              <a:rPr lang="en-US" altLang="ko-KR" dirty="0"/>
              <a:t>But he only listen 2 times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en-US" altLang="ko-KR" dirty="0"/>
              <a:t>not enough information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E277B4-1758-4A70-BC08-2E2010EDB212}"/>
                  </a:ext>
                </a:extLst>
              </p:cNvPr>
              <p:cNvSpPr txBox="1"/>
              <p:nvPr/>
            </p:nvSpPr>
            <p:spPr>
              <a:xfrm>
                <a:off x="15671887" y="9348027"/>
                <a:ext cx="8710526" cy="296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rating count are also considered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altLang="ko-KR" dirty="0"/>
                  <a:t>Genre A = 4 + 0.5*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=4.7071</m:t>
                    </m:r>
                  </m:oMath>
                </a14:m>
                <a:endParaRPr lang="en-US" altLang="ko-KR" b="0" dirty="0"/>
              </a:p>
              <a:p>
                <a:pPr marL="571500" indent="-571500">
                  <a:buFontTx/>
                  <a:buChar char="-"/>
                </a:pPr>
                <a:r>
                  <a:rPr lang="en-US" altLang="ko-KR" dirty="0"/>
                  <a:t>Genre B = 3.9 + 0.5*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ra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8.9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altLang="ko-KR" dirty="0"/>
                  <a:t>The genre B will be picked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altLang="ko-KR" dirty="0"/>
                  <a:t>Sufficient </a:t>
                </a:r>
                <a:r>
                  <a:rPr lang="en-US" altLang="ko-KR" dirty="0" err="1"/>
                  <a:t>infomation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E277B4-1758-4A70-BC08-2E2010EDB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887" y="9348027"/>
                <a:ext cx="8710526" cy="2968633"/>
              </a:xfrm>
              <a:prstGeom prst="rect">
                <a:avLst/>
              </a:prstGeom>
              <a:blipFill>
                <a:blip r:embed="rId8"/>
                <a:stretch>
                  <a:fillRect l="-2169" t="-3080" b="-6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85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667DC1-C49C-4647-82C5-376439AA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30" y="2318565"/>
            <a:ext cx="13872128" cy="979719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7739A2-3085-486A-A15A-6772ED9BFCA6}"/>
              </a:ext>
            </a:extLst>
          </p:cNvPr>
          <p:cNvSpPr/>
          <p:nvPr/>
        </p:nvSpPr>
        <p:spPr>
          <a:xfrm>
            <a:off x="11619571" y="4251230"/>
            <a:ext cx="3300761" cy="4870468"/>
          </a:xfrm>
          <a:prstGeom prst="roundRect">
            <a:avLst/>
          </a:prstGeom>
          <a:solidFill>
            <a:srgbClr val="1CCFC9">
              <a:alpha val="50000"/>
            </a:srgbClr>
          </a:solidFill>
          <a:ln>
            <a:solidFill>
              <a:srgbClr val="00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8429547-EF9E-4A8E-88A3-38A0DE0B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41" y="2538150"/>
            <a:ext cx="15118905" cy="3448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4BD97B-3BE1-4BE2-B51D-D5D897F9F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641" y="6080982"/>
            <a:ext cx="16967520" cy="62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EB218D-605F-42E1-9145-AC521500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665" y="1980557"/>
            <a:ext cx="9289424" cy="5083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BEEAF4-787E-441D-A778-67CDD0267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245" y="6965304"/>
            <a:ext cx="9220844" cy="5007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3DF2AC-F5CC-4D5E-9203-0A8C12B4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86" y="4324217"/>
            <a:ext cx="10647801" cy="609274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0E213E6-CF89-47D9-A72D-DFBCFF055841}"/>
              </a:ext>
            </a:extLst>
          </p:cNvPr>
          <p:cNvSpPr/>
          <p:nvPr/>
        </p:nvSpPr>
        <p:spPr>
          <a:xfrm>
            <a:off x="11507839" y="6578853"/>
            <a:ext cx="2123754" cy="1583473"/>
          </a:xfrm>
          <a:prstGeom prst="rightArrow">
            <a:avLst>
              <a:gd name="adj1" fmla="val 30282"/>
              <a:gd name="adj2" fmla="val 41549"/>
            </a:avLst>
          </a:prstGeom>
          <a:solidFill>
            <a:srgbClr val="1C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0710A-6622-4B08-9F47-71CA2FFF8322}"/>
              </a:ext>
            </a:extLst>
          </p:cNvPr>
          <p:cNvSpPr txBox="1"/>
          <p:nvPr/>
        </p:nvSpPr>
        <p:spPr>
          <a:xfrm>
            <a:off x="577386" y="3299036"/>
            <a:ext cx="10129458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Previous…</a:t>
            </a: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8817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0A68F-57E0-4BD7-8D39-23DAFF2D9D6E}"/>
              </a:ext>
            </a:extLst>
          </p:cNvPr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09B6D-9EC1-4C0E-8D0C-91604B68A6CC}"/>
              </a:ext>
            </a:extLst>
          </p:cNvPr>
          <p:cNvSpPr/>
          <p:nvPr/>
        </p:nvSpPr>
        <p:spPr>
          <a:xfrm>
            <a:off x="4277951" y="5113477"/>
            <a:ext cx="5070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CC444B-76A2-4BEE-BD9F-756ED4BB7825}"/>
              </a:ext>
            </a:extLst>
          </p:cNvPr>
          <p:cNvSpPr/>
          <p:nvPr/>
        </p:nvSpPr>
        <p:spPr>
          <a:xfrm>
            <a:off x="4277951" y="6470449"/>
            <a:ext cx="56264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Preprocessing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3F5030-C6D4-4033-9DD1-0B8162B002F9}"/>
              </a:ext>
            </a:extLst>
          </p:cNvPr>
          <p:cNvSpPr/>
          <p:nvPr/>
        </p:nvSpPr>
        <p:spPr>
          <a:xfrm>
            <a:off x="4277951" y="7827421"/>
            <a:ext cx="7913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Experiment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A7FFE1-26FD-427F-82D5-D019C8DB78ED}"/>
              </a:ext>
            </a:extLst>
          </p:cNvPr>
          <p:cNvSpPr/>
          <p:nvPr/>
        </p:nvSpPr>
        <p:spPr>
          <a:xfrm>
            <a:off x="4277951" y="9184393"/>
            <a:ext cx="4616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07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5515E6F-7D3F-40A7-A932-B5F3D7CD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11" y="4126299"/>
            <a:ext cx="6981939" cy="41154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57A52-70CB-467E-B2B3-1ED6C36A48EB}"/>
              </a:ext>
            </a:extLst>
          </p:cNvPr>
          <p:cNvSpPr txBox="1"/>
          <p:nvPr/>
        </p:nvSpPr>
        <p:spPr>
          <a:xfrm>
            <a:off x="16946813" y="3298866"/>
            <a:ext cx="10129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Change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dataframe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 into array</a:t>
            </a:r>
          </a:p>
          <a:p>
            <a:pPr algn="l"/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0FCD244-0750-41B1-9F80-7CB86B564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" y="4009373"/>
            <a:ext cx="8317629" cy="558973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7489F1BC-092F-42C0-BB4E-22E49E58B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978" y="6858000"/>
            <a:ext cx="10502803" cy="5216492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6FF45D3-92B1-497A-9453-E6BC8A66C7DD}"/>
              </a:ext>
            </a:extLst>
          </p:cNvPr>
          <p:cNvSpPr/>
          <p:nvPr/>
        </p:nvSpPr>
        <p:spPr>
          <a:xfrm rot="655610">
            <a:off x="2359036" y="9627070"/>
            <a:ext cx="3927435" cy="1583473"/>
          </a:xfrm>
          <a:prstGeom prst="rightArrow">
            <a:avLst>
              <a:gd name="adj1" fmla="val 30282"/>
              <a:gd name="adj2" fmla="val 41549"/>
            </a:avLst>
          </a:prstGeom>
          <a:solidFill>
            <a:srgbClr val="1C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8AEE9E0-BBCF-42A0-9481-2B55D4B90CCC}"/>
              </a:ext>
            </a:extLst>
          </p:cNvPr>
          <p:cNvSpPr/>
          <p:nvPr/>
        </p:nvSpPr>
        <p:spPr>
          <a:xfrm rot="19462505">
            <a:off x="17027336" y="9187630"/>
            <a:ext cx="4067755" cy="1583473"/>
          </a:xfrm>
          <a:prstGeom prst="rightArrow">
            <a:avLst>
              <a:gd name="adj1" fmla="val 30282"/>
              <a:gd name="adj2" fmla="val 41549"/>
            </a:avLst>
          </a:prstGeom>
          <a:solidFill>
            <a:srgbClr val="1C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16EC6-CADC-4098-9195-69880A53DF62}"/>
              </a:ext>
            </a:extLst>
          </p:cNvPr>
          <p:cNvSpPr txBox="1"/>
          <p:nvPr/>
        </p:nvSpPr>
        <p:spPr>
          <a:xfrm>
            <a:off x="514973" y="3089278"/>
            <a:ext cx="10129458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Dataframe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[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u</a:t>
            </a:r>
            <a:r>
              <a:rPr lang="en-US" altLang="ko-KR" b="1" i="0" dirty="0" err="1">
                <a:solidFill>
                  <a:srgbClr val="404040"/>
                </a:solidFill>
                <a:effectLst/>
                <a:latin typeface="Roboto Slab"/>
              </a:rPr>
              <a:t>ser_id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, </a:t>
            </a:r>
            <a:r>
              <a:rPr lang="en-US" altLang="ko-KR" b="1" i="0" dirty="0" err="1">
                <a:solidFill>
                  <a:srgbClr val="404040"/>
                </a:solidFill>
                <a:effectLst/>
                <a:latin typeface="Roboto Slab"/>
              </a:rPr>
              <a:t>song_id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, rating, category]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DE74D-5824-4226-88EE-1A757F1B482B}"/>
              </a:ext>
            </a:extLst>
          </p:cNvPr>
          <p:cNvSpPr txBox="1"/>
          <p:nvPr/>
        </p:nvSpPr>
        <p:spPr>
          <a:xfrm>
            <a:off x="9685367" y="5120385"/>
            <a:ext cx="10129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Index =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user_id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/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Columns =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song_id</a:t>
            </a:r>
            <a:endParaRPr lang="en-US" altLang="ko-KR" b="1" dirty="0">
              <a:solidFill>
                <a:srgbClr val="404040"/>
              </a:solidFill>
              <a:latin typeface="Roboto Slab"/>
            </a:endParaRPr>
          </a:p>
          <a:p>
            <a:pPr algn="l"/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Values = rating</a:t>
            </a:r>
          </a:p>
          <a:p>
            <a:pPr algn="l"/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0E9FE-4685-45ED-B8B6-23604B055855}"/>
              </a:ext>
            </a:extLst>
          </p:cNvPr>
          <p:cNvSpPr txBox="1"/>
          <p:nvPr/>
        </p:nvSpPr>
        <p:spPr>
          <a:xfrm>
            <a:off x="610350" y="2040063"/>
            <a:ext cx="10129458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For Unknown_20 category…</a:t>
            </a: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1652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F0E9FE-4685-45ED-B8B6-23604B055855}"/>
              </a:ext>
            </a:extLst>
          </p:cNvPr>
          <p:cNvSpPr txBox="1"/>
          <p:nvPr/>
        </p:nvSpPr>
        <p:spPr>
          <a:xfrm>
            <a:off x="610350" y="2040063"/>
            <a:ext cx="10129458" cy="165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Finally we got predicted rating </a:t>
            </a:r>
            <a:r>
              <a:rPr lang="en-US" altLang="ko-KR" b="1" dirty="0" err="1">
                <a:solidFill>
                  <a:srgbClr val="404040"/>
                </a:solidFill>
                <a:latin typeface="Roboto Slab"/>
              </a:rPr>
              <a:t>dataframe</a:t>
            </a:r>
            <a:r>
              <a:rPr lang="en-US" altLang="ko-KR" b="1" dirty="0">
                <a:solidFill>
                  <a:srgbClr val="404040"/>
                </a:solidFill>
                <a:latin typeface="Roboto Slab"/>
              </a:rPr>
              <a:t>!</a:t>
            </a:r>
          </a:p>
          <a:p>
            <a:pPr algn="l">
              <a:lnSpc>
                <a:spcPct val="150000"/>
              </a:lnSpc>
            </a:pPr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05AEDD6-F678-4F0A-A4D0-378923B7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352" y="4216422"/>
            <a:ext cx="16765083" cy="70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4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EDC1F0E-A95B-4CE8-A526-13710D7C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30" y="2318565"/>
            <a:ext cx="13872128" cy="97971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DE45DB-E8F4-435E-A23E-3FD123250DF2}"/>
              </a:ext>
            </a:extLst>
          </p:cNvPr>
          <p:cNvSpPr/>
          <p:nvPr/>
        </p:nvSpPr>
        <p:spPr>
          <a:xfrm>
            <a:off x="11619571" y="9813072"/>
            <a:ext cx="7069873" cy="2274555"/>
          </a:xfrm>
          <a:prstGeom prst="roundRect">
            <a:avLst/>
          </a:prstGeom>
          <a:solidFill>
            <a:srgbClr val="1CCFC9">
              <a:alpha val="50000"/>
            </a:srgbClr>
          </a:solidFill>
          <a:ln>
            <a:solidFill>
              <a:srgbClr val="00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02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3F98FC9-17A1-4363-BB96-556FC4B1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5" y="2371195"/>
            <a:ext cx="13481432" cy="5125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A497D4-64B4-4DF1-AC70-437794A2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7496224"/>
            <a:ext cx="11498929" cy="49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Experiment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57EFCC-B825-4CA3-99F3-686B6C202DDB}"/>
              </a:ext>
            </a:extLst>
          </p:cNvPr>
          <p:cNvGraphicFramePr>
            <a:graphicFrameLocks noGrp="1"/>
          </p:cNvGraphicFramePr>
          <p:nvPr/>
        </p:nvGraphicFramePr>
        <p:xfrm>
          <a:off x="4063734" y="5245025"/>
          <a:ext cx="1625494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736">
                  <a:extLst>
                    <a:ext uri="{9D8B030D-6E8A-4147-A177-3AD203B41FA5}">
                      <a16:colId xmlns:a16="http://schemas.microsoft.com/office/drawing/2014/main" val="557993813"/>
                    </a:ext>
                  </a:extLst>
                </a:gridCol>
                <a:gridCol w="4063736">
                  <a:extLst>
                    <a:ext uri="{9D8B030D-6E8A-4147-A177-3AD203B41FA5}">
                      <a16:colId xmlns:a16="http://schemas.microsoft.com/office/drawing/2014/main" val="152909396"/>
                    </a:ext>
                  </a:extLst>
                </a:gridCol>
                <a:gridCol w="4063736">
                  <a:extLst>
                    <a:ext uri="{9D8B030D-6E8A-4147-A177-3AD203B41FA5}">
                      <a16:colId xmlns:a16="http://schemas.microsoft.com/office/drawing/2014/main" val="3168616854"/>
                    </a:ext>
                  </a:extLst>
                </a:gridCol>
                <a:gridCol w="4063736">
                  <a:extLst>
                    <a:ext uri="{9D8B030D-6E8A-4147-A177-3AD203B41FA5}">
                      <a16:colId xmlns:a16="http://schemas.microsoft.com/office/drawing/2014/main" val="2553292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RCE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7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Computing Time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7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SVD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Our Model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Conclusion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376C15-259C-4A95-8977-017FA09B72B7}"/>
              </a:ext>
            </a:extLst>
          </p:cNvPr>
          <p:cNvSpPr/>
          <p:nvPr/>
        </p:nvSpPr>
        <p:spPr>
          <a:xfrm>
            <a:off x="1380260" y="2519310"/>
            <a:ext cx="21621892" cy="5755422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sz="5400" b="0" i="0" dirty="0">
                <a:solidFill>
                  <a:srgbClr val="000000"/>
                </a:solidFill>
                <a:effectLst/>
                <a:latin typeface="Noto Sans"/>
              </a:rPr>
              <a:t>1. </a:t>
            </a:r>
            <a:r>
              <a:rPr lang="en-US" altLang="ko-KR" sz="5400" dirty="0">
                <a:solidFill>
                  <a:srgbClr val="000000"/>
                </a:solidFill>
                <a:latin typeface="Noto Sans"/>
              </a:rPr>
              <a:t>RMSE : </a:t>
            </a:r>
            <a:endParaRPr lang="en-US" altLang="ko-KR" sz="54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54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5400" dirty="0">
                <a:solidFill>
                  <a:srgbClr val="000000"/>
                </a:solidFill>
                <a:latin typeface="Noto Sans"/>
              </a:rPr>
              <a:t>2. RCE :</a:t>
            </a:r>
          </a:p>
          <a:p>
            <a:endParaRPr lang="en-US" altLang="ko-KR" sz="54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5400" dirty="0">
                <a:solidFill>
                  <a:srgbClr val="000000"/>
                </a:solidFill>
                <a:latin typeface="Noto Sans"/>
              </a:rPr>
              <a:t>3. Computing Time:</a:t>
            </a:r>
          </a:p>
          <a:p>
            <a:endParaRPr lang="en-US" altLang="ko-KR" sz="54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4400" b="1" dirty="0">
              <a:solidFill>
                <a:srgbClr val="002856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6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5" y="915131"/>
            <a:ext cx="562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Reference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EFE72A-B226-4675-8164-C9E1701212D0}"/>
              </a:ext>
            </a:extLst>
          </p:cNvPr>
          <p:cNvSpPr/>
          <p:nvPr/>
        </p:nvSpPr>
        <p:spPr>
          <a:xfrm>
            <a:off x="1510970" y="2406072"/>
            <a:ext cx="21126608" cy="600164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sz="3200" dirty="0">
                <a:latin typeface="+mn-ea"/>
              </a:rPr>
              <a:t>[1] Belli, Luca, et al. "Privacy-Aware Recommender Systems Challenge on Twitter's Home Timeline." </a:t>
            </a:r>
            <a:r>
              <a:rPr lang="en-US" altLang="ko-KR" sz="3200" dirty="0" err="1">
                <a:latin typeface="+mn-ea"/>
              </a:rPr>
              <a:t>arXiv</a:t>
            </a:r>
            <a:r>
              <a:rPr lang="en-US" altLang="ko-KR" sz="3200" dirty="0">
                <a:latin typeface="+mn-ea"/>
              </a:rPr>
              <a:t> e-prints (2020): arXiv-2004.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[2] </a:t>
            </a:r>
            <a:r>
              <a:rPr lang="en-US" altLang="ko-KR" sz="3200" dirty="0" err="1">
                <a:latin typeface="+mn-ea"/>
              </a:rPr>
              <a:t>Asanov</a:t>
            </a:r>
            <a:r>
              <a:rPr lang="en-US" altLang="ko-KR" sz="3200" dirty="0">
                <a:latin typeface="+mn-ea"/>
              </a:rPr>
              <a:t>, </a:t>
            </a:r>
            <a:r>
              <a:rPr lang="en-US" altLang="ko-KR" sz="3200" dirty="0" err="1">
                <a:latin typeface="+mn-ea"/>
              </a:rPr>
              <a:t>Daniar</a:t>
            </a:r>
            <a:r>
              <a:rPr lang="en-US" altLang="ko-KR" sz="3200" dirty="0">
                <a:latin typeface="+mn-ea"/>
              </a:rPr>
              <a:t>. "Algorithms and methods in recommender systems." Berlin Institute of Technology, Berlin, Germany (2011).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[3] McInnes, Leland, John Healy, and James Melville. "</a:t>
            </a:r>
            <a:r>
              <a:rPr lang="en-US" altLang="ko-KR" sz="3200" dirty="0" err="1">
                <a:latin typeface="+mn-ea"/>
              </a:rPr>
              <a:t>Umap</a:t>
            </a:r>
            <a:r>
              <a:rPr lang="en-US" altLang="ko-KR" sz="3200" dirty="0">
                <a:latin typeface="+mn-ea"/>
              </a:rPr>
              <a:t>: Uniform manifold approximation and projection for dimension reduction." </a:t>
            </a:r>
            <a:r>
              <a:rPr lang="en-US" altLang="ko-KR" sz="3200" dirty="0" err="1">
                <a:latin typeface="+mn-ea"/>
              </a:rPr>
              <a:t>arXiv</a:t>
            </a:r>
            <a:r>
              <a:rPr lang="en-US" altLang="ko-KR" sz="3200" dirty="0">
                <a:latin typeface="+mn-ea"/>
              </a:rPr>
              <a:t> preprint arXiv:1802.03426 (2018).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[4] McInnes, Leland, John Healy, and Steve </a:t>
            </a:r>
            <a:r>
              <a:rPr lang="en-US" altLang="ko-KR" sz="3200" dirty="0" err="1">
                <a:latin typeface="+mn-ea"/>
              </a:rPr>
              <a:t>Astels</a:t>
            </a:r>
            <a:r>
              <a:rPr lang="en-US" altLang="ko-KR" sz="3200" dirty="0">
                <a:latin typeface="+mn-ea"/>
              </a:rPr>
              <a:t>. "</a:t>
            </a:r>
            <a:r>
              <a:rPr lang="en-US" altLang="ko-KR" sz="3200" dirty="0" err="1">
                <a:latin typeface="+mn-ea"/>
              </a:rPr>
              <a:t>hdbscan</a:t>
            </a:r>
            <a:r>
              <a:rPr lang="en-US" altLang="ko-KR" sz="3200" dirty="0">
                <a:latin typeface="+mn-ea"/>
              </a:rPr>
              <a:t>: Hierarchical density based clustering." Journal of Open Source Software 2.11 (2017): 205.</a:t>
            </a:r>
          </a:p>
          <a:p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50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37" y="5796171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159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Introduction – Objective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882695F6-263B-43BA-83EB-A4A9B81E023F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40E73-009A-45C6-81DE-B2FDA738119D}"/>
              </a:ext>
            </a:extLst>
          </p:cNvPr>
          <p:cNvSpPr/>
          <p:nvPr/>
        </p:nvSpPr>
        <p:spPr>
          <a:xfrm>
            <a:off x="1510970" y="2407141"/>
            <a:ext cx="21126608" cy="7786747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b="1" dirty="0">
                <a:latin typeface="+mn-ea"/>
              </a:rPr>
              <a:t>Problem Definition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1. Predict </a:t>
            </a:r>
            <a:r>
              <a:rPr lang="en-US" altLang="ko-KR" b="1" u="sng" dirty="0">
                <a:latin typeface="+mn-ea"/>
              </a:rPr>
              <a:t>Rating</a:t>
            </a:r>
            <a:r>
              <a:rPr lang="en-US" altLang="ko-KR" dirty="0">
                <a:latin typeface="+mn-ea"/>
              </a:rPr>
              <a:t> of user’s unrated music</a:t>
            </a:r>
          </a:p>
          <a:p>
            <a:r>
              <a:rPr lang="en-US" altLang="ko-KR" dirty="0">
                <a:latin typeface="+mn-ea"/>
              </a:rPr>
              <a:t>2. Reducing computation time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Metric</a:t>
            </a:r>
          </a:p>
          <a:p>
            <a:endParaRPr lang="en-US" altLang="ko-KR" sz="32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Root Mean Square Error(RMSE) - Accuracy</a:t>
            </a: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Relative Cross Entropy(RCE)[1] – Fairness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Running Time - Efficiency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4839EC-CCF9-4349-A5A0-3DAC37EC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337" y="7552385"/>
            <a:ext cx="6865127" cy="1956881"/>
          </a:xfrm>
          <a:prstGeom prst="rect">
            <a:avLst/>
          </a:prstGeom>
        </p:spPr>
      </p:pic>
      <p:pic>
        <p:nvPicPr>
          <p:cNvPr id="1026" name="Picture 2" descr="중고차 매물 판매기간 예측 | Kaggle">
            <a:extLst>
              <a:ext uri="{FF2B5EF4-FFF2-40B4-BE49-F238E27FC236}">
                <a16:creationId xmlns:a16="http://schemas.microsoft.com/office/drawing/2014/main" id="{1A7FF870-AF62-409A-A518-4C246C97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661" y="5829770"/>
            <a:ext cx="4600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9C6C5-CBB7-4613-BA9E-BA865B8BF8C5}"/>
                  </a:ext>
                </a:extLst>
              </p:cNvPr>
              <p:cNvSpPr txBox="1"/>
              <p:nvPr/>
            </p:nvSpPr>
            <p:spPr>
              <a:xfrm>
                <a:off x="12446661" y="9734155"/>
                <a:ext cx="8415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𝑅𝑢𝑛𝑛𝑖𝑛𝑔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9C6C5-CBB7-4613-BA9E-BA865B8BF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661" y="9734155"/>
                <a:ext cx="841589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5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159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Introduction – Data Set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882695F6-263B-43BA-83EB-A4A9B81E023F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ccepted Papers">
            <a:extLst>
              <a:ext uri="{FF2B5EF4-FFF2-40B4-BE49-F238E27FC236}">
                <a16:creationId xmlns:a16="http://schemas.microsoft.com/office/drawing/2014/main" id="{495F2CD3-2046-497A-AAC1-F186340B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745299"/>
            <a:ext cx="5901984" cy="22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662DFC-F984-4F2A-8B6C-3B91A04F0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227" y="2283957"/>
            <a:ext cx="13794009" cy="3930484"/>
          </a:xfrm>
          <a:prstGeom prst="rect">
            <a:avLst/>
          </a:prstGeom>
        </p:spPr>
      </p:pic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1A9358B8-507F-481B-ADB5-BC2B131D5D61}"/>
              </a:ext>
            </a:extLst>
          </p:cNvPr>
          <p:cNvGraphicFramePr>
            <a:graphicFrameLocks noGrp="1"/>
          </p:cNvGraphicFramePr>
          <p:nvPr/>
        </p:nvGraphicFramePr>
        <p:xfrm>
          <a:off x="1119188" y="9466801"/>
          <a:ext cx="21873048" cy="2316480"/>
        </p:xfrm>
        <a:graphic>
          <a:graphicData uri="http://schemas.openxmlformats.org/drawingml/2006/table">
            <a:tbl>
              <a:tblPr firstRow="1" bandRow="1"/>
              <a:tblGrid>
                <a:gridCol w="4586327">
                  <a:extLst>
                    <a:ext uri="{9D8B030D-6E8A-4147-A177-3AD203B41FA5}">
                      <a16:colId xmlns:a16="http://schemas.microsoft.com/office/drawing/2014/main" val="978017828"/>
                    </a:ext>
                  </a:extLst>
                </a:gridCol>
                <a:gridCol w="17286721">
                  <a:extLst>
                    <a:ext uri="{9D8B030D-6E8A-4147-A177-3AD203B41FA5}">
                      <a16:colId xmlns:a16="http://schemas.microsoft.com/office/drawing/2014/main" val="363710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File Name</a:t>
                      </a:r>
                      <a:endParaRPr lang="ko-KR" altLang="en-US" sz="32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u="none" dirty="0"/>
                        <a:t>Columns</a:t>
                      </a:r>
                      <a:endParaRPr lang="ko-KR" altLang="en-US" sz="3200" b="1" u="non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user-song-ratings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/>
                        <a:t>“user id”, “song id”, “rating”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song-attributes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/>
                        <a:t>“song id”, “album id”, “artist id”, “genre id”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6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genre-hierarchy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/>
                        <a:t>“genre id”, “parent genre id”, “level”, “genre name”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461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4F1D8-3910-41E6-8A4B-9330AFFBA9DD}"/>
              </a:ext>
            </a:extLst>
          </p:cNvPr>
          <p:cNvSpPr/>
          <p:nvPr/>
        </p:nvSpPr>
        <p:spPr>
          <a:xfrm>
            <a:off x="1254682" y="7315377"/>
            <a:ext cx="21873048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sz="3200" b="1" dirty="0">
                <a:latin typeface="+mn-ea"/>
              </a:rPr>
              <a:t>Dataset </a:t>
            </a:r>
          </a:p>
          <a:p>
            <a:pPr marL="457200" indent="-457200">
              <a:buFontTx/>
              <a:buChar char="-"/>
            </a:pPr>
            <a:r>
              <a:rPr lang="en-US" altLang="ko-KR" sz="3200" b="1" u="sng" dirty="0">
                <a:latin typeface="+mn-ea"/>
              </a:rPr>
              <a:t>3 txt files, </a:t>
            </a:r>
            <a:r>
              <a:rPr lang="en-US" altLang="ko-KR" sz="3200" dirty="0">
                <a:latin typeface="+mn-ea"/>
              </a:rPr>
              <a:t>have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b="1" u="sng" dirty="0">
                <a:latin typeface="+mn-ea"/>
              </a:rPr>
              <a:t>76,344,627 rows(1GB) rating data file, 136,736 rows song attributes file, and genre file</a:t>
            </a:r>
          </a:p>
          <a:p>
            <a:pPr marL="457200" indent="-457200">
              <a:buFontTx/>
              <a:buChar char="-"/>
            </a:pPr>
            <a:r>
              <a:rPr lang="en-US" altLang="ko-KR" sz="3200" b="1" u="sng" dirty="0">
                <a:latin typeface="+mn-ea"/>
              </a:rPr>
              <a:t>200,000 user, 136,736 song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1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3" y="915131"/>
            <a:ext cx="13038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Introduction: Restrictions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90939-18CE-479A-8790-D4684B86FF1F}"/>
              </a:ext>
            </a:extLst>
          </p:cNvPr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EA3CB-9A1E-4693-A595-0F24BC78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1106" y="12620624"/>
            <a:ext cx="543351" cy="730250"/>
          </a:xfrm>
        </p:spPr>
        <p:txBody>
          <a:bodyPr/>
          <a:lstStyle/>
          <a:p>
            <a:fld id="{1B6D7589-F66E-2345-B4D0-21B08A927088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FDA87-5E55-49EB-9895-7662582B19AF}"/>
              </a:ext>
            </a:extLst>
          </p:cNvPr>
          <p:cNvSpPr/>
          <p:nvPr/>
        </p:nvSpPr>
        <p:spPr>
          <a:xfrm>
            <a:off x="862664" y="2106414"/>
            <a:ext cx="12952184" cy="1754326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b="1" dirty="0">
                <a:latin typeface="+mn-ea"/>
              </a:rPr>
              <a:t>Imbalance Genres</a:t>
            </a:r>
          </a:p>
          <a:p>
            <a:pPr marL="571500" indent="-571500">
              <a:buFontTx/>
              <a:buChar char="-"/>
            </a:pPr>
            <a:r>
              <a:rPr lang="en-US" altLang="ko-KR" dirty="0">
                <a:latin typeface="+mn-ea"/>
              </a:rPr>
              <a:t>Genre of song have severe imbalance</a:t>
            </a:r>
          </a:p>
          <a:p>
            <a:pPr marL="571500" indent="-571500">
              <a:buFontTx/>
              <a:buChar char="-"/>
            </a:pPr>
            <a:r>
              <a:rPr lang="en-US" altLang="ko-KR" dirty="0">
                <a:latin typeface="+mn-ea"/>
              </a:rPr>
              <a:t>Most of the songs belong to the unknown genre(85%)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19EB9-7228-40B7-B27A-6C476D90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848" y="4128693"/>
            <a:ext cx="8923854" cy="84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1B5457-B667-4FC2-BB49-E2F4FD49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970" y="3860740"/>
            <a:ext cx="4332627" cy="8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686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Model Architecture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10">
            <a:extLst>
              <a:ext uri="{FF2B5EF4-FFF2-40B4-BE49-F238E27FC236}">
                <a16:creationId xmlns:a16="http://schemas.microsoft.com/office/drawing/2014/main" id="{35C32FEB-8427-436D-A6D9-68681E7B560F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CC38A0-E55F-416D-BD41-3D5C6B66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01" y="1838461"/>
            <a:ext cx="14446710" cy="102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3260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Merge Data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67E10-FFCC-4DF6-93D7-06C9E037D241}"/>
              </a:ext>
            </a:extLst>
          </p:cNvPr>
          <p:cNvSpPr/>
          <p:nvPr/>
        </p:nvSpPr>
        <p:spPr>
          <a:xfrm>
            <a:off x="1804086" y="2817341"/>
            <a:ext cx="5189838" cy="3138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Song rating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0E4C-49A3-4D18-907F-445ED1BD1013}"/>
              </a:ext>
            </a:extLst>
          </p:cNvPr>
          <p:cNvSpPr/>
          <p:nvPr/>
        </p:nvSpPr>
        <p:spPr>
          <a:xfrm>
            <a:off x="9835978" y="2817341"/>
            <a:ext cx="5189838" cy="3138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Song attribute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9FBDDA-5D40-481F-AB10-7247F18E88C5}"/>
              </a:ext>
            </a:extLst>
          </p:cNvPr>
          <p:cNvSpPr/>
          <p:nvPr/>
        </p:nvSpPr>
        <p:spPr>
          <a:xfrm>
            <a:off x="17388489" y="2817341"/>
            <a:ext cx="5189838" cy="31386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Genre -Hierarchy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6F039-CE27-4259-8469-F44A4E97F42D}"/>
              </a:ext>
            </a:extLst>
          </p:cNvPr>
          <p:cNvSpPr/>
          <p:nvPr/>
        </p:nvSpPr>
        <p:spPr>
          <a:xfrm>
            <a:off x="6005381" y="6934106"/>
            <a:ext cx="12851027" cy="4399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Rating with metadata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D7070-FC19-4ADA-B152-2A28A2D88245}"/>
              </a:ext>
            </a:extLst>
          </p:cNvPr>
          <p:cNvSpPr txBox="1"/>
          <p:nvPr/>
        </p:nvSpPr>
        <p:spPr>
          <a:xfrm>
            <a:off x="1804086" y="5309623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76,344,627 * 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1DD7C-F377-4158-A890-5AAAA25F90FD}"/>
              </a:ext>
            </a:extLst>
          </p:cNvPr>
          <p:cNvSpPr txBox="1"/>
          <p:nvPr/>
        </p:nvSpPr>
        <p:spPr>
          <a:xfrm>
            <a:off x="9835977" y="5309622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136,736 * 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01657-5C08-44CF-8EED-7BBA55B2F4C0}"/>
              </a:ext>
            </a:extLst>
          </p:cNvPr>
          <p:cNvSpPr txBox="1"/>
          <p:nvPr/>
        </p:nvSpPr>
        <p:spPr>
          <a:xfrm>
            <a:off x="17388489" y="5309621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216 * 4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E1EADE-EECC-4C74-86DF-7B6F1425FA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7925874" y="2429085"/>
            <a:ext cx="978152" cy="80318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59528D-F315-4A94-8FF7-BD0A3D5859D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5400000">
            <a:off x="11941820" y="6445029"/>
            <a:ext cx="978153" cy="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BF75168-7536-4F1B-B7EC-0143317AE21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15718076" y="2668774"/>
            <a:ext cx="978152" cy="7552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2BB52-5A3A-4756-B23A-FDE231000C00}"/>
              </a:ext>
            </a:extLst>
          </p:cNvPr>
          <p:cNvSpPr txBox="1"/>
          <p:nvPr/>
        </p:nvSpPr>
        <p:spPr>
          <a:xfrm>
            <a:off x="9835975" y="10659664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76,344,627 * 11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754A6F5-3E74-45D2-B9C8-5DA7E381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79" y="11707808"/>
            <a:ext cx="18420405" cy="646331"/>
          </a:xfrm>
          <a:prstGeom prst="rect">
            <a:avLst/>
          </a:prstGeom>
        </p:spPr>
      </p:pic>
      <p:cxnSp>
        <p:nvCxnSpPr>
          <p:cNvPr id="39" name="직선 연결선[R] 10">
            <a:extLst>
              <a:ext uri="{FF2B5EF4-FFF2-40B4-BE49-F238E27FC236}">
                <a16:creationId xmlns:a16="http://schemas.microsoft.com/office/drawing/2014/main" id="{7F804EE0-B7EF-4029-A7D1-A710B7E742C6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2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474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Unknown Music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1CD904-58F8-49E4-84F4-D70E451B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4" y="2175769"/>
            <a:ext cx="9605708" cy="398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FF5CE-824C-43C0-98D9-BD4F056BE8CD}"/>
              </a:ext>
            </a:extLst>
          </p:cNvPr>
          <p:cNvSpPr txBox="1"/>
          <p:nvPr/>
        </p:nvSpPr>
        <p:spPr>
          <a:xfrm>
            <a:off x="845015" y="6211669"/>
            <a:ext cx="99515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85% of the songs belong to the unknown genre</a:t>
            </a:r>
          </a:p>
          <a:p>
            <a:r>
              <a:rPr lang="en-US" altLang="ko-KR" dirty="0"/>
              <a:t>99.9965% of users rated the unknown song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Unknown genre </a:t>
            </a:r>
            <a:r>
              <a:rPr lang="en-US" altLang="ko-KR" b="1" u="sng" dirty="0"/>
              <a:t>should be divided into small genre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sz="4800" b="1" dirty="0"/>
              <a:t>Clustering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D86EF-43D8-43A6-B9F1-DD5BB3562956}"/>
              </a:ext>
            </a:extLst>
          </p:cNvPr>
          <p:cNvSpPr/>
          <p:nvPr/>
        </p:nvSpPr>
        <p:spPr>
          <a:xfrm>
            <a:off x="11430229" y="6181041"/>
            <a:ext cx="10441230" cy="2308324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r>
              <a:rPr lang="en-US" altLang="ko-KR" b="1" dirty="0">
                <a:latin typeface="+mn-ea"/>
              </a:rPr>
              <a:t>Clustering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Cosine Similarity of Album [2]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UMAP [3]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HDBSCAN [4]</a:t>
            </a:r>
          </a:p>
        </p:txBody>
      </p:sp>
      <p:cxnSp>
        <p:nvCxnSpPr>
          <p:cNvPr id="9" name="직선 연결선[R] 10">
            <a:extLst>
              <a:ext uri="{FF2B5EF4-FFF2-40B4-BE49-F238E27FC236}">
                <a16:creationId xmlns:a16="http://schemas.microsoft.com/office/drawing/2014/main" id="{78B4CC48-2E13-4740-A5F4-104394CE14CC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4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F0CE-7EF0-409A-A4BE-D790F8A5349C}"/>
              </a:ext>
            </a:extLst>
          </p:cNvPr>
          <p:cNvSpPr/>
          <p:nvPr/>
        </p:nvSpPr>
        <p:spPr>
          <a:xfrm>
            <a:off x="776434" y="915131"/>
            <a:ext cx="16399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 charset="-127"/>
              </a:rPr>
              <a:t>Pre-Processing : Cosine Similarity</a:t>
            </a:r>
            <a:endParaRPr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 charset="-127"/>
            </a:endParaRPr>
          </a:p>
        </p:txBody>
      </p:sp>
      <p:cxnSp>
        <p:nvCxnSpPr>
          <p:cNvPr id="15" name="직선 연결선 41">
            <a:extLst>
              <a:ext uri="{FF2B5EF4-FFF2-40B4-BE49-F238E27FC236}">
                <a16:creationId xmlns:a16="http://schemas.microsoft.com/office/drawing/2014/main" id="{A4940D9E-5850-404F-BBDC-F43F2D2AF22E}"/>
              </a:ext>
            </a:extLst>
          </p:cNvPr>
          <p:cNvCxnSpPr/>
          <p:nvPr/>
        </p:nvCxnSpPr>
        <p:spPr>
          <a:xfrm>
            <a:off x="845015" y="1932719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10">
            <a:extLst>
              <a:ext uri="{FF2B5EF4-FFF2-40B4-BE49-F238E27FC236}">
                <a16:creationId xmlns:a16="http://schemas.microsoft.com/office/drawing/2014/main" id="{A5423E33-16B0-4148-8BFA-E83273BD22D5}"/>
              </a:ext>
            </a:extLst>
          </p:cNvPr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FEE31838-8C83-4835-B5D4-F7B9409A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51" y="2178662"/>
            <a:ext cx="8780248" cy="93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DF7B4-875C-4548-8A52-38125A183B8D}"/>
                  </a:ext>
                </a:extLst>
              </p:cNvPr>
              <p:cNvSpPr txBox="1"/>
              <p:nvPr/>
            </p:nvSpPr>
            <p:spPr>
              <a:xfrm>
                <a:off x="12557640" y="3098386"/>
                <a:ext cx="9236503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+0.5 ∗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DF7B4-875C-4548-8A52-38125A18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640" y="3098386"/>
                <a:ext cx="9236503" cy="670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BEA8AE-6EBF-4E7E-B088-AA808658B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5214" y="5700090"/>
            <a:ext cx="10164967" cy="54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3142</TotalTime>
  <Words>837</Words>
  <Application>Microsoft Macintosh PowerPoint</Application>
  <PresentationFormat>사용자 지정</PresentationFormat>
  <Paragraphs>182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Geomanist Light</vt:lpstr>
      <vt:lpstr>맑은 고딕</vt:lpstr>
      <vt:lpstr>나눔고딕</vt:lpstr>
      <vt:lpstr>Arial</vt:lpstr>
      <vt:lpstr>Calibri</vt:lpstr>
      <vt:lpstr>Calibri Light</vt:lpstr>
      <vt:lpstr>Cambria Math</vt:lpstr>
      <vt:lpstr>Noto Sans</vt:lpstr>
      <vt:lpstr>Roboto Slab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김예진 (경영공학부)</cp:lastModifiedBy>
  <cp:revision>317</cp:revision>
  <dcterms:created xsi:type="dcterms:W3CDTF">2017-02-16T07:20:56Z</dcterms:created>
  <dcterms:modified xsi:type="dcterms:W3CDTF">2023-01-04T11:16:14Z</dcterms:modified>
</cp:coreProperties>
</file>