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71eb5cf5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71eb5cf5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71eb5cf56_5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671eb5cf56_5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data.seoul.go.kr/dataList/51/S/2/datasetView.d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7277100" y="-558800"/>
            <a:ext cx="16014700" cy="160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96900" y="8801100"/>
            <a:ext cx="111760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422400" y="9093200"/>
            <a:ext cx="33401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585755"/>
                </a:solidFill>
                <a:latin typeface="Arial"/>
                <a:ea typeface="Arial"/>
                <a:cs typeface="Arial"/>
                <a:sym typeface="Arial"/>
              </a:rPr>
              <a:t>팀원 : 김예진, 홍세나</a:t>
            </a:r>
            <a:endParaRPr b="0" i="0" sz="2000" u="none" cap="none" strike="noStrike">
              <a:solidFill>
                <a:srgbClr val="5857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422400" y="8674100"/>
            <a:ext cx="33528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585755"/>
                </a:solidFill>
                <a:latin typeface="Arial"/>
                <a:ea typeface="Arial"/>
                <a:cs typeface="Arial"/>
                <a:sym typeface="Arial"/>
              </a:rPr>
              <a:t>조장 : 김윤지</a:t>
            </a:r>
            <a:endParaRPr b="0" i="0" sz="2000" u="none" cap="none" strike="noStrike">
              <a:solidFill>
                <a:srgbClr val="5857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22400" y="8242300"/>
            <a:ext cx="33655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제안일</a:t>
            </a:r>
            <a:r>
              <a:rPr b="0" i="0" lang="ko-KR" sz="2000" u="none" cap="none" strike="noStrike">
                <a:solidFill>
                  <a:srgbClr val="585755"/>
                </a:solidFill>
                <a:latin typeface="Arial"/>
                <a:ea typeface="Arial"/>
                <a:cs typeface="Arial"/>
                <a:sym typeface="Arial"/>
              </a:rPr>
              <a:t> : 2025.06.16</a:t>
            </a:r>
            <a:endParaRPr b="0" i="0" sz="2000" u="none" cap="none" strike="noStrike">
              <a:solidFill>
                <a:srgbClr val="5857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43000" y="5575300"/>
            <a:ext cx="36449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585755"/>
                </a:solidFill>
                <a:latin typeface="Arial"/>
                <a:ea typeface="Arial"/>
                <a:cs typeface="Arial"/>
                <a:sym typeface="Arial"/>
              </a:rPr>
              <a:t>Team Project Proposal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143000" y="3594100"/>
            <a:ext cx="14859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0" u="none" cap="none" strike="noStrike">
                <a:solidFill>
                  <a:srgbClr val="E37253"/>
                </a:solidFill>
                <a:latin typeface="Calibri"/>
                <a:ea typeface="Calibri"/>
                <a:cs typeface="Calibri"/>
                <a:sym typeface="Calibri"/>
              </a:rPr>
              <a:t>치매 위험도 예측 서비스</a:t>
            </a:r>
            <a:endParaRPr b="0" i="0" sz="12000" u="none" cap="none" strike="noStrike">
              <a:solidFill>
                <a:srgbClr val="E372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143000" y="2222500"/>
            <a:ext cx="134112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8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거주 환경에 의한</a:t>
            </a:r>
            <a:endParaRPr b="0" i="0" sz="8800" u="none" cap="none" strike="noStrike">
              <a:solidFill>
                <a:srgbClr val="5857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9600" y="2552700"/>
            <a:ext cx="19088100" cy="773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482600" y="1168400"/>
            <a:ext cx="87630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/>
        </p:nvSpPr>
        <p:spPr>
          <a:xfrm>
            <a:off x="2552700" y="3980329"/>
            <a:ext cx="1318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사회적 고립과 치매가 </a:t>
            </a:r>
            <a:r>
              <a:rPr b="0" i="0" lang="ko-K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동시에 존재할 경우 사망률에 어떤 영향을 주는지 예측,  이 결과를 토대로 사망률을 낮추는 데에 도움을 줄 수 있는 방안 모색</a:t>
            </a:r>
            <a:endParaRPr b="0" i="0" sz="4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295400" y="774700"/>
            <a:ext cx="4165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예측 사항</a:t>
            </a:r>
            <a:endParaRPr b="0" i="0" sz="4800" u="none" cap="none" strike="noStrike">
              <a:solidFill>
                <a:srgbClr val="5857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12800" y="-431800"/>
            <a:ext cx="5651500" cy="111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81000" y="1320800"/>
            <a:ext cx="11176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11201400" y="5753100"/>
            <a:ext cx="34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8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프로젝트 목표</a:t>
            </a:r>
            <a:endParaRPr b="0" i="0" sz="3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9499600" y="5143500"/>
            <a:ext cx="1422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8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0" u="none" cap="none" strike="noStrike">
                <a:solidFill>
                  <a:srgbClr val="FF8C6C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1201400" y="4292600"/>
            <a:ext cx="3403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8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기획 의도</a:t>
            </a:r>
            <a:endParaRPr b="0" i="0" sz="3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9499600" y="3695700"/>
            <a:ext cx="1422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8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0" u="none" cap="none" strike="noStrike">
                <a:solidFill>
                  <a:srgbClr val="FF8C6C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428750" y="825500"/>
            <a:ext cx="2146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목</a:t>
            </a:r>
            <a:r>
              <a:rPr lang="ko-KR" sz="6000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82600" y="1168400"/>
            <a:ext cx="87630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238250" y="774700"/>
            <a:ext cx="93348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기획 의도 - </a:t>
            </a:r>
            <a:r>
              <a:rPr lang="ko-KR" sz="4800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치매</a:t>
            </a:r>
            <a:r>
              <a:rPr lang="ko-KR" sz="4800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환자의 증가</a:t>
            </a:r>
            <a:endParaRPr b="0" i="0" sz="4800" u="none" cap="none" strike="noStrike">
              <a:solidFill>
                <a:srgbClr val="5857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 title="image (3).png"/>
          <p:cNvPicPr preferRelativeResize="0"/>
          <p:nvPr/>
        </p:nvPicPr>
        <p:blipFill rotWithShape="1">
          <a:blip r:embed="rId4">
            <a:alphaModFix/>
          </a:blip>
          <a:srcRect b="56795" l="0" r="0" t="0"/>
          <a:stretch/>
        </p:blipFill>
        <p:spPr>
          <a:xfrm>
            <a:off x="889000" y="1675475"/>
            <a:ext cx="11299900" cy="17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11011550" y="3200400"/>
            <a:ext cx="43119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평균 수명 증가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치매 유병률 증가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치매 사망률 증가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5">
            <a:alphaModFix/>
          </a:blip>
          <a:srcRect b="0" l="0" r="0" t="23088"/>
          <a:stretch/>
        </p:blipFill>
        <p:spPr>
          <a:xfrm>
            <a:off x="10244200" y="9027600"/>
            <a:ext cx="6077674" cy="14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6">
            <a:alphaModFix/>
          </a:blip>
          <a:srcRect b="63681" l="0" r="7484" t="0"/>
          <a:stretch/>
        </p:blipFill>
        <p:spPr>
          <a:xfrm>
            <a:off x="1820838" y="3302775"/>
            <a:ext cx="7168849" cy="977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5"/>
          <p:cNvGrpSpPr/>
          <p:nvPr/>
        </p:nvGrpSpPr>
        <p:grpSpPr>
          <a:xfrm>
            <a:off x="2027249" y="4126128"/>
            <a:ext cx="6454716" cy="5833713"/>
            <a:chOff x="625736" y="1790700"/>
            <a:chExt cx="4898100" cy="4102182"/>
          </a:xfrm>
        </p:grpSpPr>
        <p:pic>
          <p:nvPicPr>
            <p:cNvPr id="119" name="Google Shape;119;p15" title="image (4).png"/>
            <p:cNvPicPr preferRelativeResize="0"/>
            <p:nvPr/>
          </p:nvPicPr>
          <p:blipFill rotWithShape="1">
            <a:blip r:embed="rId7">
              <a:alphaModFix/>
            </a:blip>
            <a:srcRect b="0" l="4129" r="15677" t="0"/>
            <a:stretch/>
          </p:blipFill>
          <p:spPr>
            <a:xfrm>
              <a:off x="647603" y="1790700"/>
              <a:ext cx="4818282" cy="40709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5"/>
            <p:cNvSpPr txBox="1"/>
            <p:nvPr/>
          </p:nvSpPr>
          <p:spPr>
            <a:xfrm>
              <a:off x="625736" y="5654682"/>
              <a:ext cx="48981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chemeClr val="dk1"/>
                  </a:solidFill>
                </a:rPr>
                <a:t>&lt;출처: 중앙치매센터 ‘대한민국 치매현황 2018’, JTBC 뉴스(2019. 7. 26.)&gt;</a:t>
              </a:r>
              <a:endParaRPr sz="800"/>
            </a:p>
          </p:txBody>
        </p:sp>
      </p:grpSp>
      <p:sp>
        <p:nvSpPr>
          <p:cNvPr id="121" name="Google Shape;121;p15"/>
          <p:cNvSpPr/>
          <p:nvPr/>
        </p:nvSpPr>
        <p:spPr>
          <a:xfrm>
            <a:off x="12646100" y="4126200"/>
            <a:ext cx="890400" cy="51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AB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5391625" y="1680275"/>
            <a:ext cx="636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2646100" y="5733025"/>
            <a:ext cx="890400" cy="51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AB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9368400" y="7528500"/>
            <a:ext cx="76356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6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“</a:t>
            </a:r>
            <a:r>
              <a:rPr b="1" lang="ko-KR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치매환자 추이 파악 필요</a:t>
            </a:r>
            <a:r>
              <a:rPr b="1" lang="ko-KR" sz="60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”</a:t>
            </a:r>
            <a:endParaRPr b="1" sz="60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82600" y="1168400"/>
            <a:ext cx="87630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1238250" y="774700"/>
            <a:ext cx="157866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기획 의도 </a:t>
            </a:r>
            <a:r>
              <a:rPr lang="ko-KR" sz="4800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ko-KR" sz="3200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고령화의 가속으로 증가하는 독거노인</a:t>
            </a:r>
            <a:endParaRPr b="0" i="0" sz="3200" u="none" cap="none" strike="noStrike">
              <a:solidFill>
                <a:srgbClr val="5857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10308288" y="3724575"/>
            <a:ext cx="6883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고령인구가 증가함에 따른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E37253"/>
                </a:solidFill>
                <a:latin typeface="Calibri"/>
                <a:ea typeface="Calibri"/>
                <a:cs typeface="Calibri"/>
                <a:sym typeface="Calibri"/>
              </a:rPr>
              <a:t>독거노인 비중 증가</a:t>
            </a:r>
            <a:endParaRPr b="1" sz="3000">
              <a:solidFill>
                <a:srgbClr val="E372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75" y="3254287"/>
            <a:ext cx="7769324" cy="18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5">
            <a:alphaModFix/>
          </a:blip>
          <a:srcRect b="45292" l="0" r="0" t="0"/>
          <a:stretch/>
        </p:blipFill>
        <p:spPr>
          <a:xfrm>
            <a:off x="817775" y="1802550"/>
            <a:ext cx="7769324" cy="15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11810388" y="6512863"/>
            <a:ext cx="387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사회적 고립으로 인해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E37253"/>
                </a:solidFill>
                <a:latin typeface="Calibri"/>
                <a:ea typeface="Calibri"/>
                <a:cs typeface="Calibri"/>
                <a:sym typeface="Calibri"/>
              </a:rPr>
              <a:t>치매 조기 진단 어려움</a:t>
            </a:r>
            <a:endParaRPr b="1" sz="3000">
              <a:solidFill>
                <a:srgbClr val="E372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775" y="5091825"/>
            <a:ext cx="9870650" cy="46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13351050" y="5228150"/>
            <a:ext cx="798000" cy="850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78450" y="1891275"/>
            <a:ext cx="6143176" cy="14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10956900" y="7993575"/>
            <a:ext cx="5586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“지역별 노인 거주 형태</a:t>
            </a:r>
            <a:r>
              <a:rPr lang="ko-KR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따른</a:t>
            </a:r>
            <a:r>
              <a:rPr b="1" lang="ko-KR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치매 여부 예측”</a:t>
            </a:r>
            <a:endParaRPr b="1"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82600" y="1168400"/>
            <a:ext cx="87630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1238250" y="774700"/>
            <a:ext cx="150747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기획 의도 - </a:t>
            </a:r>
            <a:r>
              <a:rPr b="1" lang="ko-K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경도인지장애의 치매로 진행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7" title="im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11" y="4275238"/>
            <a:ext cx="5732900" cy="556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5">
            <a:alphaModFix/>
          </a:blip>
          <a:srcRect b="43518" l="0" r="0" t="0"/>
          <a:stretch/>
        </p:blipFill>
        <p:spPr>
          <a:xfrm>
            <a:off x="889000" y="2208425"/>
            <a:ext cx="6487801" cy="1817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7376805" y="3931050"/>
            <a:ext cx="58749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정상인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은 매년 </a:t>
            </a: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1-2%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경도인지장애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환자는 매년 </a:t>
            </a:r>
            <a:r>
              <a:rPr b="1" lang="ko-KR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10-15%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7752249" y="7600650"/>
            <a:ext cx="51240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latin typeface="Calibri"/>
                <a:ea typeface="Calibri"/>
                <a:cs typeface="Calibri"/>
                <a:sym typeface="Calibri"/>
              </a:rPr>
              <a:t>알츠하이머성 </a:t>
            </a:r>
            <a:r>
              <a:rPr b="1" lang="ko-KR" sz="3200">
                <a:latin typeface="Calibri"/>
                <a:ea typeface="Calibri"/>
                <a:cs typeface="Calibri"/>
                <a:sym typeface="Calibri"/>
              </a:rPr>
              <a:t>치매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진행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9521200" y="5440050"/>
            <a:ext cx="1586100" cy="1817400"/>
          </a:xfrm>
          <a:prstGeom prst="downArrow">
            <a:avLst>
              <a:gd fmla="val 43823" name="adj1"/>
              <a:gd fmla="val 55295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8370100" y="8413340"/>
            <a:ext cx="38883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경도인지장애는 </a:t>
            </a: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초기에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알아차리기 힘듦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3027803" y="6109338"/>
            <a:ext cx="44022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“경도인지장애 </a:t>
            </a:r>
            <a:r>
              <a:rPr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시기에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예방 </a:t>
            </a:r>
            <a:r>
              <a:rPr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</a:t>
            </a:r>
            <a:r>
              <a:rPr b="1" lang="ko-K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 rotWithShape="1">
          <a:blip r:embed="rId6">
            <a:alphaModFix/>
          </a:blip>
          <a:srcRect b="0" l="0" r="0" t="47003"/>
          <a:stretch/>
        </p:blipFill>
        <p:spPr>
          <a:xfrm>
            <a:off x="7486647" y="2051350"/>
            <a:ext cx="10801350" cy="145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16701900" y="3629400"/>
            <a:ext cx="15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출처: 대한치매학회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82600" y="1168400"/>
            <a:ext cx="87630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1240367" y="774700"/>
            <a:ext cx="4165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개발 목표 (1)</a:t>
            </a:r>
            <a:endParaRPr b="0" i="0" sz="4800" u="none" cap="none" strike="noStrike">
              <a:solidFill>
                <a:srgbClr val="5857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3157650" y="762000"/>
            <a:ext cx="1311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지역별 노인의 거주 형태에 따른 치매/경도인지장애 위험도 예측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1586300" y="2704650"/>
            <a:ext cx="12605400" cy="4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가지고 있는 데이터: 시군구 지역별 치매 환자 수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시도별 독거노인 수 (서울시는 시군구별 독거 노인 수 있음)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노인 전체 수가 있기 때문에 독거노인 수를 토대로 독거노인과 그 외 노인 수 구할 수 있음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독거 노인이 많은 지역이 전체적으로 치매환자가  많은지 아닌지 파악 가능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지역별 치매 환자수와 독거노인 수를 비교해 독거노인이 높은 비율의 지역이 치매율이 실제로  더 높은지 분석 후 위험성을 예측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hlinkClick r:id="rId4"/>
              </a:rPr>
              <a:t>서울시 독거노인 현황(성별/동별) 통계&gt; 데이터셋&gt; 공공데이터 | 서울열린데이터광장</a:t>
            </a: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서울시 독거노인현황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노인수, 노인복지시설, 여가복지,요양시설, 복지주택(주거복지시설) 데이터 가능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 노인수 데이터 -&gt;  1. 시군구동별 독거노인 현황 2. 시군구별 치매환자 현황 -&gt;  두가지를 겹쳐서 예측 통계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노인인구 와 거주형태, 경도인지장애, 노인치매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936600" y="1950450"/>
            <a:ext cx="1641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지역별 독거노인의 비율과 치매율의 상관관계 분석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936600" y="2862375"/>
            <a:ext cx="12605400" cy="5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타겟 :  치매 환자 비율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특성 : 지역, 연령대, 성별, 노인 인구 수, 독거노인 수, 독거노인 비율, 추정 치매 환자 수, 단계별 치매(경도/중등도/중증),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선형 회귀와 랜덤포레스트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82600" y="1168400"/>
            <a:ext cx="87630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1240367" y="774700"/>
            <a:ext cx="41655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개발 목표 (2)</a:t>
            </a:r>
            <a:endParaRPr b="0" i="0" sz="4800" u="none" cap="none" strike="noStrike">
              <a:solidFill>
                <a:srgbClr val="5857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2167875" y="2365900"/>
            <a:ext cx="14852100" cy="4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지역별 치매 환자 수/지역별 경도인지장애 환자 수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둘을 가지고 앞으로 어느 지역의 치매환자가 많아질 것인지 예측하는 서비스 개발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635" y="2933700"/>
            <a:ext cx="4739689" cy="55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937" y="2933700"/>
            <a:ext cx="4741484" cy="55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71084" y="2980267"/>
            <a:ext cx="4741484" cy="55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82600" y="1168400"/>
            <a:ext cx="87630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7979152" y="3820054"/>
            <a:ext cx="22352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8893513" y="3489223"/>
            <a:ext cx="2235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특성</a:t>
            </a:r>
            <a:endParaRPr b="0" i="0" sz="3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1929418" y="5073649"/>
            <a:ext cx="3063270" cy="2813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노인 치매  환자 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치매 사망자 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합병증 사망자 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치매+합병증 환자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973123" y="3489223"/>
            <a:ext cx="1579713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endParaRPr b="0" i="0" sz="3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211943" y="774700"/>
            <a:ext cx="13026571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고려사항 – 치매와 합병증으로 인한 사망률 분석</a:t>
            </a:r>
            <a:endParaRPr b="0" i="0" sz="4800" u="none" cap="none" strike="noStrike">
              <a:solidFill>
                <a:srgbClr val="5857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3030200" y="5953124"/>
            <a:ext cx="3898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치매와 합병증 병존 시의 치사율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14385735" y="3485141"/>
            <a:ext cx="1858284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타겟</a:t>
            </a:r>
            <a:endParaRPr b="0" i="0" sz="3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7277100" y="4423202"/>
            <a:ext cx="3733800" cy="30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노인 치매  환자 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   연령, 성별, 치매 여부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치매 사망자 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   연령, 성별, 사망 여부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합병증 사망자 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    연령, 성별, 병명, 사망 여부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치매+합병증 환자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    연령, 성별, 합병증 병명,  사망 여부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635" y="2933700"/>
            <a:ext cx="4739689" cy="55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937" y="2933700"/>
            <a:ext cx="4741484" cy="55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71084" y="2980267"/>
            <a:ext cx="4741484" cy="558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82600" y="1168400"/>
            <a:ext cx="876300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8893513" y="3481684"/>
            <a:ext cx="2235200" cy="38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특성</a:t>
            </a:r>
            <a:endParaRPr b="0" i="0" sz="3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813529" y="4431241"/>
            <a:ext cx="3898900" cy="1991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독거 노인 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독거 노인 사망률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노인 치매 환자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독거 노인 치매+합병증 환자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2973123" y="3481684"/>
            <a:ext cx="1579713" cy="442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endParaRPr b="0" i="0" sz="3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211943" y="774700"/>
            <a:ext cx="13026571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800" u="none" cap="none" strike="noStrike">
                <a:solidFill>
                  <a:srgbClr val="585755"/>
                </a:solidFill>
                <a:latin typeface="Calibri"/>
                <a:ea typeface="Calibri"/>
                <a:cs typeface="Calibri"/>
                <a:sym typeface="Calibri"/>
              </a:rPr>
              <a:t>고려사항 – 독거 노인과 일반 노인의 비교 분석</a:t>
            </a:r>
            <a:endParaRPr b="0" i="0" sz="4800" u="none" cap="none" strike="noStrike">
              <a:solidFill>
                <a:srgbClr val="58575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3273496" y="5530850"/>
            <a:ext cx="2936660" cy="941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독거 노인 치매+합병증 병존 환자의  사망 여부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14385735" y="3477602"/>
            <a:ext cx="1858284" cy="442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2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타겟</a:t>
            </a:r>
            <a:endParaRPr b="0" i="0" sz="32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321029" y="4333874"/>
            <a:ext cx="3898900" cy="308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독거 노인 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연령, 성별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독거 노인 사망률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   연령, 성별, 사망 원인</a:t>
            </a:r>
            <a:endParaRPr b="0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노인 치매 환자 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연령, 성별, 치매 여부, 독거 여부, </a:t>
            </a:r>
            <a:endParaRPr/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   사망 여부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독거 노인 치매+합병증 환자 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ko-KR" sz="18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연령, 성별, 합병증 병명, 사망 여부</a:t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