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70" r:id="rId5"/>
    <p:sldId id="264" r:id="rId6"/>
    <p:sldId id="262" r:id="rId7"/>
    <p:sldId id="265" r:id="rId8"/>
    <p:sldId id="261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E5E"/>
    <a:srgbClr val="F5E298"/>
    <a:srgbClr val="DEDEDE"/>
    <a:srgbClr val="FFF0B3"/>
    <a:srgbClr val="A8A8A8"/>
    <a:srgbClr val="FFFBEB"/>
    <a:srgbClr val="0042C7"/>
    <a:srgbClr val="F2F2F2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FB014-DC61-AF32-B27B-9B174F01AF52}" v="908" dt="2025-06-26T11:56:21.820"/>
    <p1510:client id="{4934EB3B-F016-55E6-7980-9900D5C2D878}" v="1059" dt="2025-06-26T12:48:50.622"/>
    <p1510:client id="{734322B1-7B3B-BE7C-D2E2-DBA5D088A6A1}" v="1425" dt="2025-06-27T03:40:46.591"/>
    <p1510:client id="{8A0396E5-5A67-F90C-4302-6150B2F1B104}" v="8" dt="2025-06-27T03:48:26.821"/>
    <p1510:client id="{A387A6E9-6F86-BD7D-D8C2-0A97B226E286}" v="2" dt="2025-06-26T15:31:46.079"/>
    <p1510:client id="{C91DB3DC-94DF-E83A-51CD-4AB258DA2D28}" v="151" dt="2025-06-27T03:55:44.045"/>
    <p1510:client id="{ECD22D92-B345-4554-6BEE-2DD71644EB7E}" v="2318" dt="2025-06-26T18:44:13.4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8EDA8B46AD02313/%EC%83%9D%EC%84%B1%ED%98%95AI_3%EC%A1%B0_%ED%99%94%EB%A9%B4%EC%84%A4%EA%B3%84%EC%84%9C_ColumnCluster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862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ptos Narrow" panose="02110004020202020204"/>
                <a:ea typeface="맑은 고딕" panose="020B0503020000020004" pitchFamily="34" charset="-127"/>
              </a:rPr>
              <a:t>소득 수준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일반 노인</c:v>
                </c:pt>
              </c:strCache>
            </c:strRef>
          </c:tx>
          <c:spPr>
            <a:solidFill>
              <a:srgbClr val="4D93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강남구</c:v>
                </c:pt>
                <c:pt idx="1">
                  <c:v>서울시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0.80532112716349591</c:v>
                </c:pt>
                <c:pt idx="1">
                  <c:v>0.68310165509948673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C6B9-4439-970D-7BDAC707D56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저소득 노인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강남구</c:v>
                </c:pt>
                <c:pt idx="1">
                  <c:v>서울시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2.0168788442282936E-2</c:v>
                </c:pt>
                <c:pt idx="1">
                  <c:v>2.8499657557930713E-2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C6B9-4439-970D-7BDAC707D56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기초생활수급자</c:v>
                </c:pt>
              </c:strCache>
            </c:strRef>
          </c:tx>
          <c:spPr>
            <a:solidFill>
              <a:srgbClr val="E8733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강남구</c:v>
                </c:pt>
                <c:pt idx="1">
                  <c:v>서울시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0.17451008439422114</c:v>
                </c:pt>
                <c:pt idx="1">
                  <c:v>0.28839868734258262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C6B9-4439-970D-7BDAC707D56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821552136"/>
        <c:axId val="821554184"/>
      </c:barChart>
      <c:catAx>
        <c:axId val="821552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1554184"/>
        <c:crosses val="autoZero"/>
        <c:auto val="1"/>
        <c:lblAlgn val="ctr"/>
        <c:lblOffset val="100"/>
        <c:noMultiLvlLbl val="0"/>
      </c:catAx>
      <c:valAx>
        <c:axId val="821554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155213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058AC-779F-8CE2-A46A-AA34637C1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인간의 얼굴, 의류, 미소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078A619-2E71-57B6-ADD5-A828BC1D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8" t="8324" r="232" b="8894"/>
          <a:stretch>
            <a:fillRect/>
          </a:stretch>
        </p:blipFill>
        <p:spPr>
          <a:xfrm>
            <a:off x="282264" y="1915818"/>
            <a:ext cx="8432752" cy="4648239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9B5F43-4B95-1215-0A7D-573B1343AF9F}"/>
              </a:ext>
            </a:extLst>
          </p:cNvPr>
          <p:cNvSpPr/>
          <p:nvPr/>
        </p:nvSpPr>
        <p:spPr>
          <a:xfrm>
            <a:off x="290042" y="1210235"/>
            <a:ext cx="8432238" cy="707193"/>
          </a:xfrm>
          <a:prstGeom prst="rect">
            <a:avLst/>
          </a:prstGeom>
          <a:solidFill>
            <a:srgbClr val="FFF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0F01DE0-CF5D-383C-6F6E-ADBA48571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0974"/>
              </p:ext>
            </p:extLst>
          </p:nvPr>
        </p:nvGraphicFramePr>
        <p:xfrm>
          <a:off x="8899584" y="1207698"/>
          <a:ext cx="3019637" cy="3795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595">
                  <a:extLst>
                    <a:ext uri="{9D8B030D-6E8A-4147-A177-3AD203B41FA5}">
                      <a16:colId xmlns:a16="http://schemas.microsoft.com/office/drawing/2014/main" val="1058643349"/>
                    </a:ext>
                  </a:extLst>
                </a:gridCol>
                <a:gridCol w="2424042">
                  <a:extLst>
                    <a:ext uri="{9D8B030D-6E8A-4147-A177-3AD203B41FA5}">
                      <a16:colId xmlns:a16="http://schemas.microsoft.com/office/drawing/2014/main" val="489965390"/>
                    </a:ext>
                  </a:extLst>
                </a:gridCol>
              </a:tblGrid>
              <a:tr h="4422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 err="1"/>
                        <a:t>No</a:t>
                      </a:r>
                      <a:r>
                        <a:rPr lang="ko-KR" altLang="en-US" sz="1200" dirty="0"/>
                        <a:t>.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err="1"/>
                        <a:t>Description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978542"/>
                  </a:ext>
                </a:extLst>
              </a:tr>
              <a:tr h="442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메인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788316"/>
                  </a:ext>
                </a:extLst>
              </a:tr>
              <a:tr h="442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메인 기능(질병 정보)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89333"/>
                  </a:ext>
                </a:extLst>
              </a:tr>
              <a:tr h="442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메인 기능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(MCI </a:t>
                      </a:r>
                      <a:r>
                        <a:rPr lang="en-US" altLang="ko-KR" sz="12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예측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페이지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, </a:t>
                      </a:r>
                      <a:endParaRPr lang="ko-KR" altLang="en-US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독거노인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치매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예측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페이지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)로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이동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587259"/>
                  </a:ext>
                </a:extLst>
              </a:tr>
              <a:tr h="442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메인 기능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치매 센터 안내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endParaRPr lang="ko-KR" altLang="en-US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97965"/>
                  </a:ext>
                </a:extLst>
              </a:tr>
              <a:tr h="4422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메인 기능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2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로그인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/</a:t>
                      </a:r>
                      <a:r>
                        <a:rPr lang="en-US" altLang="ko-KR" sz="12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회원가입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endParaRPr lang="ko-KR" altLang="en-US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261593"/>
                  </a:ext>
                </a:extLst>
              </a:tr>
              <a:tr h="4422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이미지 수동으로 넘기기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388549"/>
                  </a:ext>
                </a:extLst>
              </a:tr>
              <a:tr h="4422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/>
                        <a:t>이미지 자동으로 화면 전환</a:t>
                      </a:r>
                      <a:endParaRPr lang="ko-KR"/>
                    </a:p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(</a:t>
                      </a:r>
                      <a:r>
                        <a:rPr lang="ko-KR" altLang="en-US" sz="1200" dirty="0" err="1"/>
                        <a:t>캐러셀</a:t>
                      </a:r>
                      <a:r>
                        <a:rPr lang="ko-KR" altLang="en-US" sz="1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4068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F151E22-5EB1-AF33-E3AD-2EA4771D113A}"/>
              </a:ext>
            </a:extLst>
          </p:cNvPr>
          <p:cNvSpPr txBox="1"/>
          <p:nvPr/>
        </p:nvSpPr>
        <p:spPr>
          <a:xfrm>
            <a:off x="2326323" y="1458782"/>
            <a:ext cx="11134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질병 정보</a:t>
            </a:r>
            <a:endParaRPr lang="ko-KR" alt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AD578C-3384-21C4-7238-8D5296E87182}"/>
              </a:ext>
            </a:extLst>
          </p:cNvPr>
          <p:cNvSpPr txBox="1"/>
          <p:nvPr/>
        </p:nvSpPr>
        <p:spPr>
          <a:xfrm>
            <a:off x="5388700" y="1465972"/>
            <a:ext cx="15015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치매 센터 안내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82BC1-DAB6-662B-068E-ED9100AC6955}"/>
              </a:ext>
            </a:extLst>
          </p:cNvPr>
          <p:cNvSpPr txBox="1"/>
          <p:nvPr/>
        </p:nvSpPr>
        <p:spPr>
          <a:xfrm>
            <a:off x="7027718" y="1465972"/>
            <a:ext cx="15015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로그인/회원가입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88123A0-C258-DF2D-D6C5-DD65BAAB1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2552"/>
              </p:ext>
            </p:extLst>
          </p:nvPr>
        </p:nvGraphicFramePr>
        <p:xfrm>
          <a:off x="286397" y="262301"/>
          <a:ext cx="11609092" cy="774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544">
                  <a:extLst>
                    <a:ext uri="{9D8B030D-6E8A-4147-A177-3AD203B41FA5}">
                      <a16:colId xmlns:a16="http://schemas.microsoft.com/office/drawing/2014/main" val="1489956848"/>
                    </a:ext>
                  </a:extLst>
                </a:gridCol>
                <a:gridCol w="6565724">
                  <a:extLst>
                    <a:ext uri="{9D8B030D-6E8A-4147-A177-3AD203B41FA5}">
                      <a16:colId xmlns:a16="http://schemas.microsoft.com/office/drawing/2014/main" val="3610614281"/>
                    </a:ext>
                  </a:extLst>
                </a:gridCol>
                <a:gridCol w="1221287">
                  <a:extLst>
                    <a:ext uri="{9D8B030D-6E8A-4147-A177-3AD203B41FA5}">
                      <a16:colId xmlns:a16="http://schemas.microsoft.com/office/drawing/2014/main" val="1582295136"/>
                    </a:ext>
                  </a:extLst>
                </a:gridCol>
                <a:gridCol w="2475537">
                  <a:extLst>
                    <a:ext uri="{9D8B030D-6E8A-4147-A177-3AD203B41FA5}">
                      <a16:colId xmlns:a16="http://schemas.microsoft.com/office/drawing/2014/main" val="2596439873"/>
                    </a:ext>
                  </a:extLst>
                </a:gridCol>
              </a:tblGrid>
              <a:tr h="387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독거 노인 위험 분석 기반 치매 위험도 예측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메인 페이지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986121"/>
                  </a:ext>
                </a:extLst>
              </a:tr>
              <a:tr h="387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메인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페이지 #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82630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03F28E9-488A-817E-18BE-25FDBE2C75F6}"/>
              </a:ext>
            </a:extLst>
          </p:cNvPr>
          <p:cNvSpPr/>
          <p:nvPr/>
        </p:nvSpPr>
        <p:spPr>
          <a:xfrm>
            <a:off x="300697" y="4018925"/>
            <a:ext cx="392205" cy="414617"/>
          </a:xfrm>
          <a:prstGeom prst="rect">
            <a:avLst/>
          </a:prstGeom>
          <a:solidFill>
            <a:srgbClr val="D9D9D9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0FFC12-3C01-215E-0EAE-1971C928F183}"/>
              </a:ext>
            </a:extLst>
          </p:cNvPr>
          <p:cNvSpPr/>
          <p:nvPr/>
        </p:nvSpPr>
        <p:spPr>
          <a:xfrm>
            <a:off x="8309065" y="4018924"/>
            <a:ext cx="392205" cy="414617"/>
          </a:xfrm>
          <a:prstGeom prst="rect">
            <a:avLst/>
          </a:prstGeom>
          <a:solidFill>
            <a:srgbClr val="D9D9D9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7D9E4870-4C9D-B4B5-0F11-48123D157AC2}"/>
              </a:ext>
            </a:extLst>
          </p:cNvPr>
          <p:cNvSpPr/>
          <p:nvPr/>
        </p:nvSpPr>
        <p:spPr>
          <a:xfrm>
            <a:off x="323849" y="4033927"/>
            <a:ext cx="314325" cy="371474"/>
          </a:xfrm>
          <a:prstGeom prst="leftArrow">
            <a:avLst/>
          </a:prstGeom>
          <a:solidFill>
            <a:srgbClr val="DEDEDE">
              <a:alpha val="68000"/>
            </a:srgb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8127460-FA10-292C-39EF-42759C0DFE4F}"/>
              </a:ext>
            </a:extLst>
          </p:cNvPr>
          <p:cNvSpPr/>
          <p:nvPr/>
        </p:nvSpPr>
        <p:spPr>
          <a:xfrm>
            <a:off x="8341672" y="4053157"/>
            <a:ext cx="314325" cy="361950"/>
          </a:xfrm>
          <a:prstGeom prst="rightArrow">
            <a:avLst/>
          </a:prstGeom>
          <a:solidFill>
            <a:srgbClr val="DEDEDE">
              <a:alpha val="68000"/>
            </a:srgbClr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EE9E882-55CA-9343-2228-BFFC01F8A438}"/>
              </a:ext>
            </a:extLst>
          </p:cNvPr>
          <p:cNvSpPr/>
          <p:nvPr/>
        </p:nvSpPr>
        <p:spPr>
          <a:xfrm>
            <a:off x="323354" y="1613435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1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05557C44-4F42-DB75-235B-DFC11BC71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9896"/>
              </p:ext>
            </p:extLst>
          </p:nvPr>
        </p:nvGraphicFramePr>
        <p:xfrm>
          <a:off x="3730830" y="1919844"/>
          <a:ext cx="167677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775">
                  <a:extLst>
                    <a:ext uri="{9D8B030D-6E8A-4147-A177-3AD203B41FA5}">
                      <a16:colId xmlns:a16="http://schemas.microsoft.com/office/drawing/2014/main" val="3074523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MCI 예측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F2F2F2">
                        <a:alpha val="6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59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독거노인 치매 예측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F2F2F2">
                        <a:alpha val="6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458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397FF6-4591-DA87-A694-2B559254EF4D}"/>
              </a:ext>
            </a:extLst>
          </p:cNvPr>
          <p:cNvSpPr/>
          <p:nvPr/>
        </p:nvSpPr>
        <p:spPr>
          <a:xfrm>
            <a:off x="3740726" y="1217220"/>
            <a:ext cx="1652649" cy="722415"/>
          </a:xfrm>
          <a:prstGeom prst="rect">
            <a:avLst/>
          </a:prstGeom>
          <a:solidFill>
            <a:srgbClr val="FFF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691A66-9B72-C98F-D24A-298F14BF19E9}"/>
              </a:ext>
            </a:extLst>
          </p:cNvPr>
          <p:cNvSpPr txBox="1"/>
          <p:nvPr/>
        </p:nvSpPr>
        <p:spPr>
          <a:xfrm>
            <a:off x="3792813" y="1458782"/>
            <a:ext cx="16022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b="1">
                <a:solidFill>
                  <a:srgbClr val="000000"/>
                </a:solidFill>
                <a:ea typeface="맑은 고딕"/>
              </a:rPr>
              <a:t>치매 예측 서비스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EAFC4-95CA-043D-78CB-19B66368781B}"/>
              </a:ext>
            </a:extLst>
          </p:cNvPr>
          <p:cNvSpPr txBox="1"/>
          <p:nvPr/>
        </p:nvSpPr>
        <p:spPr>
          <a:xfrm>
            <a:off x="573972" y="1385453"/>
            <a:ext cx="11875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b="1" err="1">
                <a:solidFill>
                  <a:srgbClr val="0042C7"/>
                </a:solidFill>
                <a:ea typeface="맑은 고딕"/>
              </a:rPr>
              <a:t>SolCare</a:t>
            </a:r>
            <a:endParaRPr lang="ko-KR" altLang="en-US" sz="2000" b="1">
              <a:solidFill>
                <a:srgbClr val="0042C7"/>
              </a:solidFill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7598A2-25B1-CA1F-69A0-2FC79D30EEB2}"/>
              </a:ext>
            </a:extLst>
          </p:cNvPr>
          <p:cNvSpPr/>
          <p:nvPr/>
        </p:nvSpPr>
        <p:spPr>
          <a:xfrm>
            <a:off x="285110" y="1206480"/>
            <a:ext cx="8432686" cy="53586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76FEC6B-7396-E80D-8077-16AC1E759788}"/>
              </a:ext>
            </a:extLst>
          </p:cNvPr>
          <p:cNvSpPr/>
          <p:nvPr/>
        </p:nvSpPr>
        <p:spPr>
          <a:xfrm>
            <a:off x="2199904" y="1100940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2</a:t>
            </a:r>
            <a:endParaRPr lang="ko-KR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455F91B-FF53-48B6-3259-2E806BEA6351}"/>
              </a:ext>
            </a:extLst>
          </p:cNvPr>
          <p:cNvSpPr/>
          <p:nvPr/>
        </p:nvSpPr>
        <p:spPr>
          <a:xfrm>
            <a:off x="6943353" y="1100940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5</a:t>
            </a:r>
            <a:endParaRPr lang="ko-KR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2588D49-4613-308C-5D58-E79DCEC162A0}"/>
              </a:ext>
            </a:extLst>
          </p:cNvPr>
          <p:cNvSpPr/>
          <p:nvPr/>
        </p:nvSpPr>
        <p:spPr>
          <a:xfrm>
            <a:off x="3619128" y="1100940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3</a:t>
            </a:r>
            <a:endParaRPr lang="ko-KR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87B43C5-2032-426A-4E85-8ADC325338BB}"/>
              </a:ext>
            </a:extLst>
          </p:cNvPr>
          <p:cNvSpPr/>
          <p:nvPr/>
        </p:nvSpPr>
        <p:spPr>
          <a:xfrm>
            <a:off x="5352678" y="1100940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4</a:t>
            </a:r>
            <a:endParaRPr lang="ko-KR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3C5176A-6640-987D-3DB0-3324E9CF4027}"/>
              </a:ext>
            </a:extLst>
          </p:cNvPr>
          <p:cNvSpPr/>
          <p:nvPr/>
        </p:nvSpPr>
        <p:spPr>
          <a:xfrm>
            <a:off x="64316" y="3632085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6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4FDE4FC-632D-EDE9-831C-6E2EA4C1353B}"/>
              </a:ext>
            </a:extLst>
          </p:cNvPr>
          <p:cNvSpPr/>
          <p:nvPr/>
        </p:nvSpPr>
        <p:spPr>
          <a:xfrm>
            <a:off x="5132074" y="4412446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E86E30-7641-DB71-EAD1-852BDF9A836B}"/>
              </a:ext>
            </a:extLst>
          </p:cNvPr>
          <p:cNvSpPr txBox="1"/>
          <p:nvPr/>
        </p:nvSpPr>
        <p:spPr>
          <a:xfrm>
            <a:off x="3251610" y="4625448"/>
            <a:ext cx="24947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err="1">
                <a:solidFill>
                  <a:schemeClr val="bg1"/>
                </a:solidFill>
                <a:ea typeface="맑은 고딕"/>
              </a:rPr>
              <a:t>Image</a:t>
            </a:r>
            <a:endParaRPr lang="ko-KR" altLang="en-US" sz="400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1766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6C18D-B0D9-B97C-34ED-1A47FC3A8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197F0D-A39B-676B-BB27-86C296644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475688"/>
              </p:ext>
            </p:extLst>
          </p:nvPr>
        </p:nvGraphicFramePr>
        <p:xfrm>
          <a:off x="8899584" y="1207698"/>
          <a:ext cx="3048562" cy="2656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236">
                  <a:extLst>
                    <a:ext uri="{9D8B030D-6E8A-4147-A177-3AD203B41FA5}">
                      <a16:colId xmlns:a16="http://schemas.microsoft.com/office/drawing/2014/main" val="1058643349"/>
                    </a:ext>
                  </a:extLst>
                </a:gridCol>
                <a:gridCol w="2446326">
                  <a:extLst>
                    <a:ext uri="{9D8B030D-6E8A-4147-A177-3AD203B41FA5}">
                      <a16:colId xmlns:a16="http://schemas.microsoft.com/office/drawing/2014/main" val="489965390"/>
                    </a:ext>
                  </a:extLst>
                </a:gridCol>
              </a:tblGrid>
              <a:tr h="6710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No</a:t>
                      </a:r>
                      <a:r>
                        <a:rPr lang="ko-KR" altLang="en-US" sz="1400" dirty="0"/>
                        <a:t>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Description</a:t>
                      </a:r>
                      <a:endParaRPr lang="ko-KR" altLang="en-US" sz="1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978542"/>
                  </a:ext>
                </a:extLst>
              </a:tr>
              <a:tr h="715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목록에서 원하는 위치 선택 시 </a:t>
                      </a:r>
                      <a:endParaRPr lang="ko-KR" altLang="en-US" b="0" dirty="0"/>
                    </a:p>
                    <a:p>
                      <a:pPr lvl="0" algn="ctr"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해당하는 위치로 이동</a:t>
                      </a:r>
                      <a:endParaRPr lang="ko-KR" b="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788316"/>
                  </a:ext>
                </a:extLst>
              </a:tr>
              <a:tr h="655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사용자가 위치한 스크롤 부분을 </a:t>
                      </a:r>
                      <a:endParaRPr lang="ko-KR" altLang="en-US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하이라이트로 표시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89333"/>
                  </a:ext>
                </a:extLst>
              </a:tr>
              <a:tr h="61494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주요 </a:t>
                      </a:r>
                      <a:r>
                        <a:rPr lang="ko-KR" altLang="en-US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용어나</a:t>
                      </a:r>
                      <a:r>
                        <a:rPr lang="ko-KR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단계에서 </a:t>
                      </a:r>
                      <a:r>
                        <a:rPr lang="ko-KR" altLang="en-US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색상과</a:t>
                      </a:r>
                      <a:r>
                        <a:rPr lang="ko-KR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 </a:t>
                      </a:r>
                      <a:endParaRPr lang="ko-KR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아이콘을</a:t>
                      </a:r>
                      <a:r>
                        <a:rPr lang="ko-KR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활용해 가독성 향상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11961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A2F4DCF-9819-4018-ECFD-6702DE055C38}"/>
              </a:ext>
            </a:extLst>
          </p:cNvPr>
          <p:cNvGraphicFramePr>
            <a:graphicFrameLocks noGrp="1"/>
          </p:cNvGraphicFramePr>
          <p:nvPr/>
        </p:nvGraphicFramePr>
        <p:xfrm>
          <a:off x="286397" y="262301"/>
          <a:ext cx="11609092" cy="774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544">
                  <a:extLst>
                    <a:ext uri="{9D8B030D-6E8A-4147-A177-3AD203B41FA5}">
                      <a16:colId xmlns:a16="http://schemas.microsoft.com/office/drawing/2014/main" val="1489956848"/>
                    </a:ext>
                  </a:extLst>
                </a:gridCol>
                <a:gridCol w="6565724">
                  <a:extLst>
                    <a:ext uri="{9D8B030D-6E8A-4147-A177-3AD203B41FA5}">
                      <a16:colId xmlns:a16="http://schemas.microsoft.com/office/drawing/2014/main" val="3610614281"/>
                    </a:ext>
                  </a:extLst>
                </a:gridCol>
                <a:gridCol w="1221287">
                  <a:extLst>
                    <a:ext uri="{9D8B030D-6E8A-4147-A177-3AD203B41FA5}">
                      <a16:colId xmlns:a16="http://schemas.microsoft.com/office/drawing/2014/main" val="1582295136"/>
                    </a:ext>
                  </a:extLst>
                </a:gridCol>
                <a:gridCol w="2475537">
                  <a:extLst>
                    <a:ext uri="{9D8B030D-6E8A-4147-A177-3AD203B41FA5}">
                      <a16:colId xmlns:a16="http://schemas.microsoft.com/office/drawing/2014/main" val="2596439873"/>
                    </a:ext>
                  </a:extLst>
                </a:gridCol>
              </a:tblGrid>
              <a:tr h="387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독거 노인 위험 분석 기반 치매 위험도 예측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질병 정보 페이지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986121"/>
                  </a:ext>
                </a:extLst>
              </a:tr>
              <a:tr h="387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치매와 경도 인지 장애에 대한 기본 정보를 제공하는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페이지 #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826306"/>
                  </a:ext>
                </a:extLst>
              </a:tr>
            </a:tbl>
          </a:graphicData>
        </a:graphic>
      </p:graphicFrame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83C9F93-306B-2557-C431-5AAB8E9A85A6}"/>
              </a:ext>
            </a:extLst>
          </p:cNvPr>
          <p:cNvSpPr/>
          <p:nvPr/>
        </p:nvSpPr>
        <p:spPr>
          <a:xfrm>
            <a:off x="290042" y="1210235"/>
            <a:ext cx="8432238" cy="707193"/>
          </a:xfrm>
          <a:prstGeom prst="rect">
            <a:avLst/>
          </a:prstGeom>
          <a:solidFill>
            <a:srgbClr val="FFF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3E1DC46-70A6-C159-05D2-DF30345D80C1}"/>
              </a:ext>
            </a:extLst>
          </p:cNvPr>
          <p:cNvSpPr txBox="1"/>
          <p:nvPr/>
        </p:nvSpPr>
        <p:spPr>
          <a:xfrm>
            <a:off x="5388700" y="1465972"/>
            <a:ext cx="15015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치매 센터 안내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1422D8B-4521-7425-5890-6CD0002D8F49}"/>
              </a:ext>
            </a:extLst>
          </p:cNvPr>
          <p:cNvSpPr txBox="1"/>
          <p:nvPr/>
        </p:nvSpPr>
        <p:spPr>
          <a:xfrm>
            <a:off x="7027718" y="1465972"/>
            <a:ext cx="15015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로그인/회원가입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EF6937C4-D4A4-A1F9-3D5D-CA2CD7DD51F7}"/>
              </a:ext>
            </a:extLst>
          </p:cNvPr>
          <p:cNvSpPr/>
          <p:nvPr/>
        </p:nvSpPr>
        <p:spPr>
          <a:xfrm>
            <a:off x="2059488" y="1205125"/>
            <a:ext cx="1652649" cy="722415"/>
          </a:xfrm>
          <a:prstGeom prst="rect">
            <a:avLst/>
          </a:prstGeom>
          <a:solidFill>
            <a:srgbClr val="FFF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F0C9F5A-49C7-77D5-2081-7403FBADE4EE}"/>
              </a:ext>
            </a:extLst>
          </p:cNvPr>
          <p:cNvSpPr txBox="1"/>
          <p:nvPr/>
        </p:nvSpPr>
        <p:spPr>
          <a:xfrm>
            <a:off x="3792813" y="1458782"/>
            <a:ext cx="16022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solidFill>
                  <a:srgbClr val="000000"/>
                </a:solidFill>
                <a:ea typeface="맑은 고딕"/>
              </a:rPr>
              <a:t>치매 예측 서비스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7C7BF26-12B9-7CC9-A0FC-B352B5C67A0F}"/>
              </a:ext>
            </a:extLst>
          </p:cNvPr>
          <p:cNvSpPr txBox="1"/>
          <p:nvPr/>
        </p:nvSpPr>
        <p:spPr>
          <a:xfrm>
            <a:off x="573972" y="1385453"/>
            <a:ext cx="11875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b="1" err="1">
                <a:solidFill>
                  <a:srgbClr val="0042C7"/>
                </a:solidFill>
                <a:ea typeface="맑은 고딕"/>
              </a:rPr>
              <a:t>SolCare</a:t>
            </a:r>
            <a:endParaRPr lang="ko-KR" altLang="en-US" sz="2000" b="1">
              <a:solidFill>
                <a:srgbClr val="0042C7"/>
              </a:solidFill>
              <a:ea typeface="맑은 고딕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AD11E9A-D38A-10BC-36D0-3CB3D9F73873}"/>
              </a:ext>
            </a:extLst>
          </p:cNvPr>
          <p:cNvSpPr txBox="1"/>
          <p:nvPr/>
        </p:nvSpPr>
        <p:spPr>
          <a:xfrm>
            <a:off x="2326323" y="1458782"/>
            <a:ext cx="11134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b="1">
                <a:ea typeface="맑은 고딕"/>
              </a:rPr>
              <a:t>질병 정보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870A2EF-A300-B6D0-4134-830925CB661A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1918910"/>
          <a:ext cx="1590714" cy="4634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714">
                  <a:extLst>
                    <a:ext uri="{9D8B030D-6E8A-4147-A177-3AD203B41FA5}">
                      <a16:colId xmlns:a16="http://schemas.microsoft.com/office/drawing/2014/main" val="1681676397"/>
                    </a:ext>
                  </a:extLst>
                </a:gridCol>
              </a:tblGrid>
              <a:tr h="58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치매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161672"/>
                  </a:ext>
                </a:extLst>
              </a:tr>
              <a:tr h="170428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873059"/>
                  </a:ext>
                </a:extLst>
              </a:tr>
              <a:tr h="60273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1"/>
                        <a:t>경도 인지 장애(MCI)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495024"/>
                  </a:ext>
                </a:extLst>
              </a:tr>
              <a:tr h="174585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153376"/>
                  </a:ext>
                </a:extLst>
              </a:tr>
            </a:tbl>
          </a:graphicData>
        </a:graphic>
      </p:graphicFrame>
      <p:pic>
        <p:nvPicPr>
          <p:cNvPr id="10" name="그림 9" descr="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F893780-A06F-00CB-F1D2-450767E3D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079" y="2561243"/>
            <a:ext cx="4037845" cy="296923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20950C1-3A5D-AC26-0706-166A8CEF68DE}"/>
              </a:ext>
            </a:extLst>
          </p:cNvPr>
          <p:cNvSpPr/>
          <p:nvPr/>
        </p:nvSpPr>
        <p:spPr>
          <a:xfrm>
            <a:off x="412463" y="2587087"/>
            <a:ext cx="1374493" cy="434050"/>
          </a:xfrm>
          <a:prstGeom prst="roundRect">
            <a:avLst/>
          </a:prstGeom>
          <a:solidFill>
            <a:srgbClr val="EBCE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 err="1">
                <a:solidFill>
                  <a:schemeClr val="bg1"/>
                </a:solidFill>
                <a:ea typeface="맑은 고딕"/>
              </a:rPr>
              <a:t>치매란</a:t>
            </a:r>
            <a:r>
              <a:rPr lang="ko-KR" altLang="en-US" sz="1200" b="1">
                <a:solidFill>
                  <a:schemeClr val="bg1"/>
                </a:solidFill>
                <a:ea typeface="맑은 고딕"/>
              </a:rPr>
              <a:t>?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2A55B0D-C9DE-F531-97AD-4F25B435892C}"/>
              </a:ext>
            </a:extLst>
          </p:cNvPr>
          <p:cNvSpPr/>
          <p:nvPr/>
        </p:nvSpPr>
        <p:spPr>
          <a:xfrm>
            <a:off x="412463" y="3069686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solidFill>
                  <a:srgbClr val="000000"/>
                </a:solidFill>
                <a:ea typeface="맑은 고딕"/>
              </a:rPr>
              <a:t>치매 자가진단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1A95AAB-A6B7-B432-247E-F6A1DC179583}"/>
              </a:ext>
            </a:extLst>
          </p:cNvPr>
          <p:cNvSpPr/>
          <p:nvPr/>
        </p:nvSpPr>
        <p:spPr>
          <a:xfrm>
            <a:off x="412463" y="3539586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solidFill>
                  <a:srgbClr val="000000"/>
                </a:solidFill>
                <a:ea typeface="맑은 고딕"/>
              </a:rPr>
              <a:t>치매 증상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4B7918A-6FC9-92D2-13CB-2C6EFCB9C673}"/>
              </a:ext>
            </a:extLst>
          </p:cNvPr>
          <p:cNvSpPr/>
          <p:nvPr/>
        </p:nvSpPr>
        <p:spPr>
          <a:xfrm>
            <a:off x="388272" y="4981945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ea typeface="맑은 고딕"/>
              </a:rPr>
              <a:t>경도 인지 장애란?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6F8072E-1CDE-8F89-0A3B-AFB0BFF0E445}"/>
              </a:ext>
            </a:extLst>
          </p:cNvPr>
          <p:cNvSpPr/>
          <p:nvPr/>
        </p:nvSpPr>
        <p:spPr>
          <a:xfrm>
            <a:off x="388272" y="5464544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solidFill>
                  <a:srgbClr val="000000"/>
                </a:solidFill>
                <a:ea typeface="맑은 고딕"/>
              </a:rPr>
              <a:t>경도 인지 장애 자가진단 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1FFE805-4B6A-C3DB-F277-DB1B9C48F95E}"/>
              </a:ext>
            </a:extLst>
          </p:cNvPr>
          <p:cNvSpPr/>
          <p:nvPr/>
        </p:nvSpPr>
        <p:spPr>
          <a:xfrm>
            <a:off x="388272" y="5934444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solidFill>
                  <a:srgbClr val="000000"/>
                </a:solidFill>
                <a:ea typeface="맑은 고딕"/>
              </a:rPr>
              <a:t>경도 인지 장애 증상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D4EEEE21-A67E-9A7D-0070-E0066457FF1B}"/>
              </a:ext>
            </a:extLst>
          </p:cNvPr>
          <p:cNvSpPr/>
          <p:nvPr/>
        </p:nvSpPr>
        <p:spPr>
          <a:xfrm>
            <a:off x="285110" y="1206480"/>
            <a:ext cx="8432686" cy="53586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ADCA440-AB7C-6D2F-CC4D-A2713E60292D}"/>
              </a:ext>
            </a:extLst>
          </p:cNvPr>
          <p:cNvSpPr/>
          <p:nvPr/>
        </p:nvSpPr>
        <p:spPr>
          <a:xfrm>
            <a:off x="189669" y="2370980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ea typeface="맑은 고딕"/>
              </a:rPr>
              <a:t>2</a:t>
            </a:r>
            <a:endParaRPr lang="ko-KR" dirty="0">
              <a:ea typeface="맑은 고딕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AC0E4D5-2643-1487-2DAA-0DFBF7360858}"/>
              </a:ext>
            </a:extLst>
          </p:cNvPr>
          <p:cNvSpPr/>
          <p:nvPr/>
        </p:nvSpPr>
        <p:spPr>
          <a:xfrm>
            <a:off x="3332520" y="3114517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ea typeface="맑은 고딕"/>
              </a:rPr>
              <a:t>3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598B2CC-EB00-6AC4-AF86-5747252E437D}"/>
              </a:ext>
            </a:extLst>
          </p:cNvPr>
          <p:cNvSpPr/>
          <p:nvPr/>
        </p:nvSpPr>
        <p:spPr>
          <a:xfrm>
            <a:off x="189668" y="1782769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ea typeface="맑은 고딕"/>
              </a:rPr>
              <a:t>1</a:t>
            </a:r>
            <a:endParaRPr 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6701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02005-6487-DB9D-D6E6-A3F427359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AF04E2-693D-1021-B063-A96BD20C3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95502"/>
              </p:ext>
            </p:extLst>
          </p:nvPr>
        </p:nvGraphicFramePr>
        <p:xfrm>
          <a:off x="8899584" y="1207698"/>
          <a:ext cx="3019637" cy="5373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595">
                  <a:extLst>
                    <a:ext uri="{9D8B030D-6E8A-4147-A177-3AD203B41FA5}">
                      <a16:colId xmlns:a16="http://schemas.microsoft.com/office/drawing/2014/main" val="1058643349"/>
                    </a:ext>
                  </a:extLst>
                </a:gridCol>
                <a:gridCol w="2424042">
                  <a:extLst>
                    <a:ext uri="{9D8B030D-6E8A-4147-A177-3AD203B41FA5}">
                      <a16:colId xmlns:a16="http://schemas.microsoft.com/office/drawing/2014/main" val="489965390"/>
                    </a:ext>
                  </a:extLst>
                </a:gridCol>
              </a:tblGrid>
              <a:tr h="46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No</a:t>
                      </a:r>
                      <a:r>
                        <a:rPr lang="ko-KR" altLang="en-US" sz="1400" dirty="0"/>
                        <a:t>.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Description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978542"/>
                  </a:ext>
                </a:extLst>
              </a:tr>
              <a:tr h="477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MMSE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점수와 경도인지장애 </a:t>
                      </a:r>
                      <a:endParaRPr lang="ko-KR" altLang="en-US" b="0" dirty="0"/>
                    </a:p>
                    <a:p>
                      <a:pPr lvl="0" algn="ctr"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여부 중 선택해서 입력</a:t>
                      </a:r>
                      <a:endParaRPr lang="ko-KR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788316"/>
                  </a:ext>
                </a:extLst>
              </a:tr>
              <a:tr h="477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나이는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65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세 이상의 정수여야 </a:t>
                      </a:r>
                      <a:endParaRPr lang="ko-KR" altLang="en-US" b="0" dirty="0"/>
                    </a:p>
                    <a:p>
                      <a:pPr lvl="0" algn="ctr"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한다는 문구 출력</a:t>
                      </a:r>
                      <a:endParaRPr lang="ko-KR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89333"/>
                  </a:ext>
                </a:extLst>
              </a:tr>
              <a:tr h="670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MMSE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선택 시 숫자로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,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경도 인지 장애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여부 선택 시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라디오 </a:t>
                      </a:r>
                      <a:endParaRPr lang="ko-KR" dirty="0"/>
                    </a:p>
                    <a:p>
                      <a:pPr lvl="0" algn="ctr"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통해 입력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(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기본 선택 </a:t>
                      </a:r>
                      <a:r>
                        <a:rPr lang="af-ZA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x)</a:t>
                      </a:r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587259"/>
                  </a:ext>
                </a:extLst>
              </a:tr>
              <a:tr h="670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남성과 여성 중 선택할 수 있는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라디오 버튼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통해 입력</a:t>
                      </a:r>
                      <a:endParaRPr lang="ko-KR" altLang="en-US" dirty="0"/>
                    </a:p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(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기본 선택 </a:t>
                      </a:r>
                      <a:r>
                        <a:rPr lang="af-ZA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x)</a:t>
                      </a:r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97965"/>
                  </a:ext>
                </a:extLst>
              </a:tr>
              <a:tr h="4774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당뇨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,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고혈압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,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우울증 여부 라디오 버튼 통해 입력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(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기본 선택 </a:t>
                      </a:r>
                      <a:r>
                        <a:rPr lang="af-ZA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x)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261593"/>
                  </a:ext>
                </a:extLst>
              </a:tr>
              <a:tr h="4774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교육 수준은 드롭다운 </a:t>
                      </a:r>
                      <a:endParaRPr lang="ko-KR" altLang="en-US" dirty="0"/>
                    </a:p>
                    <a:p>
                      <a:pPr lvl="0" algn="ctr"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통해 선택 가능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388549"/>
                  </a:ext>
                </a:extLst>
              </a:tr>
              <a:tr h="46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나이와 예측 기간은 정수로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770165"/>
                  </a:ext>
                </a:extLst>
              </a:tr>
              <a:tr h="11884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Arial"/>
                        <a:buChar char="•"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 클릭 시 정보가 나이 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65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세 이상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,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다른 정보 모두 기입 완료 시 </a:t>
                      </a:r>
                      <a:r>
                        <a:rPr 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팝업창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이후 예측 시작 페이지로 이동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,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endParaRPr lang="ko-KR" altLang="en-US" sz="1200" b="0" i="0" u="none" strike="noStrike" noProof="0" dirty="0">
                        <a:solidFill>
                          <a:srgbClr val="000000"/>
                        </a:solidFill>
                      </a:endParaRPr>
                    </a:p>
                    <a:p>
                      <a:pPr marL="171450" lvl="0" indent="-171450" algn="ctr">
                        <a:buFont typeface="Arial"/>
                        <a:buChar char="•"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그렇지 않으면 안내 팝업만 </a:t>
                      </a:r>
                      <a:endParaRPr lang="ko-KR" altLang="en-US" sz="1200" b="0" i="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marL="171450" lvl="0" indent="-171450" algn="ctr">
                        <a:buFont typeface="Arial"/>
                        <a:buChar char="•"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띄우고 페이지 유지</a:t>
                      </a:r>
                      <a:endParaRPr lang="ko-KR" altLang="en-US" sz="12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53318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B9E750-E505-5AF7-FF5D-26EBE59F06DC}"/>
              </a:ext>
            </a:extLst>
          </p:cNvPr>
          <p:cNvGraphicFramePr>
            <a:graphicFrameLocks noGrp="1"/>
          </p:cNvGraphicFramePr>
          <p:nvPr/>
        </p:nvGraphicFramePr>
        <p:xfrm>
          <a:off x="286397" y="262301"/>
          <a:ext cx="11609092" cy="774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544">
                  <a:extLst>
                    <a:ext uri="{9D8B030D-6E8A-4147-A177-3AD203B41FA5}">
                      <a16:colId xmlns:a16="http://schemas.microsoft.com/office/drawing/2014/main" val="1489956848"/>
                    </a:ext>
                  </a:extLst>
                </a:gridCol>
                <a:gridCol w="6565724">
                  <a:extLst>
                    <a:ext uri="{9D8B030D-6E8A-4147-A177-3AD203B41FA5}">
                      <a16:colId xmlns:a16="http://schemas.microsoft.com/office/drawing/2014/main" val="3610614281"/>
                    </a:ext>
                  </a:extLst>
                </a:gridCol>
                <a:gridCol w="1221287">
                  <a:extLst>
                    <a:ext uri="{9D8B030D-6E8A-4147-A177-3AD203B41FA5}">
                      <a16:colId xmlns:a16="http://schemas.microsoft.com/office/drawing/2014/main" val="1582295136"/>
                    </a:ext>
                  </a:extLst>
                </a:gridCol>
                <a:gridCol w="2475537">
                  <a:extLst>
                    <a:ext uri="{9D8B030D-6E8A-4147-A177-3AD203B41FA5}">
                      <a16:colId xmlns:a16="http://schemas.microsoft.com/office/drawing/2014/main" val="2596439873"/>
                    </a:ext>
                  </a:extLst>
                </a:gridCol>
              </a:tblGrid>
              <a:tr h="387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독거 노인 위험 분석 기반 치매 위험도 예측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MCI 치매 예측 페이지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986121"/>
                  </a:ext>
                </a:extLst>
              </a:tr>
              <a:tr h="387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경도 인지 장애와 지병 여부를 통해 향후 치매 진행 확률 예측을 위한 정보 입력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페이지 #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826306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02A1C767-A23C-A909-0A5D-BD96013FD593}"/>
              </a:ext>
            </a:extLst>
          </p:cNvPr>
          <p:cNvSpPr/>
          <p:nvPr/>
        </p:nvSpPr>
        <p:spPr>
          <a:xfrm>
            <a:off x="290042" y="1210235"/>
            <a:ext cx="8432238" cy="707193"/>
          </a:xfrm>
          <a:prstGeom prst="rect">
            <a:avLst/>
          </a:prstGeom>
          <a:solidFill>
            <a:srgbClr val="FFF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B72EDB1-54D8-3631-9DF7-9CEB0BB357E0}"/>
              </a:ext>
            </a:extLst>
          </p:cNvPr>
          <p:cNvSpPr txBox="1"/>
          <p:nvPr/>
        </p:nvSpPr>
        <p:spPr>
          <a:xfrm>
            <a:off x="5388700" y="1465972"/>
            <a:ext cx="15015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치매 센터 안내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B07ACE-3B6C-85AE-3AE7-F03E95C55F5C}"/>
              </a:ext>
            </a:extLst>
          </p:cNvPr>
          <p:cNvSpPr txBox="1"/>
          <p:nvPr/>
        </p:nvSpPr>
        <p:spPr>
          <a:xfrm>
            <a:off x="7027718" y="1465972"/>
            <a:ext cx="15015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로그인/회원가입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704A82E-C5A9-C8DA-9FDE-25AFB5C9A918}"/>
              </a:ext>
            </a:extLst>
          </p:cNvPr>
          <p:cNvSpPr/>
          <p:nvPr/>
        </p:nvSpPr>
        <p:spPr>
          <a:xfrm>
            <a:off x="3740726" y="1217220"/>
            <a:ext cx="1652649" cy="722415"/>
          </a:xfrm>
          <a:prstGeom prst="rect">
            <a:avLst/>
          </a:prstGeom>
          <a:solidFill>
            <a:srgbClr val="FFF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57B803C-1C4E-3BDE-D7F5-61DCE5DEC2B6}"/>
              </a:ext>
            </a:extLst>
          </p:cNvPr>
          <p:cNvSpPr txBox="1"/>
          <p:nvPr/>
        </p:nvSpPr>
        <p:spPr>
          <a:xfrm>
            <a:off x="3792813" y="1458782"/>
            <a:ext cx="16022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b="1">
                <a:solidFill>
                  <a:srgbClr val="000000"/>
                </a:solidFill>
                <a:ea typeface="맑은 고딕"/>
              </a:rPr>
              <a:t>치매 예측 서비스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CE37536-FEA9-E685-D9F1-EBDDE8171D77}"/>
              </a:ext>
            </a:extLst>
          </p:cNvPr>
          <p:cNvSpPr txBox="1"/>
          <p:nvPr/>
        </p:nvSpPr>
        <p:spPr>
          <a:xfrm>
            <a:off x="573972" y="1385453"/>
            <a:ext cx="11875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b="1" err="1">
                <a:solidFill>
                  <a:srgbClr val="0042C7"/>
                </a:solidFill>
                <a:ea typeface="맑은 고딕"/>
              </a:rPr>
              <a:t>SolCare</a:t>
            </a:r>
            <a:endParaRPr lang="ko-KR" altLang="en-US" sz="2000" b="1">
              <a:solidFill>
                <a:srgbClr val="0042C7"/>
              </a:solidFill>
              <a:ea typeface="맑은 고딕"/>
            </a:endParaRPr>
          </a:p>
        </p:txBody>
      </p:sp>
      <p:pic>
        <p:nvPicPr>
          <p:cNvPr id="7" name="그림 6" descr="화이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5DC429F-AB35-50B7-6BBE-7CAB092BE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909319"/>
            <a:ext cx="8432800" cy="4664962"/>
          </a:xfrm>
          <a:prstGeom prst="rect">
            <a:avLst/>
          </a:prstGeom>
        </p:spPr>
      </p:pic>
      <p:pic>
        <p:nvPicPr>
          <p:cNvPr id="8" name="그림 7" descr="화이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01F70C7-B361-ECCE-9A52-C767A2AA5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38" y="2286000"/>
            <a:ext cx="6105525" cy="4025900"/>
          </a:xfrm>
          <a:prstGeom prst="rect">
            <a:avLst/>
          </a:prstGeom>
        </p:spPr>
      </p:pic>
      <p:pic>
        <p:nvPicPr>
          <p:cNvPr id="9" name="그림 8" descr="폰트, 스크린샷, 화이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237040E-9958-32DC-17E7-AB4409498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63" y="2039938"/>
            <a:ext cx="2505075" cy="568325"/>
          </a:xfrm>
          <a:prstGeom prst="rect">
            <a:avLst/>
          </a:prstGeom>
        </p:spPr>
      </p:pic>
      <p:pic>
        <p:nvPicPr>
          <p:cNvPr id="10" name="그림 9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B93E685-8831-3556-5E90-FBF8CEC3F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5525" y="2892425"/>
            <a:ext cx="3905250" cy="2292350"/>
          </a:xfrm>
          <a:prstGeom prst="rect">
            <a:avLst/>
          </a:prstGeom>
        </p:spPr>
      </p:pic>
      <p:pic>
        <p:nvPicPr>
          <p:cNvPr id="11" name="그림 10" descr="직사각형, 스크린샷, 라인, 평행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8285B07-097B-1FD4-DCD2-EB4F1F147D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0" y="2889250"/>
            <a:ext cx="1879600" cy="2260600"/>
          </a:xfrm>
          <a:prstGeom prst="rect">
            <a:avLst/>
          </a:prstGeom>
        </p:spPr>
      </p:pic>
      <p:pic>
        <p:nvPicPr>
          <p:cNvPr id="12" name="그림 11" descr="텍스트, 폰트, 스크린샷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60ED4BA-DEB4-35EA-41A4-AEA5722300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2463" y="5502275"/>
            <a:ext cx="2098675" cy="450850"/>
          </a:xfrm>
          <a:prstGeom prst="rect">
            <a:avLst/>
          </a:prstGeom>
        </p:spPr>
      </p:pic>
      <p:sp>
        <p:nvSpPr>
          <p:cNvPr id="100" name="타원 99">
            <a:extLst>
              <a:ext uri="{FF2B5EF4-FFF2-40B4-BE49-F238E27FC236}">
                <a16:creationId xmlns:a16="http://schemas.microsoft.com/office/drawing/2014/main" id="{7C805D0A-3E33-CAE6-EB8E-51B160CB9ACC}"/>
              </a:ext>
            </a:extLst>
          </p:cNvPr>
          <p:cNvSpPr/>
          <p:nvPr/>
        </p:nvSpPr>
        <p:spPr>
          <a:xfrm>
            <a:off x="2022738" y="3107300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1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A4E1C6D-2944-E09F-5534-235091E53654}"/>
              </a:ext>
            </a:extLst>
          </p:cNvPr>
          <p:cNvSpPr/>
          <p:nvPr/>
        </p:nvSpPr>
        <p:spPr>
          <a:xfrm>
            <a:off x="5750932" y="2680002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2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490F8AC-A623-38AE-E52E-5E507A49024D}"/>
              </a:ext>
            </a:extLst>
          </p:cNvPr>
          <p:cNvSpPr/>
          <p:nvPr/>
        </p:nvSpPr>
        <p:spPr>
          <a:xfrm>
            <a:off x="3956817" y="3101461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3</a:t>
            </a:r>
            <a:endParaRPr lang="ko-KR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FCD2AB9-A6D5-9C7F-BA0B-2C53EBE5346B}"/>
              </a:ext>
            </a:extLst>
          </p:cNvPr>
          <p:cNvSpPr/>
          <p:nvPr/>
        </p:nvSpPr>
        <p:spPr>
          <a:xfrm>
            <a:off x="5748258" y="3533140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4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12F7953-5935-C423-2112-A0E45ACE7541}"/>
              </a:ext>
            </a:extLst>
          </p:cNvPr>
          <p:cNvSpPr/>
          <p:nvPr/>
        </p:nvSpPr>
        <p:spPr>
          <a:xfrm>
            <a:off x="3952629" y="4085199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5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79F461E-5A95-2B05-5252-C2DAF96914BA}"/>
              </a:ext>
            </a:extLst>
          </p:cNvPr>
          <p:cNvSpPr/>
          <p:nvPr/>
        </p:nvSpPr>
        <p:spPr>
          <a:xfrm>
            <a:off x="285110" y="1206480"/>
            <a:ext cx="8432686" cy="53586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79">
            <a:extLst>
              <a:ext uri="{FF2B5EF4-FFF2-40B4-BE49-F238E27FC236}">
                <a16:creationId xmlns:a16="http://schemas.microsoft.com/office/drawing/2014/main" id="{8B1C3875-4E4D-E29F-1123-2C1FAF5DDA73}"/>
              </a:ext>
            </a:extLst>
          </p:cNvPr>
          <p:cNvSpPr txBox="1"/>
          <p:nvPr/>
        </p:nvSpPr>
        <p:spPr>
          <a:xfrm>
            <a:off x="2326323" y="1458782"/>
            <a:ext cx="111340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>
                <a:ea typeface="맑은 고딕"/>
              </a:rPr>
              <a:t>질병 정보</a:t>
            </a:r>
            <a:endParaRPr lang="ko-KR" altLang="en-US" sz="1200"/>
          </a:p>
        </p:txBody>
      </p:sp>
      <p:sp>
        <p:nvSpPr>
          <p:cNvPr id="4" name="TextBox 79">
            <a:extLst>
              <a:ext uri="{FF2B5EF4-FFF2-40B4-BE49-F238E27FC236}">
                <a16:creationId xmlns:a16="http://schemas.microsoft.com/office/drawing/2014/main" id="{F2429E6B-F441-76CC-2134-5FAEAB0E249E}"/>
              </a:ext>
            </a:extLst>
          </p:cNvPr>
          <p:cNvSpPr txBox="1"/>
          <p:nvPr/>
        </p:nvSpPr>
        <p:spPr>
          <a:xfrm>
            <a:off x="2326323" y="1458782"/>
            <a:ext cx="111340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>
                <a:ea typeface="맑은 고딕"/>
              </a:rPr>
              <a:t>질병 정보</a:t>
            </a:r>
            <a:endParaRPr lang="ko-KR" altLang="en-US" sz="1200"/>
          </a:p>
        </p:txBody>
      </p:sp>
      <p:sp>
        <p:nvSpPr>
          <p:cNvPr id="6" name="TextBox 79">
            <a:extLst>
              <a:ext uri="{FF2B5EF4-FFF2-40B4-BE49-F238E27FC236}">
                <a16:creationId xmlns:a16="http://schemas.microsoft.com/office/drawing/2014/main" id="{6B19A591-B8E1-93FA-9B12-79573D215BA5}"/>
              </a:ext>
            </a:extLst>
          </p:cNvPr>
          <p:cNvSpPr txBox="1"/>
          <p:nvPr/>
        </p:nvSpPr>
        <p:spPr>
          <a:xfrm>
            <a:off x="2246111" y="5188571"/>
            <a:ext cx="111340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ctr">
              <a:buFont typeface="Arial"/>
              <a:buChar char="•"/>
            </a:pP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100" b="1" dirty="0">
                <a:ea typeface="맑은 고딕"/>
              </a:rPr>
              <a:t>예측 기간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EF861BA-B19E-F430-9A19-7109F20FD884}"/>
              </a:ext>
            </a:extLst>
          </p:cNvPr>
          <p:cNvSpPr/>
          <p:nvPr/>
        </p:nvSpPr>
        <p:spPr>
          <a:xfrm>
            <a:off x="2991690" y="5323840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8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9DDBB7-EF1C-2042-D85C-66CC0E52E041}"/>
              </a:ext>
            </a:extLst>
          </p:cNvPr>
          <p:cNvSpPr/>
          <p:nvPr/>
        </p:nvSpPr>
        <p:spPr>
          <a:xfrm>
            <a:off x="4197684" y="5213684"/>
            <a:ext cx="1884947" cy="187157"/>
          </a:xfrm>
          <a:prstGeom prst="rect">
            <a:avLst/>
          </a:prstGeom>
          <a:noFill/>
          <a:ln>
            <a:solidFill>
              <a:srgbClr val="B0B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2B23EAF-80B3-ACA0-CD64-A1A4915F1D08}"/>
              </a:ext>
            </a:extLst>
          </p:cNvPr>
          <p:cNvSpPr/>
          <p:nvPr/>
        </p:nvSpPr>
        <p:spPr>
          <a:xfrm>
            <a:off x="5748258" y="4723993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6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C2A16D3-74EC-95FA-8379-151FF8EC0B0B}"/>
              </a:ext>
            </a:extLst>
          </p:cNvPr>
          <p:cNvSpPr/>
          <p:nvPr/>
        </p:nvSpPr>
        <p:spPr>
          <a:xfrm>
            <a:off x="3956148" y="4972234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0984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7BCA6-E89D-FBE6-EC0B-781446B8B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F771F7-CF0D-029A-F49B-09EB45ABD55F}"/>
              </a:ext>
            </a:extLst>
          </p:cNvPr>
          <p:cNvGraphicFramePr>
            <a:graphicFrameLocks noGrp="1"/>
          </p:cNvGraphicFramePr>
          <p:nvPr/>
        </p:nvGraphicFramePr>
        <p:xfrm>
          <a:off x="8899584" y="1207698"/>
          <a:ext cx="3019637" cy="3200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595">
                  <a:extLst>
                    <a:ext uri="{9D8B030D-6E8A-4147-A177-3AD203B41FA5}">
                      <a16:colId xmlns:a16="http://schemas.microsoft.com/office/drawing/2014/main" val="1058643349"/>
                    </a:ext>
                  </a:extLst>
                </a:gridCol>
                <a:gridCol w="2424042">
                  <a:extLst>
                    <a:ext uri="{9D8B030D-6E8A-4147-A177-3AD203B41FA5}">
                      <a16:colId xmlns:a16="http://schemas.microsoft.com/office/drawing/2014/main" val="489965390"/>
                    </a:ext>
                  </a:extLst>
                </a:gridCol>
              </a:tblGrid>
              <a:tr h="5682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err="1"/>
                        <a:t>No</a:t>
                      </a:r>
                      <a:r>
                        <a:rPr lang="ko-KR" altLang="en-US" sz="1400"/>
                        <a:t>.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Description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978542"/>
                  </a:ext>
                </a:extLst>
              </a:tr>
              <a:tr h="598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Y</a:t>
                      </a:r>
                      <a:r>
                        <a:rPr lang="ko-KR" altLang="en-US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축은 </a:t>
                      </a:r>
                      <a:r>
                        <a:rPr lang="en-US" altLang="ko-KR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0~100%</a:t>
                      </a:r>
                      <a:r>
                        <a:rPr lang="ko-KR" altLang="en-US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의 확률로 출력</a:t>
                      </a:r>
                      <a:r>
                        <a:rPr lang="en-US" altLang="ko-KR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,</a:t>
                      </a:r>
                      <a:r>
                        <a:rPr lang="ko-KR" altLang="en-US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10%</a:t>
                      </a:r>
                      <a:r>
                        <a:rPr lang="ko-KR" altLang="en-US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마다 구분선 추가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788316"/>
                  </a:ext>
                </a:extLst>
              </a:tr>
              <a:tr h="598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X</a:t>
                      </a:r>
                      <a:r>
                        <a:rPr lang="ko-KR" altLang="en-US" sz="12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축은</a:t>
                      </a:r>
                      <a:r>
                        <a:rPr lang="ko-KR" altLang="en-US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1~n(</a:t>
                      </a:r>
                      <a:r>
                        <a:rPr lang="ko-KR" altLang="en-US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사용자 입력 정수</a:t>
                      </a:r>
                      <a:r>
                        <a:rPr lang="en-US" altLang="ko-KR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로 </a:t>
                      </a:r>
                      <a:r>
                        <a:rPr lang="ko-KR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출력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89333"/>
                  </a:ext>
                </a:extLst>
              </a:tr>
              <a:tr h="837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af-ZA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각</a:t>
                      </a:r>
                      <a:r>
                        <a:rPr lang="af-ZA" altLang="ko-KR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af-ZA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값을</a:t>
                      </a:r>
                      <a:r>
                        <a:rPr lang="af-ZA" altLang="ko-KR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af-ZA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점으로</a:t>
                      </a:r>
                      <a:r>
                        <a:rPr lang="af-ZA" altLang="ko-KR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af-ZA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찍어</a:t>
                      </a:r>
                      <a:r>
                        <a:rPr lang="af-ZA" altLang="ko-KR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af-ZA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마우스로</a:t>
                      </a:r>
                      <a:r>
                        <a:rPr lang="af-ZA" altLang="ko-KR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af-ZA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각</a:t>
                      </a:r>
                      <a:r>
                        <a:rPr lang="af-ZA" altLang="ko-KR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af-ZA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값이</a:t>
                      </a:r>
                      <a:r>
                        <a:rPr lang="af-ZA" altLang="ko-KR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af-ZA" sz="12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</a:rPr>
                        <a:t>몇퍼센트인지</a:t>
                      </a:r>
                      <a:r>
                        <a:rPr lang="af-ZA" altLang="ko-KR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af-ZA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확인</a:t>
                      </a:r>
                      <a:r>
                        <a:rPr lang="af-ZA" altLang="ko-KR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af-ZA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가능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587259"/>
                  </a:ext>
                </a:extLst>
              </a:tr>
              <a:tr h="598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af-ZA" sz="12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</a:rPr>
                        <a:t>치매</a:t>
                      </a:r>
                      <a:r>
                        <a:rPr lang="af-ZA" altLang="ko-KR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af-ZA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예상</a:t>
                      </a:r>
                      <a:r>
                        <a:rPr lang="af-ZA" altLang="ko-KR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af-ZA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확률이</a:t>
                      </a:r>
                      <a:r>
                        <a:rPr lang="af-ZA" altLang="ko-KR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 50%, 70%</a:t>
                      </a:r>
                      <a:r>
                        <a:rPr lang="ko-KR" altLang="af-ZA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가</a:t>
                      </a:r>
                      <a:r>
                        <a:rPr lang="af-ZA" altLang="ko-KR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af-ZA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넘어가는</a:t>
                      </a:r>
                      <a:r>
                        <a:rPr lang="af-ZA" altLang="ko-KR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af-ZA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첫</a:t>
                      </a:r>
                      <a:r>
                        <a:rPr lang="af-ZA" altLang="ko-KR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af-ZA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해를</a:t>
                      </a:r>
                      <a:r>
                        <a:rPr lang="af-ZA" altLang="ko-KR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af-ZA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글로</a:t>
                      </a:r>
                      <a:r>
                        <a:rPr lang="af-ZA" altLang="ko-KR" sz="12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af-ZA" sz="12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</a:rPr>
                        <a:t>출력</a:t>
                      </a:r>
                      <a:endParaRPr lang="ko-KR" altLang="en-US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9796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5AAD46-C0B8-E0E0-7F79-800EADE676F0}"/>
              </a:ext>
            </a:extLst>
          </p:cNvPr>
          <p:cNvGraphicFramePr>
            <a:graphicFrameLocks noGrp="1"/>
          </p:cNvGraphicFramePr>
          <p:nvPr/>
        </p:nvGraphicFramePr>
        <p:xfrm>
          <a:off x="286397" y="262301"/>
          <a:ext cx="11609092" cy="774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544">
                  <a:extLst>
                    <a:ext uri="{9D8B030D-6E8A-4147-A177-3AD203B41FA5}">
                      <a16:colId xmlns:a16="http://schemas.microsoft.com/office/drawing/2014/main" val="1489956848"/>
                    </a:ext>
                  </a:extLst>
                </a:gridCol>
                <a:gridCol w="6565724">
                  <a:extLst>
                    <a:ext uri="{9D8B030D-6E8A-4147-A177-3AD203B41FA5}">
                      <a16:colId xmlns:a16="http://schemas.microsoft.com/office/drawing/2014/main" val="3610614281"/>
                    </a:ext>
                  </a:extLst>
                </a:gridCol>
                <a:gridCol w="1221287">
                  <a:extLst>
                    <a:ext uri="{9D8B030D-6E8A-4147-A177-3AD203B41FA5}">
                      <a16:colId xmlns:a16="http://schemas.microsoft.com/office/drawing/2014/main" val="1582295136"/>
                    </a:ext>
                  </a:extLst>
                </a:gridCol>
                <a:gridCol w="2475537">
                  <a:extLst>
                    <a:ext uri="{9D8B030D-6E8A-4147-A177-3AD203B41FA5}">
                      <a16:colId xmlns:a16="http://schemas.microsoft.com/office/drawing/2014/main" val="2596439873"/>
                    </a:ext>
                  </a:extLst>
                </a:gridCol>
              </a:tblGrid>
              <a:tr h="387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독거 노인 위험 분석 기반 치매 위험도 예측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MCI 치매 예측 페이지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986121"/>
                  </a:ext>
                </a:extLst>
              </a:tr>
              <a:tr h="387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이전 페이지 입력을 바탕으로 예측된 결과를 시간과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확률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그래프로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페이지 #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826306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BAE26871-54D7-8F77-54A8-E5DE84D754D6}"/>
              </a:ext>
            </a:extLst>
          </p:cNvPr>
          <p:cNvSpPr/>
          <p:nvPr/>
        </p:nvSpPr>
        <p:spPr>
          <a:xfrm>
            <a:off x="290042" y="1210235"/>
            <a:ext cx="8432238" cy="707193"/>
          </a:xfrm>
          <a:prstGeom prst="rect">
            <a:avLst/>
          </a:prstGeom>
          <a:solidFill>
            <a:srgbClr val="FFF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01609A7-5DBD-1683-7E07-4751B619518D}"/>
              </a:ext>
            </a:extLst>
          </p:cNvPr>
          <p:cNvSpPr txBox="1"/>
          <p:nvPr/>
        </p:nvSpPr>
        <p:spPr>
          <a:xfrm>
            <a:off x="2326323" y="1458782"/>
            <a:ext cx="11134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질병 정보</a:t>
            </a:r>
            <a:endParaRPr lang="ko-KR" altLang="en-US" sz="12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392609-4C12-257F-73AF-11B77F3C703D}"/>
              </a:ext>
            </a:extLst>
          </p:cNvPr>
          <p:cNvSpPr txBox="1"/>
          <p:nvPr/>
        </p:nvSpPr>
        <p:spPr>
          <a:xfrm>
            <a:off x="5388700" y="1465972"/>
            <a:ext cx="15015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치매 센터 안내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704023-F504-2A1D-6763-3D1D7E2C214C}"/>
              </a:ext>
            </a:extLst>
          </p:cNvPr>
          <p:cNvSpPr txBox="1"/>
          <p:nvPr/>
        </p:nvSpPr>
        <p:spPr>
          <a:xfrm>
            <a:off x="7027718" y="1465972"/>
            <a:ext cx="15015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로그인/회원가입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216135F-FB2F-E2D6-BF73-6D6A6634493C}"/>
              </a:ext>
            </a:extLst>
          </p:cNvPr>
          <p:cNvSpPr/>
          <p:nvPr/>
        </p:nvSpPr>
        <p:spPr>
          <a:xfrm>
            <a:off x="3740726" y="1217220"/>
            <a:ext cx="1652649" cy="722415"/>
          </a:xfrm>
          <a:prstGeom prst="rect">
            <a:avLst/>
          </a:prstGeom>
          <a:solidFill>
            <a:srgbClr val="FFF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DD8289-3E3E-919E-FAD1-06A70F8AD306}"/>
              </a:ext>
            </a:extLst>
          </p:cNvPr>
          <p:cNvSpPr txBox="1"/>
          <p:nvPr/>
        </p:nvSpPr>
        <p:spPr>
          <a:xfrm>
            <a:off x="3792813" y="1458782"/>
            <a:ext cx="16022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b="1">
                <a:solidFill>
                  <a:srgbClr val="000000"/>
                </a:solidFill>
                <a:ea typeface="맑은 고딕"/>
              </a:rPr>
              <a:t>치매 예측 서비스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C72C823-31B9-AC4D-31E6-157DA571CA31}"/>
              </a:ext>
            </a:extLst>
          </p:cNvPr>
          <p:cNvSpPr txBox="1"/>
          <p:nvPr/>
        </p:nvSpPr>
        <p:spPr>
          <a:xfrm>
            <a:off x="573972" y="1385453"/>
            <a:ext cx="11875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b="1" err="1">
                <a:solidFill>
                  <a:srgbClr val="0042C7"/>
                </a:solidFill>
                <a:ea typeface="맑은 고딕"/>
              </a:rPr>
              <a:t>SolCare</a:t>
            </a:r>
            <a:endParaRPr lang="ko-KR" altLang="en-US" sz="2000" b="1">
              <a:solidFill>
                <a:srgbClr val="0042C7"/>
              </a:solidFill>
              <a:ea typeface="맑은 고딕"/>
            </a:endParaRPr>
          </a:p>
        </p:txBody>
      </p:sp>
      <p:pic>
        <p:nvPicPr>
          <p:cNvPr id="3" name="그림 2" descr="스크린샷, 라인, 평행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A8E2B10-F1FD-93AD-CD12-2B4DEE2E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218" y="2627614"/>
            <a:ext cx="4453467" cy="2703439"/>
          </a:xfrm>
          <a:prstGeom prst="rect">
            <a:avLst/>
          </a:prstGeom>
        </p:spPr>
      </p:pic>
      <p:pic>
        <p:nvPicPr>
          <p:cNvPr id="4" name="그림 3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7EADA72-1B4A-C986-839A-7733A4D7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629" y="5561618"/>
            <a:ext cx="4419600" cy="790575"/>
          </a:xfrm>
          <a:prstGeom prst="rect">
            <a:avLst/>
          </a:prstGeom>
        </p:spPr>
      </p:pic>
      <p:pic>
        <p:nvPicPr>
          <p:cNvPr id="6" name="그림 5" descr="폰트, 그래픽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C60C1EA-0654-4156-B96E-718EFD730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75" y="1964947"/>
            <a:ext cx="2748946" cy="654202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535FBB84-18EB-A9E8-B229-FE1B5F30F3D4}"/>
              </a:ext>
            </a:extLst>
          </p:cNvPr>
          <p:cNvSpPr/>
          <p:nvPr/>
        </p:nvSpPr>
        <p:spPr>
          <a:xfrm>
            <a:off x="2065068" y="2415540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1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96BDA8E-BF77-9F5B-9DF6-44F554E58EF6}"/>
              </a:ext>
            </a:extLst>
          </p:cNvPr>
          <p:cNvSpPr/>
          <p:nvPr/>
        </p:nvSpPr>
        <p:spPr>
          <a:xfrm>
            <a:off x="2065068" y="5338768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4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5A63461-2F01-C208-97AD-B2863B700CC2}"/>
              </a:ext>
            </a:extLst>
          </p:cNvPr>
          <p:cNvSpPr/>
          <p:nvPr/>
        </p:nvSpPr>
        <p:spPr>
          <a:xfrm>
            <a:off x="6806402" y="5108959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0CBBE-9CDE-5490-F757-8ACFD43FA4DB}"/>
              </a:ext>
            </a:extLst>
          </p:cNvPr>
          <p:cNvSpPr txBox="1"/>
          <p:nvPr/>
        </p:nvSpPr>
        <p:spPr>
          <a:xfrm>
            <a:off x="6935597" y="6211413"/>
            <a:ext cx="16936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</a:rPr>
              <a:t>* 예시 이미지입니다.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F5B37A5F-004C-167F-A9B6-AE5443E607F3}"/>
              </a:ext>
            </a:extLst>
          </p:cNvPr>
          <p:cNvSpPr/>
          <p:nvPr/>
        </p:nvSpPr>
        <p:spPr>
          <a:xfrm flipH="1">
            <a:off x="6117994" y="2457632"/>
            <a:ext cx="584330" cy="365691"/>
          </a:xfrm>
          <a:prstGeom prst="wedgeRectCallout">
            <a:avLst/>
          </a:prstGeom>
          <a:solidFill>
            <a:schemeClr val="bg1"/>
          </a:solidFill>
          <a:ln>
            <a:solidFill>
              <a:srgbClr val="B0B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</a:rPr>
              <a:t>97%</a:t>
            </a:r>
            <a:endParaRPr lang="ko-KR" altLang="en-US" sz="1200" dirty="0" err="1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980BB8F-0F99-07F3-0EDF-1C1FF4B532EC}"/>
              </a:ext>
            </a:extLst>
          </p:cNvPr>
          <p:cNvSpPr/>
          <p:nvPr/>
        </p:nvSpPr>
        <p:spPr>
          <a:xfrm>
            <a:off x="5863609" y="2209285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3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3D12F9-A36C-A932-CE39-C68EB855AF96}"/>
              </a:ext>
            </a:extLst>
          </p:cNvPr>
          <p:cNvSpPr/>
          <p:nvPr/>
        </p:nvSpPr>
        <p:spPr>
          <a:xfrm>
            <a:off x="285110" y="1206480"/>
            <a:ext cx="8432686" cy="53586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36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049B5-A97A-CE27-3225-81A654F24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7227BD8-4162-D392-25DA-0AE00DC99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10380"/>
              </p:ext>
            </p:extLst>
          </p:nvPr>
        </p:nvGraphicFramePr>
        <p:xfrm>
          <a:off x="8899584" y="1207698"/>
          <a:ext cx="3019637" cy="2187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595">
                  <a:extLst>
                    <a:ext uri="{9D8B030D-6E8A-4147-A177-3AD203B41FA5}">
                      <a16:colId xmlns:a16="http://schemas.microsoft.com/office/drawing/2014/main" val="1058643349"/>
                    </a:ext>
                  </a:extLst>
                </a:gridCol>
                <a:gridCol w="2424042">
                  <a:extLst>
                    <a:ext uri="{9D8B030D-6E8A-4147-A177-3AD203B41FA5}">
                      <a16:colId xmlns:a16="http://schemas.microsoft.com/office/drawing/2014/main" val="489965390"/>
                    </a:ext>
                  </a:extLst>
                </a:gridCol>
              </a:tblGrid>
              <a:tr h="6062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No</a:t>
                      </a:r>
                      <a:r>
                        <a:rPr lang="ko-KR" altLang="en-US" sz="1400" dirty="0"/>
                        <a:t>.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Description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978542"/>
                  </a:ext>
                </a:extLst>
              </a:tr>
              <a:tr h="658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지역을 선택하기 전, 안내문구가 포함된 이미지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788316"/>
                  </a:ext>
                </a:extLst>
              </a:tr>
              <a:tr h="9225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독거노인의 치매 위험도 예측 </a:t>
                      </a:r>
                      <a:endParaRPr lang="ko-KR" dirty="0"/>
                    </a:p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결과를 보고자 하는 지역 클릭 시 지도와 함께 예측 결과 출력</a:t>
                      </a:r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89333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7BCCB1-A4C3-24DB-2F80-34FA590EC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33091"/>
              </p:ext>
            </p:extLst>
          </p:nvPr>
        </p:nvGraphicFramePr>
        <p:xfrm>
          <a:off x="286397" y="262301"/>
          <a:ext cx="11609092" cy="774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544">
                  <a:extLst>
                    <a:ext uri="{9D8B030D-6E8A-4147-A177-3AD203B41FA5}">
                      <a16:colId xmlns:a16="http://schemas.microsoft.com/office/drawing/2014/main" val="1489956848"/>
                    </a:ext>
                  </a:extLst>
                </a:gridCol>
                <a:gridCol w="6565724">
                  <a:extLst>
                    <a:ext uri="{9D8B030D-6E8A-4147-A177-3AD203B41FA5}">
                      <a16:colId xmlns:a16="http://schemas.microsoft.com/office/drawing/2014/main" val="3610614281"/>
                    </a:ext>
                  </a:extLst>
                </a:gridCol>
                <a:gridCol w="1221287">
                  <a:extLst>
                    <a:ext uri="{9D8B030D-6E8A-4147-A177-3AD203B41FA5}">
                      <a16:colId xmlns:a16="http://schemas.microsoft.com/office/drawing/2014/main" val="1582295136"/>
                    </a:ext>
                  </a:extLst>
                </a:gridCol>
                <a:gridCol w="2475537">
                  <a:extLst>
                    <a:ext uri="{9D8B030D-6E8A-4147-A177-3AD203B41FA5}">
                      <a16:colId xmlns:a16="http://schemas.microsoft.com/office/drawing/2014/main" val="2596439873"/>
                    </a:ext>
                  </a:extLst>
                </a:gridCol>
              </a:tblGrid>
              <a:tr h="387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독거 노인 위험 분석 기반 치매 위험도 예측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독거노인 치매 예측 페이지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986121"/>
                  </a:ext>
                </a:extLst>
              </a:tr>
              <a:tr h="387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독거 노인 치매 예측 페이지 기본 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페이지 #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826306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BA934E-8708-E7AC-F884-B1DFD43C82F9}"/>
              </a:ext>
            </a:extLst>
          </p:cNvPr>
          <p:cNvSpPr/>
          <p:nvPr/>
        </p:nvSpPr>
        <p:spPr>
          <a:xfrm>
            <a:off x="290042" y="1210235"/>
            <a:ext cx="8432238" cy="707193"/>
          </a:xfrm>
          <a:prstGeom prst="rect">
            <a:avLst/>
          </a:prstGeom>
          <a:solidFill>
            <a:srgbClr val="FFF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0C4D8C-D38B-FDBC-1319-0D7ABA1411DD}"/>
              </a:ext>
            </a:extLst>
          </p:cNvPr>
          <p:cNvSpPr txBox="1"/>
          <p:nvPr/>
        </p:nvSpPr>
        <p:spPr>
          <a:xfrm>
            <a:off x="2326323" y="1458782"/>
            <a:ext cx="11134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질병 정보</a:t>
            </a:r>
            <a:endParaRPr lang="ko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129BC3-308A-92C1-DCC3-8837B605FADD}"/>
              </a:ext>
            </a:extLst>
          </p:cNvPr>
          <p:cNvSpPr txBox="1"/>
          <p:nvPr/>
        </p:nvSpPr>
        <p:spPr>
          <a:xfrm>
            <a:off x="5388700" y="1465972"/>
            <a:ext cx="15015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치매 센터 안내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3D5D47-82F4-A3C2-E5BC-9CAD7188A473}"/>
              </a:ext>
            </a:extLst>
          </p:cNvPr>
          <p:cNvSpPr txBox="1"/>
          <p:nvPr/>
        </p:nvSpPr>
        <p:spPr>
          <a:xfrm>
            <a:off x="7027718" y="1465972"/>
            <a:ext cx="15015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로그인/회원가입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60A3F29-69AF-6CF7-7880-B588EEC4E047}"/>
              </a:ext>
            </a:extLst>
          </p:cNvPr>
          <p:cNvSpPr/>
          <p:nvPr/>
        </p:nvSpPr>
        <p:spPr>
          <a:xfrm>
            <a:off x="3740726" y="1217220"/>
            <a:ext cx="1652649" cy="722415"/>
          </a:xfrm>
          <a:prstGeom prst="rect">
            <a:avLst/>
          </a:prstGeom>
          <a:solidFill>
            <a:srgbClr val="FFF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DC088B-ED54-D913-4B54-053B2EE72E8E}"/>
              </a:ext>
            </a:extLst>
          </p:cNvPr>
          <p:cNvSpPr txBox="1"/>
          <p:nvPr/>
        </p:nvSpPr>
        <p:spPr>
          <a:xfrm>
            <a:off x="3792813" y="1458782"/>
            <a:ext cx="16022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b="1">
                <a:solidFill>
                  <a:srgbClr val="000000"/>
                </a:solidFill>
                <a:ea typeface="맑은 고딕"/>
              </a:rPr>
              <a:t>치매 예측 서비스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559B9D-B697-AFAB-C159-003DFD2147E6}"/>
              </a:ext>
            </a:extLst>
          </p:cNvPr>
          <p:cNvSpPr txBox="1"/>
          <p:nvPr/>
        </p:nvSpPr>
        <p:spPr>
          <a:xfrm>
            <a:off x="573972" y="1385453"/>
            <a:ext cx="11875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b="1" err="1">
                <a:solidFill>
                  <a:srgbClr val="0042C7"/>
                </a:solidFill>
                <a:ea typeface="맑은 고딕"/>
              </a:rPr>
              <a:t>SolCare</a:t>
            </a:r>
            <a:endParaRPr lang="ko-KR" altLang="en-US" sz="2000" b="1">
              <a:solidFill>
                <a:srgbClr val="0042C7"/>
              </a:solidFill>
              <a:ea typeface="맑은 고딕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EDED2A-4CC5-7129-4FE9-8C612264D767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1943100"/>
          <a:ext cx="1590714" cy="462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714">
                  <a:extLst>
                    <a:ext uri="{9D8B030D-6E8A-4147-A177-3AD203B41FA5}">
                      <a16:colId xmlns:a16="http://schemas.microsoft.com/office/drawing/2014/main" val="1681676397"/>
                    </a:ext>
                  </a:extLst>
                </a:gridCol>
              </a:tblGrid>
              <a:tr h="6285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지역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161672"/>
                  </a:ext>
                </a:extLst>
              </a:tr>
              <a:tr h="39929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873059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77F3AD0-3E87-6002-0D5B-AD2331CD169D}"/>
              </a:ext>
            </a:extLst>
          </p:cNvPr>
          <p:cNvSpPr/>
          <p:nvPr/>
        </p:nvSpPr>
        <p:spPr>
          <a:xfrm>
            <a:off x="376177" y="2744325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노원구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E900F7B-EF5B-8148-D0AC-095F0A74DBB7}"/>
              </a:ext>
            </a:extLst>
          </p:cNvPr>
          <p:cNvSpPr/>
          <p:nvPr/>
        </p:nvSpPr>
        <p:spPr>
          <a:xfrm>
            <a:off x="376177" y="3226924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rgbClr val="000000"/>
                </a:solidFill>
                <a:ea typeface="맑은 고딕"/>
              </a:rPr>
              <a:t>금천구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C622E8E-62C0-3F8E-B50C-24B5F8676355}"/>
              </a:ext>
            </a:extLst>
          </p:cNvPr>
          <p:cNvSpPr/>
          <p:nvPr/>
        </p:nvSpPr>
        <p:spPr>
          <a:xfrm>
            <a:off x="376177" y="3696824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rgbClr val="000000"/>
                </a:solidFill>
                <a:ea typeface="맑은 고딕"/>
              </a:rPr>
              <a:t>강서구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E65495D-EBEE-D386-EACE-BE3FFEEDE7EE}"/>
              </a:ext>
            </a:extLst>
          </p:cNvPr>
          <p:cNvSpPr/>
          <p:nvPr/>
        </p:nvSpPr>
        <p:spPr>
          <a:xfrm>
            <a:off x="376177" y="4166724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rgbClr val="000000"/>
                </a:solidFill>
                <a:ea typeface="맑은 고딕"/>
              </a:rPr>
              <a:t>강남구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28BEB1C-3E2C-908D-D2EF-345E968E9758}"/>
              </a:ext>
            </a:extLst>
          </p:cNvPr>
          <p:cNvSpPr/>
          <p:nvPr/>
        </p:nvSpPr>
        <p:spPr>
          <a:xfrm>
            <a:off x="376177" y="4649323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rgbClr val="000000"/>
                </a:solidFill>
                <a:ea typeface="맑은 고딕"/>
              </a:rPr>
              <a:t>서초구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8FF42B9-5908-A3A3-F4F6-B1D8D9517F61}"/>
              </a:ext>
            </a:extLst>
          </p:cNvPr>
          <p:cNvSpPr/>
          <p:nvPr/>
        </p:nvSpPr>
        <p:spPr>
          <a:xfrm>
            <a:off x="376177" y="5119223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rgbClr val="000000"/>
                </a:solidFill>
                <a:ea typeface="맑은 고딕"/>
              </a:rPr>
              <a:t>영등포구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79DEC0-935A-F497-E3C5-976F0C2DBFCE}"/>
              </a:ext>
            </a:extLst>
          </p:cNvPr>
          <p:cNvSpPr/>
          <p:nvPr/>
        </p:nvSpPr>
        <p:spPr>
          <a:xfrm>
            <a:off x="2890891" y="2657010"/>
            <a:ext cx="4405044" cy="3197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ea typeface="맑은 고딕"/>
              </a:rPr>
              <a:t>지역을 선택해 주세요.</a:t>
            </a:r>
          </a:p>
          <a:p>
            <a:pPr algn="ctr"/>
            <a:endParaRPr lang="ko-KR" altLang="en-US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55C343D-DB54-2BF0-86FE-12DA7C03F6C9}"/>
              </a:ext>
            </a:extLst>
          </p:cNvPr>
          <p:cNvSpPr/>
          <p:nvPr/>
        </p:nvSpPr>
        <p:spPr>
          <a:xfrm>
            <a:off x="3440902" y="3468240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14300-DD06-3E2A-60DC-A897359A481B}"/>
              </a:ext>
            </a:extLst>
          </p:cNvPr>
          <p:cNvSpPr txBox="1"/>
          <p:nvPr/>
        </p:nvSpPr>
        <p:spPr>
          <a:xfrm>
            <a:off x="3077395" y="4470257"/>
            <a:ext cx="402261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>
                <a:solidFill>
                  <a:schemeClr val="bg2"/>
                </a:solidFill>
                <a:ea typeface="맑은 고딕"/>
              </a:rPr>
              <a:t> * 현재 해당 6지역의 예측 결과 서비스만 지원하고 있습니다. </a:t>
            </a:r>
            <a:endParaRPr lang="ko-KR" sz="1100">
              <a:solidFill>
                <a:schemeClr val="bg2"/>
              </a:solidFill>
              <a:ea typeface="맑은 고딕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F4B2157-AE2A-DC03-E4DA-A9913A7F59CC}"/>
              </a:ext>
            </a:extLst>
          </p:cNvPr>
          <p:cNvSpPr/>
          <p:nvPr/>
        </p:nvSpPr>
        <p:spPr>
          <a:xfrm>
            <a:off x="350058" y="2527725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2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D67C9CC-4F01-3AD5-49B5-8988C8DAD985}"/>
              </a:ext>
            </a:extLst>
          </p:cNvPr>
          <p:cNvSpPr/>
          <p:nvPr/>
        </p:nvSpPr>
        <p:spPr>
          <a:xfrm>
            <a:off x="285110" y="1206480"/>
            <a:ext cx="8432686" cy="53586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9656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89689-5195-8D9D-92E5-BAB6A7294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86B3B3B-6BDB-59C8-6915-E2AAD5ADD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614115"/>
              </p:ext>
            </p:extLst>
          </p:nvPr>
        </p:nvGraphicFramePr>
        <p:xfrm>
          <a:off x="8899584" y="1207698"/>
          <a:ext cx="3019637" cy="4508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595">
                  <a:extLst>
                    <a:ext uri="{9D8B030D-6E8A-4147-A177-3AD203B41FA5}">
                      <a16:colId xmlns:a16="http://schemas.microsoft.com/office/drawing/2014/main" val="1058643349"/>
                    </a:ext>
                  </a:extLst>
                </a:gridCol>
                <a:gridCol w="2424042">
                  <a:extLst>
                    <a:ext uri="{9D8B030D-6E8A-4147-A177-3AD203B41FA5}">
                      <a16:colId xmlns:a16="http://schemas.microsoft.com/office/drawing/2014/main" val="489965390"/>
                    </a:ext>
                  </a:extLst>
                </a:gridCol>
              </a:tblGrid>
              <a:tr h="4835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No</a:t>
                      </a:r>
                      <a:r>
                        <a:rPr lang="ko-KR" altLang="en-US" sz="1400" dirty="0"/>
                        <a:t>.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Description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978542"/>
                  </a:ext>
                </a:extLst>
              </a:tr>
              <a:tr h="735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선택한 지역의 치매 위험도 예측 결과(위험정도)가 등급별 </a:t>
                      </a:r>
                      <a:endParaRPr lang="ko-KR" altLang="en-US"/>
                    </a:p>
                    <a:p>
                      <a:pPr lvl="0" algn="ctr"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다른 색상으로 지도에 표시됨</a:t>
                      </a:r>
                      <a:r>
                        <a:rPr lang="ko-KR" altLang="en-US" sz="1200" dirty="0"/>
                        <a:t> 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788316"/>
                  </a:ext>
                </a:extLst>
              </a:tr>
              <a:tr h="946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지도 위에 마우스 커서를 올리면 해당 지역의 독거 노인 인구 수, 치매노인 인구 수, 치매 위험도에 대한 간단한 수치 제공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89333"/>
                  </a:ext>
                </a:extLst>
              </a:tr>
              <a:tr h="483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지도 확대/축소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587259"/>
                  </a:ext>
                </a:extLst>
              </a:tr>
              <a:tr h="525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 지역의 치매 위험 예측 </a:t>
                      </a:r>
                      <a:endParaRPr lang="ko-KR" dirty="0"/>
                    </a:p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점수와 발생 등급을 </a:t>
                      </a:r>
                      <a:endParaRPr lang="ko-KR" dirty="0"/>
                    </a:p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텍스트로 제공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97965"/>
                  </a:ext>
                </a:extLst>
              </a:tr>
              <a:tr h="73590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선택한 지역의 환경요인 데이터 분석에 대한 시각화 자료 </a:t>
                      </a:r>
                      <a:r>
                        <a:rPr lang="ko-KR" altLang="en-US" sz="1200" dirty="0" err="1"/>
                        <a:t>팝업창</a:t>
                      </a:r>
                      <a:r>
                        <a:rPr lang="ko-KR" altLang="en-US" sz="1200" dirty="0"/>
                        <a:t>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261593"/>
                  </a:ext>
                </a:extLst>
              </a:tr>
              <a:tr h="4835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치매 센터 안내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38854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07414D-E769-5554-3FC7-B52B2ED57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0010"/>
              </p:ext>
            </p:extLst>
          </p:nvPr>
        </p:nvGraphicFramePr>
        <p:xfrm>
          <a:off x="286397" y="262301"/>
          <a:ext cx="11609092" cy="774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544">
                  <a:extLst>
                    <a:ext uri="{9D8B030D-6E8A-4147-A177-3AD203B41FA5}">
                      <a16:colId xmlns:a16="http://schemas.microsoft.com/office/drawing/2014/main" val="1489956848"/>
                    </a:ext>
                  </a:extLst>
                </a:gridCol>
                <a:gridCol w="6565724">
                  <a:extLst>
                    <a:ext uri="{9D8B030D-6E8A-4147-A177-3AD203B41FA5}">
                      <a16:colId xmlns:a16="http://schemas.microsoft.com/office/drawing/2014/main" val="3610614281"/>
                    </a:ext>
                  </a:extLst>
                </a:gridCol>
                <a:gridCol w="1221287">
                  <a:extLst>
                    <a:ext uri="{9D8B030D-6E8A-4147-A177-3AD203B41FA5}">
                      <a16:colId xmlns:a16="http://schemas.microsoft.com/office/drawing/2014/main" val="1582295136"/>
                    </a:ext>
                  </a:extLst>
                </a:gridCol>
                <a:gridCol w="2475537">
                  <a:extLst>
                    <a:ext uri="{9D8B030D-6E8A-4147-A177-3AD203B41FA5}">
                      <a16:colId xmlns:a16="http://schemas.microsoft.com/office/drawing/2014/main" val="2596439873"/>
                    </a:ext>
                  </a:extLst>
                </a:gridCol>
              </a:tblGrid>
              <a:tr h="387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독거 노인 위험 분석 기반 치매 위험도 예측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독거노인 치매 예측 페이지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986121"/>
                  </a:ext>
                </a:extLst>
              </a:tr>
              <a:tr h="387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선택한 지역의 독거 노인 치매 예측 결과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페이지 #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826306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41BFA2AA-BEFE-BCBF-BB08-1C541825A3C2}"/>
              </a:ext>
            </a:extLst>
          </p:cNvPr>
          <p:cNvSpPr/>
          <p:nvPr/>
        </p:nvSpPr>
        <p:spPr>
          <a:xfrm>
            <a:off x="290042" y="1210235"/>
            <a:ext cx="8432238" cy="707193"/>
          </a:xfrm>
          <a:prstGeom prst="rect">
            <a:avLst/>
          </a:prstGeom>
          <a:solidFill>
            <a:srgbClr val="FFF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97EA41-F861-E387-D940-28FEAED8F801}"/>
              </a:ext>
            </a:extLst>
          </p:cNvPr>
          <p:cNvSpPr txBox="1"/>
          <p:nvPr/>
        </p:nvSpPr>
        <p:spPr>
          <a:xfrm>
            <a:off x="2326323" y="1458782"/>
            <a:ext cx="11134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질병 정보</a:t>
            </a:r>
            <a:endParaRPr lang="ko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E3FF13-89FD-9002-3A64-CD03DEBBE13B}"/>
              </a:ext>
            </a:extLst>
          </p:cNvPr>
          <p:cNvSpPr txBox="1"/>
          <p:nvPr/>
        </p:nvSpPr>
        <p:spPr>
          <a:xfrm>
            <a:off x="5388700" y="1465972"/>
            <a:ext cx="15015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치매 센터 안내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03B012-0025-862C-0417-45E24D6DB156}"/>
              </a:ext>
            </a:extLst>
          </p:cNvPr>
          <p:cNvSpPr txBox="1"/>
          <p:nvPr/>
        </p:nvSpPr>
        <p:spPr>
          <a:xfrm>
            <a:off x="7027718" y="1465972"/>
            <a:ext cx="15015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로그인/회원가입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BDB0AC1-4FA2-C25C-9133-AD2487FBB16B}"/>
              </a:ext>
            </a:extLst>
          </p:cNvPr>
          <p:cNvSpPr/>
          <p:nvPr/>
        </p:nvSpPr>
        <p:spPr>
          <a:xfrm>
            <a:off x="3740726" y="1217220"/>
            <a:ext cx="1652649" cy="722415"/>
          </a:xfrm>
          <a:prstGeom prst="rect">
            <a:avLst/>
          </a:prstGeom>
          <a:solidFill>
            <a:srgbClr val="FFF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E0C9E6D-2578-AF37-8F1A-B066EAAC9800}"/>
              </a:ext>
            </a:extLst>
          </p:cNvPr>
          <p:cNvSpPr txBox="1"/>
          <p:nvPr/>
        </p:nvSpPr>
        <p:spPr>
          <a:xfrm>
            <a:off x="3792813" y="1458782"/>
            <a:ext cx="16022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b="1">
                <a:solidFill>
                  <a:srgbClr val="000000"/>
                </a:solidFill>
                <a:ea typeface="맑은 고딕"/>
              </a:rPr>
              <a:t>치매 예측 서비스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B98DC8-E75D-7A71-8C57-348201F47813}"/>
              </a:ext>
            </a:extLst>
          </p:cNvPr>
          <p:cNvSpPr txBox="1"/>
          <p:nvPr/>
        </p:nvSpPr>
        <p:spPr>
          <a:xfrm>
            <a:off x="573972" y="1385453"/>
            <a:ext cx="11875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b="1" err="1">
                <a:solidFill>
                  <a:srgbClr val="0042C7"/>
                </a:solidFill>
                <a:ea typeface="맑은 고딕"/>
              </a:rPr>
              <a:t>SolCare</a:t>
            </a:r>
            <a:endParaRPr lang="ko-KR" altLang="en-US" sz="2000" b="1">
              <a:solidFill>
                <a:srgbClr val="0042C7"/>
              </a:solidFill>
              <a:ea typeface="맑은 고딕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5A2C73F-4BD0-A8C2-FA95-1FD72C51C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98068"/>
              </p:ext>
            </p:extLst>
          </p:nvPr>
        </p:nvGraphicFramePr>
        <p:xfrm>
          <a:off x="288109" y="1944600"/>
          <a:ext cx="1590714" cy="4622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714">
                  <a:extLst>
                    <a:ext uri="{9D8B030D-6E8A-4147-A177-3AD203B41FA5}">
                      <a16:colId xmlns:a16="http://schemas.microsoft.com/office/drawing/2014/main" val="1681676397"/>
                    </a:ext>
                  </a:extLst>
                </a:gridCol>
              </a:tblGrid>
              <a:tr h="67099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지역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161672"/>
                  </a:ext>
                </a:extLst>
              </a:tr>
              <a:tr h="39513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873059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66BC3E7-C395-663F-6403-D300AD5CAB79}"/>
              </a:ext>
            </a:extLst>
          </p:cNvPr>
          <p:cNvSpPr/>
          <p:nvPr/>
        </p:nvSpPr>
        <p:spPr>
          <a:xfrm>
            <a:off x="376177" y="2744325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노원구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3A863C-939B-7178-8B37-F8018F028EA8}"/>
              </a:ext>
            </a:extLst>
          </p:cNvPr>
          <p:cNvSpPr/>
          <p:nvPr/>
        </p:nvSpPr>
        <p:spPr>
          <a:xfrm>
            <a:off x="376177" y="3226924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rgbClr val="000000"/>
                </a:solidFill>
                <a:ea typeface="맑은 고딕"/>
              </a:rPr>
              <a:t>금천구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68FD61A-328F-77B5-185D-D72619657570}"/>
              </a:ext>
            </a:extLst>
          </p:cNvPr>
          <p:cNvSpPr/>
          <p:nvPr/>
        </p:nvSpPr>
        <p:spPr>
          <a:xfrm>
            <a:off x="376177" y="3696824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rgbClr val="000000"/>
                </a:solidFill>
                <a:ea typeface="맑은 고딕"/>
              </a:rPr>
              <a:t>강서구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55D3F0C-CBD7-D922-5A38-E89A8A90450C}"/>
              </a:ext>
            </a:extLst>
          </p:cNvPr>
          <p:cNvSpPr/>
          <p:nvPr/>
        </p:nvSpPr>
        <p:spPr>
          <a:xfrm>
            <a:off x="376177" y="4166724"/>
            <a:ext cx="1374493" cy="434050"/>
          </a:xfrm>
          <a:prstGeom prst="roundRect">
            <a:avLst/>
          </a:prstGeom>
          <a:solidFill>
            <a:srgbClr val="EBCE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ea typeface="맑은 고딕"/>
              </a:rPr>
              <a:t>강남구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FB3669-CAA7-6438-1A08-51E0E861E5CB}"/>
              </a:ext>
            </a:extLst>
          </p:cNvPr>
          <p:cNvSpPr/>
          <p:nvPr/>
        </p:nvSpPr>
        <p:spPr>
          <a:xfrm>
            <a:off x="376177" y="4649323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rgbClr val="000000"/>
                </a:solidFill>
                <a:ea typeface="맑은 고딕"/>
              </a:rPr>
              <a:t>서초구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000FFCD-6DE7-6F3E-E317-9968B72F4D15}"/>
              </a:ext>
            </a:extLst>
          </p:cNvPr>
          <p:cNvSpPr/>
          <p:nvPr/>
        </p:nvSpPr>
        <p:spPr>
          <a:xfrm>
            <a:off x="376177" y="5119223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rgbClr val="000000"/>
                </a:solidFill>
                <a:ea typeface="맑은 고딕"/>
              </a:rPr>
              <a:t>영등포구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4BE4E-0029-385D-ECA7-5B2C0150F922}"/>
              </a:ext>
            </a:extLst>
          </p:cNvPr>
          <p:cNvSpPr txBox="1"/>
          <p:nvPr/>
        </p:nvSpPr>
        <p:spPr>
          <a:xfrm>
            <a:off x="2581832" y="5113737"/>
            <a:ext cx="51908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강남구의 독거 노인 치매 위험 예측 점수는 </a:t>
            </a:r>
            <a:r>
              <a:rPr lang="ko-KR" altLang="en-US" b="1" dirty="0">
                <a:ea typeface="맑은 고딕"/>
              </a:rPr>
              <a:t>48점</a:t>
            </a:r>
            <a:r>
              <a:rPr lang="ko-KR" altLang="en-US" dirty="0">
                <a:ea typeface="맑은 고딕"/>
              </a:rPr>
              <a:t>,</a:t>
            </a:r>
            <a:endParaRPr lang="ko-KR" dirty="0"/>
          </a:p>
          <a:p>
            <a:pPr algn="ctr"/>
            <a:r>
              <a:rPr lang="ko-KR" altLang="en-US" dirty="0">
                <a:ea typeface="맑은 고딕"/>
              </a:rPr>
              <a:t>치매 발생 확률</a:t>
            </a:r>
            <a:r>
              <a:rPr lang="ko-KR" altLang="en-US" b="1" dirty="0">
                <a:ea typeface="맑은 고딕"/>
              </a:rPr>
              <a:t> 낮음 </a:t>
            </a:r>
            <a:r>
              <a:rPr lang="ko-KR" altLang="en-US" dirty="0">
                <a:ea typeface="맑은 고딕"/>
              </a:rPr>
              <a:t>입니다.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D3E9BF1-7C53-C382-E2B2-CE5D1A0E304A}"/>
              </a:ext>
            </a:extLst>
          </p:cNvPr>
          <p:cNvSpPr/>
          <p:nvPr/>
        </p:nvSpPr>
        <p:spPr>
          <a:xfrm>
            <a:off x="3577523" y="5871809"/>
            <a:ext cx="1380122" cy="3983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ea typeface="맑은 고딕"/>
              </a:rPr>
              <a:t>자세히 알아보기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5F853F4-0D55-92A8-B185-5E6AD1778369}"/>
              </a:ext>
            </a:extLst>
          </p:cNvPr>
          <p:cNvSpPr/>
          <p:nvPr/>
        </p:nvSpPr>
        <p:spPr>
          <a:xfrm>
            <a:off x="5186187" y="5871808"/>
            <a:ext cx="1331742" cy="410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ea typeface="맑은 고딕"/>
              </a:rPr>
              <a:t>치매 센터 안내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533ECD4-1E71-1F3E-F71F-2765839C93F8}"/>
              </a:ext>
            </a:extLst>
          </p:cNvPr>
          <p:cNvSpPr/>
          <p:nvPr/>
        </p:nvSpPr>
        <p:spPr>
          <a:xfrm>
            <a:off x="2331164" y="4782388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4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0B22137-8B04-1C51-5CD6-3E4148EAFD3C}"/>
              </a:ext>
            </a:extLst>
          </p:cNvPr>
          <p:cNvSpPr/>
          <p:nvPr/>
        </p:nvSpPr>
        <p:spPr>
          <a:xfrm>
            <a:off x="3300379" y="5659634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5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0D5FE8-5AA4-5BB0-15DC-AAB58E7FAED1}"/>
              </a:ext>
            </a:extLst>
          </p:cNvPr>
          <p:cNvSpPr/>
          <p:nvPr/>
        </p:nvSpPr>
        <p:spPr>
          <a:xfrm>
            <a:off x="4941454" y="5659635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6</a:t>
            </a:r>
          </a:p>
        </p:txBody>
      </p:sp>
      <p:pic>
        <p:nvPicPr>
          <p:cNvPr id="18" name="그림 17" descr="지도, 아틀라스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6CA7BE1-2FD4-1914-EE88-FE5939E35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805" y="2320018"/>
            <a:ext cx="3351440" cy="2689680"/>
          </a:xfrm>
          <a:prstGeom prst="rect">
            <a:avLst/>
          </a:prstGeom>
        </p:spPr>
      </p:pic>
      <p:sp>
        <p:nvSpPr>
          <p:cNvPr id="58" name="타원 57">
            <a:extLst>
              <a:ext uri="{FF2B5EF4-FFF2-40B4-BE49-F238E27FC236}">
                <a16:creationId xmlns:a16="http://schemas.microsoft.com/office/drawing/2014/main" id="{9DB1AE26-2E3D-C7A3-3452-8C4A1C5993DA}"/>
              </a:ext>
            </a:extLst>
          </p:cNvPr>
          <p:cNvSpPr/>
          <p:nvPr/>
        </p:nvSpPr>
        <p:spPr>
          <a:xfrm>
            <a:off x="4145450" y="3004388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1</a:t>
            </a:r>
          </a:p>
        </p:txBody>
      </p:sp>
      <p:pic>
        <p:nvPicPr>
          <p:cNvPr id="20" name="그림 19" descr="텍스트, 스크린샷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BCB66C2-2064-213B-6A1C-6E038B76F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990" y="3418567"/>
            <a:ext cx="1993447" cy="119410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9B325B-718A-26D0-1848-7EF50AD2634B}"/>
              </a:ext>
            </a:extLst>
          </p:cNvPr>
          <p:cNvSpPr/>
          <p:nvPr/>
        </p:nvSpPr>
        <p:spPr>
          <a:xfrm>
            <a:off x="4864914" y="3535226"/>
            <a:ext cx="653142" cy="268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ea typeface="맑은 고딕"/>
              </a:rPr>
              <a:t>강남구</a:t>
            </a:r>
          </a:p>
        </p:txBody>
      </p:sp>
      <p:pic>
        <p:nvPicPr>
          <p:cNvPr id="22" name="그림 21" descr="원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25CD88A-EBB3-965C-36E1-950182C9E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931" y="3311600"/>
            <a:ext cx="879474" cy="76699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4F51B-2B2F-4728-8E3D-8C8D4345FE47}"/>
              </a:ext>
            </a:extLst>
          </p:cNvPr>
          <p:cNvSpPr/>
          <p:nvPr/>
        </p:nvSpPr>
        <p:spPr>
          <a:xfrm>
            <a:off x="6253655" y="2377965"/>
            <a:ext cx="236482" cy="236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+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68A5A61-35BA-8840-B0FD-5DA2C905933E}"/>
              </a:ext>
            </a:extLst>
          </p:cNvPr>
          <p:cNvSpPr/>
          <p:nvPr/>
        </p:nvSpPr>
        <p:spPr>
          <a:xfrm>
            <a:off x="6253654" y="2728726"/>
            <a:ext cx="236482" cy="236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-</a:t>
            </a:r>
            <a:endParaRPr lang="ko-KR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3AAC44B-52AE-AE63-6BD7-F562C3EDFCFA}"/>
              </a:ext>
            </a:extLst>
          </p:cNvPr>
          <p:cNvSpPr/>
          <p:nvPr/>
        </p:nvSpPr>
        <p:spPr>
          <a:xfrm>
            <a:off x="5729925" y="3197911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2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522F496-B056-7BCE-ADED-55680245C75F}"/>
              </a:ext>
            </a:extLst>
          </p:cNvPr>
          <p:cNvSpPr/>
          <p:nvPr/>
        </p:nvSpPr>
        <p:spPr>
          <a:xfrm>
            <a:off x="5869135" y="2068489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3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CA7B69D-421C-4F7E-67F2-B224860E1693}"/>
              </a:ext>
            </a:extLst>
          </p:cNvPr>
          <p:cNvSpPr/>
          <p:nvPr/>
        </p:nvSpPr>
        <p:spPr>
          <a:xfrm>
            <a:off x="285110" y="1206480"/>
            <a:ext cx="8432686" cy="53586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CEE505-BF72-DB23-DCCC-85B7BDC7F1A9}"/>
              </a:ext>
            </a:extLst>
          </p:cNvPr>
          <p:cNvSpPr txBox="1"/>
          <p:nvPr/>
        </p:nvSpPr>
        <p:spPr>
          <a:xfrm>
            <a:off x="6921220" y="6153904"/>
            <a:ext cx="16936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</a:rPr>
              <a:t>* 예시 이미지입니다.</a:t>
            </a:r>
          </a:p>
        </p:txBody>
      </p:sp>
    </p:spTree>
    <p:extLst>
      <p:ext uri="{BB962C8B-B14F-4D97-AF65-F5344CB8AC3E}">
        <p14:creationId xmlns:p14="http://schemas.microsoft.com/office/powerpoint/2010/main" val="408507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E43D7-D394-A2E0-6F86-7B4690428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8DE35E-A94E-B5AE-EF93-4CDF11CA6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108402"/>
              </p:ext>
            </p:extLst>
          </p:nvPr>
        </p:nvGraphicFramePr>
        <p:xfrm>
          <a:off x="8899584" y="1207698"/>
          <a:ext cx="3019637" cy="3200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595">
                  <a:extLst>
                    <a:ext uri="{9D8B030D-6E8A-4147-A177-3AD203B41FA5}">
                      <a16:colId xmlns:a16="http://schemas.microsoft.com/office/drawing/2014/main" val="1058643349"/>
                    </a:ext>
                  </a:extLst>
                </a:gridCol>
                <a:gridCol w="2424042">
                  <a:extLst>
                    <a:ext uri="{9D8B030D-6E8A-4147-A177-3AD203B41FA5}">
                      <a16:colId xmlns:a16="http://schemas.microsoft.com/office/drawing/2014/main" val="489965390"/>
                    </a:ext>
                  </a:extLst>
                </a:gridCol>
              </a:tblGrid>
              <a:tr h="55755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No</a:t>
                      </a:r>
                      <a:r>
                        <a:rPr lang="ko-KR" altLang="en-US" sz="1400" dirty="0"/>
                        <a:t>.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Description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978542"/>
                  </a:ext>
                </a:extLst>
              </a:tr>
              <a:tr h="1092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선택된 지역의 데이터 값과 서울시 전체 데이터의 평균값을 </a:t>
                      </a:r>
                      <a:endParaRPr lang="ko-KR"/>
                    </a:p>
                    <a:p>
                      <a:pPr lvl="0" algn="ctr">
                        <a:buNone/>
                      </a:pPr>
                      <a:r>
                        <a:rPr lang="ko-KR" altLang="en-US" sz="1200"/>
                        <a:t>비교하는 막대 그래프나 원형 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그래프 출력 </a:t>
                      </a:r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788316"/>
                  </a:ext>
                </a:extLst>
              </a:tr>
              <a:tr h="8474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그래프에 대한 간략한 설명 </a:t>
                      </a:r>
                      <a:endParaRPr lang="ko-KR"/>
                    </a:p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텍스트로 출력, 비교 환경 요인과 비교 결과 수치에 강조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89333"/>
                  </a:ext>
                </a:extLst>
              </a:tr>
              <a:tr h="702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클릭 시 </a:t>
                      </a:r>
                      <a:r>
                        <a:rPr lang="ko-KR" sz="12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팝업창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종료, 팝업창이 실행되는 동안 선택한 지역의 </a:t>
                      </a:r>
                      <a:endParaRPr lang="ko-KR" altLang="en-US" dirty="0"/>
                    </a:p>
                    <a:p>
                      <a:pPr lvl="0" algn="ctr"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예측 결과 페이지 유지됨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58725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9FAD494-A2FE-7196-41E4-7D49B085B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04402"/>
              </p:ext>
            </p:extLst>
          </p:nvPr>
        </p:nvGraphicFramePr>
        <p:xfrm>
          <a:off x="286397" y="262301"/>
          <a:ext cx="11609092" cy="774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544">
                  <a:extLst>
                    <a:ext uri="{9D8B030D-6E8A-4147-A177-3AD203B41FA5}">
                      <a16:colId xmlns:a16="http://schemas.microsoft.com/office/drawing/2014/main" val="1489956848"/>
                    </a:ext>
                  </a:extLst>
                </a:gridCol>
                <a:gridCol w="6565724">
                  <a:extLst>
                    <a:ext uri="{9D8B030D-6E8A-4147-A177-3AD203B41FA5}">
                      <a16:colId xmlns:a16="http://schemas.microsoft.com/office/drawing/2014/main" val="3610614281"/>
                    </a:ext>
                  </a:extLst>
                </a:gridCol>
                <a:gridCol w="1221287">
                  <a:extLst>
                    <a:ext uri="{9D8B030D-6E8A-4147-A177-3AD203B41FA5}">
                      <a16:colId xmlns:a16="http://schemas.microsoft.com/office/drawing/2014/main" val="1582295136"/>
                    </a:ext>
                  </a:extLst>
                </a:gridCol>
                <a:gridCol w="2475537">
                  <a:extLst>
                    <a:ext uri="{9D8B030D-6E8A-4147-A177-3AD203B41FA5}">
                      <a16:colId xmlns:a16="http://schemas.microsoft.com/office/drawing/2014/main" val="2596439873"/>
                    </a:ext>
                  </a:extLst>
                </a:gridCol>
              </a:tblGrid>
              <a:tr h="387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독거 노인 위험 분석 기반 치매 위험도 예측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독거노인 치매 예측 페이지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986121"/>
                  </a:ext>
                </a:extLst>
              </a:tr>
              <a:tr h="387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독거 노인 치매 페이지 -&gt; 지역별 환경요인 데이터 비교 시각화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페이지 #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826306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C2770A-C632-9901-002B-0A83F455D267}"/>
              </a:ext>
            </a:extLst>
          </p:cNvPr>
          <p:cNvSpPr/>
          <p:nvPr/>
        </p:nvSpPr>
        <p:spPr>
          <a:xfrm>
            <a:off x="290042" y="1210235"/>
            <a:ext cx="8432238" cy="707193"/>
          </a:xfrm>
          <a:prstGeom prst="rect">
            <a:avLst/>
          </a:prstGeom>
          <a:solidFill>
            <a:srgbClr val="FFF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A1C2B7-ED9E-77A5-38A8-F66925BD0C37}"/>
              </a:ext>
            </a:extLst>
          </p:cNvPr>
          <p:cNvSpPr/>
          <p:nvPr/>
        </p:nvSpPr>
        <p:spPr>
          <a:xfrm>
            <a:off x="285110" y="1206480"/>
            <a:ext cx="8432686" cy="53586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6D919-0BF9-198E-D059-AAF84168F708}"/>
              </a:ext>
            </a:extLst>
          </p:cNvPr>
          <p:cNvSpPr txBox="1"/>
          <p:nvPr/>
        </p:nvSpPr>
        <p:spPr>
          <a:xfrm>
            <a:off x="2326323" y="1458782"/>
            <a:ext cx="11134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질병 정보</a:t>
            </a:r>
            <a:endParaRPr lang="ko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81ADDF-3C54-5826-9AE6-330E17788576}"/>
              </a:ext>
            </a:extLst>
          </p:cNvPr>
          <p:cNvSpPr txBox="1"/>
          <p:nvPr/>
        </p:nvSpPr>
        <p:spPr>
          <a:xfrm>
            <a:off x="5388700" y="1465972"/>
            <a:ext cx="15015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치매 센터 안내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20013D-AFBE-3A39-76D5-64983FAA9343}"/>
              </a:ext>
            </a:extLst>
          </p:cNvPr>
          <p:cNvSpPr txBox="1"/>
          <p:nvPr/>
        </p:nvSpPr>
        <p:spPr>
          <a:xfrm>
            <a:off x="7027718" y="1465972"/>
            <a:ext cx="15015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로그인/회원가입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5A4881F-54DF-C21A-A0EC-183D43658B8E}"/>
              </a:ext>
            </a:extLst>
          </p:cNvPr>
          <p:cNvSpPr/>
          <p:nvPr/>
        </p:nvSpPr>
        <p:spPr>
          <a:xfrm>
            <a:off x="3740726" y="1217220"/>
            <a:ext cx="1652649" cy="722415"/>
          </a:xfrm>
          <a:prstGeom prst="rect">
            <a:avLst/>
          </a:prstGeom>
          <a:solidFill>
            <a:srgbClr val="FFF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504850-D4B0-F9EB-15F5-54E2E5D8335A}"/>
              </a:ext>
            </a:extLst>
          </p:cNvPr>
          <p:cNvSpPr txBox="1"/>
          <p:nvPr/>
        </p:nvSpPr>
        <p:spPr>
          <a:xfrm>
            <a:off x="3792813" y="1458782"/>
            <a:ext cx="16022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b="1">
                <a:solidFill>
                  <a:srgbClr val="000000"/>
                </a:solidFill>
                <a:ea typeface="맑은 고딕"/>
              </a:rPr>
              <a:t>치매 예측 서비스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EA6853-5C06-3FE2-CC0E-55A622B38C30}"/>
              </a:ext>
            </a:extLst>
          </p:cNvPr>
          <p:cNvSpPr txBox="1"/>
          <p:nvPr/>
        </p:nvSpPr>
        <p:spPr>
          <a:xfrm>
            <a:off x="573972" y="1385453"/>
            <a:ext cx="11875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b="1" err="1">
                <a:solidFill>
                  <a:srgbClr val="0042C7"/>
                </a:solidFill>
                <a:ea typeface="맑은 고딕"/>
              </a:rPr>
              <a:t>SolCare</a:t>
            </a:r>
            <a:endParaRPr lang="ko-KR" altLang="en-US" sz="2000" b="1">
              <a:solidFill>
                <a:srgbClr val="0042C7"/>
              </a:solidFill>
              <a:ea typeface="맑은 고딕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B70CEE7-016A-7DDA-A476-7DA0E4D0A3CA}"/>
              </a:ext>
            </a:extLst>
          </p:cNvPr>
          <p:cNvGraphicFramePr>
            <a:graphicFrameLocks noGrp="1"/>
          </p:cNvGraphicFramePr>
          <p:nvPr/>
        </p:nvGraphicFramePr>
        <p:xfrm>
          <a:off x="288109" y="1944600"/>
          <a:ext cx="1590714" cy="4622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714">
                  <a:extLst>
                    <a:ext uri="{9D8B030D-6E8A-4147-A177-3AD203B41FA5}">
                      <a16:colId xmlns:a16="http://schemas.microsoft.com/office/drawing/2014/main" val="1681676397"/>
                    </a:ext>
                  </a:extLst>
                </a:gridCol>
              </a:tblGrid>
              <a:tr h="67099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지역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161672"/>
                  </a:ext>
                </a:extLst>
              </a:tr>
              <a:tr h="39513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873059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322B14-9774-6753-5DEC-968812023283}"/>
              </a:ext>
            </a:extLst>
          </p:cNvPr>
          <p:cNvSpPr/>
          <p:nvPr/>
        </p:nvSpPr>
        <p:spPr>
          <a:xfrm>
            <a:off x="376177" y="2744325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노원구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54C400B-1438-D8F5-904F-BC36A6998CE3}"/>
              </a:ext>
            </a:extLst>
          </p:cNvPr>
          <p:cNvSpPr/>
          <p:nvPr/>
        </p:nvSpPr>
        <p:spPr>
          <a:xfrm>
            <a:off x="376177" y="3226924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rgbClr val="000000"/>
                </a:solidFill>
                <a:ea typeface="맑은 고딕"/>
              </a:rPr>
              <a:t>금천구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4EFC4D-3BD5-9055-E0C8-1B79FBBD00CC}"/>
              </a:ext>
            </a:extLst>
          </p:cNvPr>
          <p:cNvSpPr/>
          <p:nvPr/>
        </p:nvSpPr>
        <p:spPr>
          <a:xfrm>
            <a:off x="376177" y="3696824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rgbClr val="000000"/>
                </a:solidFill>
                <a:ea typeface="맑은 고딕"/>
              </a:rPr>
              <a:t>강서구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D273A2A-CA34-5955-4586-FBC080D2A600}"/>
              </a:ext>
            </a:extLst>
          </p:cNvPr>
          <p:cNvSpPr/>
          <p:nvPr/>
        </p:nvSpPr>
        <p:spPr>
          <a:xfrm>
            <a:off x="376177" y="4166724"/>
            <a:ext cx="1374493" cy="434050"/>
          </a:xfrm>
          <a:prstGeom prst="roundRect">
            <a:avLst/>
          </a:prstGeom>
          <a:solidFill>
            <a:srgbClr val="F5E29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ea typeface="맑은 고딕"/>
              </a:rPr>
              <a:t>강남구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093A98-680F-56B1-1295-7D1E31A9D6EA}"/>
              </a:ext>
            </a:extLst>
          </p:cNvPr>
          <p:cNvSpPr/>
          <p:nvPr/>
        </p:nvSpPr>
        <p:spPr>
          <a:xfrm>
            <a:off x="376177" y="4649323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rgbClr val="000000"/>
                </a:solidFill>
                <a:ea typeface="맑은 고딕"/>
              </a:rPr>
              <a:t>서초구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3DCBB9C-4E52-2D85-FD84-C22B39E93193}"/>
              </a:ext>
            </a:extLst>
          </p:cNvPr>
          <p:cNvSpPr/>
          <p:nvPr/>
        </p:nvSpPr>
        <p:spPr>
          <a:xfrm>
            <a:off x="376177" y="5119223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rgbClr val="000000"/>
                </a:solidFill>
                <a:ea typeface="맑은 고딕"/>
              </a:rPr>
              <a:t>영등포구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3E497-CAC8-67B2-7D71-A6F949B6DB3D}"/>
              </a:ext>
            </a:extLst>
          </p:cNvPr>
          <p:cNvSpPr txBox="1"/>
          <p:nvPr/>
        </p:nvSpPr>
        <p:spPr>
          <a:xfrm>
            <a:off x="2581832" y="5113737"/>
            <a:ext cx="51908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강남구의 독거 노인 치매 위험 예측 점수는 48점,</a:t>
            </a:r>
            <a:endParaRPr lang="ko-KR"/>
          </a:p>
          <a:p>
            <a:pPr algn="ctr"/>
            <a:r>
              <a:rPr lang="ko-KR" altLang="en-US" b="1">
                <a:ea typeface="맑은 고딕"/>
              </a:rPr>
              <a:t>치매 발생 확률 낮음 </a:t>
            </a:r>
            <a:r>
              <a:rPr lang="ko-KR" altLang="en-US">
                <a:ea typeface="맑은 고딕"/>
              </a:rPr>
              <a:t>입니다.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CA35580-35E1-CD22-EFBD-514B6F5BB21E}"/>
              </a:ext>
            </a:extLst>
          </p:cNvPr>
          <p:cNvSpPr/>
          <p:nvPr/>
        </p:nvSpPr>
        <p:spPr>
          <a:xfrm>
            <a:off x="3577523" y="5871809"/>
            <a:ext cx="1380122" cy="3983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ea typeface="맑은 고딕"/>
              </a:rPr>
              <a:t>자세히 알아보기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489558E-5DF5-7F9F-1046-D44CA61DE539}"/>
              </a:ext>
            </a:extLst>
          </p:cNvPr>
          <p:cNvSpPr/>
          <p:nvPr/>
        </p:nvSpPr>
        <p:spPr>
          <a:xfrm>
            <a:off x="5186187" y="5871808"/>
            <a:ext cx="1331742" cy="410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ea typeface="맑은 고딕"/>
              </a:rPr>
              <a:t>치매 센터 안내</a:t>
            </a:r>
          </a:p>
        </p:txBody>
      </p:sp>
      <p:pic>
        <p:nvPicPr>
          <p:cNvPr id="18" name="그림 17" descr="지도, 아틀라스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7B78025-E65F-3486-098F-2E57FDA8E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805" y="2320018"/>
            <a:ext cx="3351440" cy="268968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A16884-6202-EFEB-EA51-BCC1C6131095}"/>
              </a:ext>
            </a:extLst>
          </p:cNvPr>
          <p:cNvSpPr/>
          <p:nvPr/>
        </p:nvSpPr>
        <p:spPr>
          <a:xfrm>
            <a:off x="4864914" y="3535226"/>
            <a:ext cx="653142" cy="268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ea typeface="맑은 고딕"/>
              </a:rPr>
              <a:t>강남구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BAD098-E869-CCF7-C668-8CEF5F366F91}"/>
              </a:ext>
            </a:extLst>
          </p:cNvPr>
          <p:cNvSpPr/>
          <p:nvPr/>
        </p:nvSpPr>
        <p:spPr>
          <a:xfrm>
            <a:off x="6253655" y="2377965"/>
            <a:ext cx="236482" cy="236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+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7B0208-6C9A-84F6-3A9F-B05CA9B86107}"/>
              </a:ext>
            </a:extLst>
          </p:cNvPr>
          <p:cNvSpPr/>
          <p:nvPr/>
        </p:nvSpPr>
        <p:spPr>
          <a:xfrm>
            <a:off x="6253654" y="2728726"/>
            <a:ext cx="236482" cy="236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-</a:t>
            </a:r>
            <a:endParaRPr 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91D914-84FA-53A4-01AB-C88A04E592A4}"/>
              </a:ext>
            </a:extLst>
          </p:cNvPr>
          <p:cNvSpPr/>
          <p:nvPr/>
        </p:nvSpPr>
        <p:spPr>
          <a:xfrm>
            <a:off x="285750" y="1193426"/>
            <a:ext cx="8421220" cy="5362014"/>
          </a:xfrm>
          <a:prstGeom prst="rect">
            <a:avLst/>
          </a:prstGeom>
          <a:solidFill>
            <a:srgbClr val="DEDEDE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350901-3FA7-4773-BC24-DF62C242D98A}"/>
              </a:ext>
            </a:extLst>
          </p:cNvPr>
          <p:cNvSpPr/>
          <p:nvPr/>
        </p:nvSpPr>
        <p:spPr>
          <a:xfrm>
            <a:off x="1379569" y="1344705"/>
            <a:ext cx="6226466" cy="5203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EC25221-3391-D1E4-0696-865D04D25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03781"/>
              </p:ext>
            </p:extLst>
          </p:nvPr>
        </p:nvGraphicFramePr>
        <p:xfrm>
          <a:off x="1382728" y="1339233"/>
          <a:ext cx="1237129" cy="5197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7129">
                  <a:extLst>
                    <a:ext uri="{9D8B030D-6E8A-4147-A177-3AD203B41FA5}">
                      <a16:colId xmlns:a16="http://schemas.microsoft.com/office/drawing/2014/main" val="2969468402"/>
                    </a:ext>
                  </a:extLst>
                </a:gridCol>
              </a:tblGrid>
              <a:tr h="688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 요인</a:t>
                      </a:r>
                      <a:endParaRPr lang="ko-KR" sz="1400" dirty="0"/>
                    </a:p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선택</a:t>
                      </a:r>
                    </a:p>
                  </a:txBody>
                  <a:tcPr anchor="ctr"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5876"/>
                  </a:ext>
                </a:extLst>
              </a:tr>
              <a:tr h="450863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4327184"/>
                  </a:ext>
                </a:extLst>
              </a:tr>
            </a:tbl>
          </a:graphicData>
        </a:graphic>
      </p:graphicFrame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D78BD7E-9865-F110-75A6-1D840756EA2B}"/>
              </a:ext>
            </a:extLst>
          </p:cNvPr>
          <p:cNvSpPr/>
          <p:nvPr/>
        </p:nvSpPr>
        <p:spPr>
          <a:xfrm>
            <a:off x="1455346" y="2659840"/>
            <a:ext cx="1072113" cy="4461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성별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DD705D5-360D-32D4-7DC5-C011D7C504B3}"/>
              </a:ext>
            </a:extLst>
          </p:cNvPr>
          <p:cNvSpPr/>
          <p:nvPr/>
        </p:nvSpPr>
        <p:spPr>
          <a:xfrm>
            <a:off x="1455346" y="3142439"/>
            <a:ext cx="1072113" cy="4461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rgbClr val="000000"/>
                </a:solidFill>
                <a:ea typeface="맑은 고딕"/>
              </a:rPr>
              <a:t>연령대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882A3DE-D429-B877-3139-6B09E4E90F8C}"/>
              </a:ext>
            </a:extLst>
          </p:cNvPr>
          <p:cNvSpPr/>
          <p:nvPr/>
        </p:nvSpPr>
        <p:spPr>
          <a:xfrm>
            <a:off x="1455346" y="3612339"/>
            <a:ext cx="1072113" cy="446145"/>
          </a:xfrm>
          <a:prstGeom prst="roundRect">
            <a:avLst/>
          </a:prstGeom>
          <a:solidFill>
            <a:srgbClr val="EBCE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a typeface="맑은 고딕"/>
              </a:rPr>
              <a:t>소득 수준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73A51BC-5AE8-D0D0-1F78-42182921CB5F}"/>
              </a:ext>
            </a:extLst>
          </p:cNvPr>
          <p:cNvSpPr/>
          <p:nvPr/>
        </p:nvSpPr>
        <p:spPr>
          <a:xfrm>
            <a:off x="1455346" y="4155495"/>
            <a:ext cx="1072113" cy="44614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</a:rPr>
              <a:t>주거 형태</a:t>
            </a:r>
          </a:p>
        </p:txBody>
      </p:sp>
      <p:graphicFrame>
        <p:nvGraphicFramePr>
          <p:cNvPr id="49" name="차트 48">
            <a:extLst>
              <a:ext uri="{FF2B5EF4-FFF2-40B4-BE49-F238E27FC236}">
                <a16:creationId xmlns:a16="http://schemas.microsoft.com/office/drawing/2014/main" id="{10A2316B-CAC2-486A-7EB2-8806FD6F8B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020533"/>
              </p:ext>
            </p:extLst>
          </p:nvPr>
        </p:nvGraphicFramePr>
        <p:xfrm>
          <a:off x="2954591" y="1915021"/>
          <a:ext cx="4004252" cy="3101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id="{6BCD4F51-8B34-89AB-B189-C2B43ADF502E}"/>
              </a:ext>
            </a:extLst>
          </p:cNvPr>
          <p:cNvSpPr/>
          <p:nvPr/>
        </p:nvSpPr>
        <p:spPr>
          <a:xfrm>
            <a:off x="3044783" y="1879531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1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CE70F86-6BA5-6430-CC79-1ECE8F74AB54}"/>
              </a:ext>
            </a:extLst>
          </p:cNvPr>
          <p:cNvSpPr/>
          <p:nvPr/>
        </p:nvSpPr>
        <p:spPr>
          <a:xfrm>
            <a:off x="6378777" y="5951636"/>
            <a:ext cx="751171" cy="3499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ea typeface="맑은 고딕"/>
              </a:rPr>
              <a:t>닫기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D9AD853-CE2D-8292-D8D3-FA6DD04B70FB}"/>
              </a:ext>
            </a:extLst>
          </p:cNvPr>
          <p:cNvSpPr/>
          <p:nvPr/>
        </p:nvSpPr>
        <p:spPr>
          <a:xfrm>
            <a:off x="6092782" y="5689529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113115-B353-90CA-3B20-713296866C27}"/>
              </a:ext>
            </a:extLst>
          </p:cNvPr>
          <p:cNvSpPr txBox="1"/>
          <p:nvPr/>
        </p:nvSpPr>
        <p:spPr>
          <a:xfrm>
            <a:off x="7025153" y="6260781"/>
            <a:ext cx="16936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</a:rPr>
              <a:t>* 예시 이미지입니다.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104023F-1AAA-64AE-3980-FEC69F61C1E0}"/>
              </a:ext>
            </a:extLst>
          </p:cNvPr>
          <p:cNvSpPr/>
          <p:nvPr/>
        </p:nvSpPr>
        <p:spPr>
          <a:xfrm>
            <a:off x="1455345" y="2171009"/>
            <a:ext cx="1072113" cy="4461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독거 여부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E8EA1-6981-292B-08DE-3B46AF80FC6A}"/>
              </a:ext>
            </a:extLst>
          </p:cNvPr>
          <p:cNvSpPr txBox="1"/>
          <p:nvPr/>
        </p:nvSpPr>
        <p:spPr>
          <a:xfrm>
            <a:off x="2755349" y="5090075"/>
            <a:ext cx="45334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400" dirty="0">
                <a:ea typeface="+mn-lt"/>
                <a:cs typeface="+mn-lt"/>
              </a:rPr>
              <a:t>강남구는 서울시 평균보다 </a:t>
            </a:r>
            <a:r>
              <a:rPr lang="ko-KR" sz="1400" b="1" dirty="0">
                <a:ea typeface="+mn-lt"/>
                <a:cs typeface="+mn-lt"/>
              </a:rPr>
              <a:t>사회취약 독거노인 </a:t>
            </a:r>
            <a:r>
              <a:rPr lang="ko-KR" altLang="en-US" sz="1400" b="1" dirty="0">
                <a:ea typeface="+mn-lt"/>
                <a:cs typeface="+mn-lt"/>
              </a:rPr>
              <a:t>비율</a:t>
            </a:r>
            <a:r>
              <a:rPr lang="ko-KR" altLang="en-US" sz="1400" dirty="0">
                <a:ea typeface="+mn-lt"/>
                <a:cs typeface="+mn-lt"/>
              </a:rPr>
              <a:t>이</a:t>
            </a:r>
            <a:r>
              <a:rPr lang="ko-KR" altLang="en-US" sz="1400" b="1" dirty="0">
                <a:ea typeface="+mn-lt"/>
                <a:cs typeface="+mn-lt"/>
              </a:rPr>
              <a:t> 약 13%</a:t>
            </a:r>
            <a:r>
              <a:rPr lang="ko-KR" altLang="en-US" sz="1400" dirty="0">
                <a:ea typeface="+mn-lt"/>
                <a:cs typeface="+mn-lt"/>
              </a:rPr>
              <a:t> 낮습니다.</a:t>
            </a:r>
            <a:endParaRPr lang="ko-KR" sz="1400">
              <a:ea typeface="맑은 고딕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9C8B4C-8A55-9353-62CE-CB9D97941AB9}"/>
              </a:ext>
            </a:extLst>
          </p:cNvPr>
          <p:cNvSpPr/>
          <p:nvPr/>
        </p:nvSpPr>
        <p:spPr>
          <a:xfrm>
            <a:off x="2503119" y="4789818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ea typeface="맑은 고딕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339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F9819-7734-10B2-8F38-1BD6B5AFD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C2455B7-4E6A-19A5-1874-B72FFCBCD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9486"/>
              </p:ext>
            </p:extLst>
          </p:nvPr>
        </p:nvGraphicFramePr>
        <p:xfrm>
          <a:off x="8899584" y="1207698"/>
          <a:ext cx="3019637" cy="1539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595">
                  <a:extLst>
                    <a:ext uri="{9D8B030D-6E8A-4147-A177-3AD203B41FA5}">
                      <a16:colId xmlns:a16="http://schemas.microsoft.com/office/drawing/2014/main" val="1058643349"/>
                    </a:ext>
                  </a:extLst>
                </a:gridCol>
                <a:gridCol w="2424042">
                  <a:extLst>
                    <a:ext uri="{9D8B030D-6E8A-4147-A177-3AD203B41FA5}">
                      <a16:colId xmlns:a16="http://schemas.microsoft.com/office/drawing/2014/main" val="489965390"/>
                    </a:ext>
                  </a:extLst>
                </a:gridCol>
              </a:tblGrid>
              <a:tr h="44227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No</a:t>
                      </a:r>
                      <a:r>
                        <a:rPr lang="ko-KR" altLang="en-US" sz="1400" dirty="0"/>
                        <a:t>.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Description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978542"/>
                  </a:ext>
                </a:extLst>
              </a:tr>
              <a:tr h="442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지역을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선택하기 전, 서울시 전체 지도 제공</a:t>
                      </a:r>
                      <a:endParaRPr 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788316"/>
                  </a:ext>
                </a:extLst>
              </a:tr>
              <a:tr h="442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가나다 순으로 서울시 구 정렬, 클릭 시 해당 지역의 치매 센터 위치가 지도에 표시됨.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89333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F14EA1C-11F3-D072-78DF-9CDDEBDFC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112544"/>
              </p:ext>
            </p:extLst>
          </p:nvPr>
        </p:nvGraphicFramePr>
        <p:xfrm>
          <a:off x="286397" y="262301"/>
          <a:ext cx="11609092" cy="774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544">
                  <a:extLst>
                    <a:ext uri="{9D8B030D-6E8A-4147-A177-3AD203B41FA5}">
                      <a16:colId xmlns:a16="http://schemas.microsoft.com/office/drawing/2014/main" val="1489956848"/>
                    </a:ext>
                  </a:extLst>
                </a:gridCol>
                <a:gridCol w="6565724">
                  <a:extLst>
                    <a:ext uri="{9D8B030D-6E8A-4147-A177-3AD203B41FA5}">
                      <a16:colId xmlns:a16="http://schemas.microsoft.com/office/drawing/2014/main" val="3610614281"/>
                    </a:ext>
                  </a:extLst>
                </a:gridCol>
                <a:gridCol w="1221287">
                  <a:extLst>
                    <a:ext uri="{9D8B030D-6E8A-4147-A177-3AD203B41FA5}">
                      <a16:colId xmlns:a16="http://schemas.microsoft.com/office/drawing/2014/main" val="1582295136"/>
                    </a:ext>
                  </a:extLst>
                </a:gridCol>
                <a:gridCol w="2475537">
                  <a:extLst>
                    <a:ext uri="{9D8B030D-6E8A-4147-A177-3AD203B41FA5}">
                      <a16:colId xmlns:a16="http://schemas.microsoft.com/office/drawing/2014/main" val="2596439873"/>
                    </a:ext>
                  </a:extLst>
                </a:gridCol>
              </a:tblGrid>
              <a:tr h="387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독거 노인 위험 분석 기반 치매 위험도 예측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치매 센터 안내 페이지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986121"/>
                  </a:ext>
                </a:extLst>
              </a:tr>
              <a:tr h="387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치매 센터 안내 페이지 기본 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페이지 #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826306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AD8270-F868-E10D-6812-F6B1DCDE87AE}"/>
              </a:ext>
            </a:extLst>
          </p:cNvPr>
          <p:cNvSpPr/>
          <p:nvPr/>
        </p:nvSpPr>
        <p:spPr>
          <a:xfrm>
            <a:off x="290042" y="1210235"/>
            <a:ext cx="8432238" cy="707193"/>
          </a:xfrm>
          <a:prstGeom prst="rect">
            <a:avLst/>
          </a:prstGeom>
          <a:solidFill>
            <a:srgbClr val="FFF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5E7FC-7684-EC36-CD60-3DBD7BBDAD4D}"/>
              </a:ext>
            </a:extLst>
          </p:cNvPr>
          <p:cNvSpPr txBox="1"/>
          <p:nvPr/>
        </p:nvSpPr>
        <p:spPr>
          <a:xfrm>
            <a:off x="2326323" y="1458782"/>
            <a:ext cx="11134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질병 정보</a:t>
            </a:r>
            <a:endParaRPr lang="ko-KR" altLang="en-US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A0806E-075F-E2F0-767E-F4D8973A9A4A}"/>
              </a:ext>
            </a:extLst>
          </p:cNvPr>
          <p:cNvSpPr txBox="1"/>
          <p:nvPr/>
        </p:nvSpPr>
        <p:spPr>
          <a:xfrm>
            <a:off x="7027718" y="1465972"/>
            <a:ext cx="15015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로그인/회원가입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0BCF516-B11A-146D-9A40-DF762BF9DE68}"/>
              </a:ext>
            </a:extLst>
          </p:cNvPr>
          <p:cNvSpPr/>
          <p:nvPr/>
        </p:nvSpPr>
        <p:spPr>
          <a:xfrm>
            <a:off x="5307858" y="1202843"/>
            <a:ext cx="1652649" cy="722415"/>
          </a:xfrm>
          <a:prstGeom prst="rect">
            <a:avLst/>
          </a:prstGeom>
          <a:solidFill>
            <a:srgbClr val="FFF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344802-C588-91E3-24A6-164F50FF7669}"/>
              </a:ext>
            </a:extLst>
          </p:cNvPr>
          <p:cNvSpPr txBox="1"/>
          <p:nvPr/>
        </p:nvSpPr>
        <p:spPr>
          <a:xfrm>
            <a:off x="3792813" y="1458782"/>
            <a:ext cx="16022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ea typeface="맑은 고딕"/>
              </a:rPr>
              <a:t>치매 예측 서비스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CA207A1-C5E5-7552-9CD8-89F2B7A331FC}"/>
              </a:ext>
            </a:extLst>
          </p:cNvPr>
          <p:cNvSpPr txBox="1"/>
          <p:nvPr/>
        </p:nvSpPr>
        <p:spPr>
          <a:xfrm>
            <a:off x="573972" y="1385453"/>
            <a:ext cx="11875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b="1" noProof="1">
                <a:solidFill>
                  <a:srgbClr val="0042C7"/>
                </a:solidFill>
                <a:ea typeface="맑은 고딕"/>
              </a:rPr>
              <a:t>SolCare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777D13-FCAA-2B61-BE4F-32A0AF344EC4}"/>
              </a:ext>
            </a:extLst>
          </p:cNvPr>
          <p:cNvSpPr txBox="1"/>
          <p:nvPr/>
        </p:nvSpPr>
        <p:spPr>
          <a:xfrm>
            <a:off x="5388700" y="1465972"/>
            <a:ext cx="15015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b="1" dirty="0">
                <a:ea typeface="맑은 고딕"/>
              </a:rPr>
              <a:t>치매 센터 안내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9DC0F06-17A8-202F-B3B6-69AFE7B28077}"/>
              </a:ext>
            </a:extLst>
          </p:cNvPr>
          <p:cNvSpPr/>
          <p:nvPr/>
        </p:nvSpPr>
        <p:spPr>
          <a:xfrm>
            <a:off x="337731" y="2289171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1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97F3941-63BC-F9C6-214A-6508714FB0A4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1943100"/>
          <a:ext cx="1590714" cy="462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714">
                  <a:extLst>
                    <a:ext uri="{9D8B030D-6E8A-4147-A177-3AD203B41FA5}">
                      <a16:colId xmlns:a16="http://schemas.microsoft.com/office/drawing/2014/main" val="1681676397"/>
                    </a:ext>
                  </a:extLst>
                </a:gridCol>
              </a:tblGrid>
              <a:tr h="6285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지역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161672"/>
                  </a:ext>
                </a:extLst>
              </a:tr>
              <a:tr h="39929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873059"/>
                  </a:ext>
                </a:extLst>
              </a:tr>
            </a:tbl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D84914B-C0A4-FB39-A081-A3FD1EFB84C4}"/>
              </a:ext>
            </a:extLst>
          </p:cNvPr>
          <p:cNvSpPr/>
          <p:nvPr/>
        </p:nvSpPr>
        <p:spPr>
          <a:xfrm>
            <a:off x="404932" y="2672438"/>
            <a:ext cx="1374493" cy="43405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</a:rPr>
              <a:t>강남구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6834E09-7B22-1B71-C252-0CEB8AE63309}"/>
              </a:ext>
            </a:extLst>
          </p:cNvPr>
          <p:cNvSpPr/>
          <p:nvPr/>
        </p:nvSpPr>
        <p:spPr>
          <a:xfrm>
            <a:off x="404932" y="3155037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ea typeface="맑은 고딕"/>
              </a:rPr>
              <a:t>강동구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9FC58A4-8B1E-4C6C-F0CE-53EA043C4E45}"/>
              </a:ext>
            </a:extLst>
          </p:cNvPr>
          <p:cNvSpPr/>
          <p:nvPr/>
        </p:nvSpPr>
        <p:spPr>
          <a:xfrm>
            <a:off x="404932" y="3624937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ea typeface="맑은 고딕"/>
              </a:rPr>
              <a:t>강북구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1C7F901-A7E8-CFA1-816A-51F64D04D0DF}"/>
              </a:ext>
            </a:extLst>
          </p:cNvPr>
          <p:cNvSpPr/>
          <p:nvPr/>
        </p:nvSpPr>
        <p:spPr>
          <a:xfrm>
            <a:off x="404932" y="4094837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ea typeface="맑은 고딕"/>
              </a:rPr>
              <a:t>강서구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8999E4E-9365-1945-D01F-470C894BEFF1}"/>
              </a:ext>
            </a:extLst>
          </p:cNvPr>
          <p:cNvSpPr/>
          <p:nvPr/>
        </p:nvSpPr>
        <p:spPr>
          <a:xfrm>
            <a:off x="404932" y="4577436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ea typeface="맑은 고딕"/>
              </a:rPr>
              <a:t>관악구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B5CDA42-E32B-D8CA-71E5-6A6DD777AE66}"/>
              </a:ext>
            </a:extLst>
          </p:cNvPr>
          <p:cNvSpPr/>
          <p:nvPr/>
        </p:nvSpPr>
        <p:spPr>
          <a:xfrm>
            <a:off x="404932" y="5047336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ea typeface="맑은 고딕"/>
              </a:rPr>
              <a:t>광진구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680C831-F5B0-CAE9-7B6A-02A60D554A72}"/>
              </a:ext>
            </a:extLst>
          </p:cNvPr>
          <p:cNvSpPr/>
          <p:nvPr/>
        </p:nvSpPr>
        <p:spPr>
          <a:xfrm>
            <a:off x="404932" y="5476023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구로구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6F8EDBF-23A7-3699-B133-F1867D794677}"/>
              </a:ext>
            </a:extLst>
          </p:cNvPr>
          <p:cNvSpPr/>
          <p:nvPr/>
        </p:nvSpPr>
        <p:spPr>
          <a:xfrm>
            <a:off x="390555" y="5901113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rgbClr val="000000"/>
                </a:solidFill>
                <a:ea typeface="맑은 고딕"/>
              </a:rPr>
              <a:t>금천구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E7FE57-CCAE-38B5-A40A-6C1719D9208B}"/>
              </a:ext>
            </a:extLst>
          </p:cNvPr>
          <p:cNvSpPr txBox="1"/>
          <p:nvPr/>
        </p:nvSpPr>
        <p:spPr>
          <a:xfrm>
            <a:off x="7036239" y="6211413"/>
            <a:ext cx="16936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</a:rPr>
              <a:t>* 예시 이미지입니다.</a:t>
            </a:r>
          </a:p>
        </p:txBody>
      </p:sp>
      <p:pic>
        <p:nvPicPr>
          <p:cNvPr id="52" name="그림 51" descr="지도, 텍스트, 아틀라스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C8E5005-A05D-1A31-3828-3B72BF5F9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36" y="2504716"/>
            <a:ext cx="5257800" cy="3257550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914B75D6-4C0A-4E53-28D2-AF0F90CC3A1B}"/>
              </a:ext>
            </a:extLst>
          </p:cNvPr>
          <p:cNvSpPr/>
          <p:nvPr/>
        </p:nvSpPr>
        <p:spPr>
          <a:xfrm>
            <a:off x="2506373" y="2289297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1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809FDB4-43CA-B251-056F-2873106C6007}"/>
              </a:ext>
            </a:extLst>
          </p:cNvPr>
          <p:cNvSpPr/>
          <p:nvPr/>
        </p:nvSpPr>
        <p:spPr>
          <a:xfrm>
            <a:off x="7461353" y="2622380"/>
            <a:ext cx="236482" cy="236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+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B22956-18C6-2B30-F47F-8687AB3B655E}"/>
              </a:ext>
            </a:extLst>
          </p:cNvPr>
          <p:cNvSpPr/>
          <p:nvPr/>
        </p:nvSpPr>
        <p:spPr>
          <a:xfrm>
            <a:off x="7461352" y="2973141"/>
            <a:ext cx="236482" cy="236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-</a:t>
            </a:r>
            <a:endParaRPr lang="ko-KR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3CAF946-8251-E14C-9C6D-BD1C1F882A36}"/>
              </a:ext>
            </a:extLst>
          </p:cNvPr>
          <p:cNvSpPr/>
          <p:nvPr/>
        </p:nvSpPr>
        <p:spPr>
          <a:xfrm>
            <a:off x="285110" y="1206480"/>
            <a:ext cx="8432686" cy="53586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BAC5616-29E7-075E-53D1-46743C0A5386}"/>
              </a:ext>
            </a:extLst>
          </p:cNvPr>
          <p:cNvSpPr/>
          <p:nvPr/>
        </p:nvSpPr>
        <p:spPr>
          <a:xfrm>
            <a:off x="177241" y="2504957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7006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28CCA-4848-CF43-641D-33DE95421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36C8F4-B410-494F-467F-412E234A2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418133"/>
              </p:ext>
            </p:extLst>
          </p:nvPr>
        </p:nvGraphicFramePr>
        <p:xfrm>
          <a:off x="8899584" y="1207698"/>
          <a:ext cx="3019637" cy="2523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595">
                  <a:extLst>
                    <a:ext uri="{9D8B030D-6E8A-4147-A177-3AD203B41FA5}">
                      <a16:colId xmlns:a16="http://schemas.microsoft.com/office/drawing/2014/main" val="1058643349"/>
                    </a:ext>
                  </a:extLst>
                </a:gridCol>
                <a:gridCol w="2424042">
                  <a:extLst>
                    <a:ext uri="{9D8B030D-6E8A-4147-A177-3AD203B41FA5}">
                      <a16:colId xmlns:a16="http://schemas.microsoft.com/office/drawing/2014/main" val="489965390"/>
                    </a:ext>
                  </a:extLst>
                </a:gridCol>
              </a:tblGrid>
              <a:tr h="4765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No</a:t>
                      </a:r>
                      <a:r>
                        <a:rPr lang="ko-KR" altLang="en-US" sz="1400" dirty="0"/>
                        <a:t>.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Description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978542"/>
                  </a:ext>
                </a:extLst>
              </a:tr>
              <a:tr h="682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가나다순으로 서울시 구 정렬, </a:t>
                      </a:r>
                      <a:endParaRPr lang="ko-KR"/>
                    </a:p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클릭 시 해당 지역의 치매 센터 위치가 지도에 표시됨.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788316"/>
                  </a:ext>
                </a:extLst>
              </a:tr>
              <a:tr h="487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치매/복지 센터 선택 시 지도 </a:t>
                      </a:r>
                      <a:endParaRPr lang="ko-KR"/>
                    </a:p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위에 센터 위치 마커 표시됨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89333"/>
                  </a:ext>
                </a:extLst>
              </a:tr>
              <a:tr h="87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마커 표시 위에 마우스 오버 시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센터 이름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,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주소 정보 제공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센터 이름 클릭 시 해당 센터 사이트로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58725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90A2FC7-197D-2062-29B8-B1CA6865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31690"/>
              </p:ext>
            </p:extLst>
          </p:nvPr>
        </p:nvGraphicFramePr>
        <p:xfrm>
          <a:off x="286397" y="262301"/>
          <a:ext cx="11609092" cy="774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6544">
                  <a:extLst>
                    <a:ext uri="{9D8B030D-6E8A-4147-A177-3AD203B41FA5}">
                      <a16:colId xmlns:a16="http://schemas.microsoft.com/office/drawing/2014/main" val="1489956848"/>
                    </a:ext>
                  </a:extLst>
                </a:gridCol>
                <a:gridCol w="6565724">
                  <a:extLst>
                    <a:ext uri="{9D8B030D-6E8A-4147-A177-3AD203B41FA5}">
                      <a16:colId xmlns:a16="http://schemas.microsoft.com/office/drawing/2014/main" val="3610614281"/>
                    </a:ext>
                  </a:extLst>
                </a:gridCol>
                <a:gridCol w="1221287">
                  <a:extLst>
                    <a:ext uri="{9D8B030D-6E8A-4147-A177-3AD203B41FA5}">
                      <a16:colId xmlns:a16="http://schemas.microsoft.com/office/drawing/2014/main" val="1582295136"/>
                    </a:ext>
                  </a:extLst>
                </a:gridCol>
                <a:gridCol w="2475537">
                  <a:extLst>
                    <a:ext uri="{9D8B030D-6E8A-4147-A177-3AD203B41FA5}">
                      <a16:colId xmlns:a16="http://schemas.microsoft.com/office/drawing/2014/main" val="2596439873"/>
                    </a:ext>
                  </a:extLst>
                </a:gridCol>
              </a:tblGrid>
              <a:tr h="387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프로젝트명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독거 노인 위험 분석 기반 치매 위험도 예측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경로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치매 센터 안내 페이지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986121"/>
                  </a:ext>
                </a:extLst>
              </a:tr>
              <a:tr h="387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선택한 지역의 치매 센터 위치 제공 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페이지 #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826306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7CFA25-E972-441D-2424-4DE7C6D039DF}"/>
              </a:ext>
            </a:extLst>
          </p:cNvPr>
          <p:cNvSpPr/>
          <p:nvPr/>
        </p:nvSpPr>
        <p:spPr>
          <a:xfrm>
            <a:off x="290042" y="1210235"/>
            <a:ext cx="8432238" cy="707193"/>
          </a:xfrm>
          <a:prstGeom prst="rect">
            <a:avLst/>
          </a:prstGeom>
          <a:solidFill>
            <a:srgbClr val="FFF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5EA416-862A-F207-3887-BBEE4470A3A1}"/>
              </a:ext>
            </a:extLst>
          </p:cNvPr>
          <p:cNvSpPr txBox="1"/>
          <p:nvPr/>
        </p:nvSpPr>
        <p:spPr>
          <a:xfrm>
            <a:off x="2326323" y="1458782"/>
            <a:ext cx="11134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질병 정보</a:t>
            </a:r>
            <a:endParaRPr lang="ko-KR" altLang="en-US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8C3516-0120-96FE-6643-2B17932517CE}"/>
              </a:ext>
            </a:extLst>
          </p:cNvPr>
          <p:cNvSpPr txBox="1"/>
          <p:nvPr/>
        </p:nvSpPr>
        <p:spPr>
          <a:xfrm>
            <a:off x="7027718" y="1465972"/>
            <a:ext cx="15015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>
                <a:ea typeface="맑은 고딕"/>
              </a:rPr>
              <a:t>로그인/회원가입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4D7292C-A608-455F-A025-7B8D0D402819}"/>
              </a:ext>
            </a:extLst>
          </p:cNvPr>
          <p:cNvSpPr/>
          <p:nvPr/>
        </p:nvSpPr>
        <p:spPr>
          <a:xfrm>
            <a:off x="5307858" y="1202843"/>
            <a:ext cx="1652649" cy="722415"/>
          </a:xfrm>
          <a:prstGeom prst="rect">
            <a:avLst/>
          </a:prstGeom>
          <a:solidFill>
            <a:srgbClr val="FFF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7AFF28-1E8F-2D01-B653-EE9920EEF732}"/>
              </a:ext>
            </a:extLst>
          </p:cNvPr>
          <p:cNvSpPr txBox="1"/>
          <p:nvPr/>
        </p:nvSpPr>
        <p:spPr>
          <a:xfrm>
            <a:off x="3792813" y="1458782"/>
            <a:ext cx="16022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ea typeface="맑은 고딕"/>
              </a:rPr>
              <a:t>치매 예측 서비스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396D7D-5729-6A8F-1D98-576C47EBC4D9}"/>
              </a:ext>
            </a:extLst>
          </p:cNvPr>
          <p:cNvSpPr txBox="1"/>
          <p:nvPr/>
        </p:nvSpPr>
        <p:spPr>
          <a:xfrm>
            <a:off x="3580708" y="3368689"/>
            <a:ext cx="316227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noProof="1">
                <a:solidFill>
                  <a:schemeClr val="bg1"/>
                </a:solidFill>
                <a:ea typeface="맑은 고딕"/>
              </a:rPr>
              <a:t>Image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4696B2A-CC88-FFF5-C200-26D535A036F6}"/>
              </a:ext>
            </a:extLst>
          </p:cNvPr>
          <p:cNvSpPr txBox="1"/>
          <p:nvPr/>
        </p:nvSpPr>
        <p:spPr>
          <a:xfrm>
            <a:off x="573972" y="1385453"/>
            <a:ext cx="11875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b="1" noProof="1">
                <a:solidFill>
                  <a:srgbClr val="0042C7"/>
                </a:solidFill>
                <a:ea typeface="맑은 고딕"/>
              </a:rPr>
              <a:t>SolCare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6C2F0A-7FFE-2631-88DD-6D9AA7982EB0}"/>
              </a:ext>
            </a:extLst>
          </p:cNvPr>
          <p:cNvSpPr txBox="1"/>
          <p:nvPr/>
        </p:nvSpPr>
        <p:spPr>
          <a:xfrm>
            <a:off x="5388700" y="1465972"/>
            <a:ext cx="15015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b="1" dirty="0">
                <a:ea typeface="맑은 고딕"/>
              </a:rPr>
              <a:t>치매 센터 안내</a:t>
            </a:r>
          </a:p>
        </p:txBody>
      </p:sp>
      <p:pic>
        <p:nvPicPr>
          <p:cNvPr id="3" name="그림 2" descr="텍스트, 지도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92F08AE-BCC5-546F-4A77-DCB96ACE6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34" y="2373385"/>
            <a:ext cx="3744271" cy="3743580"/>
          </a:xfrm>
          <a:prstGeom prst="rect">
            <a:avLst/>
          </a:prstGeom>
        </p:spPr>
      </p:pic>
      <p:pic>
        <p:nvPicPr>
          <p:cNvPr id="4" name="그림 3" descr="텍스트, 폰트, 도표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48DF175-FE39-103F-FC01-81CD909D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43" t="-474" r="-3448" b="23842"/>
          <a:stretch>
            <a:fillRect/>
          </a:stretch>
        </p:blipFill>
        <p:spPr>
          <a:xfrm>
            <a:off x="3226463" y="2362802"/>
            <a:ext cx="1321883" cy="801429"/>
          </a:xfrm>
          <a:prstGeom prst="rect">
            <a:avLst/>
          </a:prstGeom>
        </p:spPr>
      </p:pic>
      <p:sp>
        <p:nvSpPr>
          <p:cNvPr id="6" name="TextBox 25">
            <a:extLst>
              <a:ext uri="{FF2B5EF4-FFF2-40B4-BE49-F238E27FC236}">
                <a16:creationId xmlns:a16="http://schemas.microsoft.com/office/drawing/2014/main" id="{7953F62F-5BDF-41DA-E4E0-8358AEB833C4}"/>
              </a:ext>
            </a:extLst>
          </p:cNvPr>
          <p:cNvSpPr txBox="1"/>
          <p:nvPr/>
        </p:nvSpPr>
        <p:spPr>
          <a:xfrm>
            <a:off x="4027117" y="3515784"/>
            <a:ext cx="2263913" cy="307777"/>
          </a:xfrm>
          <a:prstGeom prst="rect">
            <a:avLst/>
          </a:prstGeom>
          <a:solidFill>
            <a:srgbClr val="E04343">
              <a:alpha val="94000"/>
            </a:srgb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FFFFFF"/>
                </a:solidFill>
                <a:ea typeface="맑은 고딕"/>
              </a:rPr>
              <a:t>강남구 치매안심센터</a:t>
            </a:r>
          </a:p>
        </p:txBody>
      </p:sp>
      <p:sp>
        <p:nvSpPr>
          <p:cNvPr id="7" name="TextBox 31">
            <a:extLst>
              <a:ext uri="{FF2B5EF4-FFF2-40B4-BE49-F238E27FC236}">
                <a16:creationId xmlns:a16="http://schemas.microsoft.com/office/drawing/2014/main" id="{232A2042-773B-5BF4-6247-4AC7204784AB}"/>
              </a:ext>
            </a:extLst>
          </p:cNvPr>
          <p:cNvSpPr txBox="1"/>
          <p:nvPr/>
        </p:nvSpPr>
        <p:spPr>
          <a:xfrm>
            <a:off x="4016074" y="3943145"/>
            <a:ext cx="2371014" cy="76944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sz="1100" err="1">
                <a:latin typeface="Malgun Gothic"/>
                <a:ea typeface="Malgun Gothic"/>
              </a:rPr>
              <a:t>서울특별시강남구치매안심센터</a:t>
            </a:r>
            <a:endParaRPr lang="ko-KR" sz="1100" dirty="0" err="1">
              <a:latin typeface="Malgun Gothic"/>
              <a:ea typeface="Malgun Gothic"/>
            </a:endParaRPr>
          </a:p>
          <a:p>
            <a:r>
              <a:rPr lang="ko-KR" sz="1100" dirty="0">
                <a:latin typeface="Malgun Gothic"/>
                <a:ea typeface="Malgun Gothic"/>
              </a:rPr>
              <a:t>주소</a:t>
            </a:r>
          </a:p>
          <a:p>
            <a:r>
              <a:rPr lang="ko-KR" sz="1100" dirty="0">
                <a:latin typeface="Malgun Gothic"/>
                <a:ea typeface="Malgun Gothic"/>
              </a:rPr>
              <a:t>서울 강남구 선릉로108길 27 (삼성동, </a:t>
            </a:r>
            <a:r>
              <a:rPr lang="ko-KR" sz="1100" dirty="0" err="1">
                <a:latin typeface="Malgun Gothic"/>
                <a:ea typeface="Malgun Gothic"/>
              </a:rPr>
              <a:t>강남구치매지원센터</a:t>
            </a:r>
            <a:r>
              <a:rPr lang="ko-KR" sz="1100" dirty="0">
                <a:latin typeface="Malgun Gothic"/>
                <a:ea typeface="Malgun Gothic"/>
              </a:rPr>
              <a:t>)</a:t>
            </a:r>
            <a:endParaRPr 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FF3A01-BE28-D5B2-393D-95B5B6803A8B}"/>
              </a:ext>
            </a:extLst>
          </p:cNvPr>
          <p:cNvSpPr/>
          <p:nvPr/>
        </p:nvSpPr>
        <p:spPr>
          <a:xfrm>
            <a:off x="3390763" y="2532706"/>
            <a:ext cx="441739" cy="438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ea typeface="맑은 고딕"/>
              </a:rPr>
              <a:t>복지센터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6D81A6-A14A-17B8-8C68-271793D63DBF}"/>
              </a:ext>
            </a:extLst>
          </p:cNvPr>
          <p:cNvSpPr/>
          <p:nvPr/>
        </p:nvSpPr>
        <p:spPr>
          <a:xfrm>
            <a:off x="3937102" y="2532704"/>
            <a:ext cx="441739" cy="438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ea typeface="맑은 고딕"/>
              </a:rPr>
              <a:t>치매센터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FEE6CA0-BA13-AB33-E31E-5BDAFE27B9AF}"/>
              </a:ext>
            </a:extLst>
          </p:cNvPr>
          <p:cNvSpPr/>
          <p:nvPr/>
        </p:nvSpPr>
        <p:spPr>
          <a:xfrm>
            <a:off x="337731" y="2289171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1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698BA19-1FCB-A8A2-B3AD-EB964034B45D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1943100"/>
          <a:ext cx="1590714" cy="4621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714">
                  <a:extLst>
                    <a:ext uri="{9D8B030D-6E8A-4147-A177-3AD203B41FA5}">
                      <a16:colId xmlns:a16="http://schemas.microsoft.com/office/drawing/2014/main" val="1681676397"/>
                    </a:ext>
                  </a:extLst>
                </a:gridCol>
              </a:tblGrid>
              <a:tr h="6285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지역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161672"/>
                  </a:ext>
                </a:extLst>
              </a:tr>
              <a:tr h="39929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873059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E90984-2180-E383-83FD-C5E87A534CF0}"/>
              </a:ext>
            </a:extLst>
          </p:cNvPr>
          <p:cNvSpPr/>
          <p:nvPr/>
        </p:nvSpPr>
        <p:spPr>
          <a:xfrm>
            <a:off x="285110" y="1206480"/>
            <a:ext cx="8432686" cy="53586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CDBB81-5F6A-E434-138F-D4576A3E5C67}"/>
              </a:ext>
            </a:extLst>
          </p:cNvPr>
          <p:cNvSpPr/>
          <p:nvPr/>
        </p:nvSpPr>
        <p:spPr>
          <a:xfrm>
            <a:off x="6569957" y="2536116"/>
            <a:ext cx="236482" cy="236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+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EF8000-97DD-1CF1-FBBA-5C73E9FA94FE}"/>
              </a:ext>
            </a:extLst>
          </p:cNvPr>
          <p:cNvSpPr/>
          <p:nvPr/>
        </p:nvSpPr>
        <p:spPr>
          <a:xfrm>
            <a:off x="6569956" y="2886877"/>
            <a:ext cx="236482" cy="236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-</a:t>
            </a:r>
            <a:endParaRPr lang="ko-KR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3AD6F1C-3C8D-09FD-6DEC-F951698E33F4}"/>
              </a:ext>
            </a:extLst>
          </p:cNvPr>
          <p:cNvSpPr/>
          <p:nvPr/>
        </p:nvSpPr>
        <p:spPr>
          <a:xfrm>
            <a:off x="404932" y="2672438"/>
            <a:ext cx="1374493" cy="434050"/>
          </a:xfrm>
          <a:prstGeom prst="roundRect">
            <a:avLst/>
          </a:prstGeom>
          <a:solidFill>
            <a:srgbClr val="EBCE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a typeface="맑은 고딕"/>
              </a:rPr>
              <a:t>강남구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7F469BE-D653-85A8-67E2-438A6E6D4BD7}"/>
              </a:ext>
            </a:extLst>
          </p:cNvPr>
          <p:cNvSpPr/>
          <p:nvPr/>
        </p:nvSpPr>
        <p:spPr>
          <a:xfrm>
            <a:off x="404932" y="3155037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ea typeface="맑은 고딕"/>
              </a:rPr>
              <a:t>강동구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79C1323-9810-B4BA-1340-B7E62774990E}"/>
              </a:ext>
            </a:extLst>
          </p:cNvPr>
          <p:cNvSpPr/>
          <p:nvPr/>
        </p:nvSpPr>
        <p:spPr>
          <a:xfrm>
            <a:off x="404932" y="3624937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ea typeface="맑은 고딕"/>
              </a:rPr>
              <a:t>강북구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E4E2C43-8871-A563-3A57-6DD20B5B27E3}"/>
              </a:ext>
            </a:extLst>
          </p:cNvPr>
          <p:cNvSpPr/>
          <p:nvPr/>
        </p:nvSpPr>
        <p:spPr>
          <a:xfrm>
            <a:off x="404932" y="4094837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ea typeface="맑은 고딕"/>
              </a:rPr>
              <a:t>강서구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03C8B78-AB90-9E0A-C537-49E0467E4E7D}"/>
              </a:ext>
            </a:extLst>
          </p:cNvPr>
          <p:cNvSpPr/>
          <p:nvPr/>
        </p:nvSpPr>
        <p:spPr>
          <a:xfrm>
            <a:off x="404932" y="4577436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ea typeface="맑은 고딕"/>
              </a:rPr>
              <a:t>관악구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859DC6B-4C17-14C8-BB50-392B6AD0D4F4}"/>
              </a:ext>
            </a:extLst>
          </p:cNvPr>
          <p:cNvSpPr/>
          <p:nvPr/>
        </p:nvSpPr>
        <p:spPr>
          <a:xfrm>
            <a:off x="404932" y="5047336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rgbClr val="000000"/>
                </a:solidFill>
                <a:ea typeface="맑은 고딕"/>
              </a:rPr>
              <a:t>광진구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DF445D5-4CD5-4028-AC4D-EAF7D5E27D4D}"/>
              </a:ext>
            </a:extLst>
          </p:cNvPr>
          <p:cNvSpPr/>
          <p:nvPr/>
        </p:nvSpPr>
        <p:spPr>
          <a:xfrm>
            <a:off x="404932" y="5476023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구로구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31426C4-0672-75E3-FDE2-CFD5A49B58AF}"/>
              </a:ext>
            </a:extLst>
          </p:cNvPr>
          <p:cNvSpPr/>
          <p:nvPr/>
        </p:nvSpPr>
        <p:spPr>
          <a:xfrm>
            <a:off x="390555" y="5901113"/>
            <a:ext cx="1374493" cy="4340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>
                <a:solidFill>
                  <a:srgbClr val="000000"/>
                </a:solidFill>
                <a:ea typeface="맑은 고딕"/>
              </a:rPr>
              <a:t>금천구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50F82CE-DC31-43DF-0580-8FADD9E85288}"/>
              </a:ext>
            </a:extLst>
          </p:cNvPr>
          <p:cNvSpPr/>
          <p:nvPr/>
        </p:nvSpPr>
        <p:spPr>
          <a:xfrm>
            <a:off x="292260" y="2533712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ea typeface="맑은 고딕"/>
              </a:rPr>
              <a:t>1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F34A7A1-FED1-490E-9EB1-73D7FCA59671}"/>
              </a:ext>
            </a:extLst>
          </p:cNvPr>
          <p:cNvSpPr/>
          <p:nvPr/>
        </p:nvSpPr>
        <p:spPr>
          <a:xfrm>
            <a:off x="3124599" y="2159900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2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E3501F7-6930-0251-54B3-201CFB2FB0DC}"/>
              </a:ext>
            </a:extLst>
          </p:cNvPr>
          <p:cNvSpPr/>
          <p:nvPr/>
        </p:nvSpPr>
        <p:spPr>
          <a:xfrm>
            <a:off x="3699694" y="3166315"/>
            <a:ext cx="450149" cy="4299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dirty="0">
                <a:ea typeface="맑은 고딕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26D107-7F01-3E7E-FB49-B06C2FFE2D6A}"/>
              </a:ext>
            </a:extLst>
          </p:cNvPr>
          <p:cNvSpPr txBox="1"/>
          <p:nvPr/>
        </p:nvSpPr>
        <p:spPr>
          <a:xfrm>
            <a:off x="7036239" y="6211413"/>
            <a:ext cx="16936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맑은 고딕"/>
              </a:rPr>
              <a:t>* 예시 이미지입니다.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345A32-0E58-DBDB-582A-FC4511311899}"/>
              </a:ext>
            </a:extLst>
          </p:cNvPr>
          <p:cNvSpPr txBox="1"/>
          <p:nvPr/>
        </p:nvSpPr>
        <p:spPr>
          <a:xfrm>
            <a:off x="10835013" y="4321479"/>
            <a:ext cx="2400821" cy="1158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1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9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428</cp:revision>
  <dcterms:created xsi:type="dcterms:W3CDTF">2025-06-26T10:50:07Z</dcterms:created>
  <dcterms:modified xsi:type="dcterms:W3CDTF">2025-06-27T03:55:54Z</dcterms:modified>
</cp:coreProperties>
</file>