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5" r:id="rId3"/>
    <p:sldId id="269" r:id="rId4"/>
    <p:sldId id="274" r:id="rId5"/>
    <p:sldId id="271" r:id="rId6"/>
    <p:sldId id="272" r:id="rId7"/>
    <p:sldId id="280" r:id="rId8"/>
    <p:sldId id="281" r:id="rId9"/>
    <p:sldId id="278" r:id="rId10"/>
    <p:sldId id="273" r:id="rId11"/>
    <p:sldId id="277" r:id="rId12"/>
    <p:sldId id="279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DEA"/>
    <a:srgbClr val="9DC3E6"/>
    <a:srgbClr val="D9D9D9"/>
    <a:srgbClr val="477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8" autoAdjust="0"/>
    <p:restoredTop sz="86492" autoAdjust="0"/>
  </p:normalViewPr>
  <p:slideViewPr>
    <p:cSldViewPr snapToGrid="0">
      <p:cViewPr varScale="1">
        <p:scale>
          <a:sx n="103" d="100"/>
          <a:sy n="10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BA81A-281A-4A70-A6D4-55FC3D28FD3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F4219-5D6F-4560-A992-9CE21ADD4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F4219-5D6F-4560-A992-9CE21ADD47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4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/>
              <a:t>N = </a:t>
            </a:r>
            <a:r>
              <a:rPr lang="ko-KR" altLang="en-US" dirty="0"/>
              <a:t>아래 기술된 </a:t>
            </a:r>
            <a:r>
              <a:rPr lang="en-US" altLang="ko-KR" dirty="0"/>
              <a:t>S, V, F, </a:t>
            </a:r>
            <a:r>
              <a:rPr lang="ko-KR" altLang="en-US" dirty="0"/>
              <a:t>또는 </a:t>
            </a:r>
            <a:r>
              <a:rPr lang="en-US" altLang="ko-KR" dirty="0"/>
              <a:t>Q </a:t>
            </a:r>
            <a:r>
              <a:rPr lang="ko-KR" altLang="en-US" dirty="0"/>
              <a:t>범주에 들지 않는 임의의 박동 </a:t>
            </a:r>
            <a:r>
              <a:rPr lang="en-US" altLang="ko-KR" dirty="0"/>
              <a:t>(</a:t>
            </a:r>
            <a:r>
              <a:rPr lang="ko-KR" altLang="en-US" dirty="0" err="1"/>
              <a:t>정상박동</a:t>
            </a:r>
            <a:r>
              <a:rPr lang="ko-KR" altLang="en-US" dirty="0"/>
              <a:t> </a:t>
            </a:r>
            <a:r>
              <a:rPr lang="ko-KR" altLang="en-US" dirty="0" err="1"/>
              <a:t>또는각블록박동</a:t>
            </a:r>
            <a:r>
              <a:rPr lang="en-US" altLang="ko-KR" dirty="0"/>
              <a:t>)</a:t>
            </a:r>
          </a:p>
          <a:p>
            <a:pPr marL="0" indent="0">
              <a:buFontTx/>
              <a:buNone/>
            </a:pPr>
            <a:r>
              <a:rPr lang="en-US" altLang="ko-KR" dirty="0"/>
              <a:t>S = </a:t>
            </a:r>
            <a:r>
              <a:rPr lang="ko-KR" altLang="en-US" dirty="0" err="1"/>
              <a:t>심실위이소성박동</a:t>
            </a:r>
            <a:r>
              <a:rPr lang="en-US" altLang="ko-KR" dirty="0"/>
              <a:t>(SVEB): </a:t>
            </a:r>
            <a:r>
              <a:rPr lang="ko-KR" altLang="en-US" dirty="0"/>
              <a:t>심방 또는 </a:t>
            </a:r>
            <a:r>
              <a:rPr lang="ko-KR" altLang="en-US" dirty="0" err="1"/>
              <a:t>방실결절</a:t>
            </a:r>
            <a:r>
              <a:rPr lang="ko-KR" altLang="en-US" dirty="0"/>
              <a:t> </a:t>
            </a:r>
            <a:r>
              <a:rPr lang="ko-KR" altLang="en-US" dirty="0" err="1"/>
              <a:t>조기박동</a:t>
            </a:r>
            <a:r>
              <a:rPr lang="ko-KR" altLang="en-US" dirty="0"/>
              <a:t> 또는 </a:t>
            </a:r>
            <a:r>
              <a:rPr lang="ko-KR" altLang="en-US" dirty="0" err="1"/>
              <a:t>이탈박동</a:t>
            </a:r>
            <a:r>
              <a:rPr lang="en-US" altLang="ko-KR" dirty="0"/>
              <a:t>, </a:t>
            </a:r>
            <a:r>
              <a:rPr lang="ko-KR" altLang="en-US" dirty="0" err="1"/>
              <a:t>또는편위심방</a:t>
            </a:r>
            <a:r>
              <a:rPr lang="ko-KR" altLang="en-US" dirty="0"/>
              <a:t> </a:t>
            </a:r>
            <a:r>
              <a:rPr lang="ko-KR" altLang="en-US" dirty="0" err="1"/>
              <a:t>조기박동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V = </a:t>
            </a:r>
            <a:r>
              <a:rPr lang="ko-KR" altLang="en-US" dirty="0" err="1"/>
              <a:t>심실이소성박동</a:t>
            </a:r>
            <a:r>
              <a:rPr lang="en-US" altLang="ko-KR" dirty="0"/>
              <a:t>(VEB): </a:t>
            </a:r>
            <a:r>
              <a:rPr lang="ko-KR" altLang="en-US" dirty="0" err="1"/>
              <a:t>심실조기박동</a:t>
            </a:r>
            <a:r>
              <a:rPr lang="en-US" altLang="ko-KR" dirty="0"/>
              <a:t>, R-on-T </a:t>
            </a:r>
            <a:r>
              <a:rPr lang="ko-KR" altLang="en-US" dirty="0" err="1"/>
              <a:t>심실조기박동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ko-KR" altLang="en-US" dirty="0" err="1"/>
              <a:t>심실이탈박동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F = </a:t>
            </a:r>
            <a:r>
              <a:rPr lang="ko-KR" altLang="en-US" dirty="0"/>
              <a:t>심실 및 정상박동의 융합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Q = </a:t>
            </a:r>
            <a:r>
              <a:rPr lang="ko-KR" altLang="en-US" dirty="0" err="1"/>
              <a:t>페이스박동</a:t>
            </a:r>
            <a:r>
              <a:rPr lang="en-US" altLang="ko-KR" dirty="0"/>
              <a:t>, </a:t>
            </a:r>
            <a:r>
              <a:rPr lang="ko-KR" altLang="en-US" dirty="0"/>
              <a:t>페이스 및 정상박동의 융합</a:t>
            </a:r>
            <a:r>
              <a:rPr lang="en-US" altLang="ko-KR" dirty="0"/>
              <a:t>, </a:t>
            </a:r>
            <a:r>
              <a:rPr lang="ko-KR" altLang="en-US" dirty="0"/>
              <a:t>또는 분류할 수 없는 박동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F4219-5D6F-4560-A992-9CE21ADD475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94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DF452-D499-FED3-9DC9-D95489821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C5D3DE-2E6D-B420-0556-2F8AE74C0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E1E7A-0205-C31B-D650-E95ABF7E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97FC-EC72-494F-BE86-1B214740442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9CFD1-136C-D77B-75FD-F6C3136C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4E2FD-DB98-FD75-AFE6-D580EB0F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4033" y="6356350"/>
            <a:ext cx="2743200" cy="365125"/>
          </a:xfrm>
        </p:spPr>
        <p:txBody>
          <a:bodyPr/>
          <a:lstStyle/>
          <a:p>
            <a:fld id="{A037741F-453E-489D-9283-A181F0A7A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4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1D30F3-9632-6AFF-1D96-7EEB0367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4514CF-2A92-E1F5-8143-71C69B198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00748-6FDF-50A9-9CE5-7D2382073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97FC-EC72-494F-BE86-1B214740442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A14A1-E523-FB7B-0124-C79766B9E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13663-60DC-1142-11EF-22D16D250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7741F-453E-489D-9283-A181F0A7A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5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93694" y="3556448"/>
            <a:ext cx="2004613" cy="83134"/>
            <a:chOff x="7633699" y="5985972"/>
            <a:chExt cx="3006919" cy="124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29F6664-A637-D64C-63C1-E45AADE3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fld>
            <a:endParaRPr 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000E7-3B69-F797-3322-56EB980035C9}"/>
              </a:ext>
            </a:extLst>
          </p:cNvPr>
          <p:cNvSpPr txBox="1"/>
          <p:nvPr/>
        </p:nvSpPr>
        <p:spPr>
          <a:xfrm>
            <a:off x="10632787" y="6425193"/>
            <a:ext cx="1465466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202245235 </a:t>
            </a:r>
            <a:r>
              <a:rPr lang="ko-KR" altLang="en-US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김예진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4FCEA7-9DEC-E4E1-C29D-214B6F8608AA}"/>
              </a:ext>
            </a:extLst>
          </p:cNvPr>
          <p:cNvSpPr/>
          <p:nvPr/>
        </p:nvSpPr>
        <p:spPr>
          <a:xfrm>
            <a:off x="5263344" y="3028890"/>
            <a:ext cx="2004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Paper</a:t>
            </a:r>
            <a:r>
              <a:rPr lang="ko-KR" altLang="en-US" sz="2000" b="1" kern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b="1" kern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Review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14A891-72A4-D611-0E3F-DBBCDDA8081C}"/>
              </a:ext>
            </a:extLst>
          </p:cNvPr>
          <p:cNvSpPr txBox="1"/>
          <p:nvPr/>
        </p:nvSpPr>
        <p:spPr>
          <a:xfrm>
            <a:off x="5043882" y="3740589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필수 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reference 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논문 리뷰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B0810-FB09-9636-20FB-6A5BADD525E6}"/>
              </a:ext>
            </a:extLst>
          </p:cNvPr>
          <p:cNvSpPr txBox="1"/>
          <p:nvPr/>
        </p:nvSpPr>
        <p:spPr>
          <a:xfrm>
            <a:off x="215059" y="6349190"/>
            <a:ext cx="636713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221014</a:t>
            </a:r>
            <a:endParaRPr lang="ko-KR" altLang="en-US" sz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10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10</a:t>
            </a:fld>
            <a:endParaRPr 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B1B3F-CFB2-E7A3-55AD-0F4AF58EDEA2}"/>
              </a:ext>
            </a:extLst>
          </p:cNvPr>
          <p:cNvSpPr txBox="1"/>
          <p:nvPr/>
        </p:nvSpPr>
        <p:spPr>
          <a:xfrm>
            <a:off x="574614" y="444932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Reference 3</a:t>
            </a:r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1FD723-AA96-6F3C-AEF9-560985E71ABC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5F71A5-B46C-3C26-D23E-0435B28EC178}"/>
              </a:ext>
            </a:extLst>
          </p:cNvPr>
          <p:cNvSpPr txBox="1"/>
          <p:nvPr/>
        </p:nvSpPr>
        <p:spPr>
          <a:xfrm>
            <a:off x="574614" y="1195321"/>
            <a:ext cx="9517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FedCluster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A Federated Learning Framework for Cross-Device Private ECG Classification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FF71E-F09B-B70A-4F37-61424B4DA128}"/>
              </a:ext>
            </a:extLst>
          </p:cNvPr>
          <p:cNvSpPr txBox="1"/>
          <p:nvPr/>
        </p:nvSpPr>
        <p:spPr>
          <a:xfrm>
            <a:off x="770736" y="1823726"/>
            <a:ext cx="8106227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계층적 글로벌 공유 데이터를 사용하는 연합 메커니즘 </a:t>
            </a:r>
            <a:r>
              <a:rPr lang="en-US" altLang="ko-KR" sz="16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Fedcluster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를 제안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연합학습으로 모델 매개변수만 전송하여 사용자 데이터 노출로 인한 개인정보 유출 위험 감소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MIT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BIH Arrhythmia database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사용하여 총 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5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 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(N,S,V,F,Q) 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클래스로 분류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1D CNN 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분류 모델 사용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각 클라이언트가 로컬 데이터에 대한 교육을 마친 후 모델 매개변수가 차등 방식으로 서버에 전송</a:t>
            </a:r>
            <a:endParaRPr lang="en-US" altLang="ko-KR" sz="1600" b="0" i="0" dirty="0">
              <a:solidFill>
                <a:srgbClr val="333333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서버는 먼저 수신된 모델 매개변수를 클러스터링 하여  모델 매개변수의 업데이트된 결과를 클래스 내에서 먼저 평균화한 다음 클래스 간 평균화</a:t>
            </a:r>
            <a:endParaRPr lang="en-US" altLang="ko-KR" sz="1600" b="0" i="0" dirty="0">
              <a:solidFill>
                <a:srgbClr val="333333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매개변수의 차이 값만 전송되므로 통신 효율성을 크게 향상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384AA-49A5-6F21-2A8D-4937D2F9442D}"/>
              </a:ext>
            </a:extLst>
          </p:cNvPr>
          <p:cNvSpPr txBox="1"/>
          <p:nvPr/>
        </p:nvSpPr>
        <p:spPr>
          <a:xfrm>
            <a:off x="10645532" y="672100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0" dirty="0">
                <a:solidFill>
                  <a:schemeClr val="bg1">
                    <a:lumMod val="65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Paper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B2B02-06DE-2451-5D0B-DE66A7F3FB1F}"/>
              </a:ext>
            </a:extLst>
          </p:cNvPr>
          <p:cNvSpPr txBox="1"/>
          <p:nvPr/>
        </p:nvSpPr>
        <p:spPr>
          <a:xfrm>
            <a:off x="129919" y="6329236"/>
            <a:ext cx="107666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Lin, </a:t>
            </a:r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Daoqin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et al. "</a:t>
            </a:r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FedCluster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A Federated Learning Framework for Cross-Device Private ECG Classification." 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IEEE INFOCOM 2022-IEEE Conference on Computer Communications Workshops (INFOCOM WKSHPS)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IEEE, 2022.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C8A29C-EF23-93B5-97DA-8231FD063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235" y="1137222"/>
            <a:ext cx="2002300" cy="26250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89ACBD1-A47A-AA85-612F-FAE2B67FB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963" y="4717656"/>
            <a:ext cx="2980269" cy="138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6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11</a:t>
            </a:fld>
            <a:endParaRPr 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B1B3F-CFB2-E7A3-55AD-0F4AF58EDEA2}"/>
              </a:ext>
            </a:extLst>
          </p:cNvPr>
          <p:cNvSpPr txBox="1"/>
          <p:nvPr/>
        </p:nvSpPr>
        <p:spPr>
          <a:xfrm>
            <a:off x="574614" y="444932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Reference 3</a:t>
            </a:r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1FD723-AA96-6F3C-AEF9-560985E71ABC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5F71A5-B46C-3C26-D23E-0435B28EC178}"/>
              </a:ext>
            </a:extLst>
          </p:cNvPr>
          <p:cNvSpPr txBox="1"/>
          <p:nvPr/>
        </p:nvSpPr>
        <p:spPr>
          <a:xfrm>
            <a:off x="574614" y="1195321"/>
            <a:ext cx="9517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FedCluster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A Federated Learning Framework for Cross-Device Private ECG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384AA-49A5-6F21-2A8D-4937D2F9442D}"/>
              </a:ext>
            </a:extLst>
          </p:cNvPr>
          <p:cNvSpPr txBox="1"/>
          <p:nvPr/>
        </p:nvSpPr>
        <p:spPr>
          <a:xfrm>
            <a:off x="10645532" y="672100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0" dirty="0">
                <a:solidFill>
                  <a:schemeClr val="bg1">
                    <a:lumMod val="65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Paper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B2B02-06DE-2451-5D0B-DE66A7F3FB1F}"/>
              </a:ext>
            </a:extLst>
          </p:cNvPr>
          <p:cNvSpPr txBox="1"/>
          <p:nvPr/>
        </p:nvSpPr>
        <p:spPr>
          <a:xfrm>
            <a:off x="129919" y="6329236"/>
            <a:ext cx="107666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Lin, </a:t>
            </a:r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Daoqin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et al. "</a:t>
            </a:r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FedCluster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A Federated Learning Framework for Cross-Device Private ECG Classification." 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IEEE INFOCOM 2022-IEEE Conference on Computer Communications Workshops (INFOCOM WKSHPS)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IEEE, 2022.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9F1A07-68A3-11CF-C654-1F9DE246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33" y="1964714"/>
            <a:ext cx="3581900" cy="3867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8B9982-A43A-6003-8924-BE071DC51DAC}"/>
              </a:ext>
            </a:extLst>
          </p:cNvPr>
          <p:cNvSpPr txBox="1"/>
          <p:nvPr/>
        </p:nvSpPr>
        <p:spPr>
          <a:xfrm>
            <a:off x="5163355" y="2355685"/>
            <a:ext cx="6526053" cy="324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각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클라이언트에 초기모델 매개변수 전달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모든 클라이언트의 매개변수 수신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K-means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를 사용하여 모든 클라이언트의 매개변수 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Clustering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모델 매개변수 업데이트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rgbClr val="333333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서로 다른 클라이언트의 데이터 분포 사이의 관계를 시각적 관찰 및 유사점과 차이점을 나타내는 거리를 이론적으로 계산</a:t>
            </a:r>
            <a:endParaRPr lang="en-US" altLang="ko-KR" sz="1600" b="0" i="0" dirty="0">
              <a:solidFill>
                <a:srgbClr val="333333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글로벌 공유 데이터를 생성하는 계층적 방법을 제안</a:t>
            </a:r>
            <a:endParaRPr lang="en-US" altLang="ko-KR" sz="1600" b="0" i="0" dirty="0">
              <a:solidFill>
                <a:srgbClr val="333333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각 클라이언트에 대해 서버에 다른 가중치를 제공하기 위해 새로운 프레임워크인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FedCluster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를 제안</a:t>
            </a:r>
            <a:endParaRPr lang="en-US" altLang="ko-KR" sz="1600" dirty="0">
              <a:solidFill>
                <a:srgbClr val="333333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49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12</a:t>
            </a:fld>
            <a:endParaRPr 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B1B3F-CFB2-E7A3-55AD-0F4AF58EDEA2}"/>
              </a:ext>
            </a:extLst>
          </p:cNvPr>
          <p:cNvSpPr txBox="1"/>
          <p:nvPr/>
        </p:nvSpPr>
        <p:spPr>
          <a:xfrm>
            <a:off x="574614" y="444932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Reference 3</a:t>
            </a:r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1FD723-AA96-6F3C-AEF9-560985E71ABC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5F71A5-B46C-3C26-D23E-0435B28EC178}"/>
              </a:ext>
            </a:extLst>
          </p:cNvPr>
          <p:cNvSpPr txBox="1"/>
          <p:nvPr/>
        </p:nvSpPr>
        <p:spPr>
          <a:xfrm>
            <a:off x="574614" y="1195321"/>
            <a:ext cx="9517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FedCluster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A Federated Learning Framework for Cross-Device Private ECG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384AA-49A5-6F21-2A8D-4937D2F9442D}"/>
              </a:ext>
            </a:extLst>
          </p:cNvPr>
          <p:cNvSpPr txBox="1"/>
          <p:nvPr/>
        </p:nvSpPr>
        <p:spPr>
          <a:xfrm>
            <a:off x="10645532" y="672100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0" dirty="0">
                <a:solidFill>
                  <a:schemeClr val="bg1">
                    <a:lumMod val="65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Paper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B2B02-06DE-2451-5D0B-DE66A7F3FB1F}"/>
              </a:ext>
            </a:extLst>
          </p:cNvPr>
          <p:cNvSpPr txBox="1"/>
          <p:nvPr/>
        </p:nvSpPr>
        <p:spPr>
          <a:xfrm>
            <a:off x="129919" y="6329236"/>
            <a:ext cx="107666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Lin, </a:t>
            </a:r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Daoqin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et al. "</a:t>
            </a:r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FedCluster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A Federated Learning Framework for Cross-Device Private ECG Classification." 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IEEE INFOCOM 2022-IEEE Conference on Computer Communications Workshops (INFOCOM WKSHPS)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IEEE, 2022.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8B9982-A43A-6003-8924-BE071DC51DAC}"/>
              </a:ext>
            </a:extLst>
          </p:cNvPr>
          <p:cNvSpPr txBox="1"/>
          <p:nvPr/>
        </p:nvSpPr>
        <p:spPr>
          <a:xfrm>
            <a:off x="1037370" y="4223756"/>
            <a:ext cx="10708164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FedCluster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프레임워크를 채택한 후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FedAVG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와 비교하여 모든 클라이언트의 전체 인식 정확도가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89.09%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89.26%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로 향상</a:t>
            </a:r>
            <a:endParaRPr lang="en-US" altLang="ko-KR" sz="1600" b="0" i="0" dirty="0">
              <a:solidFill>
                <a:srgbClr val="333333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왜도가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높은 클라이언트의 경우 분류 정확도가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52%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크게 향상</a:t>
            </a:r>
            <a:endParaRPr lang="en-US" altLang="ko-KR" sz="1600" dirty="0">
              <a:solidFill>
                <a:srgbClr val="333333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Convolutional Layer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와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개의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Full Connected Layer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로 구성된 모델을 이용하여 정확도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96.94%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달성</a:t>
            </a:r>
            <a:endParaRPr lang="ko-KR" altLang="en-US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2E75CF9-5F0B-A54A-A645-1C3D3DD53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091" y="1853102"/>
            <a:ext cx="3596229" cy="21794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7DE51FB-04D7-1ECA-1190-F5650E2E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68" y="1826263"/>
            <a:ext cx="2969914" cy="22330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A930912-810A-62D6-410B-E24B3F510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017" y="1826263"/>
            <a:ext cx="3112470" cy="223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1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076C6-4FA4-3FC4-F88B-96F24E90D34A}"/>
              </a:ext>
            </a:extLst>
          </p:cNvPr>
          <p:cNvSpPr txBox="1"/>
          <p:nvPr/>
        </p:nvSpPr>
        <p:spPr>
          <a:xfrm>
            <a:off x="10288084" y="672100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Deep-dive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주제발표</a:t>
            </a:r>
            <a:endParaRPr lang="en-US" altLang="ko-KR" sz="1100" i="0" dirty="0">
              <a:solidFill>
                <a:schemeClr val="bg1">
                  <a:lumMod val="6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1FD723-AA96-6F3C-AEF9-560985E71ABC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72E7F35-70AC-042E-27FF-2C34DC33771C}"/>
              </a:ext>
            </a:extLst>
          </p:cNvPr>
          <p:cNvSpPr txBox="1"/>
          <p:nvPr/>
        </p:nvSpPr>
        <p:spPr>
          <a:xfrm>
            <a:off x="4630322" y="2552700"/>
            <a:ext cx="3062056" cy="1614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600" dirty="0"/>
              <a:t>감사합니다</a:t>
            </a:r>
            <a:endParaRPr lang="en-US" altLang="ko-KR" sz="3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Email: najin2445@gachon.ac.kr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454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fld>
            <a:endParaRPr 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076C6-4FA4-3FC4-F88B-96F24E90D34A}"/>
              </a:ext>
            </a:extLst>
          </p:cNvPr>
          <p:cNvSpPr txBox="1"/>
          <p:nvPr/>
        </p:nvSpPr>
        <p:spPr>
          <a:xfrm>
            <a:off x="10645532" y="672100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0" dirty="0">
                <a:solidFill>
                  <a:schemeClr val="bg1">
                    <a:lumMod val="65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Paper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B1B3F-CFB2-E7A3-55AD-0F4AF58EDEA2}"/>
              </a:ext>
            </a:extLst>
          </p:cNvPr>
          <p:cNvSpPr txBox="1"/>
          <p:nvPr/>
        </p:nvSpPr>
        <p:spPr>
          <a:xfrm>
            <a:off x="574614" y="444932"/>
            <a:ext cx="3395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ECG(</a:t>
            </a:r>
            <a:r>
              <a:rPr lang="en-US" altLang="ko-KR" sz="2400" b="0" i="0" dirty="0"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electrocardiogram</a:t>
            </a:r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1FD723-AA96-6F3C-AEF9-560985E71ABC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828A2E7-4694-6F53-8F75-90EC57D67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23" y="1446414"/>
            <a:ext cx="4604261" cy="35206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A6D200-2226-8644-AB06-C8F931217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74" y="4309994"/>
            <a:ext cx="1688948" cy="9812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B7F9DA-9E77-C799-F03B-F7233F40112F}"/>
              </a:ext>
            </a:extLst>
          </p:cNvPr>
          <p:cNvSpPr txBox="1"/>
          <p:nvPr/>
        </p:nvSpPr>
        <p:spPr>
          <a:xfrm>
            <a:off x="5608650" y="1801253"/>
            <a:ext cx="6394929" cy="2999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 : 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동방결절에서 전류 신호가 발생하고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이것이 심방을 극성화 </a:t>
            </a:r>
            <a:endParaRPr lang="en-US" altLang="ko-KR" sz="1600" b="0" i="0" dirty="0">
              <a:solidFill>
                <a:srgbClr val="373A3C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  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시키면서 판막의 심근이 수축</a:t>
            </a:r>
            <a:endParaRPr lang="en-US" altLang="ko-KR" sz="1600" b="0" i="0" dirty="0">
              <a:solidFill>
                <a:srgbClr val="373A3C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P-Q : 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전류 신호가 심장을 자극하지 않는 휴지기</a:t>
            </a:r>
            <a:endParaRPr lang="en-US" altLang="ko-KR" sz="1600" b="0" i="0" dirty="0">
              <a:solidFill>
                <a:srgbClr val="373A3C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QRS Complex : 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방실 결절이 전류신호를 놓아주면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(Q), 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심실이 즉시 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	            </a:t>
            </a:r>
            <a:r>
              <a:rPr lang="ko-KR" altLang="en-US" sz="1600" b="0" i="0" dirty="0" err="1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극성화되었다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(R)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 곧바로 비극성화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S-T : S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와 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사이이며 전류 신호가 심장을 자극하지 않는 휴지기</a:t>
            </a:r>
            <a:endParaRPr lang="en-US" altLang="ko-KR" sz="1600" b="0" i="0" dirty="0">
              <a:solidFill>
                <a:srgbClr val="373A3C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 : 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심실이 다시 약하게 극성화 되었다가 다시 비극성화 되면서 </a:t>
            </a:r>
            <a:endParaRPr lang="en-US" altLang="ko-KR" sz="1600" b="0" i="0" dirty="0">
              <a:solidFill>
                <a:srgbClr val="373A3C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73A3C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  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심실과 심실 판막의 심근이 동시에 이완</a:t>
            </a:r>
            <a:endParaRPr lang="ko-KR" altLang="en-US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C01067-32BB-95F3-6126-0D3A4CB72FA0}"/>
              </a:ext>
            </a:extLst>
          </p:cNvPr>
          <p:cNvSpPr txBox="1"/>
          <p:nvPr/>
        </p:nvSpPr>
        <p:spPr>
          <a:xfrm>
            <a:off x="521270" y="5143146"/>
            <a:ext cx="11148067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i="0" dirty="0">
                <a:solidFill>
                  <a:srgbClr val="202124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심장의 위치</a:t>
            </a:r>
            <a:r>
              <a:rPr lang="en-US" altLang="ko-KR" sz="1600" i="0" dirty="0">
                <a:solidFill>
                  <a:srgbClr val="202124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i="0" dirty="0">
                <a:solidFill>
                  <a:srgbClr val="202124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크기 및 전기 생리학적 요인 등에 의해 개인 고유의 특성을</a:t>
            </a:r>
            <a:r>
              <a:rPr lang="en-US" altLang="ko-KR" sz="1600" i="0" dirty="0">
                <a:solidFill>
                  <a:srgbClr val="202124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600" i="0" dirty="0">
                <a:solidFill>
                  <a:srgbClr val="202124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가져 개인 간의 구별이 뚜렷함</a:t>
            </a:r>
            <a:endParaRPr lang="en-US" altLang="ko-KR" sz="1600" i="0" dirty="0">
              <a:solidFill>
                <a:srgbClr val="202124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위변조가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어렵기 때문에</a:t>
            </a:r>
            <a:r>
              <a:rPr lang="en-US" altLang="ko-KR" sz="16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보안 측면에서도 강점</a:t>
            </a:r>
            <a:r>
              <a:rPr lang="ko-KR" altLang="en-US" sz="16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을 가짐</a:t>
            </a:r>
            <a:endParaRPr lang="en-US" altLang="ko-KR" sz="1600" dirty="0"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살아있는 모든 사람에게서 측정이 가능하며 시간이 많이 지나도 심전도의 파형이 크게 변하지 않아 등록을 자주 해주지 않아도 됨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0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fld>
            <a:endParaRPr 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076C6-4FA4-3FC4-F88B-96F24E90D34A}"/>
              </a:ext>
            </a:extLst>
          </p:cNvPr>
          <p:cNvSpPr txBox="1"/>
          <p:nvPr/>
        </p:nvSpPr>
        <p:spPr>
          <a:xfrm>
            <a:off x="10645532" y="672100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0" dirty="0">
                <a:solidFill>
                  <a:schemeClr val="bg1">
                    <a:lumMod val="65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Paper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B1B3F-CFB2-E7A3-55AD-0F4AF58EDEA2}"/>
              </a:ext>
            </a:extLst>
          </p:cNvPr>
          <p:cNvSpPr txBox="1"/>
          <p:nvPr/>
        </p:nvSpPr>
        <p:spPr>
          <a:xfrm>
            <a:off x="574614" y="444932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Reference 1</a:t>
            </a:r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1FD723-AA96-6F3C-AEF9-560985E71ABC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4BF8E-1240-F4B2-A67B-B8853E09A6F6}"/>
              </a:ext>
            </a:extLst>
          </p:cNvPr>
          <p:cNvSpPr txBox="1"/>
          <p:nvPr/>
        </p:nvSpPr>
        <p:spPr>
          <a:xfrm>
            <a:off x="146103" y="6459865"/>
            <a:ext cx="107666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Kim, </a:t>
            </a:r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Beom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-Hun, and Jae-Young </a:t>
            </a:r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Pyun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"ECG identification for personal authentication using LSTM-based deep recurrent neural networks." 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Sensors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 20.11 (2020): 3069.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F71A5-B46C-3C26-D23E-0435B28EC178}"/>
              </a:ext>
            </a:extLst>
          </p:cNvPr>
          <p:cNvSpPr txBox="1"/>
          <p:nvPr/>
        </p:nvSpPr>
        <p:spPr>
          <a:xfrm>
            <a:off x="574614" y="1195321"/>
            <a:ext cx="9517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1A1A1A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ECG Identification For Personal Authentication Using LSTM-Based Deep Recurrent Neural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FF71E-F09B-B70A-4F37-61424B4DA128}"/>
              </a:ext>
            </a:extLst>
          </p:cNvPr>
          <p:cNvSpPr txBox="1"/>
          <p:nvPr/>
        </p:nvSpPr>
        <p:spPr>
          <a:xfrm>
            <a:off x="787360" y="2014811"/>
            <a:ext cx="8714087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최근 지문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얼굴 인식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음성 인식 및 심전도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(ECG)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와 같은 생체 인식 시스템에서 다양한 기본 방법을 포함하는 여러 연구가 수행</a:t>
            </a:r>
            <a:endParaRPr lang="en-US" altLang="ko-KR" sz="1600" b="0" i="0" dirty="0">
              <a:solidFill>
                <a:srgbClr val="222222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222222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지문 및 얼굴 인식 시스템은 지문 위조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빛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머리카락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유리 등의 환경적 장애물과 같은 많은 단점</a:t>
            </a:r>
            <a:r>
              <a:rPr lang="en-US" altLang="ko-KR" sz="1600" dirty="0">
                <a:solidFill>
                  <a:srgbClr val="22222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존재</a:t>
            </a:r>
            <a:endParaRPr lang="en-US" altLang="ko-KR" sz="1600" dirty="0">
              <a:solidFill>
                <a:srgbClr val="222222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음성 인식 시스템은  일반적으로 조명을 끄거나 켜거나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전화를 걸거나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TV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채널을 변경하는 것과 같은 간단한 작업을 수행하는데 사용</a:t>
            </a:r>
            <a:endParaRPr lang="en-US" altLang="ko-KR" sz="1600" b="0" i="0" dirty="0">
              <a:solidFill>
                <a:srgbClr val="222222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위조 또는 위장 식별 문제를 해결하기 위해 이 백서에 나와 있는 것처럼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ECG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와 같은  다양한 접근 방식을 고려</a:t>
            </a:r>
            <a:r>
              <a:rPr lang="ko-KR" altLang="en-US" sz="1600" dirty="0">
                <a:solidFill>
                  <a:srgbClr val="22222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해야함</a:t>
            </a:r>
            <a:endParaRPr lang="en-US" altLang="ko-KR" sz="1600" dirty="0">
              <a:solidFill>
                <a:srgbClr val="222222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E6DC50-AB91-DDDF-7D9E-EC9D7C2F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865" y="1047703"/>
            <a:ext cx="1814669" cy="265144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003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4</a:t>
            </a:fld>
            <a:endParaRPr 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076C6-4FA4-3FC4-F88B-96F24E90D34A}"/>
              </a:ext>
            </a:extLst>
          </p:cNvPr>
          <p:cNvSpPr txBox="1"/>
          <p:nvPr/>
        </p:nvSpPr>
        <p:spPr>
          <a:xfrm>
            <a:off x="10645532" y="672100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0" dirty="0">
                <a:solidFill>
                  <a:schemeClr val="bg1">
                    <a:lumMod val="65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Paper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B1B3F-CFB2-E7A3-55AD-0F4AF58EDEA2}"/>
              </a:ext>
            </a:extLst>
          </p:cNvPr>
          <p:cNvSpPr txBox="1"/>
          <p:nvPr/>
        </p:nvSpPr>
        <p:spPr>
          <a:xfrm>
            <a:off x="574614" y="444932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Reference 1</a:t>
            </a:r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1FD723-AA96-6F3C-AEF9-560985E71ABC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4BF8E-1240-F4B2-A67B-B8853E09A6F6}"/>
              </a:ext>
            </a:extLst>
          </p:cNvPr>
          <p:cNvSpPr txBox="1"/>
          <p:nvPr/>
        </p:nvSpPr>
        <p:spPr>
          <a:xfrm>
            <a:off x="146103" y="6459865"/>
            <a:ext cx="107666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Kim, </a:t>
            </a:r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Beom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-Hun, and Jae-Young </a:t>
            </a:r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Pyun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"ECG identification for personal authentication using LSTM-based deep recurrent neural networks." 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Sensors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 20.11 (2020): 3069.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F71A5-B46C-3C26-D23E-0435B28EC178}"/>
              </a:ext>
            </a:extLst>
          </p:cNvPr>
          <p:cNvSpPr txBox="1"/>
          <p:nvPr/>
        </p:nvSpPr>
        <p:spPr>
          <a:xfrm>
            <a:off x="574614" y="1195321"/>
            <a:ext cx="9517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ECG Identification For Personal Authentication Using LSTM-Based Deep Recurrent Neural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FF71E-F09B-B70A-4F37-61424B4DA128}"/>
              </a:ext>
            </a:extLst>
          </p:cNvPr>
          <p:cNvSpPr txBox="1"/>
          <p:nvPr/>
        </p:nvSpPr>
        <p:spPr>
          <a:xfrm>
            <a:off x="770734" y="1823726"/>
            <a:ext cx="1076661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특징 추출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시간 주기로 분할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R-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피크 감지를 사용한 분할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짧은 길이의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ECG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신호 그룹화를 포함한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전처</a:t>
            </a:r>
            <a:r>
              <a:rPr lang="ko-KR" altLang="en-US" sz="1600" dirty="0" err="1">
                <a:solidFill>
                  <a:srgbClr val="22222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리</a:t>
            </a:r>
            <a:endParaRPr lang="en-US" altLang="ko-KR" sz="1600" dirty="0">
              <a:solidFill>
                <a:srgbClr val="222222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MIT-BIH Normal Sinus Rhythm(NSRDB) MIT-BIH Arrhythmia (MITDB)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사용</a:t>
            </a:r>
            <a:endParaRPr lang="en-US" altLang="ko-KR" sz="1600" b="0" i="0" dirty="0">
              <a:solidFill>
                <a:srgbClr val="222222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ECG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기록을 신호 구성 요소 중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주기로 분할하여 사용</a:t>
            </a:r>
            <a:endParaRPr lang="en-US" altLang="ko-KR" sz="1600" dirty="0">
              <a:solidFill>
                <a:srgbClr val="222222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026" name="Picture 2" descr="센서 20 03069 g001 550">
            <a:extLst>
              <a:ext uri="{FF2B5EF4-FFF2-40B4-BE49-F238E27FC236}">
                <a16:creationId xmlns:a16="http://schemas.microsoft.com/office/drawing/2014/main" id="{E58F2275-0A68-2A30-91C0-82BB25C40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040" y="3221679"/>
            <a:ext cx="6481937" cy="298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센서 20 03069 g004 550">
            <a:extLst>
              <a:ext uri="{FF2B5EF4-FFF2-40B4-BE49-F238E27FC236}">
                <a16:creationId xmlns:a16="http://schemas.microsoft.com/office/drawing/2014/main" id="{898C58C7-CDA5-DC19-6EFF-A7C8E1D8F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428" y="3164346"/>
            <a:ext cx="1961631" cy="319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31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5</a:t>
            </a:fld>
            <a:endParaRPr 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B1B3F-CFB2-E7A3-55AD-0F4AF58EDEA2}"/>
              </a:ext>
            </a:extLst>
          </p:cNvPr>
          <p:cNvSpPr txBox="1"/>
          <p:nvPr/>
        </p:nvSpPr>
        <p:spPr>
          <a:xfrm>
            <a:off x="574614" y="444932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Reference 1</a:t>
            </a:r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1FD723-AA96-6F3C-AEF9-560985E71ABC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5F71A5-B46C-3C26-D23E-0435B28EC178}"/>
              </a:ext>
            </a:extLst>
          </p:cNvPr>
          <p:cNvSpPr txBox="1"/>
          <p:nvPr/>
        </p:nvSpPr>
        <p:spPr>
          <a:xfrm>
            <a:off x="574614" y="1195321"/>
            <a:ext cx="9517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ECG Identification For Personal Authentication Using LSTM-Based Deep Recurrent Neural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FF71E-F09B-B70A-4F37-61424B4DA128}"/>
              </a:ext>
            </a:extLst>
          </p:cNvPr>
          <p:cNvSpPr txBox="1"/>
          <p:nvPr/>
        </p:nvSpPr>
        <p:spPr>
          <a:xfrm>
            <a:off x="701313" y="2134337"/>
            <a:ext cx="7577715" cy="3738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ECG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분류를 위한 새로운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LSTM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기반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DRNN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아키텍처 사용</a:t>
            </a:r>
            <a:endParaRPr lang="en-US" altLang="ko-KR" sz="1600" b="0" i="0" dirty="0">
              <a:solidFill>
                <a:srgbClr val="222222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입력 시퀀스 길이에 따른 식별 정확도 영향을 평가함</a:t>
            </a:r>
            <a:endParaRPr lang="en-US" altLang="ko-KR" sz="1600" b="0" i="0" dirty="0">
              <a:solidFill>
                <a:srgbClr val="222222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제안된 모델은 최신 방법에 비해 시퀀스가 ​​더 짧을 때 더 나은 성능을 보</a:t>
            </a:r>
            <a:r>
              <a:rPr lang="ko-KR" altLang="en-US" sz="1600" dirty="0">
                <a:solidFill>
                  <a:srgbClr val="22222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임</a:t>
            </a:r>
            <a:endParaRPr lang="en-US" altLang="ko-KR" sz="1600" dirty="0">
              <a:solidFill>
                <a:srgbClr val="222222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22222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빠른 결과가 필요한 실시간 개인 </a:t>
            </a:r>
            <a:r>
              <a:rPr lang="en-US" altLang="ko-KR" sz="1600" dirty="0">
                <a:solidFill>
                  <a:srgbClr val="22222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ECG </a:t>
            </a:r>
            <a:r>
              <a:rPr lang="ko-KR" altLang="en-US" sz="1600" dirty="0">
                <a:solidFill>
                  <a:srgbClr val="22222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식별 시스템에 유용</a:t>
            </a:r>
            <a:endParaRPr lang="en-US" altLang="ko-KR" sz="1600" dirty="0">
              <a:solidFill>
                <a:srgbClr val="222222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22222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제안된 </a:t>
            </a:r>
            <a:r>
              <a:rPr lang="en-US" altLang="ko-KR" sz="1600" dirty="0">
                <a:solidFill>
                  <a:srgbClr val="22222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LSTM </a:t>
            </a:r>
            <a:r>
              <a:rPr lang="ko-KR" altLang="en-US" sz="1600" dirty="0">
                <a:solidFill>
                  <a:srgbClr val="22222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기반 모델이 기존의 </a:t>
            </a:r>
            <a:r>
              <a:rPr lang="en-US" altLang="ko-KR" sz="1600" dirty="0">
                <a:solidFill>
                  <a:srgbClr val="22222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RNN </a:t>
            </a:r>
            <a:r>
              <a:rPr lang="ko-KR" altLang="en-US" sz="1600" dirty="0">
                <a:solidFill>
                  <a:srgbClr val="22222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모델 보다 더 나은 성능을 보임</a:t>
            </a:r>
            <a:endParaRPr lang="en-US" altLang="ko-KR" sz="1600" dirty="0">
              <a:solidFill>
                <a:srgbClr val="222222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rgbClr val="222222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Depth, Number of hidden layer, data length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를 조정하며 실험</a:t>
            </a:r>
            <a:endParaRPr lang="en-US" altLang="ko-KR" sz="1600" b="0" i="0" dirty="0">
              <a:solidFill>
                <a:srgbClr val="222222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NSRDB</a:t>
            </a:r>
            <a:r>
              <a:rPr lang="ko-KR" altLang="en-US" sz="1600" dirty="0">
                <a:solidFill>
                  <a:srgbClr val="22222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정밀도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100%,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재현율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100%,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정확도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100%, F1-score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MITDB</a:t>
            </a:r>
            <a:r>
              <a:rPr lang="ko-KR" altLang="en-US" sz="1600" dirty="0">
                <a:solidFill>
                  <a:srgbClr val="22222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정밀도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99.8%,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재현율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99.8% 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정확도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99.8%, F1-score 0.99</a:t>
            </a:r>
            <a:endParaRPr lang="ko-KR" altLang="en-US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DB836-60FA-EA11-2633-BB16C3B380B8}"/>
              </a:ext>
            </a:extLst>
          </p:cNvPr>
          <p:cNvSpPr txBox="1"/>
          <p:nvPr/>
        </p:nvSpPr>
        <p:spPr>
          <a:xfrm>
            <a:off x="10645532" y="672100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0" dirty="0">
                <a:solidFill>
                  <a:schemeClr val="bg1">
                    <a:lumMod val="65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Paper Review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304B69-3FD1-BADE-1FCC-C745E5E43342}"/>
              </a:ext>
            </a:extLst>
          </p:cNvPr>
          <p:cNvSpPr txBox="1"/>
          <p:nvPr/>
        </p:nvSpPr>
        <p:spPr>
          <a:xfrm>
            <a:off x="146103" y="6459865"/>
            <a:ext cx="107666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Kim, </a:t>
            </a:r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Beom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-Hun, and Jae-Young </a:t>
            </a:r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Pyun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"ECG identification for personal authentication using LSTM-based deep recurrent neural networks." 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Sensors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 20.11 (2020): 3069.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48899B7-BE1C-C7FE-B424-28143BAA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726" y="1945167"/>
            <a:ext cx="3569048" cy="233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2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6</a:t>
            </a:fld>
            <a:endParaRPr 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B1B3F-CFB2-E7A3-55AD-0F4AF58EDEA2}"/>
              </a:ext>
            </a:extLst>
          </p:cNvPr>
          <p:cNvSpPr txBox="1"/>
          <p:nvPr/>
        </p:nvSpPr>
        <p:spPr>
          <a:xfrm>
            <a:off x="574614" y="444932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Reference 2</a:t>
            </a:r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1FD723-AA96-6F3C-AEF9-560985E71ABC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5F71A5-B46C-3C26-D23E-0435B28EC178}"/>
              </a:ext>
            </a:extLst>
          </p:cNvPr>
          <p:cNvSpPr txBox="1"/>
          <p:nvPr/>
        </p:nvSpPr>
        <p:spPr>
          <a:xfrm>
            <a:off x="574614" y="1195321"/>
            <a:ext cx="9517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Federated Learning of User Authentication Models</a:t>
            </a:r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FF71E-F09B-B70A-4F37-61424B4DA128}"/>
              </a:ext>
            </a:extLst>
          </p:cNvPr>
          <p:cNvSpPr txBox="1"/>
          <p:nvPr/>
        </p:nvSpPr>
        <p:spPr>
          <a:xfrm>
            <a:off x="770735" y="1823726"/>
            <a:ext cx="9239113" cy="401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사용자 인증 모델의 개인정보 보호를 위한 연합학습 제안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공유하지 않고 모델을 공동으로 훈련할 수 있는 학습 프레임 워크로 </a:t>
            </a:r>
            <a:r>
              <a:rPr lang="ko-KR" altLang="en-US" sz="16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임베딩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벡터 또한           비공개로 진행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개인정보 보호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사용자 수에 따른 확장 가능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새 사용자 추가 가능의 이점이 있음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VoxCeleb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세트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en-US" altLang="ko-KR" sz="16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Nagrani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et al., 2017) 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사용하여 실험 진행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(</a:t>
            </a:r>
            <a:r>
              <a:rPr lang="ko-KR" altLang="en-US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화자 식별을 위한 대규모 음성파일 데이터 셋</a:t>
            </a:r>
            <a:r>
              <a:rPr lang="en-US" altLang="ko-KR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각각 원시 입력 및 </a:t>
            </a:r>
            <a:r>
              <a:rPr lang="ko-KR" altLang="en-US" sz="16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임베딩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벡터의 개인 정보를 보호하기 위해 연합 학습 및 랜덤 이진 </a:t>
            </a:r>
            <a:r>
              <a:rPr lang="ko-KR" altLang="en-US" sz="16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임베딩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사용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사용자 수에 따라 확장 가능하며 일반적으로 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FL 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설정에서 수행되는 통신을 제외하고 사용자 간   또는 사용자와 서버 간의 조정이 필요하지 않음을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증명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73277-836E-2FCE-3752-7627413558E8}"/>
              </a:ext>
            </a:extLst>
          </p:cNvPr>
          <p:cNvSpPr txBox="1"/>
          <p:nvPr/>
        </p:nvSpPr>
        <p:spPr>
          <a:xfrm>
            <a:off x="10645532" y="672100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0" dirty="0">
                <a:solidFill>
                  <a:schemeClr val="bg1">
                    <a:lumMod val="65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Paper Review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35EE0A-BC87-0788-F096-3A97AEED2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118" y="1037225"/>
            <a:ext cx="1925416" cy="2475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5746C-5FA5-D90D-D6BF-8D5498FFE6EF}"/>
              </a:ext>
            </a:extLst>
          </p:cNvPr>
          <p:cNvSpPr txBox="1"/>
          <p:nvPr/>
        </p:nvSpPr>
        <p:spPr>
          <a:xfrm>
            <a:off x="146103" y="6459865"/>
            <a:ext cx="107666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Hosseini, Hossein, et al. "Federated learning of user authentication models." </a:t>
            </a:r>
            <a:r>
              <a:rPr lang="en-US" altLang="ko-KR" sz="1100" b="0" i="1" dirty="0" err="1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arXiv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preprint arXiv:2007.04618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 (2020).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80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7</a:t>
            </a:fld>
            <a:endParaRPr 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B1B3F-CFB2-E7A3-55AD-0F4AF58EDEA2}"/>
              </a:ext>
            </a:extLst>
          </p:cNvPr>
          <p:cNvSpPr txBox="1"/>
          <p:nvPr/>
        </p:nvSpPr>
        <p:spPr>
          <a:xfrm>
            <a:off x="574614" y="444932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Reference 2</a:t>
            </a:r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1FD723-AA96-6F3C-AEF9-560985E71ABC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5F71A5-B46C-3C26-D23E-0435B28EC178}"/>
              </a:ext>
            </a:extLst>
          </p:cNvPr>
          <p:cNvSpPr txBox="1"/>
          <p:nvPr/>
        </p:nvSpPr>
        <p:spPr>
          <a:xfrm>
            <a:off x="574614" y="1195321"/>
            <a:ext cx="9517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Federated Learning of User Authentication Models</a:t>
            </a:r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FF71E-F09B-B70A-4F37-61424B4DA128}"/>
              </a:ext>
            </a:extLst>
          </p:cNvPr>
          <p:cNvSpPr txBox="1"/>
          <p:nvPr/>
        </p:nvSpPr>
        <p:spPr>
          <a:xfrm>
            <a:off x="711997" y="2039739"/>
            <a:ext cx="10766613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다양한 데이터 특성을 학습하고 사용자를 안정적으로 인증할 수 있도록 인증 모델은 다양한 사용자 데이터로 학습되어야 함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화자 인식 모델은 높은 정확도로 사기꾼을 거부할 수 있도록 다양한 연령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성별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억양 등을 가진 사용자의 음성 데이터 학습이 필요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개인 정보 보호는 모델이 적대적인 환경에서 훈련되고 테스트될 가능성이 있는 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UA(User Authentication) 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애플리케이션에서 특히 중요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원시 입력과 </a:t>
            </a:r>
            <a:r>
              <a:rPr lang="ko-KR" altLang="en-US" sz="16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임베딩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벡터 모두 민감한 정보로 간주되어 공격에 취약해짐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따라서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임베딩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벡터도 비공개로 유지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73277-836E-2FCE-3752-7627413558E8}"/>
              </a:ext>
            </a:extLst>
          </p:cNvPr>
          <p:cNvSpPr txBox="1"/>
          <p:nvPr/>
        </p:nvSpPr>
        <p:spPr>
          <a:xfrm>
            <a:off x="10645532" y="672100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0" dirty="0">
                <a:solidFill>
                  <a:schemeClr val="bg1">
                    <a:lumMod val="65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Paper 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5746C-5FA5-D90D-D6BF-8D5498FFE6EF}"/>
              </a:ext>
            </a:extLst>
          </p:cNvPr>
          <p:cNvSpPr txBox="1"/>
          <p:nvPr/>
        </p:nvSpPr>
        <p:spPr>
          <a:xfrm>
            <a:off x="146103" y="6459865"/>
            <a:ext cx="107666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Hosseini, Hossein, et al. "Federated learning of user authentication models." </a:t>
            </a:r>
            <a:r>
              <a:rPr lang="en-US" altLang="ko-KR" sz="1100" b="0" i="1" dirty="0" err="1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arXiv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preprint arXiv:2007.04618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 (2020).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99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8</a:t>
            </a:fld>
            <a:endParaRPr 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B1B3F-CFB2-E7A3-55AD-0F4AF58EDEA2}"/>
              </a:ext>
            </a:extLst>
          </p:cNvPr>
          <p:cNvSpPr txBox="1"/>
          <p:nvPr/>
        </p:nvSpPr>
        <p:spPr>
          <a:xfrm>
            <a:off x="574614" y="444932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Reference 2</a:t>
            </a:r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1FD723-AA96-6F3C-AEF9-560985E71ABC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5F71A5-B46C-3C26-D23E-0435B28EC178}"/>
              </a:ext>
            </a:extLst>
          </p:cNvPr>
          <p:cNvSpPr txBox="1"/>
          <p:nvPr/>
        </p:nvSpPr>
        <p:spPr>
          <a:xfrm>
            <a:off x="574614" y="1195321"/>
            <a:ext cx="9517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Federated Learning of User Authentication Models</a:t>
            </a:r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FF71E-F09B-B70A-4F37-61424B4DA128}"/>
              </a:ext>
            </a:extLst>
          </p:cNvPr>
          <p:cNvSpPr txBox="1"/>
          <p:nvPr/>
        </p:nvSpPr>
        <p:spPr>
          <a:xfrm>
            <a:off x="805303" y="1816947"/>
            <a:ext cx="10766613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FL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단점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사용자의 </a:t>
            </a:r>
            <a:r>
              <a:rPr lang="ko-KR" altLang="en-US" sz="16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임베딩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벡터는 미리 정의되지 않음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모델 가중치와 기울기는 서버와 사용자 간에 여러 번 통신해야 함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훈련 및 추론은 일반적으로 리소스가 제한된 로컬 장치에서 수행됨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6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UA </a:t>
            </a:r>
            <a:r>
              <a:rPr lang="ko-KR" altLang="en-US" sz="16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모델 학습을 위한 </a:t>
            </a:r>
            <a:r>
              <a:rPr lang="en-US" altLang="ko-KR" sz="16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FL </a:t>
            </a:r>
            <a:r>
              <a:rPr lang="ko-KR" altLang="en-US" sz="16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프레임워크를 채택</a:t>
            </a:r>
            <a:endParaRPr lang="en-US" altLang="ko-KR" sz="16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사용자는 훈련 전에 생성된 임의의 </a:t>
            </a:r>
            <a:r>
              <a:rPr lang="ko-KR" altLang="en-US" sz="16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임베딩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벡터로 모델을 훈련 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개인 정보를 보호하고 </a:t>
            </a:r>
            <a:r>
              <a:rPr lang="ko-KR" altLang="en-US" sz="16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임베딩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벡터 간에 높은 수준의 분리성을 제공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73277-836E-2FCE-3752-7627413558E8}"/>
              </a:ext>
            </a:extLst>
          </p:cNvPr>
          <p:cNvSpPr txBox="1"/>
          <p:nvPr/>
        </p:nvSpPr>
        <p:spPr>
          <a:xfrm>
            <a:off x="10645532" y="672100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0" dirty="0">
                <a:solidFill>
                  <a:schemeClr val="bg1">
                    <a:lumMod val="65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Paper 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5746C-5FA5-D90D-D6BF-8D5498FFE6EF}"/>
              </a:ext>
            </a:extLst>
          </p:cNvPr>
          <p:cNvSpPr txBox="1"/>
          <p:nvPr/>
        </p:nvSpPr>
        <p:spPr>
          <a:xfrm>
            <a:off x="146103" y="6459865"/>
            <a:ext cx="107666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Hosseini, Hossein, et al. "Federated learning of user authentication models." </a:t>
            </a:r>
            <a:r>
              <a:rPr lang="en-US" altLang="ko-KR" sz="1100" b="0" i="1" dirty="0" err="1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arXiv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preprint arXiv:2007.04618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 (2020).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F5A-62CF-43BE-B3E9-87C2F05E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9</a:t>
            </a:fld>
            <a:endParaRPr 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B1B3F-CFB2-E7A3-55AD-0F4AF58EDEA2}"/>
              </a:ext>
            </a:extLst>
          </p:cNvPr>
          <p:cNvSpPr txBox="1"/>
          <p:nvPr/>
        </p:nvSpPr>
        <p:spPr>
          <a:xfrm>
            <a:off x="574614" y="444932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Reference 2</a:t>
            </a:r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1FD723-AA96-6F3C-AEF9-560985E71ABC}"/>
              </a:ext>
            </a:extLst>
          </p:cNvPr>
          <p:cNvCxnSpPr/>
          <p:nvPr/>
        </p:nvCxnSpPr>
        <p:spPr>
          <a:xfrm>
            <a:off x="445074" y="933710"/>
            <a:ext cx="113004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5F71A5-B46C-3C26-D23E-0435B28EC178}"/>
              </a:ext>
            </a:extLst>
          </p:cNvPr>
          <p:cNvSpPr txBox="1"/>
          <p:nvPr/>
        </p:nvSpPr>
        <p:spPr>
          <a:xfrm>
            <a:off x="574614" y="1195321"/>
            <a:ext cx="9517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Federated Learning of User Authentication Models</a:t>
            </a:r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FF71E-F09B-B70A-4F37-61424B4DA128}"/>
              </a:ext>
            </a:extLst>
          </p:cNvPr>
          <p:cNvSpPr txBox="1"/>
          <p:nvPr/>
        </p:nvSpPr>
        <p:spPr>
          <a:xfrm>
            <a:off x="817248" y="4432640"/>
            <a:ext cx="10928286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모든 경우에 매우 낮은 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FPR(</a:t>
            </a:r>
            <a:r>
              <a:rPr lang="en-US" altLang="ko-KR" sz="1600" b="0" i="0" dirty="0"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False Positive Rate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에서 높은 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TPR(True Positive Rate)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을 달성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TPR=80%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에서 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ne(</a:t>
            </a:r>
            <a:r>
              <a:rPr lang="ko-KR" altLang="en-US" sz="16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임베딩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벡터 길이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= 128, 256 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및 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512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 대해 신규 사용자 데이터에서 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FPR=0.27%, 0.18%,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0.16% 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달성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화자 검증 데이터 세트에 대한 실험 결과는 제안된 방법이 매우 높은 </a:t>
            </a:r>
            <a:r>
              <a:rPr lang="en-US" altLang="ko-KR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TPR</a:t>
            </a:r>
            <a:r>
              <a:rPr lang="ko-KR" alt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로 보이지 않는 사용자의 데이터를 안정적으로 거부함을 보여줌</a:t>
            </a: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73277-836E-2FCE-3752-7627413558E8}"/>
              </a:ext>
            </a:extLst>
          </p:cNvPr>
          <p:cNvSpPr txBox="1"/>
          <p:nvPr/>
        </p:nvSpPr>
        <p:spPr>
          <a:xfrm>
            <a:off x="10645532" y="672100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0" dirty="0">
                <a:solidFill>
                  <a:schemeClr val="bg1">
                    <a:lumMod val="65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Paper 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5746C-5FA5-D90D-D6BF-8D5498FFE6EF}"/>
              </a:ext>
            </a:extLst>
          </p:cNvPr>
          <p:cNvSpPr txBox="1"/>
          <p:nvPr/>
        </p:nvSpPr>
        <p:spPr>
          <a:xfrm>
            <a:off x="146103" y="6459865"/>
            <a:ext cx="107666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Hosseini, Hossein, et al. "Federated learning of user authentication models." </a:t>
            </a:r>
            <a:r>
              <a:rPr lang="en-US" altLang="ko-KR" sz="1100" b="0" i="1" dirty="0" err="1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arXiv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preprint arXiv:2007.04618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 (2020).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B2BAE0-010E-021A-6EB5-E8865D40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65" y="1985888"/>
            <a:ext cx="7544853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9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1350</Words>
  <Application>Microsoft Office PowerPoint</Application>
  <PresentationFormat>와이드스크린</PresentationFormat>
  <Paragraphs>145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Malgun Gothic Semilight</vt:lpstr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김예진</dc:creator>
  <cp:lastModifiedBy>김예진</cp:lastModifiedBy>
  <cp:revision>26</cp:revision>
  <dcterms:created xsi:type="dcterms:W3CDTF">2022-10-09T03:46:26Z</dcterms:created>
  <dcterms:modified xsi:type="dcterms:W3CDTF">2022-10-27T11:14:54Z</dcterms:modified>
</cp:coreProperties>
</file>