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 id="2147483891" r:id="rId5"/>
  </p:sldMasterIdLst>
  <p:notesMasterIdLst>
    <p:notesMasterId r:id="rId30"/>
  </p:notesMasterIdLst>
  <p:handoutMasterIdLst>
    <p:handoutMasterId r:id="rId31"/>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1" r:id="rId19"/>
    <p:sldId id="272" r:id="rId20"/>
    <p:sldId id="273" r:id="rId21"/>
    <p:sldId id="274" r:id="rId22"/>
    <p:sldId id="275" r:id="rId23"/>
    <p:sldId id="276" r:id="rId24"/>
    <p:sldId id="277" r:id="rId25"/>
    <p:sldId id="278" r:id="rId26"/>
    <p:sldId id="279" r:id="rId27"/>
    <p:sldId id="281" r:id="rId28"/>
    <p:sldId id="280" r:id="rId2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04" userDrawn="1">
          <p15:clr>
            <a:srgbClr val="A4A3A4"/>
          </p15:clr>
        </p15:guide>
        <p15:guide id="2" pos="264" userDrawn="1">
          <p15:clr>
            <a:srgbClr val="A4A3A4"/>
          </p15:clr>
        </p15:guide>
        <p15:guide id="3" pos="5640" userDrawn="1">
          <p15:clr>
            <a:srgbClr val="A4A3A4"/>
          </p15:clr>
        </p15:guide>
        <p15:guide id="4" pos="2880" userDrawn="1">
          <p15:clr>
            <a:srgbClr val="A4A3A4"/>
          </p15:clr>
        </p15:guide>
        <p15:guide id="5" orient="horz" pos="1620" userDrawn="1">
          <p15:clr>
            <a:srgbClr val="A4A3A4"/>
          </p15:clr>
        </p15:guide>
      </p15:sldGuideLst>
    </p:ext>
    <p:ext uri="{2D200454-40CA-4A62-9FC3-DE9A4176ACB9}">
      <p15:notesGuideLst xmlns="" xmlns:p15="http://schemas.microsoft.com/office/powerpoint/2012/main">
        <p15:guide id="1" orient="horz" pos="2254" userDrawn="1">
          <p15:clr>
            <a:srgbClr val="A4A3A4"/>
          </p15:clr>
        </p15:guide>
        <p15:guide id="2" pos="3082" userDrawn="1">
          <p15:clr>
            <a:srgbClr val="A4A3A4"/>
          </p15:clr>
        </p15:guide>
        <p15:guide id="3" orient="horz" pos="3006" userDrawn="1">
          <p15:clr>
            <a:srgbClr val="A4A3A4"/>
          </p15:clr>
        </p15:guide>
        <p15:guide id="4"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epenburg, Marianne" initials="MP" lastIdx="1" clrIdx="0"/>
  <p:cmAuthor id="1" name="Sutton, Brad" initials="SB" lastIdx="2" clrIdx="1">
    <p:extLst>
      <p:ext uri="{19B8F6BF-5375-455C-9EA6-DF929625EA0E}">
        <p15:presenceInfo xmlns="" xmlns:p15="http://schemas.microsoft.com/office/powerpoint/2012/main" userId="S-1-5-21-111288279-36659543-794563710-12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60202"/>
    <a:srgbClr val="D49D1B"/>
    <a:srgbClr val="FFCC33"/>
    <a:srgbClr val="F2A835"/>
    <a:srgbClr val="BB87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3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26" autoAdjust="0"/>
    <p:restoredTop sz="84982" autoAdjust="0"/>
  </p:normalViewPr>
  <p:slideViewPr>
    <p:cSldViewPr snapToGrid="0">
      <p:cViewPr varScale="1">
        <p:scale>
          <a:sx n="131" d="100"/>
          <a:sy n="131" d="100"/>
        </p:scale>
        <p:origin x="-1164" y="-90"/>
      </p:cViewPr>
      <p:guideLst>
        <p:guide orient="horz" pos="804"/>
        <p:guide orient="horz" pos="1620"/>
        <p:guide pos="264"/>
        <p:guide pos="5640"/>
        <p:guide pos="2880"/>
      </p:guideLst>
    </p:cSldViewPr>
  </p:slideViewPr>
  <p:outlineViewPr>
    <p:cViewPr>
      <p:scale>
        <a:sx n="33" d="100"/>
        <a:sy n="33" d="100"/>
      </p:scale>
      <p:origin x="0" y="592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showGuides="1">
      <p:cViewPr>
        <p:scale>
          <a:sx n="50" d="100"/>
          <a:sy n="50" d="100"/>
        </p:scale>
        <p:origin x="4116" y="66"/>
      </p:cViewPr>
      <p:guideLst>
        <p:guide orient="horz" pos="2254"/>
        <p:guide orient="horz" pos="3006"/>
        <p:guide pos="3082"/>
        <p:guide pos="230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sz="quarter" idx="1"/>
          </p:nvPr>
        </p:nvSpPr>
        <p:spPr>
          <a:xfrm>
            <a:off x="4143589" y="1"/>
            <a:ext cx="3169920" cy="480060"/>
          </a:xfrm>
          <a:prstGeom prst="rect">
            <a:avLst/>
          </a:prstGeom>
        </p:spPr>
        <p:txBody>
          <a:bodyPr vert="horz" lIns="96645" tIns="48323" rIns="96645" bIns="48323" rtlCol="0"/>
          <a:lstStyle>
            <a:lvl1pPr algn="r">
              <a:defRPr sz="1200"/>
            </a:lvl1pPr>
          </a:lstStyle>
          <a:p>
            <a:fld id="{05E48B40-F575-F045-AF98-7241656AD336}" type="datetimeFigureOut">
              <a:rPr lang="en-US" smtClean="0"/>
              <a:pPr/>
              <a:t>5/27/2018</a:t>
            </a:fld>
            <a:endParaRPr lang="en-US"/>
          </a:p>
        </p:txBody>
      </p:sp>
      <p:sp>
        <p:nvSpPr>
          <p:cNvPr id="4" name="Footer Placeholder 3"/>
          <p:cNvSpPr>
            <a:spLocks noGrp="1"/>
          </p:cNvSpPr>
          <p:nvPr>
            <p:ph type="ftr" sz="quarter" idx="2"/>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4"/>
            <a:ext cx="3169920" cy="480060"/>
          </a:xfrm>
          <a:prstGeom prst="rect">
            <a:avLst/>
          </a:prstGeom>
        </p:spPr>
        <p:txBody>
          <a:bodyPr vert="horz" lIns="96645" tIns="48323" rIns="96645" bIns="48323" rtlCol="0" anchor="b"/>
          <a:lstStyle>
            <a:lvl1pPr algn="r">
              <a:defRPr sz="1200"/>
            </a:lvl1pPr>
          </a:lstStyle>
          <a:p>
            <a:fld id="{99DF1ECE-AF69-F740-9EB1-7C3F3465194B}" type="slidenum">
              <a:rPr lang="en-US" smtClean="0"/>
              <a:pPr/>
              <a:t>‹#›</a:t>
            </a:fld>
            <a:endParaRPr lang="en-US"/>
          </a:p>
        </p:txBody>
      </p:sp>
    </p:spTree>
    <p:extLst>
      <p:ext uri="{BB962C8B-B14F-4D97-AF65-F5344CB8AC3E}">
        <p14:creationId xmlns="" xmlns:p14="http://schemas.microsoft.com/office/powerpoint/2010/main" val="3592518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6645" tIns="48323" rIns="96645" bIns="48323" rtlCol="0"/>
          <a:lstStyle>
            <a:lvl1pPr algn="r">
              <a:defRPr sz="1200"/>
            </a:lvl1pPr>
          </a:lstStyle>
          <a:p>
            <a:fld id="{5503108B-28A2-4A1F-97E4-23F53BEF9B1F}" type="datetimeFigureOut">
              <a:rPr lang="en-US" smtClean="0"/>
              <a:pPr/>
              <a:t>5/27/2018</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5" tIns="48323" rIns="96645" bIns="48323"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5" tIns="48323" rIns="96645" bIns="483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5" tIns="48323" rIns="96645" bIns="48323" rtlCol="0" anchor="b"/>
          <a:lstStyle>
            <a:lvl1pPr algn="r">
              <a:defRPr sz="1200"/>
            </a:lvl1pPr>
          </a:lstStyle>
          <a:p>
            <a:fld id="{1A47E64D-F0A2-43B3-B0BA-78A854B03B27}" type="slidenum">
              <a:rPr lang="en-US" smtClean="0"/>
              <a:pPr/>
              <a:t>‹#›</a:t>
            </a:fld>
            <a:endParaRPr lang="en-US"/>
          </a:p>
        </p:txBody>
      </p:sp>
    </p:spTree>
    <p:extLst>
      <p:ext uri="{BB962C8B-B14F-4D97-AF65-F5344CB8AC3E}">
        <p14:creationId xmlns="" xmlns:p14="http://schemas.microsoft.com/office/powerpoint/2010/main" val="4041134893"/>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457200" algn="l" defTabSz="914400" rtl="0" eaLnBrk="1" latinLnBrk="0" hangingPunct="1">
      <a:defRPr sz="2400" kern="1200">
        <a:solidFill>
          <a:schemeClr val="tx1"/>
        </a:solidFill>
        <a:latin typeface="+mn-lt"/>
        <a:ea typeface="+mn-ea"/>
        <a:cs typeface="+mn-cs"/>
      </a:defRPr>
    </a:lvl2pPr>
    <a:lvl3pPr marL="914400" algn="l" defTabSz="914400" rtl="0" eaLnBrk="1" latinLnBrk="0" hangingPunct="1">
      <a:defRPr sz="2400" kern="1200">
        <a:solidFill>
          <a:schemeClr val="tx1"/>
        </a:solidFill>
        <a:latin typeface="+mn-lt"/>
        <a:ea typeface="+mn-ea"/>
        <a:cs typeface="+mn-cs"/>
      </a:defRPr>
    </a:lvl3pPr>
    <a:lvl4pPr marL="1371600" algn="l" defTabSz="914400" rtl="0" eaLnBrk="1" latinLnBrk="0" hangingPunct="1">
      <a:defRPr sz="2400" kern="1200">
        <a:solidFill>
          <a:schemeClr val="tx1"/>
        </a:solidFill>
        <a:latin typeface="+mn-lt"/>
        <a:ea typeface="+mn-ea"/>
        <a:cs typeface="+mn-cs"/>
      </a:defRPr>
    </a:lvl4pPr>
    <a:lvl5pPr marL="1828800" algn="l" defTabSz="914400" rtl="0" eaLnBrk="1" latinLnBrk="0" hangingPunct="1">
      <a:defRPr sz="2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1" y="0"/>
            <a:ext cx="480830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346718299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Click to edit Master text styles</a:t>
            </a:r>
          </a:p>
        </p:txBody>
      </p:sp>
      <p:pic>
        <p:nvPicPr>
          <p:cNvPr id="5" name="Picture 4"/>
          <p:cNvPicPr>
            <a:picLocks noChangeAspect="1"/>
          </p:cNvPicPr>
          <p:nvPr userDrawn="1"/>
        </p:nvPicPr>
        <p:blipFill rotWithShape="1">
          <a:blip r:embed="rId2" cstate="print">
            <a:extLst>
              <a:ext uri="{28A0092B-C50C-407E-A947-70E740481C1C}">
                <a14:useLocalDpi xmlns=""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 xmlns:p14="http://schemas.microsoft.com/office/powerpoint/2010/main" val="1279471637"/>
      </p:ext>
    </p:extLst>
  </p:cSld>
  <p:clrMapOvr>
    <a:masterClrMapping/>
  </p:clrMapOvr>
  <p:transition>
    <p:fade/>
  </p:transition>
  <p:extLst mod="1">
    <p:ext uri="{DCECCB84-F9BA-43D5-87BE-67443E8EF086}">
      <p15:sldGuideLst xmlns=""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207705237"/>
      </p:ext>
    </p:extLst>
  </p:cSld>
  <p:clrMapOvr>
    <a:masterClrMapping/>
  </p:clrMapOvr>
  <p:transition>
    <p:fade/>
  </p:transition>
  <p:extLst>
    <p:ext uri="{DCECCB84-F9BA-43D5-87BE-67443E8EF086}">
      <p15:sldGuideLst xmlns="" xmlns:p15="http://schemas.microsoft.com/office/powerpoint/2012/main">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7899" y="1178074"/>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178074"/>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6978806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40529997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1020147025"/>
      </p:ext>
    </p:extLst>
  </p:cSld>
  <p:clrMapOvr>
    <a:masterClrMapping/>
  </p:clrMapOvr>
  <p:transition>
    <p:fade/>
  </p:transition>
  <p:extLst mod="1">
    <p:ext uri="{DCECCB84-F9BA-43D5-87BE-67443E8EF086}">
      <p15:sldGuideLst xmlns="" xmlns:p15="http://schemas.microsoft.com/office/powerpoint/2012/main">
        <p15:guide id="1" pos="45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182683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extLst>
              <a:ext uri="{28A0092B-C50C-407E-A947-70E740481C1C}">
                <a14:useLocalDpi xmlns=""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 xmlns:p14="http://schemas.microsoft.com/office/powerpoint/2010/main" val="31908703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 xmlns:p14="http://schemas.microsoft.com/office/powerpoint/2010/main" val="13607641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6578912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flipH="1">
            <a:off x="1" y="0"/>
            <a:ext cx="3381608" cy="51435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42859326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Blue Bac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0" y="0"/>
            <a:ext cx="4767209"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413183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 xmlns:p14="http://schemas.microsoft.com/office/powerpoint/2010/main" val="1125800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401241"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3" cstate="print">
            <a:extLst>
              <a:ext uri="{28A0092B-C50C-407E-A947-70E740481C1C}">
                <a14:useLocalDpi xmlns=""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 xmlns:p14="http://schemas.microsoft.com/office/powerpoint/2010/main" val="340020650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7559206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_Title Blue Back">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a:xfrm>
            <a:off x="0" y="0"/>
            <a:ext cx="4808306"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1" y="0"/>
            <a:ext cx="4808306"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 xmlns:p14="http://schemas.microsoft.com/office/powerpoint/2010/main" val="400913479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8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a:xfrm>
            <a:off x="4404" y="0"/>
            <a:ext cx="4752531"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4404" y="0"/>
            <a:ext cx="4752531"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 xmlns:p14="http://schemas.microsoft.com/office/powerpoint/2010/main" val="120859759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7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a:xfrm>
            <a:off x="-1" y="0"/>
            <a:ext cx="4673601"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1" y="0"/>
            <a:ext cx="4673601"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 xmlns:p14="http://schemas.microsoft.com/office/powerpoint/2010/main" val="17200569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5_Title Blue Bac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0" y="0"/>
            <a:ext cx="6000750"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pic>
        <p:nvPicPr>
          <p:cNvPr id="14" name="Picture 13"/>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6000750"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 xmlns:p14="http://schemas.microsoft.com/office/powerpoint/2010/main" val="42907412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6_Title Blue Bac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0" y="0"/>
            <a:ext cx="7742682"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pic>
        <p:nvPicPr>
          <p:cNvPr id="14" name="Picture 13"/>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7742682"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 xmlns:p14="http://schemas.microsoft.com/office/powerpoint/2010/main" val="747554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1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a:xfrm>
            <a:off x="0" y="0"/>
            <a:ext cx="4787900"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0" y="0"/>
            <a:ext cx="4787900"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 xmlns:p14="http://schemas.microsoft.com/office/powerpoint/2010/main" val="225766891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2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 xmlns:a14="http://schemas.microsoft.com/office/drawing/2010/main" val="0"/>
              </a:ext>
            </a:extLst>
          </a:blip>
          <a:srcRect l="14490" t="-185" r="25230" b="-1"/>
          <a:stretch/>
        </p:blipFill>
        <p:spPr>
          <a:xfrm>
            <a:off x="0" y="0"/>
            <a:ext cx="4649492" cy="5143500"/>
          </a:xfrm>
          <a:prstGeom prst="rect">
            <a:avLst/>
          </a:prstGeom>
          <a:ln>
            <a:noFill/>
          </a:ln>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Edit Master text styles</a:t>
            </a:r>
          </a:p>
        </p:txBody>
      </p:sp>
    </p:spTree>
    <p:extLst>
      <p:ext uri="{BB962C8B-B14F-4D97-AF65-F5344CB8AC3E}">
        <p14:creationId xmlns="" xmlns:p14="http://schemas.microsoft.com/office/powerpoint/2010/main" val="36425866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4404" y="0"/>
            <a:ext cx="475253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382134665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rotWithShape="1">
          <a:blip r:embed="rId2" cstate="email">
            <a:extLst>
              <a:ext uri="{28A0092B-C50C-407E-A947-70E740481C1C}">
                <a14:useLocalDpi xmlns="" xmlns:a14="http://schemas.microsoft.com/office/drawing/2010/main"/>
              </a:ext>
            </a:extLst>
          </a:blip>
          <a:srcRect l="55862" r="4471"/>
          <a:stretch/>
        </p:blipFill>
        <p:spPr bwMode="hidden">
          <a:xfrm>
            <a:off x="5509260" y="0"/>
            <a:ext cx="362712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Edit Master text styles</a:t>
            </a:r>
          </a:p>
        </p:txBody>
      </p:sp>
      <p:pic>
        <p:nvPicPr>
          <p:cNvPr id="6" name="Picture 5"/>
          <p:cNvPicPr>
            <a:picLocks noChangeAspect="1"/>
          </p:cNvPicPr>
          <p:nvPr/>
        </p:nvPicPr>
        <p:blipFill rotWithShape="1">
          <a:blip r:embed="rId3" cstate="print">
            <a:extLst>
              <a:ext uri="{28A0092B-C50C-407E-A947-70E740481C1C}">
                <a14:useLocalDpi xmlns="" xmlns:a14="http://schemas.microsoft.com/office/drawing/2010/main"/>
              </a:ext>
            </a:extLst>
          </a:blip>
          <a:srcRect l="8790" t="34294" r="8357" b="34966"/>
          <a:stretch/>
        </p:blipFill>
        <p:spPr bwMode="invGray">
          <a:xfrm>
            <a:off x="2513350" y="3817621"/>
            <a:ext cx="4163020" cy="868805"/>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 xmlns:p14="http://schemas.microsoft.com/office/powerpoint/2010/main" val="10575581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Edit Master text styles</a:t>
            </a:r>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a:ext>
            </a:extLst>
          </a:blip>
          <a:srcRect l="8790" t="34294" r="8357" b="34966"/>
          <a:stretch/>
        </p:blipFill>
        <p:spPr bwMode="invGray">
          <a:xfrm>
            <a:off x="2513350" y="3817621"/>
            <a:ext cx="4163020" cy="868805"/>
          </a:xfrm>
          <a:prstGeom prst="rect">
            <a:avLst/>
          </a:prstGeom>
        </p:spPr>
      </p:pic>
      <p:pic>
        <p:nvPicPr>
          <p:cNvPr id="6" name="Picture 5"/>
          <p:cNvPicPr>
            <a:picLocks noChangeAspect="1"/>
          </p:cNvPicPr>
          <p:nvPr userDrawn="1"/>
        </p:nvPicPr>
        <p:blipFill rotWithShape="1">
          <a:blip r:embed="rId2" cstate="print">
            <a:extLst>
              <a:ext uri="{28A0092B-C50C-407E-A947-70E740481C1C}">
                <a14:useLocalDpi xmlns=""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 xmlns:p14="http://schemas.microsoft.com/office/powerpoint/2010/main" val="1449442222"/>
      </p:ext>
    </p:extLst>
  </p:cSld>
  <p:clrMapOvr>
    <a:masterClrMapping/>
  </p:clrMapOvr>
  <p:transition>
    <p:fade/>
  </p:transition>
  <p:extLst mod="1">
    <p:ext uri="{DCECCB84-F9BA-43D5-87BE-67443E8EF086}">
      <p15:sldGuideLst xmlns="" xmlns:p15="http://schemas.microsoft.com/office/powerpoint/2012/main">
        <p15:guide id="1"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425409173"/>
      </p:ext>
    </p:extLst>
  </p:cSld>
  <p:clrMapOvr>
    <a:masterClrMapping/>
  </p:clrMapOvr>
  <p:transition>
    <p:fade/>
  </p:transition>
  <p:extLst>
    <p:ext uri="{DCECCB84-F9BA-43D5-87BE-67443E8EF086}">
      <p15:sldGuideLst xmlns="" xmlns:p15="http://schemas.microsoft.com/office/powerpoint/2012/main">
        <p15:guide id="1"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7899" y="1216819"/>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216819"/>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7461419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640503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3231914892"/>
      </p:ext>
    </p:extLst>
  </p:cSld>
  <p:clrMapOvr>
    <a:masterClrMapping/>
  </p:clrMapOvr>
  <p:transition>
    <p:fade/>
  </p:transition>
  <p:extLst mod="1">
    <p:ext uri="{DCECCB84-F9BA-43D5-87BE-67443E8EF086}">
      <p15:sldGuideLst xmlns="" xmlns:p15="http://schemas.microsoft.com/office/powerpoint/2012/main">
        <p15:guide id="1" pos="45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771161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4" cstate="print">
            <a:extLst>
              <a:ext uri="{28A0092B-C50C-407E-A947-70E740481C1C}">
                <a14:useLocalDpi xmlns="" xmlns:a14="http://schemas.microsoft.com/office/drawing/2010/main"/>
              </a:ext>
            </a:extLst>
          </a:blip>
          <a:srcRect/>
          <a:stretch/>
        </p:blipFill>
        <p:spPr>
          <a:xfrm>
            <a:off x="8632824" y="4666971"/>
            <a:ext cx="404813" cy="389614"/>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extLst>
              <a:ext uri="{28A0092B-C50C-407E-A947-70E740481C1C}">
                <a14:useLocalDpi xmlns=""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 xmlns:p14="http://schemas.microsoft.com/office/powerpoint/2010/main" val="289238579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4" cstate="print">
            <a:extLst>
              <a:ext uri="{28A0092B-C50C-407E-A947-70E740481C1C}">
                <a14:useLocalDpi xmlns="" xmlns:a14="http://schemas.microsoft.com/office/drawing/2010/main"/>
              </a:ext>
            </a:extLst>
          </a:blip>
          <a:srcRect/>
          <a:stretch/>
        </p:blipFill>
        <p:spPr bwMode="invGray">
          <a:xfrm>
            <a:off x="105273" y="4666971"/>
            <a:ext cx="404813" cy="389614"/>
          </a:xfrm>
          <a:prstGeom prst="rect">
            <a:avLst/>
          </a:prstGeom>
        </p:spPr>
      </p:pic>
      <p:pic>
        <p:nvPicPr>
          <p:cNvPr id="7" name="Picture 6"/>
          <p:cNvPicPr>
            <a:picLocks noChangeAspect="1"/>
          </p:cNvPicPr>
          <p:nvPr userDrawn="1"/>
        </p:nvPicPr>
        <p:blipFill rotWithShape="1">
          <a:blip r:embed="rId4" cstate="print">
            <a:extLst>
              <a:ext uri="{28A0092B-C50C-407E-A947-70E740481C1C}">
                <a14:useLocalDpi xmlns=""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 xmlns:p14="http://schemas.microsoft.com/office/powerpoint/2010/main" val="28160530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 xmlns:a14="http://schemas.microsoft.com/office/drawing/2010/main"/>
              </a:ext>
            </a:extLst>
          </a:blip>
          <a:srcRect/>
          <a:stretch>
            <a:fillRect/>
          </a:stretch>
        </p:blipFill>
        <p:spPr bwMode="hidden">
          <a:xfrm>
            <a:off x="-14288" y="0"/>
            <a:ext cx="23574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169017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4380" t="553" r="25185"/>
          <a:stretch/>
        </p:blipFill>
        <p:spPr>
          <a:xfrm>
            <a:off x="0" y="0"/>
            <a:ext cx="469598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42468481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bwMode="hidden">
          <a:xfrm flipH="1">
            <a:off x="1" y="0"/>
            <a:ext cx="3381608" cy="51435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 xmlns:p14="http://schemas.microsoft.com/office/powerpoint/2010/main" val="42739319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 xmlns:a14="http://schemas.microsoft.com/office/drawing/2010/main"/>
              </a:ext>
            </a:extLst>
          </a:blip>
          <a:srcRect/>
          <a:stretch/>
        </p:blipFill>
        <p:spPr bwMode="hidden">
          <a:xfrm flipH="1">
            <a:off x="1" y="0"/>
            <a:ext cx="3381608" cy="5143500"/>
          </a:xfrm>
          <a:prstGeom prst="rect">
            <a:avLst/>
          </a:prstGeom>
        </p:spPr>
      </p:pic>
      <p:pic>
        <p:nvPicPr>
          <p:cNvPr id="3" name="Picture 2"/>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 xmlns:p14="http://schemas.microsoft.com/office/powerpoint/2010/main" val="27833625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hidden">
          <a:xfrm>
            <a:off x="401241"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a:ext>
            </a:extLst>
          </a:blip>
          <a:srcRect/>
          <a:stretch/>
        </p:blipFill>
        <p:spPr bwMode="invGray">
          <a:xfrm>
            <a:off x="105273" y="4666971"/>
            <a:ext cx="404813" cy="389614"/>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 xmlns:p14="http://schemas.microsoft.com/office/powerpoint/2010/main" val="110057917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11597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1" y="0"/>
            <a:ext cx="467360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21509616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600075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379888641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7742682"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40837304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 xmlns:a14="http://schemas.microsoft.com/office/drawing/2010/main"/>
              </a:ext>
            </a:extLst>
          </a:blip>
          <a:srcRect/>
          <a:stretch/>
        </p:blipFill>
        <p:spPr>
          <a:xfrm>
            <a:off x="0" y="0"/>
            <a:ext cx="478790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smtClean="0"/>
              <a:t>Click to edit Master text styles</a:t>
            </a:r>
          </a:p>
        </p:txBody>
      </p:sp>
    </p:spTree>
    <p:extLst>
      <p:ext uri="{BB962C8B-B14F-4D97-AF65-F5344CB8AC3E}">
        <p14:creationId xmlns="" xmlns:p14="http://schemas.microsoft.com/office/powerpoint/2010/main" val="133820385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401241"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Click to edit Master text styles</a:t>
            </a:r>
          </a:p>
        </p:txBody>
      </p:sp>
      <p:pic>
        <p:nvPicPr>
          <p:cNvPr id="6" name="Picture 5"/>
          <p:cNvPicPr>
            <a:picLocks noChangeAspect="1"/>
          </p:cNvPicPr>
          <p:nvPr userDrawn="1"/>
        </p:nvPicPr>
        <p:blipFill rotWithShape="1">
          <a:blip r:embed="rId3" cstate="print">
            <a:extLst>
              <a:ext uri="{28A0092B-C50C-407E-A947-70E740481C1C}">
                <a14:useLocalDpi xmlns=""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 xmlns:p14="http://schemas.microsoft.com/office/powerpoint/2010/main" val="36283548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9"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p:nvPicPr>
        <p:blipFill rotWithShape="1">
          <a:blip r:embed="rId24" cstate="print">
            <a:extLst>
              <a:ext uri="{28A0092B-C50C-407E-A947-70E740481C1C}">
                <a14:useLocalDpi xmlns=""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 xmlns:p14="http://schemas.microsoft.com/office/powerpoint/2010/main" val="1349225188"/>
      </p:ext>
    </p:extLst>
  </p:cSld>
  <p:clrMap bg1="lt1" tx1="dk1" bg2="lt2" tx2="dk2" accent1="accent1" accent2="accent2" accent3="accent3" accent4="accent4" accent5="accent5" accent6="accent6" hlink="hlink" folHlink="folHlink"/>
  <p:sldLayoutIdLst>
    <p:sldLayoutId id="2147483881" r:id="rId1"/>
    <p:sldLayoutId id="2147483889" r:id="rId2"/>
    <p:sldLayoutId id="2147483887" r:id="rId3"/>
    <p:sldLayoutId id="2147483888" r:id="rId4"/>
    <p:sldLayoutId id="2147483886" r:id="rId5"/>
    <p:sldLayoutId id="2147483882" r:id="rId6"/>
    <p:sldLayoutId id="2147483883" r:id="rId7"/>
    <p:sldLayoutId id="2147483885" r:id="rId8"/>
    <p:sldLayoutId id="2147483865" r:id="rId9"/>
    <p:sldLayoutId id="2147483854" r:id="rId10"/>
    <p:sldLayoutId id="2147483853" r:id="rId11"/>
    <p:sldLayoutId id="2147483855" r:id="rId12"/>
    <p:sldLayoutId id="2147483856" r:id="rId13"/>
    <p:sldLayoutId id="2147483857" r:id="rId14"/>
    <p:sldLayoutId id="2147483858" r:id="rId15"/>
    <p:sldLayoutId id="2147483860" r:id="rId16"/>
    <p:sldLayoutId id="2147483861" r:id="rId17"/>
    <p:sldLayoutId id="2147483862" r:id="rId18"/>
    <p:sldLayoutId id="2147483863" r:id="rId19"/>
    <p:sldLayoutId id="2147483864" r:id="rId20"/>
    <p:sldLayoutId id="2147483866" r:id="rId21"/>
    <p:sldLayoutId id="2147483890" r:id="rId22"/>
  </p:sldLayoutIdLst>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txStyles>
    <p:titleStyle>
      <a:lvl1pPr algn="l" defTabSz="514337" rtl="0" eaLnBrk="1" fontAlgn="base" hangingPunct="1">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9"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p:nvPicPr>
        <p:blipFill rotWithShape="1">
          <a:blip r:embed="rId23" cstate="print">
            <a:extLst>
              <a:ext uri="{28A0092B-C50C-407E-A947-70E740481C1C}">
                <a14:useLocalDpi xmlns="" xmlns:a14="http://schemas.microsoft.com/office/drawing/2010/main"/>
              </a:ext>
            </a:extLst>
          </a:blip>
          <a:srcRect/>
          <a:stretch/>
        </p:blipFill>
        <p:spPr bwMode="invGray">
          <a:xfrm>
            <a:off x="8632824" y="4666971"/>
            <a:ext cx="404813" cy="389614"/>
          </a:xfrm>
          <a:prstGeom prst="rect">
            <a:avLst/>
          </a:prstGeom>
        </p:spPr>
      </p:pic>
      <p:sp>
        <p:nvSpPr>
          <p:cNvPr id="7"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8" name="Picture 7"/>
          <p:cNvPicPr>
            <a:picLocks noChangeAspect="1"/>
          </p:cNvPicPr>
          <p:nvPr/>
        </p:nvPicPr>
        <p:blipFill rotWithShape="1">
          <a:blip r:embed="rId23" cstate="print">
            <a:extLst>
              <a:ext uri="{28A0092B-C50C-407E-A947-70E740481C1C}">
                <a14:useLocalDpi xmlns=""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 xmlns:p14="http://schemas.microsoft.com/office/powerpoint/2010/main" val="3144878555"/>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Lst>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txStyles>
    <p:titleStyle>
      <a:lvl1pPr algn="l" defTabSz="514337" rtl="0" eaLnBrk="1" fontAlgn="base" hangingPunct="1">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people.duke.edu/~rnau/411arim.htm" TargetMode="External"/><Relationship Id="rId2" Type="http://schemas.openxmlformats.org/officeDocument/2006/relationships/hyperlink" Target="https://www.analyticsvidhya.com/blog/2016/02/time-series-forecasting-codes-python/" TargetMode="Externa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with ARIMAS</a:t>
            </a:r>
            <a:endParaRPr lang="en-US" dirty="0"/>
          </a:p>
        </p:txBody>
      </p:sp>
      <p:sp>
        <p:nvSpPr>
          <p:cNvPr id="3" name="Subtitle 2"/>
          <p:cNvSpPr>
            <a:spLocks noGrp="1"/>
          </p:cNvSpPr>
          <p:nvPr>
            <p:ph type="subTitle" idx="1"/>
          </p:nvPr>
        </p:nvSpPr>
        <p:spPr/>
        <p:txBody>
          <a:bodyPr/>
          <a:lstStyle/>
          <a:p>
            <a:r>
              <a:rPr lang="en-US" dirty="0" smtClean="0"/>
              <a:t>MSDS 7333</a:t>
            </a:r>
            <a:endParaRPr lang="en-US" dirty="0"/>
          </a:p>
        </p:txBody>
      </p:sp>
      <p:sp>
        <p:nvSpPr>
          <p:cNvPr id="4" name="Text Placeholder 3"/>
          <p:cNvSpPr>
            <a:spLocks noGrp="1"/>
          </p:cNvSpPr>
          <p:nvPr>
            <p:ph type="body" sz="quarter" idx="10"/>
          </p:nvPr>
        </p:nvSpPr>
        <p:spPr/>
        <p:txBody>
          <a:bodyPr/>
          <a:lstStyle/>
          <a:p>
            <a:r>
              <a:rPr lang="en-US" dirty="0" smtClean="0"/>
              <a:t>Dr. Robert Slater </a:t>
            </a:r>
          </a:p>
          <a:p>
            <a:r>
              <a:rPr lang="en-US" dirty="0" smtClean="0"/>
              <a:t>rslater@smu.edu</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Much better after log transform</a:t>
            </a:r>
            <a:endParaRPr lang="en-US" dirty="0"/>
          </a:p>
        </p:txBody>
      </p:sp>
      <p:pic>
        <p:nvPicPr>
          <p:cNvPr id="64514" name="Picture 2"/>
          <p:cNvPicPr>
            <a:picLocks noChangeAspect="1" noChangeArrowheads="1"/>
          </p:cNvPicPr>
          <p:nvPr/>
        </p:nvPicPr>
        <p:blipFill>
          <a:blip r:embed="rId2" cstate="print"/>
          <a:srcRect/>
          <a:stretch>
            <a:fillRect/>
          </a:stretch>
        </p:blipFill>
        <p:spPr bwMode="auto">
          <a:xfrm>
            <a:off x="295957" y="1027340"/>
            <a:ext cx="3833358" cy="3799952"/>
          </a:xfrm>
          <a:prstGeom prst="rect">
            <a:avLst/>
          </a:prstGeom>
          <a:noFill/>
          <a:ln w="9525">
            <a:noFill/>
            <a:miter lim="800000"/>
            <a:headEnd/>
            <a:tailEnd/>
          </a:ln>
        </p:spPr>
      </p:pic>
      <p:sp>
        <p:nvSpPr>
          <p:cNvPr id="5" name="TextBox 4"/>
          <p:cNvSpPr txBox="1"/>
          <p:nvPr/>
        </p:nvSpPr>
        <p:spPr>
          <a:xfrm>
            <a:off x="4666343" y="1618343"/>
            <a:ext cx="4121641" cy="923330"/>
          </a:xfrm>
          <a:prstGeom prst="rect">
            <a:avLst/>
          </a:prstGeom>
          <a:noFill/>
        </p:spPr>
        <p:txBody>
          <a:bodyPr wrap="none" rtlCol="0">
            <a:spAutoFit/>
          </a:bodyPr>
          <a:lstStyle/>
          <a:p>
            <a:r>
              <a:rPr lang="en-US" dirty="0" smtClean="0">
                <a:solidFill>
                  <a:schemeClr val="bg1"/>
                </a:solidFill>
              </a:rPr>
              <a:t>Still need to deal with our seasonality!</a:t>
            </a:r>
          </a:p>
          <a:p>
            <a:endParaRPr lang="en-US" dirty="0" smtClean="0">
              <a:solidFill>
                <a:schemeClr val="bg1"/>
              </a:solidFill>
            </a:endParaRPr>
          </a:p>
          <a:p>
            <a:r>
              <a:rPr lang="en-US" dirty="0" smtClean="0">
                <a:solidFill>
                  <a:schemeClr val="bg1"/>
                </a:solidFill>
              </a:rPr>
              <a:t>Notice the stats didn’t actually change!</a:t>
            </a:r>
            <a:endParaRPr lang="en-US" dirty="0">
              <a:solidFill>
                <a:schemeClr val="bg1"/>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 12 for moving average?</a:t>
            </a:r>
            <a:endParaRPr lang="en-US" dirty="0"/>
          </a:p>
        </p:txBody>
      </p:sp>
      <p:sp>
        <p:nvSpPr>
          <p:cNvPr id="3" name="Content Placeholder 2"/>
          <p:cNvSpPr>
            <a:spLocks noGrp="1"/>
          </p:cNvSpPr>
          <p:nvPr>
            <p:ph idx="1"/>
          </p:nvPr>
        </p:nvSpPr>
        <p:spPr/>
        <p:txBody>
          <a:bodyPr/>
          <a:lstStyle/>
          <a:p>
            <a:r>
              <a:rPr lang="en-US" dirty="0" smtClean="0"/>
              <a:t>Seasonality to Data</a:t>
            </a:r>
          </a:p>
          <a:p>
            <a:r>
              <a:rPr lang="en-US" dirty="0" smtClean="0"/>
              <a:t>Using 5 doesn’t work as well…</a:t>
            </a:r>
          </a:p>
          <a:p>
            <a:r>
              <a:rPr lang="en-US" dirty="0" smtClean="0"/>
              <a:t>Using the rolling average is important</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got the series stationary now what!</a:t>
            </a:r>
            <a:endParaRPr lang="en-US" dirty="0"/>
          </a:p>
        </p:txBody>
      </p:sp>
      <p:sp>
        <p:nvSpPr>
          <p:cNvPr id="3" name="Content Placeholder 2"/>
          <p:cNvSpPr>
            <a:spLocks noGrp="1"/>
          </p:cNvSpPr>
          <p:nvPr>
            <p:ph idx="1"/>
          </p:nvPr>
        </p:nvSpPr>
        <p:spPr/>
        <p:txBody>
          <a:bodyPr/>
          <a:lstStyle/>
          <a:p>
            <a:r>
              <a:rPr lang="en-US" dirty="0" smtClean="0"/>
              <a:t>Time to find p, d, q</a:t>
            </a:r>
          </a:p>
          <a:p>
            <a:pPr lvl="1"/>
            <a:r>
              <a:rPr lang="en-US" dirty="0" smtClean="0"/>
              <a:t>Use </a:t>
            </a:r>
            <a:r>
              <a:rPr lang="en-US" dirty="0" err="1" smtClean="0"/>
              <a:t>intution</a:t>
            </a:r>
            <a:endParaRPr lang="en-US" dirty="0" smtClean="0"/>
          </a:p>
          <a:p>
            <a:pPr lvl="1"/>
            <a:r>
              <a:rPr lang="en-US" dirty="0" smtClean="0"/>
              <a:t>Use </a:t>
            </a:r>
            <a:r>
              <a:rPr lang="en-US" strike="sngStrike" dirty="0" smtClean="0"/>
              <a:t>high explosive</a:t>
            </a:r>
            <a:r>
              <a:rPr lang="en-US" dirty="0" smtClean="0"/>
              <a:t> brute force</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Method</a:t>
            </a:r>
            <a:endParaRPr lang="en-US" dirty="0"/>
          </a:p>
        </p:txBody>
      </p:sp>
      <p:sp>
        <p:nvSpPr>
          <p:cNvPr id="3" name="Content Placeholder 2"/>
          <p:cNvSpPr>
            <a:spLocks noGrp="1"/>
          </p:cNvSpPr>
          <p:nvPr>
            <p:ph idx="1"/>
          </p:nvPr>
        </p:nvSpPr>
        <p:spPr/>
        <p:txBody>
          <a:bodyPr/>
          <a:lstStyle/>
          <a:p>
            <a:r>
              <a:rPr lang="en-US" dirty="0" smtClean="0"/>
              <a:t>Use Autocorrelation, Partial Autocorrelation</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‘d’</a:t>
            </a:r>
            <a:endParaRPr lang="en-US" dirty="0"/>
          </a:p>
        </p:txBody>
      </p:sp>
      <p:sp>
        <p:nvSpPr>
          <p:cNvPr id="3" name="Content Placeholder 2"/>
          <p:cNvSpPr>
            <a:spLocks noGrp="1"/>
          </p:cNvSpPr>
          <p:nvPr>
            <p:ph idx="1"/>
          </p:nvPr>
        </p:nvSpPr>
        <p:spPr>
          <a:xfrm>
            <a:off x="310642" y="985158"/>
            <a:ext cx="8555831" cy="3451623"/>
          </a:xfrm>
        </p:spPr>
        <p:txBody>
          <a:bodyPr/>
          <a:lstStyle/>
          <a:p>
            <a:r>
              <a:rPr lang="en-US" sz="1400" b="1" dirty="0" smtClean="0"/>
              <a:t>Identifying the order of differencing and the constant:</a:t>
            </a:r>
            <a:endParaRPr lang="en-US" sz="1400" dirty="0" smtClean="0"/>
          </a:p>
          <a:p>
            <a:r>
              <a:rPr lang="en-US" sz="1400" dirty="0" smtClean="0"/>
              <a:t>Rule 1: If the series has positive autocorrelations out to a high number of lags (say, 10 or more), then it probably needs a higher order of differencing.</a:t>
            </a:r>
          </a:p>
          <a:p>
            <a:r>
              <a:rPr lang="en-US" sz="1400" dirty="0" smtClean="0"/>
              <a:t>Rule 2: If the lag-1 autocorrelation is zero or negative, or the autocorrelations are all small and </a:t>
            </a:r>
            <a:r>
              <a:rPr lang="en-US" sz="1400" dirty="0" err="1" smtClean="0"/>
              <a:t>patternless</a:t>
            </a:r>
            <a:r>
              <a:rPr lang="en-US" sz="1400" dirty="0" smtClean="0"/>
              <a:t>, then the series does </a:t>
            </a:r>
            <a:r>
              <a:rPr lang="en-US" sz="1400" i="1" dirty="0" smtClean="0"/>
              <a:t>not</a:t>
            </a:r>
            <a:r>
              <a:rPr lang="en-US" sz="1400" dirty="0" smtClean="0"/>
              <a:t> need a higher order of differencing. If the lag-1 autocorrelation is -0.5 or more negative, the series may be </a:t>
            </a:r>
            <a:r>
              <a:rPr lang="en-US" sz="1400" dirty="0" err="1" smtClean="0"/>
              <a:t>overdifferenced</a:t>
            </a:r>
            <a:r>
              <a:rPr lang="en-US" sz="1400" dirty="0" smtClean="0"/>
              <a:t>. </a:t>
            </a:r>
            <a:r>
              <a:rPr lang="en-US" sz="1400" b="1" dirty="0" smtClean="0"/>
              <a:t> BEWARE OF OVERDIFFERENCING.</a:t>
            </a:r>
            <a:endParaRPr lang="en-US" sz="1400" dirty="0" smtClean="0"/>
          </a:p>
          <a:p>
            <a:r>
              <a:rPr lang="en-US" sz="1400" dirty="0" smtClean="0"/>
              <a:t>Rule 3: The optimal order of differencing is often the order of differencing at which the standard deviation is lowest. (Not always, though. Slightly too much or slightly too little differencing can also be corrected with AR or MA terms. See rules 6 and 7.)</a:t>
            </a:r>
          </a:p>
          <a:p>
            <a:r>
              <a:rPr lang="en-US" sz="1400" dirty="0" smtClean="0"/>
              <a:t>Rule 4: A model with </a:t>
            </a:r>
            <a:r>
              <a:rPr lang="en-US" sz="1400" u="sng" dirty="0" smtClean="0"/>
              <a:t>no</a:t>
            </a:r>
            <a:r>
              <a:rPr lang="en-US" sz="1400" dirty="0" smtClean="0"/>
              <a:t> orders of differencing assumes that the original series is stationary (among other things, mean-reverting). A model with </a:t>
            </a:r>
            <a:r>
              <a:rPr lang="en-US" sz="1400" u="sng" dirty="0" smtClean="0"/>
              <a:t>one</a:t>
            </a:r>
            <a:r>
              <a:rPr lang="en-US" sz="1400" dirty="0" smtClean="0"/>
              <a:t> order of differencing assumes that the original series has a constant average trend (e.g. a random walk or SES-type model, with or without growth). A model with </a:t>
            </a:r>
            <a:r>
              <a:rPr lang="en-US" sz="1400" u="sng" dirty="0" smtClean="0"/>
              <a:t>two</a:t>
            </a:r>
            <a:r>
              <a:rPr lang="en-US" sz="1400" dirty="0" smtClean="0"/>
              <a:t> orders of total differencing assumes that the original series has a time-varying trend (e.g. a random trend or LES-type model).</a:t>
            </a:r>
          </a:p>
          <a:p>
            <a:r>
              <a:rPr lang="en-US" sz="1400" dirty="0" smtClean="0"/>
              <a:t>Rule 5: A model with </a:t>
            </a:r>
            <a:r>
              <a:rPr lang="en-US" sz="1400" u="sng" dirty="0" smtClean="0"/>
              <a:t>no</a:t>
            </a:r>
            <a:r>
              <a:rPr lang="en-US" sz="1400" dirty="0" smtClean="0"/>
              <a:t> orders of differencing normally includes a constant term (which allows for a non-zero mean value). A model with </a:t>
            </a:r>
            <a:r>
              <a:rPr lang="en-US" sz="1400" u="sng" dirty="0" smtClean="0"/>
              <a:t>two</a:t>
            </a:r>
            <a:r>
              <a:rPr lang="en-US" sz="1400" dirty="0" smtClean="0"/>
              <a:t> orders of total differencing normally does </a:t>
            </a:r>
            <a:r>
              <a:rPr lang="en-US" sz="1400" u="sng" dirty="0" smtClean="0"/>
              <a:t>not</a:t>
            </a:r>
            <a:r>
              <a:rPr lang="en-US" sz="1400" dirty="0" smtClean="0"/>
              <a:t> include a constant term. In a model with </a:t>
            </a:r>
            <a:r>
              <a:rPr lang="en-US" sz="1400" u="sng" dirty="0" smtClean="0"/>
              <a:t>one</a:t>
            </a:r>
            <a:r>
              <a:rPr lang="en-US" sz="1400" dirty="0" smtClean="0"/>
              <a:t> order of total differencing, a constant term should be included if the series has a non-zero average trend.</a:t>
            </a:r>
          </a:p>
          <a:p>
            <a:endParaRPr lang="en-US" sz="14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examples (our differenced/stationary plot)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41993" y="961572"/>
            <a:ext cx="5905500" cy="2857500"/>
          </a:xfrm>
          <a:prstGeom prst="rect">
            <a:avLst/>
          </a:prstGeom>
          <a:noFill/>
          <a:ln w="9525">
            <a:noFill/>
            <a:miter lim="800000"/>
            <a:headEnd/>
            <a:tailEnd/>
          </a:ln>
        </p:spPr>
      </p:pic>
      <p:sp>
        <p:nvSpPr>
          <p:cNvPr id="5" name="TextBox 4"/>
          <p:cNvSpPr txBox="1"/>
          <p:nvPr/>
        </p:nvSpPr>
        <p:spPr>
          <a:xfrm>
            <a:off x="6458857" y="1139372"/>
            <a:ext cx="2489199" cy="1477328"/>
          </a:xfrm>
          <a:prstGeom prst="rect">
            <a:avLst/>
          </a:prstGeom>
          <a:noFill/>
        </p:spPr>
        <p:txBody>
          <a:bodyPr wrap="square" rtlCol="0">
            <a:spAutoFit/>
          </a:bodyPr>
          <a:lstStyle/>
          <a:p>
            <a:r>
              <a:rPr lang="en-US" dirty="0" smtClean="0">
                <a:solidFill>
                  <a:schemeClr val="bg1"/>
                </a:solidFill>
              </a:rPr>
              <a:t>Rule 1: NO (almost immediately drops below UCL)</a:t>
            </a:r>
          </a:p>
          <a:p>
            <a:r>
              <a:rPr lang="en-US" dirty="0" smtClean="0">
                <a:solidFill>
                  <a:schemeClr val="bg1"/>
                </a:solidFill>
              </a:rPr>
              <a:t>Rule 2: Yes.  At label 1 the value is ~ 0</a:t>
            </a:r>
            <a:endParaRPr lang="en-US" dirty="0">
              <a:solidFill>
                <a:schemeClr val="bg1"/>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example (raw airline population)</a:t>
            </a:r>
            <a:endParaRPr lang="en-US" dirty="0"/>
          </a:p>
        </p:txBody>
      </p:sp>
      <p:pic>
        <p:nvPicPr>
          <p:cNvPr id="72706" name="Picture 2"/>
          <p:cNvPicPr>
            <a:picLocks noChangeAspect="1" noChangeArrowheads="1"/>
          </p:cNvPicPr>
          <p:nvPr/>
        </p:nvPicPr>
        <p:blipFill>
          <a:blip r:embed="rId2" cstate="print"/>
          <a:srcRect/>
          <a:stretch>
            <a:fillRect/>
          </a:stretch>
        </p:blipFill>
        <p:spPr bwMode="auto">
          <a:xfrm>
            <a:off x="0" y="1409247"/>
            <a:ext cx="5991225" cy="2876550"/>
          </a:xfrm>
          <a:prstGeom prst="rect">
            <a:avLst/>
          </a:prstGeom>
          <a:noFill/>
          <a:ln w="9525">
            <a:noFill/>
            <a:miter lim="800000"/>
            <a:headEnd/>
            <a:tailEnd/>
          </a:ln>
        </p:spPr>
      </p:pic>
      <p:sp>
        <p:nvSpPr>
          <p:cNvPr id="5" name="TextBox 4"/>
          <p:cNvSpPr txBox="1"/>
          <p:nvPr/>
        </p:nvSpPr>
        <p:spPr>
          <a:xfrm>
            <a:off x="6458857" y="1139372"/>
            <a:ext cx="2489199" cy="1200329"/>
          </a:xfrm>
          <a:prstGeom prst="rect">
            <a:avLst/>
          </a:prstGeom>
          <a:noFill/>
        </p:spPr>
        <p:txBody>
          <a:bodyPr wrap="square" rtlCol="0">
            <a:spAutoFit/>
          </a:bodyPr>
          <a:lstStyle/>
          <a:p>
            <a:r>
              <a:rPr lang="en-US" dirty="0" smtClean="0">
                <a:solidFill>
                  <a:schemeClr val="bg1"/>
                </a:solidFill>
              </a:rPr>
              <a:t>Rule 1: Yes—above UCL to 20</a:t>
            </a:r>
          </a:p>
          <a:p>
            <a:r>
              <a:rPr lang="en-US" dirty="0" smtClean="0">
                <a:solidFill>
                  <a:schemeClr val="bg1"/>
                </a:solidFill>
              </a:rPr>
              <a:t>Rule 2: No.  At label 1 the value is ~ 2X UCL</a:t>
            </a:r>
            <a:endParaRPr lang="en-US" dirty="0">
              <a:solidFill>
                <a:schemeClr val="bg1"/>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‘p’, ‘q’</a:t>
            </a:r>
            <a:endParaRPr lang="en-US" dirty="0"/>
          </a:p>
        </p:txBody>
      </p:sp>
      <p:sp>
        <p:nvSpPr>
          <p:cNvPr id="3" name="Content Placeholder 2"/>
          <p:cNvSpPr>
            <a:spLocks noGrp="1"/>
          </p:cNvSpPr>
          <p:nvPr>
            <p:ph idx="1"/>
          </p:nvPr>
        </p:nvSpPr>
        <p:spPr>
          <a:xfrm>
            <a:off x="116114" y="1035959"/>
            <a:ext cx="8764873" cy="3451623"/>
          </a:xfrm>
        </p:spPr>
        <p:txBody>
          <a:bodyPr/>
          <a:lstStyle/>
          <a:p>
            <a:r>
              <a:rPr lang="en-US" sz="1400" b="1" dirty="0" smtClean="0"/>
              <a:t>Identifying the numbers of AR and MA terms:</a:t>
            </a:r>
            <a:endParaRPr lang="en-US" sz="1400" dirty="0" smtClean="0"/>
          </a:p>
          <a:p>
            <a:r>
              <a:rPr lang="en-US" sz="1400" dirty="0" smtClean="0"/>
              <a:t>Rule 6: If the </a:t>
            </a:r>
            <a:r>
              <a:rPr lang="en-US" sz="1400" u="sng" dirty="0" smtClean="0"/>
              <a:t>partial autocorrelation function</a:t>
            </a:r>
            <a:r>
              <a:rPr lang="en-US" sz="1400" dirty="0" smtClean="0"/>
              <a:t> (PACF) of the differenced series displays a sharp cutoff and/or the lag-1 autocorrelation is </a:t>
            </a:r>
            <a:r>
              <a:rPr lang="en-US" sz="1400" u="sng" dirty="0" smtClean="0"/>
              <a:t>positive</a:t>
            </a:r>
            <a:r>
              <a:rPr lang="en-US" sz="1400" dirty="0" smtClean="0"/>
              <a:t>--i.e., if the series appears slightly "</a:t>
            </a:r>
            <a:r>
              <a:rPr lang="en-US" sz="1400" dirty="0" err="1" smtClean="0"/>
              <a:t>underdifferenced</a:t>
            </a:r>
            <a:r>
              <a:rPr lang="en-US" sz="1400" dirty="0" smtClean="0"/>
              <a:t>"--then consider adding one or more </a:t>
            </a:r>
            <a:r>
              <a:rPr lang="en-US" sz="1400" u="sng" dirty="0" smtClean="0"/>
              <a:t>AR</a:t>
            </a:r>
            <a:r>
              <a:rPr lang="en-US" sz="1400" dirty="0" smtClean="0"/>
              <a:t> terms to the model. The lag beyond which the PACF cuts off is the indicated number of AR terms.</a:t>
            </a:r>
          </a:p>
          <a:p>
            <a:r>
              <a:rPr lang="en-US" sz="1400" dirty="0" smtClean="0"/>
              <a:t>Rule 7: If the </a:t>
            </a:r>
            <a:r>
              <a:rPr lang="en-US" sz="1400" u="sng" dirty="0" smtClean="0"/>
              <a:t>autocorrelation function</a:t>
            </a:r>
            <a:r>
              <a:rPr lang="en-US" sz="1400" dirty="0" smtClean="0"/>
              <a:t> (ACF) of the differenced series displays a sharp cutoff and/or the lag-1 autocorrelation is </a:t>
            </a:r>
            <a:r>
              <a:rPr lang="en-US" sz="1400" u="sng" dirty="0" smtClean="0"/>
              <a:t>negative</a:t>
            </a:r>
            <a:r>
              <a:rPr lang="en-US" sz="1400" dirty="0" smtClean="0"/>
              <a:t>--i.e., if the series appears slightly "</a:t>
            </a:r>
            <a:r>
              <a:rPr lang="en-US" sz="1400" dirty="0" err="1" smtClean="0"/>
              <a:t>overdifferenced</a:t>
            </a:r>
            <a:r>
              <a:rPr lang="en-US" sz="1400" dirty="0" smtClean="0"/>
              <a:t>"--then consider adding an </a:t>
            </a:r>
            <a:r>
              <a:rPr lang="en-US" sz="1400" u="sng" dirty="0" smtClean="0"/>
              <a:t>MA</a:t>
            </a:r>
            <a:r>
              <a:rPr lang="en-US" sz="1400" dirty="0" smtClean="0"/>
              <a:t> term to the model. The lag beyond which the ACF cuts off is the indicated number of MA terms.</a:t>
            </a:r>
          </a:p>
          <a:p>
            <a:r>
              <a:rPr lang="en-US" sz="1400" dirty="0" smtClean="0"/>
              <a:t>Rule 8: It is possible for an AR term and an MA term to cancel each other's effects, so if a mixed AR-MA model seems to fit the data, also try a model with one fewer AR term and one fewer MA term--particularly if the parameter estimates in the original model require more than 10 iterations to converge. </a:t>
            </a:r>
            <a:r>
              <a:rPr lang="en-US" sz="1400" b="1" dirty="0" smtClean="0"/>
              <a:t>BEWARE OF USING MULTIPLE AR TERMS </a:t>
            </a:r>
            <a:r>
              <a:rPr lang="en-US" sz="1400" b="1" u="sng" dirty="0" smtClean="0"/>
              <a:t>AND</a:t>
            </a:r>
            <a:r>
              <a:rPr lang="en-US" sz="1400" b="1" dirty="0" smtClean="0"/>
              <a:t> MULTIPLE MA TERMS IN THE SAME MODEL.</a:t>
            </a:r>
            <a:endParaRPr lang="en-US" sz="1400" dirty="0" smtClean="0"/>
          </a:p>
          <a:p>
            <a:r>
              <a:rPr lang="en-US" sz="1400" dirty="0" smtClean="0"/>
              <a:t>Rule 9: If there is a unit root in the AR part of the model--i.e., if the sum of the AR coefficients is almost exactly 1--you should reduce the number of AR terms by one and </a:t>
            </a:r>
            <a:r>
              <a:rPr lang="en-US" sz="1400" u="sng" dirty="0" smtClean="0"/>
              <a:t>increase</a:t>
            </a:r>
            <a:r>
              <a:rPr lang="en-US" sz="1400" dirty="0" smtClean="0"/>
              <a:t> the order of differencing by one.</a:t>
            </a:r>
          </a:p>
          <a:p>
            <a:r>
              <a:rPr lang="en-US" sz="1400" dirty="0" smtClean="0"/>
              <a:t>Rule 10: If there is a unit root in the MA part of the model--i.e., if the sum of the MA coefficients is almost exactly 1--you should reduce the number of MA terms by one and </a:t>
            </a:r>
            <a:r>
              <a:rPr lang="en-US" sz="1400" u="sng" dirty="0" smtClean="0"/>
              <a:t>reduce</a:t>
            </a:r>
            <a:r>
              <a:rPr lang="en-US" sz="1400" dirty="0" smtClean="0"/>
              <a:t> the order of differencing by one.</a:t>
            </a:r>
          </a:p>
          <a:p>
            <a:r>
              <a:rPr lang="en-US" sz="1400" dirty="0" smtClean="0"/>
              <a:t>Rule 11: If the </a:t>
            </a:r>
            <a:r>
              <a:rPr lang="en-US" sz="1400" u="sng" dirty="0" smtClean="0"/>
              <a:t>long-term forecasts</a:t>
            </a:r>
            <a:r>
              <a:rPr lang="en-US" sz="1400" dirty="0" smtClean="0"/>
              <a:t>* appear erratic or unstable, there may be a unit root in the AR or MA coefficients.</a:t>
            </a:r>
          </a:p>
          <a:p>
            <a:pPr>
              <a:buNone/>
            </a:pPr>
            <a:endParaRPr lang="en-US" sz="14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3730" name="Picture 2"/>
          <p:cNvPicPr>
            <a:picLocks noChangeAspect="1" noChangeArrowheads="1"/>
          </p:cNvPicPr>
          <p:nvPr/>
        </p:nvPicPr>
        <p:blipFill>
          <a:blip r:embed="rId2" cstate="print"/>
          <a:srcRect/>
          <a:stretch>
            <a:fillRect/>
          </a:stretch>
        </p:blipFill>
        <p:spPr bwMode="auto">
          <a:xfrm>
            <a:off x="188006" y="1434193"/>
            <a:ext cx="6010275" cy="2971800"/>
          </a:xfrm>
          <a:prstGeom prst="rect">
            <a:avLst/>
          </a:prstGeom>
          <a:noFill/>
          <a:ln w="9525">
            <a:noFill/>
            <a:miter lim="800000"/>
            <a:headEnd/>
            <a:tailEnd/>
          </a:ln>
        </p:spPr>
      </p:pic>
      <p:sp>
        <p:nvSpPr>
          <p:cNvPr id="5" name="TextBox 4"/>
          <p:cNvSpPr txBox="1"/>
          <p:nvPr/>
        </p:nvSpPr>
        <p:spPr>
          <a:xfrm>
            <a:off x="6495143" y="1741714"/>
            <a:ext cx="1428596" cy="369332"/>
          </a:xfrm>
          <a:prstGeom prst="rect">
            <a:avLst/>
          </a:prstGeom>
          <a:noFill/>
        </p:spPr>
        <p:txBody>
          <a:bodyPr wrap="none" rtlCol="0">
            <a:spAutoFit/>
          </a:bodyPr>
          <a:lstStyle/>
          <a:p>
            <a:r>
              <a:rPr lang="en-US" dirty="0" smtClean="0">
                <a:solidFill>
                  <a:schemeClr val="bg1"/>
                </a:solidFill>
              </a:rPr>
              <a:t>All rules: No</a:t>
            </a:r>
            <a:endParaRPr lang="en-US" dirty="0">
              <a:solidFill>
                <a:schemeClr val="bg1"/>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4754" name="Picture 2"/>
          <p:cNvPicPr>
            <a:picLocks noChangeAspect="1" noChangeArrowheads="1"/>
          </p:cNvPicPr>
          <p:nvPr/>
        </p:nvPicPr>
        <p:blipFill>
          <a:blip r:embed="rId2" cstate="print"/>
          <a:srcRect/>
          <a:stretch>
            <a:fillRect/>
          </a:stretch>
        </p:blipFill>
        <p:spPr bwMode="auto">
          <a:xfrm>
            <a:off x="253320" y="1296081"/>
            <a:ext cx="6010275" cy="2943225"/>
          </a:xfrm>
          <a:prstGeom prst="rect">
            <a:avLst/>
          </a:prstGeom>
          <a:noFill/>
          <a:ln w="9525">
            <a:noFill/>
            <a:miter lim="800000"/>
            <a:headEnd/>
            <a:tailEnd/>
          </a:ln>
        </p:spPr>
      </p:pic>
      <p:sp>
        <p:nvSpPr>
          <p:cNvPr id="5" name="TextBox 4"/>
          <p:cNvSpPr txBox="1"/>
          <p:nvPr/>
        </p:nvSpPr>
        <p:spPr>
          <a:xfrm>
            <a:off x="6720114" y="1625600"/>
            <a:ext cx="2005742" cy="369332"/>
          </a:xfrm>
          <a:prstGeom prst="rect">
            <a:avLst/>
          </a:prstGeom>
          <a:noFill/>
        </p:spPr>
        <p:txBody>
          <a:bodyPr wrap="none" rtlCol="0">
            <a:spAutoFit/>
          </a:bodyPr>
          <a:lstStyle/>
          <a:p>
            <a:r>
              <a:rPr lang="en-US" dirty="0" smtClean="0">
                <a:solidFill>
                  <a:schemeClr val="bg1"/>
                </a:solidFill>
              </a:rPr>
              <a:t>1 AR term (rule 6)</a:t>
            </a:r>
            <a:endParaRPr lang="en-US" dirty="0">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ARIMAS</a:t>
            </a:r>
            <a:endParaRPr lang="en-US" dirty="0"/>
          </a:p>
        </p:txBody>
      </p:sp>
      <p:sp>
        <p:nvSpPr>
          <p:cNvPr id="6" name="Content Placeholder 5"/>
          <p:cNvSpPr>
            <a:spLocks noGrp="1"/>
          </p:cNvSpPr>
          <p:nvPr>
            <p:ph idx="1"/>
          </p:nvPr>
        </p:nvSpPr>
        <p:spPr/>
        <p:txBody>
          <a:bodyPr/>
          <a:lstStyle/>
          <a:p>
            <a:r>
              <a:rPr lang="en-US" dirty="0" err="1" smtClean="0"/>
              <a:t>AutoRegressive</a:t>
            </a:r>
            <a:endParaRPr lang="en-US" dirty="0" smtClean="0"/>
          </a:p>
          <a:p>
            <a:r>
              <a:rPr lang="en-US" dirty="0" smtClean="0"/>
              <a:t>Integrated</a:t>
            </a:r>
          </a:p>
          <a:p>
            <a:r>
              <a:rPr lang="en-US" dirty="0" smtClean="0"/>
              <a:t>Moving Average</a:t>
            </a: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(Grid Search)</a:t>
            </a:r>
            <a:endParaRPr lang="en-US" dirty="0"/>
          </a:p>
        </p:txBody>
      </p:sp>
      <p:sp>
        <p:nvSpPr>
          <p:cNvPr id="3" name="Content Placeholder 2"/>
          <p:cNvSpPr>
            <a:spLocks noGrp="1"/>
          </p:cNvSpPr>
          <p:nvPr>
            <p:ph idx="1"/>
          </p:nvPr>
        </p:nvSpPr>
        <p:spPr/>
        <p:txBody>
          <a:bodyPr/>
          <a:lstStyle/>
          <a:p>
            <a:r>
              <a:rPr lang="en-US" dirty="0" smtClean="0"/>
              <a:t>Generally the parameters </a:t>
            </a:r>
            <a:r>
              <a:rPr lang="en-US" dirty="0" err="1" smtClean="0"/>
              <a:t>p,d,q</a:t>
            </a:r>
            <a:r>
              <a:rPr lang="en-US" dirty="0" smtClean="0"/>
              <a:t> </a:t>
            </a:r>
            <a:r>
              <a:rPr lang="en-US" dirty="0" smtClean="0"/>
              <a:t>are between 0 and 3</a:t>
            </a:r>
          </a:p>
          <a:p>
            <a:r>
              <a:rPr lang="en-US" dirty="0" smtClean="0"/>
              <a:t>So we only need 27 runs to get the best fit</a:t>
            </a:r>
          </a:p>
          <a:p>
            <a:r>
              <a:rPr lang="en-US" dirty="0" smtClean="0"/>
              <a:t>Use them all in a for loop.</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a:t>
            </a:r>
            <a:endParaRPr lang="en-US" dirty="0"/>
          </a:p>
        </p:txBody>
      </p:sp>
      <p:sp>
        <p:nvSpPr>
          <p:cNvPr id="3" name="Content Placeholder 2"/>
          <p:cNvSpPr>
            <a:spLocks noGrp="1"/>
          </p:cNvSpPr>
          <p:nvPr>
            <p:ph idx="1"/>
          </p:nvPr>
        </p:nvSpPr>
        <p:spPr/>
        <p:txBody>
          <a:bodyPr/>
          <a:lstStyle/>
          <a:p>
            <a:r>
              <a:rPr lang="en-US" dirty="0" smtClean="0"/>
              <a:t>ARIMAS is nice as there are only 3 parameters that take on discrete values</a:t>
            </a:r>
          </a:p>
          <a:p>
            <a:r>
              <a:rPr lang="en-US" dirty="0" smtClean="0"/>
              <a:t>Linear regression has 2 parameters we can vary over a huge range (continuous)</a:t>
            </a:r>
          </a:p>
          <a:p>
            <a:pPr lvl="1"/>
            <a:r>
              <a:rPr lang="en-US" dirty="0" smtClean="0"/>
              <a:t>N * M values (N, M are the </a:t>
            </a:r>
            <a:r>
              <a:rPr lang="en-US" dirty="0" err="1" smtClean="0"/>
              <a:t>paranters</a:t>
            </a:r>
            <a:r>
              <a:rPr lang="en-US" dirty="0" smtClean="0"/>
              <a:t>)</a:t>
            </a:r>
          </a:p>
          <a:p>
            <a:pPr lvl="1"/>
            <a:r>
              <a:rPr lang="en-US" dirty="0" smtClean="0"/>
              <a:t>~ n</a:t>
            </a:r>
            <a:r>
              <a:rPr lang="en-US" baseline="30000" dirty="0" smtClean="0"/>
              <a:t>2  </a:t>
            </a:r>
            <a:r>
              <a:rPr lang="en-US" dirty="0" smtClean="0"/>
              <a:t>pick 5 each, 25 runs</a:t>
            </a:r>
            <a:endParaRPr lang="en-US" baseline="30000" dirty="0" smtClean="0"/>
          </a:p>
          <a:p>
            <a:r>
              <a:rPr lang="en-US" dirty="0" smtClean="0"/>
              <a:t>XGBOOST has 5-6 tuning parameters</a:t>
            </a:r>
          </a:p>
          <a:p>
            <a:pPr lvl="1"/>
            <a:r>
              <a:rPr lang="en-US" dirty="0" smtClean="0"/>
              <a:t>N</a:t>
            </a:r>
            <a:r>
              <a:rPr lang="en-US" baseline="30000" dirty="0" smtClean="0"/>
              <a:t>5 </a:t>
            </a:r>
            <a:r>
              <a:rPr lang="en-US" dirty="0" smtClean="0"/>
              <a:t>pick 5 each 3125 runs….</a:t>
            </a:r>
          </a:p>
          <a:p>
            <a:r>
              <a:rPr lang="en-US" dirty="0" smtClean="0"/>
              <a:t>It pays to know what your parameters do!!!!</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didn’t talk about prediction!!!</a:t>
            </a:r>
            <a:endParaRPr lang="en-US" dirty="0"/>
          </a:p>
        </p:txBody>
      </p:sp>
      <p:pic>
        <p:nvPicPr>
          <p:cNvPr id="8" name="Picture 2" descr="Image result for arimas predictions"/>
          <p:cNvPicPr>
            <a:picLocks noChangeAspect="1" noChangeArrowheads="1"/>
          </p:cNvPicPr>
          <p:nvPr/>
        </p:nvPicPr>
        <p:blipFill>
          <a:blip r:embed="rId2" cstate="print"/>
          <a:srcRect/>
          <a:stretch>
            <a:fillRect/>
          </a:stretch>
        </p:blipFill>
        <p:spPr bwMode="auto">
          <a:xfrm>
            <a:off x="424799" y="1273161"/>
            <a:ext cx="5309133" cy="3276537"/>
          </a:xfrm>
          <a:prstGeom prst="rect">
            <a:avLst/>
          </a:prstGeom>
          <a:noFill/>
        </p:spPr>
      </p:pic>
      <p:sp>
        <p:nvSpPr>
          <p:cNvPr id="9" name="TextBox 8"/>
          <p:cNvSpPr txBox="1"/>
          <p:nvPr/>
        </p:nvSpPr>
        <p:spPr>
          <a:xfrm>
            <a:off x="5880410" y="1434791"/>
            <a:ext cx="3095719" cy="646331"/>
          </a:xfrm>
          <a:prstGeom prst="rect">
            <a:avLst/>
          </a:prstGeom>
          <a:noFill/>
        </p:spPr>
        <p:txBody>
          <a:bodyPr wrap="none" rtlCol="0">
            <a:spAutoFit/>
          </a:bodyPr>
          <a:lstStyle/>
          <a:p>
            <a:r>
              <a:rPr lang="en-US" dirty="0" smtClean="0">
                <a:solidFill>
                  <a:schemeClr val="bg1"/>
                </a:solidFill>
              </a:rPr>
              <a:t>Predict 1 point at a time</a:t>
            </a:r>
          </a:p>
          <a:p>
            <a:r>
              <a:rPr lang="en-US" dirty="0" smtClean="0">
                <a:solidFill>
                  <a:schemeClr val="bg1"/>
                </a:solidFill>
              </a:rPr>
              <a:t>Horrible confidence intervals</a:t>
            </a:r>
            <a:endParaRPr lang="en-US" dirty="0">
              <a:solidFill>
                <a:schemeClr val="bg1"/>
              </a:solidFil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https://www.analyticsvidhya.com/blog/2016/02/time-series-forecasting-codes-python</a:t>
            </a:r>
            <a:r>
              <a:rPr lang="en-US" dirty="0" smtClean="0">
                <a:hlinkClick r:id="rId2"/>
              </a:rPr>
              <a:t>/</a:t>
            </a:r>
            <a:endParaRPr lang="en-US" dirty="0" smtClean="0"/>
          </a:p>
          <a:p>
            <a:r>
              <a:rPr lang="en-US" dirty="0" smtClean="0">
                <a:hlinkClick r:id="rId3"/>
              </a:rPr>
              <a:t>https://people.duke.edu/~</a:t>
            </a:r>
            <a:r>
              <a:rPr lang="en-US" dirty="0" smtClean="0">
                <a:hlinkClick r:id="rId3"/>
              </a:rPr>
              <a:t>rnau/411arim.htm</a:t>
            </a:r>
            <a:endParaRPr lang="en-US" dirty="0" smtClean="0"/>
          </a:p>
          <a:p>
            <a:r>
              <a:rPr lang="en-US" smtClean="0"/>
              <a:t>https://machinelearningmastery.com/arima-for-time-series-forecasting-with-python/</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smtClean="0"/>
              <a:t>Pick a stock</a:t>
            </a:r>
          </a:p>
          <a:p>
            <a:pPr lvl="1"/>
            <a:r>
              <a:rPr lang="en-US" dirty="0" smtClean="0"/>
              <a:t>Any stock</a:t>
            </a:r>
          </a:p>
          <a:p>
            <a:r>
              <a:rPr lang="en-US" dirty="0" smtClean="0"/>
              <a:t>Get 4 years worth of data</a:t>
            </a:r>
          </a:p>
          <a:p>
            <a:r>
              <a:rPr lang="en-US" dirty="0" smtClean="0"/>
              <a:t>Try and estimate the parameters p, d, q using techniques discussed for the stock data</a:t>
            </a:r>
          </a:p>
          <a:p>
            <a:r>
              <a:rPr lang="en-US" dirty="0" smtClean="0"/>
              <a:t>Do a grid search for parameters</a:t>
            </a:r>
          </a:p>
          <a:p>
            <a:r>
              <a:rPr lang="en-US" dirty="0" smtClean="0"/>
              <a:t>What is your final decision on parameters and WHY.</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t>
            </a:r>
            <a:r>
              <a:rPr lang="en-US" dirty="0" err="1" smtClean="0"/>
              <a:t>my</a:t>
            </a:r>
            <a:r>
              <a:rPr lang="en-US" dirty="0" smtClean="0"/>
              <a:t> </a:t>
            </a:r>
            <a:r>
              <a:rPr lang="en-US" dirty="0" err="1" smtClean="0"/>
              <a:t>my</a:t>
            </a:r>
            <a:r>
              <a:rPr lang="en-US" dirty="0" smtClean="0"/>
              <a:t>, that’s a lot of fancy words</a:t>
            </a:r>
            <a:endParaRPr lang="en-US" dirty="0"/>
          </a:p>
        </p:txBody>
      </p:sp>
      <p:sp>
        <p:nvSpPr>
          <p:cNvPr id="3" name="Content Placeholder 2"/>
          <p:cNvSpPr>
            <a:spLocks noGrp="1"/>
          </p:cNvSpPr>
          <p:nvPr>
            <p:ph idx="1"/>
          </p:nvPr>
        </p:nvSpPr>
        <p:spPr/>
        <p:txBody>
          <a:bodyPr/>
          <a:lstStyle/>
          <a:p>
            <a:r>
              <a:rPr lang="en-US" dirty="0" smtClean="0"/>
              <a:t>Yes</a:t>
            </a:r>
          </a:p>
          <a:p>
            <a:r>
              <a:rPr lang="en-US" dirty="0" smtClean="0"/>
              <a:t>Autoregressive</a:t>
            </a:r>
          </a:p>
          <a:p>
            <a:pPr lvl="1"/>
            <a:r>
              <a:rPr lang="en-US" dirty="0" smtClean="0"/>
              <a:t>Current prediction depends on the past results</a:t>
            </a:r>
          </a:p>
          <a:p>
            <a:pPr lvl="1"/>
            <a:r>
              <a:rPr lang="en-US" dirty="0" smtClean="0"/>
              <a:t>Similar to a Markov chain, but can be longer than 1 step</a:t>
            </a:r>
          </a:p>
          <a:p>
            <a:r>
              <a:rPr lang="en-US" dirty="0" smtClean="0"/>
              <a:t>Integrated</a:t>
            </a:r>
          </a:p>
          <a:p>
            <a:pPr lvl="1"/>
            <a:r>
              <a:rPr lang="en-US" dirty="0" smtClean="0"/>
              <a:t>Not only is the past result import, but the DIFFERENCES between the past results are important</a:t>
            </a:r>
          </a:p>
          <a:p>
            <a:r>
              <a:rPr lang="en-US" dirty="0" smtClean="0"/>
              <a:t>Moving Average</a:t>
            </a:r>
          </a:p>
          <a:p>
            <a:pPr lvl="1"/>
            <a:r>
              <a:rPr lang="en-US" dirty="0" smtClean="0"/>
              <a:t>The average of previous results is also important.</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a:t>
            </a:r>
            <a:endParaRPr lang="en-US" dirty="0"/>
          </a:p>
        </p:txBody>
      </p:sp>
      <p:sp>
        <p:nvSpPr>
          <p:cNvPr id="3" name="Content Placeholder 2"/>
          <p:cNvSpPr>
            <a:spLocks noGrp="1"/>
          </p:cNvSpPr>
          <p:nvPr>
            <p:ph idx="1"/>
          </p:nvPr>
        </p:nvSpPr>
        <p:spPr/>
        <p:txBody>
          <a:bodyPr/>
          <a:lstStyle/>
          <a:p>
            <a:r>
              <a:rPr lang="en-US" dirty="0" smtClean="0"/>
              <a:t>ARIMAS is really a group of models with three parameters:</a:t>
            </a:r>
          </a:p>
          <a:p>
            <a:r>
              <a:rPr lang="en-US" dirty="0" smtClean="0"/>
              <a:t>p: autoregressive part</a:t>
            </a:r>
          </a:p>
          <a:p>
            <a:r>
              <a:rPr lang="en-US" dirty="0" smtClean="0"/>
              <a:t>d</a:t>
            </a:r>
            <a:r>
              <a:rPr lang="en-US" dirty="0" smtClean="0"/>
              <a:t>: Integrated part</a:t>
            </a:r>
          </a:p>
          <a:p>
            <a:r>
              <a:rPr lang="en-US" dirty="0" smtClean="0"/>
              <a:t>q</a:t>
            </a:r>
            <a:r>
              <a:rPr lang="en-US" dirty="0" smtClean="0"/>
              <a:t>: Moving average part</a:t>
            </a:r>
          </a:p>
          <a:p>
            <a:r>
              <a:rPr lang="en-US" dirty="0" smtClean="0"/>
              <a:t>The trick is to find the right (</a:t>
            </a:r>
            <a:r>
              <a:rPr lang="en-US" dirty="0" err="1" smtClean="0"/>
              <a:t>p,d,q</a:t>
            </a:r>
            <a:r>
              <a:rPr lang="en-US" dirty="0" smtClean="0"/>
              <a:t>) combination to properly fit your model.</a:t>
            </a:r>
          </a:p>
          <a:p>
            <a:endParaRPr lang="en-US" dirty="0" smtClean="0"/>
          </a:p>
          <a:p>
            <a:r>
              <a:rPr lang="en-US" dirty="0" smtClean="0"/>
              <a:t>Thanks Capt. Obvious!</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Time Series</a:t>
            </a:r>
          </a:p>
          <a:p>
            <a:pPr lvl="1"/>
            <a:r>
              <a:rPr lang="en-US" dirty="0" smtClean="0"/>
              <a:t>Linear time only (sorry Special Relativity)</a:t>
            </a:r>
          </a:p>
          <a:p>
            <a:r>
              <a:rPr lang="en-US" dirty="0" smtClean="0"/>
              <a:t>The series must be stationary</a:t>
            </a:r>
          </a:p>
          <a:p>
            <a:pPr lvl="1"/>
            <a:r>
              <a:rPr lang="en-US" dirty="0" smtClean="0"/>
              <a:t>No trends</a:t>
            </a:r>
          </a:p>
          <a:p>
            <a:pPr lvl="1"/>
            <a:r>
              <a:rPr lang="en-US" dirty="0" smtClean="0"/>
              <a:t>No seasonal patterns</a:t>
            </a:r>
          </a:p>
          <a:p>
            <a:pPr lvl="2"/>
            <a:r>
              <a:rPr lang="en-US" dirty="0" smtClean="0"/>
              <a:t>Really?  Yeah really</a:t>
            </a:r>
          </a:p>
          <a:p>
            <a:pPr lvl="1"/>
            <a:r>
              <a:rPr lang="en-US" dirty="0" smtClean="0"/>
              <a:t>This seems like a very strict requirement</a:t>
            </a:r>
          </a:p>
          <a:p>
            <a:pPr lvl="2"/>
            <a:r>
              <a:rPr lang="en-US" dirty="0" smtClean="0"/>
              <a:t>Yup</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model something like this?</a:t>
            </a:r>
            <a:endParaRPr lang="en-US" dirty="0"/>
          </a:p>
        </p:txBody>
      </p:sp>
      <p:sp>
        <p:nvSpPr>
          <p:cNvPr id="56322" name="AutoShape 2" descr="data:image/png;base64,iVBORw0KGgoAAAANSUhEUgAAAXoAAAD8CAYAAAB5Pm/hAAAABHNCSVQICAgIfAhkiAAAAAlwSFlzAAALEgAACxIB0t1+/AAAADl0RVh0U29mdHdhcmUAbWF0cGxvdGxpYiB2ZXJzaW9uIDIuMi4yLCBodHRwOi8vbWF0cGxvdGxpYi5vcmcvhp/UCwAAIABJREFUeJzt3Xl8XFd5+P/PGY002kb7vlm27NhO7HiJ49hJyB6yQAkEKAkppDRfAm1oaVq+EOiPtvRLofxKgZQvhYamJFAIZCFNSLPvZHVsx/G+yLasfd9nNJrtfP+4945G0kgz0lxZi5/36+WXZq5m7hxNomeOnvuc5yitNUIIIZYux3wPQAghxNySQC+EEEucBHohhFjiJNALIcQSJ4FeCCGWOAn0QgixxEmgF0KIJU4CvRBCLHES6IUQYolzzvcAAIqKinRtbe18D0MIIRaVXbt2dWuti+M9bkEE+traWnbu3DnfwxBCiEVFKXUqkcdJ6kYIIZY4CfRCCLHESaAXQoglTgK9EEIscRLohRBiiZNAL4QQS5wEeiGEWOIk0AshhI3ea+pn16ne+R7GOBLohRDCRt9+6hB3/PJdwuGFsx+3BHohhLBRvzdA+6CPHQ0LZ1YvgV4IIWw0MBIA4PH3Wud5JGMk0AshhI0GzUD/5L42/MHwPI/GIIFeCCFsEgyF8fhDbKjKpd8b4LX6rvkeEpBgoFdK5SmlHlZKHVZKHVJKbVdKFSilnlNKHTO/5puPVUqpf1VK1Sul9iqlNs/tjyCEEAvDoC8IwAfOLSc3I5XH9yyM9E2iM/q7gae11muADcAh4C7gBa31KuAF8z7AdcAq89/twI9tHbEQQixQVtqmKNvF5auLefNEzzyPyBA30CulcoBLgHsBtNZ+rXU/cANwv/mw+4EPm7dvAH6uDW8BeUqpcttHLoQQC4x1ITYnPZVit4vBkeA8j8iQyIx+BdAF/Ewp9a5S6j+UUllAqda6DcD8WmI+vhJoinp+s3lMCCGWtEGfGegzUsl2pTISCBEIzf8F2UQCvRPYDPxYa70J8DCWpolFxTg2aeWAUup2pdROpdTOrq6FccFCCCGSYc3gczNScacbG/h5Rud/Vp9IoG8GmrXWb5v3H8YI/B1WSsb82hn1+Oqo51cBk65IaK3v0Vpv0VpvKS6Ou+WhEEIseJHUTYYzEuiHfIsg0Gut24EmpdRq89CVwEHgceBW89itwGPm7ceBT5vVN9uAASvFI4QQS5mVuome0VvH5lOim4P/OfBLpVQacAL4DMaHxINKqduARuDj5mOfBK4H6gGv+VghhFjyBkYCOB2KjNQU3OmpAAwvgBl9QoFea70H2BLjW1fGeKwG7khyXEIIsegMjgTIzUhFKUW2axGlboQQQiRmYCRAToYxk7dSN8OL5GKsEEKIBAz6guSYAT47cjF2/nP0EuiFEMImg1Ez+hwzRz8kM3ohhFg6ogO9y+kgNUVJjl4IIZaSQZ9xMRaIXJCV1I0QQiwRWmvjYqyZsgFwp6cuiPJKCfRCCGEDXyBMIKQjM3rAnNFLoBdCiCUhuv2BxZ3ulIuxQgixVES3P7C401NlRi+EEKdbOKz53XuteP32BuDBqF70Fne6XIwVQojT7nd7W/nzB97l2QMdtp53LHUzPtDLylghhDiNgqEwdz9/DIB+r9/Wc8dK3VgXY40WYPNHAr0Q4ozx+HutnOj2APb3oBnwWqmb6IuxqYTCGl9gfneZkkAvhDgjBENh7n7hGGeX5+ByOmy/SDponi86dbNQ+t1IoBdCnBHePtnLqR4vX7hiJe701EhgtsvgSIDMtBRSU8bCqjW7n+8SSwn0QogzQtfQKACry9zkzEE1zMBIYFx+Hlgw2wlKoBdCnBH6zIuv+ZlpZtmj3amb8e0PALJdZgdLSd0IIcTc6/MGUMrazzV1Tmb00atiIWrzEZnRCyHE3Bvw+slJTyXFoeakB83gSHBS6mahbCcogV4IcUbo8wbIyxzb5s/28sqoXvSWhbL5iAR6IcQZoc/rJy8zDbC/B43Wmu7hUYqyXeOOZ7lSAMnRCyHEadHvDZA/YUYfCtuzYnV4NMhoMExhVtq4484UB5lpKZK6EUKI06HP6yc/MqM3L5LalFLpGTYqeibO6K3XkouxQghxGgxE5egjuXObUirdw0aNfpF7cqDPdjkZGpXUjRBCzKlAKMzQaJC8jPEzertSKlagn5i6MV5r/nvSS6AXQix5/WbDsfwsK0dvzejtCvRG6qY4xox+LhZnzZQEeiHEkme1JLaqbrIjOXp7UzcFMWf089+TXgK9EGLJ67Nm9FFVN2Bv6iYvM3VcQzOLsThLcvRCCDGnIjP6CTl6uzpY9gz7Y1bcGK+1SHL0SqkGpdQ+pdQepdRO81iBUuo5pdQx82u+eVwppf5VKVWvlNqrlNo8lz+AEELEY+Xo57Lqpih7ctoGjA8Vrz9EMDR/m4/MZEZ/udZ6o9Z6i3n/LuAFrfUq4AXzPsB1wCrz3+3Aj+0arBBiafvpqyf47jNHbD9vpHOlmUN3OR2kpihbL8YWTjGjL3GnA9BhtkmeD8mkbm4A7jdv3w98OOr4z7XhLSBPKVWexOsIIc4AntEgP3j+KE/ub7P93H3eAKkpiqw0oyWBUsrWDpbdw6MUTxHoK/MzAGjtH7HltWYj0UCvgWeVUruUUrebx0q11m0A5tcS83gl0BT13GbzmBBCTOl377Xi8YfmZBVpv9nnRikVOWZX2aMvEGLIF5wydVOZZ8zo5zPQO+M/BICLtNatSqkS4Dml1OFpHqtiHJvUUML8wLgdoKamJsFhCCGWqgd2NAL2b9oNRo4+L8buT3Z8qPR6jLTQVKmbijxjRt/ct8Bn9FrrVvNrJ/AosBXosFIy5tdO8+HNQHXU06uA1hjnvEdrvUVrvaW4uHj2P4EQYtHb3zLAe80DlLhdeP0h25qNWaL73Fjs6kkfaX8wRaDPTHOSn5m6sFM3SqkspZTbug28H9gPPA7caj7sVuAx8/bjwKfN6pttwICV4hFCiFh+/U4jLqeDm8435oh2z+r7o/rcWIwNwpPP0Y8F+tipGzBm9S0LPHVTCjxq5racwK+01k8rpd4BHlRK3QY0Ah83H/8kcD1QD3iBz9g+aiHEkvJGfQ+XnFVMVX4mYJQ9TtytKRl9Xj8bq/PGHbMrR989TedKS0VeBqd6PEm/1mzFDfRa6xPAhhjHe4ArYxzXwB22jE4IcUboGPRx2eqSqNYE9m4KEmtGn2NT1U281A1AZV4Gb9R3o7Ued0H4dJGVsUKIeTU8GsTjD1GS44rssWpn5c1IIIQ/FI70ubFYPWiMuensdQ/5yUpLIcMs3YylMi8Djz/E4Mj8rJCVQC+EmFedgz4ASnNcYz1obJzRT+xzY3GnOwlr8PhDSZ2/xzM6ZcWNxaqln688vQR6IcS86jRXjJa408d2frJxRt/nGd+50mK1Kk72taZrf2CxSiwl0AshzkgdUTP6bJcZfG2c0fdPM6OH5PvddA9N3dDMUjHPi6Yk0Ash5lWXOaMvdqePXYy1c0bvjT2jt64HJNvBMpHUTVGWizSnY94CfaIrY4UQYk50DPpIT3WQk+5Ea1DKvq6SEN3QbHIdPST3Ws19Xno8fspz06d9nMOhqMhNp1lm9EKIharf6+e1Y91JV6jE0jk0Sok7HaUUDociO81p68XYjkEfKQ5FYdb4WXeODZuP/OilelIdDj52XlXcx1bkZciMXgix8HQO+vj6Y/t58XAngZDmV5+9gAvrimx9jY5BH6U5Y0E426YeNJa2AR+lbhcpjvH168nuG9vU6+Whnc3cckFN5GLrdCrzMnjlaNesXitZMqMXQkzpmYMdPHOgg+vXG53G2/p9tr+GNaO3ZLvs3WO1Y9BHaYzUSrIXY3/44jEcDsWfXb4yocdX5GXQOTTKaDC5cs7ZkEAvhJhSU6+XNKeDb354HTC2CtROnYOjlETN6O3eTLttwBczh56ZloLL6Yh0n5yJnuFRHtndwi0X1FCaM31+3lJpzvo7Bk7/BiQS6IUQU2rq9VKVn0G2y0l6qsP2QO8ZDTI8Ghw/o7dxj1WtNe0DvpjBWClFSY4rUt45E8e7PITCmstXl8R/sKnIbVT99Hgk0AshFpCmPi/V+ZkopSjKdtEzPPPZ73SsxVLROXq3jambodEgXn9oyqqYUnd6ZAwz0djrBaCmIDPh5xSYF4OtKqDTSQK9EGJKjT1eqguMlENhtosum2f0VvuDiTl6u8orOwasxVixA/1sZ/SNvV4cioQuwloKzDp+uz8sEyGBXggR08BIgEFfMDJrLc5Oi7TktUtHjBm9nVU3bWagL8+NHZBLZjmjb+r1Up6bQZoz8RBq1fHLjF4IsWA0memJarNHvJG6OT0zeo9Nu0y1m+cvm2ZGP+QLMjLDxmaNvd4ZpW3A+LlSUxS9HvsWgyVKAr0QIqbmPjPQmwGtMDuNHo+fsI3b/HUOjeJyOsjJGFvSY5U9evzJz+qt1E10VU806wOmc2hm6ZvZBHqlFPmZaZEma6eTBHohRExNvcYqzugZfSis6R+xb0baOeijJMc1bjMOO3vStw36KMhKIz01dq94K2XUMZj4Xyoj/hBdQ6ORaxczUZCVRq+kboQQC0Vjr5ecdCe5ZtdHq0OjnembjsFRSt3j0yqR9sE2VN50DPimTNvA7Gb0TRP+0pkJmdELIRaUpj7vuGBWaPZct7PypnPINymtkm1T+2AwLsaWTdNwbDYz+saemZdWWmRGL4RYUJp6vZG0DUCxOaO3s/JmYvsDGEvd2LFoqmNw+kCfm5FKmtMxoxn9bGroLQVZYzN6rTW+wOlphyCBXggxSTisae4bGZeHtlI33bMoR4zFHwwz5AtSmDV5L1dIPnUzGgzR4/FPm7pRSlHidtE5kxl9r5estBQKsqbfVSqW/Kw0+kcChMKagZEAa77+NL94s2HG55kp6V4phJika3iU0WB43Kw1NyOVFIeybQl//4jVJz72hiDJXoy1gvd0M3rACPQzydH3Gimt6AvIiSrITEVrY42CVdVUkmCvnGTIjF4IMYlVQ18VFegdDkVhVhrdQ/akbvrMevKJM+Nsm2b01mKp6Wb0YKyanVGOfhallRbrQ63X408qBTRTEuiFEJNEKkvyxwehomyXbY3NeiObdo/f+SkrzZ4cvbVYKt7uTyXuxNsgaK2TCvTWh1qfdyzQz6Z6Z6Yk0AshJmnpM2roq/LH14oXZqfRbVN5oNUKYOKMPsWhbOlJH+lzEy/Q56QnvDq2a8hMaRXOckafOTajb+r1UpiVFklVzSUJ9EKISbqH/bjTnZMWGhVnu2y7GGvN6AsyJ1/UtKOx2YluD+50J+44gbTEbVxkjpWn9wVCnOz2RO6fSnIWXjAhdXM6ZvMggV4IEUP38GikyiZakdtI3dixd2xfJHUTI9DbsPnIrlO9bK7Jj3vR1OpsGau52T88cZDr7/59pAzyQMsAAGvK3LMa08RAfzry8yCBXohF63vPHuF/9rbNybl7Pf6Y5YOFWWmMBsN4ZtgELJY+bwC3yxmzA6Qxo599oB/wBjjaMcyWZflxH1sSWTQ1fkbfOeTj4Z3NjARC7DcD/L6WQYqy0+Je4J1KemoKmWkpdA2N0trvO22BXsorhViEQmHNT145gcMBa8rd1BVn23r+Xo8/ZlohupY+2dxyn9c/qbTSkux2grsaewHYUlsQ97FWC4aJtfQ/e72BQDgMwJ6mfrbUFrC/ZYB1lbmzKq205GemcaB1gFBYL7wZvVIqRSn1rlLqCfP+cqXU20qpY0qp3yil0szjLvN+vfn92rkZuhBnrtb+EfyhML5AmDt/s4dAKGzr+buH/RRlTw7CRW5rdWzyefpej5/8CRU3lmzXzHvSa60jrY3faejD6VBsrM6L+7y8zFTSUhx0ROXoh3wB/uutU1y/rpzKvAzebepnxB/iWOcQ6ytzZzSuiQqy0thn/oWwEHP0XwQORd3/DvB9rfUqoA+4zTx+G9CntV4JfN98nBDCRqfMfit/fGEte5sH+MnLx207dzis6fNOnboBe9ogTDejn03Vzed+sYvP/9cuAHY19HFOZS4ZabG7Vkaz9o5tHxgL9L/e0cSQL8jnL61jY3Ueexr7Odg2SFjDuiQDfX5WGr6A8cE82+qdmUoo0CulqoAPAP9h3lfAFcDD5kPuBz5s3r7BvI/5/StVMn/nCCEmOdljVIJ8/tI6ttYW8MLhTtvOPegzluhbe5xGKzZn9HY0Nuv1+GNW3ADkZKTS7w3M6KLvofZBnjvYwXMHO9jT3J9Qft5SmZcRKSkFePNED6tL3ayvymVjdR4t/SO8fMR4j5Oe0Zt/xaSmqFnn+mcq0Rn9D4AvA9bfh4VAv9ba+shtBirN25VAE4D5/QHz8UIImzR0e0hPdVDidrGsMJO2gZH4T0qQNVuf2IPGOqaUUU+erD7P1DP6irwMRgIh+ryJl1hae7F+6aH38AfDnF+beKCvys+kpX/sPWzq9bLMnG1vrDHSP79+p4nCrLS4C7DisX7mqvxMUhynZw4cN9ArpT4IdGqtd0UfjvFQncD3os97u1Jqp1JqZ1dXV0KDFUIYTvV4qC3MwuFQlOdl0Dk0alue3qpvL4yRo3emOCjMckW2AJyt0WAIjz80ZWMwa6FW9Cx7Ol5/EK8/xMbqPAbMjVHOWxb/Qmz067UP+vAHw2itx7VoXleRS4pD0TU0mvSFWBhbN3C68vOQ2Iz+IuBDSqkG4NcYKZsfAHlKKeuyexXQat5uBqoBzO/nAr0TT6q1vkdrvUVrvaW4uDipH0KIM83Jbk9kxlmRm47Wk8sDZ6vXbFo2VRA2moAlN6PvN2fq+VOkbqxAbzX+iseazX9yaw1blxdwVml2JM2UiMr8DLSGtoERuoZH8QXCVJtjyEhLidTNJ5u2gbEZfc0sdqiarbiBXmv9Va11lda6FrgJeFFrfQvwEvAx82G3Ao+Ztx8372N+/0Vtx+oKIQRglFY29Y5QW5QFQHmeETDaBuwJ9D3WjD5Gjh6MuvOZ7rE6UWRVbFbsqpuqPONDrDnBGb1VBVTkTuM///h8fvXZbTMaT/RfENYWitEXSq3qnWQvxMJYSux0lVZCcgumvgL8lVKqHiMHf695/F6g0Dz+V8BdyQ1RCBHNKq2sLTQDvZkzbu23J09vzY6nndHPoNtjLNOtigXIyTBaF7Qk+DNZYy7KdpHtcsZc1Tsdq3lbc9/I2KboUQ3d3reqGJfTweaa+OWa8RSaYzudgX5GKx601i8DL5u3TwBbYzzGB3zchrEJIWJoMCtuJgb6dptm9L0eo89NrBWrYOyz2j08SiisZ30xsXeKhmYWpRSV+RkJp26sGX3hDAO8pSw3HYcyUkXWz10VFeivOaeUXV+/2pYGZOcty+ebH17HFWtKkz5XomRlrBCLTINZQ7/cTN2401Nxu5y2pm5iVdxYSnJchDX0eCZvA5goa0Y/VY4ejECbcI7eM3WlUCJSUxyU5aTT3DdCaoqDomzXuBp8pZRtXSZTHIo/2rbMlnMlSnrdCLHIRJdWWsrz0m1M3YxOu01epNtjEukbq2xyYi/6aFX5GTT3jSRUS989PIrbNbnb5kxU5WfS3D9iNhs7fRdKTwcJ9EIsMg3dY6WVlvLcDNtm9L0e/7QpkGJzFp9MLX2vx09OupPUlKlDUFV+BsOjQQZH4q+Q7Rn2xywHnYmqfGPRVHRp5VIhgV6IRaahZ6y00lKRl27boqm4qZtp+rcnaqoWC9GsSpimBNI33cOjs87PWyrzM2gbGKFtwDdpZ63FTgK9EItIpLTSvBBrKcvJoHvYz2gwufbB4bCmb4oWxZZiG1I3vR7/lBU3lqr8xEsse6ZowjYTVfkZhLXxHldL6kYIMV96hkfxh8KTtvgrz7On8mbQFyAY1tPOjtNTU8jNSE1q0VQiM/pKc31AIiWWPZ7kZ/TRVTYyoxdCzBsruBZPqHapyDWCYmt/coE+0eoVY3VsEqkbT2DaihswLtRmpaXErbwJhTW9Hj9Fs6y4sVgfLHB62xOcDhLohZgDc7UY3GpzUJozfvYamdEPJpenH1uxGifQ5yTXBsGY0U9dcQNGSaNRYjn9z9Tn9RPWY73yZ6s8Lx2ljPLHZBuXLTQS6IWw2VP72rjgWy9EmmvZyQquJTlzNKMfnr7PjaXEnZ5wjj4c1hxpH4rc9wVCeP2hKTtXRrNKLKfTMzx9y4ZEuZwplLrTqchLxzlNNdBitLR+GiEWgD1N/XQOjfLi4Q7bz23N6Isn5KMz0lLIy0xNuvLGSt3EayFQ4nbRNZTYJuHPH+rgmh+8yo6TRm/Dt070ALAyge0PK/MzaJkidfPwrmY6B31Rq2KTS92AsS3j2rKcpM+z0EigF8JmreYF0Sf3tdt+7s4hYzFTrPYE5bkZtCU5o+81Z8f5cdIqJTnp+EPhSBfK6RzrHAbgV2+fAowAnZeZyqWr43etrcrPYNAXZNA3/nUauj186aH3+NFL9WMNzZK8GAvww5s38b1PbEz6PAuNBHohbNZmVom8crQrqQ2uY+kc9I1bERutPDc98iGTqM/8bAd///iByP0uc4Wpyzn9CtOxWvr46Rsr9fLk/nYae7w8e7CDGzZUxH0NMDYgASZ9gFl/HTx3sCOyUUqy5ZVgtJOwq9XBQiKBXgibtQ34WFaYiT8Y5kUbt/gDI7BOzM9bynNntmhKa83bJ3u5740GnjnQztGOIR7e1RzZUWk6M1k01dznpSArDX8wzJ/9ahf+YJiPnleV0BjLI9cexv9cb5uBvnXAx6tHu3A6FDnp0/8VciaTQC+EjUJhTfugj+vXl1PidvHUvjZbz98x6KN0ihl9RV4G/d4AI/7EFk0Njxq7MikFdz2yl9t/vpMsl5PvfnxD3OdaHzaJXJBt7hthe10hG6vz2N8yyKqS7IQ38Kgwq4laJ3yA7Wjo4fzafBwKXj3WRWF22riWEGI8CfRC2KhzyEcorKnMy+DadWW8dKQTr9+e9E0orOke9lOSM3XqBkh4Vt9hBukvXL4Srz9Ec98IP75lM6UJbFidaOomHNa09I1QlZ/BJ7fWAPDR86oS3o6vxJ1OikONS9209hubg1y7rpwtywrQOvmKm6Vu6SWjhJhHVnljZV4GlfkZ/PzNU7zXNMD2usKkz93jMXrATxWIrTRH24CPFQlUtFj7vl5YV8QFywsJa82W2sT2Wc1yOc3WyNN/qHQOGSt5q/MzuWFTBQMjAW6+oCah1wCjpr3U7Ro3o3+nwUjbXLC8gHBYs6Oh15aKm6VMAr0QNrICX3leOm4zZ3y8a9iWQG+lSaa6GBtJcyTYrrhjaGzxVSIfDBNVF2TS1Dv9qlWrIVlVfgYuZwqfvWTFjF+nPG98NdHbJ3vJdjlZW55DtsvJPz55aFK5qRhPUjdC2MgKSOW5GVTkppOZlkK9WV6YLOvC51QXY62ZfqLtiq3UzVTni6emIJPGCYHe6w/yd4/t587f7AHGNveuSqJ3zMSLzDtO9rKlNp8Uh6K2KIubt1Zz1dmnb7emxUhm9ELYqHVghKy0FHLSnSilqCvO5niXTYE+zow+PTWFwqy0GeTofWS7nLMuJ6wpzOTFI52EwxqHQ3G0Y4g//a9dHO8ytjq867o1kY22JzZhm4nKvAyePdiB1kZPm/rOYW7cXBn5/rdvPHfW5z5TyIxeCBu19fsoz8uIXGxcWZJt24zemoEXT9PTxdhpKrEZfefg6JQXdhNRXWCUkFoXZP/+8QP0eQN87fo1gLECtrnPS7HbldTOT+W56fiDYXo8fvY09QNwXk3+rM93JpJAL4SN2gZGxjXEWlmSTduAz5aFU51DPgqy0qZdaGTsNJX4jL50lnu+gpG6AWjs9aK15kDrINeuK+O2i1eQk+7kzeM9NPWOUJ3EbB6MHD0YH6LvNQ/gULC+KrHyTGGQQC+EjVr6fePa3dYVGxuEnLAhfdMxODpl2sZSkZueeI5+yJfUjD460LcP+hgYCbC2zE2KQ7F1eSFvnuihud+bVH4eohq2DYywt7mfVSVuMtMk6zwTEuiFsMloMET38GikzBGMGT1gS/qma8gX98JpeV4GQ75g3L8gtNZ0DI4mVDM/lcq8DJQyAv2htkEA1pQbDcG21xVyqsdLc99I0rs1WS2Y2/pH2Ns8wLkym58xCfRC2KRjwMhVW4EJYFlhFk6HsiXQJzKjjyyailNiOTASwB8Mxz3fdNKcDipyM2jq9XKozWhDvLrMDcD2FUY5qdbJVdyAsQlKmtPBO6f66PX4JdDPggR6IWxiLeqpiJrRp6Y4WFaYmXSgD4c1XcOjkzYcmSjSGyZO+sa6sJvMjB6guiCDxl4vh9uHqMzLiPSbWVPmJi/TuJ1MxQ0YG5BU5Kbzktk36Nyq+L14xHgS6IWwSfRiqWizLbEMhsKR293DxqrYkjgXTxOd0Y/tVJVcoK8xF00dbhtkbbk7ctzhUFyw3Fhla8f+q+W5GXj9IVJTFGuiXkckRgK9EDaxyhqjZ/Rg5OlP9XgJRAXueJ7e387av32af3/lOP1eP1944F0A1lVOvylGWa6xHV6sGb3WmrdO9OAPhqfcknCmagoy6Rwa5US3hzUTNuy4YWMlq0qyI62Gk2F9eK4tz0movbEYTy5dC2GT1v4R8jJTyUgbH4hWlmQTDGtO9XhYWZLYbHR3Yx+BkObbTx3m7heOEQiFufumjZy3bPpeNKkpDoqzXTFn9E/tb+fPfrmbr1y7hrC5M1S8vxDisTbRDoX1pJn29evLuX59eVLnt1gfnpKfnx2Z0Qthk5b+kZhpitlU3jR0e1hZks13Prqe6vxM7vvMVm7YWBn/iZi9YSbM6Id8Ab7xO2ODkV+/00j7gI+cdOekD6WZskosgUkzejtZM3rJz89O3ECvlEpXSu1QSr2nlDqglPqGeXy5UuptpdQxpdRvlFJp5nGXeb/e/H7t3P4IQiwMzX0j42roLcuLjFr6k93TNwCLdqrHS21hJp84v4Zn7ryEi1YWJfzcihgbkPzLs0fpHBrlTy5azqkeL0/tb086Pw9jgd7ldFBbmHwufiobqvLISXdGqnnEzCQyox8FrtBabwA2AtcqpbZyUlPaAAAgAElEQVQB3wG+r7VeBfQBt5mPvw3o01qvBL5vPk6IJU1rTXOfN2aFiTs9lWK3i5Pdic3otdac6vWwrDBrVmMxVsf6Iht3n+ga5udvNvBHFyzjy9euJj8zle7h5GroLQVZaWSlpXBWqRtnytwlCNZV5rL376+JpIrEzMT9L6MN1v+hqeY/DVwBPGwevx/4sHn7BvM+5vevVInuMiDEHHunoZc+j9/28/Z4/PgC4SlLCZcXZXGy25PQuTqHRvEFwrOeIS8rzMTrD0V60Ow61UdYwx9fVEt6agof3Wxs45fMqliLUor3n1PGtevKkj6XmDsJfQQrpVKUUnuATuA54DjQr7W2lt81A1YCsRJoAjC/PwDI31ti3o0GQ9zy07e541e7I7Ndu1gbYE+1OGjFDAJ9g/m4mlnO6CdeE6jvGiYtxcEyczZ8k7nTU3RPnmR8/xMbuePylbacS8yNhAK91jqktd4IVAFbgbWxHmZ+jTV7n/RbpZS6XSm1Uym1s6urK9HxCjFrTb1e/KEwbxzv4b/3tNh67hYz0FdOM6PvHvYzMBKIe65TZo/32c7oJwb6453D1BZlRlIrK0uy+fdPncenttXO6vxi8ZlRUk1r3Q+8DGwD8pRSVnlmFdBq3m4GqgHM7+cCvTHOdY/WeovWektxcfHsRi/EDFgXQ4uyXXzziUMMeOMH3URZG2xMF+iNMcSf1Z/q8eB0qJgXdhNR4nbhdjkji7TqO4cjwd9yzTlllNk0oxcLXyJVN8VKqTzzdgZwFXAIeAn4mPmwW4HHzNuPm/cxv/+itvvvZCFmwboY+sObN9E/EuBHL9fbdu7mvhFyM1IjLQAmWlFsBfr4F2QberxU5mfM+uKmUoo6sw++LxCisdfLyllsFSiWjkQWTJUD9yulUjA+GB7UWj+hlDoI/Fop9U3gXeBe8/H3Ar9QStVjzORvmoNxCzFjJ7s9FGSlsb2ukPOW5bPrVJ9t527u8047A68uyMSh4GRX/Bl9Y4931hU3lrribH5/rItTPV7CGupKJNCfyeIGeq31XmBTjOMnMPL1E4/7gI/bMjohbHSy2xNJoZxVms3je1rRWmNHUVhL/wi10wRnlzOFqvxMTsRJ3WitaejxsKkmuYVBK0uyeWR3M+82Gh9mdTKjP6PJylhxxogO9KtK3Az6gnSZJYjJMGroR+K2452uxHJ3Yx8vHu6gzxtgyBcct+J0Nqyc/DMH2lFKAv2ZTnrdiDOCZzRIx+BoVKA3At+xzuG4m3nE0+cN4PWH4rbjXV6UxTsNvZP+ithxspdP3fs2gVCYO686C2Davw4SYQX61+t7qMzLSLrVgVjcZEYvzggNPcZM2gr0K0vNQN8xlPS541XcWOqKs8YtZALY3zLAbfe9Q1V+BqtK3PzLc0cBqC1KbkZfnZ9BWooDfyg8qeJGnHkk0IszgpUysWbKxdkucjNSOWrDzk8tkcVS8Wb0RsA9EXVB9uuP7SfL5eQXt13Av3/qPHLSnSiV/K5MzhTH2IeapG3OeBLoxRnBWm1qzZSVUqwqyaa+I/lAH29VrGV58fhaeq01xzqGueacUiryMqgtyuLePz6fu65dQ3pq8qmWupIs86sE+jOdBHqxoDy9v41rf/AqnjibW8/UiW4PZTnpZKaNXZZaVZrN0c6hpNohWFUy7nQnuRmxa+gt5TnpuJyOSC19r8fP8GhwXKuD82sL+NyldbMeTzRrJi+pGyEXY8WC0do/wpcf3sugL8jh9sG4m2zMRHTFjWVliZt+bxM9Hj9F2Yk3+PIFQjx3sIPH32tll7lh9frK+BtiOBxqXOVNo9nqINkKm6lctqaEl450cXb53PWJF4uDBHqxIITDmi899B4jgRBgLNu3M9A3dHu4bsJuR5HKm47hhAO91pqP/NsbHGobpCwnnavWlrC2PIfLVpck9PzlRVkcMS8AW4F+2Rz1cd9ck8/v/vziOTm3WFwk0IsF4cGdTbxxvId//Mg6vvG7gzPajSmefq+fPm+A5RNKFleVWs2/hthel1iD1a6hUQ61DfKFy1dy59VnkeKY2WKr5UVZPHewg2AozKmeuZ3RC2GRHL1YEJ7c305dcRaf3FrDiqIsjifQKiBRh9uNGbQV2C1lOelku5wcm8GHivXY7XWFMw7yYAT6YNhYYHWqx0tpjsuWC69CTEcCvZh3o8EQO0728L5VxeMactnlYOsgAGdXjM9VK6VYWZLN0RnU0lt196tmeYFzRVTlTWOvh2UFyS2MEiIREujFvNt9qh9fIMzF5r6oK4uzaerz4jPz9ck61DZIUXYaJe7JK2DXlLk53J545c2xzmFy0p0Uu2e3O1Oklr7bQ2Ovl5o53GdVCIsEejHvXq/vJsWhuGCFcfG1riQbrccvLErGwbZB1k5ReXJ2RQ793gDtg76EznWsc5hVpe5ZN0LLz0wlNyOVQ22DdAyOSn5enBYS6MW8e62+m43VebjNXu5W/Xd9V/Lpm0AozLGO4SlLDK0PACu9E0995/Cs0zZgpItWFGfx6lFjV7W5qrgRIpoEejGvBkYC7G3u5yIzbQNGHlspYwu8ZB3vGsYfCk/Kz1vWlLmBxAJ9z/AovR5/0guQlhdlRfrdyIxenA4S6MW8eutED2FNJD8PkJ6aQnV+pi0z+kNtRgCfKnXjTk9lWWEmh9rjB3qr4mZVqTupMa2IWriV7AYjQiRCAr1I2PMHO2g0a7/t8urRLjLTUthYPX6jjZUl2bbM6A+2DpLmdIwLrhOtLcuZckYfCIX51duNeP3BsUCf9IzeeL7b5SQ/c/q2CULYQQK9SEhDt4fbf7GT//vSMdvO6QuEeGJvG5evKSHNOf5/xZUl2Zzo9hAKJ7fd8KG2IVaXuqfdf/XsihxO9XoZjtFf59HdLXzt0X38/08fob5jiKy0FMqT3FTbasVQU5hpy+5WQsQjgV4k5J7fnyCs4cgsuz22D/joGR6/m9PT+9sZGAlwy9aaSY+vK87CHwzT1Dv7vyC01hxsG4zb62VteQ5aw5EJ6RutNT97owGl4P43G3j+UCcrk6i4sVgdNOVCrDhdJNCLuDqHfDy8q5kUh+JYxxDhGc6yR/whLv/uy5z3zefZ+o/P85+vnQTgVzsaqS3MZNuKye0HVpcZwdnKsSfi9fpu/vS/dkXq7zsGjYuna8unz6lbF2onpm92nOzlUNsgX7tuLcXZLlr6R5JO2wBkpjn5wLnlXLW2NOlzCZEICfQirvtebyAQCnPbxcvx+kO09I/M6Pmnej2MBEJ8ZFMlK0uy+YcnDvKtJw+x42QvN22twRGjlcDacjdpKQ72NPUn/DrPHezgqf3t/NNThwG4+wVjt6YttdM3R6vITSc3I5WDbeNXyN73RgN5man80bZl/O0fnA3A6iQvxFp+9MnN3Li5ypZzCRGPNDUT0xryBfjFW6e4bl0Z7z+7lHtePcGxziGqZ1AW2NBtpF9uu3g5q8vcfO4Xu7jn1ROkpig+dl7sYOdyprC2Iod3ZxDorQ+g+95owOsP8uDOZr5w+UrWxWkhrJRibbmbg1F/PbT0j/DMgXZuv6SOjLQUPrC+nLRPOdiWYPMzIRYSmdGLaT2wo5EhX5DPX1oXKSs8OsM8/Slzv9aawkxSUxz82y2bufrsUj69vXba9sCbqvPY1zxAMBRO6HVa+ka4sK6QlSXZPLizmctWF3Pn1Wcl9NxzKnI53DZIwHyt5w92ENZw0/nVgPFh8P5zyshJlyoZsfhIoBdTGg2GuPe1k1xYV8i5VXnkZqRSmuPiaPvMNtRu6PFSkJUWCZLpqSn89NNb+PoHz572eRur8xgJhBL+YGkdGKGuOJt/u2UzN2+t4e5PbEq4w+TG6jxGg2GOmD/bnqZ+it0uuWAqlgQJ9GJKj73bSsfgKJ+P2trurFI3RztnFugbez2zCphWbf17zfHTN57RIP3eABV5GZxV6ubbN64ndwY16tZrWamiPU39bKzOk/JHsSRIoBcxhcOan7x6nHMqcnjfqrFVq2eVuqnvHJ5RfXtDt5faWawAXVaYSX5mKnsa4wf6VjM/X5E3uxr3qvwMCrPS2NPYT7/Xz8luz6RFXEIsVhLoRUx7WwY40eXhtouXj5vVnlWajS+QeH37aDBE68DIrHq6KKXYUJ2XUOWNdSG2Kj9jxq9jvdbG6jz2NPVFXm+TBHqxREigFzFZm3Fsqskfd3zsgmxi6ZvmvhG0HlskNFMbq/M42jkUc9VqtJbIjH52gd56reNdHn5/rBulYH1V/A2/hVgMJNCLmI53DpOW4qB6wgw5sqF2gn1orIqb2Tbv2lidh9awN06evrV/BKdDxdxcJOHXqjFm8A/tbGJVSXakbbIQi50EehFTfecwy4uyJvWIcaenUpmXkfCKVauGftks2/GeW2UE33hthFv7fZTlps9qH9eJrzXoC0p+XiwpcQO9UqpaKfWSUuqQUuqAUuqL5vECpdRzSqlj5td887hSSv2rUqpeKbVXKbV5rn8IYb/jXcNT9l3fUpvP6/XdCdW3n+rx4HY5KchKm9U4CrLSKM1xjVvMFEtL30hSaRuA3IxU6sw9XTdW58d5tBCLRyIz+iDw11rrtcA24A6l1NnAXcALWutVwAvmfYDrgFXmv9uBH9s+ajGnfIEQjb3eSNCb6P1nl9HnDbDrVF/cc53q9bKsKLkujWvKcjgc1Z5Aa82Lhzv44A9/z1ce3gsYOfqqJAM9jAX4DdWSnxdLR9xAr7Vu01rvNm8PAYeASuAG4H7zYfcDHzZv3wD8XBveAvKUUuW2j1ygtaZ7eJTu4VFG/PZspA3Q0OMhrI29W2O5dHUxaSkOnjvYEfdcp3q8LCtIbnONNeVGSae1avXO3+zhT+7bydH2YR7Z3Uz38Cjtg76kZ/QAN2ys4NKzim3raSPEQjCjHL1SqhbYBLwNlGqt28D4MABKzIdVAk1RT2s2j0081+1KqZ1KqZ1dXV0zH7ngn546zJZvPs+Wbz7P9n96gSFfwJbz1psXWqdK3WS7nFy4spDnDnWg9dT19MGQUYaZ7OrStWU5+ENhTnZ76PX4eey9Vm7eWs2Dn99OMKy5/40GQmFtS6C/5Kxi7v+TrdP2rxdisUn4/2alVDbwCPCXWuvpEqax/kafFA201vdorbdorbcUFxcnOgwR5dmDHZxblctfXrWKfm+Ap/a123Le+s5hlIIVRVO35L367FJO9XjHVd9orXnpcCd/8cC7bPqHZ9n4D88RDOtZLZaKtsZsM3yobZA3j/egNXx8SzUbqnJZUZzF/W80AFA5yxp6IZa6hAK9UioVI8j/Umv9W/Nwh5WSMb92msebgeqop1cBrfYMV1ia+7yc7Pbw4Y2VfPHKVawoyuLhXc0zPs+T+9r4m0f3jZuZH+/yUJmXQUZaypTPs3qpP3tg7MPloV3NfOa+d3j1WBdXri3lD7dU86eX1fH+c5Lru76iKJvUFMXh9iFeq+/G7XJybmUuSik+tKGCQZ9RY185y1WxQix1iVTdKOBe4JDW+ntR33ocuNW8fSvwWNTxT5vVN9uAASvFI+zzen03ABevKkIpxUfPq2JHQ++M9nQNhTXfevIQv3y7kTdP9ESO13dOXXFjKc1JZ2N13rg8/fMHO6jKz2DH167iux/fwN/+wdl85do15GXOruLGkuZ0UFeczeG2QV6v72ZbXWEktfKhDRWRx9mRuhFiKUpkRn8R8CngCqXUHvPf9cA/AVcrpY4BV5v3AZ4ETgD1wE+BP7N/2OK1+h6K3a7IAqaPbKpEKXhkd+Kz+hcOddDcN0KKQ/GTV04ARvA/0TXMyuL4OyldtbaE95oH6BoaJRzWvH2ylwvrCift/2qHteU5vH2yl8ZeLxevHOu9s6I4m/WVueRlppKZJtsrCBFL3N8MrfVrxM67A1wZ4/EauCPJcYlphMOaN+q7ueSs4kjZYkVeBhfVFfHbd5v54pWrYu7aNNF9bzRQkZvOJ86v4fvPH+VA6wBuVyqjwXDcGT3A5WtK+O6zR3n5SCdry3MYGAmwfY425lhT5ubRd1sAuCgq0AP83R+cTXPfzHa9EuJMIqUFi9Dh9iF6PP5JAe8jmypp6h1hf+tA3HMcaR/ijeM9fGp7LX98YS1ZaSl843cH+eqjRl16IoH+7PIcynLSefFwJ2+ZqZ/tK4riPGt21pgbfJflpE+q799SW8CHN00q7BJCmCTQL2BTbcJt5ecvWjl+9my1E37zeM+k50x072sncDkd3HR+Nbnmvqg7TvZyvNPDF69cxXnL4q8MVUpx+Zpifn+sm1ePdbO8KIuy3Lm5ILq2zKi8uWhlkfSIF2KGJNAvUD3Do2z4xrM8vX98yeSQL8DDu5qpK86iPHf8xccSc7YbfWE1lj1N/Ty0q5lbLlhGvtma4K/efxaPf+EiXr/rCu68+qyEg+nlq0sYHg3y6tEutq2Yu/1Ui90uvvT+s/jsJcvn7DWEWKok0C9Q7zb2MzQa5OdvNkSO+QIhPvvznRzvGub/+0Dsbfi21xXyzsneyCrSiYKhMF/77T5K3C7uvHpV5LjLmcK5VXkzbgp20coi0swKmLnKz4Px18MXrljFmrKcOXsNIZYqCfRzJBTWBELhhDe2nmhfi5Fnf/NEDy39I2it+asH9/DWiV6++/ENXL6mJObztq8owuMPRZ4/0c9eb+Bg2yB//wfn2NKGN8vl5IIVBQBsM78KIRYWqUebA52DPq783isMmQt5/s8N5/Cp7bUzOsf+lgGKstPoHvbz6O5mVhRn8+S+dv73NaunvfBoBds3j/ewecKmIQ/saOTbTx3iqrUlXLuubGY/1DTuuHwlm2ryk+oFL4SYOxLo58DLR7sY8gX53CUr+P2xbv7vS/X84fnVuJxTrzSdaF/LAO9bVUxr/wgP7mxmNBji7PIcPnfJimmfV5jtYnWpm7dO9HDH5Ssjx3/0Uj3//MwRLltdzN03bbL1gua2FYVzmp8XQiRHUjdz4PX6boqyXdx13Rruum4NHYOjPPZu4l0gOgd9dA6Nsq4yl4+eV0Vjr5fOoVG+deP6hJptba8rZGdDH/6gkTbq8/j5l2ePcN26Mn766S1kueTzXYgziQR6m2mteb2+m4tXFqKU4n2rijinIoefvHp8ynLJiaz8+vrKXK5fX05uRiq3bq9NeNejbSsKGQmEeLfR6Bf/Wn03YQ2fvWQFqdKVUYgzjvzW2+xIxxDdw2OLmZRSfO7SOk50eXjuUPz+7WAEeqXgnIocsl1OXv3y5fztB2NX2cRy8aoiXE4HT+4zWgy9crSL3IxUNlTJ9nhCnIkk0NvstWPWYqaxFaLXryujLCed/zaX8Mezv2WAFUVZkRRLbkZqQi0NLNkuJ1euLeF/9rURDIV59WgXF68sSmo/VSHE4iWB3mZvHO9hRXHWuE6KzhQHF6woYHdj37QbdVj2tQxENqqerQ9tqKB72M99bzTQOTTKpWdJz38hzlQS6G0UCIV560TPuO6Kls01+XQMjtI64Jv2HJ1DPjoGjQuxybhsdQlul5N/efYoAO87a2560AghFr4zrvzixcMd/M9eo63A6rJsbr+kzrZz72nqx+sPcWFd7EAPsPtUH5VT9E0fHg3y1w++B8DW2uQWH6WnpvD+c8p4ZHczq0vdk9olCCHOHGfUjD4QCnPXI/t49kA7rxzt5FtPHmb/FCtIZ2PHyV4ALlg+OUivKXeTnupgt1kJM1HnkI+b7nmTN4738M8fO5f1VcnN6AE+tNHYlOMSmc0LcUY7owL9U/vb6Rwa5V9v3sSLX7oMt8vJT145btv5d53qY2VJdqRRWLTUFAfnVuWxu7F/0vdOdnv46I/f4Hinh//49BY+vqV60mNm4+KVRfzFlav49AxX5QohlpYzKtDf9/pJagszufSsYnLSU/nkthqe3NfGqR7PjM7zwxeOcet/7mB4NBg5Fg5rdjb0smWa9r6ba/I52DqALxCKHDvSPsRHf/wGntEQD9y+bcoeNrOR4lD81dVnUV2Qads5hRCLzxkT6N9r6md3Yz+3XlgbKVW87aLlOB0Ofvr7EwmfxxcIcc+rJ3jlaBefvX9nJGjXdw0z6AuyZZrc+uaaPAIhPa7h2P1vNjAaCPHIn16Y8IIoIYSYiTMm0N//RgNZaSl87LyqyLGSnHRu3FzJQzubGfAGEjrPMwfaGRoNcssFNbx5ooe//PUetNa802Dk56ed0S8buyBr2dPYz6aafJYXZU31NCGESMqSCvSBUJhfvNkwKRXT5/HzxL42btxcNak1701baxgNhnk+wVWrj+xuoTIvg/9zwzq+cu0anj7QznMHO9jV0EdRtotlhVOnSYqyXdQUZLLLDPQj/hBHOoZkJi+EmFNLKtA/vqeVrz92gCv/5RX+7rH9DPqMWfpv323BHwxz89aaSc/ZUJVLRW46T+1vi3v+jkEfrx3r4sbNlTgcis++bzl1xVl8+6nDvH3SyM/H6wp5YV0hbx7vIRAKs69lgFBYS6AXQsypJRXoH9jRSG1hJn94fjX/9XYj//uh99Ba88CORjZW53F2xeTdiZRSXLe+nFePdjPkmz598+i7LYQ13LjZSP84Uxx87fq1nOz20NI/wpba+PusXr6mhKHRIO809LKnyZjZb6yRQC+EmDtLJtAf7Rhi56k+brlgGd/6yHq+fM1qnjnQwdce3U995zCfjDGbt1y/vgx/KMyLhzunfEwwFOaBHY2ct2x8Pv2KNSVsN3uxT3ch1nKxufXeS4c72dPUT1V+BkXZrhn8pEIIMTNLJtA/sKORtBQHHzUvtv6v961g6/ICHtjRSLbLyQc3lE/53E3V+ZTmuCLdHmP57bstnOrx8vlLx6+kVUrx7RvX86eX1bE+gbYF1tZ7Lx7uZE9jv6RthBBzbkkEel8gxG93t3DNujIKzMVKKQ7F9/5wA3mZqdx0fjWZaVN3e3A4FNetK+flI114omrj+zx+gqEwgVCYH754jPWVuVy1dnKde21RFl+5dk3C3SGvWFPC8S4PrQM+CfRCiDm3JAL99547ysBIgJu3jl9RWpWfyWtfuYKvXb827jk+cG45o8Ewzxww+uB0Dvm46Dsvcs0PXuXvHj9AU+8Id169ypYt+K6IWhQlgV4IMdcWfaD/8cvHuefVE/zRtppIrjxatsuZUC/3LcvyqSnI5JHdzQA8tLMZrz9EWMOv3m5kQ3Uel6+2Z9XqssIsVhRn4XSopLtUCiFEPIu6e+WvdzTynacP86ENFfzDh9YlNdtWSnHj5krufuEYzX1efv1OI9tXFPKL27byzIEO1lXm2Lqh9u3vW8Hh9iHSUxPfMFwIIWZjUQf6teU53Lipku987NwZ7cA0lY9uruIHzx/jyw/vpal3hP99zRqcKQ4+cO7UF3Jn66ZpqoCEEMJOcVM3Sqn/VEp1KqX2Rx0rUEo9p5Q6Zn7NN48rpdS/KqXqlVJ7lVKb53LwG6rz+N4nNtq24XV1QSZblxfwxvEe8jNTueacUlvOK4QQ8ymRCHkfcO2EY3cBL2itVwEvmPcBrgNWmf9uB35szzBPn4+Zi6E+dl4VLqekVYQQi1/cQK+1fhXonXD4BuB+8/b9wIejjv9cG94C8pRS9uc95tAfbKjgtouX87/et2K+hyKEELaYbc6jVGvdBmB+tcpRKoGmqMc1m8cmUUrdrpTaqZTa2dXVNcth2C8jLYWvf/BsSnPS53soQghhC7vLK2NdEdWxHqi1vkdrvUVrvaW4uNjmYQghhLDMNtB3WCkZ86vVJKYZiF61VAW0zn54QgghkjXbQP84cKt5+1bgsajjnzarb7YBA1aKRwghxPyIW0evlHoAuAwoUko1A38H/BPwoFLqNqAR+Lj58CeB64F6wAt8Zg7GLIQQYgbiBnqt9c1TfOvKGI/VwB3JDkoIIYR9Fn2vGyGEENOTQC+EEEucBHohhFjilJFWn+dBKNUFnJrl04uAbhuHM5cWy1gXyzhBxjoXFss4YfGMda7GuUxrHXch0oII9MlQSu3UWm+Z73EkYrGMdbGME2Ssc2GxjBMWz1jne5ySuhFCiCVOAr0QQixxSyHQ3zPfA5iBxTLWxTJOkLHOhcUyTlg8Y53XcS76HL0QQojpLYUZvRBCiGks6kCvlLpWKXXE3LrwrvjPOD2UUtVKqZeUUoeUUgeUUl80j8fcgnEhUEqlKKXeVUo9Yd5frpR62xzrb5RSaQtgjHlKqYeVUofN93b7Qn1PlVJ3mv/t9yulHlBKpS+U93Qhbw+awDj/2fzvv1cp9ahSKi/qe181x3lEKXXN6RrnVGON+t6XlFJaKVVk3j/t7+miDfRKqRTgRxjbF54N3KyUOnt+RxURBP5aa70W2AbcYY5tqi0YF4IvAoei7n8H+L451j7gtnkZ1Xh3A09rrdcAGzDGu+DeU6VUJfAXwBat9TogBbiJhfOe3sfi2B70PiaP8zlgndb6XOAo8FUA8/frJuAc8zn/ZsaI0+U+Jo8VpVQ1cDVG80fL6X9PtdaL8h+wHXgm6v5Xga/O97imGOtj5n/sI0C5eawcODLfYzPHUoXxy30F8ATGBjLdgDPWez1PY8wBTmJeV4o6vuDeU8Z2WivAaBz4BHDNQnpPgVpgf7z3Efh34OZYj5uPcU743keAX5q3x/3+A88A2+fzPTWPPYwxKWkAiubrPV20M3pmsG3hfFJK1QKbgLeZegvG+fYD4MtA2LxfCPRrrYPm/YXw3q4AuoCfmSmm/1BKZbEA31OtdQvwXYxZXBswAOxi4b2n0ZLeHnQe/AnwlHl7wY1TKfUhoEVr/d6Eb532sS7mQJ/wtoXzRSmVDTwC/KXWenC+xxOLUuqDQKfWelf04RgPne/31glsBn6std4EeFgAaZpYzPz2DcByoALIwvhzfaL5fk8TsRD/X0Ap9TcYKdJfWodiPGzexqmUygT+BvjbWN+OcWxOx7qYA/2C3rZQKZWKEeR/qbX+rXl4qvaNHW4AAAHESURBVC0Y59NFwIeUUg3ArzHSNz8A8pRS1n4FC+G9bQaatdZvm/cfxgj8C/E9vQo4qbXu0loHgN8CF7Lw3tNoi2Z7UKXUrcAHgVu0mftg4Y2zDuOD/j3zd6sK2K2UKmMexrqYA/07wCqzkiEN40LM4/M8JsC4qg7cCxzSWn8v6ltTbcE4b7TWX9VaV2mtazHewxe11rcALwEfMx8272PVWrcDTUqp1eahK4GDLMD3FCNls00plWn+v2CNdUG9pxMsiu1BlVLXAl8BPqS19kZ963HgJqWUSym1HONC5475GCOA1nqf1rpEa11r/m41A5vN/49P/3t6Oi9WzMHFj+sxrrwfB/5mvscTNa6LMf4U2wvsMf9dj5H7fgE4Zn4tmO+xThj3ZcAT5u0VGL8o9cBDgGsBjG8jsNN8X/8byF+o7ynwDeAwsB/4BeBaKO8p8ADGtYMARgC6bar3ESPN8CPzd2wfRiXRfI6zHiO/bf1e/STq8X9jjvMIcN18v6cTvt/A2MXY0/6eyspYIYRY4hZz6kYIIUQCJNALIcQSJ4FeCCGWOAn0QgixxEmgF0KIJU4CvRBCLHES6IUQYomTQC+EEEvc/wMu3j163KHs+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24" name="AutoShape 4" descr="data:image/png;base64,iVBORw0KGgoAAAANSUhEUgAAAXoAAAD8CAYAAAB5Pm/hAAAABHNCSVQICAgIfAhkiAAAAAlwSFlzAAALEgAACxIB0t1+/AAAADl0RVh0U29mdHdhcmUAbWF0cGxvdGxpYiB2ZXJzaW9uIDIuMi4yLCBodHRwOi8vbWF0cGxvdGxpYi5vcmcvhp/UCwAAIABJREFUeJzt3Xl8XFd5+P/PGY002kb7vlm27NhO7HiJ49hJyB6yQAkEKAkppDRfAm1oaVq+EOiPtvRLofxKgZQvhYamJFAIZCFNSLPvZHVsx/G+yLasfd9nNJrtfP+4945G0kgz0lxZi5/36+WXZq5m7hxNomeOnvuc5yitNUIIIZYux3wPQAghxNySQC+EEEucBHohhFjiJNALIcQSJ4FeCCGWOAn0QgixxEmgF0KIJU4CvRBCLHES6IUQYolzzvcAAIqKinRtbe18D0MIIRaVXbt2dWuti+M9bkEE+traWnbu3DnfwxBCiEVFKXUqkcdJ6kYIIZY4CfRCCLHESaAXQoglTgK9EEIscRLohRBiiZNAL4QQS5wEeiGEWOIk0AshhI3ea+pn16ne+R7GOBLohRDCRt9+6hB3/PJdwuGFsx+3BHohhLBRvzdA+6CPHQ0LZ1YvgV4IIWw0MBIA4PH3Wud5JGMk0AshhI0GzUD/5L42/MHwPI/GIIFeCCFsEgyF8fhDbKjKpd8b4LX6rvkeEpBgoFdK5SmlHlZKHVZKHVJKbVdKFSilnlNKHTO/5puPVUqpf1VK1Sul9iqlNs/tjyCEEAvDoC8IwAfOLSc3I5XH9yyM9E2iM/q7gae11muADcAh4C7gBa31KuAF8z7AdcAq89/twI9tHbEQQixQVtqmKNvF5auLefNEzzyPyBA30CulcoBLgHsBtNZ+rXU/cANwv/mw+4EPm7dvAH6uDW8BeUqpcttHLoQQC4x1ITYnPZVit4vBkeA8j8iQyIx+BdAF/Ewp9a5S6j+UUllAqda6DcD8WmI+vhJoinp+s3lMCCGWtEGfGegzUsl2pTISCBEIzf8F2UQCvRPYDPxYa70J8DCWpolFxTg2aeWAUup2pdROpdTOrq6FccFCCCGSYc3gczNScacbG/h5Rud/Vp9IoG8GmrXWb5v3H8YI/B1WSsb82hn1+Oqo51cBk65IaK3v0Vpv0VpvKS6Ou+WhEEIseJHUTYYzEuiHfIsg0Gut24EmpdRq89CVwEHgceBW89itwGPm7ceBT5vVN9uAASvFI4QQS5mVuome0VvH5lOim4P/OfBLpVQacAL4DMaHxINKqduARuDj5mOfBK4H6gGv+VghhFjyBkYCOB2KjNQU3OmpAAwvgBl9QoFea70H2BLjW1fGeKwG7khyXEIIsegMjgTIzUhFKUW2axGlboQQQiRmYCRAToYxk7dSN8OL5GKsEEKIBAz6guSYAT47cjF2/nP0EuiFEMImg1Ez+hwzRz8kM3ohhFg6ogO9y+kgNUVJjl4IIZaSQZ9xMRaIXJCV1I0QQiwRWmvjYqyZsgFwp6cuiPJKCfRCCGEDXyBMIKQjM3rAnNFLoBdCiCUhuv2BxZ3ulIuxQgixVES3P7C401NlRi+EEKdbOKz53XuteP32BuDBqF70Fne6XIwVQojT7nd7W/nzB97l2QMdtp53LHUzPtDLylghhDiNgqEwdz9/DIB+r9/Wc8dK3VgXY40WYPNHAr0Q4ozx+HutnOj2APb3oBnwWqmb6IuxqYTCGl9gfneZkkAvhDgjBENh7n7hGGeX5+ByOmy/SDponi86dbNQ+t1IoBdCnBHePtnLqR4vX7hiJe701EhgtsvgSIDMtBRSU8bCqjW7n+8SSwn0QogzQtfQKACry9zkzEE1zMBIYFx+Hlgw2wlKoBdCnBH6zIuv+ZlpZtmj3amb8e0PALJdZgdLSd0IIcTc6/MGUMrazzV1Tmb00atiIWrzEZnRCyHE3Bvw+slJTyXFoeakB83gSHBS6mahbCcogV4IcUbo8wbIyxzb5s/28sqoXvSWhbL5iAR6IcQZoc/rJy8zDbC/B43Wmu7hUYqyXeOOZ7lSAMnRCyHEadHvDZA/YUYfCtuzYnV4NMhoMExhVtq4484UB5lpKZK6EUKI06HP6yc/MqM3L5LalFLpGTYqeibO6K3XkouxQghxGgxE5egjuXObUirdw0aNfpF7cqDPdjkZGpXUjRBCzKlAKMzQaJC8jPEzertSKlagn5i6MV5r/nvSS6AXQix5/WbDsfwsK0dvzejtCvRG6qY4xox+LhZnzZQEeiHEkme1JLaqbrIjOXp7UzcFMWf089+TXgK9EGLJ67Nm9FFVN2Bv6iYvM3VcQzOLsThLcvRCCDGnIjP6CTl6uzpY9gz7Y1bcGK+1SHL0SqkGpdQ+pdQepdRO81iBUuo5pdQx82u+eVwppf5VKVWvlNqrlNo8lz+AEELEY+Xo57Lqpih7ctoGjA8Vrz9EMDR/m4/MZEZ/udZ6o9Z6i3n/LuAFrfUq4AXzPsB1wCrz3+3Aj+0arBBiafvpqyf47jNHbD9vpHOlmUN3OR2kpihbL8YWTjGjL3GnA9BhtkmeD8mkbm4A7jdv3w98OOr4z7XhLSBPKVWexOsIIc4AntEgP3j+KE/ub7P93H3eAKkpiqw0oyWBUsrWDpbdw6MUTxHoK/MzAGjtH7HltWYj0UCvgWeVUruUUrebx0q11m0A5tcS83gl0BT13GbzmBBCTOl377Xi8YfmZBVpv9nnRikVOWZX2aMvEGLIF5wydVOZZ8zo5zPQO+M/BICLtNatSqkS4Dml1OFpHqtiHJvUUML8wLgdoKamJsFhCCGWqgd2NAL2b9oNRo4+L8buT3Z8qPR6jLTQVKmbijxjRt/ct8Bn9FrrVvNrJ/AosBXosFIy5tdO8+HNQHXU06uA1hjnvEdrvUVrvaW4uHj2P4EQYtHb3zLAe80DlLhdeP0h25qNWaL73Fjs6kkfaX8wRaDPTHOSn5m6sFM3SqkspZTbug28H9gPPA7caj7sVuAx8/bjwKfN6pttwICV4hFCiFh+/U4jLqeDm8435oh2z+r7o/rcWIwNwpPP0Y8F+tipGzBm9S0LPHVTCjxq5racwK+01k8rpd4BHlRK3QY0Ah83H/8kcD1QD3iBz9g+aiHEkvJGfQ+XnFVMVX4mYJQ9TtytKRl9Xj8bq/PGHbMrR989TedKS0VeBqd6PEm/1mzFDfRa6xPAhhjHe4ArYxzXwB22jE4IcUboGPRx2eqSqNYE9m4KEmtGn2NT1U281A1AZV4Gb9R3o7Ued0H4dJGVsUKIeTU8GsTjD1GS44rssWpn5c1IIIQ/FI70ubFYPWiMuensdQ/5yUpLIcMs3YylMi8Djz/E4Mj8rJCVQC+EmFedgz4ASnNcYz1obJzRT+xzY3GnOwlr8PhDSZ2/xzM6ZcWNxaqln688vQR6IcS86jRXjJa408d2frJxRt/nGd+50mK1Kk72taZrf2CxSiwl0AshzkgdUTP6bJcZfG2c0fdPM6OH5PvddA9N3dDMUjHPi6Yk0Ash5lWXOaMvdqePXYy1c0bvjT2jt64HJNvBMpHUTVGWizSnY94CfaIrY4UQYk50DPpIT3WQk+5Ea1DKvq6SEN3QbHIdPST3Ws19Xno8fspz06d9nMOhqMhNp1lm9EKIharf6+e1Y91JV6jE0jk0Sok7HaUUDociO81p68XYjkEfKQ5FYdb4WXeODZuP/OilelIdDj52XlXcx1bkZciMXgix8HQO+vj6Y/t58XAngZDmV5+9gAvrimx9jY5BH6U5Y0E426YeNJa2AR+lbhcpjvH168nuG9vU6+Whnc3cckFN5GLrdCrzMnjlaNesXitZMqMXQkzpmYMdPHOgg+vXG53G2/p9tr+GNaO3ZLvs3WO1Y9BHaYzUSrIXY3/44jEcDsWfXb4yocdX5GXQOTTKaDC5cs7ZkEAvhJhSU6+XNKeDb354HTC2CtROnYOjlETN6O3eTLttwBczh56ZloLL6Yh0n5yJnuFRHtndwi0X1FCaM31+3lJpzvo7Bk7/BiQS6IUQU2rq9VKVn0G2y0l6qsP2QO8ZDTI8Ghw/o7dxj1WtNe0DvpjBWClFSY4rUt45E8e7PITCmstXl8R/sKnIbVT99Hgk0AshFpCmPi/V+ZkopSjKdtEzPPPZ73SsxVLROXq3jambodEgXn9oyqqYUnd6ZAwz0djrBaCmIDPh5xSYF4OtKqDTSQK9EGJKjT1eqguMlENhtosum2f0VvuDiTl6u8orOwasxVixA/1sZ/SNvV4cioQuwloKzDp+uz8sEyGBXggR08BIgEFfMDJrLc5Oi7TktUtHjBm9nVU3bWagL8+NHZBLZjmjb+r1Up6bQZoz8RBq1fHLjF4IsWA0memJarNHvJG6OT0zeo9Nu0y1m+cvm2ZGP+QLMjLDxmaNvd4ZpW3A+LlSUxS9HvsWgyVKAr0QIqbmPjPQmwGtMDuNHo+fsI3b/HUOjeJyOsjJGFvSY5U9evzJz+qt1E10VU806wOmc2hm6ZvZBHqlFPmZaZEma6eTBHohRExNvcYqzugZfSis6R+xb0baOeijJMc1bjMOO3vStw36KMhKIz01dq94K2XUMZj4Xyoj/hBdQ6ORaxczUZCVRq+kboQQC0Vjr5ecdCe5ZtdHq0OjnembjsFRSt3j0yqR9sE2VN50DPimTNvA7Gb0TRP+0pkJmdELIRaUpj7vuGBWaPZct7PypnPINymtkm1T+2AwLsaWTdNwbDYz+saemZdWWmRGL4RYUJp6vZG0DUCxOaO3s/JmYvsDGEvd2LFoqmNw+kCfm5FKmtMxoxn9bGroLQVZYzN6rTW+wOlphyCBXggxSTisae4bGZeHtlI33bMoR4zFHwwz5AtSmDV5L1dIPnUzGgzR4/FPm7pRSlHidtE5kxl9r5estBQKsqbfVSqW/Kw0+kcChMKagZEAa77+NL94s2HG55kp6V4phJika3iU0WB43Kw1NyOVFIeybQl//4jVJz72hiDJXoy1gvd0M3rACPQzydH3Gimt6AvIiSrITEVrY42CVdVUkmCvnGTIjF4IMYlVQ18VFegdDkVhVhrdQ/akbvrMevKJM+Nsm2b01mKp6Wb0YKyanVGOfhallRbrQ63X408qBTRTEuiFEJNEKkvyxwehomyXbY3NeiObdo/f+SkrzZ4cvbVYKt7uTyXuxNsgaK2TCvTWh1qfdyzQz6Z6Z6Yk0AshJmnpM2roq/LH14oXZqfRbVN5oNUKYOKMPsWhbOlJH+lzEy/Q56QnvDq2a8hMaRXOckafOTajb+r1UpiVFklVzSUJ9EKISbqH/bjTnZMWGhVnu2y7GGvN6AsyJ1/UtKOx2YluD+50J+44gbTEbVxkjpWn9wVCnOz2RO6fSnIWXjAhdXM6ZvMggV4IEUP38GikyiZakdtI3dixd2xfJHUTI9DbsPnIrlO9bK7Jj3vR1OpsGau52T88cZDr7/59pAzyQMsAAGvK3LMa08RAfzry8yCBXohF63vPHuF/9rbNybl7Pf6Y5YOFWWmMBsN4ZtgELJY+bwC3yxmzA6Qxo599oB/wBjjaMcyWZflxH1sSWTQ1fkbfOeTj4Z3NjARC7DcD/L6WQYqy0+Je4J1KemoKmWkpdA2N0trvO22BXsorhViEQmHNT145gcMBa8rd1BVn23r+Xo8/ZlohupY+2dxyn9c/qbTSkux2grsaewHYUlsQ97FWC4aJtfQ/e72BQDgMwJ6mfrbUFrC/ZYB1lbmzKq205GemcaB1gFBYL7wZvVIqRSn1rlLqCfP+cqXU20qpY0qp3yil0szjLvN+vfn92rkZuhBnrtb+EfyhML5AmDt/s4dAKGzr+buH/RRlTw7CRW5rdWzyefpej5/8CRU3lmzXzHvSa60jrY3faejD6VBsrM6L+7y8zFTSUhx0ROXoh3wB/uutU1y/rpzKvAzebepnxB/iWOcQ6ytzZzSuiQqy0thn/oWwEHP0XwQORd3/DvB9rfUqoA+4zTx+G9CntV4JfN98nBDCRqfMfit/fGEte5sH+MnLx207dzis6fNOnboBe9ogTDejn03Vzed+sYvP/9cuAHY19HFOZS4ZabG7Vkaz9o5tHxgL9L/e0cSQL8jnL61jY3Ueexr7Odg2SFjDuiQDfX5WGr6A8cE82+qdmUoo0CulqoAPAP9h3lfAFcDD5kPuBz5s3r7BvI/5/StVMn/nCCEmOdljVIJ8/tI6ttYW8MLhTtvOPegzluhbe5xGKzZn9HY0Nuv1+GNW3ADkZKTS7w3M6KLvofZBnjvYwXMHO9jT3J9Qft5SmZcRKSkFePNED6tL3ayvymVjdR4t/SO8fMR4j5Oe0Zt/xaSmqFnn+mcq0Rn9D4AvA9bfh4VAv9ba+shtBirN25VAE4D5/QHz8UIImzR0e0hPdVDidrGsMJO2gZH4T0qQNVuf2IPGOqaUUU+erD7P1DP6irwMRgIh+ryJl1hae7F+6aH38AfDnF+beKCvys+kpX/sPWzq9bLMnG1vrDHSP79+p4nCrLS4C7DisX7mqvxMUhynZw4cN9ArpT4IdGqtd0UfjvFQncD3os97u1Jqp1JqZ1dXV0KDFUIYTvV4qC3MwuFQlOdl0Dk0alue3qpvL4yRo3emOCjMckW2AJyt0WAIjz80ZWMwa6FW9Cx7Ol5/EK8/xMbqPAbMjVHOWxb/Qmz067UP+vAHw2itx7VoXleRS4pD0TU0mvSFWBhbN3C68vOQ2Iz+IuBDSqkG4NcYKZsfAHlKKeuyexXQat5uBqoBzO/nAr0TT6q1vkdrvUVrvaW4uDipH0KIM83Jbk9kxlmRm47Wk8sDZ6vXbFo2VRA2moAlN6PvN2fq+VOkbqxAbzX+iseazX9yaw1blxdwVml2JM2UiMr8DLSGtoERuoZH8QXCVJtjyEhLidTNJ5u2gbEZfc0sdqiarbiBXmv9Va11lda6FrgJeFFrfQvwEvAx82G3Ao+Ztx8372N+/0Vtx+oKIQRglFY29Y5QW5QFQHmeETDaBuwJ9D3WjD5Gjh6MuvOZ7rE6UWRVbFbsqpuqPONDrDnBGb1VBVTkTuM///h8fvXZbTMaT/RfENYWitEXSq3qnWQvxMJYSux0lVZCcgumvgL8lVKqHiMHf695/F6g0Dz+V8BdyQ1RCBHNKq2sLTQDvZkzbu23J09vzY6nndHPoNtjLNOtigXIyTBaF7Qk+DNZYy7KdpHtcsZc1Tsdq3lbc9/I2KboUQ3d3reqGJfTweaa+OWa8RSaYzudgX5GKx601i8DL5u3TwBbYzzGB3zchrEJIWJoMCtuJgb6dptm9L0eo89NrBWrYOyz2j08SiisZ30xsXeKhmYWpRSV+RkJp26sGX3hDAO8pSw3HYcyUkXWz10VFeivOaeUXV+/2pYGZOcty+ebH17HFWtKkz5XomRlrBCLTINZQ7/cTN2401Nxu5y2pm5iVdxYSnJchDX0eCZvA5goa0Y/VY4ejECbcI7eM3WlUCJSUxyU5aTT3DdCaoqDomzXuBp8pZRtXSZTHIo/2rbMlnMlSnrdCLHIRJdWWsrz0m1M3YxOu01epNtjEukbq2xyYi/6aFX5GTT3jSRUS989PIrbNbnb5kxU5WfS3D9iNhs7fRdKTwcJ9EIsMg3dY6WVlvLcDNtm9L0e/7QpkGJzFp9MLX2vx09OupPUlKlDUFV+BsOjQQZH4q+Q7Rn2xywHnYmqfGPRVHRp5VIhgV6IRaahZ6y00lKRl27boqm4qZtp+rcnaqoWC9GsSpimBNI33cOjs87PWyrzM2gbGKFtwDdpZ63FTgK9EItIpLTSvBBrKcvJoHvYz2gwufbB4bCmb4oWxZZiG1I3vR7/lBU3lqr8xEsse6ZowjYTVfkZhLXxHldL6kYIMV96hkfxh8KTtvgrz7On8mbQFyAY1tPOjtNTU8jNSE1q0VQiM/pKc31AIiWWPZ7kZ/TRVTYyoxdCzBsruBZPqHapyDWCYmt/coE+0eoVY3VsEqkbT2DaihswLtRmpaXErbwJhTW9Hj9Fs6y4sVgfLHB62xOcDhLohZgDc7UY3GpzUJozfvYamdEPJpenH1uxGifQ5yTXBsGY0U9dcQNGSaNRYjn9z9Tn9RPWY73yZ6s8Lx2ljPLHZBuXLTQS6IWw2VP72rjgWy9EmmvZyQquJTlzNKMfnr7PjaXEnZ5wjj4c1hxpH4rc9wVCeP2hKTtXRrNKLKfTMzx9y4ZEuZwplLrTqchLxzlNNdBitLR+GiEWgD1N/XQOjfLi4Q7bz23N6Isn5KMz0lLIy0xNuvLGSt3EayFQ4nbRNZTYJuHPH+rgmh+8yo6TRm/Dt070ALAyge0PK/MzaJkidfPwrmY6B31Rq2KTS92AsS3j2rKcpM+z0EigF8JmreYF0Sf3tdt+7s4hYzFTrPYE5bkZtCU5o+81Z8f5cdIqJTnp+EPhSBfK6RzrHAbgV2+fAowAnZeZyqWr43etrcrPYNAXZNA3/nUauj186aH3+NFL9WMNzZK8GAvww5s38b1PbEz6PAuNBHohbNZmVom8crQrqQ2uY+kc9I1bERutPDc98iGTqM/8bAd///iByP0uc4Wpyzn9CtOxWvr46Rsr9fLk/nYae7w8e7CDGzZUxH0NMDYgASZ9gFl/HTx3sCOyUUqy5ZVgtJOwq9XBQiKBXgibtQ34WFaYiT8Y5kUbt/gDI7BOzM9bynNntmhKa83bJ3u5740GnjnQztGOIR7e1RzZUWk6M1k01dznpSArDX8wzJ/9ahf+YJiPnleV0BjLI9cexv9cb5uBvnXAx6tHu3A6FDnp0/8VciaTQC+EjUJhTfugj+vXl1PidvHUvjZbz98x6KN0ihl9RV4G/d4AI/7EFk0Njxq7MikFdz2yl9t/vpMsl5PvfnxD3OdaHzaJXJBt7hthe10hG6vz2N8yyKqS7IQ38Kgwq4laJ3yA7Wjo4fzafBwKXj3WRWF22riWEGI8CfRC2KhzyEcorKnMy+DadWW8dKQTr9+e9E0orOke9lOSM3XqBkh4Vt9hBukvXL4Srz9Ec98IP75lM6UJbFidaOomHNa09I1QlZ/BJ7fWAPDR86oS3o6vxJ1OikONS9209hubg1y7rpwtywrQOvmKm6Vu6SWjhJhHVnljZV4GlfkZ/PzNU7zXNMD2usKkz93jMXrATxWIrTRH24CPFQlUtFj7vl5YV8QFywsJa82W2sT2Wc1yOc3WyNN/qHQOGSt5q/MzuWFTBQMjAW6+oCah1wCjpr3U7Ro3o3+nwUjbXLC8gHBYs6Oh15aKm6VMAr0QNrICX3leOm4zZ3y8a9iWQG+lSaa6GBtJcyTYrrhjaGzxVSIfDBNVF2TS1Dv9qlWrIVlVfgYuZwqfvWTFjF+nPG98NdHbJ3vJdjlZW55DtsvJPz55aFK5qRhPUjdC2MgKSOW5GVTkppOZlkK9WV6YLOvC51QXY62ZfqLtiq3UzVTni6emIJPGCYHe6w/yd4/t587f7AHGNveuSqJ3zMSLzDtO9rKlNp8Uh6K2KIubt1Zz1dmnb7emxUhm9ELYqHVghKy0FHLSnSilqCvO5niXTYE+zow+PTWFwqy0GeTofWS7nLMuJ6wpzOTFI52EwxqHQ3G0Y4g//a9dHO8ytjq867o1kY22JzZhm4nKvAyePdiB1kZPm/rOYW7cXBn5/rdvPHfW5z5TyIxeCBu19fsoz8uIXGxcWZJt24zemoEXT9PTxdhpKrEZfefg6JQXdhNRXWCUkFoXZP/+8QP0eQN87fo1gLECtrnPS7HbldTOT+W56fiDYXo8fvY09QNwXk3+rM93JpJAL4SN2gZGxjXEWlmSTduAz5aFU51DPgqy0qZdaGTsNJX4jL50lnu+gpG6AWjs9aK15kDrINeuK+O2i1eQk+7kzeM9NPWOUJ3EbB6MHD0YH6LvNQ/gULC+KrHyTGGQQC+EjVr6fePa3dYVGxuEnLAhfdMxODpl2sZSkZueeI5+yJfUjD460LcP+hgYCbC2zE2KQ7F1eSFvnuihud+bVH4eohq2DYywt7mfVSVuMtMk6zwTEuiFsMloMET38GikzBGMGT1gS/qma8gX98JpeV4GQ75g3L8gtNZ0DI4mVDM/lcq8DJQyAv2htkEA1pQbDcG21xVyqsdLc99I0rs1WS2Y2/pH2Ns8wLkym58xCfRC2KRjwMhVW4EJYFlhFk6HsiXQJzKjjyyailNiOTASwB8Mxz3fdNKcDipyM2jq9XKozWhDvLrMDcD2FUY5qdbJVdyAsQlKmtPBO6f66PX4JdDPggR6IWxiLeqpiJrRp6Y4WFaYmXSgD4c1XcOjkzYcmSjSGyZO+sa6sJvMjB6guiCDxl4vh9uHqMzLiPSbWVPmJi/TuJ1MxQ0YG5BU5Kbzktk36Nyq+L14xHgS6IWwSfRiqWizLbEMhsKR293DxqrYkjgXTxOd0Y/tVJVcoK8xF00dbhtkbbk7ctzhUFyw3Fhla8f+q+W5GXj9IVJTFGuiXkckRgK9EDaxyhqjZ/Rg5OlP9XgJRAXueJ7e387av32af3/lOP1eP1944F0A1lVOvylGWa6xHV6sGb3WmrdO9OAPhqfcknCmagoy6Rwa5US3hzUTNuy4YWMlq0qyI62Gk2F9eK4tz0movbEYTy5dC2GT1v4R8jJTyUgbH4hWlmQTDGtO9XhYWZLYbHR3Yx+BkObbTx3m7heOEQiFufumjZy3bPpeNKkpDoqzXTFn9E/tb+fPfrmbr1y7hrC5M1S8vxDisTbRDoX1pJn29evLuX59eVLnt1gfnpKfnx2Z0Qthk5b+kZhpitlU3jR0e1hZks13Prqe6vxM7vvMVm7YWBn/iZi9YSbM6Id8Ab7xO2ODkV+/00j7gI+cdOekD6WZskosgUkzejtZM3rJz89O3ECvlEpXSu1QSr2nlDqglPqGeXy5UuptpdQxpdRvlFJp5nGXeb/e/H7t3P4IQiwMzX0j42roLcuLjFr6k93TNwCLdqrHS21hJp84v4Zn7ryEi1YWJfzcihgbkPzLs0fpHBrlTy5azqkeL0/tb086Pw9jgd7ldFBbmHwufiobqvLISXdGqnnEzCQyox8FrtBabwA2AtcqpbZyUlPaAAAgAElEQVQB3wG+r7VeBfQBt5mPvw3o01qvBL5vPk6IJU1rTXOfN2aFiTs9lWK3i5Pdic3otdac6vWwrDBrVmMxVsf6Iht3n+ga5udvNvBHFyzjy9euJj8zle7h5GroLQVZaWSlpXBWqRtnytwlCNZV5rL376+JpIrEzMT9L6MN1v+hqeY/DVwBPGwevx/4sHn7BvM+5vevVInuMiDEHHunoZc+j9/28/Z4/PgC4SlLCZcXZXGy25PQuTqHRvEFwrOeIS8rzMTrD0V60Ow61UdYwx9fVEt6agof3Wxs45fMqliLUor3n1PGtevKkj6XmDsJfQQrpVKUUnuATuA54DjQr7W2lt81A1YCsRJoAjC/PwDI31ti3o0GQ9zy07e541e7I7Ndu1gbYE+1OGjFDAJ9g/m4mlnO6CdeE6jvGiYtxcEyczZ8k7nTU3RPnmR8/xMbuePylbacS8yNhAK91jqktd4IVAFbgbWxHmZ+jTV7n/RbpZS6XSm1Uym1s6urK9HxCjFrTb1e/KEwbxzv4b/3tNh67hYz0FdOM6PvHvYzMBKIe65TZo/32c7oJwb6453D1BZlRlIrK0uy+fdPncenttXO6vxi8ZlRUk1r3Q+8DGwD8pRSVnlmFdBq3m4GqgHM7+cCvTHOdY/WeovWektxcfHsRi/EDFgXQ4uyXXzziUMMeOMH3URZG2xMF+iNMcSf1Z/q8eB0qJgXdhNR4nbhdjkji7TqO4cjwd9yzTlllNk0oxcLXyJVN8VKqTzzdgZwFXAIeAn4mPmwW4HHzNuPm/cxv/+itvvvZCFmwboY+sObN9E/EuBHL9fbdu7mvhFyM1IjLQAmWlFsBfr4F2QberxU5mfM+uKmUoo6sw++LxCisdfLyllsFSiWjkQWTJUD9yulUjA+GB7UWj+hlDoI/Fop9U3gXeBe8/H3Ar9QStVjzORvmoNxCzFjJ7s9FGSlsb2ukPOW5bPrVJ9t527u8047A68uyMSh4GRX/Bl9Y4931hU3lrribH5/rItTPV7CGupKJNCfyeIGeq31XmBTjOMnMPL1E4/7gI/bMjohbHSy2xNJoZxVms3je1rRWmNHUVhL/wi10wRnlzOFqvxMTsRJ3WitaejxsKkmuYVBK0uyeWR3M+82Gh9mdTKjP6PJylhxxogO9KtK3Az6gnSZJYjJMGroR+K2452uxHJ3Yx8vHu6gzxtgyBcct+J0Nqyc/DMH2lFKAv2ZTnrdiDOCZzRIx+BoVKA3At+xzuG4m3nE0+cN4PWH4rbjXV6UxTsNvZP+ithxspdP3fs2gVCYO686C2Davw4SYQX61+t7qMzLSLrVgVjcZEYvzggNPcZM2gr0K0vNQN8xlPS541XcWOqKs8YtZALY3zLAbfe9Q1V+BqtK3PzLc0cBqC1KbkZfnZ9BWooDfyg8qeJGnHkk0IszgpUysWbKxdkucjNSOWrDzk8tkcVS8Wb0RsA9EXVB9uuP7SfL5eQXt13Av3/qPHLSnSiV/K5MzhTH2IeapG3OeBLoxRnBWm1qzZSVUqwqyaa+I/lAH29VrGV58fhaeq01xzqGueacUiryMqgtyuLePz6fu65dQ3pq8qmWupIs86sE+jOdBHqxoDy9v41rf/AqnjibW8/UiW4PZTnpZKaNXZZaVZrN0c6hpNohWFUy7nQnuRmxa+gt5TnpuJyOSC19r8fP8GhwXKuD82sL+NyldbMeTzRrJi+pGyEXY8WC0do/wpcf3sugL8jh9sG4m2zMRHTFjWVliZt+bxM9Hj9F2Yk3+PIFQjx3sIPH32tll7lh9frK+BtiOBxqXOVNo9nqINkKm6lctqaEl450cXb53PWJF4uDBHqxIITDmi899B4jgRBgLNu3M9A3dHu4bsJuR5HKm47hhAO91pqP/NsbHGobpCwnnavWlrC2PIfLVpck9PzlRVkcMS8AW4F+2Rz1cd9ck8/v/vziOTm3WFwk0IsF4cGdTbxxvId//Mg6vvG7gzPajSmefq+fPm+A5RNKFleVWs2/hthel1iD1a6hUQ61DfKFy1dy59VnkeKY2WKr5UVZPHewg2AozKmeuZ3RC2GRHL1YEJ7c305dcRaf3FrDiqIsjifQKiBRh9uNGbQV2C1lOelku5wcm8GHivXY7XWFMw7yYAT6YNhYYHWqx0tpjsuWC69CTEcCvZh3o8EQO0728L5VxeMactnlYOsgAGdXjM9VK6VYWZLN0RnU0lt196tmeYFzRVTlTWOvh2UFyS2MEiIREujFvNt9qh9fIMzF5r6oK4uzaerz4jPz9ck61DZIUXYaJe7JK2DXlLk53J545c2xzmFy0p0Uu2e3O1Oklr7bQ2Ovl5o53GdVCIsEejHvXq/vJsWhuGCFcfG1riQbrccvLErGwbZB1k5ReXJ2RQ793gDtg76EznWsc5hVpe5ZN0LLz0wlNyOVQ22DdAyOSn5enBYS6MW8e62+m43VebjNXu5W/Xd9V/Lpm0AozLGO4SlLDK0PACu9E0995/Cs0zZgpItWFGfx6lFjV7W5qrgRIpoEejGvBkYC7G3u5yIzbQNGHlspYwu8ZB3vGsYfCk/Kz1vWlLmBxAJ9z/AovR5/0guQlhdlRfrdyIxenA4S6MW8eutED2FNJD8PkJ6aQnV+pi0z+kNtRgCfKnXjTk9lWWEmh9rjB3qr4mZVqTupMa2IWriV7AYjQiRCAr1I2PMHO2g0a7/t8urRLjLTUthYPX6jjZUl2bbM6A+2DpLmdIwLrhOtLcuZckYfCIX51duNeP3BsUCf9IzeeL7b5SQ/c/q2CULYQQK9SEhDt4fbf7GT//vSMdvO6QuEeGJvG5evKSHNOf5/xZUl2Zzo9hAKJ7fd8KG2IVaXuqfdf/XsihxO9XoZjtFf59HdLXzt0X38/08fob5jiKy0FMqT3FTbasVQU5hpy+5WQsQjgV4k5J7fnyCs4cgsuz22D/joGR6/m9PT+9sZGAlwy9aaSY+vK87CHwzT1Dv7vyC01hxsG4zb62VteQ5aw5EJ6RutNT97owGl4P43G3j+UCcrk6i4sVgdNOVCrDhdJNCLuDqHfDy8q5kUh+JYxxDhGc6yR/whLv/uy5z3zefZ+o/P85+vnQTgVzsaqS3MZNuKye0HVpcZwdnKsSfi9fpu/vS/dkXq7zsGjYuna8unz6lbF2onpm92nOzlUNsgX7tuLcXZLlr6R5JO2wBkpjn5wLnlXLW2NOlzCZEICfQirvtebyAQCnPbxcvx+kO09I/M6Pmnej2MBEJ8ZFMlK0uy+YcnDvKtJw+x42QvN22twRGjlcDacjdpKQ72NPUn/DrPHezgqf3t/NNThwG4+wVjt6YttdM3R6vITSc3I5WDbeNXyN73RgN5man80bZl/O0fnA3A6iQvxFp+9MnN3Li5ypZzCRGPNDUT0xryBfjFW6e4bl0Z7z+7lHtePcGxziGqZ1AW2NBtpF9uu3g5q8vcfO4Xu7jn1ROkpig+dl7sYOdyprC2Iod3ZxDorQ+g+95owOsP8uDOZr5w+UrWxWkhrJRibbmbg1F/PbT0j/DMgXZuv6SOjLQUPrC+nLRPOdiWYPMzIRYSmdGLaT2wo5EhX5DPX1oXKSs8OsM8/Slzv9aawkxSUxz82y2bufrsUj69vXba9sCbqvPY1zxAMBRO6HVa+ka4sK6QlSXZPLizmctWF3Pn1Wcl9NxzKnI53DZIwHyt5w92ENZw0/nVgPFh8P5zyshJlyoZsfhIoBdTGg2GuPe1k1xYV8i5VXnkZqRSmuPiaPvMNtRu6PFSkJUWCZLpqSn89NNb+PoHz572eRur8xgJhBL+YGkdGKGuOJt/u2UzN2+t4e5PbEq4w+TG6jxGg2GOmD/bnqZ+it0uuWAqlgQJ9GJKj73bSsfgKJ+P2trurFI3RztnFugbez2zCphWbf17zfHTN57RIP3eABV5GZxV6ubbN64ndwY16tZrWamiPU39bKzOk/JHsSRIoBcxhcOan7x6nHMqcnjfqrFVq2eVuqnvHJ5RfXtDt5faWawAXVaYSX5mKnsa4wf6VjM/X5E3uxr3qvwMCrPS2NPYT7/Xz8luz6RFXEIsVhLoRUx7WwY40eXhtouXj5vVnlWajS+QeH37aDBE68DIrHq6KKXYUJ2XUOWNdSG2Kj9jxq9jvdbG6jz2NPVFXm+TBHqxREigFzFZm3Fsqskfd3zsgmxi6ZvmvhG0HlskNFMbq/M42jkUc9VqtJbIjH52gd56reNdHn5/rBulYH1V/A2/hVgMJNCLmI53DpOW4qB6wgw5sqF2gn1orIqb2Tbv2lidh9awN06evrV/BKdDxdxcJOHXqjFm8A/tbGJVSXakbbIQi50EehFTfecwy4uyJvWIcaenUpmXkfCKVauGftks2/GeW2UE33hthFv7fZTlps9qH9eJrzXoC0p+XiwpcQO9UqpaKfWSUuqQUuqAUuqL5vECpdRzSqlj5td887hSSv2rUqpeKbVXKbV5rn8IYb/jXcNT9l3fUpvP6/XdCdW3n+rx4HY5KchKm9U4CrLSKM1xjVvMFEtL30hSaRuA3IxU6sw9XTdW58d5tBCLRyIz+iDw11rrtcA24A6l1NnAXcALWutVwAvmfYDrgFXmv9uBH9s+ajGnfIEQjb3eSNCb6P1nl9HnDbDrVF/cc53q9bKsKLkujWvKcjgc1Z5Aa82Lhzv44A9/z1ce3gsYOfqqJAM9jAX4DdWSnxdLR9xAr7Vu01rvNm8PAYeASuAG4H7zYfcDHzZv3wD8XBveAvKUUuW2j1ygtaZ7eJTu4VFG/PZspA3Q0OMhrI29W2O5dHUxaSkOnjvYEfdcp3q8LCtIbnONNeVGSae1avXO3+zhT+7bydH2YR7Z3Uz38Cjtg76kZ/QAN2ys4NKzim3raSPEQjCjHL1SqhbYBLwNlGqt28D4MABKzIdVAk1RT2s2j0081+1KqZ1KqZ1dXV0zH7ngn546zJZvPs+Wbz7P9n96gSFfwJbz1psXWqdK3WS7nFy4spDnDnWg9dT19MGQUYaZ7OrStWU5+ENhTnZ76PX4eey9Vm7eWs2Dn99OMKy5/40GQmFtS6C/5Kxi7v+TrdP2rxdisUn4/2alVDbwCPCXWuvpEqax/kafFA201vdorbdorbcUFxcnOgwR5dmDHZxblctfXrWKfm+Ap/a123Le+s5hlIIVRVO35L367FJO9XjHVd9orXnpcCd/8cC7bPqHZ9n4D88RDOtZLZaKtsZsM3yobZA3j/egNXx8SzUbqnJZUZzF/W80AFA5yxp6IZa6hAK9UioVI8j/Umv9W/Nwh5WSMb92msebgeqop1cBrfYMV1ia+7yc7Pbw4Y2VfPHKVawoyuLhXc0zPs+T+9r4m0f3jZuZH+/yUJmXQUZaypTPs3qpP3tg7MPloV3NfOa+d3j1WBdXri3lD7dU86eX1fH+c5Lru76iKJvUFMXh9iFeq+/G7XJybmUuSik+tKGCQZ9RY185y1WxQix1iVTdKOBe4JDW+ntR33ocuNW8fSvwWNTxT5vVN9uAASvFI+zzen03ABevKkIpxUfPq2JHQ++M9nQNhTXfevIQv3y7kTdP9ESO13dOXXFjKc1JZ2N13rg8/fMHO6jKz2DH167iux/fwN/+wdl85do15GXOruLGkuZ0UFeczeG2QV6v72ZbXWEktfKhDRWRx9mRuhFiKUpkRn8R8CngCqXUHvPf9cA/AVcrpY4BV5v3AZ4ETgD1wE+BP7N/2OK1+h6K3a7IAqaPbKpEKXhkd+Kz+hcOddDcN0KKQ/GTV04ARvA/0TXMyuL4OyldtbaE95oH6BoaJRzWvH2ylwvrCift/2qHteU5vH2yl8ZeLxevHOu9s6I4m/WVueRlppKZJtsrCBFL3N8MrfVrxM67A1wZ4/EauCPJcYlphMOaN+q7ueSs4kjZYkVeBhfVFfHbd5v54pWrYu7aNNF9bzRQkZvOJ86v4fvPH+VA6wBuVyqjwXDcGT3A5WtK+O6zR3n5SCdry3MYGAmwfY425lhT5ubRd1sAuCgq0AP83R+cTXPfzHa9EuJMIqUFi9Dh9iF6PP5JAe8jmypp6h1hf+tA3HMcaR/ijeM9fGp7LX98YS1ZaSl843cH+eqjRl16IoH+7PIcynLSefFwJ2+ZqZ/tK4riPGt21pgbfJflpE+q799SW8CHN00q7BJCmCTQL2BTbcJt5ecvWjl+9my1E37zeM+k50x072sncDkd3HR+Nbnmvqg7TvZyvNPDF69cxXnL4q8MVUpx+Zpifn+sm1ePdbO8KIuy3Lm5ILq2zKi8uWhlkfSIF2KGJNAvUD3Do2z4xrM8vX98yeSQL8DDu5qpK86iPHf8xccSc7YbfWE1lj1N/Ty0q5lbLlhGvtma4K/efxaPf+EiXr/rCu68+qyEg+nlq0sYHg3y6tEutq2Yu/1Ui90uvvT+s/jsJcvn7DWEWKok0C9Q7zb2MzQa5OdvNkSO+QIhPvvznRzvGub/+0Dsbfi21xXyzsneyCrSiYKhMF/77T5K3C7uvHpV5LjLmcK5VXkzbgp20coi0swKmLnKz4Px18MXrljFmrKcOXsNIZYqCfRzJBTWBELhhDe2nmhfi5Fnf/NEDy39I2it+asH9/DWiV6++/ENXL6mJObztq8owuMPRZ4/0c9eb+Bg2yB//wfn2NKGN8vl5IIVBQBsM78KIRYWqUebA52DPq783isMmQt5/s8N5/Cp7bUzOsf+lgGKstPoHvbz6O5mVhRn8+S+dv73NaunvfBoBds3j/ewecKmIQ/saOTbTx3iqrUlXLuubGY/1DTuuHwlm2ryk+oFL4SYOxLo58DLR7sY8gX53CUr+P2xbv7vS/X84fnVuJxTrzSdaF/LAO9bVUxr/wgP7mxmNBji7PIcPnfJimmfV5jtYnWpm7dO9HDH5Ssjx3/0Uj3//MwRLltdzN03bbL1gua2FYVzmp8XQiRHUjdz4PX6boqyXdx13Rruum4NHYOjPPZu4l0gOgd9dA6Nsq4yl4+eV0Vjr5fOoVG+deP6hJptba8rZGdDH/6gkTbq8/j5l2ePcN26Mn766S1kueTzXYgziQR6m2mteb2+m4tXFqKU4n2rijinIoefvHp8ynLJiaz8+vrKXK5fX05uRiq3bq9NeNejbSsKGQmEeLfR6Bf/Wn03YQ2fvWQFqdKVUYgzjvzW2+xIxxDdw2OLmZRSfO7SOk50eXjuUPz+7WAEeqXgnIocsl1OXv3y5fztB2NX2cRy8aoiXE4HT+4zWgy9crSL3IxUNlTJ9nhCnIkk0NvstWPWYqaxFaLXryujLCed/zaX8Mezv2WAFUVZkRRLbkZqQi0NLNkuJ1euLeF/9rURDIV59WgXF68sSmo/VSHE4iWB3mZvHO9hRXHWuE6KzhQHF6woYHdj37QbdVj2tQxENqqerQ9tqKB72M99bzTQOTTKpWdJz38hzlQS6G0UCIV560TPuO6Kls01+XQMjtI64Jv2HJ1DPjoGjQuxybhsdQlul5N/efYoAO87a2560AghFr4zrvzixcMd/M9eo63A6rJsbr+kzrZz72nqx+sPcWFd7EAPsPtUH5VT9E0fHg3y1w++B8DW2uQWH6WnpvD+c8p4ZHczq0vdk9olCCHOHGfUjD4QCnPXI/t49kA7rxzt5FtPHmb/FCtIZ2PHyV4ALlg+OUivKXeTnupgt1kJM1HnkI+b7nmTN4738M8fO5f1VcnN6AE+tNHYlOMSmc0LcUY7owL9U/vb6Rwa5V9v3sSLX7oMt8vJT145btv5d53qY2VJdqRRWLTUFAfnVuWxu7F/0vdOdnv46I/f4Hinh//49BY+vqV60mNm4+KVRfzFlav49AxX5QohlpYzKtDf9/pJagszufSsYnLSU/nkthqe3NfGqR7PjM7zwxeOcet/7mB4NBg5Fg5rdjb0smWa9r6ba/I52DqALxCKHDvSPsRHf/wGntEQD9y+bcoeNrOR4lD81dVnUV2Qads5hRCLzxkT6N9r6md3Yz+3XlgbKVW87aLlOB0Ofvr7EwmfxxcIcc+rJ3jlaBefvX9nJGjXdw0z6AuyZZrc+uaaPAIhPa7h2P1vNjAaCPHIn16Y8IIoIYSYiTMm0N//RgNZaSl87LyqyLGSnHRu3FzJQzubGfAGEjrPMwfaGRoNcssFNbx5ooe//PUetNa802Dk56ed0S8buyBr2dPYz6aafJYXZU31NCGESMqSCvSBUJhfvNkwKRXT5/HzxL42btxcNak1701baxgNhnk+wVWrj+xuoTIvg/9zwzq+cu0anj7QznMHO9jV0EdRtotlhVOnSYqyXdQUZLLLDPQj/hBHOoZkJi+EmFNLKtA/vqeVrz92gCv/5RX+7rH9DPqMWfpv323BHwxz89aaSc/ZUJVLRW46T+1vi3v+jkEfrx3r4sbNlTgcis++bzl1xVl8+6nDvH3SyM/H6wp5YV0hbx7vIRAKs69lgFBYS6AXQsypJRXoH9jRSG1hJn94fjX/9XYj//uh99Ba88CORjZW53F2xeTdiZRSXLe+nFePdjPkmz598+i7LYQ13LjZSP84Uxx87fq1nOz20NI/wpba+PusXr6mhKHRIO809LKnyZjZb6yRQC+EmDtLJtAf7Rhi56k+brlgGd/6yHq+fM1qnjnQwdce3U995zCfjDGbt1y/vgx/KMyLhzunfEwwFOaBHY2ct2x8Pv2KNSVsN3uxT3ch1nKxufXeS4c72dPUT1V+BkXZrhn8pEIIMTNLJtA/sKORtBQHHzUvtv6v961g6/ICHtjRSLbLyQc3lE/53E3V+ZTmuCLdHmP57bstnOrx8vlLx6+kVUrx7RvX86eX1bE+gbYF1tZ7Lx7uZE9jv6RthBBzbkkEel8gxG93t3DNujIKzMVKKQ7F9/5wA3mZqdx0fjWZaVN3e3A4FNetK+flI114omrj+zx+gqEwgVCYH754jPWVuVy1dnKde21RFl+5dk3C3SGvWFPC8S4PrQM+CfRCiDm3JAL99547ysBIgJu3jl9RWpWfyWtfuYKvXb827jk+cG45o8Ewzxww+uB0Dvm46Dsvcs0PXuXvHj9AU+8Id169ypYt+K6IWhQlgV4IMdcWfaD/8cvHuefVE/zRtppIrjxatsuZUC/3LcvyqSnI5JHdzQA8tLMZrz9EWMOv3m5kQ3Uel6+2Z9XqssIsVhRn4XSopLtUCiFEPIu6e+WvdzTynacP86ENFfzDh9YlNdtWSnHj5krufuEYzX1efv1OI9tXFPKL27byzIEO1lXm2Lqh9u3vW8Hh9iHSUxPfMFwIIWZjUQf6teU53Lipku987NwZ7cA0lY9uruIHzx/jyw/vpal3hP99zRqcKQ4+cO7UF3Jn66ZpqoCEEMJOcVM3Sqn/VEp1KqX2Rx0rUEo9p5Q6Zn7NN48rpdS/KqXqlVJ7lVKb53LwG6rz+N4nNtq24XV1QSZblxfwxvEe8jNTueacUlvOK4QQ8ymRCHkfcO2EY3cBL2itVwEvmPcBrgNWmf9uB35szzBPn4+Zi6E+dl4VLqekVYQQi1/cQK+1fhXonXD4BuB+8/b9wIejjv9cG94C8pRS9uc95tAfbKjgtouX87/et2K+hyKEELaYbc6jVGvdBmB+tcpRKoGmqMc1m8cmUUrdrpTaqZTa2dXVNcth2C8jLYWvf/BsSnPS53soQghhC7vLK2NdEdWxHqi1vkdrvUVrvaW4uNjmYQghhLDMNtB3WCkZ86vVJKYZiF61VAW0zn54QgghkjXbQP84cKt5+1bgsajjnzarb7YBA1aKRwghxPyIW0evlHoAuAwoUko1A38H/BPwoFLqNqAR+Lj58CeB64F6wAt8Zg7GLIQQYgbiBnqt9c1TfOvKGI/VwB3JDkoIIYR9Fn2vGyGEENOTQC+EEEucBHohhFjilJFWn+dBKNUFnJrl04uAbhuHM5cWy1gXyzhBxjoXFss4YfGMda7GuUxrHXch0oII9MlQSu3UWm+Z73EkYrGMdbGME2Ssc2GxjBMWz1jne5ySuhFCiCVOAr0QQixxSyHQ3zPfA5iBxTLWxTJOkLHOhcUyTlg8Y53XcS76HL0QQojpLYUZvRBCiGks6kCvlLpWKXXE3LrwrvjPOD2UUtVKqZeUUoeUUgeUUl80j8fcgnEhUEqlKKXeVUo9Yd5frpR62xzrb5RSaQtgjHlKqYeVUofN93b7Qn1PlVJ3mv/t9yulHlBKpS+U93Qhbw+awDj/2fzvv1cp9ahSKi/qe181x3lEKXXN6RrnVGON+t6XlFJaKVVk3j/t7+miDfRKqRTgRxjbF54N3KyUOnt+RxURBP5aa70W2AbcYY5tqi0YF4IvAoei7n8H+L451j7gtnkZ1Xh3A09rrdcAGzDGu+DeU6VUJfAXwBat9TogBbiJhfOe3sfi2B70PiaP8zlgndb6XOAo8FUA8/frJuAc8zn/ZsaI0+U+Jo8VpVQ1cDVG80fL6X9PtdaL8h+wHXgm6v5Xga/O97imGOtj5n/sI0C5eawcODLfYzPHUoXxy30F8ATGBjLdgDPWez1PY8wBTmJeV4o6vuDeU8Z2WivAaBz4BHDNQnpPgVpgf7z3Efh34OZYj5uPcU743keAX5q3x/3+A88A2+fzPTWPPYwxKWkAiubrPV20M3pmsG3hfFJK1QKbgLeZegvG+fYD4MtA2LxfCPRrrYPm/YXw3q4AuoCfmSmm/1BKZbEA31OtdQvwXYxZXBswAOxi4b2n0ZLeHnQe/AnwlHl7wY1TKfUhoEVr/d6Eb532sS7mQJ/wtoXzRSmVDTwC/KXWenC+xxOLUuqDQKfWelf04RgPne/31glsBn6std4EeFgAaZpYzPz2DcByoALIwvhzfaL5fk8TsRD/X0Ap9TcYKdJfWodiPGzexqmUygT+BvjbWN+OcWxOx7qYA/2C3rZQKZWKEeR/qbX+rXl4qvaNHW4AAAHESURBVC0Y59NFwIeUUg3ArzHSNz8A8pRS1n4FC+G9bQaatdZvm/cfxgj8C/E9vQo4qbXu0loHgN8CF7Lw3tNoi2Z7UKXUrcAHgVu0mftg4Y2zDuOD/j3zd6sK2K2UKmMexrqYA/07wCqzkiEN40LM4/M8JsC4qg7cCxzSWn8v6ltTbcE4b7TWX9VaV2mtazHewxe11rcALwEfMx8272PVWrcDTUqp1eahK4GDLMD3FCNls00plWn+v2CNdUG9pxMsiu1BlVLXAl8BPqS19kZ963HgJqWUSym1HONC5475GCOA1nqf1rpEa11r/m41A5vN/49P/3t6Oi9WzMHFj+sxrrwfB/5mvscTNa6LMf4U2wvsMf9dj5H7fgE4Zn4tmO+xThj3ZcAT5u0VGL8o9cBDgGsBjG8jsNN8X/8byF+o7ynwDeAwsB/4BeBaKO8p8ADGtYMARgC6bar3ESPN8CPzd2wfRiXRfI6zHiO/bf1e/STq8X9jjvMIcN18v6cTvt/A2MXY0/6eyspYIYRY4hZz6kYIIUQCJNALIcQSJ4FeCCGWOAn0QgixxEmgF0KIJU4CvRBCLHES6IUQYomTQC+EEEvc/wMu3j163KHs+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5334000" y="1458686"/>
            <a:ext cx="3239990" cy="923330"/>
          </a:xfrm>
          <a:prstGeom prst="rect">
            <a:avLst/>
          </a:prstGeom>
          <a:noFill/>
        </p:spPr>
        <p:txBody>
          <a:bodyPr wrap="none" rtlCol="0">
            <a:spAutoFit/>
          </a:bodyPr>
          <a:lstStyle/>
          <a:p>
            <a:pPr>
              <a:buFont typeface="Arial" pitchFamily="34" charset="0"/>
              <a:buChar char="•"/>
            </a:pPr>
            <a:r>
              <a:rPr lang="en-US" dirty="0" smtClean="0">
                <a:solidFill>
                  <a:schemeClr val="bg1"/>
                </a:solidFill>
              </a:rPr>
              <a:t>It has a trend</a:t>
            </a:r>
          </a:p>
          <a:p>
            <a:pPr>
              <a:buFont typeface="Arial" pitchFamily="34" charset="0"/>
              <a:buChar char="•"/>
            </a:pPr>
            <a:r>
              <a:rPr lang="en-US" dirty="0" smtClean="0">
                <a:solidFill>
                  <a:schemeClr val="bg1"/>
                </a:solidFill>
              </a:rPr>
              <a:t>It has a seasonal Pattern</a:t>
            </a:r>
          </a:p>
          <a:p>
            <a:pPr>
              <a:buFont typeface="Arial" pitchFamily="34" charset="0"/>
              <a:buChar char="•"/>
            </a:pPr>
            <a:r>
              <a:rPr lang="en-US" dirty="0" smtClean="0">
                <a:solidFill>
                  <a:schemeClr val="bg1"/>
                </a:solidFill>
              </a:rPr>
              <a:t>Pretty sure it is not stationary</a:t>
            </a:r>
            <a:endParaRPr lang="en-US" dirty="0">
              <a:solidFill>
                <a:schemeClr val="bg1"/>
              </a:solidFill>
            </a:endParaRPr>
          </a:p>
        </p:txBody>
      </p:sp>
      <p:pic>
        <p:nvPicPr>
          <p:cNvPr id="56326" name="Picture 6"/>
          <p:cNvPicPr>
            <a:picLocks noChangeAspect="1" noChangeArrowheads="1"/>
          </p:cNvPicPr>
          <p:nvPr/>
        </p:nvPicPr>
        <p:blipFill>
          <a:blip r:embed="rId2" cstate="print"/>
          <a:srcRect/>
          <a:stretch>
            <a:fillRect/>
          </a:stretch>
        </p:blipFill>
        <p:spPr bwMode="auto">
          <a:xfrm>
            <a:off x="1005113" y="1548492"/>
            <a:ext cx="4114800" cy="2743200"/>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a:t>
            </a:r>
            <a:r>
              <a:rPr lang="en-US" dirty="0" err="1" smtClean="0"/>
              <a:t>staionary</a:t>
            </a:r>
            <a:r>
              <a:rPr lang="en-US" dirty="0" smtClean="0"/>
              <a:t>!</a:t>
            </a:r>
            <a:endParaRPr lang="en-US" dirty="0"/>
          </a:p>
        </p:txBody>
      </p:sp>
      <p:sp>
        <p:nvSpPr>
          <p:cNvPr id="3" name="Content Placeholder 2"/>
          <p:cNvSpPr>
            <a:spLocks noGrp="1"/>
          </p:cNvSpPr>
          <p:nvPr>
            <p:ph idx="1"/>
          </p:nvPr>
        </p:nvSpPr>
        <p:spPr/>
        <p:txBody>
          <a:bodyPr/>
          <a:lstStyle/>
          <a:p>
            <a:r>
              <a:rPr lang="en-US" dirty="0" smtClean="0"/>
              <a:t>What does stationary mean anyway</a:t>
            </a:r>
          </a:p>
          <a:p>
            <a:pPr lvl="1"/>
            <a:r>
              <a:rPr lang="en-US" dirty="0" smtClean="0"/>
              <a:t>Separate lecture</a:t>
            </a:r>
          </a:p>
          <a:p>
            <a:pPr lvl="1"/>
            <a:r>
              <a:rPr lang="en-US" dirty="0" smtClean="0"/>
              <a:t>Short answer: Apply Dickey-Fuller Test</a:t>
            </a:r>
          </a:p>
          <a:p>
            <a:pPr lvl="1"/>
            <a:r>
              <a:rPr lang="en-US" dirty="0" smtClean="0"/>
              <a:t>Shorter answer No Trends!</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our Example</a:t>
            </a: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300265" y="958396"/>
            <a:ext cx="3924620" cy="4185104"/>
          </a:xfrm>
          <a:prstGeom prst="rect">
            <a:avLst/>
          </a:prstGeom>
          <a:noFill/>
          <a:ln w="9525">
            <a:noFill/>
            <a:miter lim="800000"/>
            <a:headEnd/>
            <a:tailEnd/>
          </a:ln>
        </p:spPr>
      </p:pic>
      <p:sp>
        <p:nvSpPr>
          <p:cNvPr id="5" name="TextBox 4"/>
          <p:cNvSpPr txBox="1"/>
          <p:nvPr/>
        </p:nvSpPr>
        <p:spPr>
          <a:xfrm>
            <a:off x="4608286" y="1799771"/>
            <a:ext cx="4621843" cy="923330"/>
          </a:xfrm>
          <a:prstGeom prst="rect">
            <a:avLst/>
          </a:prstGeom>
          <a:noFill/>
        </p:spPr>
        <p:txBody>
          <a:bodyPr wrap="none" rtlCol="0">
            <a:spAutoFit/>
          </a:bodyPr>
          <a:lstStyle/>
          <a:p>
            <a:r>
              <a:rPr lang="en-US" dirty="0" smtClean="0">
                <a:solidFill>
                  <a:schemeClr val="bg1"/>
                </a:solidFill>
              </a:rPr>
              <a:t>Obvious Trend (NON STATIONARY!)</a:t>
            </a:r>
          </a:p>
          <a:p>
            <a:endParaRPr lang="en-US" dirty="0" smtClean="0">
              <a:solidFill>
                <a:schemeClr val="bg1"/>
              </a:solidFill>
            </a:endParaRPr>
          </a:p>
          <a:p>
            <a:r>
              <a:rPr lang="en-US" dirty="0" smtClean="0">
                <a:solidFill>
                  <a:schemeClr val="bg1"/>
                </a:solidFill>
              </a:rPr>
              <a:t>Test Statistic is greater than critical value(s)</a:t>
            </a:r>
            <a:endParaRPr lang="en-US" dirty="0">
              <a:solidFill>
                <a:schemeClr val="bg1"/>
              </a:solidFill>
            </a:endParaRPr>
          </a:p>
        </p:txBody>
      </p:sp>
      <p:cxnSp>
        <p:nvCxnSpPr>
          <p:cNvPr id="7" name="Straight Arrow Connector 6"/>
          <p:cNvCxnSpPr/>
          <p:nvPr/>
        </p:nvCxnSpPr>
        <p:spPr>
          <a:xfrm flipH="1">
            <a:off x="3483430" y="2663371"/>
            <a:ext cx="1226456" cy="1175658"/>
          </a:xfrm>
          <a:prstGeom prst="straightConnector1">
            <a:avLst/>
          </a:prstGeom>
          <a:ln>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715657" y="2656114"/>
            <a:ext cx="3918858" cy="1937657"/>
          </a:xfrm>
          <a:prstGeom prst="straightConnector1">
            <a:avLst/>
          </a:prstGeom>
          <a:ln>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96652" y="4047538"/>
            <a:ext cx="3706099" cy="923330"/>
          </a:xfrm>
          <a:prstGeom prst="rect">
            <a:avLst/>
          </a:prstGeom>
          <a:noFill/>
        </p:spPr>
        <p:txBody>
          <a:bodyPr wrap="square" rtlCol="0">
            <a:spAutoFit/>
          </a:bodyPr>
          <a:lstStyle/>
          <a:p>
            <a:r>
              <a:rPr lang="en-US" dirty="0" smtClean="0">
                <a:solidFill>
                  <a:schemeClr val="bg1"/>
                </a:solidFill>
              </a:rPr>
              <a:t>‘Lags’ is just the number of values to compute rolling statistics.  In this case 12(+1)</a:t>
            </a:r>
            <a:endParaRPr lang="en-US" dirty="0">
              <a:solidFill>
                <a:schemeClr val="bg1"/>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get rid of the mean</a:t>
            </a:r>
            <a:endParaRPr lang="en-US" dirty="0"/>
          </a:p>
        </p:txBody>
      </p:sp>
      <p:sp>
        <p:nvSpPr>
          <p:cNvPr id="7" name="TextBox 6"/>
          <p:cNvSpPr txBox="1"/>
          <p:nvPr/>
        </p:nvSpPr>
        <p:spPr>
          <a:xfrm>
            <a:off x="5029201" y="1661886"/>
            <a:ext cx="4114800" cy="2031325"/>
          </a:xfrm>
          <a:prstGeom prst="rect">
            <a:avLst/>
          </a:prstGeom>
          <a:noFill/>
        </p:spPr>
        <p:txBody>
          <a:bodyPr wrap="square" rtlCol="0">
            <a:spAutoFit/>
          </a:bodyPr>
          <a:lstStyle/>
          <a:p>
            <a:r>
              <a:rPr lang="en-US" dirty="0" smtClean="0">
                <a:solidFill>
                  <a:schemeClr val="bg1"/>
                </a:solidFill>
              </a:rPr>
              <a:t>Hmm there still seems to be an increasing pattern over time, but it  passes the stationary test!!</a:t>
            </a:r>
          </a:p>
          <a:p>
            <a:endParaRPr lang="en-US" dirty="0" smtClean="0">
              <a:solidFill>
                <a:schemeClr val="bg1"/>
              </a:solidFill>
            </a:endParaRPr>
          </a:p>
          <a:p>
            <a:r>
              <a:rPr lang="en-US" dirty="0" smtClean="0">
                <a:solidFill>
                  <a:schemeClr val="bg1"/>
                </a:solidFill>
              </a:rPr>
              <a:t>DANGER WILL ROBINSON!!!</a:t>
            </a:r>
          </a:p>
          <a:p>
            <a:endParaRPr lang="en-US" dirty="0" smtClean="0">
              <a:solidFill>
                <a:schemeClr val="bg1"/>
              </a:solidFill>
            </a:endParaRPr>
          </a:p>
          <a:p>
            <a:endParaRPr lang="en-US" dirty="0">
              <a:solidFill>
                <a:schemeClr val="bg1"/>
              </a:solidFill>
            </a:endParaRPr>
          </a:p>
        </p:txBody>
      </p:sp>
      <p:pic>
        <p:nvPicPr>
          <p:cNvPr id="63492" name="Picture 4"/>
          <p:cNvPicPr>
            <a:picLocks noChangeAspect="1" noChangeArrowheads="1"/>
          </p:cNvPicPr>
          <p:nvPr/>
        </p:nvPicPr>
        <p:blipFill>
          <a:blip r:embed="rId2" cstate="print"/>
          <a:srcRect/>
          <a:stretch>
            <a:fillRect/>
          </a:stretch>
        </p:blipFill>
        <p:spPr bwMode="auto">
          <a:xfrm>
            <a:off x="483916" y="745738"/>
            <a:ext cx="4057650" cy="4286250"/>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UniversityTemplate_June2017">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MU Campus Template 2016.potx" id="{5BB5FD36-020D-4A45-9F7E-7A10706E850B}" vid="{D50E9D77-49AA-4337-8F05-E04A2AB071FD}"/>
    </a:ext>
  </a:extLst>
</a:theme>
</file>

<file path=ppt/theme/theme2.xml><?xml version="1.0" encoding="utf-8"?>
<a:theme xmlns:a="http://schemas.openxmlformats.org/drawingml/2006/main" name="SMUThemeJune2017">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MUThemeJune2017" id="{6CE5CF7F-E433-47EC-B4C3-42CCD5B87159}" vid="{98A82494-0B3C-4361-A89B-532B84D7F1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F7EA714CC39040883754BC4B32E8BA" ma:contentTypeVersion="0" ma:contentTypeDescription="Create a new document." ma:contentTypeScope="" ma:versionID="82fca3889656e9b49c3f85370df204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E5588E-D5D4-4A9C-9FD2-3305314A5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9C28EF2-5F72-4F36-9FAB-E29A52179F4E}">
  <ds:schemaRefs>
    <ds:schemaRef ds:uri="http://schemas.microsoft.com/sharepoint/v3/contenttype/forms"/>
  </ds:schemaRefs>
</ds:datastoreItem>
</file>

<file path=customXml/itemProps3.xml><?xml version="1.0" encoding="utf-8"?>
<ds:datastoreItem xmlns:ds="http://schemas.openxmlformats.org/officeDocument/2006/customXml" ds:itemID="{7F30D25C-2B8C-4E8E-A3EA-861E33399DB6}">
  <ds:schemaRefs>
    <ds:schemaRef ds:uri="http://schemas.microsoft.com/office/2006/metadata/properties"/>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UniversityTemplate_June2017</Template>
  <TotalTime>4870</TotalTime>
  <Words>697</Words>
  <Application>Microsoft Office PowerPoint</Application>
  <PresentationFormat>On-screen Show (16:9)</PresentationFormat>
  <Paragraphs>117</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UniversityTemplate_June2017</vt:lpstr>
      <vt:lpstr>SMUThemeJune2017</vt:lpstr>
      <vt:lpstr>Time Series with ARIMAS</vt:lpstr>
      <vt:lpstr>ARIMAS</vt:lpstr>
      <vt:lpstr>My my my, that’s a lot of fancy words</vt:lpstr>
      <vt:lpstr>Where to start  </vt:lpstr>
      <vt:lpstr>Requirements</vt:lpstr>
      <vt:lpstr>So how do we model something like this?</vt:lpstr>
      <vt:lpstr>Make it staionary!</vt:lpstr>
      <vt:lpstr>Look at our Example</vt:lpstr>
      <vt:lpstr>Let’s get rid of the mean</vt:lpstr>
      <vt:lpstr>Much better after log transform</vt:lpstr>
      <vt:lpstr>But why 12 for moving average?</vt:lpstr>
      <vt:lpstr>So we got the series stationary now what!</vt:lpstr>
      <vt:lpstr>Intuition Method</vt:lpstr>
      <vt:lpstr>Rules for ‘d’</vt:lpstr>
      <vt:lpstr>‘d’ examples (our differenced/stationary plot)</vt:lpstr>
      <vt:lpstr>‘d’ example (raw airline population)</vt:lpstr>
      <vt:lpstr>Rules for ‘p’, ‘q’</vt:lpstr>
      <vt:lpstr>Example</vt:lpstr>
      <vt:lpstr>Example</vt:lpstr>
      <vt:lpstr>Brute Force (Grid Search)</vt:lpstr>
      <vt:lpstr>But wait </vt:lpstr>
      <vt:lpstr>We didn’t talk about prediction!!!</vt:lpstr>
      <vt:lpstr>References</vt:lpstr>
      <vt:lpstr>Assignment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World</dc:title>
  <dc:creator>Robert</dc:creator>
  <cp:lastModifiedBy>Robert</cp:lastModifiedBy>
  <cp:revision>449</cp:revision>
  <cp:lastPrinted>2017-04-26T00:32:18Z</cp:lastPrinted>
  <dcterms:created xsi:type="dcterms:W3CDTF">2018-01-06T16:02:26Z</dcterms:created>
  <dcterms:modified xsi:type="dcterms:W3CDTF">2018-05-29T23:21:34Z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0x0101005AF7EA714CC39040883754BC4B32E8BA</vt:lpwstr>
  </property>
</Properties>
</file>