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2" r:id="rId5"/>
    <p:sldId id="265" r:id="rId6"/>
    <p:sldId id="270" r:id="rId7"/>
    <p:sldId id="266" r:id="rId8"/>
    <p:sldId id="272" r:id="rId9"/>
    <p:sldId id="267" r:id="rId10"/>
    <p:sldId id="268" r:id="rId11"/>
    <p:sldId id="269" r:id="rId12"/>
    <p:sldId id="273" r:id="rId13"/>
    <p:sldId id="263" r:id="rId14"/>
    <p:sldId id="274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1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FD7AE-C627-E8E6-DC6D-0D20BE8EFD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Indian Institute of Information </a:t>
            </a:r>
            <a:r>
              <a:rPr lang="en-US" dirty="0" err="1"/>
              <a:t>Tehnology</a:t>
            </a:r>
            <a:r>
              <a:rPr lang="en-US" dirty="0"/>
              <a:t>, Kalyani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883CC-B38C-BB88-BB8F-A9B530032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3A2C-B150-4127-ADC0-F7A6CF5D7B25}" type="datetime1">
              <a:rPr lang="en-IN" smtClean="0"/>
              <a:t>09-11-2022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BA47-826E-C251-C576-F1299105B7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Title of the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ACD7-45C2-1051-8709-138F6BF0D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0FD8-2E77-4FBF-B88F-513F3068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77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Indian Institute of Information Tehnology, Kalyani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0BFC9-EF6D-4DFE-A589-BC7BD5F95DD5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Title of the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BCD9-A8EF-4B82-A349-8CC6E4599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0605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0E9E-E1AA-4916-8608-412384792378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97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C9A-361B-4166-BF82-99935EBA5D8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939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C9A-361B-4166-BF82-99935EBA5D8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274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C9A-361B-4166-BF82-99935EBA5D8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6924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C9A-361B-4166-BF82-99935EBA5D8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65799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C9A-361B-4166-BF82-99935EBA5D8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0722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5CD-0D86-4F29-BAAA-34AA7BC65579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9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B185-5B31-437A-8F24-F44218B41000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09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48878" y="6010102"/>
            <a:ext cx="365760" cy="365760"/>
          </a:xfrm>
        </p:spPr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0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7ED3-D7A4-7EA7-915D-63C54A27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343EE-6E76-02C6-000E-6C114DE3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955D-A5A3-49B2-8455-E45E8F8A3D4E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B4705-430A-B496-88C5-BD43440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FF240-45A3-E5A9-30CA-ACED04F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2B75-A129-4024-AB7B-39E19E74A05F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79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3EE7-380D-4F9B-94F9-F02C3E3DFA6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3652-4BA5-499B-AEA8-3E481DC108F5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C9A-361B-4166-BF82-99935EBA5D84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8378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5769-FD4C-4024-9831-F3FBFB883C99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7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DB85-5055-43B3-9DE7-6D9E45E079A8}" type="datetime1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F369-82B3-43C8-A266-4065D400E23A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0B46-B075-4C5F-A67B-171668CF55B3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0C9A-361B-4166-BF82-99935EBA5D8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F039F4-B2D0-4F1E-A774-B30D94B67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09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  <p:sldLayoutId id="2147484497" r:id="rId12"/>
    <p:sldLayoutId id="2147484498" r:id="rId13"/>
    <p:sldLayoutId id="2147484499" r:id="rId14"/>
    <p:sldLayoutId id="2147484500" r:id="rId15"/>
    <p:sldLayoutId id="2147484501" r:id="rId16"/>
    <p:sldLayoutId id="2147484502" r:id="rId17"/>
    <p:sldLayoutId id="2147484412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F23E9-D990-D51F-E2D0-74AB8FC1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5" y="1649812"/>
            <a:ext cx="1532964" cy="2034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FFD9D9-1A20-C88C-0490-6E53468185D3}"/>
              </a:ext>
            </a:extLst>
          </p:cNvPr>
          <p:cNvSpPr/>
          <p:nvPr/>
        </p:nvSpPr>
        <p:spPr>
          <a:xfrm>
            <a:off x="1512806" y="4091274"/>
            <a:ext cx="9166387" cy="105413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INDIAN INSTITUTE OF INFORMATION TECHNOLOGY KALYANI</a:t>
            </a:r>
          </a:p>
        </p:txBody>
      </p:sp>
    </p:spTree>
    <p:extLst>
      <p:ext uri="{BB962C8B-B14F-4D97-AF65-F5344CB8AC3E}">
        <p14:creationId xmlns:p14="http://schemas.microsoft.com/office/powerpoint/2010/main" val="110756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D53B3-0064-7E19-0253-9D145D8F4461}"/>
              </a:ext>
            </a:extLst>
          </p:cNvPr>
          <p:cNvSpPr txBox="1"/>
          <p:nvPr/>
        </p:nvSpPr>
        <p:spPr>
          <a:xfrm>
            <a:off x="1069924" y="1335166"/>
            <a:ext cx="953828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K-Means Clustering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Unsupervised Algorithm to segment the data interest area from the background.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4AAF4-D142-9D74-5DF4-1A98278E3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6" y="3574541"/>
            <a:ext cx="5524849" cy="23020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0E6C43-426C-BF7E-C651-E9E0A30D6187}"/>
              </a:ext>
            </a:extLst>
          </p:cNvPr>
          <p:cNvSpPr/>
          <p:nvPr/>
        </p:nvSpPr>
        <p:spPr>
          <a:xfrm>
            <a:off x="627403" y="542341"/>
            <a:ext cx="3179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Segmentation:</a:t>
            </a:r>
          </a:p>
        </p:txBody>
      </p:sp>
    </p:spTree>
    <p:extLst>
      <p:ext uri="{BB962C8B-B14F-4D97-AF65-F5344CB8AC3E}">
        <p14:creationId xmlns:p14="http://schemas.microsoft.com/office/powerpoint/2010/main" val="235089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345FE-CEC7-4DB9-82C6-A289838A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3C0D4-22DC-2340-E297-25C7ED5E0E54}"/>
              </a:ext>
            </a:extLst>
          </p:cNvPr>
          <p:cNvSpPr txBox="1"/>
          <p:nvPr/>
        </p:nvSpPr>
        <p:spPr>
          <a:xfrm>
            <a:off x="1069924" y="1335166"/>
            <a:ext cx="953828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Optimal Cluster 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the optimal segment out of 3 clusters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Find the cluster with maximum number of pixels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56828-EB72-DFFA-0DEC-496E8D3BF1E9}"/>
              </a:ext>
            </a:extLst>
          </p:cNvPr>
          <p:cNvSpPr txBox="1"/>
          <p:nvPr/>
        </p:nvSpPr>
        <p:spPr>
          <a:xfrm>
            <a:off x="1069923" y="3576342"/>
            <a:ext cx="95382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Merging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Merging the segmented image and canny edges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E612B-0D58-F45C-53E5-C4D012A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08C9322-AF75-D55E-1755-CEAD7C8E6154}"/>
              </a:ext>
            </a:extLst>
          </p:cNvPr>
          <p:cNvSpPr txBox="1">
            <a:spLocks/>
          </p:cNvSpPr>
          <p:nvPr/>
        </p:nvSpPr>
        <p:spPr>
          <a:xfrm>
            <a:off x="11448878" y="6010102"/>
            <a:ext cx="36576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039F4-B2D0-4F1E-A774-B30D94B676D4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D694F-EE7A-15F7-61E7-5A410F716BE0}"/>
              </a:ext>
            </a:extLst>
          </p:cNvPr>
          <p:cNvSpPr txBox="1"/>
          <p:nvPr/>
        </p:nvSpPr>
        <p:spPr>
          <a:xfrm>
            <a:off x="1023458" y="923200"/>
            <a:ext cx="9160448" cy="288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Contour Mapping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Create a contour map of the segmented image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Counting the number of contours in the first level hierarchy</a:t>
            </a:r>
          </a:p>
        </p:txBody>
      </p:sp>
    </p:spTree>
    <p:extLst>
      <p:ext uri="{BB962C8B-B14F-4D97-AF65-F5344CB8AC3E}">
        <p14:creationId xmlns:p14="http://schemas.microsoft.com/office/powerpoint/2010/main" val="247690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E50C5-9ACF-49A8-C221-A007D580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BD082-611A-D5A5-E526-94FAC78B15AD}"/>
              </a:ext>
            </a:extLst>
          </p:cNvPr>
          <p:cNvSpPr/>
          <p:nvPr/>
        </p:nvSpPr>
        <p:spPr>
          <a:xfrm>
            <a:off x="736956" y="651973"/>
            <a:ext cx="28324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Applications: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9FE71-6F5D-F071-E347-A968EAE54100}"/>
              </a:ext>
            </a:extLst>
          </p:cNvPr>
          <p:cNvSpPr txBox="1"/>
          <p:nvPr/>
        </p:nvSpPr>
        <p:spPr>
          <a:xfrm>
            <a:off x="808673" y="2097810"/>
            <a:ext cx="7743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Counting object is time consuming, by automation can save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 productivity and reduce human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E50C5-9ACF-49A8-C221-A007D580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BD082-611A-D5A5-E526-94FAC78B15AD}"/>
              </a:ext>
            </a:extLst>
          </p:cNvPr>
          <p:cNvSpPr/>
          <p:nvPr/>
        </p:nvSpPr>
        <p:spPr>
          <a:xfrm>
            <a:off x="448943" y="732655"/>
            <a:ext cx="514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Scope for improvement: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9FE71-6F5D-F071-E347-A968EAE54100}"/>
              </a:ext>
            </a:extLst>
          </p:cNvPr>
          <p:cNvSpPr txBox="1"/>
          <p:nvPr/>
        </p:nvSpPr>
        <p:spPr>
          <a:xfrm>
            <a:off x="808673" y="2097810"/>
            <a:ext cx="7743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 mark each object with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 be upgraded to android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8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ACA4-F30E-1397-61C6-31214E2B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15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69BE-99F8-FE67-0C46-92B76A82452B}"/>
              </a:ext>
            </a:extLst>
          </p:cNvPr>
          <p:cNvSpPr/>
          <p:nvPr/>
        </p:nvSpPr>
        <p:spPr>
          <a:xfrm>
            <a:off x="968470" y="1054645"/>
            <a:ext cx="2251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1AC11-9D4A-745C-0EB6-315B3CCB81E1}"/>
              </a:ext>
            </a:extLst>
          </p:cNvPr>
          <p:cNvSpPr txBox="1"/>
          <p:nvPr/>
        </p:nvSpPr>
        <p:spPr>
          <a:xfrm>
            <a:off x="1526797" y="2228671"/>
            <a:ext cx="8657439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Book: Digital Image Processing 3rd ed. - R. Gonzalez, R. Woods.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Yella, Siril and Dougherty, Mark. "Automatically Detecting the Number of Logs on a Timber Truck" </a:t>
            </a:r>
            <a:r>
              <a:rPr lang="en-US" i="1" dirty="0"/>
              <a:t>Journal of Intelligent Systems</a:t>
            </a:r>
            <a:r>
              <a:rPr lang="en-US" dirty="0"/>
              <a:t>, vol. 22, no. 4, 2013, pp. 417-435.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Digital image processing and analysis – Chanda and Dutta Majumder; PHI Learning, 2011.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19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4070D1-CA0E-696A-24A7-8FD43808744F}"/>
              </a:ext>
            </a:extLst>
          </p:cNvPr>
          <p:cNvSpPr/>
          <p:nvPr/>
        </p:nvSpPr>
        <p:spPr>
          <a:xfrm>
            <a:off x="2097770" y="2554455"/>
            <a:ext cx="3421129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Presented 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DEVADI YEKADITYA</a:t>
            </a:r>
          </a:p>
          <a:p>
            <a:pPr lvl="1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MISLAH RAHMAN</a:t>
            </a:r>
          </a:p>
          <a:p>
            <a:pPr lvl="1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SRIRAMSETTY BHANU TEJA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33767-446B-83FA-C14E-31B1420CF4A0}"/>
              </a:ext>
            </a:extLst>
          </p:cNvPr>
          <p:cNvSpPr/>
          <p:nvPr/>
        </p:nvSpPr>
        <p:spPr>
          <a:xfrm>
            <a:off x="2097770" y="4670911"/>
            <a:ext cx="4333238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Under the Guidance of</a:t>
            </a:r>
            <a:endParaRPr lang="en-US" sz="3600" dirty="0">
              <a:ln w="0"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cap="none" spc="0" dirty="0">
                <a:ln w="0"/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Dr. Amit Ranjan Azad</a:t>
            </a:r>
          </a:p>
          <a:p>
            <a:pPr lvl="1"/>
            <a:r>
              <a:rPr lang="en-US" sz="2000" dirty="0">
                <a:ln w="0"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Assistant Professor, IIIT KALYANI</a:t>
            </a:r>
            <a:endParaRPr lang="en-US" sz="1600" cap="none" spc="0" dirty="0">
              <a:ln w="0"/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88C8C1-2456-CAA6-9335-749C6F50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2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490F1-0887-A6E3-F2F7-322A1CA66A31}"/>
              </a:ext>
            </a:extLst>
          </p:cNvPr>
          <p:cNvSpPr/>
          <p:nvPr/>
        </p:nvSpPr>
        <p:spPr>
          <a:xfrm>
            <a:off x="761496" y="1330968"/>
            <a:ext cx="8388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Project: Distinct Object Count</a:t>
            </a:r>
          </a:p>
        </p:txBody>
      </p:sp>
    </p:spTree>
    <p:extLst>
      <p:ext uri="{BB962C8B-B14F-4D97-AF65-F5344CB8AC3E}">
        <p14:creationId xmlns:p14="http://schemas.microsoft.com/office/powerpoint/2010/main" val="258133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D25339-81A5-7F2F-30F6-0C95DAF0522E}"/>
              </a:ext>
            </a:extLst>
          </p:cNvPr>
          <p:cNvSpPr/>
          <p:nvPr/>
        </p:nvSpPr>
        <p:spPr>
          <a:xfrm>
            <a:off x="722054" y="500971"/>
            <a:ext cx="40534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Presentation Flow: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B839E-AFD1-D009-5BEB-C9DB3AAC3BBD}"/>
              </a:ext>
            </a:extLst>
          </p:cNvPr>
          <p:cNvSpPr txBox="1"/>
          <p:nvPr/>
        </p:nvSpPr>
        <p:spPr>
          <a:xfrm>
            <a:off x="1014492" y="1533850"/>
            <a:ext cx="7222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Image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Scope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662B39-CC18-069A-81AC-A5EBD71E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2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9EFE-C48F-6987-33CC-07987B82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4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F9F03-36BD-0F1E-D48E-19272EC72999}"/>
              </a:ext>
            </a:extLst>
          </p:cNvPr>
          <p:cNvSpPr/>
          <p:nvPr/>
        </p:nvSpPr>
        <p:spPr>
          <a:xfrm>
            <a:off x="824786" y="551305"/>
            <a:ext cx="393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F281-C61C-030A-C928-D1273AAC9F16}"/>
              </a:ext>
            </a:extLst>
          </p:cNvPr>
          <p:cNvSpPr txBox="1"/>
          <p:nvPr/>
        </p:nvSpPr>
        <p:spPr>
          <a:xfrm>
            <a:off x="1676634" y="2052481"/>
            <a:ext cx="7519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count non overlapping objects from patterns in real world images.</a:t>
            </a:r>
          </a:p>
        </p:txBody>
      </p:sp>
    </p:spTree>
    <p:extLst>
      <p:ext uri="{BB962C8B-B14F-4D97-AF65-F5344CB8AC3E}">
        <p14:creationId xmlns:p14="http://schemas.microsoft.com/office/powerpoint/2010/main" val="155300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E4F49-3B1B-FA8B-4715-BAE8E8B9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CBDCE-949A-747F-9192-EED61C0D0D70}"/>
              </a:ext>
            </a:extLst>
          </p:cNvPr>
          <p:cNvSpPr/>
          <p:nvPr/>
        </p:nvSpPr>
        <p:spPr>
          <a:xfrm>
            <a:off x="959624" y="1324820"/>
            <a:ext cx="16656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20E2E-BDB8-6982-546C-17BD41489F06}"/>
              </a:ext>
            </a:extLst>
          </p:cNvPr>
          <p:cNvSpPr/>
          <p:nvPr/>
        </p:nvSpPr>
        <p:spPr>
          <a:xfrm>
            <a:off x="969999" y="4468963"/>
            <a:ext cx="18630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OpenCV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B66AD-D143-380E-EE3B-7895664D438E}"/>
              </a:ext>
            </a:extLst>
          </p:cNvPr>
          <p:cNvSpPr txBox="1"/>
          <p:nvPr/>
        </p:nvSpPr>
        <p:spPr>
          <a:xfrm>
            <a:off x="1411654" y="1833219"/>
            <a:ext cx="8095376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doesn’t have native arrays, and the inbuilt list is slow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 C like arrays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Contains various functions for basic matrix manipulations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Images are processed as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A91A-46F6-D18E-C2C1-E3ADFCE51FF6}"/>
              </a:ext>
            </a:extLst>
          </p:cNvPr>
          <p:cNvSpPr txBox="1"/>
          <p:nvPr/>
        </p:nvSpPr>
        <p:spPr>
          <a:xfrm>
            <a:off x="1474158" y="5132024"/>
            <a:ext cx="7751428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Open Source Computer Vision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Specialised library for image processing and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92FAC7-82BF-81EC-FA6A-849D4FB1BB5A}"/>
              </a:ext>
            </a:extLst>
          </p:cNvPr>
          <p:cNvSpPr/>
          <p:nvPr/>
        </p:nvSpPr>
        <p:spPr>
          <a:xfrm>
            <a:off x="445896" y="464939"/>
            <a:ext cx="4080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Technologies used: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0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F0774-CAD6-CD46-2764-56F6F756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90AF952-2E31-D49B-8D11-AB493A6F445F}"/>
              </a:ext>
            </a:extLst>
          </p:cNvPr>
          <p:cNvSpPr txBox="1">
            <a:spLocks/>
          </p:cNvSpPr>
          <p:nvPr/>
        </p:nvSpPr>
        <p:spPr>
          <a:xfrm>
            <a:off x="11448878" y="6010102"/>
            <a:ext cx="36576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039F4-B2D0-4F1E-A774-B30D94B676D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682B-B56A-03CA-E387-A011D46075FE}"/>
              </a:ext>
            </a:extLst>
          </p:cNvPr>
          <p:cNvSpPr/>
          <p:nvPr/>
        </p:nvSpPr>
        <p:spPr>
          <a:xfrm>
            <a:off x="801545" y="551305"/>
            <a:ext cx="39783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Image Acquisition: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C95E8-6234-3C4D-079C-AA0DF8B0176F}"/>
              </a:ext>
            </a:extLst>
          </p:cNvPr>
          <p:cNvSpPr txBox="1"/>
          <p:nvPr/>
        </p:nvSpPr>
        <p:spPr>
          <a:xfrm>
            <a:off x="1183341" y="2052481"/>
            <a:ext cx="80124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image should be taken using high quality camera.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exposure, iso shall be optimal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 quality images affects the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7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58B35B-E982-7D27-7E53-AA3EF355E17E}"/>
              </a:ext>
            </a:extLst>
          </p:cNvPr>
          <p:cNvSpPr txBox="1"/>
          <p:nvPr/>
        </p:nvSpPr>
        <p:spPr>
          <a:xfrm>
            <a:off x="629172" y="319662"/>
            <a:ext cx="863227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Preprocessing: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Crop Image: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Using CV2 crop the image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Cropped Image will be returned for processing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Contrast Enhancement: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Convert the image from RGB to HSV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 the saturation by 450%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 the value by 150%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6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58B35B-E982-7D27-7E53-AA3EF355E17E}"/>
              </a:ext>
            </a:extLst>
          </p:cNvPr>
          <p:cNvSpPr txBox="1"/>
          <p:nvPr/>
        </p:nvSpPr>
        <p:spPr>
          <a:xfrm>
            <a:off x="629172" y="615497"/>
            <a:ext cx="86322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Preprocessing: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Gaussian Blur: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Reduces the noise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Image Erosion: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Further removes the noise which isn't cleared by gaussian blur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3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A8F04-0F5B-014E-AE37-C9294EF8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39F4-B2D0-4F1E-A774-B30D94B676D4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9DE71-5F99-BA43-4BEF-E7B3E8DE47DD}"/>
              </a:ext>
            </a:extLst>
          </p:cNvPr>
          <p:cNvSpPr txBox="1"/>
          <p:nvPr/>
        </p:nvSpPr>
        <p:spPr>
          <a:xfrm>
            <a:off x="1023458" y="923200"/>
            <a:ext cx="7743038" cy="228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Canny Edge Detection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compensate the error formed during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EAB65-5C88-755F-15AB-FF7941E9DEA5}"/>
              </a:ext>
            </a:extLst>
          </p:cNvPr>
          <p:cNvSpPr txBox="1"/>
          <p:nvPr/>
        </p:nvSpPr>
        <p:spPr>
          <a:xfrm>
            <a:off x="1023458" y="3603881"/>
            <a:ext cx="7743038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Image Dilation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 the canny edge thickness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output of canny edge is dilated using 2x2 convolution matrix</a:t>
            </a:r>
          </a:p>
        </p:txBody>
      </p:sp>
    </p:spTree>
    <p:extLst>
      <p:ext uri="{BB962C8B-B14F-4D97-AF65-F5344CB8AC3E}">
        <p14:creationId xmlns:p14="http://schemas.microsoft.com/office/powerpoint/2010/main" val="864799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421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BHANU TEJA</dc:creator>
  <cp:lastModifiedBy>Mislah Rahman</cp:lastModifiedBy>
  <cp:revision>28</cp:revision>
  <dcterms:created xsi:type="dcterms:W3CDTF">2022-11-08T06:15:21Z</dcterms:created>
  <dcterms:modified xsi:type="dcterms:W3CDTF">2022-11-09T12:29:51Z</dcterms:modified>
</cp:coreProperties>
</file>