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9"/>
  </p:notesMasterIdLst>
  <p:sldIdLst>
    <p:sldId id="256" r:id="rId2"/>
    <p:sldId id="527" r:id="rId3"/>
    <p:sldId id="657" r:id="rId4"/>
    <p:sldId id="658" r:id="rId5"/>
    <p:sldId id="700" r:id="rId6"/>
    <p:sldId id="701" r:id="rId7"/>
    <p:sldId id="709" r:id="rId8"/>
    <p:sldId id="710" r:id="rId9"/>
    <p:sldId id="702" r:id="rId10"/>
    <p:sldId id="703" r:id="rId11"/>
    <p:sldId id="704" r:id="rId12"/>
    <p:sldId id="705" r:id="rId13"/>
    <p:sldId id="706" r:id="rId14"/>
    <p:sldId id="707" r:id="rId15"/>
    <p:sldId id="708" r:id="rId16"/>
    <p:sldId id="712" r:id="rId17"/>
    <p:sldId id="713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42115" autoAdjust="0"/>
  </p:normalViewPr>
  <p:slideViewPr>
    <p:cSldViewPr>
      <p:cViewPr>
        <p:scale>
          <a:sx n="60" d="100"/>
          <a:sy n="60" d="100"/>
        </p:scale>
        <p:origin x="-156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23E4-09D3-427C-831B-50E8FBA1AE8C}" type="datetimeFigureOut">
              <a:rPr lang="tr-TR" smtClean="0"/>
              <a:pPr/>
              <a:t>4.11.2022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E9089-F4C1-4077-A4CA-AC31FC2677E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&lt;</a:t>
            </a:r>
            <a:r>
              <a:rPr lang="tr-TR" dirty="0" err="1" smtClean="0"/>
              <a:t>table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frame</a:t>
            </a:r>
            <a:r>
              <a:rPr lang="tr-TR" baseline="0" dirty="0" smtClean="0"/>
              <a:t>=“……..”&gt;</a:t>
            </a:r>
          </a:p>
          <a:p>
            <a:r>
              <a:rPr lang="tr-TR" baseline="0" dirty="0" err="1" smtClean="0"/>
              <a:t>Border</a:t>
            </a:r>
            <a:r>
              <a:rPr lang="tr-TR" baseline="0" dirty="0" smtClean="0"/>
              <a:t>: tüm kenarlıklar görünür</a:t>
            </a:r>
          </a:p>
          <a:p>
            <a:r>
              <a:rPr lang="tr-TR" baseline="0" dirty="0" err="1" smtClean="0"/>
              <a:t>Box</a:t>
            </a:r>
            <a:r>
              <a:rPr lang="tr-TR" baseline="0" dirty="0" smtClean="0"/>
              <a:t>: tüm kenarlıklar görünür</a:t>
            </a:r>
          </a:p>
          <a:p>
            <a:r>
              <a:rPr lang="tr-TR" baseline="0" dirty="0" err="1" smtClean="0"/>
              <a:t>Void</a:t>
            </a:r>
            <a:r>
              <a:rPr lang="tr-TR" baseline="0" dirty="0" smtClean="0"/>
              <a:t>: hiçbir kenarlık görünmez</a:t>
            </a:r>
          </a:p>
          <a:p>
            <a:r>
              <a:rPr lang="tr-TR" baseline="0" dirty="0" err="1" smtClean="0"/>
              <a:t>Above</a:t>
            </a:r>
            <a:r>
              <a:rPr lang="tr-TR" baseline="0" dirty="0" smtClean="0"/>
              <a:t>: sadece üst kenarlıklar görünür</a:t>
            </a:r>
          </a:p>
          <a:p>
            <a:r>
              <a:rPr lang="tr-TR" baseline="0" dirty="0" err="1" smtClean="0"/>
              <a:t>Below</a:t>
            </a:r>
            <a:r>
              <a:rPr lang="tr-TR" baseline="0" dirty="0" smtClean="0"/>
              <a:t>: sadece alt kenarlıklar görünür</a:t>
            </a:r>
          </a:p>
          <a:p>
            <a:r>
              <a:rPr lang="tr-TR" baseline="0" dirty="0" err="1" smtClean="0"/>
              <a:t>Hsides</a:t>
            </a:r>
            <a:r>
              <a:rPr lang="tr-TR" baseline="0" dirty="0" smtClean="0"/>
              <a:t>: tüm yatay kenarlıklar görünür</a:t>
            </a:r>
          </a:p>
          <a:p>
            <a:r>
              <a:rPr lang="tr-TR" baseline="0" dirty="0" err="1" smtClean="0"/>
              <a:t>Vsides</a:t>
            </a:r>
            <a:r>
              <a:rPr lang="tr-TR" baseline="0" dirty="0" smtClean="0"/>
              <a:t>: tüm dikey kenarlıklar görünür</a:t>
            </a:r>
          </a:p>
          <a:p>
            <a:r>
              <a:rPr lang="tr-TR" baseline="0" dirty="0" err="1" smtClean="0"/>
              <a:t>Lhs</a:t>
            </a:r>
            <a:r>
              <a:rPr lang="tr-TR" baseline="0" dirty="0" smtClean="0"/>
              <a:t>: sadece sol kenarlıklar görünür</a:t>
            </a:r>
          </a:p>
          <a:p>
            <a:r>
              <a:rPr lang="tr-TR" baseline="0" dirty="0" err="1" smtClean="0"/>
              <a:t>Rhs</a:t>
            </a:r>
            <a:r>
              <a:rPr lang="tr-TR" baseline="0" dirty="0" smtClean="0"/>
              <a:t>: sadece sağ kenarlıklar görünür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&lt;</a:t>
            </a:r>
            <a:r>
              <a:rPr lang="tr-TR" dirty="0" err="1" smtClean="0"/>
              <a:t>table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rules</a:t>
            </a:r>
            <a:r>
              <a:rPr lang="tr-TR" baseline="0" dirty="0" smtClean="0"/>
              <a:t>=“……….”&gt;</a:t>
            </a:r>
          </a:p>
          <a:p>
            <a:r>
              <a:rPr lang="tr-TR" baseline="0" dirty="0" err="1" smtClean="0"/>
              <a:t>None</a:t>
            </a:r>
            <a:r>
              <a:rPr lang="tr-TR" baseline="0" dirty="0" smtClean="0"/>
              <a:t>=hiçbiri</a:t>
            </a:r>
          </a:p>
          <a:p>
            <a:r>
              <a:rPr lang="tr-TR" baseline="0" dirty="0" err="1" smtClean="0"/>
              <a:t>Groups</a:t>
            </a:r>
            <a:r>
              <a:rPr lang="tr-TR" baseline="0" dirty="0" smtClean="0"/>
              <a:t>=hiçbiri</a:t>
            </a:r>
          </a:p>
          <a:p>
            <a:r>
              <a:rPr lang="tr-TR" baseline="0" dirty="0" err="1" smtClean="0"/>
              <a:t>Rows</a:t>
            </a:r>
            <a:r>
              <a:rPr lang="tr-TR" baseline="0" dirty="0" smtClean="0"/>
              <a:t>=satırlar</a:t>
            </a:r>
          </a:p>
          <a:p>
            <a:r>
              <a:rPr lang="tr-TR" baseline="0" dirty="0" err="1" smtClean="0"/>
              <a:t>Cols</a:t>
            </a:r>
            <a:r>
              <a:rPr lang="tr-TR" baseline="0" dirty="0" smtClean="0"/>
              <a:t>=sütunlar</a:t>
            </a:r>
          </a:p>
          <a:p>
            <a:r>
              <a:rPr lang="tr-TR" baseline="0" dirty="0" err="1" smtClean="0"/>
              <a:t>All</a:t>
            </a:r>
            <a:r>
              <a:rPr lang="tr-TR" baseline="0" smtClean="0"/>
              <a:t>=hepsi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9089-F4C1-4077-A4CA-AC31FC2677EE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4122C9-FD2B-41C6-8277-5965C8284F6C}" type="datetimeFigureOut">
              <a:rPr lang="tr-TR" smtClean="0"/>
              <a:pPr/>
              <a:t>4.11.2022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4.11.2022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4.11.2022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4.11.2022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4122C9-FD2B-41C6-8277-5965C8284F6C}" type="datetimeFigureOut">
              <a:rPr lang="tr-TR" smtClean="0"/>
              <a:pPr/>
              <a:t>4.11.2022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4.11.2022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4.11.2022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4.11.2022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2C9-FD2B-41C6-8277-5965C8284F6C}" type="datetimeFigureOut">
              <a:rPr lang="tr-TR" smtClean="0"/>
              <a:pPr/>
              <a:t>4.11.2022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4.11.2022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4122C9-FD2B-41C6-8277-5965C8284F6C}" type="datetimeFigureOut">
              <a:rPr lang="tr-TR" smtClean="0"/>
              <a:pPr/>
              <a:t>4.11.2022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4122C9-FD2B-41C6-8277-5965C8284F6C}" type="datetimeFigureOut">
              <a:rPr lang="tr-TR" smtClean="0"/>
              <a:pPr/>
              <a:t>4.11.2022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8A94BF-475D-4723-847D-E30041FBA16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smtClean="0">
                <a:latin typeface="Trebuchet MS" pitchFamily="34" charset="0"/>
              </a:rPr>
              <a:t>WEB TASARIMI</a:t>
            </a:r>
            <a:br>
              <a:rPr lang="tr-TR" dirty="0" smtClean="0">
                <a:latin typeface="Trebuchet MS" pitchFamily="34" charset="0"/>
              </a:rPr>
            </a:br>
            <a:r>
              <a:rPr lang="tr-TR" dirty="0" smtClean="0">
                <a:latin typeface="Trebuchet MS" pitchFamily="34" charset="0"/>
              </a:rPr>
              <a:t> </a:t>
            </a:r>
            <a:br>
              <a:rPr lang="tr-TR" dirty="0" smtClean="0">
                <a:latin typeface="Trebuchet MS" pitchFamily="34" charset="0"/>
              </a:rPr>
            </a:br>
            <a:r>
              <a:rPr lang="tr-TR" dirty="0" smtClean="0">
                <a:latin typeface="Trebuchet MS" pitchFamily="34" charset="0"/>
              </a:rPr>
              <a:t/>
            </a:r>
            <a:br>
              <a:rPr lang="tr-TR" dirty="0" smtClean="0">
                <a:latin typeface="Trebuchet MS" pitchFamily="34" charset="0"/>
              </a:rPr>
            </a:br>
            <a:endParaRPr lang="tr-TR" dirty="0">
              <a:latin typeface="Trebuchet MS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3575826" y="4071942"/>
            <a:ext cx="5100630" cy="1229266"/>
          </a:xfrm>
        </p:spPr>
        <p:txBody>
          <a:bodyPr>
            <a:normAutofit/>
          </a:bodyPr>
          <a:lstStyle/>
          <a:p>
            <a:endParaRPr lang="tr-TR" sz="1900" dirty="0" smtClean="0">
              <a:solidFill>
                <a:srgbClr val="C00000"/>
              </a:solidFill>
              <a:latin typeface="+mj-lt"/>
            </a:endParaRPr>
          </a:p>
          <a:p>
            <a:endParaRPr lang="tr-TR" dirty="0" smtClean="0"/>
          </a:p>
          <a:p>
            <a:r>
              <a:rPr lang="tr-TR" dirty="0" smtClean="0"/>
              <a:t>Doç. Dr. Ahmet Oğuz AKTÜRK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80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sz="7400" i="1" dirty="0" smtClean="0">
                <a:solidFill>
                  <a:srgbClr val="C00000"/>
                </a:solidFill>
                <a:latin typeface="Trebuchet MS" pitchFamily="34" charset="0"/>
              </a:rPr>
              <a:t>Tablo biçimlendirme &lt;</a:t>
            </a:r>
            <a:r>
              <a:rPr lang="tr-TR" sz="7400" i="1" dirty="0" err="1" smtClean="0">
                <a:solidFill>
                  <a:srgbClr val="C00000"/>
                </a:solidFill>
                <a:latin typeface="Trebuchet MS" pitchFamily="34" charset="0"/>
              </a:rPr>
              <a:t>thead</a:t>
            </a:r>
            <a:r>
              <a:rPr lang="tr-TR" sz="7400" i="1" dirty="0" smtClean="0">
                <a:solidFill>
                  <a:srgbClr val="C00000"/>
                </a:solidFill>
                <a:latin typeface="Trebuchet MS" pitchFamily="34" charset="0"/>
              </a:rPr>
              <a:t>&gt;, &lt;</a:t>
            </a:r>
            <a:r>
              <a:rPr lang="tr-TR" sz="7400" i="1" dirty="0" err="1" smtClean="0">
                <a:solidFill>
                  <a:srgbClr val="C00000"/>
                </a:solidFill>
                <a:latin typeface="Trebuchet MS" pitchFamily="34" charset="0"/>
              </a:rPr>
              <a:t>tbody</a:t>
            </a:r>
            <a:r>
              <a:rPr lang="tr-TR" sz="7400" i="1" dirty="0" smtClean="0">
                <a:solidFill>
                  <a:srgbClr val="C00000"/>
                </a:solidFill>
                <a:latin typeface="Trebuchet MS" pitchFamily="34" charset="0"/>
              </a:rPr>
              <a:t>&gt;, &lt;</a:t>
            </a:r>
            <a:r>
              <a:rPr lang="tr-TR" sz="7400" i="1" dirty="0" err="1" smtClean="0">
                <a:solidFill>
                  <a:srgbClr val="C00000"/>
                </a:solidFill>
                <a:latin typeface="Trebuchet MS" pitchFamily="34" charset="0"/>
              </a:rPr>
              <a:t>tfoot</a:t>
            </a:r>
            <a:r>
              <a:rPr lang="tr-TR" sz="7400" i="1" dirty="0" smtClean="0">
                <a:solidFill>
                  <a:srgbClr val="C00000"/>
                </a:solidFill>
                <a:latin typeface="Trebuchet MS" pitchFamily="34" charset="0"/>
              </a:rPr>
              <a:t>&gt;, &lt;</a:t>
            </a:r>
            <a:r>
              <a:rPr lang="tr-TR" sz="7400" i="1" dirty="0" err="1" smtClean="0">
                <a:solidFill>
                  <a:srgbClr val="C00000"/>
                </a:solidFill>
                <a:latin typeface="Trebuchet MS" pitchFamily="34" charset="0"/>
              </a:rPr>
              <a:t>caption</a:t>
            </a:r>
            <a:r>
              <a:rPr lang="tr-TR" sz="7400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&lt;meta 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charset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Utf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-8"&gt;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border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="1" 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="50%"&gt;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thead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&gt;Başlık 1&lt;/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&gt;Başlık 2&lt;/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&gt;&lt;/tr&gt;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thead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tbody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&lt;tr&gt;&lt;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&gt;Hücre 11&lt;/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&gt;Hücre 12&lt;/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&gt;&lt;/tr&gt;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&lt;tr&gt;&lt;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&gt;Hücre 21&lt;/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&gt;Hücre 22&lt;/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&gt;&lt;/tr&gt;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tbody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tfoot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&lt;tr&gt;&lt;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&gt;Hücre 31&lt;/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&gt;Hücre 32&lt;/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&gt;&lt;/tr&gt;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&lt;tr&gt;&lt;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&gt;Hücre 41&lt;/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&gt;Hücre 42&lt;/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&gt;&lt;/tr&gt;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tfoot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caption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align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bottom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"&gt;Burası tablo ile ilgili genel başlıktır&lt;/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caption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</a:t>
            </a:r>
            <a:r>
              <a:rPr lang="tr-TR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61662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Hücreleri birleştirme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tabloları, birden çok satıra ve/veya sütuna yayılan hücrelere sahip olabilir.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Bir hücreyi birden çok sütuna yaymak için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colspan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niteliğini kullanılır.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Bir hücreyi birden çok satıra yaymak için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rowspan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niteliğini kullanılır.</a:t>
            </a:r>
            <a:endParaRPr lang="tr-TR" i="1" dirty="0" smtClean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61662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sz="3400" i="1" dirty="0" smtClean="0">
                <a:solidFill>
                  <a:srgbClr val="C00000"/>
                </a:solidFill>
                <a:latin typeface="Trebuchet MS" pitchFamily="34" charset="0"/>
              </a:rPr>
              <a:t>Hücreleri birleştirme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&lt;h2&gt;Sütunları Yayma&lt;/h2&gt;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border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:50%"&gt;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&gt;İsim&lt;/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colspan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="2"&gt;Telefon&lt;/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&gt;Bill Gates&lt;/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&gt;555-1234&lt;/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&gt;555-8745&lt;/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     </a:t>
            </a:r>
            <a:endParaRPr lang="tr-TR" i="1" dirty="0" smtClean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61662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1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sz="2800" i="1" dirty="0" smtClean="0">
                <a:solidFill>
                  <a:srgbClr val="C00000"/>
                </a:solidFill>
                <a:latin typeface="Trebuchet MS" pitchFamily="34" charset="0"/>
              </a:rPr>
              <a:t>Hücreleri birleştirme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&lt;h2&gt;Satırları Yayma&lt;/h2&gt;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border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:50%"&gt;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&gt;İsim&lt;/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&gt;Bill Gates&lt;/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rowspan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="2"&gt;Telefon&lt;/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&gt;555-1234&lt;/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&gt;555-8745&lt;/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  <a:endParaRPr lang="tr-TR" i="1" dirty="0" smtClean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61662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1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sz="2800" i="1" dirty="0" smtClean="0">
                <a:solidFill>
                  <a:srgbClr val="C00000"/>
                </a:solidFill>
                <a:latin typeface="Trebuchet MS" pitchFamily="34" charset="0"/>
              </a:rPr>
              <a:t>İç içe tablo kullanımı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&lt;h2&gt;İç İçe Tablo Kullanımı&lt;/h2&gt;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border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:100%"&gt;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&gt;İsim&lt;/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colspan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="2"&gt;Telefon&lt;/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&gt;Bill Gates&lt;/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&gt;555-1234&lt;/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align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center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61662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1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sz="2800" i="1" dirty="0" smtClean="0">
                <a:solidFill>
                  <a:srgbClr val="C00000"/>
                </a:solidFill>
                <a:latin typeface="Trebuchet MS" pitchFamily="34" charset="0"/>
              </a:rPr>
              <a:t>İç içe tablo kullanımı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border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:50%"&gt;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&gt;İsim&lt;/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colspan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="2"&gt;Telefon&lt;/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&gt;Bill Gates&lt;/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&gt;555-1234&lt;/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&gt;555-8745&lt;/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  <a:endParaRPr lang="tr-TR" i="1" dirty="0" smtClean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47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sz="4400" i="1" dirty="0" smtClean="0">
                <a:solidFill>
                  <a:srgbClr val="C00000"/>
                </a:solidFill>
                <a:latin typeface="Trebuchet MS" pitchFamily="34" charset="0"/>
              </a:rPr>
              <a:t>Tablo kenarlık ve çizgileri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&lt;meta 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charset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Utf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-8"&gt;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&lt;h2&gt;Tablo Kenarlıkları&lt;/h2&gt;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frame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border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:50%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px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&gt;Başlık 1&lt;/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&gt;Başlık 2&lt;/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&gt;Başlık 3&lt;/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&lt;/tr&gt;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&gt;1. satır 1. hücre&lt;/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&gt;1. satır 2. hücre&lt;/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&gt;1.satır 3. hücre&lt;/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&lt;/tr&gt;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&gt;2. satır 1. hücre&lt;/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&gt;2. satır 2. hücre&lt;/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&gt;2. satır 2. hücre&lt;/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&lt;/tr&gt;</a:t>
            </a:r>
          </a:p>
          <a:p>
            <a:pPr marL="0" indent="0" algn="just">
              <a:buNone/>
            </a:pP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</a:t>
            </a:r>
            <a:r>
              <a:rPr lang="tr-TR" sz="2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61662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sz="3400" i="1" dirty="0" smtClean="0">
                <a:solidFill>
                  <a:srgbClr val="C00000"/>
                </a:solidFill>
                <a:latin typeface="Trebuchet MS" pitchFamily="34" charset="0"/>
              </a:rPr>
              <a:t>Tablo kenarlık ve çizgileri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&lt;h2&gt;Tablo İç Çizgileri&lt;/h2&gt;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rules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none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:50%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px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&gt;Başlık 1&lt;/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&gt;Başlık 2&lt;/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&gt;Başlık 3&lt;/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&gt;1. satır 1. hücre&lt;/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&gt;1. satır 2. hücre&lt;/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&gt;1.satır 3. hücre&lt;/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&gt;2. satır 1. hücre&lt;/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&gt;2. satır 2. hücre&lt;/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&gt;2. satır 2. hücre&lt;/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dilinin oluşumunu açıklayabilme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sayfalarını kayıt ederek görüntüleyebilme</a:t>
            </a:r>
          </a:p>
          <a:p>
            <a:pPr marL="0" indent="0" algn="just">
              <a:buNone/>
            </a:pPr>
            <a:endParaRPr lang="tr-TR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ETİKETLERİ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3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etiketlerinin tanımlayabilme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rgbClr val="C00000"/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HTML 5 İLE GELEN YENİLİKLER, GRAFİKLER VE FORMLAR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HTML5 yapısının diğer versiyonlardan farkını ifade edebilme</a:t>
            </a: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tr-T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5 HTML5 ile grafik ve form hazırlayabilme</a:t>
            </a:r>
          </a:p>
          <a:p>
            <a:pPr marL="457200" indent="-457200" algn="just">
              <a:buClr>
                <a:srgbClr val="C00000"/>
              </a:buClr>
              <a:buSzPct val="100000"/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457200" indent="-457200" algn="just">
              <a:buClr>
                <a:srgbClr val="C00000"/>
              </a:buClr>
              <a:buSzPct val="100000"/>
              <a:buFont typeface="+mj-lt"/>
              <a:buAutoNum type="arabicPeriod" startAt="6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tr-TR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İÇERİK: HTML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4248472"/>
          </a:xfrm>
        </p:spPr>
        <p:txBody>
          <a:bodyPr>
            <a:normAutofit/>
          </a:bodyPr>
          <a:lstStyle/>
          <a:p>
            <a:pPr marL="95250" indent="-9525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-95250" algn="just">
              <a:buFont typeface="Wingdings" pitchFamily="2" charset="2"/>
              <a:buNone/>
              <a:defRPr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Bu bölümde;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Tablo oluşturma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Tablo düzenleme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Hücre birleştirme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İç içe tablo kullanımı</a:t>
            </a:r>
          </a:p>
          <a:p>
            <a:pPr marL="539750" indent="-269875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Tablo kenarlık </a:t>
            </a:r>
            <a:r>
              <a:rPr lang="tr-TR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ve çizgileri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2664296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Tablo oluşturma &lt;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table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&gt;, &lt;tr&gt;, &lt;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td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&gt;, &lt;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th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tabloları, web geliştiricilerinin verileri satırlar ve sütunlar halinde düzenlemesine olanak tanır. Satır ve sütunların kesiştiği yerde adına </a:t>
            </a:r>
            <a:r>
              <a:rPr lang="tr-TR" dirty="0" smtClean="0">
                <a:solidFill>
                  <a:srgbClr val="FF0000"/>
                </a:solidFill>
                <a:latin typeface="Trebuchet MS" pitchFamily="34" charset="0"/>
              </a:rPr>
              <a:t>hücre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denilen kutucuklar oluşur.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rgbClr val="FF0000"/>
                </a:solidFill>
                <a:latin typeface="Trebuchet MS" pitchFamily="34" charset="0"/>
              </a:rPr>
              <a:t>&lt;tr&gt;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 satırları, </a:t>
            </a:r>
            <a:r>
              <a:rPr lang="tr-TR" dirty="0" smtClean="0">
                <a:solidFill>
                  <a:srgbClr val="FF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FF0000"/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rgbClr val="FF0000"/>
                </a:solidFill>
                <a:latin typeface="Trebuchet MS" pitchFamily="34" charset="0"/>
              </a:rPr>
              <a:t>&gt;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etiketi sütunları oluşturur.</a:t>
            </a:r>
          </a:p>
          <a:p>
            <a:pPr marL="0" indent="0" algn="just">
              <a:buNone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861048"/>
            <a:ext cx="7272808" cy="286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61662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42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sz="3800" i="1" dirty="0" smtClean="0">
                <a:solidFill>
                  <a:srgbClr val="C00000"/>
                </a:solidFill>
                <a:latin typeface="Trebuchet MS" pitchFamily="34" charset="0"/>
              </a:rPr>
              <a:t>Tablo oluşturma &lt;</a:t>
            </a:r>
            <a:r>
              <a:rPr lang="tr-TR" sz="3800" i="1" dirty="0" err="1" smtClean="0">
                <a:solidFill>
                  <a:srgbClr val="C00000"/>
                </a:solidFill>
                <a:latin typeface="Trebuchet MS" pitchFamily="34" charset="0"/>
              </a:rPr>
              <a:t>table</a:t>
            </a:r>
            <a:r>
              <a:rPr lang="tr-TR" sz="3800" i="1" dirty="0" smtClean="0">
                <a:solidFill>
                  <a:srgbClr val="C00000"/>
                </a:solidFill>
                <a:latin typeface="Trebuchet MS" pitchFamily="34" charset="0"/>
              </a:rPr>
              <a:t>&gt;, &lt;tr&gt;, &lt;</a:t>
            </a:r>
            <a:r>
              <a:rPr lang="tr-TR" sz="3800" i="1" dirty="0" err="1" smtClean="0">
                <a:solidFill>
                  <a:srgbClr val="C00000"/>
                </a:solidFill>
                <a:latin typeface="Trebuchet MS" pitchFamily="34" charset="0"/>
              </a:rPr>
              <a:t>td</a:t>
            </a:r>
            <a:r>
              <a:rPr lang="tr-TR" sz="3800" i="1" dirty="0" smtClean="0">
                <a:solidFill>
                  <a:srgbClr val="C00000"/>
                </a:solidFill>
                <a:latin typeface="Trebuchet MS" pitchFamily="34" charset="0"/>
              </a:rPr>
              <a:t>&gt;, &lt;</a:t>
            </a:r>
            <a:r>
              <a:rPr lang="tr-TR" sz="3800" i="1" dirty="0" err="1" smtClean="0">
                <a:solidFill>
                  <a:srgbClr val="C00000"/>
                </a:solidFill>
                <a:latin typeface="Trebuchet MS" pitchFamily="34" charset="0"/>
              </a:rPr>
              <a:t>th</a:t>
            </a:r>
            <a:r>
              <a:rPr lang="tr-TR" sz="3800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&lt;meta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charset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Utf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-8"&gt;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border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&lt;!--Birinci satır--&gt;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&gt;1. satır 1. hücre&lt;/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&gt;1. satır 2. hücre&lt;/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&gt;1. satır 3. hücre&lt;/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&lt;!--İkinci satır--&gt;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&gt;2. satır 1. hücre&lt;/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&gt;2. satır 2. hücre&lt;/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&gt;2. satır 3. hücre&lt;/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42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sz="3800" i="1" dirty="0" smtClean="0">
                <a:solidFill>
                  <a:srgbClr val="C00000"/>
                </a:solidFill>
                <a:latin typeface="Trebuchet MS" pitchFamily="34" charset="0"/>
              </a:rPr>
              <a:t>Tablo oluşturma &lt;</a:t>
            </a:r>
            <a:r>
              <a:rPr lang="tr-TR" sz="3800" i="1" dirty="0" err="1" smtClean="0">
                <a:solidFill>
                  <a:srgbClr val="C00000"/>
                </a:solidFill>
                <a:latin typeface="Trebuchet MS" pitchFamily="34" charset="0"/>
              </a:rPr>
              <a:t>table</a:t>
            </a:r>
            <a:r>
              <a:rPr lang="tr-TR" sz="3800" i="1" dirty="0" smtClean="0">
                <a:solidFill>
                  <a:srgbClr val="C00000"/>
                </a:solidFill>
                <a:latin typeface="Trebuchet MS" pitchFamily="34" charset="0"/>
              </a:rPr>
              <a:t>&gt;, &lt;tr&gt;, &lt;</a:t>
            </a:r>
            <a:r>
              <a:rPr lang="tr-TR" sz="3800" i="1" dirty="0" err="1" smtClean="0">
                <a:solidFill>
                  <a:srgbClr val="C00000"/>
                </a:solidFill>
                <a:latin typeface="Trebuchet MS" pitchFamily="34" charset="0"/>
              </a:rPr>
              <a:t>td</a:t>
            </a:r>
            <a:r>
              <a:rPr lang="tr-TR" sz="3800" i="1" dirty="0" smtClean="0">
                <a:solidFill>
                  <a:srgbClr val="C00000"/>
                </a:solidFill>
                <a:latin typeface="Trebuchet MS" pitchFamily="34" charset="0"/>
              </a:rPr>
              <a:t>&gt;, &lt;</a:t>
            </a:r>
            <a:r>
              <a:rPr lang="tr-TR" sz="3800" i="1" dirty="0" err="1" smtClean="0">
                <a:solidFill>
                  <a:srgbClr val="C00000"/>
                </a:solidFill>
                <a:latin typeface="Trebuchet MS" pitchFamily="34" charset="0"/>
              </a:rPr>
              <a:t>th</a:t>
            </a:r>
            <a:r>
              <a:rPr lang="tr-TR" sz="3800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&lt;meta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charset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Utf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-8"&gt;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border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="1"&gt;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&lt;!--Birinci satır--&gt;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&gt;Başlık 1&lt;/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&gt;Başlık 2&lt;/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&gt;Başlık 3&lt;/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&lt;!--İkinci satır--&gt;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&gt;2. satır 1. hücre&lt;/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src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="resimler/bayrak.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img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:200px"&gt;&lt;ol&gt;&lt;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&gt;Bayrak&lt;/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&gt;Vatan&lt;/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&gt;Millet&lt;/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li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&gt;&lt;/ol&gt;&lt;/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&lt;/tr&gt;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&lt;/body&gt;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61662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Tablo biçimlendirme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HTML tabloları, hücrelerin içindeki dolguyu ve ayrıca hücreler arasındaki boşluğu ayarlayabilir.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cellpadding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hücre kenarları ile hücre içeriği arasındaki boşluktur. Varsayılan olarak dolgu 0'a ayarlanmıştır.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cellspacing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hücre aralığı, her hücre arasındaki boşluktur. Varsayılan olarak boşluk 2 piksele ayarlanmıştır.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bgcolor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tablonun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arkaplan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rengini ayarlar.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background: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tablonun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arkaplan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resmini ayarlar.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80526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37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sz="3400" i="1" dirty="0" smtClean="0">
                <a:solidFill>
                  <a:srgbClr val="C00000"/>
                </a:solidFill>
                <a:latin typeface="Trebuchet MS" pitchFamily="34" charset="0"/>
              </a:rPr>
              <a:t>Tablo biçimlendirme</a:t>
            </a:r>
            <a:endParaRPr lang="tr-TR" sz="34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&lt;!DOCTYPE html&gt;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&lt;html&gt;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&lt;body&gt;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&lt;h2&gt;Tabloları Biçimlendirme&lt;/h2&gt;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bgcolor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=“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yellow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background="resimler/bayrak.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png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cellpadding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cellspacing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="10"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border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="1"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style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="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width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:50%"&gt;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&lt;tr&gt;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&gt;İsim&lt;/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&gt;Telefon&lt;/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th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&lt;/tr&gt;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&lt;tr&gt;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&gt;Bill Gates&lt;/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  &lt;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&gt;555-1234&lt;/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      &lt;/tr&gt;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       &lt;/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table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&lt;/body&gt;</a:t>
            </a: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&lt;/html&gt;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8032" y="1052736"/>
            <a:ext cx="8316416" cy="561662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None/>
            </a:pPr>
            <a:r>
              <a:rPr lang="tr-TR" sz="2600" dirty="0" smtClean="0">
                <a:solidFill>
                  <a:srgbClr val="C00000"/>
                </a:solidFill>
                <a:latin typeface="Trebuchet MS" pitchFamily="34" charset="0"/>
              </a:rPr>
              <a:t>Tablo İşlemleri</a:t>
            </a:r>
          </a:p>
          <a:p>
            <a:pPr marL="0" indent="0" algn="just">
              <a:buNone/>
            </a:pP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Tablo biçimlendirme &lt;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thead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&gt;, &lt;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tbody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&gt;, &lt;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tfoot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&gt;, &lt;</a:t>
            </a:r>
            <a:r>
              <a:rPr lang="tr-TR" i="1" dirty="0" err="1" smtClean="0">
                <a:solidFill>
                  <a:srgbClr val="C00000"/>
                </a:solidFill>
                <a:latin typeface="Trebuchet MS" pitchFamily="34" charset="0"/>
              </a:rPr>
              <a:t>caption</a:t>
            </a:r>
            <a:r>
              <a:rPr lang="tr-TR" i="1" dirty="0" smtClean="0">
                <a:solidFill>
                  <a:srgbClr val="C00000"/>
                </a:solidFill>
                <a:latin typeface="Trebuchet MS" pitchFamily="34" charset="0"/>
              </a:rPr>
              <a:t>&gt;</a:t>
            </a:r>
          </a:p>
          <a:p>
            <a:pPr marL="361950" indent="-266700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caption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tabloya başlık vermek için kullanılır.</a:t>
            </a:r>
          </a:p>
          <a:p>
            <a:pPr marL="361950" indent="-266700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thead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başlık bölümünü belirtir.</a:t>
            </a:r>
          </a:p>
          <a:p>
            <a:pPr marL="361950" indent="-266700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tbody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veri bölümünü belirtir.</a:t>
            </a:r>
          </a:p>
          <a:p>
            <a:pPr marL="361950" indent="-266700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&lt;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tfoot</a:t>
            </a:r>
            <a:r>
              <a:rPr lang="tr-TR" dirty="0" smtClean="0">
                <a:solidFill>
                  <a:srgbClr val="C00000"/>
                </a:solidFill>
                <a:latin typeface="Trebuchet MS" pitchFamily="34" charset="0"/>
              </a:rPr>
              <a:t>&gt;: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tablonun alt bölümünü belirtir.</a:t>
            </a:r>
          </a:p>
          <a:p>
            <a:pPr marL="361950" indent="-266700" algn="just">
              <a:buClr>
                <a:srgbClr val="C00000"/>
              </a:buClr>
              <a:buSzPct val="100000"/>
              <a:buFont typeface="Wingdings" pitchFamily="2" charset="2"/>
              <a:buChar char="§"/>
            </a:pP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pPr marL="95250" indent="0" algn="just">
              <a:buClr>
                <a:srgbClr val="C00000"/>
              </a:buClr>
              <a:buSzPct val="100000"/>
              <a:buNone/>
            </a:pP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Bu etiketlerin yerleri değiştirilse bile browser ilk önce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caption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ve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thead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etiketlerini sonra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tbody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etiketini ve en son da </a:t>
            </a:r>
            <a:r>
              <a:rPr lang="tr-TR" dirty="0" err="1" smtClean="0">
                <a:solidFill>
                  <a:srgbClr val="C00000"/>
                </a:solidFill>
                <a:latin typeface="Trebuchet MS" pitchFamily="34" charset="0"/>
              </a:rPr>
              <a:t>tfoot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etiketini işler.</a:t>
            </a:r>
            <a:endParaRPr lang="tr-TR" i="1" dirty="0" smtClean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85720" y="428604"/>
            <a:ext cx="83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 smtClean="0">
                <a:solidFill>
                  <a:srgbClr val="C00000"/>
                </a:solidFill>
                <a:latin typeface="Trebuchet MS" pitchFamily="34" charset="0"/>
              </a:rPr>
              <a:t>HTML İŞARETLEME DİLİ</a:t>
            </a:r>
            <a:endParaRPr lang="tr-TR" sz="2800" dirty="0">
              <a:solidFill>
                <a:srgbClr val="C00000"/>
              </a:solidFill>
              <a:latin typeface="Trebuchet MS" pitchFamily="34" charset="0"/>
            </a:endParaRPr>
          </a:p>
        </p:txBody>
      </p:sp>
      <p:sp>
        <p:nvSpPr>
          <p:cNvPr id="2050" name="AutoShape 2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52" name="AutoShape 4" descr="stratejik plan – Demet Ek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13435</TotalTime>
  <Words>1660</Words>
  <Application>Microsoft Office PowerPoint</Application>
  <PresentationFormat>Ekran Gösterisi (4:3)</PresentationFormat>
  <Paragraphs>290</Paragraphs>
  <Slides>17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Cumba</vt:lpstr>
      <vt:lpstr>WEB TASARIMI    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Eğitimle İlgili </dc:title>
  <dc:creator>AOguz</dc:creator>
  <cp:lastModifiedBy>Akturk</cp:lastModifiedBy>
  <cp:revision>905</cp:revision>
  <dcterms:created xsi:type="dcterms:W3CDTF">2012-10-12T19:56:05Z</dcterms:created>
  <dcterms:modified xsi:type="dcterms:W3CDTF">2022-11-04T06:53:18Z</dcterms:modified>
</cp:coreProperties>
</file>