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7"/>
  </p:notesMasterIdLst>
  <p:sldIdLst>
    <p:sldId id="256" r:id="rId2"/>
    <p:sldId id="527" r:id="rId3"/>
    <p:sldId id="613" r:id="rId4"/>
    <p:sldId id="614" r:id="rId5"/>
    <p:sldId id="615" r:id="rId6"/>
    <p:sldId id="616" r:id="rId7"/>
    <p:sldId id="582" r:id="rId8"/>
    <p:sldId id="617" r:id="rId9"/>
    <p:sldId id="618" r:id="rId10"/>
    <p:sldId id="620" r:id="rId11"/>
    <p:sldId id="619" r:id="rId12"/>
    <p:sldId id="621" r:id="rId13"/>
    <p:sldId id="622" r:id="rId14"/>
    <p:sldId id="623" r:id="rId15"/>
    <p:sldId id="624" r:id="rId16"/>
    <p:sldId id="625" r:id="rId17"/>
    <p:sldId id="626" r:id="rId18"/>
    <p:sldId id="627" r:id="rId19"/>
    <p:sldId id="628" r:id="rId20"/>
    <p:sldId id="629" r:id="rId21"/>
    <p:sldId id="630" r:id="rId22"/>
    <p:sldId id="631" r:id="rId23"/>
    <p:sldId id="632" r:id="rId24"/>
    <p:sldId id="633" r:id="rId25"/>
    <p:sldId id="634" r:id="rId26"/>
    <p:sldId id="635" r:id="rId27"/>
    <p:sldId id="636" r:id="rId28"/>
    <p:sldId id="637" r:id="rId29"/>
    <p:sldId id="638" r:id="rId30"/>
    <p:sldId id="639" r:id="rId31"/>
    <p:sldId id="640" r:id="rId32"/>
    <p:sldId id="641" r:id="rId33"/>
    <p:sldId id="642" r:id="rId34"/>
    <p:sldId id="643" r:id="rId35"/>
    <p:sldId id="644" r:id="rId3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89068" autoAdjust="0"/>
  </p:normalViewPr>
  <p:slideViewPr>
    <p:cSldViewPr>
      <p:cViewPr>
        <p:scale>
          <a:sx n="64" d="100"/>
          <a:sy n="64" d="100"/>
        </p:scale>
        <p:origin x="-1470" y="6"/>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923E4-09D3-427C-831B-50E8FBA1AE8C}" type="datetimeFigureOut">
              <a:rPr lang="tr-TR" smtClean="0"/>
              <a:pPr/>
              <a:t>3.10.2022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E9089-F4C1-4077-A4CA-AC31FC2677EE}"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11</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12</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13</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14</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15</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16</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17</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18</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19</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20</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None/>
              <a:defRPr/>
            </a:pPr>
            <a:r>
              <a:rPr lang="tr-TR" dirty="0" smtClean="0">
                <a:solidFill>
                  <a:srgbClr val="C00000"/>
                </a:solidFill>
                <a:latin typeface="Trebuchet MS" pitchFamily="34" charset="0"/>
              </a:rPr>
              <a:t>İnternet</a:t>
            </a:r>
            <a:r>
              <a:rPr lang="tr-TR" dirty="0" smtClean="0">
                <a:solidFill>
                  <a:schemeClr val="tx1">
                    <a:lumMod val="75000"/>
                    <a:lumOff val="25000"/>
                  </a:schemeClr>
                </a:solidFill>
                <a:latin typeface="Trebuchet MS" pitchFamily="34" charset="0"/>
              </a:rPr>
              <a:t>, dünya genelinde milyonlarca bilgisayar ve mobil cihazın iletişimde bulunabilmeleri amacıyla birbirlerine bağlanmasını sağlayan donanımsal bir altyapıyı ifade etmektedir.</a:t>
            </a:r>
          </a:p>
          <a:p>
            <a:pPr marL="0" indent="0" algn="just">
              <a:buNone/>
              <a:defRPr/>
            </a:pPr>
            <a:r>
              <a:rPr lang="tr-TR" dirty="0" smtClean="0">
                <a:solidFill>
                  <a:srgbClr val="C00000"/>
                </a:solidFill>
                <a:latin typeface="Trebuchet MS" pitchFamily="34" charset="0"/>
              </a:rPr>
              <a:t>Web </a:t>
            </a:r>
            <a:r>
              <a:rPr lang="tr-TR" dirty="0" smtClean="0">
                <a:solidFill>
                  <a:schemeClr val="tx1">
                    <a:lumMod val="75000"/>
                    <a:lumOff val="25000"/>
                  </a:schemeClr>
                </a:solidFill>
                <a:latin typeface="Trebuchet MS" pitchFamily="34" charset="0"/>
              </a:rPr>
              <a:t>ise internet ortamı üzerinden bilgiye ulaşmanın yollarından biridir ve internetin önemli hizmetlerinden http protokolünü kullanır.</a:t>
            </a:r>
          </a:p>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21</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22</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23</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24</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25</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26</a:t>
            </a:fld>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27</a:t>
            </a:fld>
            <a:endParaRPr lang="tr-T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28</a:t>
            </a:fld>
            <a:endParaRPr lang="tr-T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29</a:t>
            </a:fld>
            <a:endParaRPr lang="tr-T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30</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4</a:t>
            </a:fld>
            <a:endParaRPr lang="tr-T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31</a:t>
            </a:fld>
            <a:endParaRPr lang="tr-T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32</a:t>
            </a:fld>
            <a:endParaRPr lang="tr-T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33</a:t>
            </a:fld>
            <a:endParaRPr lang="tr-T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34</a:t>
            </a:fld>
            <a:endParaRPr lang="tr-T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35</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5</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6</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7</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8</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9</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664122C9-FD2B-41C6-8277-5965C8284F6C}" type="datetimeFigureOut">
              <a:rPr lang="tr-TR" smtClean="0"/>
              <a:pPr/>
              <a:t>3.10.2022</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E48A94BF-475D-4723-847D-E30041FBA160}"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4122C9-FD2B-41C6-8277-5965C8284F6C}" type="datetimeFigureOut">
              <a:rPr lang="tr-TR" smtClean="0"/>
              <a:pPr/>
              <a:t>3.10.2022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4122C9-FD2B-41C6-8277-5965C8284F6C}" type="datetimeFigureOut">
              <a:rPr lang="tr-TR" smtClean="0"/>
              <a:pPr/>
              <a:t>3.10.2022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fld id="{664122C9-FD2B-41C6-8277-5965C8284F6C}" type="datetimeFigureOut">
              <a:rPr lang="tr-TR" smtClean="0"/>
              <a:pPr/>
              <a:t>3.10.2022</a:t>
            </a:fld>
            <a:endParaRPr lang="tr-TR"/>
          </a:p>
        </p:txBody>
      </p:sp>
      <p:sp>
        <p:nvSpPr>
          <p:cNvPr id="9" name="8 Slayt Numarası Yer Tutucusu"/>
          <p:cNvSpPr>
            <a:spLocks noGrp="1"/>
          </p:cNvSpPr>
          <p:nvPr>
            <p:ph type="sldNum" sz="quarter" idx="15"/>
          </p:nvPr>
        </p:nvSpPr>
        <p:spPr/>
        <p:txBody>
          <a:bodyPr rtlCol="0"/>
          <a:lstStyle/>
          <a:p>
            <a:fld id="{E48A94BF-475D-4723-847D-E30041FBA160}"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664122C9-FD2B-41C6-8277-5965C8284F6C}" type="datetimeFigureOut">
              <a:rPr lang="tr-TR" smtClean="0"/>
              <a:pPr/>
              <a:t>3.10.2022</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E48A94BF-475D-4723-847D-E30041FBA160}"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664122C9-FD2B-41C6-8277-5965C8284F6C}" type="datetimeFigureOut">
              <a:rPr lang="tr-TR" smtClean="0"/>
              <a:pPr/>
              <a:t>3.10.2022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664122C9-FD2B-41C6-8277-5965C8284F6C}" type="datetimeFigureOut">
              <a:rPr lang="tr-TR" smtClean="0"/>
              <a:pPr/>
              <a:t>3.10.2022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fld id="{664122C9-FD2B-41C6-8277-5965C8284F6C}" type="datetimeFigureOut">
              <a:rPr lang="tr-TR" smtClean="0"/>
              <a:pPr/>
              <a:t>3.10.2022</a:t>
            </a:fld>
            <a:endParaRPr lang="tr-TR"/>
          </a:p>
        </p:txBody>
      </p:sp>
      <p:sp>
        <p:nvSpPr>
          <p:cNvPr id="7" name="6 Slayt Numarası Yer Tutucusu"/>
          <p:cNvSpPr>
            <a:spLocks noGrp="1"/>
          </p:cNvSpPr>
          <p:nvPr>
            <p:ph type="sldNum" sz="quarter" idx="11"/>
          </p:nvPr>
        </p:nvSpPr>
        <p:spPr/>
        <p:txBody>
          <a:bodyPr rtlCol="0"/>
          <a:lstStyle/>
          <a:p>
            <a:fld id="{E48A94BF-475D-4723-847D-E30041FBA160}"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664122C9-FD2B-41C6-8277-5965C8284F6C}" type="datetimeFigureOut">
              <a:rPr lang="tr-TR" smtClean="0"/>
              <a:pPr/>
              <a:t>3.10.2022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fld id="{664122C9-FD2B-41C6-8277-5965C8284F6C}" type="datetimeFigureOut">
              <a:rPr lang="tr-TR" smtClean="0"/>
              <a:pPr/>
              <a:t>3.10.2022</a:t>
            </a:fld>
            <a:endParaRPr lang="tr-TR"/>
          </a:p>
        </p:txBody>
      </p:sp>
      <p:sp>
        <p:nvSpPr>
          <p:cNvPr id="22" name="21 Slayt Numarası Yer Tutucusu"/>
          <p:cNvSpPr>
            <a:spLocks noGrp="1"/>
          </p:cNvSpPr>
          <p:nvPr>
            <p:ph type="sldNum" sz="quarter" idx="15"/>
          </p:nvPr>
        </p:nvSpPr>
        <p:spPr/>
        <p:txBody>
          <a:bodyPr rtlCol="0"/>
          <a:lstStyle/>
          <a:p>
            <a:fld id="{E48A94BF-475D-4723-847D-E30041FBA160}"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664122C9-FD2B-41C6-8277-5965C8284F6C}" type="datetimeFigureOut">
              <a:rPr lang="tr-TR" smtClean="0"/>
              <a:pPr/>
              <a:t>3.10.2022</a:t>
            </a:fld>
            <a:endParaRPr lang="tr-TR"/>
          </a:p>
        </p:txBody>
      </p:sp>
      <p:sp>
        <p:nvSpPr>
          <p:cNvPr id="18" name="17 Slayt Numarası Yer Tutucusu"/>
          <p:cNvSpPr>
            <a:spLocks noGrp="1"/>
          </p:cNvSpPr>
          <p:nvPr>
            <p:ph type="sldNum" sz="quarter" idx="11"/>
          </p:nvPr>
        </p:nvSpPr>
        <p:spPr/>
        <p:txBody>
          <a:bodyPr rtlCol="0"/>
          <a:lstStyle/>
          <a:p>
            <a:fld id="{E48A94BF-475D-4723-847D-E30041FBA160}"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64122C9-FD2B-41C6-8277-5965C8284F6C}" type="datetimeFigureOut">
              <a:rPr lang="tr-TR" smtClean="0"/>
              <a:pPr/>
              <a:t>3.10.2022</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48A94BF-475D-4723-847D-E30041FBA160}"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pPr algn="ctr"/>
            <a:r>
              <a:rPr lang="tr-TR" dirty="0" smtClean="0">
                <a:latin typeface="Trebuchet MS" pitchFamily="34" charset="0"/>
              </a:rPr>
              <a:t>WEB TASARIMI</a:t>
            </a:r>
            <a:r>
              <a:rPr lang="tr-TR" dirty="0" smtClean="0">
                <a:latin typeface="Trebuchet MS" pitchFamily="34" charset="0"/>
              </a:rPr>
              <a:t/>
            </a:r>
            <a:br>
              <a:rPr lang="tr-TR" dirty="0" smtClean="0">
                <a:latin typeface="Trebuchet MS" pitchFamily="34" charset="0"/>
              </a:rPr>
            </a:br>
            <a:r>
              <a:rPr lang="tr-TR" dirty="0" smtClean="0">
                <a:latin typeface="Trebuchet MS" pitchFamily="34" charset="0"/>
              </a:rPr>
              <a:t> </a:t>
            </a:r>
            <a:br>
              <a:rPr lang="tr-TR" dirty="0" smtClean="0">
                <a:latin typeface="Trebuchet MS" pitchFamily="34" charset="0"/>
              </a:rPr>
            </a:br>
            <a:r>
              <a:rPr lang="tr-TR" dirty="0" smtClean="0">
                <a:latin typeface="Trebuchet MS" pitchFamily="34" charset="0"/>
              </a:rPr>
              <a:t/>
            </a:r>
            <a:br>
              <a:rPr lang="tr-TR" dirty="0" smtClean="0">
                <a:latin typeface="Trebuchet MS" pitchFamily="34" charset="0"/>
              </a:rPr>
            </a:br>
            <a:endParaRPr lang="tr-TR" dirty="0">
              <a:latin typeface="Trebuchet MS" pitchFamily="34" charset="0"/>
            </a:endParaRPr>
          </a:p>
        </p:txBody>
      </p:sp>
      <p:sp>
        <p:nvSpPr>
          <p:cNvPr id="3" name="2 Alt Başlık"/>
          <p:cNvSpPr>
            <a:spLocks noGrp="1"/>
          </p:cNvSpPr>
          <p:nvPr>
            <p:ph type="subTitle" idx="1"/>
          </p:nvPr>
        </p:nvSpPr>
        <p:spPr>
          <a:xfrm>
            <a:off x="3575826" y="4071942"/>
            <a:ext cx="5100630" cy="1229266"/>
          </a:xfrm>
        </p:spPr>
        <p:txBody>
          <a:bodyPr>
            <a:normAutofit/>
          </a:bodyPr>
          <a:lstStyle/>
          <a:p>
            <a:endParaRPr lang="tr-TR" sz="1900" dirty="0" smtClean="0">
              <a:solidFill>
                <a:srgbClr val="C00000"/>
              </a:solidFill>
              <a:latin typeface="+mj-lt"/>
            </a:endParaRPr>
          </a:p>
          <a:p>
            <a:endParaRPr lang="tr-TR" dirty="0" smtClean="0"/>
          </a:p>
          <a:p>
            <a:r>
              <a:rPr lang="tr-TR" dirty="0" smtClean="0"/>
              <a:t>Doç. Dr. Ahmet Oğuz AKTÜRK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1. Protokol</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2016224"/>
          </a:xfrm>
          <a:prstGeom prst="rect">
            <a:avLst/>
          </a:prstGeom>
        </p:spPr>
        <p:txBody>
          <a:bodyPr vert="horz">
            <a:normAutofit/>
          </a:bodyPr>
          <a:lstStyle/>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http</a:t>
            </a:r>
            <a:r>
              <a:rPr lang="tr-TR" sz="2400" dirty="0" smtClean="0">
                <a:solidFill>
                  <a:schemeClr val="tx1">
                    <a:lumMod val="75000"/>
                    <a:lumOff val="25000"/>
                  </a:schemeClr>
                </a:solidFill>
                <a:latin typeface="Trebuchet MS" pitchFamily="34" charset="0"/>
              </a:rPr>
              <a:t>://anadolu.edu.tr/ybs.html adresi sunucunun 80 numaralı </a:t>
            </a:r>
            <a:r>
              <a:rPr lang="tr-TR" sz="2400" dirty="0" err="1" smtClean="0">
                <a:solidFill>
                  <a:schemeClr val="tx1">
                    <a:lumMod val="75000"/>
                    <a:lumOff val="25000"/>
                  </a:schemeClr>
                </a:solidFill>
                <a:latin typeface="Trebuchet MS" pitchFamily="34" charset="0"/>
              </a:rPr>
              <a:t>portu</a:t>
            </a:r>
            <a:r>
              <a:rPr lang="tr-TR" sz="2400" dirty="0" smtClean="0">
                <a:solidFill>
                  <a:schemeClr val="tx1">
                    <a:lumMod val="75000"/>
                    <a:lumOff val="25000"/>
                  </a:schemeClr>
                </a:solidFill>
                <a:latin typeface="Trebuchet MS" pitchFamily="34" charset="0"/>
              </a:rPr>
              <a:t> üzerinden ilgili sayfayı </a:t>
            </a:r>
            <a:r>
              <a:rPr lang="tr-TR" sz="2400" dirty="0" smtClean="0">
                <a:solidFill>
                  <a:schemeClr val="tx1">
                    <a:lumMod val="75000"/>
                    <a:lumOff val="25000"/>
                  </a:schemeClr>
                </a:solidFill>
                <a:latin typeface="Trebuchet MS" pitchFamily="34" charset="0"/>
              </a:rPr>
              <a:t>tarayıcıdan göstermek </a:t>
            </a:r>
            <a:r>
              <a:rPr lang="tr-TR" sz="2400" dirty="0" smtClean="0">
                <a:solidFill>
                  <a:schemeClr val="tx1">
                    <a:lumMod val="75000"/>
                    <a:lumOff val="25000"/>
                  </a:schemeClr>
                </a:solidFill>
                <a:latin typeface="Trebuchet MS" pitchFamily="34" charset="0"/>
              </a:rPr>
              <a:t>için bir HTTP isteği gönderir. URL’ler içerisinden yaygın olarak kullanılan protokoller ve </a:t>
            </a:r>
            <a:r>
              <a:rPr lang="tr-TR" sz="2400" dirty="0" smtClean="0">
                <a:solidFill>
                  <a:schemeClr val="tx1">
                    <a:lumMod val="75000"/>
                    <a:lumOff val="25000"/>
                  </a:schemeClr>
                </a:solidFill>
                <a:latin typeface="Trebuchet MS" pitchFamily="34" charset="0"/>
              </a:rPr>
              <a:t>gösterimleri aşağıda verilmiştir.</a:t>
            </a:r>
          </a:p>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200" dirty="0" smtClean="0">
              <a:solidFill>
                <a:schemeClr val="tx1">
                  <a:lumMod val="75000"/>
                  <a:lumOff val="25000"/>
                </a:schemeClr>
              </a:solidFill>
              <a:latin typeface="Trebuchet MS"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1259632" y="3573016"/>
            <a:ext cx="6390710" cy="2736304"/>
          </a:xfrm>
          <a:prstGeom prst="rect">
            <a:avLst/>
          </a:prstGeom>
          <a:noFill/>
          <a:ln w="9525">
            <a:noFill/>
            <a:miter lim="800000"/>
            <a:headEnd/>
            <a:tailEnd/>
          </a:ln>
        </p:spPr>
      </p:pic>
      <p:pic>
        <p:nvPicPr>
          <p:cNvPr id="9" name="Picture 2"/>
          <p:cNvPicPr>
            <a:picLocks noChangeAspect="1" noChangeArrowheads="1"/>
          </p:cNvPicPr>
          <p:nvPr/>
        </p:nvPicPr>
        <p:blipFill>
          <a:blip r:embed="rId4" cstate="print"/>
          <a:srcRect/>
          <a:stretch>
            <a:fillRect/>
          </a:stretch>
        </p:blipFill>
        <p:spPr bwMode="auto">
          <a:xfrm>
            <a:off x="3059832" y="97869"/>
            <a:ext cx="5658083" cy="13149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1. Protokol</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4968552"/>
          </a:xfrm>
          <a:prstGeom prst="rect">
            <a:avLst/>
          </a:prstGeom>
        </p:spPr>
        <p:txBody>
          <a:bodyPr vert="horz">
            <a:normAutofit/>
          </a:bodyPr>
          <a:lstStyle/>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Bu URL’ler yardımıyla</a:t>
            </a:r>
            <a:r>
              <a:rPr lang="tr-TR" sz="2400" dirty="0" smtClean="0">
                <a:solidFill>
                  <a:schemeClr val="tx1">
                    <a:lumMod val="75000"/>
                    <a:lumOff val="25000"/>
                  </a:schemeClr>
                </a:solidFill>
                <a:latin typeface="Trebuchet MS" pitchFamily="34" charset="0"/>
              </a:rPr>
              <a:t>;</a:t>
            </a:r>
          </a:p>
          <a:p>
            <a:pPr marL="268288" lvl="0" indent="-268288" algn="just">
              <a:spcBef>
                <a:spcPts val="600"/>
              </a:spcBef>
              <a:buClr>
                <a:srgbClr val="C00000"/>
              </a:buClr>
              <a:buSzPct val="100000"/>
              <a:buFont typeface="Arial" pitchFamily="34" charset="0"/>
              <a:buChar char="•"/>
              <a:defRPr/>
            </a:pPr>
            <a:r>
              <a:rPr lang="tr-TR" sz="2400" dirty="0" smtClean="0">
                <a:solidFill>
                  <a:schemeClr val="tx1">
                    <a:lumMod val="75000"/>
                    <a:lumOff val="25000"/>
                  </a:schemeClr>
                </a:solidFill>
                <a:latin typeface="Trebuchet MS" pitchFamily="34" charset="0"/>
              </a:rPr>
              <a:t>http</a:t>
            </a:r>
            <a:r>
              <a:rPr lang="tr-TR" sz="2400" dirty="0" smtClean="0">
                <a:solidFill>
                  <a:schemeClr val="tx1">
                    <a:lumMod val="75000"/>
                    <a:lumOff val="25000"/>
                  </a:schemeClr>
                </a:solidFill>
                <a:latin typeface="Trebuchet MS" pitchFamily="34" charset="0"/>
              </a:rPr>
              <a:t>: </a:t>
            </a:r>
            <a:r>
              <a:rPr lang="tr-TR" sz="2400" dirty="0" err="1" smtClean="0">
                <a:solidFill>
                  <a:schemeClr val="tx1">
                    <a:lumMod val="75000"/>
                    <a:lumOff val="25000"/>
                  </a:schemeClr>
                </a:solidFill>
                <a:latin typeface="Trebuchet MS" pitchFamily="34" charset="0"/>
              </a:rPr>
              <a:t>Hiper</a:t>
            </a:r>
            <a:r>
              <a:rPr lang="tr-TR" sz="2400" dirty="0" smtClean="0">
                <a:solidFill>
                  <a:schemeClr val="tx1">
                    <a:lumMod val="75000"/>
                    <a:lumOff val="25000"/>
                  </a:schemeClr>
                </a:solidFill>
                <a:latin typeface="Trebuchet MS" pitchFamily="34" charset="0"/>
              </a:rPr>
              <a:t> metin türündeki web </a:t>
            </a:r>
            <a:r>
              <a:rPr lang="tr-TR" sz="2400" dirty="0" smtClean="0">
                <a:solidFill>
                  <a:schemeClr val="tx1">
                    <a:lumMod val="75000"/>
                    <a:lumOff val="25000"/>
                  </a:schemeClr>
                </a:solidFill>
                <a:latin typeface="Trebuchet MS" pitchFamily="34" charset="0"/>
              </a:rPr>
              <a:t>kaynaklarına erişim </a:t>
            </a:r>
            <a:r>
              <a:rPr lang="tr-TR" sz="2400" dirty="0" smtClean="0">
                <a:solidFill>
                  <a:schemeClr val="tx1">
                    <a:lumMod val="75000"/>
                    <a:lumOff val="25000"/>
                  </a:schemeClr>
                </a:solidFill>
                <a:latin typeface="Trebuchet MS" pitchFamily="34" charset="0"/>
              </a:rPr>
              <a:t>sağlanabilir.</a:t>
            </a:r>
          </a:p>
          <a:p>
            <a:pPr marL="268288" lvl="0" indent="-268288" algn="just">
              <a:spcBef>
                <a:spcPts val="600"/>
              </a:spcBef>
              <a:buClr>
                <a:srgbClr val="C00000"/>
              </a:buClr>
              <a:buSzPct val="100000"/>
              <a:buFont typeface="Arial" pitchFamily="34" charset="0"/>
              <a:buChar char="•"/>
              <a:defRPr/>
            </a:pPr>
            <a:r>
              <a:rPr lang="tr-TR" sz="2400" dirty="0" smtClean="0">
                <a:solidFill>
                  <a:schemeClr val="tx1">
                    <a:lumMod val="75000"/>
                    <a:lumOff val="25000"/>
                  </a:schemeClr>
                </a:solidFill>
                <a:latin typeface="Trebuchet MS" pitchFamily="34" charset="0"/>
              </a:rPr>
              <a:t>https</a:t>
            </a:r>
            <a:r>
              <a:rPr lang="tr-TR" sz="2400" dirty="0" smtClean="0">
                <a:solidFill>
                  <a:schemeClr val="tx1">
                    <a:lumMod val="75000"/>
                    <a:lumOff val="25000"/>
                  </a:schemeClr>
                </a:solidFill>
                <a:latin typeface="Trebuchet MS" pitchFamily="34" charset="0"/>
              </a:rPr>
              <a:t>: </a:t>
            </a:r>
            <a:r>
              <a:rPr lang="tr-TR" sz="2400" dirty="0" err="1" smtClean="0">
                <a:solidFill>
                  <a:schemeClr val="tx1">
                    <a:lumMod val="75000"/>
                    <a:lumOff val="25000"/>
                  </a:schemeClr>
                </a:solidFill>
                <a:latin typeface="Trebuchet MS" pitchFamily="34" charset="0"/>
              </a:rPr>
              <a:t>Hiper</a:t>
            </a:r>
            <a:r>
              <a:rPr lang="tr-TR" sz="2400" dirty="0" smtClean="0">
                <a:solidFill>
                  <a:schemeClr val="tx1">
                    <a:lumMod val="75000"/>
                    <a:lumOff val="25000"/>
                  </a:schemeClr>
                </a:solidFill>
                <a:latin typeface="Trebuchet MS" pitchFamily="34" charset="0"/>
              </a:rPr>
              <a:t> metin türündeki web </a:t>
            </a:r>
            <a:r>
              <a:rPr lang="tr-TR" sz="2400" dirty="0" smtClean="0">
                <a:solidFill>
                  <a:schemeClr val="tx1">
                    <a:lumMod val="75000"/>
                    <a:lumOff val="25000"/>
                  </a:schemeClr>
                </a:solidFill>
                <a:latin typeface="Trebuchet MS" pitchFamily="34" charset="0"/>
              </a:rPr>
              <a:t>kaynaklarına güvenli </a:t>
            </a:r>
            <a:r>
              <a:rPr lang="tr-TR" sz="2400" dirty="0" smtClean="0">
                <a:solidFill>
                  <a:schemeClr val="tx1">
                    <a:lumMod val="75000"/>
                    <a:lumOff val="25000"/>
                  </a:schemeClr>
                </a:solidFill>
                <a:latin typeface="Trebuchet MS" pitchFamily="34" charset="0"/>
              </a:rPr>
              <a:t>(şifrelenmiş) bir bağlantı </a:t>
            </a:r>
            <a:r>
              <a:rPr lang="tr-TR" sz="2400" dirty="0" smtClean="0">
                <a:solidFill>
                  <a:schemeClr val="tx1">
                    <a:lumMod val="75000"/>
                    <a:lumOff val="25000"/>
                  </a:schemeClr>
                </a:solidFill>
                <a:latin typeface="Trebuchet MS" pitchFamily="34" charset="0"/>
              </a:rPr>
              <a:t>üzerinden erişim </a:t>
            </a:r>
            <a:r>
              <a:rPr lang="tr-TR" sz="2400" dirty="0" smtClean="0">
                <a:solidFill>
                  <a:schemeClr val="tx1">
                    <a:lumMod val="75000"/>
                    <a:lumOff val="25000"/>
                  </a:schemeClr>
                </a:solidFill>
                <a:latin typeface="Trebuchet MS" pitchFamily="34" charset="0"/>
              </a:rPr>
              <a:t>sağlanabilir.</a:t>
            </a:r>
          </a:p>
          <a:p>
            <a:pPr marL="268288" lvl="0" indent="-268288" algn="just">
              <a:spcBef>
                <a:spcPts val="600"/>
              </a:spcBef>
              <a:buClr>
                <a:srgbClr val="C00000"/>
              </a:buClr>
              <a:buSzPct val="100000"/>
              <a:buFont typeface="Arial" pitchFamily="34" charset="0"/>
              <a:buChar char="•"/>
              <a:defRPr/>
            </a:pPr>
            <a:r>
              <a:rPr lang="tr-TR" sz="2400" dirty="0" smtClean="0">
                <a:solidFill>
                  <a:schemeClr val="tx1">
                    <a:lumMod val="75000"/>
                    <a:lumOff val="25000"/>
                  </a:schemeClr>
                </a:solidFill>
                <a:latin typeface="Trebuchet MS" pitchFamily="34" charset="0"/>
              </a:rPr>
              <a:t>ftp</a:t>
            </a:r>
            <a:r>
              <a:rPr lang="tr-TR" sz="2400" dirty="0" smtClean="0">
                <a:solidFill>
                  <a:schemeClr val="tx1">
                    <a:lumMod val="75000"/>
                    <a:lumOff val="25000"/>
                  </a:schemeClr>
                </a:solidFill>
                <a:latin typeface="Trebuchet MS" pitchFamily="34" charset="0"/>
              </a:rPr>
              <a:t>: İnternet üzerindeki bir dosya </a:t>
            </a:r>
            <a:r>
              <a:rPr lang="tr-TR" sz="2400" dirty="0" smtClean="0">
                <a:solidFill>
                  <a:schemeClr val="tx1">
                    <a:lumMod val="75000"/>
                    <a:lumOff val="25000"/>
                  </a:schemeClr>
                </a:solidFill>
                <a:latin typeface="Trebuchet MS" pitchFamily="34" charset="0"/>
              </a:rPr>
              <a:t>sunucusunda bulunan </a:t>
            </a:r>
            <a:r>
              <a:rPr lang="tr-TR" sz="2400" dirty="0" smtClean="0">
                <a:solidFill>
                  <a:schemeClr val="tx1">
                    <a:lumMod val="75000"/>
                    <a:lumOff val="25000"/>
                  </a:schemeClr>
                </a:solidFill>
                <a:latin typeface="Trebuchet MS" pitchFamily="34" charset="0"/>
              </a:rPr>
              <a:t>dosyaya erişim sağlanabilir.</a:t>
            </a:r>
          </a:p>
          <a:p>
            <a:pPr marL="268288" lvl="0" indent="-268288" algn="just">
              <a:spcBef>
                <a:spcPts val="600"/>
              </a:spcBef>
              <a:buClr>
                <a:srgbClr val="C00000"/>
              </a:buClr>
              <a:buSzPct val="100000"/>
              <a:buFont typeface="Arial" pitchFamily="34" charset="0"/>
              <a:buChar char="•"/>
              <a:defRPr/>
            </a:pPr>
            <a:r>
              <a:rPr lang="tr-TR" sz="2400" dirty="0" smtClean="0">
                <a:solidFill>
                  <a:schemeClr val="tx1">
                    <a:lumMod val="75000"/>
                    <a:lumOff val="25000"/>
                  </a:schemeClr>
                </a:solidFill>
                <a:latin typeface="Trebuchet MS" pitchFamily="34" charset="0"/>
              </a:rPr>
              <a:t>telnet</a:t>
            </a:r>
            <a:r>
              <a:rPr lang="tr-TR" sz="2400" dirty="0" smtClean="0">
                <a:solidFill>
                  <a:schemeClr val="tx1">
                    <a:lumMod val="75000"/>
                    <a:lumOff val="25000"/>
                  </a:schemeClr>
                </a:solidFill>
                <a:latin typeface="Trebuchet MS" pitchFamily="34" charset="0"/>
              </a:rPr>
              <a:t>: İnternet üzerindeki bir telnet </a:t>
            </a:r>
            <a:r>
              <a:rPr lang="tr-TR" sz="2400" dirty="0" smtClean="0">
                <a:solidFill>
                  <a:schemeClr val="tx1">
                    <a:lumMod val="75000"/>
                    <a:lumOff val="25000"/>
                  </a:schemeClr>
                </a:solidFill>
                <a:latin typeface="Trebuchet MS" pitchFamily="34" charset="0"/>
              </a:rPr>
              <a:t>sunucusuna erişim </a:t>
            </a:r>
            <a:r>
              <a:rPr lang="tr-TR" sz="2400" dirty="0" smtClean="0">
                <a:solidFill>
                  <a:schemeClr val="tx1">
                    <a:lumMod val="75000"/>
                    <a:lumOff val="25000"/>
                  </a:schemeClr>
                </a:solidFill>
                <a:latin typeface="Trebuchet MS" pitchFamily="34" charset="0"/>
              </a:rPr>
              <a:t>sağlanabilir.</a:t>
            </a:r>
          </a:p>
          <a:p>
            <a:pPr marL="268288" lvl="0" indent="-268288" algn="just">
              <a:spcBef>
                <a:spcPts val="600"/>
              </a:spcBef>
              <a:buClr>
                <a:srgbClr val="C00000"/>
              </a:buClr>
              <a:buSzPct val="100000"/>
              <a:buFont typeface="Arial" pitchFamily="34" charset="0"/>
              <a:buChar char="•"/>
              <a:defRPr/>
            </a:pPr>
            <a:r>
              <a:rPr lang="tr-TR" sz="2400" dirty="0" smtClean="0">
                <a:solidFill>
                  <a:schemeClr val="tx1">
                    <a:lumMod val="75000"/>
                    <a:lumOff val="25000"/>
                  </a:schemeClr>
                </a:solidFill>
                <a:latin typeface="Trebuchet MS" pitchFamily="34" charset="0"/>
              </a:rPr>
              <a:t>e-posta </a:t>
            </a:r>
            <a:r>
              <a:rPr lang="tr-TR" sz="2400" dirty="0" smtClean="0">
                <a:solidFill>
                  <a:schemeClr val="tx1">
                    <a:lumMod val="75000"/>
                    <a:lumOff val="25000"/>
                  </a:schemeClr>
                </a:solidFill>
                <a:latin typeface="Trebuchet MS" pitchFamily="34" charset="0"/>
              </a:rPr>
              <a:t>(</a:t>
            </a:r>
            <a:r>
              <a:rPr lang="tr-TR" sz="2400" dirty="0" err="1" smtClean="0">
                <a:solidFill>
                  <a:schemeClr val="tx1">
                    <a:lumMod val="75000"/>
                    <a:lumOff val="25000"/>
                  </a:schemeClr>
                </a:solidFill>
                <a:latin typeface="Trebuchet MS" pitchFamily="34" charset="0"/>
              </a:rPr>
              <a:t>mailto</a:t>
            </a:r>
            <a:r>
              <a:rPr lang="tr-TR" sz="2400" dirty="0" smtClean="0">
                <a:solidFill>
                  <a:schemeClr val="tx1">
                    <a:lumMod val="75000"/>
                    <a:lumOff val="25000"/>
                  </a:schemeClr>
                </a:solidFill>
                <a:latin typeface="Trebuchet MS" pitchFamily="34" charset="0"/>
              </a:rPr>
              <a:t>): Posta Kutusuna </a:t>
            </a:r>
            <a:r>
              <a:rPr lang="tr-TR" sz="2400" dirty="0" smtClean="0">
                <a:solidFill>
                  <a:schemeClr val="tx1">
                    <a:lumMod val="75000"/>
                    <a:lumOff val="25000"/>
                  </a:schemeClr>
                </a:solidFill>
                <a:latin typeface="Trebuchet MS" pitchFamily="34" charset="0"/>
              </a:rPr>
              <a:t>erişim sağlanabilir</a:t>
            </a:r>
            <a:r>
              <a:rPr lang="tr-TR" sz="2400" dirty="0" smtClean="0">
                <a:solidFill>
                  <a:schemeClr val="tx1">
                    <a:lumMod val="75000"/>
                    <a:lumOff val="25000"/>
                  </a:schemeClr>
                </a:solidFill>
                <a:latin typeface="Trebuchet MS" pitchFamily="34" charset="0"/>
              </a:rPr>
              <a:t>.</a:t>
            </a:r>
          </a:p>
          <a:p>
            <a:pPr marL="268288" lvl="0" indent="-268288" algn="just">
              <a:spcBef>
                <a:spcPts val="600"/>
              </a:spcBef>
              <a:buClr>
                <a:srgbClr val="C00000"/>
              </a:buClr>
              <a:buSzPct val="100000"/>
              <a:buFont typeface="Arial" pitchFamily="34" charset="0"/>
              <a:buChar char="•"/>
              <a:defRPr/>
            </a:pPr>
            <a:r>
              <a:rPr lang="tr-TR" sz="2400" dirty="0" smtClean="0">
                <a:solidFill>
                  <a:schemeClr val="tx1">
                    <a:lumMod val="75000"/>
                    <a:lumOff val="25000"/>
                  </a:schemeClr>
                </a:solidFill>
                <a:latin typeface="Trebuchet MS" pitchFamily="34" charset="0"/>
              </a:rPr>
              <a:t>dosya</a:t>
            </a:r>
            <a:r>
              <a:rPr lang="tr-TR" sz="2400" dirty="0" smtClean="0">
                <a:solidFill>
                  <a:schemeClr val="tx1">
                    <a:lumMod val="75000"/>
                    <a:lumOff val="25000"/>
                  </a:schemeClr>
                </a:solidFill>
                <a:latin typeface="Trebuchet MS" pitchFamily="34" charset="0"/>
              </a:rPr>
              <a:t>: </a:t>
            </a:r>
            <a:r>
              <a:rPr lang="tr-TR" sz="2400" dirty="0" err="1" smtClean="0">
                <a:solidFill>
                  <a:schemeClr val="tx1">
                    <a:lumMod val="75000"/>
                    <a:lumOff val="25000"/>
                  </a:schemeClr>
                </a:solidFill>
                <a:latin typeface="Trebuchet MS" pitchFamily="34" charset="0"/>
              </a:rPr>
              <a:t>URL’nin</a:t>
            </a:r>
            <a:r>
              <a:rPr lang="tr-TR" sz="2400" dirty="0" smtClean="0">
                <a:solidFill>
                  <a:schemeClr val="tx1">
                    <a:lumMod val="75000"/>
                    <a:lumOff val="25000"/>
                  </a:schemeClr>
                </a:solidFill>
                <a:latin typeface="Trebuchet MS" pitchFamily="34" charset="0"/>
              </a:rPr>
              <a:t> işlendiği bilgisayar </a:t>
            </a:r>
            <a:r>
              <a:rPr lang="tr-TR" sz="2400" dirty="0" smtClean="0">
                <a:solidFill>
                  <a:schemeClr val="tx1">
                    <a:lumMod val="75000"/>
                    <a:lumOff val="25000"/>
                  </a:schemeClr>
                </a:solidFill>
                <a:latin typeface="Trebuchet MS" pitchFamily="34" charset="0"/>
              </a:rPr>
              <a:t>üzerinde bulunan </a:t>
            </a:r>
            <a:r>
              <a:rPr lang="tr-TR" sz="2400" dirty="0" smtClean="0">
                <a:solidFill>
                  <a:schemeClr val="tx1">
                    <a:lumMod val="75000"/>
                    <a:lumOff val="25000"/>
                  </a:schemeClr>
                </a:solidFill>
                <a:latin typeface="Trebuchet MS" pitchFamily="34" charset="0"/>
              </a:rPr>
              <a:t>bir dosyaya erişim sağlanabilir.</a:t>
            </a: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200" dirty="0" smtClean="0">
              <a:solidFill>
                <a:schemeClr val="tx1">
                  <a:lumMod val="75000"/>
                  <a:lumOff val="25000"/>
                </a:schemeClr>
              </a:solidFill>
              <a:latin typeface="Trebuchet MS" pitchFamily="34" charset="0"/>
            </a:endParaRPr>
          </a:p>
        </p:txBody>
      </p:sp>
      <p:pic>
        <p:nvPicPr>
          <p:cNvPr id="9" name="Picture 2"/>
          <p:cNvPicPr>
            <a:picLocks noChangeAspect="1" noChangeArrowheads="1"/>
          </p:cNvPicPr>
          <p:nvPr/>
        </p:nvPicPr>
        <p:blipFill>
          <a:blip r:embed="rId3" cstate="print"/>
          <a:srcRect/>
          <a:stretch>
            <a:fillRect/>
          </a:stretch>
        </p:blipFill>
        <p:spPr bwMode="auto">
          <a:xfrm>
            <a:off x="3059832" y="97869"/>
            <a:ext cx="5658083" cy="13149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2</a:t>
            </a:r>
            <a:r>
              <a:rPr lang="tr-TR" sz="2600" dirty="0" smtClean="0">
                <a:solidFill>
                  <a:srgbClr val="C00000"/>
                </a:solidFill>
                <a:latin typeface="Trebuchet MS" pitchFamily="34" charset="0"/>
              </a:rPr>
              <a:t>. Alt Etki Alanı Adı</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2016224"/>
          </a:xfrm>
          <a:prstGeom prst="rect">
            <a:avLst/>
          </a:prstGeom>
        </p:spPr>
        <p:txBody>
          <a:bodyPr vert="horz">
            <a:normAutofit/>
          </a:bodyPr>
          <a:lstStyle/>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Alt etki alan adları, etki alan adınızın </a:t>
            </a:r>
            <a:r>
              <a:rPr lang="tr-TR" sz="2400" dirty="0" smtClean="0">
                <a:solidFill>
                  <a:schemeClr val="tx1">
                    <a:lumMod val="75000"/>
                    <a:lumOff val="25000"/>
                  </a:schemeClr>
                </a:solidFill>
                <a:latin typeface="Trebuchet MS" pitchFamily="34" charset="0"/>
              </a:rPr>
              <a:t>kapsadığı bölge </a:t>
            </a:r>
            <a:r>
              <a:rPr lang="tr-TR" sz="2400" dirty="0" smtClean="0">
                <a:solidFill>
                  <a:schemeClr val="tx1">
                    <a:lumMod val="75000"/>
                    <a:lumOff val="25000"/>
                  </a:schemeClr>
                </a:solidFill>
                <a:latin typeface="Trebuchet MS" pitchFamily="34" charset="0"/>
              </a:rPr>
              <a:t>içerisinde yer alan başka bir IP adresli </a:t>
            </a:r>
            <a:r>
              <a:rPr lang="tr-TR" sz="2400" dirty="0" smtClean="0">
                <a:solidFill>
                  <a:schemeClr val="tx1">
                    <a:lumMod val="75000"/>
                    <a:lumOff val="25000"/>
                  </a:schemeClr>
                </a:solidFill>
                <a:latin typeface="Trebuchet MS" pitchFamily="34" charset="0"/>
              </a:rPr>
              <a:t>sunucuya veya </a:t>
            </a:r>
            <a:r>
              <a:rPr lang="tr-TR" sz="2400" dirty="0" smtClean="0">
                <a:solidFill>
                  <a:schemeClr val="tx1">
                    <a:lumMod val="75000"/>
                    <a:lumOff val="25000"/>
                  </a:schemeClr>
                </a:solidFill>
                <a:latin typeface="Trebuchet MS" pitchFamily="34" charset="0"/>
              </a:rPr>
              <a:t>bilgi/belge </a:t>
            </a:r>
            <a:r>
              <a:rPr lang="tr-TR" sz="2400" dirty="0" err="1" smtClean="0">
                <a:solidFill>
                  <a:schemeClr val="tx1">
                    <a:lumMod val="75000"/>
                    <a:lumOff val="25000"/>
                  </a:schemeClr>
                </a:solidFill>
                <a:latin typeface="Trebuchet MS" pitchFamily="34" charset="0"/>
              </a:rPr>
              <a:t>hiper</a:t>
            </a:r>
            <a:r>
              <a:rPr lang="tr-TR" sz="2400" dirty="0" smtClean="0">
                <a:solidFill>
                  <a:schemeClr val="tx1">
                    <a:lumMod val="75000"/>
                    <a:lumOff val="25000"/>
                  </a:schemeClr>
                </a:solidFill>
                <a:latin typeface="Trebuchet MS" pitchFamily="34" charset="0"/>
              </a:rPr>
              <a:t> metin içeren bir </a:t>
            </a:r>
            <a:r>
              <a:rPr lang="tr-TR" sz="2400" dirty="0" smtClean="0">
                <a:solidFill>
                  <a:schemeClr val="tx1">
                    <a:lumMod val="75000"/>
                    <a:lumOff val="25000"/>
                  </a:schemeClr>
                </a:solidFill>
                <a:latin typeface="Trebuchet MS" pitchFamily="34" charset="0"/>
              </a:rPr>
              <a:t>klasöre URL’ler </a:t>
            </a:r>
            <a:r>
              <a:rPr lang="tr-TR" sz="2400" dirty="0" smtClean="0">
                <a:solidFill>
                  <a:schemeClr val="tx1">
                    <a:lumMod val="75000"/>
                    <a:lumOff val="25000"/>
                  </a:schemeClr>
                </a:solidFill>
                <a:latin typeface="Trebuchet MS" pitchFamily="34" charset="0"/>
              </a:rPr>
              <a:t>yardımıyla doğrudan erişimde </a:t>
            </a:r>
            <a:r>
              <a:rPr lang="tr-TR" sz="2400" dirty="0" smtClean="0">
                <a:solidFill>
                  <a:schemeClr val="tx1">
                    <a:lumMod val="75000"/>
                    <a:lumOff val="25000"/>
                  </a:schemeClr>
                </a:solidFill>
                <a:latin typeface="Trebuchet MS" pitchFamily="34" charset="0"/>
              </a:rPr>
              <a:t>bulunmak için </a:t>
            </a:r>
            <a:r>
              <a:rPr lang="tr-TR" sz="2400" dirty="0" smtClean="0">
                <a:solidFill>
                  <a:schemeClr val="tx1">
                    <a:lumMod val="75000"/>
                    <a:lumOff val="25000"/>
                  </a:schemeClr>
                </a:solidFill>
                <a:latin typeface="Trebuchet MS" pitchFamily="34" charset="0"/>
              </a:rPr>
              <a:t>kullanılan yapılardır</a:t>
            </a:r>
            <a:r>
              <a:rPr lang="tr-TR" sz="2400" dirty="0" smtClean="0">
                <a:solidFill>
                  <a:schemeClr val="tx1">
                    <a:lumMod val="75000"/>
                    <a:lumOff val="25000"/>
                  </a:schemeClr>
                </a:solidFill>
                <a:latin typeface="Trebuchet MS" pitchFamily="34" charset="0"/>
              </a:rPr>
              <a:t>.</a:t>
            </a: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200" dirty="0" smtClean="0">
              <a:solidFill>
                <a:schemeClr val="tx1">
                  <a:lumMod val="75000"/>
                  <a:lumOff val="25000"/>
                </a:schemeClr>
              </a:solidFill>
              <a:latin typeface="Trebuchet MS" pitchFamily="34" charset="0"/>
            </a:endParaRPr>
          </a:p>
        </p:txBody>
      </p:sp>
      <p:sp>
        <p:nvSpPr>
          <p:cNvPr id="9" name="2 İçerik Yer Tutucusu"/>
          <p:cNvSpPr txBox="1">
            <a:spLocks/>
          </p:cNvSpPr>
          <p:nvPr/>
        </p:nvSpPr>
        <p:spPr>
          <a:xfrm>
            <a:off x="288032" y="3429000"/>
            <a:ext cx="8316416" cy="648072"/>
          </a:xfrm>
          <a:prstGeom prst="rect">
            <a:avLst/>
          </a:prstGeom>
        </p:spPr>
        <p:txBody>
          <a:bodyPr vert="horz">
            <a:normAutofit/>
          </a:bodyPr>
          <a:lstStyle/>
          <a:p>
            <a:pPr marL="95250" marR="0" lvl="0" indent="-95250" algn="just" defTabSz="914400" rtl="0" eaLnBrk="1" fontAlgn="auto" latinLnBrk="0" hangingPunct="1">
              <a:lnSpc>
                <a:spcPct val="100000"/>
              </a:lnSpc>
              <a:spcBef>
                <a:spcPts val="600"/>
              </a:spcBef>
              <a:spcAft>
                <a:spcPts val="0"/>
              </a:spcAft>
              <a:buClr>
                <a:schemeClr val="accent1"/>
              </a:buClr>
              <a:buSzPct val="70000"/>
              <a:buFont typeface="Wingdings" pitchFamily="2" charset="2"/>
              <a:buNone/>
              <a:tabLst/>
              <a:defRPr/>
            </a:pPr>
            <a:r>
              <a:rPr kumimoji="0" lang="tr-TR" sz="2600" b="0" i="0" u="none" strike="noStrike" kern="1200" cap="none" spc="0" normalizeH="0" baseline="0" noProof="0" dirty="0" smtClean="0">
                <a:ln>
                  <a:noFill/>
                </a:ln>
                <a:solidFill>
                  <a:srgbClr val="C00000"/>
                </a:solidFill>
                <a:effectLst/>
                <a:uLnTx/>
                <a:uFillTx/>
                <a:latin typeface="Trebuchet MS" pitchFamily="34" charset="0"/>
                <a:ea typeface="+mn-ea"/>
                <a:cs typeface="+mn-cs"/>
              </a:rPr>
              <a:t>3. Etki Alanı Adı</a:t>
            </a:r>
            <a:endParaRPr kumimoji="0" lang="tr-TR" sz="22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p:txBody>
      </p:sp>
      <p:sp>
        <p:nvSpPr>
          <p:cNvPr id="10" name="2 İçerik Yer Tutucusu"/>
          <p:cNvSpPr txBox="1">
            <a:spLocks/>
          </p:cNvSpPr>
          <p:nvPr/>
        </p:nvSpPr>
        <p:spPr>
          <a:xfrm>
            <a:off x="288032" y="3861048"/>
            <a:ext cx="8244408" cy="2016224"/>
          </a:xfrm>
          <a:prstGeom prst="rect">
            <a:avLst/>
          </a:prstGeom>
        </p:spPr>
        <p:txBody>
          <a:bodyPr vert="horz">
            <a:normAutofit/>
          </a:bodyPr>
          <a:lstStyle/>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Etki alan adı ile URL’ler yardımıyla web </a:t>
            </a:r>
            <a:r>
              <a:rPr lang="tr-TR" sz="2400" dirty="0" smtClean="0">
                <a:solidFill>
                  <a:schemeClr val="tx1">
                    <a:lumMod val="75000"/>
                    <a:lumOff val="25000"/>
                  </a:schemeClr>
                </a:solidFill>
                <a:latin typeface="Trebuchet MS" pitchFamily="34" charset="0"/>
              </a:rPr>
              <a:t>üzerinden erişim </a:t>
            </a:r>
            <a:r>
              <a:rPr lang="tr-TR" sz="2400" dirty="0" smtClean="0">
                <a:solidFill>
                  <a:schemeClr val="tx1">
                    <a:lumMod val="75000"/>
                    <a:lumOff val="25000"/>
                  </a:schemeClr>
                </a:solidFill>
                <a:latin typeface="Trebuchet MS" pitchFamily="34" charset="0"/>
              </a:rPr>
              <a:t>sağlanmak istenen kaynağın </a:t>
            </a:r>
            <a:r>
              <a:rPr lang="tr-TR" sz="2400" dirty="0" smtClean="0">
                <a:solidFill>
                  <a:schemeClr val="tx1">
                    <a:lumMod val="75000"/>
                    <a:lumOff val="25000"/>
                  </a:schemeClr>
                </a:solidFill>
                <a:latin typeface="Trebuchet MS" pitchFamily="34" charset="0"/>
              </a:rPr>
              <a:t>bulunduğu sunucu </a:t>
            </a:r>
            <a:r>
              <a:rPr lang="tr-TR" sz="2400" dirty="0" smtClean="0">
                <a:solidFill>
                  <a:schemeClr val="tx1">
                    <a:lumMod val="75000"/>
                    <a:lumOff val="25000"/>
                  </a:schemeClr>
                </a:solidFill>
                <a:latin typeface="Trebuchet MS" pitchFamily="34" charset="0"/>
              </a:rPr>
              <a:t>tanımlanmaktadır. URL’ler içinde etki </a:t>
            </a:r>
            <a:r>
              <a:rPr lang="tr-TR" sz="2400" dirty="0" smtClean="0">
                <a:solidFill>
                  <a:schemeClr val="tx1">
                    <a:lumMod val="75000"/>
                    <a:lumOff val="25000"/>
                  </a:schemeClr>
                </a:solidFill>
                <a:latin typeface="Trebuchet MS" pitchFamily="34" charset="0"/>
              </a:rPr>
              <a:t>alan adı </a:t>
            </a:r>
            <a:r>
              <a:rPr lang="tr-TR" sz="2400" dirty="0" smtClean="0">
                <a:solidFill>
                  <a:schemeClr val="tx1">
                    <a:lumMod val="75000"/>
                    <a:lumOff val="25000"/>
                  </a:schemeClr>
                </a:solidFill>
                <a:latin typeface="Trebuchet MS" pitchFamily="34" charset="0"/>
              </a:rPr>
              <a:t>yerine sunucu IP adresleri de kullanılabilir.</a:t>
            </a: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200" dirty="0" smtClean="0">
              <a:solidFill>
                <a:schemeClr val="tx1">
                  <a:lumMod val="75000"/>
                  <a:lumOff val="25000"/>
                </a:schemeClr>
              </a:solidFill>
              <a:latin typeface="Trebuchet MS" pitchFamily="34" charset="0"/>
            </a:endParaRPr>
          </a:p>
        </p:txBody>
      </p:sp>
      <p:pic>
        <p:nvPicPr>
          <p:cNvPr id="11" name="Picture 2"/>
          <p:cNvPicPr>
            <a:picLocks noChangeAspect="1" noChangeArrowheads="1"/>
          </p:cNvPicPr>
          <p:nvPr/>
        </p:nvPicPr>
        <p:blipFill>
          <a:blip r:embed="rId3" cstate="print"/>
          <a:srcRect/>
          <a:stretch>
            <a:fillRect/>
          </a:stretch>
        </p:blipFill>
        <p:spPr bwMode="auto">
          <a:xfrm>
            <a:off x="3059832" y="97869"/>
            <a:ext cx="5658083" cy="13149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4. Klasör Adı</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4392488"/>
          </a:xfrm>
          <a:prstGeom prst="rect">
            <a:avLst/>
          </a:prstGeom>
        </p:spPr>
        <p:txBody>
          <a:bodyPr vert="horz">
            <a:normAutofit/>
          </a:bodyPr>
          <a:lstStyle/>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Web </a:t>
            </a:r>
            <a:r>
              <a:rPr lang="tr-TR" sz="2400" dirty="0" smtClean="0">
                <a:solidFill>
                  <a:schemeClr val="tx1">
                    <a:lumMod val="75000"/>
                    <a:lumOff val="25000"/>
                  </a:schemeClr>
                </a:solidFill>
                <a:latin typeface="Trebuchet MS" pitchFamily="34" charset="0"/>
              </a:rPr>
              <a:t>sunucu yazılımının </a:t>
            </a:r>
            <a:r>
              <a:rPr lang="tr-TR" sz="2400" dirty="0" smtClean="0">
                <a:solidFill>
                  <a:schemeClr val="tx1">
                    <a:lumMod val="75000"/>
                    <a:lumOff val="25000"/>
                  </a:schemeClr>
                </a:solidFill>
                <a:latin typeface="Trebuchet MS" pitchFamily="34" charset="0"/>
              </a:rPr>
              <a:t>ana (</a:t>
            </a:r>
            <a:r>
              <a:rPr lang="tr-TR" sz="2400" dirty="0" err="1" smtClean="0">
                <a:solidFill>
                  <a:schemeClr val="tx1">
                    <a:lumMod val="75000"/>
                    <a:lumOff val="25000"/>
                  </a:schemeClr>
                </a:solidFill>
                <a:latin typeface="Trebuchet MS" pitchFamily="34" charset="0"/>
              </a:rPr>
              <a:t>root</a:t>
            </a:r>
            <a:r>
              <a:rPr lang="tr-TR" sz="2400" dirty="0" smtClean="0">
                <a:solidFill>
                  <a:schemeClr val="tx1">
                    <a:lumMod val="75000"/>
                    <a:lumOff val="25000"/>
                  </a:schemeClr>
                </a:solidFill>
                <a:latin typeface="Trebuchet MS" pitchFamily="34" charset="0"/>
              </a:rPr>
              <a:t>) klasörü, web </a:t>
            </a:r>
            <a:r>
              <a:rPr lang="tr-TR" sz="2400" dirty="0" smtClean="0">
                <a:solidFill>
                  <a:schemeClr val="tx1">
                    <a:lumMod val="75000"/>
                    <a:lumOff val="25000"/>
                  </a:schemeClr>
                </a:solidFill>
                <a:latin typeface="Trebuchet MS" pitchFamily="34" charset="0"/>
              </a:rPr>
              <a:t>sunucusu üzerindeki </a:t>
            </a:r>
            <a:r>
              <a:rPr lang="tr-TR" sz="2400" dirty="0" smtClean="0">
                <a:solidFill>
                  <a:schemeClr val="tx1">
                    <a:lumMod val="75000"/>
                    <a:lumOff val="25000"/>
                  </a:schemeClr>
                </a:solidFill>
                <a:latin typeface="Trebuchet MS" pitchFamily="34" charset="0"/>
              </a:rPr>
              <a:t>herhangi bir klasöre karşılık gelir </a:t>
            </a:r>
            <a:r>
              <a:rPr lang="tr-TR" sz="2400" dirty="0" smtClean="0">
                <a:solidFill>
                  <a:schemeClr val="tx1">
                    <a:lumMod val="75000"/>
                    <a:lumOff val="25000"/>
                  </a:schemeClr>
                </a:solidFill>
                <a:latin typeface="Trebuchet MS" pitchFamily="34" charset="0"/>
              </a:rPr>
              <a:t>ve web </a:t>
            </a:r>
            <a:r>
              <a:rPr lang="tr-TR" sz="2400" dirty="0" smtClean="0">
                <a:solidFill>
                  <a:schemeClr val="tx1">
                    <a:lumMod val="75000"/>
                    <a:lumOff val="25000"/>
                  </a:schemeClr>
                </a:solidFill>
                <a:latin typeface="Trebuchet MS" pitchFamily="34" charset="0"/>
              </a:rPr>
              <a:t>sitelerini oluşturan sayfalar bu klasör </a:t>
            </a:r>
            <a:r>
              <a:rPr lang="tr-TR" sz="2400" dirty="0" smtClean="0">
                <a:solidFill>
                  <a:schemeClr val="tx1">
                    <a:lumMod val="75000"/>
                    <a:lumOff val="25000"/>
                  </a:schemeClr>
                </a:solidFill>
                <a:latin typeface="Trebuchet MS" pitchFamily="34" charset="0"/>
              </a:rPr>
              <a:t>altında yer </a:t>
            </a:r>
            <a:r>
              <a:rPr lang="tr-TR" sz="2400" dirty="0" smtClean="0">
                <a:solidFill>
                  <a:schemeClr val="tx1">
                    <a:lumMod val="75000"/>
                    <a:lumOff val="25000"/>
                  </a:schemeClr>
                </a:solidFill>
                <a:latin typeface="Trebuchet MS" pitchFamily="34" charset="0"/>
              </a:rPr>
              <a:t>alır. Web sunucu yazılıma ait ana klasörün </a:t>
            </a:r>
            <a:r>
              <a:rPr lang="tr-TR" sz="2400" dirty="0" smtClean="0">
                <a:solidFill>
                  <a:schemeClr val="tx1">
                    <a:lumMod val="75000"/>
                    <a:lumOff val="25000"/>
                  </a:schemeClr>
                </a:solidFill>
                <a:latin typeface="Trebuchet MS" pitchFamily="34" charset="0"/>
              </a:rPr>
              <a:t>yeri kullanılan </a:t>
            </a:r>
            <a:r>
              <a:rPr lang="tr-TR" sz="2400" dirty="0" smtClean="0">
                <a:solidFill>
                  <a:schemeClr val="tx1">
                    <a:lumMod val="75000"/>
                    <a:lumOff val="25000"/>
                  </a:schemeClr>
                </a:solidFill>
                <a:latin typeface="Trebuchet MS" pitchFamily="34" charset="0"/>
              </a:rPr>
              <a:t>işletim sistemi ve web sunucu </a:t>
            </a:r>
            <a:r>
              <a:rPr lang="tr-TR" sz="2400" dirty="0" smtClean="0">
                <a:solidFill>
                  <a:schemeClr val="tx1">
                    <a:lumMod val="75000"/>
                    <a:lumOff val="25000"/>
                  </a:schemeClr>
                </a:solidFill>
                <a:latin typeface="Trebuchet MS" pitchFamily="34" charset="0"/>
              </a:rPr>
              <a:t>yazılımına göre </a:t>
            </a:r>
            <a:r>
              <a:rPr lang="tr-TR" sz="2400" dirty="0" smtClean="0">
                <a:solidFill>
                  <a:schemeClr val="tx1">
                    <a:lumMod val="75000"/>
                    <a:lumOff val="25000"/>
                  </a:schemeClr>
                </a:solidFill>
                <a:latin typeface="Trebuchet MS" pitchFamily="34" charset="0"/>
              </a:rPr>
              <a:t>değişiklik gösterir. Örneğin, Linux </a:t>
            </a:r>
            <a:r>
              <a:rPr lang="tr-TR" sz="2400" dirty="0" smtClean="0">
                <a:solidFill>
                  <a:schemeClr val="tx1">
                    <a:lumMod val="75000"/>
                    <a:lumOff val="25000"/>
                  </a:schemeClr>
                </a:solidFill>
                <a:latin typeface="Trebuchet MS" pitchFamily="34" charset="0"/>
              </a:rPr>
              <a:t>tabanlı işletim </a:t>
            </a:r>
            <a:r>
              <a:rPr lang="tr-TR" sz="2400" dirty="0" smtClean="0">
                <a:solidFill>
                  <a:schemeClr val="tx1">
                    <a:lumMod val="75000"/>
                    <a:lumOff val="25000"/>
                  </a:schemeClr>
                </a:solidFill>
                <a:latin typeface="Trebuchet MS" pitchFamily="34" charset="0"/>
              </a:rPr>
              <a:t>sistemlerinde bu klasör işletim sistemi </a:t>
            </a:r>
            <a:r>
              <a:rPr lang="tr-TR" sz="2400" dirty="0" smtClean="0">
                <a:solidFill>
                  <a:schemeClr val="tx1">
                    <a:lumMod val="75000"/>
                    <a:lumOff val="25000"/>
                  </a:schemeClr>
                </a:solidFill>
                <a:latin typeface="Trebuchet MS" pitchFamily="34" charset="0"/>
              </a:rPr>
              <a:t>ana klasöründen </a:t>
            </a:r>
            <a:r>
              <a:rPr lang="tr-TR" sz="2400" dirty="0" smtClean="0">
                <a:solidFill>
                  <a:schemeClr val="tx1">
                    <a:lumMod val="75000"/>
                    <a:lumOff val="25000"/>
                  </a:schemeClr>
                </a:solidFill>
                <a:latin typeface="Trebuchet MS" pitchFamily="34" charset="0"/>
              </a:rPr>
              <a:t>itibaren “/var/www/” ya da “/</a:t>
            </a:r>
            <a:r>
              <a:rPr lang="tr-TR" sz="2400" dirty="0" smtClean="0">
                <a:solidFill>
                  <a:schemeClr val="tx1">
                    <a:lumMod val="75000"/>
                    <a:lumOff val="25000"/>
                  </a:schemeClr>
                </a:solidFill>
                <a:latin typeface="Trebuchet MS" pitchFamily="34" charset="0"/>
              </a:rPr>
              <a:t>var/</a:t>
            </a:r>
            <a:r>
              <a:rPr lang="tr-TR" sz="2400" dirty="0" err="1" smtClean="0">
                <a:solidFill>
                  <a:schemeClr val="tx1">
                    <a:lumMod val="75000"/>
                    <a:lumOff val="25000"/>
                  </a:schemeClr>
                </a:solidFill>
                <a:latin typeface="Trebuchet MS" pitchFamily="34" charset="0"/>
              </a:rPr>
              <a:t>public</a:t>
            </a:r>
            <a:r>
              <a:rPr lang="tr-TR" sz="2400" dirty="0" smtClean="0">
                <a:solidFill>
                  <a:schemeClr val="tx1">
                    <a:lumMod val="75000"/>
                    <a:lumOff val="25000"/>
                  </a:schemeClr>
                </a:solidFill>
                <a:latin typeface="Trebuchet MS" pitchFamily="34" charset="0"/>
              </a:rPr>
              <a:t>_html</a:t>
            </a:r>
            <a:r>
              <a:rPr lang="tr-TR" sz="2400" dirty="0" smtClean="0">
                <a:solidFill>
                  <a:schemeClr val="tx1">
                    <a:lumMod val="75000"/>
                    <a:lumOff val="25000"/>
                  </a:schemeClr>
                </a:solidFill>
                <a:latin typeface="Trebuchet MS" pitchFamily="34" charset="0"/>
              </a:rPr>
              <a:t>/” klasörüdür. Windows tabanlı </a:t>
            </a:r>
            <a:r>
              <a:rPr lang="tr-TR" sz="2400" dirty="0" smtClean="0">
                <a:solidFill>
                  <a:schemeClr val="tx1">
                    <a:lumMod val="75000"/>
                    <a:lumOff val="25000"/>
                  </a:schemeClr>
                </a:solidFill>
                <a:latin typeface="Trebuchet MS" pitchFamily="34" charset="0"/>
              </a:rPr>
              <a:t>işletim sistemlerinde </a:t>
            </a:r>
            <a:r>
              <a:rPr lang="tr-TR" sz="2400" dirty="0" smtClean="0">
                <a:solidFill>
                  <a:schemeClr val="tx1">
                    <a:lumMod val="75000"/>
                    <a:lumOff val="25000"/>
                  </a:schemeClr>
                </a:solidFill>
                <a:latin typeface="Trebuchet MS" pitchFamily="34" charset="0"/>
              </a:rPr>
              <a:t>kullanılan Internet </a:t>
            </a:r>
            <a:r>
              <a:rPr lang="tr-TR" sz="2400" dirty="0" err="1" smtClean="0">
                <a:solidFill>
                  <a:schemeClr val="tx1">
                    <a:lumMod val="75000"/>
                    <a:lumOff val="25000"/>
                  </a:schemeClr>
                </a:solidFill>
                <a:latin typeface="Trebuchet MS" pitchFamily="34" charset="0"/>
              </a:rPr>
              <a:t>Information</a:t>
            </a:r>
            <a:r>
              <a:rPr lang="tr-TR" sz="2400" dirty="0" smtClean="0">
                <a:solidFill>
                  <a:schemeClr val="tx1">
                    <a:lumMod val="75000"/>
                    <a:lumOff val="25000"/>
                  </a:schemeClr>
                </a:solidFill>
                <a:latin typeface="Trebuchet MS" pitchFamily="34" charset="0"/>
              </a:rPr>
              <a:t> </a:t>
            </a:r>
            <a:r>
              <a:rPr lang="tr-TR" sz="2400" dirty="0" err="1" smtClean="0">
                <a:solidFill>
                  <a:schemeClr val="tx1">
                    <a:lumMod val="75000"/>
                    <a:lumOff val="25000"/>
                  </a:schemeClr>
                </a:solidFill>
                <a:latin typeface="Trebuchet MS" pitchFamily="34" charset="0"/>
              </a:rPr>
              <a:t>Services</a:t>
            </a:r>
            <a:r>
              <a:rPr lang="tr-TR" sz="2400" dirty="0" smtClean="0">
                <a:solidFill>
                  <a:schemeClr val="tx1">
                    <a:lumMod val="75000"/>
                    <a:lumOff val="25000"/>
                  </a:schemeClr>
                </a:solidFill>
                <a:latin typeface="Trebuchet MS" pitchFamily="34" charset="0"/>
              </a:rPr>
              <a:t> (IIS</a:t>
            </a:r>
            <a:r>
              <a:rPr lang="tr-TR" sz="2400" dirty="0" smtClean="0">
                <a:solidFill>
                  <a:schemeClr val="tx1">
                    <a:lumMod val="75000"/>
                    <a:lumOff val="25000"/>
                  </a:schemeClr>
                </a:solidFill>
                <a:latin typeface="Trebuchet MS" pitchFamily="34" charset="0"/>
              </a:rPr>
              <a:t>) web sunucu yazılımında ise </a:t>
            </a:r>
            <a:r>
              <a:rPr lang="tr-TR" sz="2400" dirty="0" smtClean="0">
                <a:solidFill>
                  <a:schemeClr val="tx1">
                    <a:lumMod val="75000"/>
                    <a:lumOff val="25000"/>
                  </a:schemeClr>
                </a:solidFill>
                <a:latin typeface="Trebuchet MS" pitchFamily="34" charset="0"/>
              </a:rPr>
              <a:t>varsayılan ana </a:t>
            </a:r>
            <a:r>
              <a:rPr lang="tr-TR" sz="2400" dirty="0" smtClean="0">
                <a:solidFill>
                  <a:schemeClr val="tx1">
                    <a:lumMod val="75000"/>
                    <a:lumOff val="25000"/>
                  </a:schemeClr>
                </a:solidFill>
                <a:latin typeface="Trebuchet MS" pitchFamily="34" charset="0"/>
              </a:rPr>
              <a:t>klasör “/</a:t>
            </a:r>
            <a:r>
              <a:rPr lang="tr-TR" sz="2400" dirty="0" err="1" smtClean="0">
                <a:solidFill>
                  <a:schemeClr val="tx1">
                    <a:lumMod val="75000"/>
                    <a:lumOff val="25000"/>
                  </a:schemeClr>
                </a:solidFill>
                <a:latin typeface="Trebuchet MS" pitchFamily="34" charset="0"/>
              </a:rPr>
              <a:t>inetpub</a:t>
            </a:r>
            <a:r>
              <a:rPr lang="tr-TR" sz="2400" dirty="0" smtClean="0">
                <a:solidFill>
                  <a:schemeClr val="tx1">
                    <a:lumMod val="75000"/>
                    <a:lumOff val="25000"/>
                  </a:schemeClr>
                </a:solidFill>
                <a:latin typeface="Trebuchet MS" pitchFamily="34" charset="0"/>
              </a:rPr>
              <a:t>/</a:t>
            </a:r>
            <a:r>
              <a:rPr lang="tr-TR" sz="2400" dirty="0" err="1" smtClean="0">
                <a:solidFill>
                  <a:schemeClr val="tx1">
                    <a:lumMod val="75000"/>
                    <a:lumOff val="25000"/>
                  </a:schemeClr>
                </a:solidFill>
                <a:latin typeface="Trebuchet MS" pitchFamily="34" charset="0"/>
              </a:rPr>
              <a:t>wwwroot</a:t>
            </a:r>
            <a:r>
              <a:rPr lang="tr-TR" sz="2400" dirty="0" smtClean="0">
                <a:solidFill>
                  <a:schemeClr val="tx1">
                    <a:lumMod val="75000"/>
                    <a:lumOff val="25000"/>
                  </a:schemeClr>
                </a:solidFill>
                <a:latin typeface="Trebuchet MS" pitchFamily="34" charset="0"/>
              </a:rPr>
              <a:t>” klasörüdür.</a:t>
            </a: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200" dirty="0" smtClean="0">
              <a:solidFill>
                <a:schemeClr val="tx1">
                  <a:lumMod val="75000"/>
                  <a:lumOff val="25000"/>
                </a:schemeClr>
              </a:solidFill>
              <a:latin typeface="Trebuchet MS" pitchFamily="34" charset="0"/>
            </a:endParaRPr>
          </a:p>
        </p:txBody>
      </p:sp>
      <p:pic>
        <p:nvPicPr>
          <p:cNvPr id="11" name="Picture 2"/>
          <p:cNvPicPr>
            <a:picLocks noChangeAspect="1" noChangeArrowheads="1"/>
          </p:cNvPicPr>
          <p:nvPr/>
        </p:nvPicPr>
        <p:blipFill>
          <a:blip r:embed="rId3" cstate="print"/>
          <a:srcRect/>
          <a:stretch>
            <a:fillRect/>
          </a:stretch>
        </p:blipFill>
        <p:spPr bwMode="auto">
          <a:xfrm>
            <a:off x="3059832" y="97869"/>
            <a:ext cx="5658083" cy="13149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5. Dosya Adı</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4392488"/>
          </a:xfrm>
          <a:prstGeom prst="rect">
            <a:avLst/>
          </a:prstGeom>
        </p:spPr>
        <p:txBody>
          <a:bodyPr vert="horz">
            <a:normAutofit lnSpcReduction="10000"/>
          </a:bodyPr>
          <a:lstStyle/>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Web üzerinden URL yardımıyla erişilmek </a:t>
            </a:r>
            <a:r>
              <a:rPr lang="tr-TR" sz="2400" dirty="0" smtClean="0">
                <a:solidFill>
                  <a:schemeClr val="tx1">
                    <a:lumMod val="75000"/>
                    <a:lumOff val="25000"/>
                  </a:schemeClr>
                </a:solidFill>
                <a:latin typeface="Trebuchet MS" pitchFamily="34" charset="0"/>
              </a:rPr>
              <a:t>istenen </a:t>
            </a:r>
            <a:r>
              <a:rPr lang="tr-TR" sz="2400" dirty="0" err="1" smtClean="0">
                <a:solidFill>
                  <a:schemeClr val="tx1">
                    <a:lumMod val="75000"/>
                    <a:lumOff val="25000"/>
                  </a:schemeClr>
                </a:solidFill>
                <a:latin typeface="Trebuchet MS" pitchFamily="34" charset="0"/>
              </a:rPr>
              <a:t>hiper</a:t>
            </a:r>
            <a:r>
              <a:rPr lang="tr-TR" sz="2400" dirty="0" smtClean="0">
                <a:solidFill>
                  <a:schemeClr val="tx1">
                    <a:lumMod val="75000"/>
                    <a:lumOff val="25000"/>
                  </a:schemeClr>
                </a:solidFill>
                <a:latin typeface="Trebuchet MS" pitchFamily="34" charset="0"/>
              </a:rPr>
              <a:t> </a:t>
            </a:r>
            <a:r>
              <a:rPr lang="tr-TR" sz="2400" dirty="0" smtClean="0">
                <a:solidFill>
                  <a:schemeClr val="tx1">
                    <a:lumMod val="75000"/>
                    <a:lumOff val="25000"/>
                  </a:schemeClr>
                </a:solidFill>
                <a:latin typeface="Trebuchet MS" pitchFamily="34" charset="0"/>
              </a:rPr>
              <a:t>metin veya çoklu ortam </a:t>
            </a:r>
            <a:r>
              <a:rPr lang="tr-TR" sz="2400" dirty="0" smtClean="0">
                <a:solidFill>
                  <a:schemeClr val="tx1">
                    <a:lumMod val="75000"/>
                    <a:lumOff val="25000"/>
                  </a:schemeClr>
                </a:solidFill>
                <a:latin typeface="Trebuchet MS" pitchFamily="34" charset="0"/>
              </a:rPr>
              <a:t>dosyalarının adıdır</a:t>
            </a:r>
            <a:r>
              <a:rPr lang="tr-TR" sz="2400" dirty="0" smtClean="0">
                <a:solidFill>
                  <a:schemeClr val="tx1">
                    <a:lumMod val="75000"/>
                    <a:lumOff val="25000"/>
                  </a:schemeClr>
                </a:solidFill>
                <a:latin typeface="Trebuchet MS" pitchFamily="34" charset="0"/>
              </a:rPr>
              <a:t>. URL içinde dosya adı </a:t>
            </a:r>
            <a:r>
              <a:rPr lang="tr-TR" sz="2400" dirty="0" smtClean="0">
                <a:solidFill>
                  <a:schemeClr val="tx1">
                    <a:lumMod val="75000"/>
                    <a:lumOff val="25000"/>
                  </a:schemeClr>
                </a:solidFill>
                <a:latin typeface="Trebuchet MS" pitchFamily="34" charset="0"/>
              </a:rPr>
              <a:t>belirtilmediğinde, istemciye </a:t>
            </a:r>
            <a:r>
              <a:rPr lang="tr-TR" sz="2400" dirty="0" smtClean="0">
                <a:solidFill>
                  <a:schemeClr val="tx1">
                    <a:lumMod val="75000"/>
                    <a:lumOff val="25000"/>
                  </a:schemeClr>
                </a:solidFill>
                <a:latin typeface="Trebuchet MS" pitchFamily="34" charset="0"/>
              </a:rPr>
              <a:t>cevap olarak hangi dosyanın </a:t>
            </a:r>
            <a:r>
              <a:rPr lang="tr-TR" sz="2400" dirty="0" smtClean="0">
                <a:solidFill>
                  <a:schemeClr val="tx1">
                    <a:lumMod val="75000"/>
                    <a:lumOff val="25000"/>
                  </a:schemeClr>
                </a:solidFill>
                <a:latin typeface="Trebuchet MS" pitchFamily="34" charset="0"/>
              </a:rPr>
              <a:t>dönüleceğine web </a:t>
            </a:r>
            <a:r>
              <a:rPr lang="tr-TR" sz="2400" dirty="0" smtClean="0">
                <a:solidFill>
                  <a:schemeClr val="tx1">
                    <a:lumMod val="75000"/>
                    <a:lumOff val="25000"/>
                  </a:schemeClr>
                </a:solidFill>
                <a:latin typeface="Trebuchet MS" pitchFamily="34" charset="0"/>
              </a:rPr>
              <a:t>sunucu yazılımı karar verir. Linux </a:t>
            </a:r>
            <a:r>
              <a:rPr lang="tr-TR" sz="2400" dirty="0" smtClean="0">
                <a:solidFill>
                  <a:schemeClr val="tx1">
                    <a:lumMod val="75000"/>
                    <a:lumOff val="25000"/>
                  </a:schemeClr>
                </a:solidFill>
                <a:latin typeface="Trebuchet MS" pitchFamily="34" charset="0"/>
              </a:rPr>
              <a:t>tabanlı işletim </a:t>
            </a:r>
            <a:r>
              <a:rPr lang="tr-TR" sz="2400" dirty="0" smtClean="0">
                <a:solidFill>
                  <a:schemeClr val="tx1">
                    <a:lumMod val="75000"/>
                    <a:lumOff val="25000"/>
                  </a:schemeClr>
                </a:solidFill>
                <a:latin typeface="Trebuchet MS" pitchFamily="34" charset="0"/>
              </a:rPr>
              <a:t>sistemine sahip sunuculara bulunulan </a:t>
            </a:r>
            <a:r>
              <a:rPr lang="tr-TR" sz="2400" dirty="0" smtClean="0">
                <a:solidFill>
                  <a:schemeClr val="tx1">
                    <a:lumMod val="75000"/>
                    <a:lumOff val="25000"/>
                  </a:schemeClr>
                </a:solidFill>
                <a:latin typeface="Trebuchet MS" pitchFamily="34" charset="0"/>
              </a:rPr>
              <a:t>isteklerde URL’de </a:t>
            </a:r>
            <a:r>
              <a:rPr lang="tr-TR" sz="2400" dirty="0" smtClean="0">
                <a:solidFill>
                  <a:schemeClr val="tx1">
                    <a:lumMod val="75000"/>
                    <a:lumOff val="25000"/>
                  </a:schemeClr>
                </a:solidFill>
                <a:latin typeface="Trebuchet MS" pitchFamily="34" charset="0"/>
              </a:rPr>
              <a:t>dosya adı bulunmuyorsa, genel </a:t>
            </a:r>
            <a:r>
              <a:rPr lang="tr-TR" sz="2400" dirty="0" smtClean="0">
                <a:solidFill>
                  <a:schemeClr val="tx1">
                    <a:lumMod val="75000"/>
                    <a:lumOff val="25000"/>
                  </a:schemeClr>
                </a:solidFill>
                <a:latin typeface="Trebuchet MS" pitchFamily="34" charset="0"/>
              </a:rPr>
              <a:t>olarak klasör </a:t>
            </a:r>
            <a:r>
              <a:rPr lang="tr-TR" sz="2400" dirty="0" smtClean="0">
                <a:solidFill>
                  <a:schemeClr val="tx1">
                    <a:lumMod val="75000"/>
                    <a:lumOff val="25000"/>
                  </a:schemeClr>
                </a:solidFill>
                <a:latin typeface="Trebuchet MS" pitchFamily="34" charset="0"/>
              </a:rPr>
              <a:t>altında bulunan “</a:t>
            </a:r>
            <a:r>
              <a:rPr lang="tr-TR" sz="2400" dirty="0" err="1" smtClean="0">
                <a:solidFill>
                  <a:schemeClr val="tx1">
                    <a:lumMod val="75000"/>
                    <a:lumOff val="25000"/>
                  </a:schemeClr>
                </a:solidFill>
                <a:latin typeface="Trebuchet MS" pitchFamily="34" charset="0"/>
              </a:rPr>
              <a:t>index</a:t>
            </a:r>
            <a:r>
              <a:rPr lang="tr-TR" sz="2400" dirty="0" smtClean="0">
                <a:solidFill>
                  <a:schemeClr val="tx1">
                    <a:lumMod val="75000"/>
                    <a:lumOff val="25000"/>
                  </a:schemeClr>
                </a:solidFill>
                <a:latin typeface="Trebuchet MS" pitchFamily="34" charset="0"/>
              </a:rPr>
              <a:t>.</a:t>
            </a:r>
            <a:r>
              <a:rPr lang="tr-TR" sz="2400" dirty="0" err="1" smtClean="0">
                <a:solidFill>
                  <a:schemeClr val="tx1">
                    <a:lumMod val="75000"/>
                    <a:lumOff val="25000"/>
                  </a:schemeClr>
                </a:solidFill>
                <a:latin typeface="Trebuchet MS" pitchFamily="34" charset="0"/>
              </a:rPr>
              <a:t>htm</a:t>
            </a:r>
            <a:r>
              <a:rPr lang="tr-TR" sz="2400" dirty="0" smtClean="0">
                <a:solidFill>
                  <a:schemeClr val="tx1">
                    <a:lumMod val="75000"/>
                    <a:lumOff val="25000"/>
                  </a:schemeClr>
                </a:solidFill>
                <a:latin typeface="Trebuchet MS" pitchFamily="34" charset="0"/>
              </a:rPr>
              <a:t>”, “</a:t>
            </a:r>
            <a:r>
              <a:rPr lang="tr-TR" sz="2400" dirty="0" err="1" smtClean="0">
                <a:solidFill>
                  <a:schemeClr val="tx1">
                    <a:lumMod val="75000"/>
                    <a:lumOff val="25000"/>
                  </a:schemeClr>
                </a:solidFill>
                <a:latin typeface="Trebuchet MS" pitchFamily="34" charset="0"/>
              </a:rPr>
              <a:t>index</a:t>
            </a:r>
            <a:r>
              <a:rPr lang="tr-TR" sz="2400" dirty="0" smtClean="0">
                <a:solidFill>
                  <a:schemeClr val="tx1">
                    <a:lumMod val="75000"/>
                    <a:lumOff val="25000"/>
                  </a:schemeClr>
                </a:solidFill>
                <a:latin typeface="Trebuchet MS" pitchFamily="34" charset="0"/>
              </a:rPr>
              <a:t>.html” veya </a:t>
            </a:r>
            <a:r>
              <a:rPr lang="tr-TR" sz="2400" dirty="0" smtClean="0">
                <a:solidFill>
                  <a:schemeClr val="tx1">
                    <a:lumMod val="75000"/>
                    <a:lumOff val="25000"/>
                  </a:schemeClr>
                </a:solidFill>
                <a:latin typeface="Trebuchet MS" pitchFamily="34" charset="0"/>
              </a:rPr>
              <a:t>“</a:t>
            </a:r>
            <a:r>
              <a:rPr lang="tr-TR" sz="2400" dirty="0" err="1" smtClean="0">
                <a:solidFill>
                  <a:schemeClr val="tx1">
                    <a:lumMod val="75000"/>
                    <a:lumOff val="25000"/>
                  </a:schemeClr>
                </a:solidFill>
                <a:latin typeface="Trebuchet MS" pitchFamily="34" charset="0"/>
              </a:rPr>
              <a:t>index</a:t>
            </a:r>
            <a:r>
              <a:rPr lang="tr-TR" sz="2400" dirty="0" smtClean="0">
                <a:solidFill>
                  <a:schemeClr val="tx1">
                    <a:lumMod val="75000"/>
                    <a:lumOff val="25000"/>
                  </a:schemeClr>
                </a:solidFill>
                <a:latin typeface="Trebuchet MS" pitchFamily="34" charset="0"/>
              </a:rPr>
              <a:t>.</a:t>
            </a:r>
            <a:r>
              <a:rPr lang="tr-TR" sz="2400" dirty="0" err="1" smtClean="0">
                <a:solidFill>
                  <a:schemeClr val="tx1">
                    <a:lumMod val="75000"/>
                    <a:lumOff val="25000"/>
                  </a:schemeClr>
                </a:solidFill>
                <a:latin typeface="Trebuchet MS" pitchFamily="34" charset="0"/>
              </a:rPr>
              <a:t>php</a:t>
            </a:r>
            <a:r>
              <a:rPr lang="tr-TR" sz="2400" dirty="0" smtClean="0">
                <a:solidFill>
                  <a:schemeClr val="tx1">
                    <a:lumMod val="75000"/>
                    <a:lumOff val="25000"/>
                  </a:schemeClr>
                </a:solidFill>
                <a:latin typeface="Trebuchet MS" pitchFamily="34" charset="0"/>
              </a:rPr>
              <a:t>” dosyaları cevap olarak geri </a:t>
            </a:r>
            <a:r>
              <a:rPr lang="tr-TR" sz="2400" dirty="0" smtClean="0">
                <a:solidFill>
                  <a:schemeClr val="tx1">
                    <a:lumMod val="75000"/>
                    <a:lumOff val="25000"/>
                  </a:schemeClr>
                </a:solidFill>
                <a:latin typeface="Trebuchet MS" pitchFamily="34" charset="0"/>
              </a:rPr>
              <a:t>dönülür. Windows </a:t>
            </a:r>
            <a:r>
              <a:rPr lang="tr-TR" sz="2400" dirty="0" smtClean="0">
                <a:solidFill>
                  <a:schemeClr val="tx1">
                    <a:lumMod val="75000"/>
                    <a:lumOff val="25000"/>
                  </a:schemeClr>
                </a:solidFill>
                <a:latin typeface="Trebuchet MS" pitchFamily="34" charset="0"/>
              </a:rPr>
              <a:t>tabanlı işletim sistemine sahip </a:t>
            </a:r>
            <a:r>
              <a:rPr lang="tr-TR" sz="2400" dirty="0" smtClean="0">
                <a:solidFill>
                  <a:schemeClr val="tx1">
                    <a:lumMod val="75000"/>
                    <a:lumOff val="25000"/>
                  </a:schemeClr>
                </a:solidFill>
                <a:latin typeface="Trebuchet MS" pitchFamily="34" charset="0"/>
              </a:rPr>
              <a:t>sunucularda bu </a:t>
            </a:r>
            <a:r>
              <a:rPr lang="tr-TR" sz="2400" dirty="0" smtClean="0">
                <a:solidFill>
                  <a:schemeClr val="tx1">
                    <a:lumMod val="75000"/>
                    <a:lumOff val="25000"/>
                  </a:schemeClr>
                </a:solidFill>
                <a:latin typeface="Trebuchet MS" pitchFamily="34" charset="0"/>
              </a:rPr>
              <a:t>dosyalara ek olarak “</a:t>
            </a:r>
            <a:r>
              <a:rPr lang="tr-TR" sz="2400" dirty="0" err="1" smtClean="0">
                <a:solidFill>
                  <a:schemeClr val="tx1">
                    <a:lumMod val="75000"/>
                    <a:lumOff val="25000"/>
                  </a:schemeClr>
                </a:solidFill>
                <a:latin typeface="Trebuchet MS" pitchFamily="34" charset="0"/>
              </a:rPr>
              <a:t>Default</a:t>
            </a:r>
            <a:r>
              <a:rPr lang="tr-TR" sz="2400" dirty="0" smtClean="0">
                <a:solidFill>
                  <a:schemeClr val="tx1">
                    <a:lumMod val="75000"/>
                    <a:lumOff val="25000"/>
                  </a:schemeClr>
                </a:solidFill>
                <a:latin typeface="Trebuchet MS" pitchFamily="34" charset="0"/>
              </a:rPr>
              <a:t>.html” </a:t>
            </a:r>
            <a:r>
              <a:rPr lang="tr-TR" sz="2400" dirty="0" smtClean="0">
                <a:solidFill>
                  <a:schemeClr val="tx1">
                    <a:lumMod val="75000"/>
                    <a:lumOff val="25000"/>
                  </a:schemeClr>
                </a:solidFill>
                <a:latin typeface="Trebuchet MS" pitchFamily="34" charset="0"/>
              </a:rPr>
              <a:t>veya “</a:t>
            </a:r>
            <a:r>
              <a:rPr lang="tr-TR" sz="2400" dirty="0" err="1" smtClean="0">
                <a:solidFill>
                  <a:schemeClr val="tx1">
                    <a:lumMod val="75000"/>
                    <a:lumOff val="25000"/>
                  </a:schemeClr>
                </a:solidFill>
                <a:latin typeface="Trebuchet MS" pitchFamily="34" charset="0"/>
              </a:rPr>
              <a:t>Default</a:t>
            </a:r>
            <a:r>
              <a:rPr lang="tr-TR" sz="2400" dirty="0" smtClean="0">
                <a:solidFill>
                  <a:schemeClr val="tx1">
                    <a:lumMod val="75000"/>
                    <a:lumOff val="25000"/>
                  </a:schemeClr>
                </a:solidFill>
                <a:latin typeface="Trebuchet MS" pitchFamily="34" charset="0"/>
              </a:rPr>
              <a:t>.</a:t>
            </a:r>
            <a:r>
              <a:rPr lang="tr-TR" sz="2400" dirty="0" err="1" smtClean="0">
                <a:solidFill>
                  <a:schemeClr val="tx1">
                    <a:lumMod val="75000"/>
                    <a:lumOff val="25000"/>
                  </a:schemeClr>
                </a:solidFill>
                <a:latin typeface="Trebuchet MS" pitchFamily="34" charset="0"/>
              </a:rPr>
              <a:t>aspx</a:t>
            </a:r>
            <a:r>
              <a:rPr lang="tr-TR" sz="2400" dirty="0" smtClean="0">
                <a:solidFill>
                  <a:schemeClr val="tx1">
                    <a:lumMod val="75000"/>
                    <a:lumOff val="25000"/>
                  </a:schemeClr>
                </a:solidFill>
                <a:latin typeface="Trebuchet MS" pitchFamily="34" charset="0"/>
              </a:rPr>
              <a:t>” dosyaları kullanılır. Eğer, </a:t>
            </a:r>
            <a:r>
              <a:rPr lang="tr-TR" sz="2400" dirty="0" smtClean="0">
                <a:solidFill>
                  <a:schemeClr val="tx1">
                    <a:lumMod val="75000"/>
                    <a:lumOff val="25000"/>
                  </a:schemeClr>
                </a:solidFill>
                <a:latin typeface="Trebuchet MS" pitchFamily="34" charset="0"/>
              </a:rPr>
              <a:t>varsayılan dosyalardan </a:t>
            </a:r>
            <a:r>
              <a:rPr lang="tr-TR" sz="2400" dirty="0" smtClean="0">
                <a:solidFill>
                  <a:schemeClr val="tx1">
                    <a:lumMod val="75000"/>
                    <a:lumOff val="25000"/>
                  </a:schemeClr>
                </a:solidFill>
                <a:latin typeface="Trebuchet MS" pitchFamily="34" charset="0"/>
              </a:rPr>
              <a:t>herhangi biri istek yapılan klasör </a:t>
            </a:r>
            <a:r>
              <a:rPr lang="tr-TR" sz="2400" dirty="0" smtClean="0">
                <a:solidFill>
                  <a:schemeClr val="tx1">
                    <a:lumMod val="75000"/>
                    <a:lumOff val="25000"/>
                  </a:schemeClr>
                </a:solidFill>
                <a:latin typeface="Trebuchet MS" pitchFamily="34" charset="0"/>
              </a:rPr>
              <a:t>altında bulunmaz </a:t>
            </a:r>
            <a:r>
              <a:rPr lang="tr-TR" sz="2400" dirty="0" smtClean="0">
                <a:solidFill>
                  <a:schemeClr val="tx1">
                    <a:lumMod val="75000"/>
                    <a:lumOff val="25000"/>
                  </a:schemeClr>
                </a:solidFill>
                <a:latin typeface="Trebuchet MS" pitchFamily="34" charset="0"/>
              </a:rPr>
              <a:t>ise o zaman klasör içeriği listelenir.</a:t>
            </a: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200" dirty="0" smtClean="0">
              <a:solidFill>
                <a:schemeClr val="tx1">
                  <a:lumMod val="75000"/>
                  <a:lumOff val="25000"/>
                </a:schemeClr>
              </a:solidFill>
              <a:latin typeface="Trebuchet MS"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3059832" y="97869"/>
            <a:ext cx="5658083" cy="13149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5. Dosya Adı</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4824536"/>
          </a:xfrm>
          <a:prstGeom prst="rect">
            <a:avLst/>
          </a:prstGeom>
        </p:spPr>
        <p:txBody>
          <a:bodyPr vert="horz">
            <a:normAutofit/>
          </a:bodyPr>
          <a:lstStyle/>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URL içinde dosya adı bulunmadığı </a:t>
            </a:r>
            <a:r>
              <a:rPr lang="tr-TR" sz="2400" dirty="0" smtClean="0">
                <a:solidFill>
                  <a:schemeClr val="tx1">
                    <a:lumMod val="75000"/>
                    <a:lumOff val="25000"/>
                  </a:schemeClr>
                </a:solidFill>
                <a:latin typeface="Trebuchet MS" pitchFamily="34" charset="0"/>
              </a:rPr>
              <a:t>durumlarda sunucunun </a:t>
            </a:r>
            <a:r>
              <a:rPr lang="tr-TR" sz="2400" dirty="0" smtClean="0">
                <a:solidFill>
                  <a:schemeClr val="tx1">
                    <a:lumMod val="75000"/>
                    <a:lumOff val="25000"/>
                  </a:schemeClr>
                </a:solidFill>
                <a:latin typeface="Trebuchet MS" pitchFamily="34" charset="0"/>
              </a:rPr>
              <a:t>cevap olarak dönebileceği </a:t>
            </a:r>
            <a:r>
              <a:rPr lang="tr-TR" sz="2400" dirty="0" smtClean="0">
                <a:solidFill>
                  <a:schemeClr val="tx1">
                    <a:lumMod val="75000"/>
                    <a:lumOff val="25000"/>
                  </a:schemeClr>
                </a:solidFill>
                <a:latin typeface="Trebuchet MS" pitchFamily="34" charset="0"/>
              </a:rPr>
              <a:t>varsayılan dosyalar </a:t>
            </a:r>
            <a:r>
              <a:rPr lang="tr-TR" sz="2400" dirty="0" smtClean="0">
                <a:solidFill>
                  <a:schemeClr val="tx1">
                    <a:lumMod val="75000"/>
                    <a:lumOff val="25000"/>
                  </a:schemeClr>
                </a:solidFill>
                <a:latin typeface="Trebuchet MS" pitchFamily="34" charset="0"/>
              </a:rPr>
              <a:t>her zaman tekrar yapılandırılıp </a:t>
            </a:r>
            <a:r>
              <a:rPr lang="tr-TR" sz="2400" dirty="0" smtClean="0">
                <a:solidFill>
                  <a:schemeClr val="tx1">
                    <a:lumMod val="75000"/>
                    <a:lumOff val="25000"/>
                  </a:schemeClr>
                </a:solidFill>
                <a:latin typeface="Trebuchet MS" pitchFamily="34" charset="0"/>
              </a:rPr>
              <a:t>değiştirilebilir. URL </a:t>
            </a:r>
            <a:r>
              <a:rPr lang="tr-TR" sz="2400" dirty="0" smtClean="0">
                <a:solidFill>
                  <a:schemeClr val="tx1">
                    <a:lumMod val="75000"/>
                    <a:lumOff val="25000"/>
                  </a:schemeClr>
                </a:solidFill>
                <a:latin typeface="Trebuchet MS" pitchFamily="34" charset="0"/>
              </a:rPr>
              <a:t>içinde dosya adı bulunmadığında </a:t>
            </a:r>
            <a:r>
              <a:rPr lang="tr-TR" sz="2400" dirty="0" smtClean="0">
                <a:solidFill>
                  <a:schemeClr val="tx1">
                    <a:lumMod val="75000"/>
                    <a:lumOff val="25000"/>
                  </a:schemeClr>
                </a:solidFill>
                <a:latin typeface="Trebuchet MS" pitchFamily="34" charset="0"/>
              </a:rPr>
              <a:t>cevap olarak </a:t>
            </a:r>
            <a:r>
              <a:rPr lang="tr-TR" sz="2400" dirty="0" smtClean="0">
                <a:solidFill>
                  <a:schemeClr val="tx1">
                    <a:lumMod val="75000"/>
                    <a:lumOff val="25000"/>
                  </a:schemeClr>
                </a:solidFill>
                <a:latin typeface="Trebuchet MS" pitchFamily="34" charset="0"/>
              </a:rPr>
              <a:t>dönülecek dosyanın belirlenmesi için </a:t>
            </a:r>
            <a:r>
              <a:rPr lang="tr-TR" sz="2400" dirty="0" smtClean="0">
                <a:solidFill>
                  <a:schemeClr val="tx1">
                    <a:lumMod val="75000"/>
                    <a:lumOff val="25000"/>
                  </a:schemeClr>
                </a:solidFill>
                <a:latin typeface="Trebuchet MS" pitchFamily="34" charset="0"/>
              </a:rPr>
              <a:t>klasör altında </a:t>
            </a:r>
            <a:r>
              <a:rPr lang="tr-TR" sz="2400" dirty="0" smtClean="0">
                <a:solidFill>
                  <a:schemeClr val="tx1">
                    <a:lumMod val="75000"/>
                    <a:lumOff val="25000"/>
                  </a:schemeClr>
                </a:solidFill>
                <a:latin typeface="Trebuchet MS" pitchFamily="34" charset="0"/>
              </a:rPr>
              <a:t>“.</a:t>
            </a:r>
            <a:r>
              <a:rPr lang="tr-TR" sz="2400" dirty="0" err="1" smtClean="0">
                <a:solidFill>
                  <a:schemeClr val="tx1">
                    <a:lumMod val="75000"/>
                    <a:lumOff val="25000"/>
                  </a:schemeClr>
                </a:solidFill>
                <a:latin typeface="Trebuchet MS" pitchFamily="34" charset="0"/>
              </a:rPr>
              <a:t>htaccess</a:t>
            </a:r>
            <a:r>
              <a:rPr lang="tr-TR" sz="2400" dirty="0" smtClean="0">
                <a:solidFill>
                  <a:schemeClr val="tx1">
                    <a:lumMod val="75000"/>
                    <a:lumOff val="25000"/>
                  </a:schemeClr>
                </a:solidFill>
                <a:latin typeface="Trebuchet MS" pitchFamily="34" charset="0"/>
              </a:rPr>
              <a:t>” isimli bir metin dosyası oluşturulmalıdır</a:t>
            </a:r>
            <a:r>
              <a:rPr lang="tr-TR" sz="2400" dirty="0" smtClean="0">
                <a:solidFill>
                  <a:schemeClr val="tx1">
                    <a:lumMod val="75000"/>
                    <a:lumOff val="25000"/>
                  </a:schemeClr>
                </a:solidFill>
                <a:latin typeface="Trebuchet MS" pitchFamily="34" charset="0"/>
              </a:rPr>
              <a:t>. .</a:t>
            </a:r>
            <a:r>
              <a:rPr lang="tr-TR" sz="2400" dirty="0" err="1" smtClean="0">
                <a:solidFill>
                  <a:schemeClr val="tx1">
                    <a:lumMod val="75000"/>
                    <a:lumOff val="25000"/>
                  </a:schemeClr>
                </a:solidFill>
                <a:latin typeface="Trebuchet MS" pitchFamily="34" charset="0"/>
              </a:rPr>
              <a:t>htaccess</a:t>
            </a:r>
            <a:r>
              <a:rPr lang="tr-TR" sz="2400" dirty="0" smtClean="0">
                <a:solidFill>
                  <a:schemeClr val="tx1">
                    <a:lumMod val="75000"/>
                    <a:lumOff val="25000"/>
                  </a:schemeClr>
                </a:solidFill>
                <a:latin typeface="Trebuchet MS" pitchFamily="34" charset="0"/>
              </a:rPr>
              <a:t> dosyasının içinde </a:t>
            </a:r>
            <a:r>
              <a:rPr lang="tr-TR" sz="2400" dirty="0" smtClean="0">
                <a:solidFill>
                  <a:schemeClr val="tx1">
                    <a:lumMod val="75000"/>
                    <a:lumOff val="25000"/>
                  </a:schemeClr>
                </a:solidFill>
                <a:latin typeface="Trebuchet MS" pitchFamily="34" charset="0"/>
              </a:rPr>
              <a:t>bulunduğu klasöre </a:t>
            </a:r>
            <a:r>
              <a:rPr lang="tr-TR" sz="2400" dirty="0" smtClean="0">
                <a:solidFill>
                  <a:schemeClr val="tx1">
                    <a:lumMod val="75000"/>
                    <a:lumOff val="25000"/>
                  </a:schemeClr>
                </a:solidFill>
                <a:latin typeface="Trebuchet MS" pitchFamily="34" charset="0"/>
              </a:rPr>
              <a:t>dosya adı verilmeden bulunulan isteğe </a:t>
            </a:r>
            <a:r>
              <a:rPr lang="tr-TR" sz="2400" dirty="0" smtClean="0">
                <a:solidFill>
                  <a:schemeClr val="tx1">
                    <a:lumMod val="75000"/>
                    <a:lumOff val="25000"/>
                  </a:schemeClr>
                </a:solidFill>
                <a:latin typeface="Trebuchet MS" pitchFamily="34" charset="0"/>
              </a:rPr>
              <a:t>karşılık varsayılan </a:t>
            </a:r>
            <a:r>
              <a:rPr lang="tr-TR" sz="2400" dirty="0" smtClean="0">
                <a:solidFill>
                  <a:schemeClr val="tx1">
                    <a:lumMod val="75000"/>
                    <a:lumOff val="25000"/>
                  </a:schemeClr>
                </a:solidFill>
                <a:latin typeface="Trebuchet MS" pitchFamily="34" charset="0"/>
              </a:rPr>
              <a:t>olarak “</a:t>
            </a:r>
            <a:r>
              <a:rPr lang="tr-TR" sz="2400" dirty="0" err="1" smtClean="0">
                <a:solidFill>
                  <a:schemeClr val="tx1">
                    <a:lumMod val="75000"/>
                    <a:lumOff val="25000"/>
                  </a:schemeClr>
                </a:solidFill>
                <a:latin typeface="Trebuchet MS" pitchFamily="34" charset="0"/>
              </a:rPr>
              <a:t>merhabaanadolu</a:t>
            </a:r>
            <a:r>
              <a:rPr lang="tr-TR" sz="2400" dirty="0" smtClean="0">
                <a:solidFill>
                  <a:schemeClr val="tx1">
                    <a:lumMod val="75000"/>
                    <a:lumOff val="25000"/>
                  </a:schemeClr>
                </a:solidFill>
                <a:latin typeface="Trebuchet MS" pitchFamily="34" charset="0"/>
              </a:rPr>
              <a:t>.html” </a:t>
            </a:r>
            <a:r>
              <a:rPr lang="tr-TR" sz="2400" dirty="0" smtClean="0">
                <a:solidFill>
                  <a:schemeClr val="tx1">
                    <a:lumMod val="75000"/>
                    <a:lumOff val="25000"/>
                  </a:schemeClr>
                </a:solidFill>
                <a:latin typeface="Trebuchet MS" pitchFamily="34" charset="0"/>
              </a:rPr>
              <a:t>web sayfasının </a:t>
            </a:r>
            <a:r>
              <a:rPr lang="tr-TR" sz="2400" dirty="0" smtClean="0">
                <a:solidFill>
                  <a:schemeClr val="tx1">
                    <a:lumMod val="75000"/>
                    <a:lumOff val="25000"/>
                  </a:schemeClr>
                </a:solidFill>
                <a:latin typeface="Trebuchet MS" pitchFamily="34" charset="0"/>
              </a:rPr>
              <a:t>cevap olarak dönmesi isteniyorsa </a:t>
            </a:r>
            <a:r>
              <a:rPr lang="tr-TR" sz="2400" dirty="0" smtClean="0">
                <a:solidFill>
                  <a:schemeClr val="tx1">
                    <a:lumMod val="75000"/>
                    <a:lumOff val="25000"/>
                  </a:schemeClr>
                </a:solidFill>
                <a:latin typeface="Trebuchet MS" pitchFamily="34" charset="0"/>
              </a:rPr>
              <a:t>aşağıdaki satırın </a:t>
            </a:r>
            <a:r>
              <a:rPr lang="tr-TR" sz="2400" dirty="0" smtClean="0">
                <a:solidFill>
                  <a:schemeClr val="tx1">
                    <a:lumMod val="75000"/>
                    <a:lumOff val="25000"/>
                  </a:schemeClr>
                </a:solidFill>
                <a:latin typeface="Trebuchet MS" pitchFamily="34" charset="0"/>
              </a:rPr>
              <a:t>dosya içine eklenmesi gerekmektedir.</a:t>
            </a:r>
          </a:p>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a:p>
            <a:pPr lvl="0" algn="ctr">
              <a:spcBef>
                <a:spcPts val="600"/>
              </a:spcBef>
              <a:buClr>
                <a:schemeClr val="accent1"/>
              </a:buClr>
              <a:buSzPct val="70000"/>
              <a:defRPr/>
            </a:pPr>
            <a:r>
              <a:rPr lang="tr-TR" sz="2600" dirty="0" err="1" smtClean="0">
                <a:solidFill>
                  <a:srgbClr val="C00000"/>
                </a:solidFill>
                <a:latin typeface="Trebuchet MS" pitchFamily="34" charset="0"/>
              </a:rPr>
              <a:t>DirectoryIndex</a:t>
            </a:r>
            <a:r>
              <a:rPr lang="tr-TR" sz="2600" dirty="0" smtClean="0">
                <a:solidFill>
                  <a:srgbClr val="C00000"/>
                </a:solidFill>
                <a:latin typeface="Trebuchet MS" pitchFamily="34" charset="0"/>
              </a:rPr>
              <a:t> </a:t>
            </a:r>
            <a:r>
              <a:rPr lang="tr-TR" sz="2600" dirty="0" err="1" smtClean="0">
                <a:solidFill>
                  <a:srgbClr val="C00000"/>
                </a:solidFill>
                <a:latin typeface="Trebuchet MS" pitchFamily="34" charset="0"/>
              </a:rPr>
              <a:t>merhabaanadolu</a:t>
            </a:r>
            <a:r>
              <a:rPr lang="tr-TR" sz="2600" dirty="0" smtClean="0">
                <a:solidFill>
                  <a:srgbClr val="C00000"/>
                </a:solidFill>
                <a:latin typeface="Trebuchet MS" pitchFamily="34" charset="0"/>
              </a:rPr>
              <a:t>.html</a:t>
            </a:r>
          </a:p>
          <a:p>
            <a:pPr lvl="0" algn="just">
              <a:spcBef>
                <a:spcPts val="600"/>
              </a:spcBef>
              <a:buClr>
                <a:schemeClr val="accent1"/>
              </a:buClr>
              <a:buSzPct val="70000"/>
              <a:defRPr/>
            </a:pPr>
            <a:endParaRPr lang="tr-TR" sz="2200" dirty="0" smtClean="0">
              <a:solidFill>
                <a:schemeClr val="tx1">
                  <a:lumMod val="75000"/>
                  <a:lumOff val="25000"/>
                </a:schemeClr>
              </a:solidFill>
              <a:latin typeface="Trebuchet MS"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3059832" y="97869"/>
            <a:ext cx="5658083" cy="13149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6. Referans Adı</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3672408"/>
          </a:xfrm>
          <a:prstGeom prst="rect">
            <a:avLst/>
          </a:prstGeom>
        </p:spPr>
        <p:txBody>
          <a:bodyPr vert="horz">
            <a:normAutofit/>
          </a:bodyPr>
          <a:lstStyle/>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URL’de yer alan son bileşen referans adıdır. </a:t>
            </a:r>
            <a:r>
              <a:rPr lang="tr-TR" sz="2400" dirty="0" smtClean="0">
                <a:solidFill>
                  <a:schemeClr val="tx1">
                    <a:lumMod val="75000"/>
                    <a:lumOff val="25000"/>
                  </a:schemeClr>
                </a:solidFill>
                <a:latin typeface="Trebuchet MS" pitchFamily="34" charset="0"/>
              </a:rPr>
              <a:t>Bu bölüm </a:t>
            </a:r>
            <a:r>
              <a:rPr lang="tr-TR" sz="2400" dirty="0" smtClean="0">
                <a:solidFill>
                  <a:schemeClr val="tx1">
                    <a:lumMod val="75000"/>
                    <a:lumOff val="25000"/>
                  </a:schemeClr>
                </a:solidFill>
                <a:latin typeface="Trebuchet MS" pitchFamily="34" charset="0"/>
              </a:rPr>
              <a:t>istenen kaynak web sayfasının belli bir </a:t>
            </a:r>
            <a:r>
              <a:rPr lang="tr-TR" sz="2400" dirty="0" smtClean="0">
                <a:solidFill>
                  <a:schemeClr val="tx1">
                    <a:lumMod val="75000"/>
                    <a:lumOff val="25000"/>
                  </a:schemeClr>
                </a:solidFill>
                <a:latin typeface="Trebuchet MS" pitchFamily="34" charset="0"/>
              </a:rPr>
              <a:t>bölümüne erişilmek </a:t>
            </a:r>
            <a:r>
              <a:rPr lang="tr-TR" sz="2400" dirty="0" smtClean="0">
                <a:solidFill>
                  <a:schemeClr val="tx1">
                    <a:lumMod val="75000"/>
                    <a:lumOff val="25000"/>
                  </a:schemeClr>
                </a:solidFill>
                <a:latin typeface="Trebuchet MS" pitchFamily="34" charset="0"/>
              </a:rPr>
              <a:t>istendiğinde kullanılır. </a:t>
            </a:r>
            <a:r>
              <a:rPr lang="tr-TR" sz="2400" dirty="0" smtClean="0">
                <a:solidFill>
                  <a:schemeClr val="tx1">
                    <a:lumMod val="75000"/>
                    <a:lumOff val="25000"/>
                  </a:schemeClr>
                </a:solidFill>
                <a:latin typeface="Trebuchet MS" pitchFamily="34" charset="0"/>
              </a:rPr>
              <a:t>Tarayıcılar URL </a:t>
            </a:r>
            <a:r>
              <a:rPr lang="tr-TR" sz="2400" dirty="0" smtClean="0">
                <a:solidFill>
                  <a:schemeClr val="tx1">
                    <a:lumMod val="75000"/>
                    <a:lumOff val="25000"/>
                  </a:schemeClr>
                </a:solidFill>
                <a:latin typeface="Trebuchet MS" pitchFamily="34" charset="0"/>
              </a:rPr>
              <a:t>sonunda referans adını gördüklerinde </a:t>
            </a:r>
            <a:r>
              <a:rPr lang="tr-TR" sz="2400" dirty="0" smtClean="0">
                <a:solidFill>
                  <a:schemeClr val="tx1">
                    <a:lumMod val="75000"/>
                    <a:lumOff val="25000"/>
                  </a:schemeClr>
                </a:solidFill>
                <a:latin typeface="Trebuchet MS" pitchFamily="34" charset="0"/>
              </a:rPr>
              <a:t>web sunucu </a:t>
            </a:r>
            <a:r>
              <a:rPr lang="tr-TR" sz="2400" dirty="0" smtClean="0">
                <a:solidFill>
                  <a:schemeClr val="tx1">
                    <a:lumMod val="75000"/>
                    <a:lumOff val="25000"/>
                  </a:schemeClr>
                </a:solidFill>
                <a:latin typeface="Trebuchet MS" pitchFamily="34" charset="0"/>
              </a:rPr>
              <a:t>yazılımının cevap olarak döndüğü </a:t>
            </a:r>
            <a:r>
              <a:rPr lang="tr-TR" sz="2400" dirty="0" smtClean="0">
                <a:solidFill>
                  <a:schemeClr val="tx1">
                    <a:lumMod val="75000"/>
                    <a:lumOff val="25000"/>
                  </a:schemeClr>
                </a:solidFill>
                <a:latin typeface="Trebuchet MS" pitchFamily="34" charset="0"/>
              </a:rPr>
              <a:t>sayfada referans </a:t>
            </a:r>
            <a:r>
              <a:rPr lang="tr-TR" sz="2400" dirty="0" smtClean="0">
                <a:solidFill>
                  <a:schemeClr val="tx1">
                    <a:lumMod val="75000"/>
                    <a:lumOff val="25000"/>
                  </a:schemeClr>
                </a:solidFill>
                <a:latin typeface="Trebuchet MS" pitchFamily="34" charset="0"/>
              </a:rPr>
              <a:t>adıyla verilen bölümü arar.</a:t>
            </a: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lang="tr-TR" sz="2200" dirty="0" smtClean="0">
              <a:solidFill>
                <a:schemeClr val="tx1">
                  <a:lumMod val="75000"/>
                  <a:lumOff val="25000"/>
                </a:schemeClr>
              </a:solidFill>
              <a:latin typeface="Trebuchet MS"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3059832" y="97869"/>
            <a:ext cx="5658083" cy="13149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İstek–Cevap Döngüsü</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3672408"/>
          </a:xfrm>
          <a:prstGeom prst="rect">
            <a:avLst/>
          </a:prstGeom>
        </p:spPr>
        <p:txBody>
          <a:bodyPr vert="horz">
            <a:normAutofit/>
          </a:bodyPr>
          <a:lstStyle/>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istemci ve sunucu arasındaki bilgi </a:t>
            </a:r>
            <a:r>
              <a:rPr lang="tr-TR" sz="2400" dirty="0" smtClean="0">
                <a:solidFill>
                  <a:schemeClr val="tx1">
                    <a:lumMod val="75000"/>
                    <a:lumOff val="25000"/>
                  </a:schemeClr>
                </a:solidFill>
                <a:latin typeface="Trebuchet MS" pitchFamily="34" charset="0"/>
              </a:rPr>
              <a:t>alışverişi, istek-cevap </a:t>
            </a:r>
            <a:r>
              <a:rPr lang="tr-TR" sz="2400" dirty="0" smtClean="0">
                <a:solidFill>
                  <a:schemeClr val="tx1">
                    <a:lumMod val="75000"/>
                    <a:lumOff val="25000"/>
                  </a:schemeClr>
                </a:solidFill>
                <a:latin typeface="Trebuchet MS" pitchFamily="34" charset="0"/>
              </a:rPr>
              <a:t>döngüsü olarak tanımlanır. </a:t>
            </a:r>
            <a:r>
              <a:rPr lang="tr-TR" sz="2400" dirty="0" smtClean="0">
                <a:solidFill>
                  <a:schemeClr val="tx1">
                    <a:lumMod val="75000"/>
                    <a:lumOff val="25000"/>
                  </a:schemeClr>
                </a:solidFill>
                <a:latin typeface="Trebuchet MS" pitchFamily="34" charset="0"/>
              </a:rPr>
              <a:t>Bu döngü </a:t>
            </a:r>
            <a:r>
              <a:rPr lang="tr-TR" sz="2400" dirty="0" smtClean="0">
                <a:solidFill>
                  <a:schemeClr val="tx1">
                    <a:lumMod val="75000"/>
                    <a:lumOff val="25000"/>
                  </a:schemeClr>
                </a:solidFill>
                <a:latin typeface="Trebuchet MS" pitchFamily="34" charset="0"/>
              </a:rPr>
              <a:t>içerisindeki istemci ve sunucular </a:t>
            </a:r>
            <a:r>
              <a:rPr lang="tr-TR" sz="2400" dirty="0" smtClean="0">
                <a:solidFill>
                  <a:schemeClr val="tx1">
                    <a:lumMod val="75000"/>
                    <a:lumOff val="25000"/>
                  </a:schemeClr>
                </a:solidFill>
                <a:latin typeface="Trebuchet MS" pitchFamily="34" charset="0"/>
              </a:rPr>
              <a:t>arasında bilgi </a:t>
            </a:r>
            <a:r>
              <a:rPr lang="tr-TR" sz="2400" dirty="0" smtClean="0">
                <a:solidFill>
                  <a:schemeClr val="tx1">
                    <a:lumMod val="75000"/>
                    <a:lumOff val="25000"/>
                  </a:schemeClr>
                </a:solidFill>
                <a:latin typeface="Trebuchet MS" pitchFamily="34" charset="0"/>
              </a:rPr>
              <a:t>alışverişinin nasıl gerçekleşeceğine dair </a:t>
            </a:r>
            <a:r>
              <a:rPr lang="tr-TR" sz="2400" dirty="0" smtClean="0">
                <a:solidFill>
                  <a:schemeClr val="tx1">
                    <a:lumMod val="75000"/>
                    <a:lumOff val="25000"/>
                  </a:schemeClr>
                </a:solidFill>
                <a:latin typeface="Trebuchet MS" pitchFamily="34" charset="0"/>
              </a:rPr>
              <a:t>kural ve </a:t>
            </a:r>
            <a:r>
              <a:rPr lang="tr-TR" sz="2400" dirty="0" smtClean="0">
                <a:solidFill>
                  <a:schemeClr val="tx1">
                    <a:lumMod val="75000"/>
                    <a:lumOff val="25000"/>
                  </a:schemeClr>
                </a:solidFill>
                <a:latin typeface="Trebuchet MS" pitchFamily="34" charset="0"/>
              </a:rPr>
              <a:t>yöntemler http protokolü tarafından düzenlenir.</a:t>
            </a:r>
            <a:endParaRPr lang="tr-TR" sz="2200" dirty="0" smtClean="0">
              <a:solidFill>
                <a:schemeClr val="tx1">
                  <a:lumMod val="75000"/>
                  <a:lumOff val="25000"/>
                </a:schemeClr>
              </a:solidFill>
              <a:latin typeface="Trebuchet MS"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İstek–Cevap Döngüsü</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3672408"/>
          </a:xfrm>
          <a:prstGeom prst="rect">
            <a:avLst/>
          </a:prstGeom>
        </p:spPr>
        <p:txBody>
          <a:bodyPr vert="horz">
            <a:normAutofit/>
          </a:bodyPr>
          <a:lstStyle/>
          <a:p>
            <a:pPr lvl="0" algn="just">
              <a:spcBef>
                <a:spcPts val="600"/>
              </a:spcBef>
              <a:buClr>
                <a:schemeClr val="accent1"/>
              </a:buClr>
              <a:buSzPct val="70000"/>
              <a:defRPr/>
            </a:pPr>
            <a:endParaRPr lang="tr-TR" sz="2200" dirty="0" smtClean="0">
              <a:solidFill>
                <a:schemeClr val="tx1">
                  <a:lumMod val="75000"/>
                  <a:lumOff val="25000"/>
                </a:schemeClr>
              </a:solidFill>
              <a:latin typeface="Trebuchet MS" pitchFamily="34" charset="0"/>
            </a:endParaRPr>
          </a:p>
        </p:txBody>
      </p:sp>
      <p:pic>
        <p:nvPicPr>
          <p:cNvPr id="9" name="Picture 2"/>
          <p:cNvPicPr>
            <a:picLocks noChangeAspect="1" noChangeArrowheads="1"/>
          </p:cNvPicPr>
          <p:nvPr/>
        </p:nvPicPr>
        <p:blipFill>
          <a:blip r:embed="rId3" cstate="print"/>
          <a:srcRect r="2778"/>
          <a:stretch>
            <a:fillRect/>
          </a:stretch>
        </p:blipFill>
        <p:spPr bwMode="auto">
          <a:xfrm>
            <a:off x="395536" y="36841"/>
            <a:ext cx="7776864" cy="68211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İstek–Cevap Döngüsü</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628800"/>
            <a:ext cx="8244408" cy="3672408"/>
          </a:xfrm>
          <a:prstGeom prst="rect">
            <a:avLst/>
          </a:prstGeom>
        </p:spPr>
        <p:txBody>
          <a:bodyPr vert="horz">
            <a:normAutofit/>
          </a:bodyPr>
          <a:lstStyle/>
          <a:p>
            <a:pPr lvl="0" algn="just">
              <a:spcBef>
                <a:spcPts val="600"/>
              </a:spcBef>
              <a:buClr>
                <a:schemeClr val="accent1"/>
              </a:buClr>
              <a:buSzPct val="70000"/>
              <a:defRPr/>
            </a:pPr>
            <a:r>
              <a:rPr lang="tr-TR" sz="2400" i="1" dirty="0" smtClean="0">
                <a:solidFill>
                  <a:srgbClr val="C00000"/>
                </a:solidFill>
                <a:latin typeface="Trebuchet MS" pitchFamily="34" charset="0"/>
              </a:rPr>
              <a:t>İstemci Başlık Alanları (</a:t>
            </a:r>
            <a:r>
              <a:rPr lang="tr-TR" sz="2400" i="1" dirty="0" err="1" smtClean="0">
                <a:solidFill>
                  <a:srgbClr val="C00000"/>
                </a:solidFill>
                <a:latin typeface="Trebuchet MS" pitchFamily="34" charset="0"/>
              </a:rPr>
              <a:t>Request</a:t>
            </a:r>
            <a:r>
              <a:rPr lang="tr-TR" sz="2400" i="1" dirty="0" smtClean="0">
                <a:solidFill>
                  <a:srgbClr val="C00000"/>
                </a:solidFill>
                <a:latin typeface="Trebuchet MS" pitchFamily="34" charset="0"/>
              </a:rPr>
              <a:t> </a:t>
            </a:r>
            <a:r>
              <a:rPr lang="tr-TR" sz="2400" i="1" dirty="0" err="1" smtClean="0">
                <a:solidFill>
                  <a:srgbClr val="C00000"/>
                </a:solidFill>
                <a:latin typeface="Trebuchet MS" pitchFamily="34" charset="0"/>
              </a:rPr>
              <a:t>Headers</a:t>
            </a:r>
            <a:r>
              <a:rPr lang="tr-TR" sz="2400" i="1" dirty="0" smtClean="0">
                <a:solidFill>
                  <a:srgbClr val="C00000"/>
                </a:solidFill>
                <a:latin typeface="Trebuchet MS" pitchFamily="34" charset="0"/>
              </a:rPr>
              <a:t>):</a:t>
            </a:r>
            <a:endParaRPr lang="tr-TR" sz="2400" i="1"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r>
              <a:rPr lang="tr-TR" sz="2400" dirty="0" err="1" smtClean="0">
                <a:solidFill>
                  <a:schemeClr val="tx1">
                    <a:lumMod val="75000"/>
                    <a:lumOff val="25000"/>
                  </a:schemeClr>
                </a:solidFill>
                <a:latin typeface="Trebuchet MS" pitchFamily="34" charset="0"/>
              </a:rPr>
              <a:t>Host</a:t>
            </a: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r>
              <a:rPr lang="tr-TR" sz="2400" dirty="0" err="1" smtClean="0">
                <a:solidFill>
                  <a:schemeClr val="tx1">
                    <a:lumMod val="75000"/>
                    <a:lumOff val="25000"/>
                  </a:schemeClr>
                </a:solidFill>
                <a:latin typeface="Trebuchet MS" pitchFamily="34" charset="0"/>
              </a:rPr>
              <a:t>User</a:t>
            </a:r>
            <a:r>
              <a:rPr lang="tr-TR" sz="2400" dirty="0" smtClean="0">
                <a:solidFill>
                  <a:schemeClr val="tx1">
                    <a:lumMod val="75000"/>
                    <a:lumOff val="25000"/>
                  </a:schemeClr>
                </a:solidFill>
                <a:latin typeface="Trebuchet MS" pitchFamily="34" charset="0"/>
              </a:rPr>
              <a:t>-</a:t>
            </a:r>
            <a:r>
              <a:rPr lang="tr-TR" sz="2400" dirty="0" err="1" smtClean="0">
                <a:solidFill>
                  <a:schemeClr val="tx1">
                    <a:lumMod val="75000"/>
                    <a:lumOff val="25000"/>
                  </a:schemeClr>
                </a:solidFill>
                <a:latin typeface="Trebuchet MS" pitchFamily="34" charset="0"/>
              </a:rPr>
              <a:t>Agent</a:t>
            </a: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r>
              <a:rPr lang="tr-TR" sz="2400" dirty="0" err="1" smtClean="0">
                <a:solidFill>
                  <a:schemeClr val="tx1">
                    <a:lumMod val="75000"/>
                    <a:lumOff val="25000"/>
                  </a:schemeClr>
                </a:solidFill>
                <a:latin typeface="Trebuchet MS" pitchFamily="34" charset="0"/>
              </a:rPr>
              <a:t>Accept</a:t>
            </a: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r>
              <a:rPr lang="tr-TR" sz="2400" dirty="0" err="1" smtClean="0">
                <a:solidFill>
                  <a:schemeClr val="tx1">
                    <a:lumMod val="75000"/>
                    <a:lumOff val="25000"/>
                  </a:schemeClr>
                </a:solidFill>
                <a:latin typeface="Trebuchet MS" pitchFamily="34" charset="0"/>
              </a:rPr>
              <a:t>Accept</a:t>
            </a:r>
            <a:r>
              <a:rPr lang="tr-TR" sz="2400" dirty="0" smtClean="0">
                <a:solidFill>
                  <a:schemeClr val="tx1">
                    <a:lumMod val="75000"/>
                    <a:lumOff val="25000"/>
                  </a:schemeClr>
                </a:solidFill>
                <a:latin typeface="Trebuchet MS" pitchFamily="34" charset="0"/>
              </a:rPr>
              <a:t>-</a:t>
            </a:r>
            <a:r>
              <a:rPr lang="tr-TR" sz="2400" dirty="0" err="1" smtClean="0">
                <a:solidFill>
                  <a:schemeClr val="tx1">
                    <a:lumMod val="75000"/>
                    <a:lumOff val="25000"/>
                  </a:schemeClr>
                </a:solidFill>
                <a:latin typeface="Trebuchet MS" pitchFamily="34" charset="0"/>
              </a:rPr>
              <a:t>Encoding</a:t>
            </a: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r>
              <a:rPr lang="tr-TR" sz="2400" dirty="0" err="1" smtClean="0">
                <a:solidFill>
                  <a:schemeClr val="tx1">
                    <a:lumMod val="75000"/>
                    <a:lumOff val="25000"/>
                  </a:schemeClr>
                </a:solidFill>
                <a:latin typeface="Trebuchet MS" pitchFamily="34" charset="0"/>
              </a:rPr>
              <a:t>Connection</a:t>
            </a: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r>
              <a:rPr lang="tr-TR" sz="2400" dirty="0" err="1" smtClean="0">
                <a:solidFill>
                  <a:schemeClr val="tx1">
                    <a:lumMod val="75000"/>
                    <a:lumOff val="25000"/>
                  </a:schemeClr>
                </a:solidFill>
                <a:latin typeface="Trebuchet MS" pitchFamily="34" charset="0"/>
              </a:rPr>
              <a:t>Cache</a:t>
            </a:r>
            <a:r>
              <a:rPr lang="tr-TR" sz="2400" dirty="0" smtClean="0">
                <a:solidFill>
                  <a:schemeClr val="tx1">
                    <a:lumMod val="75000"/>
                    <a:lumOff val="25000"/>
                  </a:schemeClr>
                </a:solidFill>
                <a:latin typeface="Trebuchet MS" pitchFamily="34" charset="0"/>
              </a:rPr>
              <a:t>-</a:t>
            </a:r>
            <a:r>
              <a:rPr lang="tr-TR" sz="2400" dirty="0" err="1" smtClean="0">
                <a:solidFill>
                  <a:schemeClr val="tx1">
                    <a:lumMod val="75000"/>
                    <a:lumOff val="25000"/>
                  </a:schemeClr>
                </a:solidFill>
                <a:latin typeface="Trebuchet MS" pitchFamily="34" charset="0"/>
              </a:rPr>
              <a:t>Control</a:t>
            </a:r>
            <a:endParaRPr lang="tr-TR" sz="2200" dirty="0" smtClean="0">
              <a:solidFill>
                <a:schemeClr val="tx1">
                  <a:lumMod val="75000"/>
                  <a:lumOff val="25000"/>
                </a:schemeClr>
              </a:solidFill>
              <a:latin typeface="Trebuchet MS" pitchFamily="34" charset="0"/>
            </a:endParaRPr>
          </a:p>
        </p:txBody>
      </p:sp>
      <p:sp>
        <p:nvSpPr>
          <p:cNvPr id="7" name="2 İçerik Yer Tutucusu"/>
          <p:cNvSpPr txBox="1">
            <a:spLocks/>
          </p:cNvSpPr>
          <p:nvPr/>
        </p:nvSpPr>
        <p:spPr>
          <a:xfrm>
            <a:off x="2960712" y="2996952"/>
            <a:ext cx="5859760" cy="3672408"/>
          </a:xfrm>
          <a:prstGeom prst="rect">
            <a:avLst/>
          </a:prstGeom>
        </p:spPr>
        <p:txBody>
          <a:bodyPr vert="horz">
            <a:normAutofit/>
          </a:bodyPr>
          <a:lstStyle/>
          <a:p>
            <a:pPr lvl="0" algn="just">
              <a:spcBef>
                <a:spcPts val="600"/>
              </a:spcBef>
              <a:buClr>
                <a:schemeClr val="accent1"/>
              </a:buClr>
              <a:buSzPct val="70000"/>
              <a:defRPr/>
            </a:pPr>
            <a:r>
              <a:rPr lang="tr-TR" sz="2400" i="1" dirty="0" smtClean="0">
                <a:solidFill>
                  <a:srgbClr val="C00000"/>
                </a:solidFill>
                <a:latin typeface="Trebuchet MS" pitchFamily="34" charset="0"/>
              </a:rPr>
              <a:t>Cevap Başlık </a:t>
            </a:r>
            <a:r>
              <a:rPr lang="tr-TR" sz="2400" i="1" dirty="0" smtClean="0">
                <a:solidFill>
                  <a:srgbClr val="C00000"/>
                </a:solidFill>
                <a:latin typeface="Trebuchet MS" pitchFamily="34" charset="0"/>
              </a:rPr>
              <a:t>Alanları (</a:t>
            </a:r>
            <a:r>
              <a:rPr lang="tr-TR" sz="2400" i="1" dirty="0" err="1" smtClean="0">
                <a:solidFill>
                  <a:srgbClr val="C00000"/>
                </a:solidFill>
                <a:latin typeface="Trebuchet MS" pitchFamily="34" charset="0"/>
              </a:rPr>
              <a:t>Request</a:t>
            </a:r>
            <a:r>
              <a:rPr lang="tr-TR" sz="2400" i="1" dirty="0" smtClean="0">
                <a:solidFill>
                  <a:srgbClr val="C00000"/>
                </a:solidFill>
                <a:latin typeface="Trebuchet MS" pitchFamily="34" charset="0"/>
              </a:rPr>
              <a:t> </a:t>
            </a:r>
            <a:r>
              <a:rPr lang="tr-TR" sz="2400" i="1" dirty="0" err="1" smtClean="0">
                <a:solidFill>
                  <a:srgbClr val="C00000"/>
                </a:solidFill>
                <a:latin typeface="Trebuchet MS" pitchFamily="34" charset="0"/>
              </a:rPr>
              <a:t>Headers</a:t>
            </a:r>
            <a:r>
              <a:rPr lang="tr-TR" sz="2400" i="1" dirty="0" smtClean="0">
                <a:solidFill>
                  <a:srgbClr val="C00000"/>
                </a:solidFill>
                <a:latin typeface="Trebuchet MS" pitchFamily="34" charset="0"/>
              </a:rPr>
              <a:t>):</a:t>
            </a:r>
            <a:endParaRPr lang="tr-TR" sz="2400" i="1"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Server</a:t>
            </a:r>
          </a:p>
          <a:p>
            <a:pPr lvl="0" algn="just">
              <a:spcBef>
                <a:spcPts val="600"/>
              </a:spcBef>
              <a:buClr>
                <a:schemeClr val="accent1"/>
              </a:buClr>
              <a:buSzPct val="70000"/>
              <a:defRPr/>
            </a:pPr>
            <a:r>
              <a:rPr lang="tr-TR" sz="2400" dirty="0" err="1" smtClean="0">
                <a:solidFill>
                  <a:schemeClr val="tx1">
                    <a:lumMod val="75000"/>
                    <a:lumOff val="25000"/>
                  </a:schemeClr>
                </a:solidFill>
                <a:latin typeface="Trebuchet MS" pitchFamily="34" charset="0"/>
              </a:rPr>
              <a:t>Last</a:t>
            </a:r>
            <a:r>
              <a:rPr lang="tr-TR" sz="2400" dirty="0" smtClean="0">
                <a:solidFill>
                  <a:schemeClr val="tx1">
                    <a:lumMod val="75000"/>
                    <a:lumOff val="25000"/>
                  </a:schemeClr>
                </a:solidFill>
                <a:latin typeface="Trebuchet MS" pitchFamily="34" charset="0"/>
              </a:rPr>
              <a:t>-</a:t>
            </a:r>
            <a:r>
              <a:rPr lang="tr-TR" sz="2400" dirty="0" err="1" smtClean="0">
                <a:solidFill>
                  <a:schemeClr val="tx1">
                    <a:lumMod val="75000"/>
                    <a:lumOff val="25000"/>
                  </a:schemeClr>
                </a:solidFill>
                <a:latin typeface="Trebuchet MS" pitchFamily="34" charset="0"/>
              </a:rPr>
              <a:t>Modified</a:t>
            </a: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r>
              <a:rPr lang="tr-TR" sz="2400" dirty="0" err="1" smtClean="0">
                <a:solidFill>
                  <a:schemeClr val="tx1">
                    <a:lumMod val="75000"/>
                    <a:lumOff val="25000"/>
                  </a:schemeClr>
                </a:solidFill>
                <a:latin typeface="Trebuchet MS" pitchFamily="34" charset="0"/>
              </a:rPr>
              <a:t>Content</a:t>
            </a:r>
            <a:r>
              <a:rPr lang="tr-TR" sz="2400" dirty="0" smtClean="0">
                <a:solidFill>
                  <a:schemeClr val="tx1">
                    <a:lumMod val="75000"/>
                    <a:lumOff val="25000"/>
                  </a:schemeClr>
                </a:solidFill>
                <a:latin typeface="Trebuchet MS" pitchFamily="34" charset="0"/>
              </a:rPr>
              <a:t>-</a:t>
            </a:r>
            <a:r>
              <a:rPr lang="tr-TR" sz="2400" dirty="0" err="1" smtClean="0">
                <a:solidFill>
                  <a:schemeClr val="tx1">
                    <a:lumMod val="75000"/>
                    <a:lumOff val="25000"/>
                  </a:schemeClr>
                </a:solidFill>
                <a:latin typeface="Trebuchet MS" pitchFamily="34" charset="0"/>
              </a:rPr>
              <a:t>Lenght</a:t>
            </a: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r>
              <a:rPr lang="tr-TR" sz="2400" dirty="0" err="1" smtClean="0">
                <a:solidFill>
                  <a:schemeClr val="tx1">
                    <a:lumMod val="75000"/>
                    <a:lumOff val="25000"/>
                  </a:schemeClr>
                </a:solidFill>
                <a:latin typeface="Trebuchet MS" pitchFamily="34" charset="0"/>
              </a:rPr>
              <a:t>Content</a:t>
            </a:r>
            <a:r>
              <a:rPr lang="tr-TR" sz="2400" dirty="0" smtClean="0">
                <a:solidFill>
                  <a:schemeClr val="tx1">
                    <a:lumMod val="75000"/>
                    <a:lumOff val="25000"/>
                  </a:schemeClr>
                </a:solidFill>
                <a:latin typeface="Trebuchet MS" pitchFamily="34" charset="0"/>
              </a:rPr>
              <a:t>-</a:t>
            </a:r>
            <a:r>
              <a:rPr lang="tr-TR" sz="2400" dirty="0" err="1" smtClean="0">
                <a:solidFill>
                  <a:schemeClr val="tx1">
                    <a:lumMod val="75000"/>
                    <a:lumOff val="25000"/>
                  </a:schemeClr>
                </a:solidFill>
                <a:latin typeface="Trebuchet MS" pitchFamily="34" charset="0"/>
              </a:rPr>
              <a:t>Type</a:t>
            </a: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r>
              <a:rPr lang="tr-TR" sz="2400" dirty="0" err="1" smtClean="0">
                <a:solidFill>
                  <a:schemeClr val="tx1">
                    <a:lumMod val="75000"/>
                    <a:lumOff val="25000"/>
                  </a:schemeClr>
                </a:solidFill>
                <a:latin typeface="Trebuchet MS" pitchFamily="34" charset="0"/>
              </a:rPr>
              <a:t>Content</a:t>
            </a:r>
            <a:r>
              <a:rPr lang="tr-TR" sz="2400" dirty="0" smtClean="0">
                <a:solidFill>
                  <a:schemeClr val="tx1">
                    <a:lumMod val="75000"/>
                    <a:lumOff val="25000"/>
                  </a:schemeClr>
                </a:solidFill>
                <a:latin typeface="Trebuchet MS" pitchFamily="34" charset="0"/>
              </a:rPr>
              <a:t>-</a:t>
            </a:r>
            <a:r>
              <a:rPr lang="tr-TR" sz="2400" dirty="0" err="1" smtClean="0">
                <a:solidFill>
                  <a:schemeClr val="tx1">
                    <a:lumMod val="75000"/>
                    <a:lumOff val="25000"/>
                  </a:schemeClr>
                </a:solidFill>
                <a:latin typeface="Trebuchet MS" pitchFamily="34" charset="0"/>
              </a:rPr>
              <a:t>Encoding</a:t>
            </a:r>
            <a:endParaRPr lang="tr-TR" sz="2400" dirty="0" smtClean="0">
              <a:solidFill>
                <a:schemeClr val="tx1">
                  <a:lumMod val="75000"/>
                  <a:lumOff val="25000"/>
                </a:schemeClr>
              </a:solidFill>
              <a:latin typeface="Trebuchet MS"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805264"/>
          </a:xfrm>
        </p:spPr>
        <p:txBody>
          <a:bodyPr>
            <a:normAutofit lnSpcReduction="10000"/>
          </a:bodyPr>
          <a:lstStyle/>
          <a:p>
            <a:pPr marL="0" indent="0" algn="just">
              <a:buFont typeface="Wingdings" pitchFamily="2" charset="2"/>
              <a:buNone/>
            </a:pPr>
            <a:r>
              <a:rPr lang="tr-TR" dirty="0" smtClean="0">
                <a:solidFill>
                  <a:srgbClr val="C00000"/>
                </a:solidFill>
                <a:latin typeface="Trebuchet MS" pitchFamily="34" charset="0"/>
              </a:rPr>
              <a:t>WEB MİMARİSİ</a:t>
            </a:r>
            <a:endParaRPr lang="tr-TR" dirty="0" smtClean="0">
              <a:solidFill>
                <a:srgbClr val="C00000"/>
              </a:solidFill>
              <a:latin typeface="Trebuchet MS" pitchFamily="34" charset="0"/>
            </a:endParaRPr>
          </a:p>
          <a:p>
            <a:pPr marL="457200" indent="-457200" algn="just">
              <a:buClr>
                <a:srgbClr val="C00000"/>
              </a:buClr>
              <a:buSzPct val="100000"/>
              <a:buFont typeface="+mj-lt"/>
              <a:buAutoNum type="arabicPeriod"/>
            </a:pPr>
            <a:r>
              <a:rPr lang="tr-TR" sz="2200" dirty="0" err="1" smtClean="0">
                <a:solidFill>
                  <a:schemeClr val="tx1">
                    <a:lumMod val="75000"/>
                    <a:lumOff val="25000"/>
                  </a:schemeClr>
                </a:solidFill>
                <a:latin typeface="Trebuchet MS" pitchFamily="34" charset="0"/>
              </a:rPr>
              <a:t>Hiper</a:t>
            </a:r>
            <a:r>
              <a:rPr lang="tr-TR" sz="2200" dirty="0" smtClean="0">
                <a:solidFill>
                  <a:schemeClr val="tx1">
                    <a:lumMod val="75000"/>
                    <a:lumOff val="25000"/>
                  </a:schemeClr>
                </a:solidFill>
                <a:latin typeface="Trebuchet MS" pitchFamily="34" charset="0"/>
              </a:rPr>
              <a:t> </a:t>
            </a:r>
            <a:r>
              <a:rPr lang="tr-TR" sz="2200" dirty="0" smtClean="0">
                <a:solidFill>
                  <a:schemeClr val="tx1">
                    <a:lumMod val="75000"/>
                    <a:lumOff val="25000"/>
                  </a:schemeClr>
                </a:solidFill>
                <a:latin typeface="Trebuchet MS" pitchFamily="34" charset="0"/>
              </a:rPr>
              <a:t>metin ve web </a:t>
            </a:r>
            <a:r>
              <a:rPr lang="tr-TR" sz="2200" dirty="0" smtClean="0">
                <a:solidFill>
                  <a:schemeClr val="tx1">
                    <a:lumMod val="75000"/>
                    <a:lumOff val="25000"/>
                  </a:schemeClr>
                </a:solidFill>
                <a:latin typeface="Trebuchet MS" pitchFamily="34" charset="0"/>
              </a:rPr>
              <a:t>kavramlarını tanımlayarak </a:t>
            </a:r>
            <a:r>
              <a:rPr lang="tr-TR" sz="2200" dirty="0" smtClean="0">
                <a:solidFill>
                  <a:schemeClr val="tx1">
                    <a:lumMod val="75000"/>
                    <a:lumOff val="25000"/>
                  </a:schemeClr>
                </a:solidFill>
                <a:latin typeface="Trebuchet MS" pitchFamily="34" charset="0"/>
              </a:rPr>
              <a:t>web ve internet </a:t>
            </a:r>
            <a:r>
              <a:rPr lang="tr-TR" sz="2200" dirty="0" smtClean="0">
                <a:solidFill>
                  <a:schemeClr val="tx1">
                    <a:lumMod val="75000"/>
                    <a:lumOff val="25000"/>
                  </a:schemeClr>
                </a:solidFill>
                <a:latin typeface="Trebuchet MS" pitchFamily="34" charset="0"/>
              </a:rPr>
              <a:t>arasındaki farkı </a:t>
            </a:r>
            <a:r>
              <a:rPr lang="tr-TR" sz="2200" dirty="0" smtClean="0">
                <a:solidFill>
                  <a:schemeClr val="tx1">
                    <a:lumMod val="75000"/>
                    <a:lumOff val="25000"/>
                  </a:schemeClr>
                </a:solidFill>
                <a:latin typeface="Trebuchet MS" pitchFamily="34" charset="0"/>
              </a:rPr>
              <a:t>ifade edebilme</a:t>
            </a:r>
          </a:p>
          <a:p>
            <a:pPr marL="457200" indent="-457200" algn="just">
              <a:buClr>
                <a:srgbClr val="C00000"/>
              </a:buClr>
              <a:buSzPct val="100000"/>
              <a:buFont typeface="+mj-lt"/>
              <a:buAutoNum type="arabicPeriod"/>
            </a:pPr>
            <a:r>
              <a:rPr lang="tr-TR" sz="2200" dirty="0" smtClean="0">
                <a:solidFill>
                  <a:schemeClr val="tx1">
                    <a:lumMod val="75000"/>
                    <a:lumOff val="25000"/>
                  </a:schemeClr>
                </a:solidFill>
                <a:latin typeface="Trebuchet MS" pitchFamily="34" charset="0"/>
              </a:rPr>
              <a:t>Web </a:t>
            </a:r>
            <a:r>
              <a:rPr lang="tr-TR" sz="2200" dirty="0" smtClean="0">
                <a:solidFill>
                  <a:schemeClr val="tx1">
                    <a:lumMod val="75000"/>
                    <a:lumOff val="25000"/>
                  </a:schemeClr>
                </a:solidFill>
                <a:latin typeface="Trebuchet MS" pitchFamily="34" charset="0"/>
              </a:rPr>
              <a:t>mimarisinin ana </a:t>
            </a:r>
            <a:r>
              <a:rPr lang="tr-TR" sz="2200" dirty="0" smtClean="0">
                <a:solidFill>
                  <a:schemeClr val="tx1">
                    <a:lumMod val="75000"/>
                    <a:lumOff val="25000"/>
                  </a:schemeClr>
                </a:solidFill>
                <a:latin typeface="Trebuchet MS" pitchFamily="34" charset="0"/>
              </a:rPr>
              <a:t>bileşenlerini tanımlayabilme</a:t>
            </a:r>
            <a:endParaRPr lang="tr-TR" sz="2200"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a:pPr>
            <a:r>
              <a:rPr lang="tr-TR" sz="2200" dirty="0" smtClean="0">
                <a:solidFill>
                  <a:schemeClr val="tx1">
                    <a:lumMod val="75000"/>
                    <a:lumOff val="25000"/>
                  </a:schemeClr>
                </a:solidFill>
                <a:latin typeface="Trebuchet MS" pitchFamily="34" charset="0"/>
              </a:rPr>
              <a:t>İstek </a:t>
            </a:r>
            <a:r>
              <a:rPr lang="tr-TR" sz="2200" dirty="0" smtClean="0">
                <a:solidFill>
                  <a:schemeClr val="tx1">
                    <a:lumMod val="75000"/>
                    <a:lumOff val="25000"/>
                  </a:schemeClr>
                </a:solidFill>
                <a:latin typeface="Trebuchet MS" pitchFamily="34" charset="0"/>
              </a:rPr>
              <a:t>ve cevap döngüsü içerisinde </a:t>
            </a:r>
            <a:r>
              <a:rPr lang="tr-TR" sz="2200" dirty="0" smtClean="0">
                <a:solidFill>
                  <a:schemeClr val="tx1">
                    <a:lumMod val="75000"/>
                    <a:lumOff val="25000"/>
                  </a:schemeClr>
                </a:solidFill>
                <a:latin typeface="Trebuchet MS" pitchFamily="34" charset="0"/>
              </a:rPr>
              <a:t>HTTP istek </a:t>
            </a:r>
            <a:r>
              <a:rPr lang="tr-TR" sz="2200" dirty="0" smtClean="0">
                <a:solidFill>
                  <a:schemeClr val="tx1">
                    <a:lumMod val="75000"/>
                    <a:lumOff val="25000"/>
                  </a:schemeClr>
                </a:solidFill>
                <a:latin typeface="Trebuchet MS" pitchFamily="34" charset="0"/>
              </a:rPr>
              <a:t>ve cevap mesajlarında </a:t>
            </a:r>
            <a:r>
              <a:rPr lang="tr-TR" sz="2200" dirty="0" smtClean="0">
                <a:solidFill>
                  <a:schemeClr val="tx1">
                    <a:lumMod val="75000"/>
                    <a:lumOff val="25000"/>
                  </a:schemeClr>
                </a:solidFill>
                <a:latin typeface="Trebuchet MS" pitchFamily="34" charset="0"/>
              </a:rPr>
              <a:t>bulunan başlık </a:t>
            </a:r>
            <a:r>
              <a:rPr lang="tr-TR" sz="2200" dirty="0" smtClean="0">
                <a:solidFill>
                  <a:schemeClr val="tx1">
                    <a:lumMod val="75000"/>
                    <a:lumOff val="25000"/>
                  </a:schemeClr>
                </a:solidFill>
                <a:latin typeface="Trebuchet MS" pitchFamily="34" charset="0"/>
              </a:rPr>
              <a:t>alanlarını </a:t>
            </a:r>
            <a:r>
              <a:rPr lang="tr-TR" sz="2200" dirty="0" smtClean="0">
                <a:solidFill>
                  <a:schemeClr val="tx1">
                    <a:lumMod val="75000"/>
                    <a:lumOff val="25000"/>
                  </a:schemeClr>
                </a:solidFill>
                <a:latin typeface="Trebuchet MS" pitchFamily="34" charset="0"/>
              </a:rPr>
              <a:t>listeleyebilme</a:t>
            </a:r>
          </a:p>
          <a:p>
            <a:pPr marL="0" indent="0" algn="just">
              <a:buNone/>
            </a:pPr>
            <a:r>
              <a:rPr lang="tr-TR" dirty="0" smtClean="0">
                <a:solidFill>
                  <a:srgbClr val="C00000"/>
                </a:solidFill>
                <a:latin typeface="Trebuchet MS" pitchFamily="34" charset="0"/>
              </a:rPr>
              <a:t>GÜNCEL WEB TEKNOLOJİLERİ</a:t>
            </a:r>
          </a:p>
          <a:p>
            <a:pPr marL="457200" indent="-457200" algn="just">
              <a:buClr>
                <a:srgbClr val="C00000"/>
              </a:buClr>
              <a:buSzPct val="100000"/>
              <a:buFont typeface="+mj-lt"/>
              <a:buAutoNum type="arabicPeriod" startAt="4"/>
            </a:pPr>
            <a:r>
              <a:rPr lang="tr-TR" sz="2200" dirty="0" smtClean="0">
                <a:solidFill>
                  <a:schemeClr val="tx1">
                    <a:lumMod val="75000"/>
                    <a:lumOff val="25000"/>
                  </a:schemeClr>
                </a:solidFill>
                <a:latin typeface="Trebuchet MS" pitchFamily="34" charset="0"/>
              </a:rPr>
              <a:t>Ön-yüz </a:t>
            </a:r>
            <a:r>
              <a:rPr lang="tr-TR" sz="2200" dirty="0" smtClean="0">
                <a:solidFill>
                  <a:schemeClr val="tx1">
                    <a:lumMod val="75000"/>
                    <a:lumOff val="25000"/>
                  </a:schemeClr>
                </a:solidFill>
                <a:latin typeface="Trebuchet MS" pitchFamily="34" charset="0"/>
              </a:rPr>
              <a:t>ve arka-yüz web </a:t>
            </a:r>
            <a:r>
              <a:rPr lang="tr-TR" sz="2200" dirty="0" smtClean="0">
                <a:solidFill>
                  <a:schemeClr val="tx1">
                    <a:lumMod val="75000"/>
                    <a:lumOff val="25000"/>
                  </a:schemeClr>
                </a:solidFill>
                <a:latin typeface="Trebuchet MS" pitchFamily="34" charset="0"/>
              </a:rPr>
              <a:t>teknolojilerinin hangi </a:t>
            </a:r>
            <a:r>
              <a:rPr lang="tr-TR" sz="2200" dirty="0" smtClean="0">
                <a:solidFill>
                  <a:schemeClr val="tx1">
                    <a:lumMod val="75000"/>
                    <a:lumOff val="25000"/>
                  </a:schemeClr>
                </a:solidFill>
                <a:latin typeface="Trebuchet MS" pitchFamily="34" charset="0"/>
              </a:rPr>
              <a:t>amaçla kullanıldığını </a:t>
            </a:r>
            <a:r>
              <a:rPr lang="tr-TR" sz="2200" dirty="0" smtClean="0">
                <a:solidFill>
                  <a:schemeClr val="tx1">
                    <a:lumMod val="75000"/>
                    <a:lumOff val="25000"/>
                  </a:schemeClr>
                </a:solidFill>
                <a:latin typeface="Trebuchet MS" pitchFamily="34" charset="0"/>
              </a:rPr>
              <a:t>açıklayabilme</a:t>
            </a:r>
          </a:p>
          <a:p>
            <a:pPr marL="0" indent="0" algn="just">
              <a:buNone/>
            </a:pPr>
            <a:r>
              <a:rPr lang="tr-TR" dirty="0" smtClean="0">
                <a:solidFill>
                  <a:srgbClr val="C00000"/>
                </a:solidFill>
                <a:latin typeface="Trebuchet MS" pitchFamily="34" charset="0"/>
              </a:rPr>
              <a:t>WEB İSTEMCİLERİ</a:t>
            </a:r>
          </a:p>
          <a:p>
            <a:pPr marL="457200" indent="-457200" algn="just">
              <a:buClr>
                <a:srgbClr val="C00000"/>
              </a:buClr>
              <a:buSzPct val="100000"/>
              <a:buFont typeface="+mj-lt"/>
              <a:buAutoNum type="arabicPeriod" startAt="5"/>
            </a:pPr>
            <a:r>
              <a:rPr lang="tr-TR" sz="2200" dirty="0" smtClean="0">
                <a:solidFill>
                  <a:schemeClr val="tx1">
                    <a:lumMod val="75000"/>
                    <a:lumOff val="25000"/>
                  </a:schemeClr>
                </a:solidFill>
                <a:latin typeface="Trebuchet MS" pitchFamily="34" charset="0"/>
              </a:rPr>
              <a:t>İstemci </a:t>
            </a:r>
            <a:r>
              <a:rPr lang="tr-TR" sz="2200" dirty="0" smtClean="0">
                <a:solidFill>
                  <a:schemeClr val="tx1">
                    <a:lumMod val="75000"/>
                    <a:lumOff val="25000"/>
                  </a:schemeClr>
                </a:solidFill>
                <a:latin typeface="Trebuchet MS" pitchFamily="34" charset="0"/>
              </a:rPr>
              <a:t>tarafında hangi </a:t>
            </a:r>
            <a:r>
              <a:rPr lang="tr-TR" sz="2200" dirty="0" smtClean="0">
                <a:solidFill>
                  <a:schemeClr val="tx1">
                    <a:lumMod val="75000"/>
                    <a:lumOff val="25000"/>
                  </a:schemeClr>
                </a:solidFill>
                <a:latin typeface="Trebuchet MS" pitchFamily="34" charset="0"/>
              </a:rPr>
              <a:t>yazılımların kullanılacağını </a:t>
            </a:r>
            <a:r>
              <a:rPr lang="tr-TR" sz="2200" dirty="0" smtClean="0">
                <a:solidFill>
                  <a:schemeClr val="tx1">
                    <a:lumMod val="75000"/>
                    <a:lumOff val="25000"/>
                  </a:schemeClr>
                </a:solidFill>
                <a:latin typeface="Trebuchet MS" pitchFamily="34" charset="0"/>
              </a:rPr>
              <a:t>belirleyebilme</a:t>
            </a:r>
            <a:endParaRPr lang="tr-TR" sz="2200" dirty="0" smtClean="0">
              <a:solidFill>
                <a:schemeClr val="tx1">
                  <a:lumMod val="75000"/>
                  <a:lumOff val="25000"/>
                </a:schemeClr>
              </a:solidFill>
              <a:latin typeface="Trebuchet MS" pitchFamily="34" charset="0"/>
            </a:endParaRPr>
          </a:p>
          <a:p>
            <a:pPr marL="0" indent="0" algn="just">
              <a:buNone/>
            </a:pPr>
            <a:r>
              <a:rPr lang="tr-TR" dirty="0" smtClean="0">
                <a:solidFill>
                  <a:srgbClr val="C00000"/>
                </a:solidFill>
                <a:latin typeface="Trebuchet MS" pitchFamily="34" charset="0"/>
              </a:rPr>
              <a:t>WEB SUNUCULARI</a:t>
            </a:r>
          </a:p>
          <a:p>
            <a:pPr marL="457200" indent="-457200" algn="just">
              <a:buClr>
                <a:srgbClr val="C00000"/>
              </a:buClr>
              <a:buSzPct val="100000"/>
              <a:buFont typeface="+mj-lt"/>
              <a:buAutoNum type="arabicPeriod" startAt="6"/>
            </a:pPr>
            <a:r>
              <a:rPr lang="tr-TR" dirty="0" smtClean="0">
                <a:solidFill>
                  <a:schemeClr val="tx1">
                    <a:lumMod val="75000"/>
                    <a:lumOff val="25000"/>
                  </a:schemeClr>
                </a:solidFill>
                <a:latin typeface="Trebuchet MS" pitchFamily="34" charset="0"/>
              </a:rPr>
              <a:t>Sunucu </a:t>
            </a:r>
            <a:r>
              <a:rPr lang="tr-TR" dirty="0" smtClean="0">
                <a:solidFill>
                  <a:schemeClr val="tx1">
                    <a:lumMod val="75000"/>
                    <a:lumOff val="25000"/>
                  </a:schemeClr>
                </a:solidFill>
                <a:latin typeface="Trebuchet MS" pitchFamily="34" charset="0"/>
              </a:rPr>
              <a:t>tarafında hangi </a:t>
            </a:r>
            <a:r>
              <a:rPr lang="tr-TR" dirty="0" smtClean="0">
                <a:solidFill>
                  <a:schemeClr val="tx1">
                    <a:lumMod val="75000"/>
                    <a:lumOff val="25000"/>
                  </a:schemeClr>
                </a:solidFill>
                <a:latin typeface="Trebuchet MS" pitchFamily="34" charset="0"/>
              </a:rPr>
              <a:t>yazılımların kullanılacağını </a:t>
            </a:r>
            <a:r>
              <a:rPr lang="tr-TR" dirty="0" smtClean="0">
                <a:solidFill>
                  <a:schemeClr val="tx1">
                    <a:lumMod val="75000"/>
                    <a:lumOff val="25000"/>
                  </a:schemeClr>
                </a:solidFill>
                <a:latin typeface="Trebuchet MS" pitchFamily="34" charset="0"/>
              </a:rPr>
              <a:t>belirleyebilme</a:t>
            </a: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algn="just">
              <a:buFont typeface="Wingdings" pitchFamily="2" charset="2"/>
              <a:buNone/>
            </a:pP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İÇERİK: WEB MİMARİSİ</a:t>
            </a:r>
            <a:endParaRPr lang="tr-TR" sz="2800" dirty="0">
              <a:solidFill>
                <a:srgbClr val="C00000"/>
              </a:solidFill>
              <a:latin typeface="Trebuchet MS"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İstek Yöntemleri</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5373216"/>
          </a:xfrm>
          <a:prstGeom prst="rect">
            <a:avLst/>
          </a:prstGeom>
        </p:spPr>
        <p:txBody>
          <a:bodyPr vert="horz">
            <a:normAutofit/>
          </a:bodyPr>
          <a:lstStyle/>
          <a:p>
            <a:pPr lvl="0" algn="just">
              <a:spcBef>
                <a:spcPts val="600"/>
              </a:spcBef>
              <a:buClr>
                <a:schemeClr val="accent1"/>
              </a:buClr>
              <a:buSzPct val="70000"/>
              <a:defRPr/>
            </a:pPr>
            <a:r>
              <a:rPr lang="tr-TR" sz="2400" i="1" dirty="0" smtClean="0">
                <a:solidFill>
                  <a:srgbClr val="C00000"/>
                </a:solidFill>
                <a:latin typeface="Trebuchet MS" pitchFamily="34" charset="0"/>
              </a:rPr>
              <a:t>GET Yöntemi</a:t>
            </a: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http istek yöntemleri arasında </a:t>
            </a:r>
            <a:r>
              <a:rPr lang="tr-TR" sz="2400" dirty="0" smtClean="0">
                <a:solidFill>
                  <a:schemeClr val="tx1">
                    <a:lumMod val="75000"/>
                    <a:lumOff val="25000"/>
                  </a:schemeClr>
                </a:solidFill>
                <a:latin typeface="Trebuchet MS" pitchFamily="34" charset="0"/>
              </a:rPr>
              <a:t>varsayılan yöntemdir</a:t>
            </a:r>
            <a:r>
              <a:rPr lang="tr-TR" sz="2400" dirty="0" smtClean="0">
                <a:solidFill>
                  <a:schemeClr val="tx1">
                    <a:lumMod val="75000"/>
                    <a:lumOff val="25000"/>
                  </a:schemeClr>
                </a:solidFill>
                <a:latin typeface="Trebuchet MS" pitchFamily="34" charset="0"/>
              </a:rPr>
              <a:t>. Bu yöntemde belirli </a:t>
            </a:r>
            <a:r>
              <a:rPr lang="tr-TR" sz="2400" dirty="0" smtClean="0">
                <a:solidFill>
                  <a:schemeClr val="tx1">
                    <a:lumMod val="75000"/>
                    <a:lumOff val="25000"/>
                  </a:schemeClr>
                </a:solidFill>
                <a:latin typeface="Trebuchet MS" pitchFamily="34" charset="0"/>
              </a:rPr>
              <a:t>bir URL </a:t>
            </a:r>
            <a:r>
              <a:rPr lang="tr-TR" sz="2400" dirty="0" smtClean="0">
                <a:solidFill>
                  <a:schemeClr val="tx1">
                    <a:lumMod val="75000"/>
                    <a:lumOff val="25000"/>
                  </a:schemeClr>
                </a:solidFill>
                <a:latin typeface="Trebuchet MS" pitchFamily="34" charset="0"/>
              </a:rPr>
              <a:t>ile konumlandırılmış kaynak </a:t>
            </a:r>
            <a:r>
              <a:rPr lang="tr-TR" sz="2400" dirty="0" smtClean="0">
                <a:solidFill>
                  <a:schemeClr val="tx1">
                    <a:lumMod val="75000"/>
                    <a:lumOff val="25000"/>
                  </a:schemeClr>
                </a:solidFill>
                <a:latin typeface="Trebuchet MS" pitchFamily="34" charset="0"/>
              </a:rPr>
              <a:t>sunucudan istenir</a:t>
            </a:r>
            <a:r>
              <a:rPr lang="tr-TR" sz="2400" dirty="0" smtClean="0">
                <a:solidFill>
                  <a:schemeClr val="tx1">
                    <a:lumMod val="75000"/>
                    <a:lumOff val="25000"/>
                  </a:schemeClr>
                </a:solidFill>
                <a:latin typeface="Trebuchet MS" pitchFamily="34" charset="0"/>
              </a:rPr>
              <a:t>. Çoğu zaman web tarayıcısı </a:t>
            </a:r>
            <a:r>
              <a:rPr lang="tr-TR" sz="2400" dirty="0" smtClean="0">
                <a:solidFill>
                  <a:schemeClr val="tx1">
                    <a:lumMod val="75000"/>
                    <a:lumOff val="25000"/>
                  </a:schemeClr>
                </a:solidFill>
                <a:latin typeface="Trebuchet MS" pitchFamily="34" charset="0"/>
              </a:rPr>
              <a:t>adres çubuğuna </a:t>
            </a:r>
            <a:r>
              <a:rPr lang="tr-TR" sz="2400" dirty="0" smtClean="0">
                <a:solidFill>
                  <a:schemeClr val="tx1">
                    <a:lumMod val="75000"/>
                    <a:lumOff val="25000"/>
                  </a:schemeClr>
                </a:solidFill>
                <a:latin typeface="Trebuchet MS" pitchFamily="34" charset="0"/>
              </a:rPr>
              <a:t>bir URL girildiğinde, bir yer </a:t>
            </a:r>
            <a:r>
              <a:rPr lang="tr-TR" sz="2400" dirty="0" smtClean="0">
                <a:solidFill>
                  <a:schemeClr val="tx1">
                    <a:lumMod val="75000"/>
                    <a:lumOff val="25000"/>
                  </a:schemeClr>
                </a:solidFill>
                <a:latin typeface="Trebuchet MS" pitchFamily="34" charset="0"/>
              </a:rPr>
              <a:t>imi ya </a:t>
            </a:r>
            <a:r>
              <a:rPr lang="tr-TR" sz="2400" dirty="0" smtClean="0">
                <a:solidFill>
                  <a:schemeClr val="tx1">
                    <a:lumMod val="75000"/>
                    <a:lumOff val="25000"/>
                  </a:schemeClr>
                </a:solidFill>
                <a:latin typeface="Trebuchet MS" pitchFamily="34" charset="0"/>
              </a:rPr>
              <a:t>da bağlantı tıklandığında GET isteği </a:t>
            </a:r>
            <a:r>
              <a:rPr lang="tr-TR" sz="2400" dirty="0" smtClean="0">
                <a:solidFill>
                  <a:schemeClr val="tx1">
                    <a:lumMod val="75000"/>
                    <a:lumOff val="25000"/>
                  </a:schemeClr>
                </a:solidFill>
                <a:latin typeface="Trebuchet MS" pitchFamily="34" charset="0"/>
              </a:rPr>
              <a:t>gerçekleştirilmiş olur</a:t>
            </a:r>
            <a:r>
              <a:rPr lang="tr-TR" sz="2400" dirty="0" smtClean="0">
                <a:solidFill>
                  <a:schemeClr val="tx1">
                    <a:lumMod val="75000"/>
                    <a:lumOff val="25000"/>
                  </a:schemeClr>
                </a:solidFill>
                <a:latin typeface="Trebuchet MS" pitchFamily="34" charset="0"/>
              </a:rPr>
              <a:t>. </a:t>
            </a: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GET </a:t>
            </a:r>
            <a:r>
              <a:rPr lang="tr-TR" sz="2400" dirty="0" smtClean="0">
                <a:solidFill>
                  <a:schemeClr val="tx1">
                    <a:lumMod val="75000"/>
                    <a:lumOff val="25000"/>
                  </a:schemeClr>
                </a:solidFill>
                <a:latin typeface="Trebuchet MS" pitchFamily="34" charset="0"/>
              </a:rPr>
              <a:t>isteği ile birlikte </a:t>
            </a:r>
            <a:r>
              <a:rPr lang="tr-TR" sz="2400" dirty="0" smtClean="0">
                <a:solidFill>
                  <a:schemeClr val="tx1">
                    <a:lumMod val="75000"/>
                    <a:lumOff val="25000"/>
                  </a:schemeClr>
                </a:solidFill>
                <a:latin typeface="Trebuchet MS" pitchFamily="34" charset="0"/>
              </a:rPr>
              <a:t>istemci bilgisayardan </a:t>
            </a:r>
            <a:r>
              <a:rPr lang="tr-TR" sz="2400" dirty="0" smtClean="0">
                <a:solidFill>
                  <a:schemeClr val="tx1">
                    <a:lumMod val="75000"/>
                    <a:lumOff val="25000"/>
                  </a:schemeClr>
                </a:solidFill>
                <a:latin typeface="Trebuchet MS" pitchFamily="34" charset="0"/>
              </a:rPr>
              <a:t>sunucuya veri </a:t>
            </a:r>
            <a:r>
              <a:rPr lang="tr-TR" sz="2400" dirty="0" smtClean="0">
                <a:solidFill>
                  <a:schemeClr val="tx1">
                    <a:lumMod val="75000"/>
                    <a:lumOff val="25000"/>
                  </a:schemeClr>
                </a:solidFill>
                <a:latin typeface="Trebuchet MS" pitchFamily="34" charset="0"/>
              </a:rPr>
              <a:t>gönderilmesi de mümkündür. Aşağıdaki örnekte </a:t>
            </a:r>
            <a:r>
              <a:rPr lang="tr-TR" sz="2400" dirty="0" err="1" smtClean="0">
                <a:solidFill>
                  <a:schemeClr val="tx1">
                    <a:lumMod val="75000"/>
                    <a:lumOff val="25000"/>
                  </a:schemeClr>
                </a:solidFill>
                <a:latin typeface="Trebuchet MS" pitchFamily="34" charset="0"/>
              </a:rPr>
              <a:t>kayit</a:t>
            </a:r>
            <a:r>
              <a:rPr lang="tr-TR" sz="2400" dirty="0" smtClean="0">
                <a:solidFill>
                  <a:schemeClr val="tx1">
                    <a:lumMod val="75000"/>
                    <a:lumOff val="25000"/>
                  </a:schemeClr>
                </a:solidFill>
                <a:latin typeface="Trebuchet MS" pitchFamily="34" charset="0"/>
              </a:rPr>
              <a:t>.</a:t>
            </a:r>
            <a:r>
              <a:rPr lang="tr-TR" sz="2400" dirty="0" err="1" smtClean="0">
                <a:solidFill>
                  <a:schemeClr val="tx1">
                    <a:lumMod val="75000"/>
                    <a:lumOff val="25000"/>
                  </a:schemeClr>
                </a:solidFill>
                <a:latin typeface="Trebuchet MS" pitchFamily="34" charset="0"/>
              </a:rPr>
              <a:t>php</a:t>
            </a:r>
            <a:r>
              <a:rPr lang="tr-TR" sz="2400" dirty="0" smtClean="0">
                <a:solidFill>
                  <a:schemeClr val="tx1">
                    <a:lumMod val="75000"/>
                    <a:lumOff val="25000"/>
                  </a:schemeClr>
                </a:solidFill>
                <a:latin typeface="Trebuchet MS" pitchFamily="34" charset="0"/>
              </a:rPr>
              <a:t> dosyasına istemciden </a:t>
            </a:r>
            <a:r>
              <a:rPr lang="tr-TR" sz="2400" dirty="0" smtClean="0">
                <a:solidFill>
                  <a:schemeClr val="tx1">
                    <a:lumMod val="75000"/>
                    <a:lumOff val="25000"/>
                  </a:schemeClr>
                </a:solidFill>
                <a:latin typeface="Trebuchet MS" pitchFamily="34" charset="0"/>
              </a:rPr>
              <a:t>alınan kullanıcı </a:t>
            </a:r>
            <a:r>
              <a:rPr lang="tr-TR" sz="2400" dirty="0" smtClean="0">
                <a:solidFill>
                  <a:schemeClr val="tx1">
                    <a:lumMod val="75000"/>
                    <a:lumOff val="25000"/>
                  </a:schemeClr>
                </a:solidFill>
                <a:latin typeface="Trebuchet MS" pitchFamily="34" charset="0"/>
              </a:rPr>
              <a:t>adı ve parolanın GET </a:t>
            </a:r>
            <a:r>
              <a:rPr lang="tr-TR" sz="2400" dirty="0" smtClean="0">
                <a:solidFill>
                  <a:schemeClr val="tx1">
                    <a:lumMod val="75000"/>
                    <a:lumOff val="25000"/>
                  </a:schemeClr>
                </a:solidFill>
                <a:latin typeface="Trebuchet MS" pitchFamily="34" charset="0"/>
              </a:rPr>
              <a:t>yöntemiyle nasıl </a:t>
            </a:r>
            <a:r>
              <a:rPr lang="tr-TR" sz="2400" dirty="0" smtClean="0">
                <a:solidFill>
                  <a:schemeClr val="tx1">
                    <a:lumMod val="75000"/>
                    <a:lumOff val="25000"/>
                  </a:schemeClr>
                </a:solidFill>
                <a:latin typeface="Trebuchet MS" pitchFamily="34" charset="0"/>
              </a:rPr>
              <a:t>iletileceği görülmektedir</a:t>
            </a:r>
            <a:r>
              <a:rPr lang="tr-TR" sz="2400" dirty="0" smtClean="0">
                <a:solidFill>
                  <a:schemeClr val="tx1">
                    <a:lumMod val="75000"/>
                    <a:lumOff val="25000"/>
                  </a:schemeClr>
                </a:solidFill>
                <a:latin typeface="Trebuchet MS" pitchFamily="34" charset="0"/>
              </a:rPr>
              <a:t>.</a:t>
            </a:r>
          </a:p>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r>
              <a:rPr lang="tr-TR" sz="2400" dirty="0" smtClean="0">
                <a:solidFill>
                  <a:srgbClr val="C00000"/>
                </a:solidFill>
                <a:latin typeface="Trebuchet MS" pitchFamily="34" charset="0"/>
              </a:rPr>
              <a:t>http://www.</a:t>
            </a:r>
            <a:r>
              <a:rPr lang="tr-TR" sz="2400" dirty="0" err="1" smtClean="0">
                <a:solidFill>
                  <a:srgbClr val="C00000"/>
                </a:solidFill>
                <a:latin typeface="Trebuchet MS" pitchFamily="34" charset="0"/>
              </a:rPr>
              <a:t>anadolu</a:t>
            </a:r>
            <a:r>
              <a:rPr lang="tr-TR" sz="2400" dirty="0" smtClean="0">
                <a:solidFill>
                  <a:srgbClr val="C00000"/>
                </a:solidFill>
                <a:latin typeface="Trebuchet MS" pitchFamily="34" charset="0"/>
              </a:rPr>
              <a:t>.edu.tr/</a:t>
            </a:r>
            <a:r>
              <a:rPr lang="tr-TR" sz="2400" dirty="0" err="1" smtClean="0">
                <a:solidFill>
                  <a:srgbClr val="C00000"/>
                </a:solidFill>
                <a:latin typeface="Trebuchet MS" pitchFamily="34" charset="0"/>
              </a:rPr>
              <a:t>giris</a:t>
            </a:r>
            <a:r>
              <a:rPr lang="tr-TR" sz="2400" dirty="0" smtClean="0">
                <a:solidFill>
                  <a:srgbClr val="C00000"/>
                </a:solidFill>
                <a:latin typeface="Trebuchet MS" pitchFamily="34" charset="0"/>
              </a:rPr>
              <a:t>.</a:t>
            </a:r>
            <a:r>
              <a:rPr lang="tr-TR" sz="2400" dirty="0" err="1" smtClean="0">
                <a:solidFill>
                  <a:srgbClr val="C00000"/>
                </a:solidFill>
                <a:latin typeface="Trebuchet MS" pitchFamily="34" charset="0"/>
              </a:rPr>
              <a:t>php</a:t>
            </a:r>
            <a:r>
              <a:rPr lang="tr-TR" sz="2400" dirty="0" smtClean="0">
                <a:solidFill>
                  <a:srgbClr val="C00000"/>
                </a:solidFill>
                <a:latin typeface="Trebuchet MS" pitchFamily="34" charset="0"/>
              </a:rPr>
              <a:t>?</a:t>
            </a:r>
            <a:r>
              <a:rPr lang="tr-TR" sz="2400" dirty="0" err="1" smtClean="0">
                <a:solidFill>
                  <a:srgbClr val="C00000"/>
                </a:solidFill>
                <a:latin typeface="Trebuchet MS" pitchFamily="34" charset="0"/>
              </a:rPr>
              <a:t>kullanici</a:t>
            </a:r>
            <a:r>
              <a:rPr lang="tr-TR" sz="2400" dirty="0" smtClean="0">
                <a:solidFill>
                  <a:srgbClr val="C00000"/>
                </a:solidFill>
                <a:latin typeface="Trebuchet MS" pitchFamily="34" charset="0"/>
              </a:rPr>
              <a:t>_adi=</a:t>
            </a:r>
            <a:r>
              <a:rPr lang="tr-TR" sz="2400" dirty="0" err="1" smtClean="0">
                <a:solidFill>
                  <a:srgbClr val="C00000"/>
                </a:solidFill>
                <a:latin typeface="Trebuchet MS" pitchFamily="34" charset="0"/>
              </a:rPr>
              <a:t>ogrenci</a:t>
            </a:r>
            <a:r>
              <a:rPr lang="tr-TR" sz="2400" dirty="0" smtClean="0">
                <a:solidFill>
                  <a:srgbClr val="C00000"/>
                </a:solidFill>
                <a:latin typeface="Trebuchet MS" pitchFamily="34" charset="0"/>
              </a:rPr>
              <a:t>&amp;parola=123456</a:t>
            </a:r>
          </a:p>
          <a:p>
            <a:pPr lvl="0" algn="just">
              <a:spcBef>
                <a:spcPts val="600"/>
              </a:spcBef>
              <a:buClr>
                <a:schemeClr val="accent1"/>
              </a:buClr>
              <a:buSzPct val="70000"/>
              <a:defRPr/>
            </a:pPr>
            <a:endParaRPr lang="tr-TR" sz="2200" dirty="0" smtClean="0">
              <a:solidFill>
                <a:schemeClr val="tx1">
                  <a:lumMod val="75000"/>
                  <a:lumOff val="25000"/>
                </a:schemeClr>
              </a:solidFill>
              <a:latin typeface="Trebuchet MS"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İstek Yöntemleri</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5373216"/>
          </a:xfrm>
          <a:prstGeom prst="rect">
            <a:avLst/>
          </a:prstGeom>
        </p:spPr>
        <p:txBody>
          <a:bodyPr vert="horz">
            <a:normAutofit/>
          </a:bodyPr>
          <a:lstStyle/>
          <a:p>
            <a:pPr lvl="0" algn="just">
              <a:spcBef>
                <a:spcPts val="600"/>
              </a:spcBef>
              <a:buClr>
                <a:schemeClr val="accent1"/>
              </a:buClr>
              <a:buSzPct val="70000"/>
              <a:defRPr/>
            </a:pPr>
            <a:r>
              <a:rPr lang="tr-TR" sz="2400" i="1" dirty="0" smtClean="0">
                <a:solidFill>
                  <a:srgbClr val="C00000"/>
                </a:solidFill>
                <a:latin typeface="Trebuchet MS" pitchFamily="34" charset="0"/>
              </a:rPr>
              <a:t>POST Yöntemi</a:t>
            </a: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Bu yöntemde İstemci </a:t>
            </a:r>
            <a:r>
              <a:rPr lang="tr-TR" sz="2400" dirty="0" smtClean="0">
                <a:solidFill>
                  <a:schemeClr val="tx1">
                    <a:lumMod val="75000"/>
                    <a:lumOff val="25000"/>
                  </a:schemeClr>
                </a:solidFill>
                <a:latin typeface="Trebuchet MS" pitchFamily="34" charset="0"/>
              </a:rPr>
              <a:t>tarafında kullanıcılar </a:t>
            </a:r>
            <a:r>
              <a:rPr lang="tr-TR" sz="2400" dirty="0" smtClean="0">
                <a:solidFill>
                  <a:schemeClr val="tx1">
                    <a:lumMod val="75000"/>
                    <a:lumOff val="25000"/>
                  </a:schemeClr>
                </a:solidFill>
                <a:latin typeface="Trebuchet MS" pitchFamily="34" charset="0"/>
              </a:rPr>
              <a:t>tarafından girilen </a:t>
            </a:r>
            <a:r>
              <a:rPr lang="tr-TR" sz="2400" dirty="0" smtClean="0">
                <a:solidFill>
                  <a:schemeClr val="tx1">
                    <a:lumMod val="75000"/>
                    <a:lumOff val="25000"/>
                  </a:schemeClr>
                </a:solidFill>
                <a:latin typeface="Trebuchet MS" pitchFamily="34" charset="0"/>
              </a:rPr>
              <a:t>veriler istek başlığı </a:t>
            </a:r>
            <a:r>
              <a:rPr lang="tr-TR" sz="2400" dirty="0" smtClean="0">
                <a:solidFill>
                  <a:schemeClr val="tx1">
                    <a:lumMod val="75000"/>
                    <a:lumOff val="25000"/>
                  </a:schemeClr>
                </a:solidFill>
                <a:latin typeface="Trebuchet MS" pitchFamily="34" charset="0"/>
              </a:rPr>
              <a:t>üzerinden iletilir</a:t>
            </a:r>
            <a:r>
              <a:rPr lang="tr-TR" sz="2400" dirty="0" smtClean="0">
                <a:solidFill>
                  <a:schemeClr val="tx1">
                    <a:lumMod val="75000"/>
                    <a:lumOff val="25000"/>
                  </a:schemeClr>
                </a:solidFill>
                <a:latin typeface="Trebuchet MS" pitchFamily="34" charset="0"/>
              </a:rPr>
              <a:t>. Veriler URL ile iletilmediği için </a:t>
            </a:r>
            <a:r>
              <a:rPr lang="tr-TR" sz="2400" dirty="0" smtClean="0">
                <a:solidFill>
                  <a:schemeClr val="tx1">
                    <a:lumMod val="75000"/>
                    <a:lumOff val="25000"/>
                  </a:schemeClr>
                </a:solidFill>
                <a:latin typeface="Trebuchet MS" pitchFamily="34" charset="0"/>
              </a:rPr>
              <a:t>web tarayıcısı </a:t>
            </a:r>
            <a:r>
              <a:rPr lang="tr-TR" sz="2400" dirty="0" smtClean="0">
                <a:solidFill>
                  <a:schemeClr val="tx1">
                    <a:lumMod val="75000"/>
                    <a:lumOff val="25000"/>
                  </a:schemeClr>
                </a:solidFill>
                <a:latin typeface="Trebuchet MS" pitchFamily="34" charset="0"/>
              </a:rPr>
              <a:t>adres çubuğunda </a:t>
            </a:r>
            <a:r>
              <a:rPr lang="tr-TR" sz="2400" dirty="0" smtClean="0">
                <a:solidFill>
                  <a:schemeClr val="tx1">
                    <a:lumMod val="75000"/>
                    <a:lumOff val="25000"/>
                  </a:schemeClr>
                </a:solidFill>
                <a:latin typeface="Trebuchet MS" pitchFamily="34" charset="0"/>
              </a:rPr>
              <a:t>görüntülenmezler. POST </a:t>
            </a:r>
            <a:r>
              <a:rPr lang="tr-TR" sz="2400" dirty="0" smtClean="0">
                <a:solidFill>
                  <a:schemeClr val="tx1">
                    <a:lumMod val="75000"/>
                    <a:lumOff val="25000"/>
                  </a:schemeClr>
                </a:solidFill>
                <a:latin typeface="Trebuchet MS" pitchFamily="34" charset="0"/>
              </a:rPr>
              <a:t>yöntemi ile veri iletimi </a:t>
            </a:r>
            <a:r>
              <a:rPr lang="tr-TR" sz="2400" dirty="0" smtClean="0">
                <a:solidFill>
                  <a:schemeClr val="tx1">
                    <a:lumMod val="75000"/>
                    <a:lumOff val="25000"/>
                  </a:schemeClr>
                </a:solidFill>
                <a:latin typeface="Trebuchet MS" pitchFamily="34" charset="0"/>
              </a:rPr>
              <a:t>GET yöntemine </a:t>
            </a:r>
            <a:r>
              <a:rPr lang="tr-TR" sz="2400" dirty="0" smtClean="0">
                <a:solidFill>
                  <a:schemeClr val="tx1">
                    <a:lumMod val="75000"/>
                    <a:lumOff val="25000"/>
                  </a:schemeClr>
                </a:solidFill>
                <a:latin typeface="Trebuchet MS" pitchFamily="34" charset="0"/>
              </a:rPr>
              <a:t>göre daha güvenlidir</a:t>
            </a:r>
            <a:r>
              <a:rPr lang="tr-TR" sz="2400" dirty="0" smtClean="0">
                <a:solidFill>
                  <a:schemeClr val="tx1">
                    <a:lumMod val="75000"/>
                    <a:lumOff val="25000"/>
                  </a:schemeClr>
                </a:solidFill>
                <a:latin typeface="Trebuchet MS" pitchFamily="34" charset="0"/>
              </a:rPr>
              <a:t>.</a:t>
            </a:r>
          </a:p>
          <a:p>
            <a:pPr lvl="0" algn="just">
              <a:spcBef>
                <a:spcPts val="600"/>
              </a:spcBef>
              <a:buClr>
                <a:schemeClr val="accent1"/>
              </a:buClr>
              <a:buSzPct val="70000"/>
              <a:defRPr/>
            </a:pPr>
            <a:r>
              <a:rPr lang="tr-TR" sz="2400" i="1" dirty="0" smtClean="0">
                <a:solidFill>
                  <a:srgbClr val="C00000"/>
                </a:solidFill>
                <a:latin typeface="Trebuchet MS" pitchFamily="34" charset="0"/>
              </a:rPr>
              <a:t>HEAD Yöntemi</a:t>
            </a:r>
            <a:endParaRPr lang="tr-TR" sz="2400" i="1" dirty="0" smtClean="0">
              <a:solidFill>
                <a:srgbClr val="C00000"/>
              </a:solidFill>
              <a:latin typeface="Trebuchet MS" pitchFamily="34" charset="0"/>
            </a:endParaRP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GET yöntemine benzer </a:t>
            </a:r>
            <a:r>
              <a:rPr lang="tr-TR" sz="2400" dirty="0" smtClean="0">
                <a:solidFill>
                  <a:schemeClr val="tx1">
                    <a:lumMod val="75000"/>
                    <a:lumOff val="25000"/>
                  </a:schemeClr>
                </a:solidFill>
                <a:latin typeface="Trebuchet MS" pitchFamily="34" charset="0"/>
              </a:rPr>
              <a:t>şekilde istek </a:t>
            </a:r>
            <a:r>
              <a:rPr lang="tr-TR" sz="2400" dirty="0" smtClean="0">
                <a:solidFill>
                  <a:schemeClr val="tx1">
                    <a:lumMod val="75000"/>
                    <a:lumOff val="25000"/>
                  </a:schemeClr>
                </a:solidFill>
                <a:latin typeface="Trebuchet MS" pitchFamily="34" charset="0"/>
              </a:rPr>
              <a:t>gerçekleştirilir. Tek fark, bu </a:t>
            </a:r>
            <a:r>
              <a:rPr lang="tr-TR" sz="2400" dirty="0" smtClean="0">
                <a:solidFill>
                  <a:schemeClr val="tx1">
                    <a:lumMod val="75000"/>
                    <a:lumOff val="25000"/>
                  </a:schemeClr>
                </a:solidFill>
                <a:latin typeface="Trebuchet MS" pitchFamily="34" charset="0"/>
              </a:rPr>
              <a:t>yöntemle yapılan </a:t>
            </a:r>
            <a:r>
              <a:rPr lang="tr-TR" sz="2400" dirty="0" smtClean="0">
                <a:solidFill>
                  <a:schemeClr val="tx1">
                    <a:lumMod val="75000"/>
                    <a:lumOff val="25000"/>
                  </a:schemeClr>
                </a:solidFill>
                <a:latin typeface="Trebuchet MS" pitchFamily="34" charset="0"/>
              </a:rPr>
              <a:t>isteklere geri dönülen cevap </a:t>
            </a:r>
            <a:r>
              <a:rPr lang="tr-TR" sz="2400" dirty="0" smtClean="0">
                <a:solidFill>
                  <a:schemeClr val="tx1">
                    <a:lumMod val="75000"/>
                    <a:lumOff val="25000"/>
                  </a:schemeClr>
                </a:solidFill>
                <a:latin typeface="Trebuchet MS" pitchFamily="34" charset="0"/>
              </a:rPr>
              <a:t>sadece başlık </a:t>
            </a:r>
            <a:r>
              <a:rPr lang="tr-TR" sz="2400" dirty="0" smtClean="0">
                <a:solidFill>
                  <a:schemeClr val="tx1">
                    <a:lumMod val="75000"/>
                    <a:lumOff val="25000"/>
                  </a:schemeClr>
                </a:solidFill>
                <a:latin typeface="Trebuchet MS" pitchFamily="34" charset="0"/>
              </a:rPr>
              <a:t>bilgisini içerir. Arama motorları, </a:t>
            </a:r>
            <a:r>
              <a:rPr lang="tr-TR" sz="2400" dirty="0" smtClean="0">
                <a:solidFill>
                  <a:schemeClr val="tx1">
                    <a:lumMod val="75000"/>
                    <a:lumOff val="25000"/>
                  </a:schemeClr>
                </a:solidFill>
                <a:latin typeface="Trebuchet MS" pitchFamily="34" charset="0"/>
              </a:rPr>
              <a:t>web sayfasının </a:t>
            </a:r>
            <a:r>
              <a:rPr lang="tr-TR" sz="2400" dirty="0" smtClean="0">
                <a:solidFill>
                  <a:schemeClr val="tx1">
                    <a:lumMod val="75000"/>
                    <a:lumOff val="25000"/>
                  </a:schemeClr>
                </a:solidFill>
                <a:latin typeface="Trebuchet MS" pitchFamily="34" charset="0"/>
              </a:rPr>
              <a:t>tekrar indekslenmesine </a:t>
            </a:r>
            <a:r>
              <a:rPr lang="tr-TR" sz="2400" dirty="0" smtClean="0">
                <a:solidFill>
                  <a:schemeClr val="tx1">
                    <a:lumMod val="75000"/>
                    <a:lumOff val="25000"/>
                  </a:schemeClr>
                </a:solidFill>
                <a:latin typeface="Trebuchet MS" pitchFamily="34" charset="0"/>
              </a:rPr>
              <a:t>gerek olup </a:t>
            </a:r>
            <a:r>
              <a:rPr lang="tr-TR" sz="2400" dirty="0" smtClean="0">
                <a:solidFill>
                  <a:schemeClr val="tx1">
                    <a:lumMod val="75000"/>
                    <a:lumOff val="25000"/>
                  </a:schemeClr>
                </a:solidFill>
                <a:latin typeface="Trebuchet MS" pitchFamily="34" charset="0"/>
              </a:rPr>
              <a:t>olmadığını sorgularken bant </a:t>
            </a:r>
            <a:r>
              <a:rPr lang="tr-TR" sz="2400" dirty="0" smtClean="0">
                <a:solidFill>
                  <a:schemeClr val="tx1">
                    <a:lumMod val="75000"/>
                    <a:lumOff val="25000"/>
                  </a:schemeClr>
                </a:solidFill>
                <a:latin typeface="Trebuchet MS" pitchFamily="34" charset="0"/>
              </a:rPr>
              <a:t>genişliğinden tasarruf </a:t>
            </a:r>
            <a:r>
              <a:rPr lang="tr-TR" sz="2400" dirty="0" smtClean="0">
                <a:solidFill>
                  <a:schemeClr val="tx1">
                    <a:lumMod val="75000"/>
                    <a:lumOff val="25000"/>
                  </a:schemeClr>
                </a:solidFill>
                <a:latin typeface="Trebuchet MS" pitchFamily="34" charset="0"/>
              </a:rPr>
              <a:t>etmek amacıyla bu </a:t>
            </a:r>
            <a:r>
              <a:rPr lang="tr-TR" sz="2400" dirty="0" smtClean="0">
                <a:solidFill>
                  <a:schemeClr val="tx1">
                    <a:lumMod val="75000"/>
                    <a:lumOff val="25000"/>
                  </a:schemeClr>
                </a:solidFill>
                <a:latin typeface="Trebuchet MS" pitchFamily="34" charset="0"/>
              </a:rPr>
              <a:t>yöntemden faydalanırlar</a:t>
            </a:r>
            <a:r>
              <a:rPr lang="tr-TR" sz="2400" dirty="0" smtClean="0">
                <a:solidFill>
                  <a:schemeClr val="tx1">
                    <a:lumMod val="75000"/>
                    <a:lumOff val="25000"/>
                  </a:schemeClr>
                </a:solidFill>
                <a:latin typeface="Trebuchet MS" pitchFamily="34" charset="0"/>
              </a:rPr>
              <a:t>.</a:t>
            </a:r>
            <a:endParaRPr lang="tr-TR" sz="2400" dirty="0" smtClean="0">
              <a:solidFill>
                <a:schemeClr val="tx1">
                  <a:lumMod val="75000"/>
                  <a:lumOff val="25000"/>
                </a:schemeClr>
              </a:solidFill>
              <a:latin typeface="Trebuchet MS"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İstek Yöntemleri</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5373216"/>
          </a:xfrm>
          <a:prstGeom prst="rect">
            <a:avLst/>
          </a:prstGeom>
        </p:spPr>
        <p:txBody>
          <a:bodyPr vert="horz">
            <a:normAutofit/>
          </a:bodyPr>
          <a:lstStyle/>
          <a:p>
            <a:pPr lvl="0" algn="just">
              <a:spcBef>
                <a:spcPts val="600"/>
              </a:spcBef>
              <a:buClr>
                <a:schemeClr val="accent1"/>
              </a:buClr>
              <a:buSzPct val="70000"/>
              <a:defRPr/>
            </a:pPr>
            <a:r>
              <a:rPr lang="tr-TR" sz="2400" i="1" dirty="0" smtClean="0">
                <a:solidFill>
                  <a:srgbClr val="C00000"/>
                </a:solidFill>
                <a:latin typeface="Trebuchet MS" pitchFamily="34" charset="0"/>
              </a:rPr>
              <a:t>PUT Yöntemi</a:t>
            </a: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İstemciden sunucuya gönderilen </a:t>
            </a:r>
            <a:r>
              <a:rPr lang="tr-TR" sz="2400" dirty="0" smtClean="0">
                <a:solidFill>
                  <a:schemeClr val="tx1">
                    <a:lumMod val="75000"/>
                    <a:lumOff val="25000"/>
                  </a:schemeClr>
                </a:solidFill>
                <a:latin typeface="Trebuchet MS" pitchFamily="34" charset="0"/>
              </a:rPr>
              <a:t>veriler ile </a:t>
            </a:r>
            <a:r>
              <a:rPr lang="tr-TR" sz="2400" dirty="0" smtClean="0">
                <a:solidFill>
                  <a:schemeClr val="tx1">
                    <a:lumMod val="75000"/>
                    <a:lumOff val="25000"/>
                  </a:schemeClr>
                </a:solidFill>
                <a:latin typeface="Trebuchet MS" pitchFamily="34" charset="0"/>
              </a:rPr>
              <a:t>yeni bir kaynak (dosya) yaratılacak </a:t>
            </a:r>
            <a:r>
              <a:rPr lang="tr-TR" sz="2400" dirty="0" smtClean="0">
                <a:solidFill>
                  <a:schemeClr val="tx1">
                    <a:lumMod val="75000"/>
                    <a:lumOff val="25000"/>
                  </a:schemeClr>
                </a:solidFill>
                <a:latin typeface="Trebuchet MS" pitchFamily="34" charset="0"/>
              </a:rPr>
              <a:t>ise istek </a:t>
            </a:r>
            <a:r>
              <a:rPr lang="tr-TR" sz="2400" dirty="0" smtClean="0">
                <a:solidFill>
                  <a:schemeClr val="tx1">
                    <a:lumMod val="75000"/>
                    <a:lumOff val="25000"/>
                  </a:schemeClr>
                </a:solidFill>
                <a:latin typeface="Trebuchet MS" pitchFamily="34" charset="0"/>
              </a:rPr>
              <a:t>yöntemi olarak PUT yöntemi kullanılır</a:t>
            </a:r>
            <a:r>
              <a:rPr lang="tr-TR" sz="2400" dirty="0" smtClean="0">
                <a:solidFill>
                  <a:schemeClr val="tx1">
                    <a:lumMod val="75000"/>
                    <a:lumOff val="25000"/>
                  </a:schemeClr>
                </a:solidFill>
                <a:latin typeface="Trebuchet MS" pitchFamily="34" charset="0"/>
              </a:rPr>
              <a:t>.</a:t>
            </a:r>
          </a:p>
          <a:p>
            <a:pPr lvl="0" algn="just">
              <a:spcBef>
                <a:spcPts val="600"/>
              </a:spcBef>
              <a:buClr>
                <a:schemeClr val="accent1"/>
              </a:buClr>
              <a:buSzPct val="70000"/>
              <a:defRPr/>
            </a:pPr>
            <a:r>
              <a:rPr lang="tr-TR" sz="2400" i="1" dirty="0" smtClean="0">
                <a:solidFill>
                  <a:srgbClr val="C00000"/>
                </a:solidFill>
                <a:latin typeface="Trebuchet MS" pitchFamily="34" charset="0"/>
              </a:rPr>
              <a:t>OPTIONS Yöntemi</a:t>
            </a:r>
            <a:endParaRPr lang="tr-TR" sz="2400" i="1" dirty="0" smtClean="0">
              <a:solidFill>
                <a:srgbClr val="C00000"/>
              </a:solidFill>
              <a:latin typeface="Trebuchet MS" pitchFamily="34" charset="0"/>
            </a:endParaRP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İstek-cevap döngüsü </a:t>
            </a:r>
            <a:r>
              <a:rPr lang="tr-TR" sz="2400" dirty="0" smtClean="0">
                <a:solidFill>
                  <a:schemeClr val="tx1">
                    <a:lumMod val="75000"/>
                    <a:lumOff val="25000"/>
                  </a:schemeClr>
                </a:solidFill>
                <a:latin typeface="Trebuchet MS" pitchFamily="34" charset="0"/>
              </a:rPr>
              <a:t>içinde mevcut </a:t>
            </a:r>
            <a:r>
              <a:rPr lang="tr-TR" sz="2400" dirty="0" smtClean="0">
                <a:solidFill>
                  <a:schemeClr val="tx1">
                    <a:lumMod val="75000"/>
                    <a:lumOff val="25000"/>
                  </a:schemeClr>
                </a:solidFill>
                <a:latin typeface="Trebuchet MS" pitchFamily="34" charset="0"/>
              </a:rPr>
              <a:t>iletişim seçenekleri hakkında </a:t>
            </a:r>
            <a:r>
              <a:rPr lang="tr-TR" sz="2400" dirty="0" smtClean="0">
                <a:solidFill>
                  <a:schemeClr val="tx1">
                    <a:lumMod val="75000"/>
                    <a:lumOff val="25000"/>
                  </a:schemeClr>
                </a:solidFill>
                <a:latin typeface="Trebuchet MS" pitchFamily="34" charset="0"/>
              </a:rPr>
              <a:t>bilgi sahibi </a:t>
            </a:r>
            <a:r>
              <a:rPr lang="tr-TR" sz="2400" dirty="0" smtClean="0">
                <a:solidFill>
                  <a:schemeClr val="tx1">
                    <a:lumMod val="75000"/>
                    <a:lumOff val="25000"/>
                  </a:schemeClr>
                </a:solidFill>
                <a:latin typeface="Trebuchet MS" pitchFamily="34" charset="0"/>
              </a:rPr>
              <a:t>olmak için kullanılan yöntemdir</a:t>
            </a:r>
            <a:r>
              <a:rPr lang="tr-TR" sz="2400" dirty="0" smtClean="0">
                <a:solidFill>
                  <a:schemeClr val="tx1">
                    <a:lumMod val="75000"/>
                    <a:lumOff val="25000"/>
                  </a:schemeClr>
                </a:solidFill>
                <a:latin typeface="Trebuchet MS" pitchFamily="34" charset="0"/>
              </a:rPr>
              <a:t>.</a:t>
            </a:r>
          </a:p>
          <a:p>
            <a:pPr lvl="0" algn="just">
              <a:spcBef>
                <a:spcPts val="600"/>
              </a:spcBef>
              <a:buClr>
                <a:schemeClr val="accent1"/>
              </a:buClr>
              <a:buSzPct val="70000"/>
              <a:defRPr/>
            </a:pPr>
            <a:r>
              <a:rPr lang="tr-TR" sz="2400" i="1" dirty="0" smtClean="0">
                <a:solidFill>
                  <a:srgbClr val="C00000"/>
                </a:solidFill>
                <a:latin typeface="Trebuchet MS" pitchFamily="34" charset="0"/>
              </a:rPr>
              <a:t>DELETE Yöntemi </a:t>
            </a: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Bu </a:t>
            </a:r>
            <a:r>
              <a:rPr lang="tr-TR" sz="2400" dirty="0" smtClean="0">
                <a:solidFill>
                  <a:schemeClr val="tx1">
                    <a:lumMod val="75000"/>
                    <a:lumOff val="25000"/>
                  </a:schemeClr>
                </a:solidFill>
                <a:latin typeface="Trebuchet MS" pitchFamily="34" charset="0"/>
              </a:rPr>
              <a:t>yöntemle sunucu </a:t>
            </a:r>
            <a:r>
              <a:rPr lang="tr-TR" sz="2400" dirty="0" smtClean="0">
                <a:solidFill>
                  <a:schemeClr val="tx1">
                    <a:lumMod val="75000"/>
                    <a:lumOff val="25000"/>
                  </a:schemeClr>
                </a:solidFill>
                <a:latin typeface="Trebuchet MS" pitchFamily="34" charset="0"/>
              </a:rPr>
              <a:t>bilgisayarda bulunan </a:t>
            </a:r>
            <a:r>
              <a:rPr lang="tr-TR" sz="2400" dirty="0" smtClean="0">
                <a:solidFill>
                  <a:schemeClr val="tx1">
                    <a:lumMod val="75000"/>
                    <a:lumOff val="25000"/>
                  </a:schemeClr>
                </a:solidFill>
                <a:latin typeface="Trebuchet MS" pitchFamily="34" charset="0"/>
              </a:rPr>
              <a:t>bir kaynak silinir.</a:t>
            </a:r>
            <a:endParaRPr lang="tr-TR" sz="2400" dirty="0" smtClean="0">
              <a:solidFill>
                <a:schemeClr val="tx1">
                  <a:lumMod val="75000"/>
                  <a:lumOff val="25000"/>
                </a:schemeClr>
              </a:solidFill>
              <a:latin typeface="Trebuchet MS"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İstek Yöntemleri</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4032448"/>
          </a:xfrm>
          <a:prstGeom prst="rect">
            <a:avLst/>
          </a:prstGeom>
        </p:spPr>
        <p:txBody>
          <a:bodyPr vert="horz">
            <a:normAutofit/>
          </a:bodyPr>
          <a:lstStyle/>
          <a:p>
            <a:pPr lvl="0" algn="just">
              <a:spcBef>
                <a:spcPts val="600"/>
              </a:spcBef>
              <a:buClr>
                <a:schemeClr val="accent1"/>
              </a:buClr>
              <a:buSzPct val="70000"/>
              <a:defRPr/>
            </a:pPr>
            <a:r>
              <a:rPr lang="tr-TR" sz="2400" i="1" dirty="0" smtClean="0">
                <a:solidFill>
                  <a:srgbClr val="C00000"/>
                </a:solidFill>
                <a:latin typeface="Trebuchet MS" pitchFamily="34" charset="0"/>
              </a:rPr>
              <a:t>TRACE Yöntemi</a:t>
            </a: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Sunucunun, HTTP mesajı ile </a:t>
            </a:r>
            <a:r>
              <a:rPr lang="tr-TR" sz="2400" dirty="0" smtClean="0">
                <a:solidFill>
                  <a:schemeClr val="tx1">
                    <a:lumMod val="75000"/>
                    <a:lumOff val="25000"/>
                  </a:schemeClr>
                </a:solidFill>
                <a:latin typeface="Trebuchet MS" pitchFamily="34" charset="0"/>
              </a:rPr>
              <a:t>kendisine iletilen </a:t>
            </a:r>
            <a:r>
              <a:rPr lang="tr-TR" sz="2400" dirty="0" smtClean="0">
                <a:solidFill>
                  <a:schemeClr val="tx1">
                    <a:lumMod val="75000"/>
                    <a:lumOff val="25000"/>
                  </a:schemeClr>
                </a:solidFill>
                <a:latin typeface="Trebuchet MS" pitchFamily="34" charset="0"/>
              </a:rPr>
              <a:t>mesajın tamamının bir </a:t>
            </a:r>
            <a:r>
              <a:rPr lang="tr-TR" sz="2400" dirty="0" smtClean="0">
                <a:solidFill>
                  <a:schemeClr val="tx1">
                    <a:lumMod val="75000"/>
                    <a:lumOff val="25000"/>
                  </a:schemeClr>
                </a:solidFill>
                <a:latin typeface="Trebuchet MS" pitchFamily="34" charset="0"/>
              </a:rPr>
              <a:t>kopyasını cevap </a:t>
            </a:r>
            <a:r>
              <a:rPr lang="tr-TR" sz="2400" dirty="0" smtClean="0">
                <a:solidFill>
                  <a:schemeClr val="tx1">
                    <a:lumMod val="75000"/>
                    <a:lumOff val="25000"/>
                  </a:schemeClr>
                </a:solidFill>
                <a:latin typeface="Trebuchet MS" pitchFamily="34" charset="0"/>
              </a:rPr>
              <a:t>mesajın gövdesinde geri </a:t>
            </a:r>
            <a:r>
              <a:rPr lang="tr-TR" sz="2400" dirty="0" smtClean="0">
                <a:solidFill>
                  <a:schemeClr val="tx1">
                    <a:lumMod val="75000"/>
                    <a:lumOff val="25000"/>
                  </a:schemeClr>
                </a:solidFill>
                <a:latin typeface="Trebuchet MS" pitchFamily="34" charset="0"/>
              </a:rPr>
              <a:t>döndürdüğü istek </a:t>
            </a:r>
            <a:r>
              <a:rPr lang="tr-TR" sz="2400" dirty="0" smtClean="0">
                <a:solidFill>
                  <a:schemeClr val="tx1">
                    <a:lumMod val="75000"/>
                    <a:lumOff val="25000"/>
                  </a:schemeClr>
                </a:solidFill>
                <a:latin typeface="Trebuchet MS" pitchFamily="34" charset="0"/>
              </a:rPr>
              <a:t>yöntemidir. Bu yöntemle </a:t>
            </a:r>
            <a:r>
              <a:rPr lang="tr-TR" sz="2400" dirty="0" smtClean="0">
                <a:solidFill>
                  <a:schemeClr val="tx1">
                    <a:lumMod val="75000"/>
                    <a:lumOff val="25000"/>
                  </a:schemeClr>
                </a:solidFill>
                <a:latin typeface="Trebuchet MS" pitchFamily="34" charset="0"/>
              </a:rPr>
              <a:t>istemci ve </a:t>
            </a:r>
            <a:r>
              <a:rPr lang="tr-TR" sz="2400" dirty="0" smtClean="0">
                <a:solidFill>
                  <a:schemeClr val="tx1">
                    <a:lumMod val="75000"/>
                    <a:lumOff val="25000"/>
                  </a:schemeClr>
                </a:solidFill>
                <a:latin typeface="Trebuchet MS" pitchFamily="34" charset="0"/>
              </a:rPr>
              <a:t>sunucu </a:t>
            </a:r>
            <a:r>
              <a:rPr lang="tr-TR" sz="2400" dirty="0" smtClean="0">
                <a:solidFill>
                  <a:schemeClr val="tx1">
                    <a:lumMod val="75000"/>
                    <a:lumOff val="25000"/>
                  </a:schemeClr>
                </a:solidFill>
                <a:latin typeface="Trebuchet MS" pitchFamily="34" charset="0"/>
              </a:rPr>
              <a:t>bilgisayarlar </a:t>
            </a:r>
            <a:r>
              <a:rPr lang="tr-TR" sz="2400" dirty="0" smtClean="0">
                <a:solidFill>
                  <a:schemeClr val="tx1">
                    <a:lumMod val="75000"/>
                    <a:lumOff val="25000"/>
                  </a:schemeClr>
                </a:solidFill>
                <a:latin typeface="Trebuchet MS" pitchFamily="34" charset="0"/>
              </a:rPr>
              <a:t>bir vekil sunucu </a:t>
            </a:r>
            <a:r>
              <a:rPr lang="tr-TR" sz="2400" dirty="0" smtClean="0">
                <a:solidFill>
                  <a:schemeClr val="tx1">
                    <a:lumMod val="75000"/>
                    <a:lumOff val="25000"/>
                  </a:schemeClr>
                </a:solidFill>
                <a:latin typeface="Trebuchet MS" pitchFamily="34" charset="0"/>
              </a:rPr>
              <a:t>üzerinden iletişimde </a:t>
            </a:r>
            <a:r>
              <a:rPr lang="tr-TR" sz="2400" dirty="0" smtClean="0">
                <a:solidFill>
                  <a:schemeClr val="tx1">
                    <a:lumMod val="75000"/>
                    <a:lumOff val="25000"/>
                  </a:schemeClr>
                </a:solidFill>
                <a:latin typeface="Trebuchet MS" pitchFamily="34" charset="0"/>
              </a:rPr>
              <a:t>bulunuyorlarsa vekil </a:t>
            </a:r>
            <a:r>
              <a:rPr lang="tr-TR" sz="2400" dirty="0" smtClean="0">
                <a:solidFill>
                  <a:schemeClr val="tx1">
                    <a:lumMod val="75000"/>
                    <a:lumOff val="25000"/>
                  </a:schemeClr>
                </a:solidFill>
                <a:latin typeface="Trebuchet MS" pitchFamily="34" charset="0"/>
              </a:rPr>
              <a:t>sunucunun ve </a:t>
            </a:r>
            <a:r>
              <a:rPr lang="tr-TR" sz="2400" dirty="0" smtClean="0">
                <a:solidFill>
                  <a:schemeClr val="tx1">
                    <a:lumMod val="75000"/>
                    <a:lumOff val="25000"/>
                  </a:schemeClr>
                </a:solidFill>
                <a:latin typeface="Trebuchet MS" pitchFamily="34" charset="0"/>
              </a:rPr>
              <a:t>gerçekleştirdiği </a:t>
            </a:r>
            <a:r>
              <a:rPr lang="tr-TR" sz="2400" dirty="0" smtClean="0">
                <a:solidFill>
                  <a:schemeClr val="tx1">
                    <a:lumMod val="75000"/>
                    <a:lumOff val="25000"/>
                  </a:schemeClr>
                </a:solidFill>
                <a:latin typeface="Trebuchet MS" pitchFamily="34" charset="0"/>
              </a:rPr>
              <a:t>değişikliklerin tespit </a:t>
            </a:r>
            <a:r>
              <a:rPr lang="tr-TR" sz="2400" dirty="0" smtClean="0">
                <a:solidFill>
                  <a:schemeClr val="tx1">
                    <a:lumMod val="75000"/>
                    <a:lumOff val="25000"/>
                  </a:schemeClr>
                </a:solidFill>
                <a:latin typeface="Trebuchet MS" pitchFamily="34" charset="0"/>
              </a:rPr>
              <a:t>edilmesi mümkün olabilmektedir.</a:t>
            </a:r>
            <a:endParaRPr lang="tr-TR" sz="2400" dirty="0" smtClean="0">
              <a:solidFill>
                <a:schemeClr val="tx1">
                  <a:lumMod val="75000"/>
                  <a:lumOff val="25000"/>
                </a:schemeClr>
              </a:solidFill>
              <a:latin typeface="Trebuchet MS"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Cevap Kodları </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2016224"/>
          </a:xfrm>
          <a:prstGeom prst="rect">
            <a:avLst/>
          </a:prstGeom>
        </p:spPr>
        <p:txBody>
          <a:bodyPr vert="horz">
            <a:normAutofit/>
          </a:bodyPr>
          <a:lstStyle/>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Cevap kodları (</a:t>
            </a:r>
            <a:r>
              <a:rPr lang="tr-TR" sz="2400" dirty="0" err="1" smtClean="0">
                <a:solidFill>
                  <a:schemeClr val="tx1">
                    <a:lumMod val="75000"/>
                    <a:lumOff val="25000"/>
                  </a:schemeClr>
                </a:solidFill>
                <a:latin typeface="Trebuchet MS" pitchFamily="34" charset="0"/>
              </a:rPr>
              <a:t>response</a:t>
            </a:r>
            <a:r>
              <a:rPr lang="tr-TR" sz="2400" dirty="0" smtClean="0">
                <a:solidFill>
                  <a:schemeClr val="tx1">
                    <a:lumMod val="75000"/>
                    <a:lumOff val="25000"/>
                  </a:schemeClr>
                </a:solidFill>
                <a:latin typeface="Trebuchet MS" pitchFamily="34" charset="0"/>
              </a:rPr>
              <a:t> </a:t>
            </a:r>
            <a:r>
              <a:rPr lang="tr-TR" sz="2400" dirty="0" err="1" smtClean="0">
                <a:solidFill>
                  <a:schemeClr val="tx1">
                    <a:lumMod val="75000"/>
                    <a:lumOff val="25000"/>
                  </a:schemeClr>
                </a:solidFill>
                <a:latin typeface="Trebuchet MS" pitchFamily="34" charset="0"/>
              </a:rPr>
              <a:t>codes</a:t>
            </a:r>
            <a:r>
              <a:rPr lang="tr-TR" sz="2400" dirty="0" smtClean="0">
                <a:solidFill>
                  <a:schemeClr val="tx1">
                    <a:lumMod val="75000"/>
                    <a:lumOff val="25000"/>
                  </a:schemeClr>
                </a:solidFill>
                <a:latin typeface="Trebuchet MS" pitchFamily="34" charset="0"/>
              </a:rPr>
              <a:t>), cevap </a:t>
            </a:r>
            <a:r>
              <a:rPr lang="tr-TR" sz="2400" dirty="0" smtClean="0">
                <a:solidFill>
                  <a:schemeClr val="tx1">
                    <a:lumMod val="75000"/>
                    <a:lumOff val="25000"/>
                  </a:schemeClr>
                </a:solidFill>
                <a:latin typeface="Trebuchet MS" pitchFamily="34" charset="0"/>
              </a:rPr>
              <a:t>başlığının bir </a:t>
            </a:r>
            <a:r>
              <a:rPr lang="tr-TR" sz="2400" dirty="0" smtClean="0">
                <a:solidFill>
                  <a:schemeClr val="tx1">
                    <a:lumMod val="75000"/>
                    <a:lumOff val="25000"/>
                  </a:schemeClr>
                </a:solidFill>
                <a:latin typeface="Trebuchet MS" pitchFamily="34" charset="0"/>
              </a:rPr>
              <a:t>parçası olarak web sunucu yazılımının </a:t>
            </a:r>
            <a:r>
              <a:rPr lang="tr-TR" sz="2400" dirty="0" smtClean="0">
                <a:solidFill>
                  <a:schemeClr val="tx1">
                    <a:lumMod val="75000"/>
                    <a:lumOff val="25000"/>
                  </a:schemeClr>
                </a:solidFill>
                <a:latin typeface="Trebuchet MS" pitchFamily="34" charset="0"/>
              </a:rPr>
              <a:t>geri döndüğü </a:t>
            </a:r>
            <a:r>
              <a:rPr lang="tr-TR" sz="2400" dirty="0" smtClean="0">
                <a:solidFill>
                  <a:schemeClr val="tx1">
                    <a:lumMod val="75000"/>
                    <a:lumOff val="25000"/>
                  </a:schemeClr>
                </a:solidFill>
                <a:latin typeface="Trebuchet MS" pitchFamily="34" charset="0"/>
              </a:rPr>
              <a:t>tamsayı değeridir. HTTP durum </a:t>
            </a:r>
            <a:r>
              <a:rPr lang="tr-TR" sz="2400" dirty="0" smtClean="0">
                <a:solidFill>
                  <a:schemeClr val="tx1">
                    <a:lumMod val="75000"/>
                    <a:lumOff val="25000"/>
                  </a:schemeClr>
                </a:solidFill>
                <a:latin typeface="Trebuchet MS" pitchFamily="34" charset="0"/>
              </a:rPr>
              <a:t>kodları olarak </a:t>
            </a:r>
            <a:r>
              <a:rPr lang="tr-TR" sz="2400" dirty="0" smtClean="0">
                <a:solidFill>
                  <a:schemeClr val="tx1">
                    <a:lumMod val="75000"/>
                    <a:lumOff val="25000"/>
                  </a:schemeClr>
                </a:solidFill>
                <a:latin typeface="Trebuchet MS" pitchFamily="34" charset="0"/>
              </a:rPr>
              <a:t>da tanımlanırlar. Bu kodlar, isteğin </a:t>
            </a:r>
            <a:r>
              <a:rPr lang="tr-TR" sz="2400" dirty="0" smtClean="0">
                <a:solidFill>
                  <a:schemeClr val="tx1">
                    <a:lumMod val="75000"/>
                    <a:lumOff val="25000"/>
                  </a:schemeClr>
                </a:solidFill>
                <a:latin typeface="Trebuchet MS" pitchFamily="34" charset="0"/>
              </a:rPr>
              <a:t>durumu hakkında </a:t>
            </a:r>
            <a:r>
              <a:rPr lang="tr-TR" sz="2400" dirty="0" smtClean="0">
                <a:solidFill>
                  <a:schemeClr val="tx1">
                    <a:lumMod val="75000"/>
                    <a:lumOff val="25000"/>
                  </a:schemeClr>
                </a:solidFill>
                <a:latin typeface="Trebuchet MS" pitchFamily="34" charset="0"/>
              </a:rPr>
              <a:t>bilgi vermektedir.</a:t>
            </a:r>
            <a:endParaRPr lang="tr-TR" sz="2400" dirty="0" smtClean="0">
              <a:solidFill>
                <a:schemeClr val="tx1">
                  <a:lumMod val="75000"/>
                  <a:lumOff val="25000"/>
                </a:schemeClr>
              </a:solidFill>
              <a:latin typeface="Trebuchet MS" pitchFamily="34" charset="0"/>
            </a:endParaRPr>
          </a:p>
        </p:txBody>
      </p:sp>
      <p:pic>
        <p:nvPicPr>
          <p:cNvPr id="7170" name="Picture 2"/>
          <p:cNvPicPr>
            <a:picLocks noChangeAspect="1" noChangeArrowheads="1"/>
          </p:cNvPicPr>
          <p:nvPr/>
        </p:nvPicPr>
        <p:blipFill>
          <a:blip r:embed="rId3" cstate="print"/>
          <a:srcRect/>
          <a:stretch>
            <a:fillRect/>
          </a:stretch>
        </p:blipFill>
        <p:spPr bwMode="auto">
          <a:xfrm>
            <a:off x="2411760" y="3356992"/>
            <a:ext cx="4452384"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616624"/>
          </a:xfrm>
        </p:spPr>
        <p:txBody>
          <a:bodyPr>
            <a:normAutofit/>
          </a:bodyPr>
          <a:lstStyle/>
          <a:p>
            <a:pPr marL="0" indent="0" algn="just">
              <a:buFont typeface="Wingdings" pitchFamily="2" charset="2"/>
              <a:buNone/>
              <a:defRPr/>
            </a:pPr>
            <a:r>
              <a:rPr lang="tr-TR" dirty="0" smtClean="0">
                <a:solidFill>
                  <a:schemeClr val="tx1">
                    <a:lumMod val="75000"/>
                    <a:lumOff val="25000"/>
                  </a:schemeClr>
                </a:solidFill>
                <a:latin typeface="Trebuchet MS" pitchFamily="34" charset="0"/>
              </a:rPr>
              <a:t>Tim </a:t>
            </a:r>
            <a:r>
              <a:rPr lang="tr-TR" dirty="0" err="1" smtClean="0">
                <a:solidFill>
                  <a:schemeClr val="tx1">
                    <a:lumMod val="75000"/>
                    <a:lumOff val="25000"/>
                  </a:schemeClr>
                </a:solidFill>
                <a:latin typeface="Trebuchet MS" pitchFamily="34" charset="0"/>
              </a:rPr>
              <a:t>Berners</a:t>
            </a:r>
            <a:r>
              <a:rPr lang="tr-TR" dirty="0" smtClean="0">
                <a:solidFill>
                  <a:schemeClr val="tx1">
                    <a:lumMod val="75000"/>
                    <a:lumOff val="25000"/>
                  </a:schemeClr>
                </a:solidFill>
                <a:latin typeface="Trebuchet MS" pitchFamily="34" charset="0"/>
              </a:rPr>
              <a:t> Lee’nin </a:t>
            </a:r>
            <a:r>
              <a:rPr lang="tr-TR" dirty="0" err="1" smtClean="0">
                <a:solidFill>
                  <a:schemeClr val="tx1">
                    <a:lumMod val="75000"/>
                    <a:lumOff val="25000"/>
                  </a:schemeClr>
                </a:solidFill>
                <a:latin typeface="Trebuchet MS" pitchFamily="34" charset="0"/>
              </a:rPr>
              <a:t>CERN’den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MIT’ye</a:t>
            </a:r>
            <a:r>
              <a:rPr lang="tr-TR" dirty="0" smtClean="0">
                <a:solidFill>
                  <a:schemeClr val="tx1">
                    <a:lumMod val="75000"/>
                    <a:lumOff val="25000"/>
                  </a:schemeClr>
                </a:solidFill>
                <a:latin typeface="Trebuchet MS" pitchFamily="34" charset="0"/>
              </a:rPr>
              <a:t> </a:t>
            </a:r>
            <a:r>
              <a:rPr lang="tr-TR" dirty="0" smtClean="0">
                <a:solidFill>
                  <a:schemeClr val="tx1">
                    <a:lumMod val="75000"/>
                    <a:lumOff val="25000"/>
                  </a:schemeClr>
                </a:solidFill>
                <a:latin typeface="Trebuchet MS" pitchFamily="34" charset="0"/>
              </a:rPr>
              <a:t>(Massachusetts </a:t>
            </a:r>
            <a:r>
              <a:rPr lang="tr-TR" dirty="0" err="1" smtClean="0">
                <a:solidFill>
                  <a:schemeClr val="tx1">
                    <a:lumMod val="75000"/>
                    <a:lumOff val="25000"/>
                  </a:schemeClr>
                </a:solidFill>
                <a:latin typeface="Trebuchet MS" pitchFamily="34" charset="0"/>
              </a:rPr>
              <a:t>Institute</a:t>
            </a:r>
            <a:r>
              <a:rPr lang="tr-TR" dirty="0" smtClean="0">
                <a:solidFill>
                  <a:schemeClr val="tx1">
                    <a:lumMod val="75000"/>
                    <a:lumOff val="25000"/>
                  </a:schemeClr>
                </a:solidFill>
                <a:latin typeface="Trebuchet MS" pitchFamily="34" charset="0"/>
              </a:rPr>
              <a:t> of </a:t>
            </a:r>
            <a:r>
              <a:rPr lang="tr-TR" dirty="0" err="1" smtClean="0">
                <a:solidFill>
                  <a:schemeClr val="tx1">
                    <a:lumMod val="75000"/>
                    <a:lumOff val="25000"/>
                  </a:schemeClr>
                </a:solidFill>
                <a:latin typeface="Trebuchet MS" pitchFamily="34" charset="0"/>
              </a:rPr>
              <a:t>Technology</a:t>
            </a:r>
            <a:r>
              <a:rPr lang="tr-TR" dirty="0" smtClean="0">
                <a:solidFill>
                  <a:schemeClr val="tx1">
                    <a:lumMod val="75000"/>
                    <a:lumOff val="25000"/>
                  </a:schemeClr>
                </a:solidFill>
                <a:latin typeface="Trebuchet MS" pitchFamily="34" charset="0"/>
              </a:rPr>
              <a:t>) gelip </a:t>
            </a:r>
            <a:r>
              <a:rPr lang="tr-TR" dirty="0" smtClean="0">
                <a:solidFill>
                  <a:schemeClr val="tx1">
                    <a:lumMod val="75000"/>
                    <a:lumOff val="25000"/>
                  </a:schemeClr>
                </a:solidFill>
                <a:latin typeface="Trebuchet MS" pitchFamily="34" charset="0"/>
              </a:rPr>
              <a:t>1994 yılında kurduğu ve halen </a:t>
            </a:r>
            <a:r>
              <a:rPr lang="tr-TR" dirty="0" smtClean="0">
                <a:solidFill>
                  <a:schemeClr val="tx1">
                    <a:lumMod val="75000"/>
                    <a:lumOff val="25000"/>
                  </a:schemeClr>
                </a:solidFill>
                <a:latin typeface="Trebuchet MS" pitchFamily="34" charset="0"/>
              </a:rPr>
              <a:t>başkanlığını sürdürdüğü </a:t>
            </a:r>
            <a:r>
              <a:rPr lang="tr-TR" dirty="0" smtClean="0">
                <a:solidFill>
                  <a:schemeClr val="tx1">
                    <a:lumMod val="75000"/>
                    <a:lumOff val="25000"/>
                  </a:schemeClr>
                </a:solidFill>
                <a:latin typeface="Trebuchet MS" pitchFamily="34" charset="0"/>
              </a:rPr>
              <a:t>Dünya Genelinde Ağ </a:t>
            </a:r>
            <a:r>
              <a:rPr lang="tr-TR" dirty="0" smtClean="0">
                <a:solidFill>
                  <a:schemeClr val="tx1">
                    <a:lumMod val="75000"/>
                    <a:lumOff val="25000"/>
                  </a:schemeClr>
                </a:solidFill>
                <a:latin typeface="Trebuchet MS" pitchFamily="34" charset="0"/>
              </a:rPr>
              <a:t>Konsorsiyumu (</a:t>
            </a:r>
            <a:r>
              <a:rPr lang="tr-TR" dirty="0" err="1" smtClean="0">
                <a:solidFill>
                  <a:schemeClr val="tx1">
                    <a:lumMod val="75000"/>
                    <a:lumOff val="25000"/>
                  </a:schemeClr>
                </a:solidFill>
                <a:latin typeface="Trebuchet MS" pitchFamily="34" charset="0"/>
              </a:rPr>
              <a:t>World</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Wide</a:t>
            </a:r>
            <a:r>
              <a:rPr lang="tr-TR" dirty="0" smtClean="0">
                <a:solidFill>
                  <a:schemeClr val="tx1">
                    <a:lumMod val="75000"/>
                    <a:lumOff val="25000"/>
                  </a:schemeClr>
                </a:solidFill>
                <a:latin typeface="Trebuchet MS" pitchFamily="34" charset="0"/>
              </a:rPr>
              <a:t> Web </a:t>
            </a:r>
            <a:r>
              <a:rPr lang="tr-TR" dirty="0" err="1" smtClean="0">
                <a:solidFill>
                  <a:schemeClr val="tx1">
                    <a:lumMod val="75000"/>
                    <a:lumOff val="25000"/>
                  </a:schemeClr>
                </a:solidFill>
                <a:latin typeface="Trebuchet MS" pitchFamily="34" charset="0"/>
              </a:rPr>
              <a:t>Consortium</a:t>
            </a:r>
            <a:r>
              <a:rPr lang="tr-TR" dirty="0" smtClean="0">
                <a:solidFill>
                  <a:schemeClr val="tx1">
                    <a:lumMod val="75000"/>
                    <a:lumOff val="25000"/>
                  </a:schemeClr>
                </a:solidFill>
                <a:latin typeface="Trebuchet MS" pitchFamily="34" charset="0"/>
              </a:rPr>
              <a:t> – W3C) açık </a:t>
            </a:r>
            <a:r>
              <a:rPr lang="tr-TR" dirty="0" smtClean="0">
                <a:solidFill>
                  <a:schemeClr val="tx1">
                    <a:lumMod val="75000"/>
                    <a:lumOff val="25000"/>
                  </a:schemeClr>
                </a:solidFill>
                <a:latin typeface="Trebuchet MS" pitchFamily="34" charset="0"/>
              </a:rPr>
              <a:t>web standartları </a:t>
            </a:r>
            <a:r>
              <a:rPr lang="tr-TR" dirty="0" smtClean="0">
                <a:solidFill>
                  <a:schemeClr val="tx1">
                    <a:lumMod val="75000"/>
                    <a:lumOff val="25000"/>
                  </a:schemeClr>
                </a:solidFill>
                <a:latin typeface="Trebuchet MS" pitchFamily="34" charset="0"/>
              </a:rPr>
              <a:t>geliştirmek ve iyileştirmek için </a:t>
            </a:r>
            <a:r>
              <a:rPr lang="tr-TR" dirty="0" smtClean="0">
                <a:solidFill>
                  <a:schemeClr val="tx1">
                    <a:lumMod val="75000"/>
                    <a:lumOff val="25000"/>
                  </a:schemeClr>
                </a:solidFill>
                <a:latin typeface="Trebuchet MS" pitchFamily="34" charset="0"/>
              </a:rPr>
              <a:t>kurulmuş olan </a:t>
            </a:r>
            <a:r>
              <a:rPr lang="tr-TR" dirty="0" smtClean="0">
                <a:solidFill>
                  <a:schemeClr val="tx1">
                    <a:lumMod val="75000"/>
                    <a:lumOff val="25000"/>
                  </a:schemeClr>
                </a:solidFill>
                <a:latin typeface="Trebuchet MS" pitchFamily="34" charset="0"/>
              </a:rPr>
              <a:t>uluslararası bir topluluktur</a:t>
            </a:r>
            <a:r>
              <a:rPr lang="tr-TR" dirty="0" smtClean="0">
                <a:solidFill>
                  <a:schemeClr val="tx1">
                    <a:lumMod val="75000"/>
                    <a:lumOff val="25000"/>
                  </a:schemeClr>
                </a:solidFill>
                <a:latin typeface="Trebuchet MS" pitchFamily="34" charset="0"/>
              </a:rPr>
              <a:t>.</a:t>
            </a:r>
          </a:p>
          <a:p>
            <a:pPr marL="0" indent="0" algn="just">
              <a:buFont typeface="Wingdings" pitchFamily="2" charset="2"/>
              <a:buNone/>
              <a:defRPr/>
            </a:pPr>
            <a:r>
              <a:rPr lang="tr-TR" i="1" dirty="0" smtClean="0">
                <a:solidFill>
                  <a:srgbClr val="C00000"/>
                </a:solidFill>
                <a:latin typeface="Trebuchet MS" pitchFamily="34" charset="0"/>
              </a:rPr>
              <a:t>WEB 1.0 (1990 – 2000): </a:t>
            </a:r>
            <a:r>
              <a:rPr lang="tr-TR" dirty="0" smtClean="0">
                <a:solidFill>
                  <a:schemeClr val="tx1">
                    <a:lumMod val="75000"/>
                    <a:lumOff val="25000"/>
                  </a:schemeClr>
                </a:solidFill>
                <a:latin typeface="Trebuchet MS" pitchFamily="34" charset="0"/>
              </a:rPr>
              <a:t>Salt okunur WEB dönemi</a:t>
            </a:r>
          </a:p>
          <a:p>
            <a:pPr marL="0" indent="0" algn="just">
              <a:buFont typeface="Wingdings" pitchFamily="2" charset="2"/>
              <a:buNone/>
              <a:defRPr/>
            </a:pPr>
            <a:r>
              <a:rPr lang="tr-TR" i="1" dirty="0" smtClean="0">
                <a:solidFill>
                  <a:srgbClr val="C00000"/>
                </a:solidFill>
                <a:latin typeface="Trebuchet MS" pitchFamily="34" charset="0"/>
              </a:rPr>
              <a:t>WEB 2.0 (2000 – 2010): </a:t>
            </a:r>
            <a:r>
              <a:rPr lang="tr-TR" dirty="0" smtClean="0">
                <a:solidFill>
                  <a:schemeClr val="tx1">
                    <a:lumMod val="75000"/>
                    <a:lumOff val="25000"/>
                  </a:schemeClr>
                </a:solidFill>
                <a:latin typeface="Trebuchet MS" pitchFamily="34" charset="0"/>
              </a:rPr>
              <a:t>Etkileşimli WEB dönemi</a:t>
            </a:r>
          </a:p>
          <a:p>
            <a:pPr marL="365760" lvl="1" indent="0" algn="just">
              <a:buFont typeface="Wingdings" pitchFamily="2" charset="2"/>
              <a:buNone/>
              <a:defRPr/>
            </a:pPr>
            <a:r>
              <a:rPr lang="tr-TR" sz="2200" dirty="0" smtClean="0">
                <a:solidFill>
                  <a:schemeClr val="tx1">
                    <a:lumMod val="75000"/>
                    <a:lumOff val="25000"/>
                  </a:schemeClr>
                </a:solidFill>
                <a:latin typeface="Trebuchet MS" pitchFamily="34" charset="0"/>
              </a:rPr>
              <a:t>Sunucu tarafında çalışan </a:t>
            </a:r>
            <a:r>
              <a:rPr lang="tr-TR" sz="2200" b="1" dirty="0" smtClean="0">
                <a:solidFill>
                  <a:schemeClr val="tx1">
                    <a:lumMod val="75000"/>
                    <a:lumOff val="25000"/>
                  </a:schemeClr>
                </a:solidFill>
                <a:latin typeface="Trebuchet MS" pitchFamily="34" charset="0"/>
              </a:rPr>
              <a:t>betik (</a:t>
            </a:r>
            <a:r>
              <a:rPr lang="tr-TR" sz="2200" b="1" dirty="0" err="1" smtClean="0">
                <a:solidFill>
                  <a:schemeClr val="tx1">
                    <a:lumMod val="75000"/>
                    <a:lumOff val="25000"/>
                  </a:schemeClr>
                </a:solidFill>
                <a:latin typeface="Trebuchet MS" pitchFamily="34" charset="0"/>
              </a:rPr>
              <a:t>script</a:t>
            </a:r>
            <a:r>
              <a:rPr lang="tr-TR" sz="2200" b="1" dirty="0" smtClean="0">
                <a:solidFill>
                  <a:schemeClr val="tx1">
                    <a:lumMod val="75000"/>
                    <a:lumOff val="25000"/>
                  </a:schemeClr>
                </a:solidFill>
                <a:latin typeface="Trebuchet MS" pitchFamily="34" charset="0"/>
              </a:rPr>
              <a:t>) </a:t>
            </a:r>
            <a:r>
              <a:rPr lang="tr-TR" sz="2200" b="1" dirty="0" smtClean="0">
                <a:solidFill>
                  <a:schemeClr val="tx1">
                    <a:lumMod val="75000"/>
                    <a:lumOff val="25000"/>
                  </a:schemeClr>
                </a:solidFill>
                <a:latin typeface="Trebuchet MS" pitchFamily="34" charset="0"/>
              </a:rPr>
              <a:t>dillerinin </a:t>
            </a:r>
            <a:r>
              <a:rPr lang="tr-TR" sz="2200" dirty="0" smtClean="0">
                <a:solidFill>
                  <a:schemeClr val="tx1">
                    <a:lumMod val="75000"/>
                    <a:lumOff val="25000"/>
                  </a:schemeClr>
                </a:solidFill>
                <a:latin typeface="Trebuchet MS" pitchFamily="34" charset="0"/>
              </a:rPr>
              <a:t>ve </a:t>
            </a:r>
            <a:r>
              <a:rPr lang="tr-TR" sz="2200" dirty="0" smtClean="0">
                <a:solidFill>
                  <a:schemeClr val="tx1">
                    <a:lumMod val="75000"/>
                    <a:lumOff val="25000"/>
                  </a:schemeClr>
                </a:solidFill>
                <a:latin typeface="Trebuchet MS" pitchFamily="34" charset="0"/>
              </a:rPr>
              <a:t>yine sunucu tarafında çalışan ve </a:t>
            </a:r>
            <a:r>
              <a:rPr lang="tr-TR" sz="2200" dirty="0" smtClean="0">
                <a:solidFill>
                  <a:schemeClr val="tx1">
                    <a:lumMod val="75000"/>
                    <a:lumOff val="25000"/>
                  </a:schemeClr>
                </a:solidFill>
                <a:latin typeface="Trebuchet MS" pitchFamily="34" charset="0"/>
              </a:rPr>
              <a:t>dinamik web </a:t>
            </a:r>
            <a:r>
              <a:rPr lang="tr-TR" sz="2200" dirty="0" smtClean="0">
                <a:solidFill>
                  <a:schemeClr val="tx1">
                    <a:lumMod val="75000"/>
                    <a:lumOff val="25000"/>
                  </a:schemeClr>
                </a:solidFill>
                <a:latin typeface="Trebuchet MS" pitchFamily="34" charset="0"/>
              </a:rPr>
              <a:t>sayfaları üretebilen teknolojilerin ortaya </a:t>
            </a:r>
            <a:r>
              <a:rPr lang="tr-TR" sz="2200" dirty="0" smtClean="0">
                <a:solidFill>
                  <a:schemeClr val="tx1">
                    <a:lumMod val="75000"/>
                    <a:lumOff val="25000"/>
                  </a:schemeClr>
                </a:solidFill>
                <a:latin typeface="Trebuchet MS" pitchFamily="34" charset="0"/>
              </a:rPr>
              <a:t>çıkmasıyla birlikte </a:t>
            </a:r>
            <a:r>
              <a:rPr lang="tr-TR" sz="2200" dirty="0" smtClean="0">
                <a:solidFill>
                  <a:schemeClr val="tx1">
                    <a:lumMod val="75000"/>
                    <a:lumOff val="25000"/>
                  </a:schemeClr>
                </a:solidFill>
                <a:latin typeface="Trebuchet MS" pitchFamily="34" charset="0"/>
              </a:rPr>
              <a:t>sunucu istemci arasında çift </a:t>
            </a:r>
            <a:r>
              <a:rPr lang="tr-TR" sz="2200" dirty="0" smtClean="0">
                <a:solidFill>
                  <a:schemeClr val="tx1">
                    <a:lumMod val="75000"/>
                    <a:lumOff val="25000"/>
                  </a:schemeClr>
                </a:solidFill>
                <a:latin typeface="Trebuchet MS" pitchFamily="34" charset="0"/>
              </a:rPr>
              <a:t>yönlü bilgi </a:t>
            </a:r>
            <a:r>
              <a:rPr lang="tr-TR" sz="2200" dirty="0" smtClean="0">
                <a:solidFill>
                  <a:schemeClr val="tx1">
                    <a:lumMod val="75000"/>
                    <a:lumOff val="25000"/>
                  </a:schemeClr>
                </a:solidFill>
                <a:latin typeface="Trebuchet MS" pitchFamily="34" charset="0"/>
              </a:rPr>
              <a:t>paylaşımına imkân sağlanmıştır. </a:t>
            </a:r>
            <a:endParaRPr lang="tr-TR" sz="2200" dirty="0" smtClean="0">
              <a:solidFill>
                <a:schemeClr val="tx1">
                  <a:lumMod val="75000"/>
                  <a:lumOff val="25000"/>
                </a:schemeClr>
              </a:solidFill>
              <a:latin typeface="Trebuchet MS" pitchFamily="34" charset="0"/>
            </a:endParaRPr>
          </a:p>
          <a:p>
            <a:pPr marL="0" indent="0" algn="just">
              <a:buFont typeface="Wingdings" pitchFamily="2" charset="2"/>
              <a:buNone/>
              <a:defRPr/>
            </a:pPr>
            <a:r>
              <a:rPr lang="tr-TR" i="1" dirty="0" smtClean="0">
                <a:solidFill>
                  <a:srgbClr val="C00000"/>
                </a:solidFill>
                <a:latin typeface="Trebuchet MS" pitchFamily="34" charset="0"/>
              </a:rPr>
              <a:t>WEB </a:t>
            </a:r>
            <a:r>
              <a:rPr lang="tr-TR" i="1" dirty="0" smtClean="0">
                <a:solidFill>
                  <a:srgbClr val="C00000"/>
                </a:solidFill>
                <a:latin typeface="Trebuchet MS" pitchFamily="34" charset="0"/>
              </a:rPr>
              <a:t>3.0 (2010 – 2020): </a:t>
            </a:r>
            <a:r>
              <a:rPr lang="tr-TR" dirty="0" smtClean="0">
                <a:solidFill>
                  <a:schemeClr val="tx1">
                    <a:lumMod val="75000"/>
                    <a:lumOff val="25000"/>
                  </a:schemeClr>
                </a:solidFill>
                <a:latin typeface="Trebuchet MS" pitchFamily="34" charset="0"/>
              </a:rPr>
              <a:t>Akıllı veya Semantik WEB dönemi</a:t>
            </a:r>
            <a:endParaRPr lang="tr-TR" dirty="0" smtClean="0">
              <a:solidFill>
                <a:schemeClr val="tx1">
                  <a:lumMod val="75000"/>
                  <a:lumOff val="25000"/>
                </a:schemeClr>
              </a:solidFill>
              <a:latin typeface="Trebuchet MS" pitchFamily="34" charset="0"/>
            </a:endParaRPr>
          </a:p>
          <a:p>
            <a:pPr marL="0" indent="0" algn="just">
              <a:buFont typeface="Wingdings" pitchFamily="2" charset="2"/>
              <a:buNone/>
              <a:defRPr/>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GÜNCEL WEB TEKNOLOJİLERİ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2016224"/>
          </a:xfrm>
          <a:prstGeom prst="rect">
            <a:avLst/>
          </a:prstGeom>
        </p:spPr>
        <p:txBody>
          <a:bodyPr vert="horz">
            <a:normAutofit/>
          </a:bodyPr>
          <a:lstStyle/>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616624"/>
          </a:xfrm>
        </p:spPr>
        <p:txBody>
          <a:bodyPr>
            <a:normAutofit/>
          </a:bodyPr>
          <a:lstStyle/>
          <a:p>
            <a:pPr marL="0" indent="0" algn="just">
              <a:buFont typeface="Wingdings" pitchFamily="2" charset="2"/>
              <a:buNone/>
              <a:defRPr/>
            </a:pPr>
            <a:r>
              <a:rPr lang="tr-TR" dirty="0" smtClean="0">
                <a:solidFill>
                  <a:schemeClr val="tx1">
                    <a:lumMod val="75000"/>
                    <a:lumOff val="25000"/>
                  </a:schemeClr>
                </a:solidFill>
                <a:latin typeface="Trebuchet MS" pitchFamily="34" charset="0"/>
              </a:rPr>
              <a:t>Web teknolojileri ise istemci-sunucu </a:t>
            </a:r>
            <a:r>
              <a:rPr lang="tr-TR" dirty="0" smtClean="0">
                <a:solidFill>
                  <a:schemeClr val="tx1">
                    <a:lumMod val="75000"/>
                    <a:lumOff val="25000"/>
                  </a:schemeClr>
                </a:solidFill>
                <a:latin typeface="Trebuchet MS" pitchFamily="34" charset="0"/>
              </a:rPr>
              <a:t>web mimarisi </a:t>
            </a:r>
            <a:r>
              <a:rPr lang="tr-TR" dirty="0" smtClean="0">
                <a:solidFill>
                  <a:schemeClr val="tx1">
                    <a:lumMod val="75000"/>
                    <a:lumOff val="25000"/>
                  </a:schemeClr>
                </a:solidFill>
                <a:latin typeface="Trebuchet MS" pitchFamily="34" charset="0"/>
              </a:rPr>
              <a:t>içinde </a:t>
            </a:r>
            <a:r>
              <a:rPr lang="tr-TR" dirty="0" smtClean="0">
                <a:solidFill>
                  <a:schemeClr val="tx1">
                    <a:lumMod val="75000"/>
                    <a:lumOff val="25000"/>
                  </a:schemeClr>
                </a:solidFill>
                <a:latin typeface="Trebuchet MS" pitchFamily="34" charset="0"/>
              </a:rPr>
              <a:t>Ön-yüz (</a:t>
            </a:r>
            <a:r>
              <a:rPr lang="tr-TR" dirty="0" err="1" smtClean="0">
                <a:solidFill>
                  <a:schemeClr val="tx1">
                    <a:lumMod val="75000"/>
                    <a:lumOff val="25000"/>
                  </a:schemeClr>
                </a:solidFill>
                <a:latin typeface="Trebuchet MS" pitchFamily="34" charset="0"/>
              </a:rPr>
              <a:t>Front</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end</a:t>
            </a:r>
            <a:r>
              <a:rPr lang="tr-TR" dirty="0" smtClean="0">
                <a:solidFill>
                  <a:schemeClr val="tx1">
                    <a:lumMod val="75000"/>
                    <a:lumOff val="25000"/>
                  </a:schemeClr>
                </a:solidFill>
                <a:latin typeface="Trebuchet MS" pitchFamily="34" charset="0"/>
              </a:rPr>
              <a:t>) </a:t>
            </a:r>
            <a:r>
              <a:rPr lang="tr-TR" dirty="0" smtClean="0">
                <a:solidFill>
                  <a:schemeClr val="tx1">
                    <a:lumMod val="75000"/>
                    <a:lumOff val="25000"/>
                  </a:schemeClr>
                </a:solidFill>
                <a:latin typeface="Trebuchet MS" pitchFamily="34" charset="0"/>
              </a:rPr>
              <a:t>ve Arka-yüz (</a:t>
            </a:r>
            <a:r>
              <a:rPr lang="tr-TR" dirty="0" err="1" smtClean="0">
                <a:solidFill>
                  <a:schemeClr val="tx1">
                    <a:lumMod val="75000"/>
                    <a:lumOff val="25000"/>
                  </a:schemeClr>
                </a:solidFill>
                <a:latin typeface="Trebuchet MS" pitchFamily="34" charset="0"/>
              </a:rPr>
              <a:t>Back</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end</a:t>
            </a:r>
            <a:r>
              <a:rPr lang="tr-TR" dirty="0" smtClean="0">
                <a:solidFill>
                  <a:schemeClr val="tx1">
                    <a:lumMod val="75000"/>
                    <a:lumOff val="25000"/>
                  </a:schemeClr>
                </a:solidFill>
                <a:latin typeface="Trebuchet MS" pitchFamily="34" charset="0"/>
              </a:rPr>
              <a:t>) web teknolojileri olarak </a:t>
            </a:r>
            <a:r>
              <a:rPr lang="tr-TR" dirty="0" smtClean="0">
                <a:solidFill>
                  <a:schemeClr val="tx1">
                    <a:lumMod val="75000"/>
                    <a:lumOff val="25000"/>
                  </a:schemeClr>
                </a:solidFill>
                <a:latin typeface="Trebuchet MS" pitchFamily="34" charset="0"/>
              </a:rPr>
              <a:t>iki grupta ele alınmaktadır</a:t>
            </a:r>
            <a:r>
              <a:rPr lang="tr-TR" dirty="0" smtClean="0">
                <a:solidFill>
                  <a:schemeClr val="tx1">
                    <a:lumMod val="75000"/>
                    <a:lumOff val="25000"/>
                  </a:schemeClr>
                </a:solidFill>
                <a:latin typeface="Trebuchet MS" pitchFamily="34" charset="0"/>
              </a:rPr>
              <a:t>.</a:t>
            </a:r>
          </a:p>
          <a:p>
            <a:pPr marL="95250" indent="-95250" algn="just">
              <a:buNone/>
              <a:defRPr/>
            </a:pPr>
            <a:r>
              <a:rPr lang="tr-TR" sz="2600" dirty="0" smtClean="0">
                <a:solidFill>
                  <a:srgbClr val="C00000"/>
                </a:solidFill>
                <a:latin typeface="Trebuchet MS" pitchFamily="34" charset="0"/>
              </a:rPr>
              <a:t>Ön-Yüz Web Teknolojileri</a:t>
            </a:r>
          </a:p>
          <a:p>
            <a:pPr marL="0" indent="0" algn="just">
              <a:buFont typeface="Wingdings" pitchFamily="2" charset="2"/>
              <a:buNone/>
              <a:defRPr/>
            </a:pPr>
            <a:r>
              <a:rPr lang="tr-TR" dirty="0" smtClean="0">
                <a:solidFill>
                  <a:schemeClr val="tx1">
                    <a:lumMod val="75000"/>
                    <a:lumOff val="25000"/>
                  </a:schemeClr>
                </a:solidFill>
                <a:latin typeface="Trebuchet MS" pitchFamily="34" charset="0"/>
              </a:rPr>
              <a:t>Web sitelerine ve web uygulamalarına </a:t>
            </a:r>
            <a:r>
              <a:rPr lang="tr-TR" dirty="0" smtClean="0">
                <a:solidFill>
                  <a:schemeClr val="tx1">
                    <a:lumMod val="75000"/>
                    <a:lumOff val="25000"/>
                  </a:schemeClr>
                </a:solidFill>
                <a:latin typeface="Trebuchet MS" pitchFamily="34" charset="0"/>
              </a:rPr>
              <a:t>erişmek amacıyla </a:t>
            </a:r>
            <a:r>
              <a:rPr lang="tr-TR" dirty="0" smtClean="0">
                <a:solidFill>
                  <a:schemeClr val="tx1">
                    <a:lumMod val="75000"/>
                    <a:lumOff val="25000"/>
                  </a:schemeClr>
                </a:solidFill>
                <a:latin typeface="Trebuchet MS" pitchFamily="34" charset="0"/>
              </a:rPr>
              <a:t>tarayıcı adres çubuğuna URL </a:t>
            </a:r>
            <a:r>
              <a:rPr lang="tr-TR" dirty="0" smtClean="0">
                <a:solidFill>
                  <a:schemeClr val="tx1">
                    <a:lumMod val="75000"/>
                    <a:lumOff val="25000"/>
                  </a:schemeClr>
                </a:solidFill>
                <a:latin typeface="Trebuchet MS" pitchFamily="34" charset="0"/>
              </a:rPr>
              <a:t>girildikten sonra </a:t>
            </a:r>
            <a:r>
              <a:rPr lang="tr-TR" dirty="0" smtClean="0">
                <a:solidFill>
                  <a:schemeClr val="tx1">
                    <a:lumMod val="75000"/>
                    <a:lumOff val="25000"/>
                  </a:schemeClr>
                </a:solidFill>
                <a:latin typeface="Trebuchet MS" pitchFamily="34" charset="0"/>
              </a:rPr>
              <a:t>tarayıcı penceresinde görülen, dokunulan </a:t>
            </a:r>
            <a:r>
              <a:rPr lang="tr-TR" dirty="0" smtClean="0">
                <a:solidFill>
                  <a:schemeClr val="tx1">
                    <a:lumMod val="75000"/>
                    <a:lumOff val="25000"/>
                  </a:schemeClr>
                </a:solidFill>
                <a:latin typeface="Trebuchet MS" pitchFamily="34" charset="0"/>
              </a:rPr>
              <a:t>ve etkileşime </a:t>
            </a:r>
            <a:r>
              <a:rPr lang="tr-TR" dirty="0" smtClean="0">
                <a:solidFill>
                  <a:schemeClr val="tx1">
                    <a:lumMod val="75000"/>
                    <a:lumOff val="25000"/>
                  </a:schemeClr>
                </a:solidFill>
                <a:latin typeface="Trebuchet MS" pitchFamily="34" charset="0"/>
              </a:rPr>
              <a:t>geçilen tüm sayfa bileşenleri ön-yüz </a:t>
            </a:r>
            <a:r>
              <a:rPr lang="tr-TR" dirty="0" smtClean="0">
                <a:solidFill>
                  <a:schemeClr val="tx1">
                    <a:lumMod val="75000"/>
                    <a:lumOff val="25000"/>
                  </a:schemeClr>
                </a:solidFill>
                <a:latin typeface="Trebuchet MS" pitchFamily="34" charset="0"/>
              </a:rPr>
              <a:t>web teknolojilerinin </a:t>
            </a:r>
            <a:r>
              <a:rPr lang="tr-TR" dirty="0" smtClean="0">
                <a:solidFill>
                  <a:schemeClr val="tx1">
                    <a:lumMod val="75000"/>
                    <a:lumOff val="25000"/>
                  </a:schemeClr>
                </a:solidFill>
                <a:latin typeface="Trebuchet MS" pitchFamily="34" charset="0"/>
              </a:rPr>
              <a:t>bir araya gelmesiyle </a:t>
            </a:r>
            <a:r>
              <a:rPr lang="tr-TR" dirty="0" smtClean="0">
                <a:solidFill>
                  <a:schemeClr val="tx1">
                    <a:lumMod val="75000"/>
                    <a:lumOff val="25000"/>
                  </a:schemeClr>
                </a:solidFill>
                <a:latin typeface="Trebuchet MS" pitchFamily="34" charset="0"/>
              </a:rPr>
              <a:t>oluşturulmaktadır. Temelde </a:t>
            </a:r>
            <a:r>
              <a:rPr lang="tr-TR" dirty="0" err="1" smtClean="0">
                <a:solidFill>
                  <a:schemeClr val="tx1">
                    <a:lumMod val="75000"/>
                    <a:lumOff val="25000"/>
                  </a:schemeClr>
                </a:solidFill>
                <a:latin typeface="Trebuchet MS" pitchFamily="34" charset="0"/>
              </a:rPr>
              <a:t>hiper</a:t>
            </a:r>
            <a:r>
              <a:rPr lang="tr-TR" dirty="0" smtClean="0">
                <a:solidFill>
                  <a:schemeClr val="tx1">
                    <a:lumMod val="75000"/>
                    <a:lumOff val="25000"/>
                  </a:schemeClr>
                </a:solidFill>
                <a:latin typeface="Trebuchet MS" pitchFamily="34" charset="0"/>
              </a:rPr>
              <a:t>-metin işaretleme dili (HTML</a:t>
            </a:r>
            <a:r>
              <a:rPr lang="tr-TR" dirty="0" smtClean="0">
                <a:solidFill>
                  <a:schemeClr val="tx1">
                    <a:lumMod val="75000"/>
                    <a:lumOff val="25000"/>
                  </a:schemeClr>
                </a:solidFill>
                <a:latin typeface="Trebuchet MS" pitchFamily="34" charset="0"/>
              </a:rPr>
              <a:t>), betik </a:t>
            </a:r>
            <a:r>
              <a:rPr lang="tr-TR" dirty="0" smtClean="0">
                <a:solidFill>
                  <a:schemeClr val="tx1">
                    <a:lumMod val="75000"/>
                    <a:lumOff val="25000"/>
                  </a:schemeClr>
                </a:solidFill>
                <a:latin typeface="Trebuchet MS" pitchFamily="34" charset="0"/>
              </a:rPr>
              <a:t>dili </a:t>
            </a:r>
            <a:r>
              <a:rPr lang="tr-TR" dirty="0" err="1" smtClean="0">
                <a:solidFill>
                  <a:schemeClr val="tx1">
                    <a:lumMod val="75000"/>
                    <a:lumOff val="25000"/>
                  </a:schemeClr>
                </a:solidFill>
                <a:latin typeface="Trebuchet MS" pitchFamily="34" charset="0"/>
              </a:rPr>
              <a:t>JavaScript</a:t>
            </a:r>
            <a:r>
              <a:rPr lang="tr-TR" dirty="0" smtClean="0">
                <a:solidFill>
                  <a:schemeClr val="tx1">
                    <a:lumMod val="75000"/>
                    <a:lumOff val="25000"/>
                  </a:schemeClr>
                </a:solidFill>
                <a:latin typeface="Trebuchet MS" pitchFamily="34" charset="0"/>
              </a:rPr>
              <a:t> ve stil düzenleme </a:t>
            </a:r>
            <a:r>
              <a:rPr lang="tr-TR" dirty="0" smtClean="0">
                <a:solidFill>
                  <a:schemeClr val="tx1">
                    <a:lumMod val="75000"/>
                    <a:lumOff val="25000"/>
                  </a:schemeClr>
                </a:solidFill>
                <a:latin typeface="Trebuchet MS" pitchFamily="34" charset="0"/>
              </a:rPr>
              <a:t>standardı CSS </a:t>
            </a:r>
            <a:r>
              <a:rPr lang="tr-TR" dirty="0" smtClean="0">
                <a:solidFill>
                  <a:schemeClr val="tx1">
                    <a:lumMod val="75000"/>
                    <a:lumOff val="25000"/>
                  </a:schemeClr>
                </a:solidFill>
                <a:latin typeface="Trebuchet MS" pitchFamily="34" charset="0"/>
              </a:rPr>
              <a:t>teknolojilerini bir araya getirir.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GÜNCEL WEB TEKNOLOJİLERİ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2016224"/>
          </a:xfrm>
          <a:prstGeom prst="rect">
            <a:avLst/>
          </a:prstGeom>
        </p:spPr>
        <p:txBody>
          <a:bodyPr vert="horz">
            <a:normAutofit/>
          </a:bodyPr>
          <a:lstStyle/>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p:txBody>
      </p:sp>
      <p:sp>
        <p:nvSpPr>
          <p:cNvPr id="9218" name="AutoShape 2" descr="HTML - Vikiped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9224" name="Picture 8" descr="What is the official JavaScript logo? - Community - SitePoint Forums | Web  Development &amp; Design Community"/>
          <p:cNvPicPr>
            <a:picLocks noChangeAspect="1" noChangeArrowheads="1"/>
          </p:cNvPicPr>
          <p:nvPr/>
        </p:nvPicPr>
        <p:blipFill>
          <a:blip r:embed="rId3" cstate="print"/>
          <a:srcRect l="4131" t="14035" r="2919" b="12813"/>
          <a:stretch>
            <a:fillRect/>
          </a:stretch>
        </p:blipFill>
        <p:spPr bwMode="auto">
          <a:xfrm>
            <a:off x="2411760" y="5301208"/>
            <a:ext cx="4090351" cy="1556792"/>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GÜNCEL WEB TEKNOLOJİLERİ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2016224"/>
          </a:xfrm>
          <a:prstGeom prst="rect">
            <a:avLst/>
          </a:prstGeom>
        </p:spPr>
        <p:txBody>
          <a:bodyPr vert="horz">
            <a:normAutofit/>
          </a:bodyPr>
          <a:lstStyle/>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p:txBody>
      </p:sp>
      <p:sp>
        <p:nvSpPr>
          <p:cNvPr id="9218" name="AutoShape 2" descr="HTML - Vikiped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66562" name="Picture 2"/>
          <p:cNvPicPr>
            <a:picLocks noChangeAspect="1" noChangeArrowheads="1"/>
          </p:cNvPicPr>
          <p:nvPr/>
        </p:nvPicPr>
        <p:blipFill>
          <a:blip r:embed="rId3" cstate="print"/>
          <a:srcRect/>
          <a:stretch>
            <a:fillRect/>
          </a:stretch>
        </p:blipFill>
        <p:spPr bwMode="auto">
          <a:xfrm>
            <a:off x="227937" y="1268760"/>
            <a:ext cx="8439714" cy="3312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544616"/>
          </a:xfrm>
        </p:spPr>
        <p:txBody>
          <a:bodyPr>
            <a:normAutofit/>
          </a:bodyPr>
          <a:lstStyle/>
          <a:p>
            <a:pPr marL="0" indent="0" algn="just">
              <a:buFont typeface="Wingdings" pitchFamily="2" charset="2"/>
              <a:buNone/>
              <a:defRPr/>
            </a:pPr>
            <a:r>
              <a:rPr lang="tr-TR" dirty="0" smtClean="0">
                <a:solidFill>
                  <a:schemeClr val="tx1">
                    <a:lumMod val="75000"/>
                    <a:lumOff val="25000"/>
                  </a:schemeClr>
                </a:solidFill>
                <a:latin typeface="Trebuchet MS" pitchFamily="34" charset="0"/>
              </a:rPr>
              <a:t>Günümüz ön-yüz </a:t>
            </a:r>
            <a:r>
              <a:rPr lang="tr-TR" dirty="0" smtClean="0">
                <a:solidFill>
                  <a:schemeClr val="tx1">
                    <a:lumMod val="75000"/>
                    <a:lumOff val="25000"/>
                  </a:schemeClr>
                </a:solidFill>
                <a:latin typeface="Trebuchet MS" pitchFamily="34" charset="0"/>
              </a:rPr>
              <a:t>teknolojileri içinde yaygın kullanıma </a:t>
            </a:r>
            <a:r>
              <a:rPr lang="tr-TR" dirty="0" smtClean="0">
                <a:solidFill>
                  <a:schemeClr val="tx1">
                    <a:lumMod val="75000"/>
                    <a:lumOff val="25000"/>
                  </a:schemeClr>
                </a:solidFill>
                <a:latin typeface="Trebuchet MS" pitchFamily="34" charset="0"/>
              </a:rPr>
              <a:t>sahip uygulamalar aşağıda listelenmiştir.</a:t>
            </a:r>
          </a:p>
          <a:p>
            <a:pPr marL="0" indent="0" algn="just">
              <a:buFont typeface="Wingdings" pitchFamily="2" charset="2"/>
              <a:buNone/>
              <a:defRPr/>
            </a:pPr>
            <a:r>
              <a:rPr lang="tr-TR" i="1" dirty="0" err="1" smtClean="0">
                <a:solidFill>
                  <a:srgbClr val="C00000"/>
                </a:solidFill>
                <a:latin typeface="Trebuchet MS" pitchFamily="34" charset="0"/>
              </a:rPr>
              <a:t>JQuery</a:t>
            </a:r>
            <a:r>
              <a:rPr lang="tr-TR" i="1" dirty="0" smtClean="0">
                <a:solidFill>
                  <a:srgbClr val="C00000"/>
                </a:solidFill>
                <a:latin typeface="Trebuchet MS" pitchFamily="34" charset="0"/>
              </a:rPr>
              <a:t>, </a:t>
            </a:r>
            <a:r>
              <a:rPr lang="tr-TR" i="1" dirty="0" err="1" smtClean="0">
                <a:solidFill>
                  <a:srgbClr val="C00000"/>
                </a:solidFill>
                <a:latin typeface="Trebuchet MS" pitchFamily="34" charset="0"/>
              </a:rPr>
              <a:t>Jquery</a:t>
            </a:r>
            <a:r>
              <a:rPr lang="tr-TR" i="1" dirty="0" smtClean="0">
                <a:solidFill>
                  <a:srgbClr val="C00000"/>
                </a:solidFill>
                <a:latin typeface="Trebuchet MS" pitchFamily="34" charset="0"/>
              </a:rPr>
              <a:t> Mobile: </a:t>
            </a:r>
            <a:endParaRPr lang="tr-TR" i="1" dirty="0" smtClean="0">
              <a:solidFill>
                <a:srgbClr val="C00000"/>
              </a:solidFill>
              <a:latin typeface="Trebuchet MS" pitchFamily="34" charset="0"/>
            </a:endParaRPr>
          </a:p>
          <a:p>
            <a:pPr marL="0" indent="0" algn="just">
              <a:buFont typeface="Wingdings" pitchFamily="2" charset="2"/>
              <a:buNone/>
              <a:defRPr/>
            </a:pPr>
            <a:r>
              <a:rPr lang="tr-TR" dirty="0" smtClean="0">
                <a:solidFill>
                  <a:schemeClr val="tx1">
                    <a:lumMod val="75000"/>
                    <a:lumOff val="25000"/>
                  </a:schemeClr>
                </a:solidFill>
                <a:latin typeface="Trebuchet MS" pitchFamily="34" charset="0"/>
              </a:rPr>
              <a:t>Farklı </a:t>
            </a:r>
            <a:r>
              <a:rPr lang="tr-TR" dirty="0" smtClean="0">
                <a:solidFill>
                  <a:schemeClr val="tx1">
                    <a:lumMod val="75000"/>
                    <a:lumOff val="25000"/>
                  </a:schemeClr>
                </a:solidFill>
                <a:latin typeface="Trebuchet MS" pitchFamily="34" charset="0"/>
              </a:rPr>
              <a:t>tarayıcılarda </a:t>
            </a:r>
            <a:r>
              <a:rPr lang="tr-TR" dirty="0" err="1" smtClean="0">
                <a:solidFill>
                  <a:schemeClr val="tx1">
                    <a:lumMod val="75000"/>
                    <a:lumOff val="25000"/>
                  </a:schemeClr>
                </a:solidFill>
                <a:latin typeface="Trebuchet MS" pitchFamily="34" charset="0"/>
              </a:rPr>
              <a:t>JavaScript</a:t>
            </a:r>
            <a:r>
              <a:rPr lang="tr-TR" dirty="0" smtClean="0">
                <a:solidFill>
                  <a:schemeClr val="tx1">
                    <a:lumMod val="75000"/>
                    <a:lumOff val="25000"/>
                  </a:schemeClr>
                </a:solidFill>
                <a:latin typeface="Trebuchet MS" pitchFamily="34" charset="0"/>
              </a:rPr>
              <a:t> betiklerin nasıl davranacağının yönetilmesini kolaylaştıran hızlı ve </a:t>
            </a:r>
            <a:r>
              <a:rPr lang="tr-TR" dirty="0" smtClean="0">
                <a:solidFill>
                  <a:schemeClr val="tx1">
                    <a:lumMod val="75000"/>
                    <a:lumOff val="25000"/>
                  </a:schemeClr>
                </a:solidFill>
                <a:latin typeface="Trebuchet MS" pitchFamily="34" charset="0"/>
              </a:rPr>
              <a:t>küçük </a:t>
            </a:r>
            <a:r>
              <a:rPr lang="tr-TR" dirty="0" err="1" smtClean="0">
                <a:solidFill>
                  <a:schemeClr val="tx1">
                    <a:lumMod val="75000"/>
                    <a:lumOff val="25000"/>
                  </a:schemeClr>
                </a:solidFill>
                <a:latin typeface="Trebuchet MS" pitchFamily="34" charset="0"/>
              </a:rPr>
              <a:t>JavaScript</a:t>
            </a:r>
            <a:r>
              <a:rPr lang="tr-TR" dirty="0" smtClean="0">
                <a:solidFill>
                  <a:schemeClr val="tx1">
                    <a:lumMod val="75000"/>
                    <a:lumOff val="25000"/>
                  </a:schemeClr>
                </a:solidFill>
                <a:latin typeface="Trebuchet MS" pitchFamily="34" charset="0"/>
              </a:rPr>
              <a:t> </a:t>
            </a:r>
            <a:r>
              <a:rPr lang="tr-TR" dirty="0" smtClean="0">
                <a:solidFill>
                  <a:schemeClr val="tx1">
                    <a:lumMod val="75000"/>
                    <a:lumOff val="25000"/>
                  </a:schemeClr>
                </a:solidFill>
                <a:latin typeface="Trebuchet MS" pitchFamily="34" charset="0"/>
              </a:rPr>
              <a:t>nesne kütüphanesidir</a:t>
            </a:r>
            <a:r>
              <a:rPr lang="tr-TR" dirty="0" smtClean="0">
                <a:solidFill>
                  <a:schemeClr val="tx1">
                    <a:lumMod val="75000"/>
                    <a:lumOff val="25000"/>
                  </a:schemeClr>
                </a:solidFill>
                <a:latin typeface="Trebuchet MS" pitchFamily="34" charset="0"/>
              </a:rPr>
              <a:t>.</a:t>
            </a:r>
          </a:p>
          <a:p>
            <a:pPr marL="0" indent="0" algn="just">
              <a:buFont typeface="Wingdings" pitchFamily="2" charset="2"/>
              <a:buNone/>
              <a:defRPr/>
            </a:pPr>
            <a:r>
              <a:rPr lang="tr-TR" i="1" dirty="0" smtClean="0">
                <a:solidFill>
                  <a:srgbClr val="C00000"/>
                </a:solidFill>
                <a:latin typeface="Trebuchet MS" pitchFamily="34" charset="0"/>
              </a:rPr>
              <a:t>AJAX (</a:t>
            </a:r>
            <a:r>
              <a:rPr lang="tr-TR" i="1" dirty="0" err="1" smtClean="0">
                <a:solidFill>
                  <a:srgbClr val="C00000"/>
                </a:solidFill>
                <a:latin typeface="Trebuchet MS" pitchFamily="34" charset="0"/>
              </a:rPr>
              <a:t>JavaScript</a:t>
            </a:r>
            <a:r>
              <a:rPr lang="tr-TR" i="1" dirty="0" smtClean="0">
                <a:solidFill>
                  <a:srgbClr val="C00000"/>
                </a:solidFill>
                <a:latin typeface="Trebuchet MS" pitchFamily="34" charset="0"/>
              </a:rPr>
              <a:t>+XML</a:t>
            </a:r>
            <a:r>
              <a:rPr lang="tr-TR" i="1" dirty="0" smtClean="0">
                <a:solidFill>
                  <a:srgbClr val="C00000"/>
                </a:solidFill>
                <a:latin typeface="Trebuchet MS" pitchFamily="34" charset="0"/>
              </a:rPr>
              <a:t>):</a:t>
            </a:r>
          </a:p>
          <a:p>
            <a:pPr marL="0" indent="0" algn="just">
              <a:buFont typeface="Wingdings" pitchFamily="2" charset="2"/>
              <a:buNone/>
              <a:defRPr/>
            </a:pPr>
            <a:r>
              <a:rPr lang="tr-TR" dirty="0" smtClean="0">
                <a:solidFill>
                  <a:schemeClr val="tx1">
                    <a:lumMod val="75000"/>
                    <a:lumOff val="25000"/>
                  </a:schemeClr>
                </a:solidFill>
                <a:latin typeface="Trebuchet MS" pitchFamily="34" charset="0"/>
              </a:rPr>
              <a:t>Eş </a:t>
            </a:r>
            <a:r>
              <a:rPr lang="tr-TR" dirty="0" smtClean="0">
                <a:solidFill>
                  <a:schemeClr val="tx1">
                    <a:lumMod val="75000"/>
                    <a:lumOff val="25000"/>
                  </a:schemeClr>
                </a:solidFill>
                <a:latin typeface="Trebuchet MS" pitchFamily="34" charset="0"/>
              </a:rPr>
              <a:t>zamansız </a:t>
            </a:r>
            <a:r>
              <a:rPr lang="tr-TR" dirty="0" err="1" smtClean="0">
                <a:solidFill>
                  <a:schemeClr val="tx1">
                    <a:lumMod val="75000"/>
                    <a:lumOff val="25000"/>
                  </a:schemeClr>
                </a:solidFill>
                <a:latin typeface="Trebuchet MS" pitchFamily="34" charset="0"/>
              </a:rPr>
              <a:t>JavaScript</a:t>
            </a:r>
            <a:r>
              <a:rPr lang="tr-TR" dirty="0" smtClean="0">
                <a:solidFill>
                  <a:schemeClr val="tx1">
                    <a:lumMod val="75000"/>
                    <a:lumOff val="25000"/>
                  </a:schemeClr>
                </a:solidFill>
                <a:latin typeface="Trebuchet MS" pitchFamily="34" charset="0"/>
              </a:rPr>
              <a:t> ve </a:t>
            </a:r>
            <a:r>
              <a:rPr lang="tr-TR" dirty="0" smtClean="0">
                <a:solidFill>
                  <a:schemeClr val="tx1">
                    <a:lumMod val="75000"/>
                    <a:lumOff val="25000"/>
                  </a:schemeClr>
                </a:solidFill>
                <a:latin typeface="Trebuchet MS" pitchFamily="34" charset="0"/>
              </a:rPr>
              <a:t>XML (</a:t>
            </a:r>
            <a:r>
              <a:rPr lang="tr-TR" dirty="0" err="1" smtClean="0">
                <a:solidFill>
                  <a:schemeClr val="tx1">
                    <a:lumMod val="75000"/>
                    <a:lumOff val="25000"/>
                  </a:schemeClr>
                </a:solidFill>
                <a:latin typeface="Trebuchet MS" pitchFamily="34" charset="0"/>
              </a:rPr>
              <a:t>Asynchronous</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JavaScript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and</a:t>
            </a:r>
            <a:r>
              <a:rPr lang="tr-TR" dirty="0" smtClean="0">
                <a:solidFill>
                  <a:schemeClr val="tx1">
                    <a:lumMod val="75000"/>
                    <a:lumOff val="25000"/>
                  </a:schemeClr>
                </a:solidFill>
                <a:latin typeface="Trebuchet MS" pitchFamily="34" charset="0"/>
              </a:rPr>
              <a:t> </a:t>
            </a:r>
            <a:r>
              <a:rPr lang="tr-TR" dirty="0" smtClean="0">
                <a:solidFill>
                  <a:schemeClr val="tx1">
                    <a:lumMod val="75000"/>
                    <a:lumOff val="25000"/>
                  </a:schemeClr>
                </a:solidFill>
                <a:latin typeface="Trebuchet MS" pitchFamily="34" charset="0"/>
              </a:rPr>
              <a:t>XML) ifadesinin kısaltmasıdır</a:t>
            </a:r>
            <a:r>
              <a:rPr lang="tr-TR" dirty="0" smtClean="0">
                <a:solidFill>
                  <a:schemeClr val="tx1">
                    <a:lumMod val="75000"/>
                    <a:lumOff val="25000"/>
                  </a:schemeClr>
                </a:solidFill>
                <a:latin typeface="Trebuchet MS" pitchFamily="34" charset="0"/>
              </a:rPr>
              <a:t>.</a:t>
            </a:r>
          </a:p>
          <a:p>
            <a:pPr marL="0" indent="0" algn="just">
              <a:buFont typeface="Wingdings" pitchFamily="2" charset="2"/>
              <a:buNone/>
              <a:defRPr/>
            </a:pPr>
            <a:r>
              <a:rPr lang="tr-TR" i="1" dirty="0" err="1" smtClean="0">
                <a:solidFill>
                  <a:srgbClr val="C00000"/>
                </a:solidFill>
                <a:latin typeface="Trebuchet MS" pitchFamily="34" charset="0"/>
              </a:rPr>
              <a:t>AngularJS</a:t>
            </a:r>
            <a:r>
              <a:rPr lang="tr-TR" i="1" dirty="0" smtClean="0">
                <a:solidFill>
                  <a:srgbClr val="C00000"/>
                </a:solidFill>
                <a:latin typeface="Trebuchet MS" pitchFamily="34" charset="0"/>
              </a:rPr>
              <a:t>: </a:t>
            </a:r>
            <a:endParaRPr lang="tr-TR" i="1" dirty="0" smtClean="0">
              <a:solidFill>
                <a:srgbClr val="C00000"/>
              </a:solidFill>
              <a:latin typeface="Trebuchet MS" pitchFamily="34" charset="0"/>
            </a:endParaRPr>
          </a:p>
          <a:p>
            <a:pPr marL="0" indent="0" algn="just">
              <a:buFont typeface="Wingdings" pitchFamily="2" charset="2"/>
              <a:buNone/>
              <a:defRPr/>
            </a:pPr>
            <a:r>
              <a:rPr lang="tr-TR" dirty="0" smtClean="0">
                <a:solidFill>
                  <a:schemeClr val="tx1">
                    <a:lumMod val="75000"/>
                    <a:lumOff val="25000"/>
                  </a:schemeClr>
                </a:solidFill>
                <a:latin typeface="Trebuchet MS" pitchFamily="34" charset="0"/>
              </a:rPr>
              <a:t>Veri </a:t>
            </a:r>
            <a:r>
              <a:rPr lang="tr-TR" dirty="0" smtClean="0">
                <a:solidFill>
                  <a:schemeClr val="tx1">
                    <a:lumMod val="75000"/>
                    <a:lumOff val="25000"/>
                  </a:schemeClr>
                </a:solidFill>
                <a:latin typeface="Trebuchet MS" pitchFamily="34" charset="0"/>
              </a:rPr>
              <a:t>ağırlıklı işlem </a:t>
            </a:r>
            <a:r>
              <a:rPr lang="tr-TR" dirty="0" smtClean="0">
                <a:solidFill>
                  <a:schemeClr val="tx1">
                    <a:lumMod val="75000"/>
                    <a:lumOff val="25000"/>
                  </a:schemeClr>
                </a:solidFill>
                <a:latin typeface="Trebuchet MS" pitchFamily="34" charset="0"/>
              </a:rPr>
              <a:t>gerçekleştirilen web </a:t>
            </a:r>
            <a:r>
              <a:rPr lang="tr-TR" dirty="0" smtClean="0">
                <a:solidFill>
                  <a:schemeClr val="tx1">
                    <a:lumMod val="75000"/>
                    <a:lumOff val="25000"/>
                  </a:schemeClr>
                </a:solidFill>
                <a:latin typeface="Trebuchet MS" pitchFamily="34" charset="0"/>
              </a:rPr>
              <a:t>sitelerinde kullanılan bir </a:t>
            </a:r>
            <a:r>
              <a:rPr lang="tr-TR" dirty="0" err="1" smtClean="0">
                <a:solidFill>
                  <a:schemeClr val="tx1">
                    <a:lumMod val="75000"/>
                    <a:lumOff val="25000"/>
                  </a:schemeClr>
                </a:solidFill>
                <a:latin typeface="Trebuchet MS" pitchFamily="34" charset="0"/>
              </a:rPr>
              <a:t>JavaScript</a:t>
            </a:r>
            <a:r>
              <a:rPr lang="tr-TR" dirty="0" smtClean="0">
                <a:solidFill>
                  <a:schemeClr val="tx1">
                    <a:lumMod val="75000"/>
                    <a:lumOff val="25000"/>
                  </a:schemeClr>
                </a:solidFill>
                <a:latin typeface="Trebuchet MS" pitchFamily="34" charset="0"/>
              </a:rPr>
              <a:t> uygulama </a:t>
            </a:r>
            <a:r>
              <a:rPr lang="tr-TR" dirty="0" smtClean="0">
                <a:solidFill>
                  <a:schemeClr val="tx1">
                    <a:lumMod val="75000"/>
                    <a:lumOff val="25000"/>
                  </a:schemeClr>
                </a:solidFill>
                <a:latin typeface="Trebuchet MS" pitchFamily="34" charset="0"/>
              </a:rPr>
              <a:t>çatısıdır.</a:t>
            </a:r>
            <a:endParaRPr lang="tr-TR" dirty="0" smtClean="0">
              <a:solidFill>
                <a:schemeClr val="tx1">
                  <a:lumMod val="75000"/>
                  <a:lumOff val="25000"/>
                </a:schemeClr>
              </a:solidFill>
              <a:latin typeface="Trebuchet MS" pitchFamily="34" charset="0"/>
            </a:endParaRPr>
          </a:p>
          <a:p>
            <a:pPr marL="0" indent="0" algn="just">
              <a:buFont typeface="Wingdings" pitchFamily="2" charset="2"/>
              <a:buNone/>
              <a:defRPr/>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GÜNCEL WEB TEKNOLOJİLERİ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2016224"/>
          </a:xfrm>
          <a:prstGeom prst="rect">
            <a:avLst/>
          </a:prstGeom>
        </p:spPr>
        <p:txBody>
          <a:bodyPr vert="horz">
            <a:normAutofit/>
          </a:bodyPr>
          <a:lstStyle/>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p:txBody>
      </p:sp>
      <p:sp>
        <p:nvSpPr>
          <p:cNvPr id="9218" name="AutoShape 2" descr="HTML - Vikiped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544616"/>
          </a:xfrm>
        </p:spPr>
        <p:txBody>
          <a:bodyPr>
            <a:normAutofit/>
          </a:bodyPr>
          <a:lstStyle/>
          <a:p>
            <a:pPr marL="0" indent="0" algn="just">
              <a:buFont typeface="Wingdings" pitchFamily="2" charset="2"/>
              <a:buNone/>
              <a:defRPr/>
            </a:pPr>
            <a:r>
              <a:rPr lang="tr-TR" i="1" dirty="0" err="1" smtClean="0">
                <a:solidFill>
                  <a:srgbClr val="C00000"/>
                </a:solidFill>
                <a:latin typeface="Trebuchet MS" pitchFamily="34" charset="0"/>
              </a:rPr>
              <a:t>Node</a:t>
            </a:r>
            <a:r>
              <a:rPr lang="tr-TR" i="1" dirty="0" smtClean="0">
                <a:solidFill>
                  <a:srgbClr val="C00000"/>
                </a:solidFill>
                <a:latin typeface="Trebuchet MS" pitchFamily="34" charset="0"/>
              </a:rPr>
              <a:t>.</a:t>
            </a:r>
            <a:r>
              <a:rPr lang="tr-TR" i="1" dirty="0" err="1" smtClean="0">
                <a:solidFill>
                  <a:srgbClr val="C00000"/>
                </a:solidFill>
                <a:latin typeface="Trebuchet MS" pitchFamily="34" charset="0"/>
              </a:rPr>
              <a:t>js</a:t>
            </a:r>
            <a:r>
              <a:rPr lang="tr-TR" i="1" dirty="0" smtClean="0">
                <a:solidFill>
                  <a:srgbClr val="C00000"/>
                </a:solidFill>
                <a:latin typeface="Trebuchet MS" pitchFamily="34" charset="0"/>
              </a:rPr>
              <a:t>: </a:t>
            </a:r>
            <a:endParaRPr lang="tr-TR" i="1" dirty="0" smtClean="0">
              <a:solidFill>
                <a:srgbClr val="C00000"/>
              </a:solidFill>
              <a:latin typeface="Trebuchet MS" pitchFamily="34" charset="0"/>
            </a:endParaRPr>
          </a:p>
          <a:p>
            <a:pPr marL="0" indent="0" algn="just">
              <a:buFont typeface="Wingdings" pitchFamily="2" charset="2"/>
              <a:buNone/>
              <a:defRPr/>
            </a:pPr>
            <a:r>
              <a:rPr lang="tr-TR" dirty="0" smtClean="0">
                <a:solidFill>
                  <a:schemeClr val="tx1">
                    <a:lumMod val="75000"/>
                    <a:lumOff val="25000"/>
                  </a:schemeClr>
                </a:solidFill>
                <a:latin typeface="Trebuchet MS" pitchFamily="34" charset="0"/>
              </a:rPr>
              <a:t>Sunucu-taraflı </a:t>
            </a:r>
            <a:r>
              <a:rPr lang="tr-TR" dirty="0" smtClean="0">
                <a:solidFill>
                  <a:schemeClr val="tx1">
                    <a:lumMod val="75000"/>
                    <a:lumOff val="25000"/>
                  </a:schemeClr>
                </a:solidFill>
                <a:latin typeface="Trebuchet MS" pitchFamily="34" charset="0"/>
              </a:rPr>
              <a:t>çalışan bir </a:t>
            </a:r>
            <a:r>
              <a:rPr lang="tr-TR" dirty="0" err="1" smtClean="0">
                <a:solidFill>
                  <a:schemeClr val="tx1">
                    <a:lumMod val="75000"/>
                    <a:lumOff val="25000"/>
                  </a:schemeClr>
                </a:solidFill>
                <a:latin typeface="Trebuchet MS" pitchFamily="34" charset="0"/>
              </a:rPr>
              <a:t>JavaScript</a:t>
            </a:r>
            <a:r>
              <a:rPr lang="tr-TR" dirty="0" smtClean="0">
                <a:solidFill>
                  <a:schemeClr val="tx1">
                    <a:lumMod val="75000"/>
                    <a:lumOff val="25000"/>
                  </a:schemeClr>
                </a:solidFill>
                <a:latin typeface="Trebuchet MS" pitchFamily="34" charset="0"/>
              </a:rPr>
              <a:t> </a:t>
            </a:r>
            <a:r>
              <a:rPr lang="tr-TR" dirty="0" smtClean="0">
                <a:solidFill>
                  <a:schemeClr val="tx1">
                    <a:lumMod val="75000"/>
                    <a:lumOff val="25000"/>
                  </a:schemeClr>
                </a:solidFill>
                <a:latin typeface="Trebuchet MS" pitchFamily="34" charset="0"/>
              </a:rPr>
              <a:t>platformudur. Sunucu ile daha hızlı </a:t>
            </a:r>
            <a:r>
              <a:rPr lang="tr-TR" dirty="0" smtClean="0">
                <a:solidFill>
                  <a:schemeClr val="tx1">
                    <a:lumMod val="75000"/>
                    <a:lumOff val="25000"/>
                  </a:schemeClr>
                </a:solidFill>
                <a:latin typeface="Trebuchet MS" pitchFamily="34" charset="0"/>
              </a:rPr>
              <a:t>cevaplama sürelerinde </a:t>
            </a:r>
            <a:r>
              <a:rPr lang="tr-TR" dirty="0" smtClean="0">
                <a:solidFill>
                  <a:schemeClr val="tx1">
                    <a:lumMod val="75000"/>
                    <a:lumOff val="25000"/>
                  </a:schemeClr>
                </a:solidFill>
                <a:latin typeface="Trebuchet MS" pitchFamily="34" charset="0"/>
              </a:rPr>
              <a:t>iletişim kurulması </a:t>
            </a:r>
            <a:r>
              <a:rPr lang="tr-TR" dirty="0" smtClean="0">
                <a:solidFill>
                  <a:schemeClr val="tx1">
                    <a:lumMod val="75000"/>
                    <a:lumOff val="25000"/>
                  </a:schemeClr>
                </a:solidFill>
                <a:latin typeface="Trebuchet MS" pitchFamily="34" charset="0"/>
              </a:rPr>
              <a:t>ve kesintisiz </a:t>
            </a:r>
            <a:r>
              <a:rPr lang="tr-TR" dirty="0" smtClean="0">
                <a:solidFill>
                  <a:schemeClr val="tx1">
                    <a:lumMod val="75000"/>
                    <a:lumOff val="25000"/>
                  </a:schemeClr>
                </a:solidFill>
                <a:latin typeface="Trebuchet MS" pitchFamily="34" charset="0"/>
              </a:rPr>
              <a:t>kullanıcı deneyimi sunulması </a:t>
            </a:r>
            <a:r>
              <a:rPr lang="tr-TR" dirty="0" smtClean="0">
                <a:solidFill>
                  <a:schemeClr val="tx1">
                    <a:lumMod val="75000"/>
                    <a:lumOff val="25000"/>
                  </a:schemeClr>
                </a:solidFill>
                <a:latin typeface="Trebuchet MS" pitchFamily="34" charset="0"/>
              </a:rPr>
              <a:t>gereken gerçek </a:t>
            </a:r>
            <a:r>
              <a:rPr lang="tr-TR" dirty="0" smtClean="0">
                <a:solidFill>
                  <a:schemeClr val="tx1">
                    <a:lumMod val="75000"/>
                    <a:lumOff val="25000"/>
                  </a:schemeClr>
                </a:solidFill>
                <a:latin typeface="Trebuchet MS" pitchFamily="34" charset="0"/>
              </a:rPr>
              <a:t>zamanlı uygulamaların </a:t>
            </a:r>
            <a:r>
              <a:rPr lang="tr-TR" dirty="0" smtClean="0">
                <a:solidFill>
                  <a:schemeClr val="tx1">
                    <a:lumMod val="75000"/>
                    <a:lumOff val="25000"/>
                  </a:schemeClr>
                </a:solidFill>
                <a:latin typeface="Trebuchet MS" pitchFamily="34" charset="0"/>
              </a:rPr>
              <a:t>geliştirilmesinde kullanılan </a:t>
            </a:r>
            <a:r>
              <a:rPr lang="tr-TR" dirty="0" smtClean="0">
                <a:solidFill>
                  <a:schemeClr val="tx1">
                    <a:lumMod val="75000"/>
                    <a:lumOff val="25000"/>
                  </a:schemeClr>
                </a:solidFill>
                <a:latin typeface="Trebuchet MS" pitchFamily="34" charset="0"/>
              </a:rPr>
              <a:t>bir web teknolojisidir.</a:t>
            </a:r>
            <a:endParaRPr lang="tr-TR" dirty="0" smtClean="0">
              <a:solidFill>
                <a:schemeClr val="tx1">
                  <a:lumMod val="75000"/>
                  <a:lumOff val="25000"/>
                </a:schemeClr>
              </a:solidFill>
              <a:latin typeface="Trebuchet MS" pitchFamily="34" charset="0"/>
            </a:endParaRPr>
          </a:p>
          <a:p>
            <a:pPr marL="0" indent="0" algn="just">
              <a:buFont typeface="Wingdings" pitchFamily="2" charset="2"/>
              <a:buNone/>
              <a:defRPr/>
            </a:pPr>
            <a:r>
              <a:rPr lang="tr-TR" i="1" dirty="0" err="1" smtClean="0">
                <a:solidFill>
                  <a:srgbClr val="C00000"/>
                </a:solidFill>
                <a:latin typeface="Trebuchet MS" pitchFamily="34" charset="0"/>
              </a:rPr>
              <a:t>Bootstrap</a:t>
            </a:r>
            <a:r>
              <a:rPr lang="tr-TR" i="1"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Duyarlı </a:t>
            </a:r>
            <a:r>
              <a:rPr lang="tr-TR" dirty="0" smtClean="0">
                <a:solidFill>
                  <a:schemeClr val="tx1">
                    <a:lumMod val="75000"/>
                    <a:lumOff val="25000"/>
                  </a:schemeClr>
                </a:solidFill>
                <a:latin typeface="Trebuchet MS" pitchFamily="34" charset="0"/>
              </a:rPr>
              <a:t>web tasarımına </a:t>
            </a:r>
            <a:r>
              <a:rPr lang="tr-TR" dirty="0" smtClean="0">
                <a:solidFill>
                  <a:schemeClr val="tx1">
                    <a:lumMod val="75000"/>
                    <a:lumOff val="25000"/>
                  </a:schemeClr>
                </a:solidFill>
                <a:latin typeface="Trebuchet MS" pitchFamily="34" charset="0"/>
              </a:rPr>
              <a:t>sahip uygulamaları </a:t>
            </a:r>
            <a:r>
              <a:rPr lang="tr-TR" dirty="0" smtClean="0">
                <a:solidFill>
                  <a:schemeClr val="tx1">
                    <a:lumMod val="75000"/>
                    <a:lumOff val="25000"/>
                  </a:schemeClr>
                </a:solidFill>
                <a:latin typeface="Trebuchet MS" pitchFamily="34" charset="0"/>
              </a:rPr>
              <a:t>daha hızlı geliştirmek </a:t>
            </a:r>
            <a:r>
              <a:rPr lang="tr-TR" dirty="0" smtClean="0">
                <a:solidFill>
                  <a:schemeClr val="tx1">
                    <a:lumMod val="75000"/>
                    <a:lumOff val="25000"/>
                  </a:schemeClr>
                </a:solidFill>
                <a:latin typeface="Trebuchet MS" pitchFamily="34" charset="0"/>
              </a:rPr>
              <a:t>için HTML</a:t>
            </a:r>
            <a:r>
              <a:rPr lang="tr-TR" dirty="0" smtClean="0">
                <a:solidFill>
                  <a:schemeClr val="tx1">
                    <a:lumMod val="75000"/>
                    <a:lumOff val="25000"/>
                  </a:schemeClr>
                </a:solidFill>
                <a:latin typeface="Trebuchet MS" pitchFamily="34" charset="0"/>
              </a:rPr>
              <a:t>, CSS ve </a:t>
            </a:r>
            <a:r>
              <a:rPr lang="tr-TR" dirty="0" err="1" smtClean="0">
                <a:solidFill>
                  <a:schemeClr val="tx1">
                    <a:lumMod val="75000"/>
                    <a:lumOff val="25000"/>
                  </a:schemeClr>
                </a:solidFill>
                <a:latin typeface="Trebuchet MS" pitchFamily="34" charset="0"/>
              </a:rPr>
              <a:t>JavaScript</a:t>
            </a:r>
            <a:r>
              <a:rPr lang="tr-TR" dirty="0" smtClean="0">
                <a:solidFill>
                  <a:schemeClr val="tx1">
                    <a:lumMod val="75000"/>
                    <a:lumOff val="25000"/>
                  </a:schemeClr>
                </a:solidFill>
                <a:latin typeface="Trebuchet MS" pitchFamily="34" charset="0"/>
              </a:rPr>
              <a:t> </a:t>
            </a:r>
            <a:r>
              <a:rPr lang="tr-TR" dirty="0" smtClean="0">
                <a:solidFill>
                  <a:schemeClr val="tx1">
                    <a:lumMod val="75000"/>
                    <a:lumOff val="25000"/>
                  </a:schemeClr>
                </a:solidFill>
                <a:latin typeface="Trebuchet MS" pitchFamily="34" charset="0"/>
              </a:rPr>
              <a:t>teknolojilerini birleştiren </a:t>
            </a:r>
            <a:r>
              <a:rPr lang="tr-TR" dirty="0" smtClean="0">
                <a:solidFill>
                  <a:schemeClr val="tx1">
                    <a:lumMod val="75000"/>
                    <a:lumOff val="25000"/>
                  </a:schemeClr>
                </a:solidFill>
                <a:latin typeface="Trebuchet MS" pitchFamily="34" charset="0"/>
              </a:rPr>
              <a:t>ve ön-yüz web </a:t>
            </a:r>
            <a:r>
              <a:rPr lang="tr-TR" dirty="0" smtClean="0">
                <a:solidFill>
                  <a:schemeClr val="tx1">
                    <a:lumMod val="75000"/>
                    <a:lumOff val="25000"/>
                  </a:schemeClr>
                </a:solidFill>
                <a:latin typeface="Trebuchet MS" pitchFamily="34" charset="0"/>
              </a:rPr>
              <a:t>teknolojileri arasında </a:t>
            </a:r>
            <a:r>
              <a:rPr lang="tr-TR" dirty="0" smtClean="0">
                <a:solidFill>
                  <a:schemeClr val="tx1">
                    <a:lumMod val="75000"/>
                    <a:lumOff val="25000"/>
                  </a:schemeClr>
                </a:solidFill>
                <a:latin typeface="Trebuchet MS" pitchFamily="34" charset="0"/>
              </a:rPr>
              <a:t>önde gelen bir uygulama </a:t>
            </a:r>
            <a:r>
              <a:rPr lang="tr-TR" dirty="0" smtClean="0">
                <a:solidFill>
                  <a:schemeClr val="tx1">
                    <a:lumMod val="75000"/>
                    <a:lumOff val="25000"/>
                  </a:schemeClr>
                </a:solidFill>
                <a:latin typeface="Trebuchet MS" pitchFamily="34" charset="0"/>
              </a:rPr>
              <a:t>çatısıdır.</a:t>
            </a: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GÜNCEL WEB TEKNOLOJİLERİ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2016224"/>
          </a:xfrm>
          <a:prstGeom prst="rect">
            <a:avLst/>
          </a:prstGeom>
        </p:spPr>
        <p:txBody>
          <a:bodyPr vert="horz">
            <a:normAutofit/>
          </a:bodyPr>
          <a:lstStyle/>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p:txBody>
      </p:sp>
      <p:sp>
        <p:nvSpPr>
          <p:cNvPr id="9218" name="AutoShape 2" descr="HTML - Vikiped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805264"/>
          </a:xfrm>
        </p:spPr>
        <p:txBody>
          <a:bodyPr>
            <a:normAutofit/>
          </a:bodyPr>
          <a:lstStyle/>
          <a:p>
            <a:pPr marL="0" indent="0" algn="just">
              <a:buNone/>
              <a:defRPr/>
            </a:pPr>
            <a:r>
              <a:rPr lang="tr-TR" dirty="0" smtClean="0">
                <a:solidFill>
                  <a:srgbClr val="C00000"/>
                </a:solidFill>
                <a:latin typeface="Trebuchet MS" pitchFamily="34" charset="0"/>
              </a:rPr>
              <a:t>İnternet</a:t>
            </a:r>
            <a:r>
              <a:rPr lang="tr-TR" dirty="0" smtClean="0">
                <a:solidFill>
                  <a:schemeClr val="tx1">
                    <a:lumMod val="75000"/>
                    <a:lumOff val="25000"/>
                  </a:schemeClr>
                </a:solidFill>
                <a:latin typeface="Trebuchet MS" pitchFamily="34" charset="0"/>
              </a:rPr>
              <a:t> ve </a:t>
            </a:r>
            <a:r>
              <a:rPr lang="tr-TR" dirty="0" smtClean="0">
                <a:solidFill>
                  <a:srgbClr val="C00000"/>
                </a:solidFill>
                <a:latin typeface="Trebuchet MS" pitchFamily="34" charset="0"/>
              </a:rPr>
              <a:t>web</a:t>
            </a:r>
            <a:r>
              <a:rPr lang="tr-TR" dirty="0" smtClean="0">
                <a:solidFill>
                  <a:schemeClr val="tx1">
                    <a:lumMod val="75000"/>
                    <a:lumOff val="25000"/>
                  </a:schemeClr>
                </a:solidFill>
                <a:latin typeface="Trebuchet MS" pitchFamily="34" charset="0"/>
              </a:rPr>
              <a:t>, aynı yapıyı ifade etmek amacıyla çoğu zaman birbirlerinin yerine kullanılan terimlerdir.</a:t>
            </a:r>
          </a:p>
          <a:p>
            <a:pPr marL="0" indent="0" algn="just">
              <a:buNone/>
              <a:defRPr/>
            </a:pPr>
            <a:r>
              <a:rPr lang="tr-TR" dirty="0" smtClean="0">
                <a:solidFill>
                  <a:schemeClr val="tx1">
                    <a:lumMod val="75000"/>
                    <a:lumOff val="25000"/>
                  </a:schemeClr>
                </a:solidFill>
                <a:latin typeface="Trebuchet MS" pitchFamily="34" charset="0"/>
              </a:rPr>
              <a:t>Gerçekte ise bu iki terim birbirleri ile ilişkili olmalarına rağmen birbirlerinden tamamen ayrı iki yapıyı tanımlarlar ve eş anlamlı değillerdir. </a:t>
            </a: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algn="just">
              <a:buFont typeface="Wingdings" pitchFamily="2" charset="2"/>
              <a:buNone/>
            </a:pP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GİRİŞ</a:t>
            </a:r>
            <a:endParaRPr lang="tr-TR" sz="2800" dirty="0">
              <a:solidFill>
                <a:srgbClr val="C00000"/>
              </a:solidFill>
              <a:latin typeface="Trebuchet MS" pitchFamily="34" charset="0"/>
            </a:endParaRPr>
          </a:p>
        </p:txBody>
      </p:sp>
      <p:pic>
        <p:nvPicPr>
          <p:cNvPr id="4" name="Picture 2"/>
          <p:cNvPicPr>
            <a:picLocks noChangeAspect="1" noChangeArrowheads="1"/>
          </p:cNvPicPr>
          <p:nvPr/>
        </p:nvPicPr>
        <p:blipFill>
          <a:blip r:embed="rId3" cstate="print"/>
          <a:srcRect/>
          <a:stretch>
            <a:fillRect/>
          </a:stretch>
        </p:blipFill>
        <p:spPr bwMode="auto">
          <a:xfrm>
            <a:off x="834039" y="3068960"/>
            <a:ext cx="7096151" cy="37170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616624"/>
          </a:xfrm>
        </p:spPr>
        <p:txBody>
          <a:bodyPr>
            <a:normAutofit/>
          </a:bodyPr>
          <a:lstStyle/>
          <a:p>
            <a:pPr marL="95250" indent="-95250" algn="just">
              <a:buNone/>
              <a:defRPr/>
            </a:pPr>
            <a:r>
              <a:rPr lang="tr-TR" sz="2600" dirty="0" smtClean="0">
                <a:solidFill>
                  <a:srgbClr val="C00000"/>
                </a:solidFill>
                <a:latin typeface="Trebuchet MS" pitchFamily="34" charset="0"/>
              </a:rPr>
              <a:t>Arka-Yüz </a:t>
            </a:r>
            <a:r>
              <a:rPr lang="tr-TR" sz="2600" dirty="0" smtClean="0">
                <a:solidFill>
                  <a:srgbClr val="C00000"/>
                </a:solidFill>
                <a:latin typeface="Trebuchet MS" pitchFamily="34" charset="0"/>
              </a:rPr>
              <a:t>Web Teknolojileri</a:t>
            </a:r>
          </a:p>
          <a:p>
            <a:pPr marL="0" indent="0" algn="just">
              <a:buFont typeface="Wingdings" pitchFamily="2" charset="2"/>
              <a:buNone/>
              <a:defRPr/>
            </a:pPr>
            <a:r>
              <a:rPr lang="tr-TR" sz="2200" dirty="0" smtClean="0">
                <a:solidFill>
                  <a:schemeClr val="tx1">
                    <a:lumMod val="75000"/>
                    <a:lumOff val="25000"/>
                  </a:schemeClr>
                </a:solidFill>
                <a:latin typeface="Trebuchet MS" pitchFamily="34" charset="0"/>
              </a:rPr>
              <a:t>Arka-yüz web teknolojileri web </a:t>
            </a:r>
            <a:r>
              <a:rPr lang="tr-TR" sz="2200" dirty="0" smtClean="0">
                <a:solidFill>
                  <a:schemeClr val="tx1">
                    <a:lumMod val="75000"/>
                    <a:lumOff val="25000"/>
                  </a:schemeClr>
                </a:solidFill>
                <a:latin typeface="Trebuchet MS" pitchFamily="34" charset="0"/>
              </a:rPr>
              <a:t>sunucusu, veritabanı </a:t>
            </a:r>
            <a:r>
              <a:rPr lang="tr-TR" sz="2200" dirty="0" smtClean="0">
                <a:solidFill>
                  <a:schemeClr val="tx1">
                    <a:lumMod val="75000"/>
                    <a:lumOff val="25000"/>
                  </a:schemeClr>
                </a:solidFill>
                <a:latin typeface="Trebuchet MS" pitchFamily="34" charset="0"/>
              </a:rPr>
              <a:t>sunucusu ve sunucu-taraflı uygulama </a:t>
            </a:r>
            <a:r>
              <a:rPr lang="tr-TR" sz="2200" dirty="0" smtClean="0">
                <a:solidFill>
                  <a:schemeClr val="tx1">
                    <a:lumMod val="75000"/>
                    <a:lumOff val="25000"/>
                  </a:schemeClr>
                </a:solidFill>
                <a:latin typeface="Trebuchet MS" pitchFamily="34" charset="0"/>
              </a:rPr>
              <a:t>ya da </a:t>
            </a:r>
            <a:r>
              <a:rPr lang="tr-TR" sz="2200" dirty="0" smtClean="0">
                <a:solidFill>
                  <a:schemeClr val="tx1">
                    <a:lumMod val="75000"/>
                    <a:lumOff val="25000"/>
                  </a:schemeClr>
                </a:solidFill>
                <a:latin typeface="Trebuchet MS" pitchFamily="34" charset="0"/>
              </a:rPr>
              <a:t>betikleri içerir. Web kullanıcıları arka-yüz </a:t>
            </a:r>
            <a:r>
              <a:rPr lang="tr-TR" sz="2200" dirty="0" smtClean="0">
                <a:solidFill>
                  <a:schemeClr val="tx1">
                    <a:lumMod val="75000"/>
                    <a:lumOff val="25000"/>
                  </a:schemeClr>
                </a:solidFill>
                <a:latin typeface="Trebuchet MS" pitchFamily="34" charset="0"/>
              </a:rPr>
              <a:t>teknolojiler ile </a:t>
            </a:r>
            <a:r>
              <a:rPr lang="tr-TR" sz="2200" dirty="0" smtClean="0">
                <a:solidFill>
                  <a:schemeClr val="tx1">
                    <a:lumMod val="75000"/>
                    <a:lumOff val="25000"/>
                  </a:schemeClr>
                </a:solidFill>
                <a:latin typeface="Trebuchet MS" pitchFamily="34" charset="0"/>
              </a:rPr>
              <a:t>doğrudan etkileşimde bulunmazlar </a:t>
            </a:r>
            <a:r>
              <a:rPr lang="tr-TR" sz="2200" dirty="0" smtClean="0">
                <a:solidFill>
                  <a:schemeClr val="tx1">
                    <a:lumMod val="75000"/>
                    <a:lumOff val="25000"/>
                  </a:schemeClr>
                </a:solidFill>
                <a:latin typeface="Trebuchet MS" pitchFamily="34" charset="0"/>
              </a:rPr>
              <a:t>fakat bu </a:t>
            </a:r>
            <a:r>
              <a:rPr lang="tr-TR" sz="2200" dirty="0" smtClean="0">
                <a:solidFill>
                  <a:schemeClr val="tx1">
                    <a:lumMod val="75000"/>
                    <a:lumOff val="25000"/>
                  </a:schemeClr>
                </a:solidFill>
                <a:latin typeface="Trebuchet MS" pitchFamily="34" charset="0"/>
              </a:rPr>
              <a:t>teknolojiler arka planda her zaman çalışırlar</a:t>
            </a:r>
            <a:r>
              <a:rPr lang="tr-TR" sz="2200" dirty="0" smtClean="0">
                <a:solidFill>
                  <a:schemeClr val="tx1">
                    <a:lumMod val="75000"/>
                    <a:lumOff val="25000"/>
                  </a:schemeClr>
                </a:solidFill>
                <a:latin typeface="Trebuchet MS" pitchFamily="34" charset="0"/>
              </a:rPr>
              <a:t>.</a:t>
            </a:r>
          </a:p>
          <a:p>
            <a:pPr marL="0" indent="0" algn="just">
              <a:buFont typeface="Wingdings" pitchFamily="2" charset="2"/>
              <a:buNone/>
              <a:defRPr/>
            </a:pPr>
            <a:r>
              <a:rPr lang="tr-TR" sz="2200" dirty="0" smtClean="0">
                <a:solidFill>
                  <a:schemeClr val="tx1">
                    <a:lumMod val="75000"/>
                    <a:lumOff val="25000"/>
                  </a:schemeClr>
                </a:solidFill>
                <a:latin typeface="Trebuchet MS" pitchFamily="34" charset="0"/>
              </a:rPr>
              <a:t>Arka-yüz, veritabanı ve sunucu tarafında </a:t>
            </a:r>
            <a:r>
              <a:rPr lang="tr-TR" sz="2200" dirty="0" smtClean="0">
                <a:solidFill>
                  <a:schemeClr val="tx1">
                    <a:lumMod val="75000"/>
                    <a:lumOff val="25000"/>
                  </a:schemeClr>
                </a:solidFill>
                <a:latin typeface="Trebuchet MS" pitchFamily="34" charset="0"/>
              </a:rPr>
              <a:t>çalışan bir </a:t>
            </a:r>
            <a:r>
              <a:rPr lang="tr-TR" sz="2200" dirty="0" smtClean="0">
                <a:solidFill>
                  <a:schemeClr val="tx1">
                    <a:lumMod val="75000"/>
                    <a:lumOff val="25000"/>
                  </a:schemeClr>
                </a:solidFill>
                <a:latin typeface="Trebuchet MS" pitchFamily="34" charset="0"/>
              </a:rPr>
              <a:t>dilde geliştirilmiş olan yazılımın birlikte çalışmasıdır.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GÜNCEL WEB TEKNOLOJİLERİ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2016224"/>
          </a:xfrm>
          <a:prstGeom prst="rect">
            <a:avLst/>
          </a:prstGeom>
        </p:spPr>
        <p:txBody>
          <a:bodyPr vert="horz">
            <a:normAutofit/>
          </a:bodyPr>
          <a:lstStyle/>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p:txBody>
      </p:sp>
      <p:sp>
        <p:nvSpPr>
          <p:cNvPr id="9218" name="AutoShape 2" descr="HTML - Vikiped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67586" name="Picture 2"/>
          <p:cNvPicPr>
            <a:picLocks noChangeAspect="1" noChangeArrowheads="1"/>
          </p:cNvPicPr>
          <p:nvPr/>
        </p:nvPicPr>
        <p:blipFill>
          <a:blip r:embed="rId3" cstate="print"/>
          <a:srcRect/>
          <a:stretch>
            <a:fillRect/>
          </a:stretch>
        </p:blipFill>
        <p:spPr bwMode="auto">
          <a:xfrm>
            <a:off x="309815" y="4005064"/>
            <a:ext cx="8366641" cy="28529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616624"/>
          </a:xfrm>
        </p:spPr>
        <p:txBody>
          <a:bodyPr>
            <a:normAutofit/>
          </a:bodyPr>
          <a:lstStyle/>
          <a:p>
            <a:pPr marL="95250" indent="-95250" algn="just">
              <a:buNone/>
              <a:defRPr/>
            </a:pPr>
            <a:r>
              <a:rPr lang="tr-TR" sz="2600" dirty="0" smtClean="0">
                <a:solidFill>
                  <a:srgbClr val="C00000"/>
                </a:solidFill>
                <a:latin typeface="Trebuchet MS" pitchFamily="34" charset="0"/>
              </a:rPr>
              <a:t>Arka-Yüz </a:t>
            </a:r>
            <a:r>
              <a:rPr lang="tr-TR" sz="2600" dirty="0" smtClean="0">
                <a:solidFill>
                  <a:srgbClr val="C00000"/>
                </a:solidFill>
                <a:latin typeface="Trebuchet MS" pitchFamily="34" charset="0"/>
              </a:rPr>
              <a:t>Web Teknolojileri</a:t>
            </a:r>
          </a:p>
          <a:p>
            <a:pPr marL="0" indent="0" algn="just">
              <a:buFont typeface="Wingdings" pitchFamily="2" charset="2"/>
              <a:buNone/>
              <a:defRPr/>
            </a:pPr>
            <a:r>
              <a:rPr lang="tr-TR" dirty="0" smtClean="0">
                <a:solidFill>
                  <a:schemeClr val="tx1">
                    <a:lumMod val="75000"/>
                    <a:lumOff val="25000"/>
                  </a:schemeClr>
                </a:solidFill>
                <a:latin typeface="Trebuchet MS" pitchFamily="34" charset="0"/>
              </a:rPr>
              <a:t>Arka-yüzde yaygın kullanıma sahip </a:t>
            </a:r>
            <a:r>
              <a:rPr lang="tr-TR" dirty="0" smtClean="0">
                <a:solidFill>
                  <a:schemeClr val="tx1">
                    <a:lumMod val="75000"/>
                    <a:lumOff val="25000"/>
                  </a:schemeClr>
                </a:solidFill>
                <a:latin typeface="Trebuchet MS" pitchFamily="34" charset="0"/>
              </a:rPr>
              <a:t>kullanılan sunucu-taraflı </a:t>
            </a:r>
            <a:r>
              <a:rPr lang="tr-TR" dirty="0" smtClean="0">
                <a:solidFill>
                  <a:schemeClr val="tx1">
                    <a:lumMod val="75000"/>
                    <a:lumOff val="25000"/>
                  </a:schemeClr>
                </a:solidFill>
                <a:latin typeface="Trebuchet MS" pitchFamily="34" charset="0"/>
              </a:rPr>
              <a:t>programlama dilleri ve uygulama </a:t>
            </a:r>
            <a:r>
              <a:rPr lang="tr-TR" dirty="0" smtClean="0">
                <a:solidFill>
                  <a:schemeClr val="tx1">
                    <a:lumMod val="75000"/>
                    <a:lumOff val="25000"/>
                  </a:schemeClr>
                </a:solidFill>
                <a:latin typeface="Trebuchet MS" pitchFamily="34" charset="0"/>
              </a:rPr>
              <a:t>çatısı teknolojileri şunlardır;</a:t>
            </a:r>
          </a:p>
          <a:p>
            <a:pPr marL="0" indent="0" algn="just">
              <a:buFont typeface="Wingdings" pitchFamily="2" charset="2"/>
              <a:buNone/>
              <a:defRPr/>
            </a:pPr>
            <a:r>
              <a:rPr lang="tr-TR" i="1" dirty="0" smtClean="0">
                <a:solidFill>
                  <a:srgbClr val="C00000"/>
                </a:solidFill>
                <a:latin typeface="Trebuchet MS" pitchFamily="34" charset="0"/>
              </a:rPr>
              <a:t>PHP</a:t>
            </a:r>
            <a:r>
              <a:rPr lang="tr-TR" i="1" dirty="0" smtClean="0">
                <a:solidFill>
                  <a:srgbClr val="C00000"/>
                </a:solidFill>
                <a:latin typeface="Trebuchet MS" pitchFamily="34" charset="0"/>
              </a:rPr>
              <a:t>: </a:t>
            </a:r>
            <a:endParaRPr lang="tr-TR" i="1" dirty="0" smtClean="0">
              <a:solidFill>
                <a:srgbClr val="C00000"/>
              </a:solidFill>
              <a:latin typeface="Trebuchet MS" pitchFamily="34" charset="0"/>
            </a:endParaRPr>
          </a:p>
          <a:p>
            <a:pPr marL="0" indent="0" algn="just">
              <a:buFont typeface="Wingdings" pitchFamily="2" charset="2"/>
              <a:buNone/>
              <a:defRPr/>
            </a:pPr>
            <a:r>
              <a:rPr lang="tr-TR" dirty="0" smtClean="0">
                <a:solidFill>
                  <a:schemeClr val="tx1">
                    <a:lumMod val="75000"/>
                    <a:lumOff val="25000"/>
                  </a:schemeClr>
                </a:solidFill>
                <a:latin typeface="Trebuchet MS" pitchFamily="34" charset="0"/>
              </a:rPr>
              <a:t>Veritabanından </a:t>
            </a:r>
            <a:r>
              <a:rPr lang="tr-TR" dirty="0" smtClean="0">
                <a:solidFill>
                  <a:schemeClr val="tx1">
                    <a:lumMod val="75000"/>
                    <a:lumOff val="25000"/>
                  </a:schemeClr>
                </a:solidFill>
                <a:latin typeface="Trebuchet MS" pitchFamily="34" charset="0"/>
              </a:rPr>
              <a:t>aldığı bilgi </a:t>
            </a:r>
            <a:r>
              <a:rPr lang="tr-TR" dirty="0" smtClean="0">
                <a:solidFill>
                  <a:schemeClr val="tx1">
                    <a:lumMod val="75000"/>
                    <a:lumOff val="25000"/>
                  </a:schemeClr>
                </a:solidFill>
                <a:latin typeface="Trebuchet MS" pitchFamily="34" charset="0"/>
              </a:rPr>
              <a:t>üzerinde düzenleme </a:t>
            </a:r>
            <a:r>
              <a:rPr lang="tr-TR" dirty="0" smtClean="0">
                <a:solidFill>
                  <a:schemeClr val="tx1">
                    <a:lumMod val="75000"/>
                    <a:lumOff val="25000"/>
                  </a:schemeClr>
                </a:solidFill>
                <a:latin typeface="Trebuchet MS" pitchFamily="34" charset="0"/>
              </a:rPr>
              <a:t>yapacak şekilde tasarlanmış </a:t>
            </a:r>
            <a:r>
              <a:rPr lang="tr-TR" dirty="0" smtClean="0">
                <a:solidFill>
                  <a:schemeClr val="tx1">
                    <a:lumMod val="75000"/>
                    <a:lumOff val="25000"/>
                  </a:schemeClr>
                </a:solidFill>
                <a:latin typeface="Trebuchet MS" pitchFamily="34" charset="0"/>
              </a:rPr>
              <a:t>olan PHP </a:t>
            </a:r>
            <a:r>
              <a:rPr lang="tr-TR" dirty="0" smtClean="0">
                <a:solidFill>
                  <a:schemeClr val="tx1">
                    <a:lumMod val="75000"/>
                    <a:lumOff val="25000"/>
                  </a:schemeClr>
                </a:solidFill>
                <a:latin typeface="Trebuchet MS" pitchFamily="34" charset="0"/>
              </a:rPr>
              <a:t>web teknolojileri arasında en </a:t>
            </a:r>
            <a:r>
              <a:rPr lang="tr-TR" dirty="0" smtClean="0">
                <a:solidFill>
                  <a:schemeClr val="tx1">
                    <a:lumMod val="75000"/>
                    <a:lumOff val="25000"/>
                  </a:schemeClr>
                </a:solidFill>
                <a:latin typeface="Trebuchet MS" pitchFamily="34" charset="0"/>
              </a:rPr>
              <a:t>popüler olanıdır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CodeIgniter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Symfony</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Yii</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Zend</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Laravel</a:t>
            </a:r>
            <a:r>
              <a:rPr lang="tr-TR" dirty="0" smtClean="0">
                <a:solidFill>
                  <a:schemeClr val="tx1">
                    <a:lumMod val="75000"/>
                    <a:lumOff val="25000"/>
                  </a:schemeClr>
                </a:solidFill>
                <a:latin typeface="Trebuchet MS" pitchFamily="34" charset="0"/>
              </a:rPr>
              <a:t> </a:t>
            </a:r>
            <a:r>
              <a:rPr lang="tr-TR" dirty="0" smtClean="0">
                <a:solidFill>
                  <a:schemeClr val="tx1">
                    <a:lumMod val="75000"/>
                    <a:lumOff val="25000"/>
                  </a:schemeClr>
                </a:solidFill>
                <a:latin typeface="Trebuchet MS" pitchFamily="34" charset="0"/>
              </a:rPr>
              <a:t>ve </a:t>
            </a:r>
            <a:r>
              <a:rPr lang="tr-TR" dirty="0" err="1" smtClean="0">
                <a:solidFill>
                  <a:schemeClr val="tx1">
                    <a:lumMod val="75000"/>
                    <a:lumOff val="25000"/>
                  </a:schemeClr>
                </a:solidFill>
                <a:latin typeface="Trebuchet MS" pitchFamily="34" charset="0"/>
              </a:rPr>
              <a:t>CakePHP</a:t>
            </a:r>
            <a:r>
              <a:rPr lang="tr-TR" dirty="0" smtClean="0">
                <a:solidFill>
                  <a:schemeClr val="tx1">
                    <a:lumMod val="75000"/>
                    <a:lumOff val="25000"/>
                  </a:schemeClr>
                </a:solidFill>
                <a:latin typeface="Trebuchet MS" pitchFamily="34" charset="0"/>
              </a:rPr>
              <a:t> yaygın kullanıma </a:t>
            </a:r>
            <a:r>
              <a:rPr lang="tr-TR" dirty="0" smtClean="0">
                <a:solidFill>
                  <a:schemeClr val="tx1">
                    <a:lumMod val="75000"/>
                    <a:lumOff val="25000"/>
                  </a:schemeClr>
                </a:solidFill>
                <a:latin typeface="Trebuchet MS" pitchFamily="34" charset="0"/>
              </a:rPr>
              <a:t>sahip </a:t>
            </a:r>
            <a:r>
              <a:rPr lang="tr-TR" dirty="0" err="1" smtClean="0">
                <a:solidFill>
                  <a:schemeClr val="tx1">
                    <a:lumMod val="75000"/>
                    <a:lumOff val="25000"/>
                  </a:schemeClr>
                </a:solidFill>
                <a:latin typeface="Trebuchet MS" pitchFamily="34" charset="0"/>
              </a:rPr>
              <a:t>php</a:t>
            </a:r>
            <a:r>
              <a:rPr lang="tr-TR" dirty="0" smtClean="0">
                <a:solidFill>
                  <a:schemeClr val="tx1">
                    <a:lumMod val="75000"/>
                    <a:lumOff val="25000"/>
                  </a:schemeClr>
                </a:solidFill>
                <a:latin typeface="Trebuchet MS" pitchFamily="34" charset="0"/>
              </a:rPr>
              <a:t> </a:t>
            </a:r>
            <a:r>
              <a:rPr lang="tr-TR" dirty="0" smtClean="0">
                <a:solidFill>
                  <a:schemeClr val="tx1">
                    <a:lumMod val="75000"/>
                    <a:lumOff val="25000"/>
                  </a:schemeClr>
                </a:solidFill>
                <a:latin typeface="Trebuchet MS" pitchFamily="34" charset="0"/>
              </a:rPr>
              <a:t>uygulama çatılarıdır</a:t>
            </a:r>
            <a:r>
              <a:rPr lang="tr-TR" dirty="0" smtClean="0">
                <a:solidFill>
                  <a:schemeClr val="tx1">
                    <a:lumMod val="75000"/>
                    <a:lumOff val="25000"/>
                  </a:schemeClr>
                </a:solidFill>
                <a:latin typeface="Trebuchet MS" pitchFamily="34" charset="0"/>
              </a:rPr>
              <a:t>.</a:t>
            </a:r>
          </a:p>
          <a:p>
            <a:pPr marL="0" indent="0" algn="just">
              <a:buNone/>
              <a:defRPr/>
            </a:pPr>
            <a:r>
              <a:rPr lang="tr-TR" i="1" dirty="0" smtClean="0">
                <a:solidFill>
                  <a:srgbClr val="C00000"/>
                </a:solidFill>
                <a:latin typeface="Trebuchet MS" pitchFamily="34" charset="0"/>
              </a:rPr>
              <a:t>ASP.NET:</a:t>
            </a:r>
          </a:p>
          <a:p>
            <a:pPr marL="0" indent="0" algn="just">
              <a:buFont typeface="Wingdings" pitchFamily="2" charset="2"/>
              <a:buNone/>
              <a:defRPr/>
            </a:pPr>
            <a:r>
              <a:rPr lang="tr-TR" dirty="0" smtClean="0">
                <a:solidFill>
                  <a:schemeClr val="tx1">
                    <a:lumMod val="75000"/>
                    <a:lumOff val="25000"/>
                  </a:schemeClr>
                </a:solidFill>
                <a:latin typeface="Trebuchet MS" pitchFamily="34" charset="0"/>
              </a:rPr>
              <a:t>Dinamik </a:t>
            </a:r>
            <a:r>
              <a:rPr lang="tr-TR" dirty="0" smtClean="0">
                <a:solidFill>
                  <a:schemeClr val="tx1">
                    <a:lumMod val="75000"/>
                    <a:lumOff val="25000"/>
                  </a:schemeClr>
                </a:solidFill>
                <a:latin typeface="Trebuchet MS" pitchFamily="34" charset="0"/>
              </a:rPr>
              <a:t>web sayfaları, web uygulamaları ve XML tabanlı web </a:t>
            </a:r>
            <a:r>
              <a:rPr lang="tr-TR" dirty="0" smtClean="0">
                <a:solidFill>
                  <a:schemeClr val="tx1">
                    <a:lumMod val="75000"/>
                    <a:lumOff val="25000"/>
                  </a:schemeClr>
                </a:solidFill>
                <a:latin typeface="Trebuchet MS" pitchFamily="34" charset="0"/>
              </a:rPr>
              <a:t>hizmetleri </a:t>
            </a:r>
            <a:r>
              <a:rPr lang="tr-TR" dirty="0" smtClean="0">
                <a:solidFill>
                  <a:schemeClr val="tx1">
                    <a:lumMod val="75000"/>
                    <a:lumOff val="25000"/>
                  </a:schemeClr>
                </a:solidFill>
                <a:latin typeface="Trebuchet MS" pitchFamily="34" charset="0"/>
              </a:rPr>
              <a:t>oluşturulmasını </a:t>
            </a:r>
            <a:r>
              <a:rPr lang="tr-TR" dirty="0" smtClean="0">
                <a:solidFill>
                  <a:schemeClr val="tx1">
                    <a:lumMod val="75000"/>
                    <a:lumOff val="25000"/>
                  </a:schemeClr>
                </a:solidFill>
                <a:latin typeface="Trebuchet MS" pitchFamily="34" charset="0"/>
              </a:rPr>
              <a:t>sağlayan bir platformdur.</a:t>
            </a: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GÜNCEL WEB TEKNOLOJİLERİ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2016224"/>
          </a:xfrm>
          <a:prstGeom prst="rect">
            <a:avLst/>
          </a:prstGeom>
        </p:spPr>
        <p:txBody>
          <a:bodyPr vert="horz">
            <a:normAutofit/>
          </a:bodyPr>
          <a:lstStyle/>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p:txBody>
      </p:sp>
      <p:sp>
        <p:nvSpPr>
          <p:cNvPr id="9218" name="AutoShape 2" descr="HTML - Vikiped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616624"/>
          </a:xfrm>
        </p:spPr>
        <p:txBody>
          <a:bodyPr>
            <a:normAutofit/>
          </a:bodyPr>
          <a:lstStyle/>
          <a:p>
            <a:pPr marL="95250" indent="-95250" algn="just">
              <a:buNone/>
              <a:defRPr/>
            </a:pPr>
            <a:r>
              <a:rPr lang="tr-TR" sz="2600" dirty="0" smtClean="0">
                <a:solidFill>
                  <a:srgbClr val="C00000"/>
                </a:solidFill>
                <a:latin typeface="Trebuchet MS" pitchFamily="34" charset="0"/>
              </a:rPr>
              <a:t>Arka-Yüz </a:t>
            </a:r>
            <a:r>
              <a:rPr lang="tr-TR" sz="2600" dirty="0" smtClean="0">
                <a:solidFill>
                  <a:srgbClr val="C00000"/>
                </a:solidFill>
                <a:latin typeface="Trebuchet MS" pitchFamily="34" charset="0"/>
              </a:rPr>
              <a:t>Web </a:t>
            </a:r>
            <a:r>
              <a:rPr lang="tr-TR" sz="2600" dirty="0" smtClean="0">
                <a:solidFill>
                  <a:srgbClr val="C00000"/>
                </a:solidFill>
                <a:latin typeface="Trebuchet MS" pitchFamily="34" charset="0"/>
              </a:rPr>
              <a:t>Teknolojileri</a:t>
            </a:r>
            <a:r>
              <a:rPr lang="tr-TR" i="1" dirty="0" smtClean="0">
                <a:solidFill>
                  <a:srgbClr val="C00000"/>
                </a:solidFill>
                <a:latin typeface="Trebuchet MS" pitchFamily="34" charset="0"/>
              </a:rPr>
              <a:t> </a:t>
            </a:r>
          </a:p>
          <a:p>
            <a:pPr marL="0" indent="0" algn="just">
              <a:buFont typeface="Wingdings" pitchFamily="2" charset="2"/>
              <a:buNone/>
              <a:defRPr/>
            </a:pPr>
            <a:r>
              <a:rPr lang="tr-TR" i="1" dirty="0" smtClean="0">
                <a:solidFill>
                  <a:srgbClr val="C00000"/>
                </a:solidFill>
                <a:latin typeface="Trebuchet MS" pitchFamily="34" charset="0"/>
              </a:rPr>
              <a:t>Java: </a:t>
            </a:r>
            <a:endParaRPr lang="tr-TR" i="1" dirty="0" smtClean="0">
              <a:solidFill>
                <a:srgbClr val="C00000"/>
              </a:solidFill>
              <a:latin typeface="Trebuchet MS" pitchFamily="34" charset="0"/>
            </a:endParaRPr>
          </a:p>
          <a:p>
            <a:pPr marL="0" indent="0" algn="just">
              <a:buFont typeface="Wingdings" pitchFamily="2" charset="2"/>
              <a:buNone/>
              <a:defRPr/>
            </a:pPr>
            <a:r>
              <a:rPr lang="tr-TR" dirty="0" smtClean="0">
                <a:solidFill>
                  <a:schemeClr val="tx1">
                    <a:lumMod val="75000"/>
                    <a:lumOff val="25000"/>
                  </a:schemeClr>
                </a:solidFill>
                <a:latin typeface="Trebuchet MS" pitchFamily="34" charset="0"/>
              </a:rPr>
              <a:t>Sloganı </a:t>
            </a:r>
            <a:r>
              <a:rPr lang="tr-TR" dirty="0" smtClean="0">
                <a:solidFill>
                  <a:schemeClr val="tx1">
                    <a:lumMod val="75000"/>
                    <a:lumOff val="25000"/>
                  </a:schemeClr>
                </a:solidFill>
                <a:latin typeface="Trebuchet MS" pitchFamily="34" charset="0"/>
              </a:rPr>
              <a:t>“Bir kere derle, her yerde çalıştır</a:t>
            </a:r>
            <a:r>
              <a:rPr lang="tr-TR" dirty="0" smtClean="0">
                <a:solidFill>
                  <a:schemeClr val="tx1">
                    <a:lumMod val="75000"/>
                    <a:lumOff val="25000"/>
                  </a:schemeClr>
                </a:solidFill>
                <a:latin typeface="Trebuchet MS" pitchFamily="34" charset="0"/>
              </a:rPr>
              <a:t>.” olan </a:t>
            </a:r>
            <a:r>
              <a:rPr lang="tr-TR" dirty="0" err="1" smtClean="0">
                <a:solidFill>
                  <a:schemeClr val="tx1">
                    <a:lumMod val="75000"/>
                    <a:lumOff val="25000"/>
                  </a:schemeClr>
                </a:solidFill>
                <a:latin typeface="Trebuchet MS" pitchFamily="34" charset="0"/>
              </a:rPr>
              <a:t>javanın</a:t>
            </a:r>
            <a:r>
              <a:rPr lang="tr-TR" dirty="0" smtClean="0">
                <a:solidFill>
                  <a:schemeClr val="tx1">
                    <a:lumMod val="75000"/>
                    <a:lumOff val="25000"/>
                  </a:schemeClr>
                </a:solidFill>
                <a:latin typeface="Trebuchet MS" pitchFamily="34" charset="0"/>
              </a:rPr>
              <a:t> kurumsal sürümü Java </a:t>
            </a:r>
            <a:r>
              <a:rPr lang="tr-TR" dirty="0" smtClean="0">
                <a:solidFill>
                  <a:schemeClr val="tx1">
                    <a:lumMod val="75000"/>
                    <a:lumOff val="25000"/>
                  </a:schemeClr>
                </a:solidFill>
                <a:latin typeface="Trebuchet MS" pitchFamily="34" charset="0"/>
              </a:rPr>
              <a:t>EE (</a:t>
            </a:r>
            <a:r>
              <a:rPr lang="tr-TR" dirty="0" err="1" smtClean="0">
                <a:solidFill>
                  <a:schemeClr val="tx1">
                    <a:lumMod val="75000"/>
                    <a:lumOff val="25000"/>
                  </a:schemeClr>
                </a:solidFill>
                <a:latin typeface="Trebuchet MS" pitchFamily="34" charset="0"/>
              </a:rPr>
              <a:t>enterprise</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edition</a:t>
            </a:r>
            <a:r>
              <a:rPr lang="tr-TR" dirty="0" smtClean="0">
                <a:solidFill>
                  <a:schemeClr val="tx1">
                    <a:lumMod val="75000"/>
                    <a:lumOff val="25000"/>
                  </a:schemeClr>
                </a:solidFill>
                <a:latin typeface="Trebuchet MS" pitchFamily="34" charset="0"/>
              </a:rPr>
              <a:t>) özellikle büyük </a:t>
            </a:r>
            <a:r>
              <a:rPr lang="tr-TR" dirty="0" smtClean="0">
                <a:solidFill>
                  <a:schemeClr val="tx1">
                    <a:lumMod val="75000"/>
                    <a:lumOff val="25000"/>
                  </a:schemeClr>
                </a:solidFill>
                <a:latin typeface="Trebuchet MS" pitchFamily="34" charset="0"/>
              </a:rPr>
              <a:t>çaplı kurumsal </a:t>
            </a:r>
            <a:r>
              <a:rPr lang="tr-TR" dirty="0" smtClean="0">
                <a:solidFill>
                  <a:schemeClr val="tx1">
                    <a:lumMod val="75000"/>
                    <a:lumOff val="25000"/>
                  </a:schemeClr>
                </a:solidFill>
                <a:latin typeface="Trebuchet MS" pitchFamily="34" charset="0"/>
              </a:rPr>
              <a:t>projelerin ihtiyaçları için </a:t>
            </a:r>
            <a:r>
              <a:rPr lang="tr-TR" dirty="0" smtClean="0">
                <a:solidFill>
                  <a:schemeClr val="tx1">
                    <a:lumMod val="75000"/>
                    <a:lumOff val="25000"/>
                  </a:schemeClr>
                </a:solidFill>
                <a:latin typeface="Trebuchet MS" pitchFamily="34" charset="0"/>
              </a:rPr>
              <a:t>geliştirilmiş Java </a:t>
            </a:r>
            <a:r>
              <a:rPr lang="tr-TR" dirty="0" smtClean="0">
                <a:solidFill>
                  <a:schemeClr val="tx1">
                    <a:lumMod val="75000"/>
                    <a:lumOff val="25000"/>
                  </a:schemeClr>
                </a:solidFill>
                <a:latin typeface="Trebuchet MS" pitchFamily="34" charset="0"/>
              </a:rPr>
              <a:t>teknolojilerinin bütünün oluşturduğu çerçeve ve standarda verilen isimdir.</a:t>
            </a:r>
            <a:endParaRPr lang="tr-TR" dirty="0" smtClean="0">
              <a:solidFill>
                <a:schemeClr val="tx1">
                  <a:lumMod val="75000"/>
                  <a:lumOff val="25000"/>
                </a:schemeClr>
              </a:solidFill>
              <a:latin typeface="Trebuchet MS" pitchFamily="34" charset="0"/>
            </a:endParaRPr>
          </a:p>
          <a:p>
            <a:pPr marL="0" indent="0" algn="just">
              <a:buFont typeface="Wingdings" pitchFamily="2" charset="2"/>
              <a:buNone/>
              <a:defRPr/>
            </a:pPr>
            <a:r>
              <a:rPr lang="tr-TR" i="1" dirty="0" err="1" smtClean="0">
                <a:solidFill>
                  <a:srgbClr val="C00000"/>
                </a:solidFill>
                <a:latin typeface="Trebuchet MS" pitchFamily="34" charset="0"/>
              </a:rPr>
              <a:t>Ruby</a:t>
            </a:r>
            <a:r>
              <a:rPr lang="tr-TR" i="1"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PHP ve SQL çiftinin birlikte </a:t>
            </a:r>
            <a:r>
              <a:rPr lang="tr-TR" dirty="0" smtClean="0">
                <a:solidFill>
                  <a:schemeClr val="tx1">
                    <a:lumMod val="75000"/>
                    <a:lumOff val="25000"/>
                  </a:schemeClr>
                </a:solidFill>
                <a:latin typeface="Trebuchet MS" pitchFamily="34" charset="0"/>
              </a:rPr>
              <a:t>sunduğu veritabanı </a:t>
            </a:r>
            <a:r>
              <a:rPr lang="tr-TR" dirty="0" smtClean="0">
                <a:solidFill>
                  <a:schemeClr val="tx1">
                    <a:lumMod val="75000"/>
                    <a:lumOff val="25000"/>
                  </a:schemeClr>
                </a:solidFill>
                <a:latin typeface="Trebuchet MS" pitchFamily="34" charset="0"/>
              </a:rPr>
              <a:t>işlevselliğini tek başına </a:t>
            </a:r>
            <a:r>
              <a:rPr lang="tr-TR" dirty="0" smtClean="0">
                <a:solidFill>
                  <a:schemeClr val="tx1">
                    <a:lumMod val="75000"/>
                    <a:lumOff val="25000"/>
                  </a:schemeClr>
                </a:solidFill>
                <a:latin typeface="Trebuchet MS" pitchFamily="34" charset="0"/>
              </a:rPr>
              <a:t>sağlayan </a:t>
            </a:r>
            <a:r>
              <a:rPr lang="tr-TR" dirty="0" err="1" smtClean="0">
                <a:solidFill>
                  <a:schemeClr val="tx1">
                    <a:lumMod val="75000"/>
                    <a:lumOff val="25000"/>
                  </a:schemeClr>
                </a:solidFill>
                <a:latin typeface="Trebuchet MS" pitchFamily="34" charset="0"/>
              </a:rPr>
              <a:t>Ruby</a:t>
            </a:r>
            <a:r>
              <a:rPr lang="tr-TR" dirty="0" smtClean="0">
                <a:solidFill>
                  <a:schemeClr val="tx1">
                    <a:lumMod val="75000"/>
                    <a:lumOff val="25000"/>
                  </a:schemeClr>
                </a:solidFill>
                <a:latin typeface="Trebuchet MS" pitchFamily="34" charset="0"/>
              </a:rPr>
              <a:t>, veritabanında karmaşık bir </a:t>
            </a:r>
            <a:r>
              <a:rPr lang="tr-TR" dirty="0" smtClean="0">
                <a:solidFill>
                  <a:schemeClr val="tx1">
                    <a:lumMod val="75000"/>
                    <a:lumOff val="25000"/>
                  </a:schemeClr>
                </a:solidFill>
                <a:latin typeface="Trebuchet MS" pitchFamily="34" charset="0"/>
              </a:rPr>
              <a:t>iş mantığı </a:t>
            </a:r>
            <a:r>
              <a:rPr lang="tr-TR" dirty="0" smtClean="0">
                <a:solidFill>
                  <a:schemeClr val="tx1">
                    <a:lumMod val="75000"/>
                    <a:lumOff val="25000"/>
                  </a:schemeClr>
                </a:solidFill>
                <a:latin typeface="Trebuchet MS" pitchFamily="34" charset="0"/>
              </a:rPr>
              <a:t>bulunan sitelerin </a:t>
            </a:r>
            <a:r>
              <a:rPr lang="tr-TR" dirty="0" smtClean="0">
                <a:solidFill>
                  <a:schemeClr val="tx1">
                    <a:lumMod val="75000"/>
                    <a:lumOff val="25000"/>
                  </a:schemeClr>
                </a:solidFill>
                <a:latin typeface="Trebuchet MS" pitchFamily="34" charset="0"/>
              </a:rPr>
              <a:t>oluşturulmasında kullanılır</a:t>
            </a:r>
            <a:r>
              <a:rPr lang="tr-TR" dirty="0" smtClean="0">
                <a:solidFill>
                  <a:schemeClr val="tx1">
                    <a:lumMod val="75000"/>
                    <a:lumOff val="25000"/>
                  </a:schemeClr>
                </a:solidFill>
                <a:latin typeface="Trebuchet MS" pitchFamily="34" charset="0"/>
              </a:rPr>
              <a: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GÜNCEL WEB TEKNOLOJİLERİ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9218" name="AutoShape 2" descr="HTML - Vikiped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3672408"/>
          </a:xfrm>
        </p:spPr>
        <p:txBody>
          <a:bodyPr>
            <a:normAutofit/>
          </a:bodyPr>
          <a:lstStyle/>
          <a:p>
            <a:pPr marL="95250" indent="-95250" algn="just">
              <a:buNone/>
              <a:defRPr/>
            </a:pPr>
            <a:r>
              <a:rPr lang="tr-TR" sz="2600" dirty="0" smtClean="0">
                <a:solidFill>
                  <a:srgbClr val="C00000"/>
                </a:solidFill>
                <a:latin typeface="Trebuchet MS" pitchFamily="34" charset="0"/>
              </a:rPr>
              <a:t>Arka-Yüz </a:t>
            </a:r>
            <a:r>
              <a:rPr lang="tr-TR" sz="2600" dirty="0" smtClean="0">
                <a:solidFill>
                  <a:srgbClr val="C00000"/>
                </a:solidFill>
                <a:latin typeface="Trebuchet MS" pitchFamily="34" charset="0"/>
              </a:rPr>
              <a:t>Web </a:t>
            </a:r>
            <a:r>
              <a:rPr lang="tr-TR" sz="2600" dirty="0" smtClean="0">
                <a:solidFill>
                  <a:srgbClr val="C00000"/>
                </a:solidFill>
                <a:latin typeface="Trebuchet MS" pitchFamily="34" charset="0"/>
              </a:rPr>
              <a:t>Teknolojileri</a:t>
            </a:r>
            <a:r>
              <a:rPr lang="tr-TR" i="1" dirty="0" smtClean="0">
                <a:solidFill>
                  <a:srgbClr val="C00000"/>
                </a:solidFill>
                <a:latin typeface="Trebuchet MS" pitchFamily="34" charset="0"/>
              </a:rPr>
              <a:t> </a:t>
            </a:r>
          </a:p>
          <a:p>
            <a:pPr marL="0" indent="0" algn="just">
              <a:buFont typeface="Wingdings" pitchFamily="2" charset="2"/>
              <a:buNone/>
              <a:defRPr/>
            </a:pPr>
            <a:r>
              <a:rPr lang="tr-TR" i="1" dirty="0" err="1" smtClean="0">
                <a:solidFill>
                  <a:srgbClr val="C00000"/>
                </a:solidFill>
                <a:latin typeface="Trebuchet MS" pitchFamily="34" charset="0"/>
              </a:rPr>
              <a:t>Python</a:t>
            </a:r>
            <a:r>
              <a:rPr lang="tr-TR" i="1" dirty="0" smtClean="0">
                <a:solidFill>
                  <a:srgbClr val="C00000"/>
                </a:solidFill>
                <a:latin typeface="Trebuchet MS" pitchFamily="34" charset="0"/>
              </a:rPr>
              <a:t>: </a:t>
            </a:r>
            <a:endParaRPr lang="tr-TR" i="1" dirty="0" smtClean="0">
              <a:solidFill>
                <a:srgbClr val="C00000"/>
              </a:solidFill>
              <a:latin typeface="Trebuchet MS" pitchFamily="34" charset="0"/>
            </a:endParaRPr>
          </a:p>
          <a:p>
            <a:pPr marL="0" indent="0" algn="just">
              <a:buFont typeface="Wingdings" pitchFamily="2" charset="2"/>
              <a:buNone/>
              <a:defRPr/>
            </a:pPr>
            <a:r>
              <a:rPr lang="tr-TR" dirty="0" err="1" smtClean="0">
                <a:solidFill>
                  <a:schemeClr val="tx1">
                    <a:lumMod val="75000"/>
                    <a:lumOff val="25000"/>
                  </a:schemeClr>
                </a:solidFill>
                <a:latin typeface="Trebuchet MS" pitchFamily="34" charset="0"/>
              </a:rPr>
              <a:t>Youtube</a:t>
            </a:r>
            <a:r>
              <a:rPr lang="tr-TR" dirty="0" smtClean="0">
                <a:solidFill>
                  <a:schemeClr val="tx1">
                    <a:lumMod val="75000"/>
                    <a:lumOff val="25000"/>
                  </a:schemeClr>
                </a:solidFill>
                <a:latin typeface="Trebuchet MS" pitchFamily="34" charset="0"/>
              </a:rPr>
              <a:t> </a:t>
            </a:r>
            <a:r>
              <a:rPr lang="tr-TR" dirty="0" smtClean="0">
                <a:solidFill>
                  <a:schemeClr val="tx1">
                    <a:lumMod val="75000"/>
                    <a:lumOff val="25000"/>
                  </a:schemeClr>
                </a:solidFill>
                <a:latin typeface="Trebuchet MS" pitchFamily="34" charset="0"/>
              </a:rPr>
              <a:t>ve </a:t>
            </a:r>
            <a:r>
              <a:rPr lang="tr-TR" dirty="0" err="1" smtClean="0">
                <a:solidFill>
                  <a:schemeClr val="tx1">
                    <a:lumMod val="75000"/>
                    <a:lumOff val="25000"/>
                  </a:schemeClr>
                </a:solidFill>
                <a:latin typeface="Trebuchet MS" pitchFamily="34" charset="0"/>
              </a:rPr>
              <a:t>Google</a:t>
            </a:r>
            <a:r>
              <a:rPr lang="tr-TR" dirty="0" smtClean="0">
                <a:solidFill>
                  <a:schemeClr val="tx1">
                    <a:lumMod val="75000"/>
                    <a:lumOff val="25000"/>
                  </a:schemeClr>
                </a:solidFill>
                <a:latin typeface="Trebuchet MS" pitchFamily="34" charset="0"/>
              </a:rPr>
              <a:t> sitelerinin </a:t>
            </a:r>
            <a:r>
              <a:rPr lang="tr-TR" dirty="0" smtClean="0">
                <a:solidFill>
                  <a:schemeClr val="tx1">
                    <a:lumMod val="75000"/>
                    <a:lumOff val="25000"/>
                  </a:schemeClr>
                </a:solidFill>
                <a:latin typeface="Trebuchet MS" pitchFamily="34" charset="0"/>
              </a:rPr>
              <a:t>de kendisinden </a:t>
            </a:r>
            <a:r>
              <a:rPr lang="tr-TR" dirty="0" smtClean="0">
                <a:solidFill>
                  <a:schemeClr val="tx1">
                    <a:lumMod val="75000"/>
                    <a:lumOff val="25000"/>
                  </a:schemeClr>
                </a:solidFill>
                <a:latin typeface="Trebuchet MS" pitchFamily="34" charset="0"/>
              </a:rPr>
              <a:t>güç aldığı </a:t>
            </a:r>
            <a:r>
              <a:rPr lang="tr-TR" dirty="0" err="1" smtClean="0">
                <a:solidFill>
                  <a:schemeClr val="tx1">
                    <a:lumMod val="75000"/>
                    <a:lumOff val="25000"/>
                  </a:schemeClr>
                </a:solidFill>
                <a:latin typeface="Trebuchet MS" pitchFamily="34" charset="0"/>
              </a:rPr>
              <a:t>Python</a:t>
            </a:r>
            <a:r>
              <a:rPr lang="tr-TR" dirty="0" smtClean="0">
                <a:solidFill>
                  <a:schemeClr val="tx1">
                    <a:lumMod val="75000"/>
                    <a:lumOff val="25000"/>
                  </a:schemeClr>
                </a:solidFill>
                <a:latin typeface="Trebuchet MS" pitchFamily="34" charset="0"/>
              </a:rPr>
              <a:t> basit </a:t>
            </a:r>
            <a:r>
              <a:rPr lang="tr-TR" dirty="0" smtClean="0">
                <a:solidFill>
                  <a:schemeClr val="tx1">
                    <a:lumMod val="75000"/>
                    <a:lumOff val="25000"/>
                  </a:schemeClr>
                </a:solidFill>
                <a:latin typeface="Trebuchet MS" pitchFamily="34" charset="0"/>
              </a:rPr>
              <a:t>sözdizimi sayesinde </a:t>
            </a:r>
            <a:r>
              <a:rPr lang="tr-TR" dirty="0" smtClean="0">
                <a:solidFill>
                  <a:schemeClr val="tx1">
                    <a:lumMod val="75000"/>
                    <a:lumOff val="25000"/>
                  </a:schemeClr>
                </a:solidFill>
                <a:latin typeface="Trebuchet MS" pitchFamily="34" charset="0"/>
              </a:rPr>
              <a:t>kolay öğrenebilir bir </a:t>
            </a:r>
            <a:r>
              <a:rPr lang="tr-TR" dirty="0" smtClean="0">
                <a:solidFill>
                  <a:schemeClr val="tx1">
                    <a:lumMod val="75000"/>
                    <a:lumOff val="25000"/>
                  </a:schemeClr>
                </a:solidFill>
                <a:latin typeface="Trebuchet MS" pitchFamily="34" charset="0"/>
              </a:rPr>
              <a:t>programlama dilidir</a:t>
            </a:r>
            <a:r>
              <a:rPr lang="tr-TR" dirty="0" smtClean="0">
                <a:solidFill>
                  <a:schemeClr val="tx1">
                    <a:lumMod val="75000"/>
                    <a:lumOff val="25000"/>
                  </a:schemeClr>
                </a:solidFill>
                <a:latin typeface="Trebuchet MS" pitchFamily="34" charset="0"/>
              </a:rPr>
              <a:t>. Kurumsal ve büyük </a:t>
            </a:r>
            <a:r>
              <a:rPr lang="tr-TR" dirty="0" smtClean="0">
                <a:solidFill>
                  <a:schemeClr val="tx1">
                    <a:lumMod val="75000"/>
                    <a:lumOff val="25000"/>
                  </a:schemeClr>
                </a:solidFill>
                <a:latin typeface="Trebuchet MS" pitchFamily="34" charset="0"/>
              </a:rPr>
              <a:t>ölçekli yazılım </a:t>
            </a:r>
            <a:r>
              <a:rPr lang="tr-TR" dirty="0" smtClean="0">
                <a:solidFill>
                  <a:schemeClr val="tx1">
                    <a:lumMod val="75000"/>
                    <a:lumOff val="25000"/>
                  </a:schemeClr>
                </a:solidFill>
                <a:latin typeface="Trebuchet MS" pitchFamily="34" charset="0"/>
              </a:rPr>
              <a:t>prototiplerinin hızlı bir şekilde </a:t>
            </a:r>
            <a:r>
              <a:rPr lang="tr-TR" dirty="0" smtClean="0">
                <a:solidFill>
                  <a:schemeClr val="tx1">
                    <a:lumMod val="75000"/>
                    <a:lumOff val="25000"/>
                  </a:schemeClr>
                </a:solidFill>
                <a:latin typeface="Trebuchet MS" pitchFamily="34" charset="0"/>
              </a:rPr>
              <a:t>üretilip denenmesi </a:t>
            </a:r>
            <a:r>
              <a:rPr lang="tr-TR" dirty="0" smtClean="0">
                <a:solidFill>
                  <a:schemeClr val="tx1">
                    <a:lumMod val="75000"/>
                    <a:lumOff val="25000"/>
                  </a:schemeClr>
                </a:solidFill>
                <a:latin typeface="Trebuchet MS" pitchFamily="34" charset="0"/>
              </a:rPr>
              <a:t>gerektiği durumlarda </a:t>
            </a:r>
            <a:r>
              <a:rPr lang="tr-TR" dirty="0" smtClean="0">
                <a:solidFill>
                  <a:schemeClr val="tx1">
                    <a:lumMod val="75000"/>
                    <a:lumOff val="25000"/>
                  </a:schemeClr>
                </a:solidFill>
                <a:latin typeface="Trebuchet MS" pitchFamily="34" charset="0"/>
              </a:rPr>
              <a:t>tercih edilebilir</a:t>
            </a:r>
            <a:r>
              <a:rPr lang="tr-TR" dirty="0" smtClean="0">
                <a:solidFill>
                  <a:schemeClr val="tx1">
                    <a:lumMod val="75000"/>
                    <a:lumOff val="25000"/>
                  </a:schemeClr>
                </a:solidFill>
                <a:latin typeface="Trebuchet MS" pitchFamily="34" charset="0"/>
              </a:rPr>
              <a:t>. Web uygulama çatısı </a:t>
            </a:r>
            <a:r>
              <a:rPr lang="tr-TR" dirty="0" smtClean="0">
                <a:solidFill>
                  <a:schemeClr val="tx1">
                    <a:lumMod val="75000"/>
                    <a:lumOff val="25000"/>
                  </a:schemeClr>
                </a:solidFill>
                <a:latin typeface="Trebuchet MS" pitchFamily="34" charset="0"/>
              </a:rPr>
              <a:t>olarak </a:t>
            </a:r>
            <a:r>
              <a:rPr lang="tr-TR" dirty="0" err="1" smtClean="0">
                <a:solidFill>
                  <a:schemeClr val="tx1">
                    <a:lumMod val="75000"/>
                    <a:lumOff val="25000"/>
                  </a:schemeClr>
                </a:solidFill>
                <a:latin typeface="Trebuchet MS" pitchFamily="34" charset="0"/>
              </a:rPr>
              <a:t>Django</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Flask</a:t>
            </a:r>
            <a:r>
              <a:rPr lang="tr-TR" dirty="0" smtClean="0">
                <a:solidFill>
                  <a:schemeClr val="tx1">
                    <a:lumMod val="75000"/>
                    <a:lumOff val="25000"/>
                  </a:schemeClr>
                </a:solidFill>
                <a:latin typeface="Trebuchet MS" pitchFamily="34" charset="0"/>
              </a:rPr>
              <a:t> ve </a:t>
            </a:r>
            <a:r>
              <a:rPr lang="tr-TR" dirty="0" err="1" smtClean="0">
                <a:solidFill>
                  <a:schemeClr val="tx1">
                    <a:lumMod val="75000"/>
                    <a:lumOff val="25000"/>
                  </a:schemeClr>
                </a:solidFill>
                <a:latin typeface="Trebuchet MS" pitchFamily="34" charset="0"/>
              </a:rPr>
              <a:t>Pyramid</a:t>
            </a:r>
            <a:r>
              <a:rPr lang="tr-TR" dirty="0" smtClean="0">
                <a:solidFill>
                  <a:schemeClr val="tx1">
                    <a:lumMod val="75000"/>
                    <a:lumOff val="25000"/>
                  </a:schemeClr>
                </a:solidFill>
                <a:latin typeface="Trebuchet MS" pitchFamily="34" charset="0"/>
              </a:rPr>
              <a:t> uygulama </a:t>
            </a:r>
            <a:r>
              <a:rPr lang="tr-TR" dirty="0" smtClean="0">
                <a:solidFill>
                  <a:schemeClr val="tx1">
                    <a:lumMod val="75000"/>
                    <a:lumOff val="25000"/>
                  </a:schemeClr>
                </a:solidFill>
                <a:latin typeface="Trebuchet MS" pitchFamily="34" charset="0"/>
              </a:rPr>
              <a:t>çatıları ile </a:t>
            </a:r>
            <a:r>
              <a:rPr lang="tr-TR" dirty="0" smtClean="0">
                <a:solidFill>
                  <a:schemeClr val="tx1">
                    <a:lumMod val="75000"/>
                    <a:lumOff val="25000"/>
                  </a:schemeClr>
                </a:solidFill>
                <a:latin typeface="Trebuchet MS" pitchFamily="34" charset="0"/>
              </a:rPr>
              <a:t>birlikte kullanılabilir</a:t>
            </a:r>
            <a:r>
              <a:rPr lang="tr-TR" dirty="0" smtClean="0">
                <a:solidFill>
                  <a:schemeClr val="tx1">
                    <a:lumMod val="75000"/>
                    <a:lumOff val="25000"/>
                  </a:schemeClr>
                </a:solidFill>
                <a:latin typeface="Trebuchet MS" pitchFamily="34" charset="0"/>
              </a:rPr>
              <a: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GÜNCEL WEB TEKNOLOJİLERİ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9218" name="AutoShape 2" descr="HTML - Vikiped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3672408"/>
          </a:xfrm>
        </p:spPr>
        <p:txBody>
          <a:bodyPr>
            <a:normAutofit/>
          </a:bodyPr>
          <a:lstStyle/>
          <a:p>
            <a:pPr marL="0" indent="0" algn="just">
              <a:buFont typeface="Wingdings" pitchFamily="2" charset="2"/>
              <a:buNone/>
              <a:defRPr/>
            </a:pPr>
            <a:r>
              <a:rPr lang="tr-TR" dirty="0" smtClean="0">
                <a:solidFill>
                  <a:schemeClr val="tx1">
                    <a:lumMod val="75000"/>
                    <a:lumOff val="25000"/>
                  </a:schemeClr>
                </a:solidFill>
                <a:latin typeface="Trebuchet MS" pitchFamily="34" charset="0"/>
              </a:rPr>
              <a:t>Günümüz web uygulamaları dört katmanlı </a:t>
            </a:r>
            <a:r>
              <a:rPr lang="tr-TR" dirty="0" smtClean="0">
                <a:solidFill>
                  <a:schemeClr val="tx1">
                    <a:lumMod val="75000"/>
                    <a:lumOff val="25000"/>
                  </a:schemeClr>
                </a:solidFill>
                <a:latin typeface="Trebuchet MS" pitchFamily="34" charset="0"/>
              </a:rPr>
              <a:t>bir mimariye </a:t>
            </a:r>
            <a:r>
              <a:rPr lang="tr-TR" dirty="0" smtClean="0">
                <a:solidFill>
                  <a:schemeClr val="tx1">
                    <a:lumMod val="75000"/>
                    <a:lumOff val="25000"/>
                  </a:schemeClr>
                </a:solidFill>
                <a:latin typeface="Trebuchet MS" pitchFamily="34" charset="0"/>
              </a:rPr>
              <a:t>sahip bulunmaktadır. Bu dört </a:t>
            </a:r>
            <a:r>
              <a:rPr lang="tr-TR" dirty="0" smtClean="0">
                <a:solidFill>
                  <a:schemeClr val="tx1">
                    <a:lumMod val="75000"/>
                    <a:lumOff val="25000"/>
                  </a:schemeClr>
                </a:solidFill>
                <a:latin typeface="Trebuchet MS" pitchFamily="34" charset="0"/>
              </a:rPr>
              <a:t>katmandan üç </a:t>
            </a:r>
            <a:r>
              <a:rPr lang="tr-TR" dirty="0" smtClean="0">
                <a:solidFill>
                  <a:schemeClr val="tx1">
                    <a:lumMod val="75000"/>
                    <a:lumOff val="25000"/>
                  </a:schemeClr>
                </a:solidFill>
                <a:latin typeface="Trebuchet MS" pitchFamily="34" charset="0"/>
              </a:rPr>
              <a:t>tanesi sunucu, bir tanesi de istemci </a:t>
            </a:r>
            <a:r>
              <a:rPr lang="tr-TR" dirty="0" smtClean="0">
                <a:solidFill>
                  <a:schemeClr val="tx1">
                    <a:lumMod val="75000"/>
                    <a:lumOff val="25000"/>
                  </a:schemeClr>
                </a:solidFill>
                <a:latin typeface="Trebuchet MS" pitchFamily="34" charset="0"/>
              </a:rPr>
              <a:t>tarafında bulunan </a:t>
            </a:r>
            <a:r>
              <a:rPr lang="tr-TR" dirty="0" smtClean="0">
                <a:solidFill>
                  <a:schemeClr val="tx1">
                    <a:lumMod val="75000"/>
                    <a:lumOff val="25000"/>
                  </a:schemeClr>
                </a:solidFill>
                <a:latin typeface="Trebuchet MS" pitchFamily="34" charset="0"/>
              </a:rPr>
              <a:t>katmanlardır.</a:t>
            </a: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İSTEMCİLERİ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9218" name="AutoShape 2" descr="HTML - Vikiped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68610" name="Picture 2"/>
          <p:cNvPicPr>
            <a:picLocks noChangeAspect="1" noChangeArrowheads="1"/>
          </p:cNvPicPr>
          <p:nvPr/>
        </p:nvPicPr>
        <p:blipFill>
          <a:blip r:embed="rId3" cstate="print"/>
          <a:srcRect/>
          <a:stretch>
            <a:fillRect/>
          </a:stretch>
        </p:blipFill>
        <p:spPr bwMode="auto">
          <a:xfrm>
            <a:off x="226543" y="2348880"/>
            <a:ext cx="8449913" cy="42484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544616"/>
          </a:xfrm>
        </p:spPr>
        <p:txBody>
          <a:bodyPr>
            <a:normAutofit lnSpcReduction="10000"/>
          </a:bodyPr>
          <a:lstStyle/>
          <a:p>
            <a:pPr marL="95250" indent="-95250" algn="just">
              <a:buNone/>
              <a:defRPr/>
            </a:pPr>
            <a:r>
              <a:rPr lang="tr-TR" sz="2600" dirty="0" smtClean="0">
                <a:solidFill>
                  <a:srgbClr val="C00000"/>
                </a:solidFill>
                <a:latin typeface="Trebuchet MS" pitchFamily="34" charset="0"/>
              </a:rPr>
              <a:t>Adanmış Sunucu (</a:t>
            </a:r>
            <a:r>
              <a:rPr lang="tr-TR" sz="2600" dirty="0" err="1" smtClean="0">
                <a:solidFill>
                  <a:srgbClr val="C00000"/>
                </a:solidFill>
                <a:latin typeface="Trebuchet MS" pitchFamily="34" charset="0"/>
              </a:rPr>
              <a:t>Dedicated</a:t>
            </a:r>
            <a:r>
              <a:rPr lang="tr-TR" sz="2600" dirty="0" smtClean="0">
                <a:solidFill>
                  <a:srgbClr val="C00000"/>
                </a:solidFill>
                <a:latin typeface="Trebuchet MS" pitchFamily="34" charset="0"/>
              </a:rPr>
              <a:t> </a:t>
            </a:r>
            <a:r>
              <a:rPr lang="tr-TR" sz="2600" dirty="0" smtClean="0">
                <a:solidFill>
                  <a:srgbClr val="C00000"/>
                </a:solidFill>
                <a:latin typeface="Trebuchet MS" pitchFamily="34" charset="0"/>
              </a:rPr>
              <a:t>Server)</a:t>
            </a:r>
            <a:endParaRPr lang="tr-TR" sz="2600" dirty="0" smtClean="0">
              <a:solidFill>
                <a:srgbClr val="C00000"/>
              </a:solidFill>
              <a:latin typeface="Trebuchet MS" pitchFamily="34" charset="0"/>
            </a:endParaRPr>
          </a:p>
          <a:p>
            <a:pPr marL="0" indent="0" algn="just">
              <a:buFont typeface="Wingdings" pitchFamily="2" charset="2"/>
              <a:buNone/>
              <a:defRPr/>
            </a:pPr>
            <a:r>
              <a:rPr lang="tr-TR" dirty="0" smtClean="0">
                <a:solidFill>
                  <a:schemeClr val="tx1">
                    <a:lumMod val="75000"/>
                    <a:lumOff val="25000"/>
                  </a:schemeClr>
                </a:solidFill>
                <a:latin typeface="Trebuchet MS" pitchFamily="34" charset="0"/>
              </a:rPr>
              <a:t>Bütün sunucu kaynaklarının size ait olduğu </a:t>
            </a:r>
            <a:r>
              <a:rPr lang="tr-TR" dirty="0" smtClean="0">
                <a:solidFill>
                  <a:schemeClr val="tx1">
                    <a:lumMod val="75000"/>
                    <a:lumOff val="25000"/>
                  </a:schemeClr>
                </a:solidFill>
                <a:latin typeface="Trebuchet MS" pitchFamily="34" charset="0"/>
              </a:rPr>
              <a:t>paylaşımsız fiziksel </a:t>
            </a:r>
            <a:r>
              <a:rPr lang="tr-TR" dirty="0" smtClean="0">
                <a:solidFill>
                  <a:schemeClr val="tx1">
                    <a:lumMod val="75000"/>
                    <a:lumOff val="25000"/>
                  </a:schemeClr>
                </a:solidFill>
                <a:latin typeface="Trebuchet MS" pitchFamily="34" charset="0"/>
              </a:rPr>
              <a:t>sunuculara </a:t>
            </a:r>
            <a:r>
              <a:rPr lang="tr-TR" dirty="0" smtClean="0">
                <a:solidFill>
                  <a:schemeClr val="tx1">
                    <a:lumMod val="75000"/>
                    <a:lumOff val="25000"/>
                  </a:schemeClr>
                </a:solidFill>
                <a:latin typeface="Trebuchet MS" pitchFamily="34" charset="0"/>
              </a:rPr>
              <a:t>verilen addır.</a:t>
            </a:r>
          </a:p>
          <a:p>
            <a:pPr marL="0" indent="0" algn="just">
              <a:buNone/>
              <a:defRPr/>
            </a:pPr>
            <a:r>
              <a:rPr lang="tr-TR" sz="2600" dirty="0" smtClean="0">
                <a:solidFill>
                  <a:srgbClr val="C00000"/>
                </a:solidFill>
                <a:latin typeface="Trebuchet MS" pitchFamily="34" charset="0"/>
              </a:rPr>
              <a:t>Sunusu Sanallaştırma (Server </a:t>
            </a:r>
            <a:r>
              <a:rPr lang="tr-TR" sz="2600" dirty="0" err="1" smtClean="0">
                <a:solidFill>
                  <a:srgbClr val="C00000"/>
                </a:solidFill>
                <a:latin typeface="Trebuchet MS" pitchFamily="34" charset="0"/>
              </a:rPr>
              <a:t>Virtualization</a:t>
            </a:r>
            <a:r>
              <a:rPr lang="tr-TR" sz="2600" dirty="0" smtClean="0">
                <a:solidFill>
                  <a:srgbClr val="C00000"/>
                </a:solidFill>
                <a:latin typeface="Trebuchet MS" pitchFamily="34" charset="0"/>
              </a:rPr>
              <a:t>)</a:t>
            </a:r>
            <a:endParaRPr lang="tr-TR" sz="2600" dirty="0" smtClean="0">
              <a:solidFill>
                <a:srgbClr val="C00000"/>
              </a:solidFill>
              <a:latin typeface="Trebuchet MS" pitchFamily="34" charset="0"/>
            </a:endParaRPr>
          </a:p>
          <a:p>
            <a:pPr marL="0" indent="0" algn="just">
              <a:buNone/>
              <a:defRPr/>
            </a:pPr>
            <a:r>
              <a:rPr lang="tr-TR" dirty="0" smtClean="0">
                <a:solidFill>
                  <a:schemeClr val="tx1">
                    <a:lumMod val="75000"/>
                    <a:lumOff val="25000"/>
                  </a:schemeClr>
                </a:solidFill>
                <a:latin typeface="Trebuchet MS" pitchFamily="34" charset="0"/>
              </a:rPr>
              <a:t>Sanallaştırma, fiziksel bir bilgi işlem ortamı yerine simülasyon uygulanmış bir ortam oluşturur. Sanallaştırma çoğu zaman donanımlar, işletim sistemleri, depolama cihazları ve daha fazlasının bilgisayar tarafından oluşturulan sürümlerini </a:t>
            </a:r>
            <a:r>
              <a:rPr lang="tr-TR" dirty="0" smtClean="0">
                <a:solidFill>
                  <a:schemeClr val="tx1">
                    <a:lumMod val="75000"/>
                    <a:lumOff val="25000"/>
                  </a:schemeClr>
                </a:solidFill>
                <a:latin typeface="Trebuchet MS" pitchFamily="34" charset="0"/>
              </a:rPr>
              <a:t>içerir.</a:t>
            </a:r>
          </a:p>
          <a:p>
            <a:pPr marL="0" indent="0" algn="just">
              <a:buNone/>
              <a:defRPr/>
            </a:pPr>
            <a:r>
              <a:rPr lang="tr-TR" dirty="0" smtClean="0">
                <a:solidFill>
                  <a:schemeClr val="tx1">
                    <a:lumMod val="75000"/>
                    <a:lumOff val="25000"/>
                  </a:schemeClr>
                </a:solidFill>
                <a:latin typeface="Trebuchet MS" pitchFamily="34" charset="0"/>
              </a:rPr>
              <a:t>Sanallaştırma</a:t>
            </a:r>
            <a:r>
              <a:rPr lang="tr-TR" dirty="0" smtClean="0">
                <a:solidFill>
                  <a:schemeClr val="tx1">
                    <a:lumMod val="75000"/>
                    <a:lumOff val="25000"/>
                  </a:schemeClr>
                </a:solidFill>
                <a:latin typeface="Trebuchet MS" pitchFamily="34" charset="0"/>
              </a:rPr>
              <a:t>, tek bir bilgisayar veya sunucudan birden çok kaynak oluşturarak ölçeklenebilir ve iş yüklerini geliştirmenin yanı sıra toplamda daha az sunucu kullanılmasına, daha az enerji tüketilmesine, altyapı maliyetlerinin ve bakım ihtiyacının azaltılmasına olanak sağlar.</a:t>
            </a:r>
          </a:p>
          <a:p>
            <a:pPr marL="0" indent="0" algn="just">
              <a:buFont typeface="Wingdings" pitchFamily="2" charset="2"/>
              <a:buNone/>
              <a:defRPr/>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SUNUCULARI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9218" name="AutoShape 2" descr="HTML - Vikiped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544616"/>
          </a:xfrm>
        </p:spPr>
        <p:txBody>
          <a:bodyPr>
            <a:normAutofit/>
          </a:bodyPr>
          <a:lstStyle/>
          <a:p>
            <a:pPr marL="0" indent="0" algn="just">
              <a:buNone/>
              <a:defRPr/>
            </a:pPr>
            <a:r>
              <a:rPr lang="tr-TR" dirty="0" err="1" smtClean="0">
                <a:solidFill>
                  <a:srgbClr val="C00000"/>
                </a:solidFill>
                <a:latin typeface="Trebuchet MS" pitchFamily="34" charset="0"/>
              </a:rPr>
              <a:t>Hiper</a:t>
            </a:r>
            <a:r>
              <a:rPr lang="tr-TR" dirty="0" smtClean="0">
                <a:solidFill>
                  <a:srgbClr val="C00000"/>
                </a:solidFill>
                <a:latin typeface="Trebuchet MS" pitchFamily="34" charset="0"/>
              </a:rPr>
              <a:t> Metin </a:t>
            </a:r>
            <a:r>
              <a:rPr lang="tr-TR" dirty="0" smtClean="0">
                <a:solidFill>
                  <a:schemeClr val="tx1">
                    <a:lumMod val="75000"/>
                    <a:lumOff val="25000"/>
                  </a:schemeClr>
                </a:solidFill>
                <a:latin typeface="Trebuchet MS" pitchFamily="34" charset="0"/>
              </a:rPr>
              <a:t>doğrusal</a:t>
            </a:r>
            <a:r>
              <a:rPr lang="tr-TR" dirty="0" smtClean="0">
                <a:solidFill>
                  <a:schemeClr val="tx1">
                    <a:lumMod val="75000"/>
                    <a:lumOff val="25000"/>
                  </a:schemeClr>
                </a:solidFill>
                <a:latin typeface="Trebuchet MS" pitchFamily="34" charset="0"/>
              </a:rPr>
              <a:t> </a:t>
            </a:r>
            <a:r>
              <a:rPr lang="tr-TR" dirty="0" smtClean="0">
                <a:solidFill>
                  <a:schemeClr val="tx1">
                    <a:lumMod val="75000"/>
                    <a:lumOff val="25000"/>
                  </a:schemeClr>
                </a:solidFill>
                <a:latin typeface="Trebuchet MS" pitchFamily="34" charset="0"/>
              </a:rPr>
              <a:t>olmayan bir şekilde okunabilen ve farklı biçimlerde düzenlenebilen bilgisayar temelli metin.</a:t>
            </a:r>
            <a:endParaRPr lang="tr-TR" dirty="0" smtClean="0">
              <a:solidFill>
                <a:schemeClr val="tx1">
                  <a:lumMod val="75000"/>
                  <a:lumOff val="25000"/>
                </a:schemeClr>
              </a:solidFill>
              <a:latin typeface="Trebuchet MS" pitchFamily="34" charset="0"/>
            </a:endParaRPr>
          </a:p>
          <a:p>
            <a:pPr marL="0" indent="0" algn="just">
              <a:buNone/>
              <a:defRPr/>
            </a:pPr>
            <a:r>
              <a:rPr lang="tr-TR" dirty="0" smtClean="0">
                <a:solidFill>
                  <a:srgbClr val="C00000"/>
                </a:solidFill>
                <a:latin typeface="Trebuchet MS" pitchFamily="34" charset="0"/>
              </a:rPr>
              <a:t>Web </a:t>
            </a:r>
            <a:r>
              <a:rPr lang="tr-TR" dirty="0" smtClean="0">
                <a:solidFill>
                  <a:schemeClr val="tx1">
                    <a:lumMod val="75000"/>
                    <a:lumOff val="25000"/>
                  </a:schemeClr>
                </a:solidFill>
                <a:latin typeface="Trebuchet MS" pitchFamily="34" charset="0"/>
              </a:rPr>
              <a:t>dünya </a:t>
            </a:r>
            <a:r>
              <a:rPr lang="tr-TR" dirty="0" smtClean="0">
                <a:solidFill>
                  <a:schemeClr val="tx1">
                    <a:lumMod val="75000"/>
                    <a:lumOff val="25000"/>
                  </a:schemeClr>
                </a:solidFill>
                <a:latin typeface="Trebuchet MS" pitchFamily="34" charset="0"/>
              </a:rPr>
              <a:t>çapında ağ olarak Türkçeye çevrilen </a:t>
            </a:r>
            <a:r>
              <a:rPr lang="tr-TR" dirty="0" err="1" smtClean="0">
                <a:solidFill>
                  <a:schemeClr val="tx1">
                    <a:lumMod val="75000"/>
                    <a:lumOff val="25000"/>
                  </a:schemeClr>
                </a:solidFill>
                <a:latin typeface="Trebuchet MS" pitchFamily="34" charset="0"/>
              </a:rPr>
              <a:t>World</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Wide</a:t>
            </a:r>
            <a:r>
              <a:rPr lang="tr-TR" dirty="0" smtClean="0">
                <a:solidFill>
                  <a:schemeClr val="tx1">
                    <a:lumMod val="75000"/>
                    <a:lumOff val="25000"/>
                  </a:schemeClr>
                </a:solidFill>
                <a:latin typeface="Trebuchet MS" pitchFamily="34" charset="0"/>
              </a:rPr>
              <a:t> Web (WWW) hizmetini ifade etmekte kullanılan </a:t>
            </a:r>
            <a:r>
              <a:rPr lang="tr-TR" dirty="0" smtClean="0">
                <a:solidFill>
                  <a:schemeClr val="tx1">
                    <a:lumMod val="75000"/>
                    <a:lumOff val="25000"/>
                  </a:schemeClr>
                </a:solidFill>
                <a:latin typeface="Trebuchet MS" pitchFamily="34" charset="0"/>
              </a:rPr>
              <a:t>terimdir.</a:t>
            </a:r>
          </a:p>
          <a:p>
            <a:pPr marL="0" indent="0" algn="just">
              <a:buNone/>
              <a:defRPr/>
            </a:pPr>
            <a:r>
              <a:rPr lang="tr-TR" dirty="0" smtClean="0">
                <a:solidFill>
                  <a:schemeClr val="tx1">
                    <a:lumMod val="75000"/>
                    <a:lumOff val="25000"/>
                  </a:schemeClr>
                </a:solidFill>
                <a:latin typeface="Trebuchet MS" pitchFamily="34" charset="0"/>
              </a:rPr>
              <a:t>Web </a:t>
            </a:r>
            <a:r>
              <a:rPr lang="tr-TR" dirty="0" smtClean="0">
                <a:solidFill>
                  <a:schemeClr val="tx1">
                    <a:lumMod val="75000"/>
                    <a:lumOff val="25000"/>
                  </a:schemeClr>
                </a:solidFill>
                <a:latin typeface="Trebuchet MS" pitchFamily="34" charset="0"/>
              </a:rPr>
              <a:t>üzerinden bilgi paylaşımı </a:t>
            </a:r>
            <a:r>
              <a:rPr lang="tr-TR" dirty="0" err="1" smtClean="0">
                <a:solidFill>
                  <a:schemeClr val="tx1">
                    <a:lumMod val="75000"/>
                    <a:lumOff val="25000"/>
                  </a:schemeClr>
                </a:solidFill>
                <a:latin typeface="Trebuchet MS" pitchFamily="34" charset="0"/>
              </a:rPr>
              <a:t>hiper</a:t>
            </a:r>
            <a:r>
              <a:rPr lang="tr-TR" dirty="0" smtClean="0">
                <a:solidFill>
                  <a:schemeClr val="tx1">
                    <a:lumMod val="75000"/>
                    <a:lumOff val="25000"/>
                  </a:schemeClr>
                </a:solidFill>
                <a:latin typeface="Trebuchet MS" pitchFamily="34" charset="0"/>
              </a:rPr>
              <a:t> metin (</a:t>
            </a:r>
            <a:r>
              <a:rPr lang="tr-TR" dirty="0" err="1" smtClean="0">
                <a:solidFill>
                  <a:schemeClr val="tx1">
                    <a:lumMod val="75000"/>
                    <a:lumOff val="25000"/>
                  </a:schemeClr>
                </a:solidFill>
                <a:latin typeface="Trebuchet MS" pitchFamily="34" charset="0"/>
              </a:rPr>
              <a:t>hypertext</a:t>
            </a:r>
            <a:r>
              <a:rPr lang="tr-TR" dirty="0" smtClean="0">
                <a:solidFill>
                  <a:schemeClr val="tx1">
                    <a:lumMod val="75000"/>
                    <a:lumOff val="25000"/>
                  </a:schemeClr>
                </a:solidFill>
                <a:latin typeface="Trebuchet MS" pitchFamily="34" charset="0"/>
              </a:rPr>
              <a:t>) olarak düzenlenmiş elektronik belgeler </a:t>
            </a:r>
            <a:r>
              <a:rPr lang="tr-TR" dirty="0" smtClean="0">
                <a:solidFill>
                  <a:schemeClr val="tx1">
                    <a:lumMod val="75000"/>
                    <a:lumOff val="25000"/>
                  </a:schemeClr>
                </a:solidFill>
                <a:latin typeface="Trebuchet MS" pitchFamily="34" charset="0"/>
              </a:rPr>
              <a:t>yardımıyla gerçekleştirilir.</a:t>
            </a:r>
          </a:p>
          <a:p>
            <a:pPr marL="0" indent="0" algn="just">
              <a:buNone/>
              <a:defRPr/>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None/>
            </a:pPr>
            <a:endParaRPr lang="tr-TR" dirty="0" smtClean="0">
              <a:solidFill>
                <a:schemeClr val="tx1">
                  <a:lumMod val="75000"/>
                  <a:lumOff val="25000"/>
                </a:schemeClr>
              </a:solidFill>
              <a:latin typeface="Trebuchet MS" pitchFamily="34" charset="0"/>
            </a:endParaRPr>
          </a:p>
          <a:p>
            <a:pPr algn="just">
              <a:buFont typeface="Wingdings" pitchFamily="2" charset="2"/>
              <a:buNone/>
            </a:pP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GİRİŞ</a:t>
            </a:r>
            <a:endParaRPr lang="tr-TR" sz="2800" dirty="0">
              <a:solidFill>
                <a:srgbClr val="C00000"/>
              </a:solidFill>
              <a:latin typeface="Trebuchet MS"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1763688" y="4221088"/>
            <a:ext cx="5801206" cy="2636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544616"/>
          </a:xfrm>
        </p:spPr>
        <p:txBody>
          <a:bodyPr>
            <a:normAutofit/>
          </a:bodyPr>
          <a:lstStyle/>
          <a:p>
            <a:pPr marL="0" indent="0" algn="just">
              <a:buNone/>
              <a:defRPr/>
            </a:pPr>
            <a:r>
              <a:rPr lang="tr-TR" dirty="0" smtClean="0">
                <a:solidFill>
                  <a:schemeClr val="tx1">
                    <a:lumMod val="75000"/>
                    <a:lumOff val="25000"/>
                  </a:schemeClr>
                </a:solidFill>
                <a:latin typeface="Trebuchet MS" pitchFamily="34" charset="0"/>
              </a:rPr>
              <a:t>İlk </a:t>
            </a:r>
            <a:r>
              <a:rPr lang="tr-TR" dirty="0" smtClean="0">
                <a:solidFill>
                  <a:schemeClr val="tx1">
                    <a:lumMod val="75000"/>
                    <a:lumOff val="25000"/>
                  </a:schemeClr>
                </a:solidFill>
                <a:latin typeface="Trebuchet MS" pitchFamily="34" charset="0"/>
              </a:rPr>
              <a:t>web </a:t>
            </a:r>
            <a:r>
              <a:rPr lang="tr-TR" dirty="0" smtClean="0">
                <a:solidFill>
                  <a:schemeClr val="tx1">
                    <a:lumMod val="75000"/>
                    <a:lumOff val="25000"/>
                  </a:schemeClr>
                </a:solidFill>
                <a:latin typeface="Trebuchet MS" pitchFamily="34" charset="0"/>
              </a:rPr>
              <a:t>sitesi </a:t>
            </a:r>
            <a:r>
              <a:rPr lang="tr-TR" dirty="0" smtClean="0">
                <a:solidFill>
                  <a:srgbClr val="C00000"/>
                </a:solidFill>
                <a:latin typeface="Trebuchet MS" pitchFamily="34" charset="0"/>
              </a:rPr>
              <a:t>CERN</a:t>
            </a:r>
            <a:r>
              <a:rPr lang="tr-TR" dirty="0" smtClean="0">
                <a:solidFill>
                  <a:schemeClr val="tx1">
                    <a:lumMod val="75000"/>
                    <a:lumOff val="25000"/>
                  </a:schemeClr>
                </a:solidFill>
                <a:latin typeface="Trebuchet MS" pitchFamily="34" charset="0"/>
              </a:rPr>
              <a:t> </a:t>
            </a:r>
            <a:r>
              <a:rPr lang="tr-TR" dirty="0" smtClean="0">
                <a:solidFill>
                  <a:schemeClr val="tx1">
                    <a:lumMod val="75000"/>
                    <a:lumOff val="25000"/>
                  </a:schemeClr>
                </a:solidFill>
                <a:latin typeface="Trebuchet MS" pitchFamily="34" charset="0"/>
              </a:rPr>
              <a:t>(Avrupa Nükleer Araştırma </a:t>
            </a:r>
            <a:r>
              <a:rPr lang="tr-TR" dirty="0" smtClean="0">
                <a:solidFill>
                  <a:schemeClr val="tx1">
                    <a:lumMod val="75000"/>
                    <a:lumOff val="25000"/>
                  </a:schemeClr>
                </a:solidFill>
                <a:latin typeface="Trebuchet MS" pitchFamily="34" charset="0"/>
              </a:rPr>
              <a:t>Merkezi) </a:t>
            </a:r>
            <a:r>
              <a:rPr lang="tr-TR" dirty="0" err="1" smtClean="0">
                <a:solidFill>
                  <a:schemeClr val="tx1">
                    <a:lumMod val="75000"/>
                    <a:lumOff val="25000"/>
                  </a:schemeClr>
                </a:solidFill>
                <a:latin typeface="Trebuchet MS" pitchFamily="34" charset="0"/>
              </a:rPr>
              <a:t>laboratuvarlarındaki</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World</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Wide</a:t>
            </a:r>
            <a:r>
              <a:rPr lang="tr-TR" dirty="0" smtClean="0">
                <a:solidFill>
                  <a:schemeClr val="tx1">
                    <a:lumMod val="75000"/>
                    <a:lumOff val="25000"/>
                  </a:schemeClr>
                </a:solidFill>
                <a:latin typeface="Trebuchet MS" pitchFamily="34" charset="0"/>
              </a:rPr>
              <a:t> Web projesi olarak </a:t>
            </a:r>
            <a:r>
              <a:rPr lang="tr-TR" dirty="0" err="1" smtClean="0">
                <a:solidFill>
                  <a:schemeClr val="tx1">
                    <a:lumMod val="75000"/>
                    <a:lumOff val="25000"/>
                  </a:schemeClr>
                </a:solidFill>
                <a:latin typeface="Trebuchet MS" pitchFamily="34" charset="0"/>
              </a:rPr>
              <a:t>Berners</a:t>
            </a:r>
            <a:r>
              <a:rPr lang="tr-TR" dirty="0" smtClean="0">
                <a:solidFill>
                  <a:schemeClr val="tx1">
                    <a:lumMod val="75000"/>
                    <a:lumOff val="25000"/>
                  </a:schemeClr>
                </a:solidFill>
                <a:latin typeface="Trebuchet MS" pitchFamily="34" charset="0"/>
              </a:rPr>
              <a:t>-Lee’nin </a:t>
            </a:r>
            <a:r>
              <a:rPr lang="tr-TR" dirty="0" err="1" smtClean="0">
                <a:solidFill>
                  <a:schemeClr val="tx1">
                    <a:lumMod val="75000"/>
                    <a:lumOff val="25000"/>
                  </a:schemeClr>
                </a:solidFill>
                <a:latin typeface="Trebuchet MS" pitchFamily="34" charset="0"/>
              </a:rPr>
              <a:t>NeXT</a:t>
            </a:r>
            <a:r>
              <a:rPr lang="tr-TR" dirty="0" smtClean="0">
                <a:solidFill>
                  <a:schemeClr val="tx1">
                    <a:lumMod val="75000"/>
                    <a:lumOff val="25000"/>
                  </a:schemeClr>
                </a:solidFill>
                <a:latin typeface="Trebuchet MS" pitchFamily="34" charset="0"/>
              </a:rPr>
              <a:t> bilgisayarında </a:t>
            </a:r>
            <a:r>
              <a:rPr lang="tr-TR" dirty="0" smtClean="0">
                <a:solidFill>
                  <a:schemeClr val="tx1">
                    <a:lumMod val="75000"/>
                    <a:lumOff val="25000"/>
                  </a:schemeClr>
                </a:solidFill>
                <a:latin typeface="Trebuchet MS" pitchFamily="34" charset="0"/>
              </a:rPr>
              <a:t>barındırılmıştır.</a:t>
            </a:r>
            <a:endParaRPr lang="tr-TR" dirty="0" smtClean="0">
              <a:solidFill>
                <a:schemeClr val="tx1">
                  <a:lumMod val="75000"/>
                  <a:lumOff val="25000"/>
                </a:schemeClr>
              </a:solidFill>
              <a:latin typeface="Trebuchet MS" pitchFamily="34" charset="0"/>
            </a:endParaRPr>
          </a:p>
          <a:p>
            <a:pPr marL="0" indent="0" algn="just">
              <a:buNone/>
              <a:defRPr/>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None/>
            </a:pPr>
            <a:endParaRPr lang="tr-TR" dirty="0" smtClean="0">
              <a:solidFill>
                <a:schemeClr val="tx1">
                  <a:lumMod val="75000"/>
                  <a:lumOff val="25000"/>
                </a:schemeClr>
              </a:solidFill>
              <a:latin typeface="Trebuchet MS" pitchFamily="34" charset="0"/>
            </a:endParaRPr>
          </a:p>
          <a:p>
            <a:pPr algn="just">
              <a:buFont typeface="Wingdings" pitchFamily="2" charset="2"/>
              <a:buNone/>
            </a:pP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387305" y="2348880"/>
            <a:ext cx="8326183" cy="4104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976664"/>
          </a:xfrm>
        </p:spPr>
        <p:txBody>
          <a:bodyPr>
            <a:normAutofit/>
          </a:bodyPr>
          <a:lstStyle/>
          <a:p>
            <a:pPr marL="0" indent="0" algn="just">
              <a:buNone/>
              <a:defRPr/>
            </a:pPr>
            <a:r>
              <a:rPr lang="tr-TR" sz="2000" dirty="0" err="1" smtClean="0">
                <a:solidFill>
                  <a:schemeClr val="tx1">
                    <a:lumMod val="75000"/>
                    <a:lumOff val="25000"/>
                  </a:schemeClr>
                </a:solidFill>
                <a:latin typeface="Trebuchet MS" pitchFamily="34" charset="0"/>
              </a:rPr>
              <a:t>Web’in</a:t>
            </a:r>
            <a:r>
              <a:rPr lang="tr-TR" sz="2000" dirty="0" smtClean="0">
                <a:solidFill>
                  <a:schemeClr val="tx1">
                    <a:lumMod val="75000"/>
                    <a:lumOff val="25000"/>
                  </a:schemeClr>
                </a:solidFill>
                <a:latin typeface="Trebuchet MS" pitchFamily="34" charset="0"/>
              </a:rPr>
              <a:t> arkasındaki temel fikir, istemci-sunucu (</a:t>
            </a:r>
            <a:r>
              <a:rPr lang="tr-TR" sz="2000" dirty="0" err="1" smtClean="0">
                <a:solidFill>
                  <a:schemeClr val="tx1">
                    <a:lumMod val="75000"/>
                    <a:lumOff val="25000"/>
                  </a:schemeClr>
                </a:solidFill>
                <a:latin typeface="Trebuchet MS" pitchFamily="34" charset="0"/>
              </a:rPr>
              <a:t>client</a:t>
            </a:r>
            <a:r>
              <a:rPr lang="tr-TR" sz="2000" dirty="0" smtClean="0">
                <a:solidFill>
                  <a:schemeClr val="tx1">
                    <a:lumMod val="75000"/>
                    <a:lumOff val="25000"/>
                  </a:schemeClr>
                </a:solidFill>
                <a:latin typeface="Trebuchet MS" pitchFamily="34" charset="0"/>
              </a:rPr>
              <a:t>-server) uygulama modeli ve </a:t>
            </a:r>
            <a:r>
              <a:rPr lang="tr-TR" sz="2000" dirty="0" err="1" smtClean="0">
                <a:solidFill>
                  <a:schemeClr val="tx1">
                    <a:lumMod val="75000"/>
                    <a:lumOff val="25000"/>
                  </a:schemeClr>
                </a:solidFill>
                <a:latin typeface="Trebuchet MS" pitchFamily="34" charset="0"/>
              </a:rPr>
              <a:t>hiper</a:t>
            </a:r>
            <a:r>
              <a:rPr lang="tr-TR" sz="2000" dirty="0" smtClean="0">
                <a:solidFill>
                  <a:schemeClr val="tx1">
                    <a:lumMod val="75000"/>
                    <a:lumOff val="25000"/>
                  </a:schemeClr>
                </a:solidFill>
                <a:latin typeface="Trebuchet MS" pitchFamily="34" charset="0"/>
              </a:rPr>
              <a:t> metin </a:t>
            </a:r>
            <a:r>
              <a:rPr lang="tr-TR" sz="2000" dirty="0" smtClean="0">
                <a:solidFill>
                  <a:schemeClr val="tx1">
                    <a:lumMod val="75000"/>
                    <a:lumOff val="25000"/>
                  </a:schemeClr>
                </a:solidFill>
                <a:latin typeface="Trebuchet MS" pitchFamily="34" charset="0"/>
              </a:rPr>
              <a:t>belgelere dayanmaktadır</a:t>
            </a:r>
            <a:r>
              <a:rPr lang="tr-TR" sz="2000" dirty="0" smtClean="0">
                <a:solidFill>
                  <a:schemeClr val="tx1">
                    <a:lumMod val="75000"/>
                    <a:lumOff val="25000"/>
                  </a:schemeClr>
                </a:solidFill>
                <a:latin typeface="Trebuchet MS" pitchFamily="34" charset="0"/>
              </a:rPr>
              <a:t>. Başlangıç web mimarisini meydana getiren ve halen günümüz web mimarisinin de </a:t>
            </a:r>
            <a:r>
              <a:rPr lang="tr-TR" sz="2000" dirty="0" smtClean="0">
                <a:solidFill>
                  <a:schemeClr val="tx1">
                    <a:lumMod val="75000"/>
                    <a:lumOff val="25000"/>
                  </a:schemeClr>
                </a:solidFill>
                <a:latin typeface="Trebuchet MS" pitchFamily="34" charset="0"/>
              </a:rPr>
              <a:t>ana bileşenleri </a:t>
            </a:r>
            <a:r>
              <a:rPr lang="tr-TR" sz="2000" dirty="0" smtClean="0">
                <a:solidFill>
                  <a:schemeClr val="tx1">
                    <a:lumMod val="75000"/>
                    <a:lumOff val="25000"/>
                  </a:schemeClr>
                </a:solidFill>
                <a:latin typeface="Trebuchet MS" pitchFamily="34" charset="0"/>
              </a:rPr>
              <a:t>olan temel özellikler aşağıda listelenmiştir.</a:t>
            </a:r>
          </a:p>
          <a:p>
            <a:pPr marL="268288" indent="-268288" algn="just">
              <a:buClr>
                <a:srgbClr val="C00000"/>
              </a:buClr>
              <a:buSzPct val="100000"/>
              <a:buFont typeface="Arial" pitchFamily="34" charset="0"/>
              <a:buChar char="•"/>
              <a:defRPr/>
            </a:pPr>
            <a:r>
              <a:rPr lang="tr-TR" sz="2000" dirty="0" smtClean="0">
                <a:solidFill>
                  <a:schemeClr val="tx1">
                    <a:lumMod val="75000"/>
                    <a:lumOff val="25000"/>
                  </a:schemeClr>
                </a:solidFill>
                <a:latin typeface="Trebuchet MS" pitchFamily="34" charset="0"/>
              </a:rPr>
              <a:t>Web </a:t>
            </a:r>
            <a:r>
              <a:rPr lang="tr-TR" sz="2000" dirty="0" smtClean="0">
                <a:solidFill>
                  <a:schemeClr val="tx1">
                    <a:lumMod val="75000"/>
                    <a:lumOff val="25000"/>
                  </a:schemeClr>
                </a:solidFill>
                <a:latin typeface="Trebuchet MS" pitchFamily="34" charset="0"/>
              </a:rPr>
              <a:t>sunucu yazılımı: HTTP isteklere cevap veren bir yazılımdır.</a:t>
            </a:r>
          </a:p>
          <a:p>
            <a:pPr marL="268288" indent="-268288" algn="just">
              <a:buClr>
                <a:srgbClr val="C00000"/>
              </a:buClr>
              <a:buSzPct val="100000"/>
              <a:buFont typeface="Arial" pitchFamily="34" charset="0"/>
              <a:buChar char="•"/>
              <a:defRPr/>
            </a:pPr>
            <a:r>
              <a:rPr lang="tr-TR" sz="2000" dirty="0" smtClean="0">
                <a:solidFill>
                  <a:schemeClr val="tx1">
                    <a:lumMod val="75000"/>
                    <a:lumOff val="25000"/>
                  </a:schemeClr>
                </a:solidFill>
                <a:latin typeface="Trebuchet MS" pitchFamily="34" charset="0"/>
              </a:rPr>
              <a:t>Web </a:t>
            </a:r>
            <a:r>
              <a:rPr lang="tr-TR" sz="2000" dirty="0" smtClean="0">
                <a:solidFill>
                  <a:schemeClr val="tx1">
                    <a:lumMod val="75000"/>
                    <a:lumOff val="25000"/>
                  </a:schemeClr>
                </a:solidFill>
                <a:latin typeface="Trebuchet MS" pitchFamily="34" charset="0"/>
              </a:rPr>
              <a:t>tarayıcı yazılımı: URL’ler yardımıyla http isteklerinde bulunur ve web sunucusundan </a:t>
            </a:r>
            <a:r>
              <a:rPr lang="tr-TR" sz="2000" dirty="0" smtClean="0">
                <a:solidFill>
                  <a:schemeClr val="tx1">
                    <a:lumMod val="75000"/>
                    <a:lumOff val="25000"/>
                  </a:schemeClr>
                </a:solidFill>
                <a:latin typeface="Trebuchet MS" pitchFamily="34" charset="0"/>
              </a:rPr>
              <a:t>gönderilen html </a:t>
            </a:r>
            <a:r>
              <a:rPr lang="tr-TR" sz="2000" dirty="0" smtClean="0">
                <a:solidFill>
                  <a:schemeClr val="tx1">
                    <a:lumMod val="75000"/>
                    <a:lumOff val="25000"/>
                  </a:schemeClr>
                </a:solidFill>
                <a:latin typeface="Trebuchet MS" pitchFamily="34" charset="0"/>
              </a:rPr>
              <a:t>sayfaları görüntüler.</a:t>
            </a:r>
          </a:p>
          <a:p>
            <a:pPr marL="268288" indent="-268288" algn="just">
              <a:buClr>
                <a:srgbClr val="C00000"/>
              </a:buClr>
              <a:buSzPct val="100000"/>
              <a:buFont typeface="Arial" pitchFamily="34" charset="0"/>
              <a:buChar char="•"/>
              <a:defRPr/>
            </a:pPr>
            <a:r>
              <a:rPr lang="tr-TR" sz="2000" dirty="0" smtClean="0">
                <a:solidFill>
                  <a:schemeClr val="tx1">
                    <a:lumMod val="75000"/>
                    <a:lumOff val="25000"/>
                  </a:schemeClr>
                </a:solidFill>
                <a:latin typeface="Trebuchet MS" pitchFamily="34" charset="0"/>
              </a:rPr>
              <a:t>Tekdüzen </a:t>
            </a:r>
            <a:r>
              <a:rPr lang="tr-TR" sz="2000" dirty="0" smtClean="0">
                <a:solidFill>
                  <a:schemeClr val="tx1">
                    <a:lumMod val="75000"/>
                    <a:lumOff val="25000"/>
                  </a:schemeClr>
                </a:solidFill>
                <a:latin typeface="Trebuchet MS" pitchFamily="34" charset="0"/>
              </a:rPr>
              <a:t>kaynak konumlayıcı (</a:t>
            </a:r>
            <a:r>
              <a:rPr lang="tr-TR" sz="2000" dirty="0" err="1" smtClean="0">
                <a:solidFill>
                  <a:schemeClr val="tx1">
                    <a:lumMod val="75000"/>
                    <a:lumOff val="25000"/>
                  </a:schemeClr>
                </a:solidFill>
                <a:latin typeface="Trebuchet MS" pitchFamily="34" charset="0"/>
              </a:rPr>
              <a:t>Uniform</a:t>
            </a:r>
            <a:r>
              <a:rPr lang="tr-TR" sz="2000" dirty="0" smtClean="0">
                <a:solidFill>
                  <a:schemeClr val="tx1">
                    <a:lumMod val="75000"/>
                    <a:lumOff val="25000"/>
                  </a:schemeClr>
                </a:solidFill>
                <a:latin typeface="Trebuchet MS" pitchFamily="34" charset="0"/>
              </a:rPr>
              <a:t> </a:t>
            </a:r>
            <a:r>
              <a:rPr lang="tr-TR" sz="2000" dirty="0" err="1" smtClean="0">
                <a:solidFill>
                  <a:schemeClr val="tx1">
                    <a:lumMod val="75000"/>
                    <a:lumOff val="25000"/>
                  </a:schemeClr>
                </a:solidFill>
                <a:latin typeface="Trebuchet MS" pitchFamily="34" charset="0"/>
              </a:rPr>
              <a:t>Resource</a:t>
            </a:r>
            <a:r>
              <a:rPr lang="tr-TR" sz="2000" dirty="0" smtClean="0">
                <a:solidFill>
                  <a:schemeClr val="tx1">
                    <a:lumMod val="75000"/>
                    <a:lumOff val="25000"/>
                  </a:schemeClr>
                </a:solidFill>
                <a:latin typeface="Trebuchet MS" pitchFamily="34" charset="0"/>
              </a:rPr>
              <a:t> </a:t>
            </a:r>
            <a:r>
              <a:rPr lang="tr-TR" sz="2000" dirty="0" err="1" smtClean="0">
                <a:solidFill>
                  <a:schemeClr val="tx1">
                    <a:lumMod val="75000"/>
                    <a:lumOff val="25000"/>
                  </a:schemeClr>
                </a:solidFill>
                <a:latin typeface="Trebuchet MS" pitchFamily="34" charset="0"/>
              </a:rPr>
              <a:t>Locator</a:t>
            </a:r>
            <a:r>
              <a:rPr lang="tr-TR" sz="2000" dirty="0" smtClean="0">
                <a:solidFill>
                  <a:schemeClr val="tx1">
                    <a:lumMod val="75000"/>
                    <a:lumOff val="25000"/>
                  </a:schemeClr>
                </a:solidFill>
                <a:latin typeface="Trebuchet MS" pitchFamily="34" charset="0"/>
              </a:rPr>
              <a:t> - URL): Web üzerinde yer alan </a:t>
            </a:r>
            <a:r>
              <a:rPr lang="tr-TR" sz="2000" dirty="0" smtClean="0">
                <a:solidFill>
                  <a:schemeClr val="tx1">
                    <a:lumMod val="75000"/>
                    <a:lumOff val="25000"/>
                  </a:schemeClr>
                </a:solidFill>
                <a:latin typeface="Trebuchet MS" pitchFamily="34" charset="0"/>
              </a:rPr>
              <a:t>kaynakların benzersiz </a:t>
            </a:r>
            <a:r>
              <a:rPr lang="tr-TR" sz="2000" dirty="0" smtClean="0">
                <a:solidFill>
                  <a:schemeClr val="tx1">
                    <a:lumMod val="75000"/>
                    <a:lumOff val="25000"/>
                  </a:schemeClr>
                </a:solidFill>
                <a:latin typeface="Trebuchet MS" pitchFamily="34" charset="0"/>
              </a:rPr>
              <a:t>bir şekilde konumlandırılmasını sağlayan açık bir standarttır.</a:t>
            </a:r>
          </a:p>
          <a:p>
            <a:pPr marL="268288" indent="-268288" algn="just">
              <a:buClr>
                <a:srgbClr val="C00000"/>
              </a:buClr>
              <a:buSzPct val="100000"/>
              <a:buFont typeface="Arial" pitchFamily="34" charset="0"/>
              <a:buChar char="•"/>
              <a:defRPr/>
            </a:pPr>
            <a:r>
              <a:rPr lang="tr-TR" sz="2000" dirty="0" err="1" smtClean="0">
                <a:solidFill>
                  <a:schemeClr val="tx1">
                    <a:lumMod val="75000"/>
                    <a:lumOff val="25000"/>
                  </a:schemeClr>
                </a:solidFill>
                <a:latin typeface="Trebuchet MS" pitchFamily="34" charset="0"/>
              </a:rPr>
              <a:t>Hiper</a:t>
            </a:r>
            <a:r>
              <a:rPr lang="tr-TR" sz="2000" dirty="0" smtClean="0">
                <a:solidFill>
                  <a:schemeClr val="tx1">
                    <a:lumMod val="75000"/>
                    <a:lumOff val="25000"/>
                  </a:schemeClr>
                </a:solidFill>
                <a:latin typeface="Trebuchet MS" pitchFamily="34" charset="0"/>
              </a:rPr>
              <a:t> </a:t>
            </a:r>
            <a:r>
              <a:rPr lang="tr-TR" sz="2000" dirty="0" smtClean="0">
                <a:solidFill>
                  <a:schemeClr val="tx1">
                    <a:lumMod val="75000"/>
                    <a:lumOff val="25000"/>
                  </a:schemeClr>
                </a:solidFill>
                <a:latin typeface="Trebuchet MS" pitchFamily="34" charset="0"/>
              </a:rPr>
              <a:t>metin transfer protokolü (</a:t>
            </a:r>
            <a:r>
              <a:rPr lang="tr-TR" sz="2000" dirty="0" err="1" smtClean="0">
                <a:solidFill>
                  <a:schemeClr val="tx1">
                    <a:lumMod val="75000"/>
                    <a:lumOff val="25000"/>
                  </a:schemeClr>
                </a:solidFill>
                <a:latin typeface="Trebuchet MS" pitchFamily="34" charset="0"/>
              </a:rPr>
              <a:t>Hypertext</a:t>
            </a:r>
            <a:r>
              <a:rPr lang="tr-TR" sz="2000" dirty="0" smtClean="0">
                <a:solidFill>
                  <a:schemeClr val="tx1">
                    <a:lumMod val="75000"/>
                    <a:lumOff val="25000"/>
                  </a:schemeClr>
                </a:solidFill>
                <a:latin typeface="Trebuchet MS" pitchFamily="34" charset="0"/>
              </a:rPr>
              <a:t> Transfer </a:t>
            </a:r>
            <a:r>
              <a:rPr lang="tr-TR" sz="2000" dirty="0" err="1" smtClean="0">
                <a:solidFill>
                  <a:schemeClr val="tx1">
                    <a:lumMod val="75000"/>
                    <a:lumOff val="25000"/>
                  </a:schemeClr>
                </a:solidFill>
                <a:latin typeface="Trebuchet MS" pitchFamily="34" charset="0"/>
              </a:rPr>
              <a:t>Protocol</a:t>
            </a:r>
            <a:r>
              <a:rPr lang="tr-TR" sz="2000" dirty="0" smtClean="0">
                <a:solidFill>
                  <a:schemeClr val="tx1">
                    <a:lumMod val="75000"/>
                    <a:lumOff val="25000"/>
                  </a:schemeClr>
                </a:solidFill>
                <a:latin typeface="Trebuchet MS" pitchFamily="34" charset="0"/>
              </a:rPr>
              <a:t> - HTTP): İnternet üzerinden </a:t>
            </a:r>
            <a:r>
              <a:rPr lang="tr-TR" sz="2000" dirty="0" smtClean="0">
                <a:solidFill>
                  <a:schemeClr val="tx1">
                    <a:lumMod val="75000"/>
                    <a:lumOff val="25000"/>
                  </a:schemeClr>
                </a:solidFill>
                <a:latin typeface="Trebuchet MS" pitchFamily="34" charset="0"/>
              </a:rPr>
              <a:t>iletilecek istek </a:t>
            </a:r>
            <a:r>
              <a:rPr lang="tr-TR" sz="2000" dirty="0" smtClean="0">
                <a:solidFill>
                  <a:schemeClr val="tx1">
                    <a:lumMod val="75000"/>
                    <a:lumOff val="25000"/>
                  </a:schemeClr>
                </a:solidFill>
                <a:latin typeface="Trebuchet MS" pitchFamily="34" charset="0"/>
              </a:rPr>
              <a:t>(</a:t>
            </a:r>
            <a:r>
              <a:rPr lang="tr-TR" sz="2000" dirty="0" err="1" smtClean="0">
                <a:solidFill>
                  <a:schemeClr val="tx1">
                    <a:lumMod val="75000"/>
                    <a:lumOff val="25000"/>
                  </a:schemeClr>
                </a:solidFill>
                <a:latin typeface="Trebuchet MS" pitchFamily="34" charset="0"/>
              </a:rPr>
              <a:t>request</a:t>
            </a:r>
            <a:r>
              <a:rPr lang="tr-TR" sz="2000" dirty="0" smtClean="0">
                <a:solidFill>
                  <a:schemeClr val="tx1">
                    <a:lumMod val="75000"/>
                    <a:lumOff val="25000"/>
                  </a:schemeClr>
                </a:solidFill>
                <a:latin typeface="Trebuchet MS" pitchFamily="34" charset="0"/>
              </a:rPr>
              <a:t>) ve cevapların (</a:t>
            </a:r>
            <a:r>
              <a:rPr lang="tr-TR" sz="2000" dirty="0" err="1" smtClean="0">
                <a:solidFill>
                  <a:schemeClr val="tx1">
                    <a:lumMod val="75000"/>
                    <a:lumOff val="25000"/>
                  </a:schemeClr>
                </a:solidFill>
                <a:latin typeface="Trebuchet MS" pitchFamily="34" charset="0"/>
              </a:rPr>
              <a:t>response</a:t>
            </a:r>
            <a:r>
              <a:rPr lang="tr-TR" sz="2000" dirty="0" smtClean="0">
                <a:solidFill>
                  <a:schemeClr val="tx1">
                    <a:lumMod val="75000"/>
                    <a:lumOff val="25000"/>
                  </a:schemeClr>
                </a:solidFill>
                <a:latin typeface="Trebuchet MS" pitchFamily="34" charset="0"/>
              </a:rPr>
              <a:t>) ne şekilde işleneceğini </a:t>
            </a:r>
            <a:r>
              <a:rPr lang="tr-TR" sz="2000" dirty="0" smtClean="0">
                <a:solidFill>
                  <a:schemeClr val="tx1">
                    <a:lumMod val="75000"/>
                    <a:lumOff val="25000"/>
                  </a:schemeClr>
                </a:solidFill>
                <a:latin typeface="Trebuchet MS" pitchFamily="34" charset="0"/>
              </a:rPr>
              <a:t>belirler.</a:t>
            </a:r>
          </a:p>
          <a:p>
            <a:pPr marL="268288" indent="-268288" algn="just">
              <a:buClr>
                <a:srgbClr val="C00000"/>
              </a:buClr>
              <a:buSzPct val="100000"/>
              <a:buFont typeface="Arial" pitchFamily="34" charset="0"/>
              <a:buChar char="•"/>
              <a:defRPr/>
            </a:pPr>
            <a:r>
              <a:rPr lang="tr-TR" sz="2000" dirty="0" err="1" smtClean="0">
                <a:solidFill>
                  <a:schemeClr val="tx1">
                    <a:lumMod val="75000"/>
                    <a:lumOff val="25000"/>
                  </a:schemeClr>
                </a:solidFill>
                <a:latin typeface="Trebuchet MS" pitchFamily="34" charset="0"/>
              </a:rPr>
              <a:t>Hiper</a:t>
            </a:r>
            <a:r>
              <a:rPr lang="tr-TR" sz="2000" dirty="0" smtClean="0">
                <a:solidFill>
                  <a:schemeClr val="tx1">
                    <a:lumMod val="75000"/>
                    <a:lumOff val="25000"/>
                  </a:schemeClr>
                </a:solidFill>
                <a:latin typeface="Trebuchet MS" pitchFamily="34" charset="0"/>
              </a:rPr>
              <a:t> </a:t>
            </a:r>
            <a:r>
              <a:rPr lang="tr-TR" sz="2000" dirty="0" smtClean="0">
                <a:solidFill>
                  <a:schemeClr val="tx1">
                    <a:lumMod val="75000"/>
                    <a:lumOff val="25000"/>
                  </a:schemeClr>
                </a:solidFill>
                <a:latin typeface="Trebuchet MS" pitchFamily="34" charset="0"/>
              </a:rPr>
              <a:t>metin işaretleme dili (</a:t>
            </a:r>
            <a:r>
              <a:rPr lang="tr-TR" sz="2000" dirty="0" err="1" smtClean="0">
                <a:solidFill>
                  <a:schemeClr val="tx1">
                    <a:lumMod val="75000"/>
                    <a:lumOff val="25000"/>
                  </a:schemeClr>
                </a:solidFill>
                <a:latin typeface="Trebuchet MS" pitchFamily="34" charset="0"/>
              </a:rPr>
              <a:t>Hypertext</a:t>
            </a:r>
            <a:r>
              <a:rPr lang="tr-TR" sz="2000" dirty="0" smtClean="0">
                <a:solidFill>
                  <a:schemeClr val="tx1">
                    <a:lumMod val="75000"/>
                    <a:lumOff val="25000"/>
                  </a:schemeClr>
                </a:solidFill>
                <a:latin typeface="Trebuchet MS" pitchFamily="34" charset="0"/>
              </a:rPr>
              <a:t> </a:t>
            </a:r>
            <a:r>
              <a:rPr lang="tr-TR" sz="2000" dirty="0" err="1" smtClean="0">
                <a:solidFill>
                  <a:schemeClr val="tx1">
                    <a:lumMod val="75000"/>
                    <a:lumOff val="25000"/>
                  </a:schemeClr>
                </a:solidFill>
                <a:latin typeface="Trebuchet MS" pitchFamily="34" charset="0"/>
              </a:rPr>
              <a:t>Markup</a:t>
            </a:r>
            <a:r>
              <a:rPr lang="tr-TR" sz="2000" dirty="0" smtClean="0">
                <a:solidFill>
                  <a:schemeClr val="tx1">
                    <a:lumMod val="75000"/>
                    <a:lumOff val="25000"/>
                  </a:schemeClr>
                </a:solidFill>
                <a:latin typeface="Trebuchet MS" pitchFamily="34" charset="0"/>
              </a:rPr>
              <a:t> </a:t>
            </a:r>
            <a:r>
              <a:rPr lang="tr-TR" sz="2000" dirty="0" err="1" smtClean="0">
                <a:solidFill>
                  <a:schemeClr val="tx1">
                    <a:lumMod val="75000"/>
                    <a:lumOff val="25000"/>
                  </a:schemeClr>
                </a:solidFill>
                <a:latin typeface="Trebuchet MS" pitchFamily="34" charset="0"/>
              </a:rPr>
              <a:t>Language</a:t>
            </a:r>
            <a:r>
              <a:rPr lang="tr-TR" sz="2000" dirty="0" smtClean="0">
                <a:solidFill>
                  <a:schemeClr val="tx1">
                    <a:lumMod val="75000"/>
                    <a:lumOff val="25000"/>
                  </a:schemeClr>
                </a:solidFill>
                <a:latin typeface="Trebuchet MS" pitchFamily="34" charset="0"/>
              </a:rPr>
              <a:t> - HTML): Web sayfalarını </a:t>
            </a:r>
            <a:r>
              <a:rPr lang="tr-TR" sz="2000" dirty="0" smtClean="0">
                <a:solidFill>
                  <a:schemeClr val="tx1">
                    <a:lumMod val="75000"/>
                    <a:lumOff val="25000"/>
                  </a:schemeClr>
                </a:solidFill>
                <a:latin typeface="Trebuchet MS" pitchFamily="34" charset="0"/>
              </a:rPr>
              <a:t>oluşturmak ve </a:t>
            </a:r>
            <a:r>
              <a:rPr lang="tr-TR" sz="2000" dirty="0" smtClean="0">
                <a:solidFill>
                  <a:schemeClr val="tx1">
                    <a:lumMod val="75000"/>
                    <a:lumOff val="25000"/>
                  </a:schemeClr>
                </a:solidFill>
                <a:latin typeface="Trebuchet MS" pitchFamily="34" charset="0"/>
              </a:rPr>
              <a:t>diğer kaynaklara bağlantı sağlamak amacıyla kullanılır</a:t>
            </a:r>
            <a:r>
              <a:rPr lang="tr-TR" sz="2000" dirty="0" smtClean="0">
                <a:solidFill>
                  <a:schemeClr val="tx1">
                    <a:lumMod val="75000"/>
                    <a:lumOff val="25000"/>
                  </a:schemeClr>
                </a:solidFill>
                <a:latin typeface="Trebuchet MS" pitchFamily="34" charset="0"/>
              </a:rPr>
              <a:t>.</a:t>
            </a:r>
          </a:p>
          <a:p>
            <a:pPr algn="just">
              <a:buFont typeface="Wingdings" pitchFamily="2" charset="2"/>
              <a:buNone/>
            </a:pP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648072"/>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İstemci-Sunucu Modeli</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484784"/>
            <a:ext cx="8244408" cy="5373216"/>
          </a:xfrm>
          <a:prstGeom prst="rect">
            <a:avLst/>
          </a:prstGeom>
        </p:spPr>
        <p:txBody>
          <a:bodyPr vert="horz">
            <a:normAutofit/>
          </a:bodyPr>
          <a:lstStyle/>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İstemci </a:t>
            </a:r>
            <a:r>
              <a:rPr lang="tr-TR" sz="2400" dirty="0" smtClean="0">
                <a:solidFill>
                  <a:schemeClr val="tx1">
                    <a:lumMod val="75000"/>
                    <a:lumOff val="25000"/>
                  </a:schemeClr>
                </a:solidFill>
                <a:latin typeface="Trebuchet MS" pitchFamily="34" charset="0"/>
              </a:rPr>
              <a:t>olarak isimlendirilen ve temel özelliği, tekdüzen kaynak konumlayıcıları (URL) kullanarak </a:t>
            </a:r>
            <a:r>
              <a:rPr lang="tr-TR" sz="2400" dirty="0" smtClean="0">
                <a:solidFill>
                  <a:schemeClr val="tx1">
                    <a:lumMod val="75000"/>
                    <a:lumOff val="25000"/>
                  </a:schemeClr>
                </a:solidFill>
                <a:latin typeface="Trebuchet MS" pitchFamily="34" charset="0"/>
              </a:rPr>
              <a:t>belirli sunuculardan belirli kaynaklara istekte bulunabilmek olan bir bilgisayar bulunmaktadır.</a:t>
            </a: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2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URL yardımıyla </a:t>
            </a:r>
            <a:r>
              <a:rPr lang="tr-TR" sz="2400" dirty="0" smtClean="0">
                <a:solidFill>
                  <a:schemeClr val="tx1">
                    <a:lumMod val="75000"/>
                    <a:lumOff val="25000"/>
                  </a:schemeClr>
                </a:solidFill>
                <a:latin typeface="Trebuchet MS" pitchFamily="34" charset="0"/>
              </a:rPr>
              <a:t>istemciden yapılan istekler, sunucular tarafından dinlenir ve işlenir.</a:t>
            </a: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p:txBody>
      </p:sp>
      <p:pic>
        <p:nvPicPr>
          <p:cNvPr id="3074" name="Picture 2"/>
          <p:cNvPicPr>
            <a:picLocks noChangeAspect="1" noChangeArrowheads="1"/>
          </p:cNvPicPr>
          <p:nvPr/>
        </p:nvPicPr>
        <p:blipFill>
          <a:blip r:embed="rId3" cstate="print"/>
          <a:srcRect/>
          <a:stretch>
            <a:fillRect/>
          </a:stretch>
        </p:blipFill>
        <p:spPr bwMode="auto">
          <a:xfrm>
            <a:off x="1115616" y="3105393"/>
            <a:ext cx="6788628" cy="25558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460432" cy="864096"/>
          </a:xfrm>
        </p:spPr>
        <p:txBody>
          <a:bodyPr>
            <a:normAutofit lnSpcReduction="10000"/>
          </a:bodyPr>
          <a:lstStyle/>
          <a:p>
            <a:pPr marL="0" indent="0" algn="just">
              <a:buFont typeface="Wingdings" pitchFamily="2" charset="2"/>
              <a:buNone/>
            </a:pPr>
            <a:r>
              <a:rPr lang="tr-TR" sz="2600" dirty="0" smtClean="0">
                <a:solidFill>
                  <a:srgbClr val="C00000"/>
                </a:solidFill>
                <a:latin typeface="Trebuchet MS" pitchFamily="34" charset="0"/>
              </a:rPr>
              <a:t>Tekdüzen Kaynak </a:t>
            </a:r>
            <a:r>
              <a:rPr lang="tr-TR" sz="2600" dirty="0" smtClean="0">
                <a:solidFill>
                  <a:srgbClr val="C00000"/>
                </a:solidFill>
                <a:latin typeface="Trebuchet MS" pitchFamily="34" charset="0"/>
              </a:rPr>
              <a:t>Konumlayıcı (</a:t>
            </a:r>
            <a:r>
              <a:rPr lang="tr-TR" sz="2600" dirty="0" err="1" smtClean="0">
                <a:solidFill>
                  <a:srgbClr val="C00000"/>
                </a:solidFill>
                <a:latin typeface="Trebuchet MS" pitchFamily="34" charset="0"/>
              </a:rPr>
              <a:t>Uniform</a:t>
            </a:r>
            <a:r>
              <a:rPr lang="tr-TR" sz="2600" dirty="0" smtClean="0">
                <a:solidFill>
                  <a:srgbClr val="C00000"/>
                </a:solidFill>
                <a:latin typeface="Trebuchet MS" pitchFamily="34" charset="0"/>
              </a:rPr>
              <a:t> </a:t>
            </a:r>
            <a:r>
              <a:rPr lang="tr-TR" sz="2600" dirty="0" err="1" smtClean="0">
                <a:solidFill>
                  <a:srgbClr val="C00000"/>
                </a:solidFill>
                <a:latin typeface="Trebuchet MS" pitchFamily="34" charset="0"/>
              </a:rPr>
              <a:t>Resource</a:t>
            </a:r>
            <a:r>
              <a:rPr lang="tr-TR" sz="2600" dirty="0" smtClean="0">
                <a:solidFill>
                  <a:srgbClr val="C00000"/>
                </a:solidFill>
                <a:latin typeface="Trebuchet MS" pitchFamily="34" charset="0"/>
              </a:rPr>
              <a:t> </a:t>
            </a:r>
            <a:r>
              <a:rPr lang="tr-TR" sz="2600" dirty="0" err="1" smtClean="0">
                <a:solidFill>
                  <a:srgbClr val="C00000"/>
                </a:solidFill>
                <a:latin typeface="Trebuchet MS" pitchFamily="34" charset="0"/>
              </a:rPr>
              <a:t>Locator</a:t>
            </a:r>
            <a:r>
              <a:rPr lang="tr-TR" sz="2600" dirty="0" smtClean="0">
                <a:solidFill>
                  <a:srgbClr val="C00000"/>
                </a:solidFill>
                <a:latin typeface="Trebuchet MS" pitchFamily="34" charset="0"/>
              </a:rPr>
              <a:t> </a:t>
            </a:r>
            <a:r>
              <a:rPr lang="tr-TR" sz="2600" dirty="0" smtClean="0">
                <a:solidFill>
                  <a:srgbClr val="C00000"/>
                </a:solidFill>
                <a:latin typeface="Trebuchet MS" pitchFamily="34" charset="0"/>
              </a:rPr>
              <a:t>- URL)</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1844824"/>
            <a:ext cx="8244408" cy="3168352"/>
          </a:xfrm>
          <a:prstGeom prst="rect">
            <a:avLst/>
          </a:prstGeom>
        </p:spPr>
        <p:txBody>
          <a:bodyPr vert="horz">
            <a:normAutofit/>
          </a:bodyPr>
          <a:lstStyle/>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Web üzerinde bulunan her sayfa ve </a:t>
            </a:r>
            <a:r>
              <a:rPr lang="tr-TR" sz="2400" dirty="0" smtClean="0">
                <a:solidFill>
                  <a:schemeClr val="tx1">
                    <a:lumMod val="75000"/>
                    <a:lumOff val="25000"/>
                  </a:schemeClr>
                </a:solidFill>
                <a:latin typeface="Trebuchet MS" pitchFamily="34" charset="0"/>
              </a:rPr>
              <a:t>kaynağın kendine </a:t>
            </a:r>
            <a:r>
              <a:rPr lang="tr-TR" sz="2400" dirty="0" smtClean="0">
                <a:solidFill>
                  <a:schemeClr val="tx1">
                    <a:lumMod val="75000"/>
                    <a:lumOff val="25000"/>
                  </a:schemeClr>
                </a:solidFill>
                <a:latin typeface="Trebuchet MS" pitchFamily="34" charset="0"/>
              </a:rPr>
              <a:t>ait </a:t>
            </a:r>
            <a:r>
              <a:rPr lang="tr-TR" sz="2400" dirty="0" smtClean="0">
                <a:solidFill>
                  <a:schemeClr val="tx1">
                    <a:lumMod val="75000"/>
                    <a:lumOff val="25000"/>
                  </a:schemeClr>
                </a:solidFill>
                <a:latin typeface="Trebuchet MS" pitchFamily="34" charset="0"/>
              </a:rPr>
              <a:t>özel adresine (konumuna) URL denir.</a:t>
            </a: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URL’lerde web </a:t>
            </a:r>
            <a:r>
              <a:rPr lang="tr-TR" sz="2400" dirty="0" smtClean="0">
                <a:solidFill>
                  <a:schemeClr val="tx1">
                    <a:lumMod val="75000"/>
                    <a:lumOff val="25000"/>
                  </a:schemeClr>
                </a:solidFill>
                <a:latin typeface="Trebuchet MS" pitchFamily="34" charset="0"/>
              </a:rPr>
              <a:t>üzerinde yer </a:t>
            </a:r>
            <a:r>
              <a:rPr lang="tr-TR" sz="2400" dirty="0" smtClean="0">
                <a:solidFill>
                  <a:schemeClr val="tx1">
                    <a:lumMod val="75000"/>
                    <a:lumOff val="25000"/>
                  </a:schemeClr>
                </a:solidFill>
                <a:latin typeface="Trebuchet MS" pitchFamily="34" charset="0"/>
              </a:rPr>
              <a:t>alan kaynağın konumuyla birlikte, bu </a:t>
            </a:r>
            <a:r>
              <a:rPr lang="tr-TR" sz="2400" dirty="0" smtClean="0">
                <a:solidFill>
                  <a:schemeClr val="tx1">
                    <a:lumMod val="75000"/>
                    <a:lumOff val="25000"/>
                  </a:schemeClr>
                </a:solidFill>
                <a:latin typeface="Trebuchet MS" pitchFamily="34" charset="0"/>
              </a:rPr>
              <a:t>kaynağa erişimde </a:t>
            </a:r>
            <a:r>
              <a:rPr lang="tr-TR" sz="2400" dirty="0" smtClean="0">
                <a:solidFill>
                  <a:schemeClr val="tx1">
                    <a:lumMod val="75000"/>
                    <a:lumOff val="25000"/>
                  </a:schemeClr>
                </a:solidFill>
                <a:latin typeface="Trebuchet MS" pitchFamily="34" charset="0"/>
              </a:rPr>
              <a:t>kullanılacak protokol bilgisi de bulunmaktadır.</a:t>
            </a: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200" dirty="0" smtClean="0">
              <a:solidFill>
                <a:schemeClr val="tx1">
                  <a:lumMod val="75000"/>
                  <a:lumOff val="25000"/>
                </a:schemeClr>
              </a:solidFill>
              <a:latin typeface="Trebuchet MS"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395537" y="3933055"/>
            <a:ext cx="7962338" cy="18504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460432" cy="864096"/>
          </a:xfrm>
        </p:spPr>
        <p:txBody>
          <a:bodyPr>
            <a:normAutofit lnSpcReduction="10000"/>
          </a:bodyPr>
          <a:lstStyle/>
          <a:p>
            <a:pPr marL="0" indent="0" algn="just">
              <a:buFont typeface="Wingdings" pitchFamily="2" charset="2"/>
              <a:buNone/>
            </a:pPr>
            <a:r>
              <a:rPr lang="tr-TR" sz="2600" dirty="0" smtClean="0">
                <a:solidFill>
                  <a:srgbClr val="C00000"/>
                </a:solidFill>
                <a:latin typeface="Trebuchet MS" pitchFamily="34" charset="0"/>
              </a:rPr>
              <a:t>Tekdüzen Kaynak </a:t>
            </a:r>
            <a:r>
              <a:rPr lang="tr-TR" sz="2600" dirty="0" smtClean="0">
                <a:solidFill>
                  <a:srgbClr val="C00000"/>
                </a:solidFill>
                <a:latin typeface="Trebuchet MS" pitchFamily="34" charset="0"/>
              </a:rPr>
              <a:t>Konumlayıcı (</a:t>
            </a:r>
            <a:r>
              <a:rPr lang="tr-TR" sz="2600" dirty="0" err="1" smtClean="0">
                <a:solidFill>
                  <a:srgbClr val="C00000"/>
                </a:solidFill>
                <a:latin typeface="Trebuchet MS" pitchFamily="34" charset="0"/>
              </a:rPr>
              <a:t>Uniform</a:t>
            </a:r>
            <a:r>
              <a:rPr lang="tr-TR" sz="2600" dirty="0" smtClean="0">
                <a:solidFill>
                  <a:srgbClr val="C00000"/>
                </a:solidFill>
                <a:latin typeface="Trebuchet MS" pitchFamily="34" charset="0"/>
              </a:rPr>
              <a:t> </a:t>
            </a:r>
            <a:r>
              <a:rPr lang="tr-TR" sz="2600" dirty="0" err="1" smtClean="0">
                <a:solidFill>
                  <a:srgbClr val="C00000"/>
                </a:solidFill>
                <a:latin typeface="Trebuchet MS" pitchFamily="34" charset="0"/>
              </a:rPr>
              <a:t>Resource</a:t>
            </a:r>
            <a:r>
              <a:rPr lang="tr-TR" sz="2600" dirty="0" smtClean="0">
                <a:solidFill>
                  <a:srgbClr val="C00000"/>
                </a:solidFill>
                <a:latin typeface="Trebuchet MS" pitchFamily="34" charset="0"/>
              </a:rPr>
              <a:t> </a:t>
            </a:r>
            <a:r>
              <a:rPr lang="tr-TR" sz="2600" dirty="0" err="1" smtClean="0">
                <a:solidFill>
                  <a:srgbClr val="C00000"/>
                </a:solidFill>
                <a:latin typeface="Trebuchet MS" pitchFamily="34" charset="0"/>
              </a:rPr>
              <a:t>Locator</a:t>
            </a:r>
            <a:r>
              <a:rPr lang="tr-TR" sz="2600" dirty="0" smtClean="0">
                <a:solidFill>
                  <a:srgbClr val="C00000"/>
                </a:solidFill>
                <a:latin typeface="Trebuchet MS" pitchFamily="34" charset="0"/>
              </a:rPr>
              <a:t> </a:t>
            </a:r>
            <a:r>
              <a:rPr lang="tr-TR" sz="2600" dirty="0" smtClean="0">
                <a:solidFill>
                  <a:srgbClr val="C00000"/>
                </a:solidFill>
                <a:latin typeface="Trebuchet MS" pitchFamily="34" charset="0"/>
              </a:rPr>
              <a:t>- URL)</a:t>
            </a: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WEB MİMARİSİ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2 İçerik Yer Tutucusu"/>
          <p:cNvSpPr txBox="1">
            <a:spLocks/>
          </p:cNvSpPr>
          <p:nvPr/>
        </p:nvSpPr>
        <p:spPr>
          <a:xfrm>
            <a:off x="288032" y="3789040"/>
            <a:ext cx="8244408" cy="2520280"/>
          </a:xfrm>
          <a:prstGeom prst="rect">
            <a:avLst/>
          </a:prstGeom>
        </p:spPr>
        <p:txBody>
          <a:bodyPr vert="horz">
            <a:normAutofit lnSpcReduction="10000"/>
          </a:bodyPr>
          <a:lstStyle/>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1. Protokol</a:t>
            </a: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2. Alt etki alan adı (</a:t>
            </a:r>
            <a:r>
              <a:rPr lang="tr-TR" sz="2400" dirty="0" err="1" smtClean="0">
                <a:solidFill>
                  <a:schemeClr val="tx1">
                    <a:lumMod val="75000"/>
                    <a:lumOff val="25000"/>
                  </a:schemeClr>
                </a:solidFill>
                <a:latin typeface="Trebuchet MS" pitchFamily="34" charset="0"/>
              </a:rPr>
              <a:t>sub</a:t>
            </a:r>
            <a:r>
              <a:rPr lang="tr-TR" sz="2400" dirty="0" smtClean="0">
                <a:solidFill>
                  <a:schemeClr val="tx1">
                    <a:lumMod val="75000"/>
                    <a:lumOff val="25000"/>
                  </a:schemeClr>
                </a:solidFill>
                <a:latin typeface="Trebuchet MS" pitchFamily="34" charset="0"/>
              </a:rPr>
              <a:t>-domain name)</a:t>
            </a: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3. Etki alan adı (domain name)</a:t>
            </a: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4. Klasör adı</a:t>
            </a: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5. Dosya adı</a:t>
            </a:r>
          </a:p>
          <a:p>
            <a:pPr lvl="0" algn="just">
              <a:spcBef>
                <a:spcPts val="600"/>
              </a:spcBef>
              <a:buClr>
                <a:schemeClr val="accent1"/>
              </a:buClr>
              <a:buSzPct val="70000"/>
              <a:defRPr/>
            </a:pPr>
            <a:r>
              <a:rPr lang="tr-TR" sz="2400" dirty="0" smtClean="0">
                <a:solidFill>
                  <a:schemeClr val="tx1">
                    <a:lumMod val="75000"/>
                    <a:lumOff val="25000"/>
                  </a:schemeClr>
                </a:solidFill>
                <a:latin typeface="Trebuchet MS" pitchFamily="34" charset="0"/>
              </a:rPr>
              <a:t>6. Referans</a:t>
            </a: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400" dirty="0" smtClean="0">
              <a:solidFill>
                <a:schemeClr val="tx1">
                  <a:lumMod val="75000"/>
                  <a:lumOff val="25000"/>
                </a:schemeClr>
              </a:solidFill>
              <a:latin typeface="Trebuchet MS" pitchFamily="34" charset="0"/>
            </a:endParaRPr>
          </a:p>
          <a:p>
            <a:pPr lvl="0" algn="just">
              <a:spcBef>
                <a:spcPts val="600"/>
              </a:spcBef>
              <a:buClr>
                <a:schemeClr val="accent1"/>
              </a:buClr>
              <a:buSzPct val="70000"/>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chemeClr val="accent1"/>
              </a:buClr>
              <a:buSzPct val="70000"/>
              <a:defRPr/>
            </a:pPr>
            <a:endParaRPr lang="tr-TR" sz="2200" dirty="0" smtClean="0">
              <a:solidFill>
                <a:schemeClr val="tx1">
                  <a:lumMod val="75000"/>
                  <a:lumOff val="25000"/>
                </a:schemeClr>
              </a:solidFill>
              <a:latin typeface="Trebuchet MS"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395537" y="1916832"/>
            <a:ext cx="7962338" cy="18504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12089</TotalTime>
  <Words>2131</Words>
  <Application>Microsoft Office PowerPoint</Application>
  <PresentationFormat>Ekran Gösterisi (4:3)</PresentationFormat>
  <Paragraphs>247</Paragraphs>
  <Slides>35</Slides>
  <Notes>34</Notes>
  <HiddenSlides>0</HiddenSlides>
  <MMClips>0</MMClips>
  <ScaleCrop>false</ScaleCrop>
  <HeadingPairs>
    <vt:vector size="4" baseType="variant">
      <vt:variant>
        <vt:lpstr>Tema</vt:lpstr>
      </vt:variant>
      <vt:variant>
        <vt:i4>1</vt:i4>
      </vt:variant>
      <vt:variant>
        <vt:lpstr>Slayt Başlıkları</vt:lpstr>
      </vt:variant>
      <vt:variant>
        <vt:i4>35</vt:i4>
      </vt:variant>
    </vt:vector>
  </HeadingPairs>
  <TitlesOfParts>
    <vt:vector size="36" baseType="lpstr">
      <vt:lpstr>Cumba</vt:lpstr>
      <vt:lpstr>WEB TASARIMI    </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lpstr>Slayt 32</vt:lpstr>
      <vt:lpstr>Slayt 33</vt:lpstr>
      <vt:lpstr>Slayt 34</vt:lpstr>
      <vt:lpstr>Slayt 35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Eğitimle İlgili </dc:title>
  <dc:creator>AOguz</dc:creator>
  <cp:lastModifiedBy>Akturk</cp:lastModifiedBy>
  <cp:revision>750</cp:revision>
  <dcterms:created xsi:type="dcterms:W3CDTF">2012-10-12T19:56:05Z</dcterms:created>
  <dcterms:modified xsi:type="dcterms:W3CDTF">2022-10-04T08:56:55Z</dcterms:modified>
</cp:coreProperties>
</file>