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2"/>
  </p:notesMasterIdLst>
  <p:sldIdLst>
    <p:sldId id="256" r:id="rId2"/>
    <p:sldId id="527" r:id="rId3"/>
    <p:sldId id="645" r:id="rId4"/>
    <p:sldId id="646" r:id="rId5"/>
    <p:sldId id="647" r:id="rId6"/>
    <p:sldId id="648" r:id="rId7"/>
    <p:sldId id="649" r:id="rId8"/>
    <p:sldId id="650" r:id="rId9"/>
    <p:sldId id="651" r:id="rId10"/>
    <p:sldId id="652" r:id="rId11"/>
    <p:sldId id="653" r:id="rId12"/>
    <p:sldId id="654" r:id="rId13"/>
    <p:sldId id="655" r:id="rId14"/>
    <p:sldId id="656" r:id="rId15"/>
    <p:sldId id="657" r:id="rId16"/>
    <p:sldId id="658" r:id="rId17"/>
    <p:sldId id="659" r:id="rId18"/>
    <p:sldId id="660" r:id="rId19"/>
    <p:sldId id="665" r:id="rId20"/>
    <p:sldId id="661" r:id="rId21"/>
    <p:sldId id="663" r:id="rId22"/>
    <p:sldId id="666" r:id="rId23"/>
    <p:sldId id="667" r:id="rId24"/>
    <p:sldId id="668" r:id="rId25"/>
    <p:sldId id="669" r:id="rId26"/>
    <p:sldId id="670" r:id="rId27"/>
    <p:sldId id="671" r:id="rId28"/>
    <p:sldId id="672" r:id="rId29"/>
    <p:sldId id="673" r:id="rId30"/>
    <p:sldId id="674"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2832" autoAdjust="0"/>
  </p:normalViewPr>
  <p:slideViewPr>
    <p:cSldViewPr>
      <p:cViewPr>
        <p:scale>
          <a:sx n="64" d="100"/>
          <a:sy n="64" d="100"/>
        </p:scale>
        <p:origin x="-1470" y="-96"/>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12.10.2022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17</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18</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19</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21</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24</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25</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26</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27</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28</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29</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30</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12.10.2022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12.10.2022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12.10.2022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12.10.2022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12.10.2022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12.10.2022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12.10.2022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12.10.2022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12.10.2022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12.10.2022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12.10.2022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12.10.2022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Etiketlerinin Yerleşimi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5234" name="Picture 2"/>
          <p:cNvPicPr>
            <a:picLocks noChangeAspect="1" noChangeArrowheads="1"/>
          </p:cNvPicPr>
          <p:nvPr/>
        </p:nvPicPr>
        <p:blipFill>
          <a:blip r:embed="rId3" cstate="print"/>
          <a:srcRect/>
          <a:stretch>
            <a:fillRect/>
          </a:stretch>
        </p:blipFill>
        <p:spPr bwMode="auto">
          <a:xfrm>
            <a:off x="412530" y="1700808"/>
            <a:ext cx="7484468"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Temel HTML Etiketleri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6258" name="Picture 2"/>
          <p:cNvPicPr>
            <a:picLocks noChangeAspect="1" noChangeArrowheads="1"/>
          </p:cNvPicPr>
          <p:nvPr/>
        </p:nvPicPr>
        <p:blipFill>
          <a:blip r:embed="rId3" cstate="print"/>
          <a:srcRect/>
          <a:stretch>
            <a:fillRect/>
          </a:stretch>
        </p:blipFill>
        <p:spPr bwMode="auto">
          <a:xfrm>
            <a:off x="346874" y="1807270"/>
            <a:ext cx="8385041" cy="450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fontScale="70000" lnSpcReduction="20000"/>
          </a:bodyPr>
          <a:lstStyle/>
          <a:p>
            <a:pPr marL="95250" indent="-95250" algn="just">
              <a:buFont typeface="Wingdings" pitchFamily="2" charset="2"/>
              <a:buNone/>
            </a:pPr>
            <a:r>
              <a:rPr lang="tr-TR" sz="3700" dirty="0" smtClean="0">
                <a:solidFill>
                  <a:srgbClr val="C00000"/>
                </a:solidFill>
                <a:latin typeface="Trebuchet MS" pitchFamily="34" charset="0"/>
              </a:rPr>
              <a:t>Temel HTML Etiketleri Uygulama</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&lt;!DOCTYPE html&gt;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&lt;html </a:t>
            </a:r>
            <a:r>
              <a:rPr lang="tr-TR" sz="3400" dirty="0" err="1" smtClean="0">
                <a:solidFill>
                  <a:schemeClr val="tx1">
                    <a:lumMod val="75000"/>
                    <a:lumOff val="25000"/>
                  </a:schemeClr>
                </a:solidFill>
                <a:latin typeface="Trebuchet MS" pitchFamily="34" charset="0"/>
              </a:rPr>
              <a:t>lang</a:t>
            </a:r>
            <a:r>
              <a:rPr lang="tr-TR" sz="3400" dirty="0" smtClean="0">
                <a:solidFill>
                  <a:schemeClr val="tx1">
                    <a:lumMod val="75000"/>
                    <a:lumOff val="25000"/>
                  </a:schemeClr>
                </a:solidFill>
                <a:latin typeface="Trebuchet MS" pitchFamily="34" charset="0"/>
              </a:rPr>
              <a:t>="tr"&gt;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head</a:t>
            </a:r>
            <a:r>
              <a:rPr lang="tr-TR" sz="3400" dirty="0" smtClean="0">
                <a:solidFill>
                  <a:schemeClr val="tx1">
                    <a:lumMod val="75000"/>
                    <a:lumOff val="25000"/>
                  </a:schemeClr>
                </a:solidFill>
                <a:latin typeface="Trebuchet MS" pitchFamily="34" charset="0"/>
              </a:rPr>
              <a:t>&gt;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title</a:t>
            </a:r>
            <a:r>
              <a:rPr lang="tr-TR" sz="3400" dirty="0" smtClean="0">
                <a:solidFill>
                  <a:schemeClr val="tx1">
                    <a:lumMod val="75000"/>
                    <a:lumOff val="25000"/>
                  </a:schemeClr>
                </a:solidFill>
                <a:latin typeface="Trebuchet MS" pitchFamily="34" charset="0"/>
              </a:rPr>
              <a:t>&gt; Necmettin Erbakan Üniversitesi&lt;/</a:t>
            </a:r>
            <a:r>
              <a:rPr lang="tr-TR" sz="3400" dirty="0" err="1" smtClean="0">
                <a:solidFill>
                  <a:schemeClr val="tx1">
                    <a:lumMod val="75000"/>
                    <a:lumOff val="25000"/>
                  </a:schemeClr>
                </a:solidFill>
                <a:latin typeface="Trebuchet MS" pitchFamily="34" charset="0"/>
              </a:rPr>
              <a:t>title</a:t>
            </a:r>
            <a:r>
              <a:rPr lang="tr-TR" sz="3400" dirty="0" smtClean="0">
                <a:solidFill>
                  <a:schemeClr val="tx1">
                    <a:lumMod val="75000"/>
                    <a:lumOff val="25000"/>
                  </a:schemeClr>
                </a:solidFill>
                <a:latin typeface="Trebuchet MS" pitchFamily="34" charset="0"/>
              </a:rPr>
              <a:t>&gt;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&lt;meta </a:t>
            </a:r>
            <a:r>
              <a:rPr lang="tr-TR" sz="3400" dirty="0" err="1" smtClean="0">
                <a:solidFill>
                  <a:schemeClr val="tx1">
                    <a:lumMod val="75000"/>
                    <a:lumOff val="25000"/>
                  </a:schemeClr>
                </a:solidFill>
                <a:latin typeface="Trebuchet MS" pitchFamily="34" charset="0"/>
              </a:rPr>
              <a:t>charset</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utf</a:t>
            </a:r>
            <a:r>
              <a:rPr lang="tr-TR" sz="3400" dirty="0" smtClean="0">
                <a:solidFill>
                  <a:schemeClr val="tx1">
                    <a:lumMod val="75000"/>
                    <a:lumOff val="25000"/>
                  </a:schemeClr>
                </a:solidFill>
                <a:latin typeface="Trebuchet MS" pitchFamily="34" charset="0"/>
              </a:rPr>
              <a:t>-8"&gt;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head</a:t>
            </a:r>
            <a:r>
              <a:rPr lang="tr-TR" sz="3400" dirty="0" smtClean="0">
                <a:solidFill>
                  <a:schemeClr val="tx1">
                    <a:lumMod val="75000"/>
                    <a:lumOff val="25000"/>
                  </a:schemeClr>
                </a:solidFill>
                <a:latin typeface="Trebuchet MS" pitchFamily="34" charset="0"/>
              </a:rPr>
              <a:t>&gt;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&lt;body&gt;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&lt;h1&gt;Yönetim Bilişim Sistemleri&lt;/h1&gt;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&lt;h2&gt;Web Tasarımı&lt;/h2&gt;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hr</a:t>
            </a:r>
            <a:r>
              <a:rPr lang="tr-TR" sz="3400" dirty="0" smtClean="0">
                <a:solidFill>
                  <a:schemeClr val="tx1">
                    <a:lumMod val="75000"/>
                    <a:lumOff val="25000"/>
                  </a:schemeClr>
                </a:solidFill>
                <a:latin typeface="Trebuchet MS" pitchFamily="34" charset="0"/>
              </a:rPr>
              <a:t>&gt;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&lt;p&gt;Burası 1. Paragraf&lt;/p&gt;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&lt;p&gt;Burası 2. Paragraf&lt;/p&gt;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    &lt;/body&gt;</a:t>
            </a:r>
          </a:p>
          <a:p>
            <a:pPr marL="95250" indent="-95250" algn="just">
              <a:buFont typeface="Wingdings" pitchFamily="2" charset="2"/>
              <a:buNone/>
            </a:pPr>
            <a:r>
              <a:rPr lang="tr-TR" sz="34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Sıkça Kullanılan HTML Özellikleri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8306" name="Picture 2"/>
          <p:cNvPicPr>
            <a:picLocks noChangeAspect="1" noChangeArrowheads="1"/>
          </p:cNvPicPr>
          <p:nvPr/>
        </p:nvPicPr>
        <p:blipFill>
          <a:blip r:embed="rId3" cstate="print"/>
          <a:srcRect/>
          <a:stretch>
            <a:fillRect/>
          </a:stretch>
        </p:blipFill>
        <p:spPr bwMode="auto">
          <a:xfrm>
            <a:off x="467544" y="1772816"/>
            <a:ext cx="8230514"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fontScale="77500" lnSpcReduction="20000"/>
          </a:bodyPr>
          <a:lstStyle/>
          <a:p>
            <a:pPr marL="95250" indent="-95250" algn="just">
              <a:buFont typeface="Wingdings" pitchFamily="2" charset="2"/>
              <a:buNone/>
            </a:pPr>
            <a:r>
              <a:rPr lang="tr-TR" sz="3400" dirty="0" smtClean="0">
                <a:solidFill>
                  <a:srgbClr val="C00000"/>
                </a:solidFill>
                <a:latin typeface="Trebuchet MS" pitchFamily="34" charset="0"/>
              </a:rPr>
              <a:t>Sıkça Kullanılan HTML Özellikleri Uygulama</a:t>
            </a:r>
          </a:p>
          <a:p>
            <a:pPr marL="95250" indent="-95250" algn="just">
              <a:buNone/>
            </a:pPr>
            <a:r>
              <a:rPr lang="tr-TR" sz="2800" dirty="0" smtClean="0">
                <a:solidFill>
                  <a:schemeClr val="tx1">
                    <a:lumMod val="75000"/>
                    <a:lumOff val="25000"/>
                  </a:schemeClr>
                </a:solidFill>
                <a:latin typeface="Trebuchet MS" pitchFamily="34" charset="0"/>
              </a:rPr>
              <a:t>&lt;!DOCTYPE html&gt;</a:t>
            </a:r>
          </a:p>
          <a:p>
            <a:pPr marL="95250" indent="-95250" algn="just">
              <a:buNone/>
            </a:pPr>
            <a:r>
              <a:rPr lang="tr-TR" sz="2800" dirty="0" smtClean="0">
                <a:solidFill>
                  <a:schemeClr val="tx1">
                    <a:lumMod val="75000"/>
                    <a:lumOff val="25000"/>
                  </a:schemeClr>
                </a:solidFill>
                <a:latin typeface="Trebuchet MS" pitchFamily="34" charset="0"/>
              </a:rPr>
              <a:t>&lt;html </a:t>
            </a:r>
            <a:r>
              <a:rPr lang="tr-TR" sz="2800" dirty="0" err="1" smtClean="0">
                <a:solidFill>
                  <a:schemeClr val="tx1">
                    <a:lumMod val="75000"/>
                    <a:lumOff val="25000"/>
                  </a:schemeClr>
                </a:solidFill>
                <a:latin typeface="Trebuchet MS" pitchFamily="34" charset="0"/>
              </a:rPr>
              <a:t>lang</a:t>
            </a:r>
            <a:r>
              <a:rPr lang="tr-TR" sz="2800" dirty="0" smtClean="0">
                <a:solidFill>
                  <a:schemeClr val="tx1">
                    <a:lumMod val="75000"/>
                    <a:lumOff val="25000"/>
                  </a:schemeClr>
                </a:solidFill>
                <a:latin typeface="Trebuchet MS" pitchFamily="34" charset="0"/>
              </a:rPr>
              <a:t>="tr"&gt;</a:t>
            </a:r>
          </a:p>
          <a:p>
            <a:pPr marL="95250" indent="-95250" algn="just">
              <a:buNone/>
            </a:pPr>
            <a:r>
              <a:rPr lang="tr-TR" sz="2800" dirty="0" smtClean="0">
                <a:solidFill>
                  <a:schemeClr val="tx1">
                    <a:lumMod val="75000"/>
                    <a:lumOff val="25000"/>
                  </a:schemeClr>
                </a:solidFill>
                <a:latin typeface="Trebuchet MS" pitchFamily="34" charset="0"/>
              </a:rPr>
              <a:t>    &lt;</a:t>
            </a:r>
            <a:r>
              <a:rPr lang="tr-TR" sz="2800" dirty="0" err="1" smtClean="0">
                <a:solidFill>
                  <a:schemeClr val="tx1">
                    <a:lumMod val="75000"/>
                    <a:lumOff val="25000"/>
                  </a:schemeClr>
                </a:solidFill>
                <a:latin typeface="Trebuchet MS" pitchFamily="34" charset="0"/>
              </a:rPr>
              <a:t>head</a:t>
            </a:r>
            <a:r>
              <a:rPr lang="tr-TR" sz="2800" dirty="0" smtClean="0">
                <a:solidFill>
                  <a:schemeClr val="tx1">
                    <a:lumMod val="75000"/>
                    <a:lumOff val="25000"/>
                  </a:schemeClr>
                </a:solidFill>
                <a:latin typeface="Trebuchet MS" pitchFamily="34" charset="0"/>
              </a:rPr>
              <a:t>&gt;</a:t>
            </a:r>
          </a:p>
          <a:p>
            <a:pPr marL="95250" indent="-95250" algn="just">
              <a:buNone/>
            </a:pPr>
            <a:r>
              <a:rPr lang="tr-TR" sz="2800" dirty="0" smtClean="0">
                <a:solidFill>
                  <a:schemeClr val="tx1">
                    <a:lumMod val="75000"/>
                    <a:lumOff val="25000"/>
                  </a:schemeClr>
                </a:solidFill>
                <a:latin typeface="Trebuchet MS" pitchFamily="34" charset="0"/>
              </a:rPr>
              <a:t>        &lt;</a:t>
            </a:r>
            <a:r>
              <a:rPr lang="tr-TR" sz="2800" dirty="0" err="1" smtClean="0">
                <a:solidFill>
                  <a:schemeClr val="tx1">
                    <a:lumMod val="75000"/>
                    <a:lumOff val="25000"/>
                  </a:schemeClr>
                </a:solidFill>
                <a:latin typeface="Trebuchet MS" pitchFamily="34" charset="0"/>
              </a:rPr>
              <a:t>title</a:t>
            </a:r>
            <a:r>
              <a:rPr lang="tr-TR" sz="2800" dirty="0" smtClean="0">
                <a:solidFill>
                  <a:schemeClr val="tx1">
                    <a:lumMod val="75000"/>
                    <a:lumOff val="25000"/>
                  </a:schemeClr>
                </a:solidFill>
                <a:latin typeface="Trebuchet MS" pitchFamily="34" charset="0"/>
              </a:rPr>
              <a:t>&gt; Necmettin Erbakan Üniversitesi&lt;/</a:t>
            </a:r>
            <a:r>
              <a:rPr lang="tr-TR" sz="2800" dirty="0" err="1" smtClean="0">
                <a:solidFill>
                  <a:schemeClr val="tx1">
                    <a:lumMod val="75000"/>
                    <a:lumOff val="25000"/>
                  </a:schemeClr>
                </a:solidFill>
                <a:latin typeface="Trebuchet MS" pitchFamily="34" charset="0"/>
              </a:rPr>
              <a:t>title</a:t>
            </a:r>
            <a:r>
              <a:rPr lang="tr-TR" sz="2800" dirty="0" smtClean="0">
                <a:solidFill>
                  <a:schemeClr val="tx1">
                    <a:lumMod val="75000"/>
                    <a:lumOff val="25000"/>
                  </a:schemeClr>
                </a:solidFill>
                <a:latin typeface="Trebuchet MS" pitchFamily="34" charset="0"/>
              </a:rPr>
              <a:t>&gt;</a:t>
            </a:r>
          </a:p>
          <a:p>
            <a:pPr marL="95250" indent="-95250" algn="just">
              <a:buNone/>
            </a:pPr>
            <a:r>
              <a:rPr lang="tr-TR" sz="2800" dirty="0" smtClean="0">
                <a:solidFill>
                  <a:schemeClr val="tx1">
                    <a:lumMod val="75000"/>
                    <a:lumOff val="25000"/>
                  </a:schemeClr>
                </a:solidFill>
                <a:latin typeface="Trebuchet MS" pitchFamily="34" charset="0"/>
              </a:rPr>
              <a:t>        &lt;meta </a:t>
            </a:r>
            <a:r>
              <a:rPr lang="tr-TR" sz="2800" dirty="0" err="1" smtClean="0">
                <a:solidFill>
                  <a:schemeClr val="tx1">
                    <a:lumMod val="75000"/>
                    <a:lumOff val="25000"/>
                  </a:schemeClr>
                </a:solidFill>
                <a:latin typeface="Trebuchet MS" pitchFamily="34" charset="0"/>
              </a:rPr>
              <a:t>charset</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utf</a:t>
            </a:r>
            <a:r>
              <a:rPr lang="tr-TR" sz="2800" dirty="0" smtClean="0">
                <a:solidFill>
                  <a:schemeClr val="tx1">
                    <a:lumMod val="75000"/>
                    <a:lumOff val="25000"/>
                  </a:schemeClr>
                </a:solidFill>
                <a:latin typeface="Trebuchet MS" pitchFamily="34" charset="0"/>
              </a:rPr>
              <a:t>-8"&gt;</a:t>
            </a:r>
          </a:p>
          <a:p>
            <a:pPr marL="95250" indent="-95250" algn="just">
              <a:buNone/>
            </a:pPr>
            <a:r>
              <a:rPr lang="tr-TR" sz="2800" dirty="0" smtClean="0">
                <a:solidFill>
                  <a:schemeClr val="tx1">
                    <a:lumMod val="75000"/>
                    <a:lumOff val="25000"/>
                  </a:schemeClr>
                </a:solidFill>
                <a:latin typeface="Trebuchet MS" pitchFamily="34" charset="0"/>
              </a:rPr>
              <a:t>    &lt;/</a:t>
            </a:r>
            <a:r>
              <a:rPr lang="tr-TR" sz="2800" dirty="0" err="1" smtClean="0">
                <a:solidFill>
                  <a:schemeClr val="tx1">
                    <a:lumMod val="75000"/>
                    <a:lumOff val="25000"/>
                  </a:schemeClr>
                </a:solidFill>
                <a:latin typeface="Trebuchet MS" pitchFamily="34" charset="0"/>
              </a:rPr>
              <a:t>head</a:t>
            </a:r>
            <a:r>
              <a:rPr lang="tr-TR" sz="2800" dirty="0" smtClean="0">
                <a:solidFill>
                  <a:schemeClr val="tx1">
                    <a:lumMod val="75000"/>
                    <a:lumOff val="25000"/>
                  </a:schemeClr>
                </a:solidFill>
                <a:latin typeface="Trebuchet MS" pitchFamily="34" charset="0"/>
              </a:rPr>
              <a:t>&gt;</a:t>
            </a:r>
          </a:p>
          <a:p>
            <a:pPr marL="95250" indent="-95250" algn="just">
              <a:buNone/>
            </a:pPr>
            <a:r>
              <a:rPr lang="tr-TR" sz="2800" dirty="0" smtClean="0">
                <a:solidFill>
                  <a:schemeClr val="tx1">
                    <a:lumMod val="75000"/>
                    <a:lumOff val="25000"/>
                  </a:schemeClr>
                </a:solidFill>
                <a:latin typeface="Trebuchet MS" pitchFamily="34" charset="0"/>
              </a:rPr>
              <a:t>    &lt;body&gt;</a:t>
            </a:r>
          </a:p>
          <a:p>
            <a:pPr marL="95250" indent="-95250" algn="just">
              <a:buNone/>
            </a:pPr>
            <a:r>
              <a:rPr lang="tr-TR" sz="2800" dirty="0" smtClean="0">
                <a:solidFill>
                  <a:schemeClr val="tx1">
                    <a:lumMod val="75000"/>
                    <a:lumOff val="25000"/>
                  </a:schemeClr>
                </a:solidFill>
                <a:latin typeface="Trebuchet MS" pitchFamily="34" charset="0"/>
              </a:rPr>
              <a:t>        &lt;h1 </a:t>
            </a:r>
            <a:r>
              <a:rPr lang="tr-TR" sz="2800" dirty="0" err="1" smtClean="0">
                <a:solidFill>
                  <a:schemeClr val="tx1">
                    <a:lumMod val="75000"/>
                    <a:lumOff val="25000"/>
                  </a:schemeClr>
                </a:solidFill>
                <a:latin typeface="Trebuchet MS" pitchFamily="34" charset="0"/>
              </a:rPr>
              <a:t>title</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Anabaşlık</a:t>
            </a:r>
            <a:r>
              <a:rPr lang="tr-TR" sz="2800" dirty="0" smtClean="0">
                <a:solidFill>
                  <a:schemeClr val="tx1">
                    <a:lumMod val="75000"/>
                    <a:lumOff val="25000"/>
                  </a:schemeClr>
                </a:solidFill>
                <a:latin typeface="Trebuchet MS" pitchFamily="34" charset="0"/>
              </a:rPr>
              <a:t>" </a:t>
            </a:r>
            <a:r>
              <a:rPr lang="tr-TR" sz="2800" dirty="0" err="1" smtClean="0">
                <a:solidFill>
                  <a:schemeClr val="tx1">
                    <a:lumMod val="75000"/>
                    <a:lumOff val="25000"/>
                  </a:schemeClr>
                </a:solidFill>
                <a:latin typeface="Trebuchet MS" pitchFamily="34" charset="0"/>
              </a:rPr>
              <a:t>id</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anabaslik</a:t>
            </a:r>
            <a:r>
              <a:rPr lang="tr-TR" sz="2800" dirty="0" smtClean="0">
                <a:solidFill>
                  <a:schemeClr val="tx1">
                    <a:lumMod val="75000"/>
                    <a:lumOff val="25000"/>
                  </a:schemeClr>
                </a:solidFill>
                <a:latin typeface="Trebuchet MS" pitchFamily="34" charset="0"/>
              </a:rPr>
              <a:t>"&gt;Yönetim Bilişim Sistemleri&lt;/h1&gt;</a:t>
            </a:r>
          </a:p>
          <a:p>
            <a:pPr marL="95250" indent="-95250" algn="just">
              <a:buNone/>
            </a:pPr>
            <a:r>
              <a:rPr lang="tr-TR" sz="2800" dirty="0" smtClean="0">
                <a:solidFill>
                  <a:schemeClr val="tx1">
                    <a:lumMod val="75000"/>
                    <a:lumOff val="25000"/>
                  </a:schemeClr>
                </a:solidFill>
                <a:latin typeface="Trebuchet MS" pitchFamily="34" charset="0"/>
              </a:rPr>
              <a:t>        &lt;h2 </a:t>
            </a:r>
            <a:r>
              <a:rPr lang="tr-TR" sz="2800" dirty="0" err="1" smtClean="0">
                <a:solidFill>
                  <a:schemeClr val="tx1">
                    <a:lumMod val="75000"/>
                    <a:lumOff val="25000"/>
                  </a:schemeClr>
                </a:solidFill>
                <a:latin typeface="Trebuchet MS" pitchFamily="34" charset="0"/>
              </a:rPr>
              <a:t>class</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kalin</a:t>
            </a:r>
            <a:r>
              <a:rPr lang="tr-TR" sz="2800" dirty="0" smtClean="0">
                <a:solidFill>
                  <a:schemeClr val="tx1">
                    <a:lumMod val="75000"/>
                    <a:lumOff val="25000"/>
                  </a:schemeClr>
                </a:solidFill>
                <a:latin typeface="Trebuchet MS" pitchFamily="34" charset="0"/>
              </a:rPr>
              <a:t>"&gt;Web Tasarımı&lt;/h2&gt;</a:t>
            </a:r>
          </a:p>
          <a:p>
            <a:pPr marL="95250" indent="-95250" algn="just">
              <a:buNone/>
            </a:pPr>
            <a:r>
              <a:rPr lang="tr-TR" sz="2800" dirty="0" smtClean="0">
                <a:solidFill>
                  <a:schemeClr val="tx1">
                    <a:lumMod val="75000"/>
                    <a:lumOff val="25000"/>
                  </a:schemeClr>
                </a:solidFill>
                <a:latin typeface="Trebuchet MS" pitchFamily="34" charset="0"/>
              </a:rPr>
              <a:t>        &lt;</a:t>
            </a:r>
            <a:r>
              <a:rPr lang="tr-TR" sz="2800" dirty="0" err="1" smtClean="0">
                <a:solidFill>
                  <a:schemeClr val="tx1">
                    <a:lumMod val="75000"/>
                    <a:lumOff val="25000"/>
                  </a:schemeClr>
                </a:solidFill>
                <a:latin typeface="Trebuchet MS" pitchFamily="34" charset="0"/>
              </a:rPr>
              <a:t>hr</a:t>
            </a:r>
            <a:r>
              <a:rPr lang="tr-TR" sz="2800" dirty="0" smtClean="0">
                <a:solidFill>
                  <a:schemeClr val="tx1">
                    <a:lumMod val="75000"/>
                    <a:lumOff val="25000"/>
                  </a:schemeClr>
                </a:solidFill>
                <a:latin typeface="Trebuchet MS" pitchFamily="34" charset="0"/>
              </a:rPr>
              <a:t>&gt;</a:t>
            </a:r>
          </a:p>
          <a:p>
            <a:pPr marL="95250" indent="-95250" algn="just">
              <a:buNone/>
            </a:pPr>
            <a:r>
              <a:rPr lang="tr-TR" sz="2800" dirty="0" smtClean="0">
                <a:solidFill>
                  <a:schemeClr val="tx1">
                    <a:lumMod val="75000"/>
                    <a:lumOff val="25000"/>
                  </a:schemeClr>
                </a:solidFill>
                <a:latin typeface="Trebuchet MS" pitchFamily="34" charset="0"/>
              </a:rPr>
              <a:t>        &lt;p </a:t>
            </a:r>
            <a:r>
              <a:rPr lang="tr-TR" sz="2800" dirty="0" err="1" smtClean="0">
                <a:solidFill>
                  <a:schemeClr val="tx1">
                    <a:lumMod val="75000"/>
                    <a:lumOff val="25000"/>
                  </a:schemeClr>
                </a:solidFill>
                <a:latin typeface="Trebuchet MS" pitchFamily="34" charset="0"/>
              </a:rPr>
              <a:t>style</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color</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blue</a:t>
            </a:r>
            <a:r>
              <a:rPr lang="tr-TR" sz="2800" dirty="0" smtClean="0">
                <a:solidFill>
                  <a:schemeClr val="tx1">
                    <a:lumMod val="75000"/>
                    <a:lumOff val="25000"/>
                  </a:schemeClr>
                </a:solidFill>
                <a:latin typeface="Trebuchet MS" pitchFamily="34" charset="0"/>
              </a:rPr>
              <a:t>"&gt;Burası 1. Paragraf&lt;/p&gt;</a:t>
            </a:r>
          </a:p>
          <a:p>
            <a:pPr marL="95250" indent="-95250" algn="just">
              <a:buNone/>
            </a:pPr>
            <a:r>
              <a:rPr lang="tr-TR" sz="2800" dirty="0" smtClean="0">
                <a:solidFill>
                  <a:schemeClr val="tx1">
                    <a:lumMod val="75000"/>
                    <a:lumOff val="25000"/>
                  </a:schemeClr>
                </a:solidFill>
                <a:latin typeface="Trebuchet MS" pitchFamily="34" charset="0"/>
              </a:rPr>
              <a:t>        &lt;p </a:t>
            </a:r>
            <a:r>
              <a:rPr lang="tr-TR" sz="2800" dirty="0" err="1" smtClean="0">
                <a:solidFill>
                  <a:schemeClr val="tx1">
                    <a:lumMod val="75000"/>
                    <a:lumOff val="25000"/>
                  </a:schemeClr>
                </a:solidFill>
                <a:latin typeface="Trebuchet MS" pitchFamily="34" charset="0"/>
              </a:rPr>
              <a:t>style</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color</a:t>
            </a:r>
            <a:r>
              <a:rPr lang="tr-TR" sz="2800" dirty="0" smtClean="0">
                <a:solidFill>
                  <a:schemeClr val="tx1">
                    <a:lumMod val="75000"/>
                    <a:lumOff val="25000"/>
                  </a:schemeClr>
                </a:solidFill>
                <a:latin typeface="Trebuchet MS" pitchFamily="34" charset="0"/>
              </a:rPr>
              <a:t>:</a:t>
            </a:r>
            <a:r>
              <a:rPr lang="tr-TR" sz="2800" dirty="0" err="1" smtClean="0">
                <a:solidFill>
                  <a:schemeClr val="tx1">
                    <a:lumMod val="75000"/>
                    <a:lumOff val="25000"/>
                  </a:schemeClr>
                </a:solidFill>
                <a:latin typeface="Trebuchet MS" pitchFamily="34" charset="0"/>
              </a:rPr>
              <a:t>red</a:t>
            </a:r>
            <a:r>
              <a:rPr lang="tr-TR" sz="2800" dirty="0" smtClean="0">
                <a:solidFill>
                  <a:schemeClr val="tx1">
                    <a:lumMod val="75000"/>
                    <a:lumOff val="25000"/>
                  </a:schemeClr>
                </a:solidFill>
                <a:latin typeface="Trebuchet MS" pitchFamily="34" charset="0"/>
              </a:rPr>
              <a:t>"&gt;Burası 2. Paragraf&lt;/p&gt;</a:t>
            </a:r>
          </a:p>
          <a:p>
            <a:pPr marL="95250" indent="-95250" algn="just">
              <a:buNone/>
            </a:pPr>
            <a:r>
              <a:rPr lang="tr-TR" sz="2800" dirty="0" smtClean="0">
                <a:solidFill>
                  <a:schemeClr val="tx1">
                    <a:lumMod val="75000"/>
                    <a:lumOff val="25000"/>
                  </a:schemeClr>
                </a:solidFill>
                <a:latin typeface="Trebuchet MS" pitchFamily="34" charset="0"/>
              </a:rPr>
              <a:t>    &lt;/body&gt;</a:t>
            </a:r>
          </a:p>
          <a:p>
            <a:pPr marL="95250" indent="-95250" algn="just">
              <a:buNone/>
            </a:pPr>
            <a:r>
              <a:rPr lang="tr-TR" sz="2800" dirty="0" smtClean="0">
                <a:solidFill>
                  <a:schemeClr val="tx1">
                    <a:lumMod val="75000"/>
                    <a:lumOff val="25000"/>
                  </a:schemeClr>
                </a:solidFill>
                <a:latin typeface="Trebuchet MS" pitchFamily="34" charset="0"/>
              </a:rPr>
              <a:t>&lt;/html&gt;</a:t>
            </a:r>
          </a:p>
          <a:p>
            <a:pPr marL="95250" indent="-95250" algn="just">
              <a:buFont typeface="Wingdings" pitchFamily="2" charset="2"/>
              <a:buNone/>
            </a:pPr>
            <a:endParaRPr lang="tr-TR" sz="2600" dirty="0" smtClean="0">
              <a:solidFill>
                <a:srgbClr val="C00000"/>
              </a:solidFill>
              <a:latin typeface="Trebuchet MS" pitchFamily="34" charset="0"/>
            </a:endParaRPr>
          </a:p>
          <a:p>
            <a:pPr marL="95250" indent="-95250" algn="just">
              <a:buFont typeface="Wingdings" pitchFamily="2" charset="2"/>
              <a:buNone/>
            </a:pPr>
            <a:endParaRPr lang="tr-TR" sz="2600" dirty="0" smtClean="0">
              <a:solidFill>
                <a:srgbClr val="C00000"/>
              </a:solidFill>
              <a:latin typeface="Trebuchet MS" pitchFamily="34" charset="0"/>
            </a:endParaRPr>
          </a:p>
          <a:p>
            <a:pPr marL="95250" indent="-95250"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3024336"/>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Metin ve Listeleme İşlemleri</a:t>
            </a:r>
          </a:p>
          <a:p>
            <a:pPr marL="0" indent="-95250" algn="just">
              <a:buFont typeface="Wingdings" pitchFamily="2" charset="2"/>
              <a:buNone/>
              <a:defRPr/>
            </a:pPr>
            <a:r>
              <a:rPr lang="tr-TR" dirty="0" smtClean="0">
                <a:solidFill>
                  <a:schemeClr val="tx1">
                    <a:lumMod val="75000"/>
                    <a:lumOff val="25000"/>
                  </a:schemeClr>
                </a:solidFill>
                <a:latin typeface="Trebuchet MS" pitchFamily="34" charset="0"/>
              </a:rPr>
              <a:t>Bu bölümde;</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Paragraf oluşturma</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Metin biçimlendirme </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Özel karakterler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Liste oluşturma</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112568"/>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Paragraf oluşturma &lt;p&gt;</a:t>
            </a:r>
          </a:p>
          <a:p>
            <a:pPr marL="0" indent="0" algn="just">
              <a:buNone/>
            </a:pPr>
            <a:r>
              <a:rPr lang="tr-TR" dirty="0" smtClean="0">
                <a:solidFill>
                  <a:schemeClr val="tx1">
                    <a:lumMod val="75000"/>
                    <a:lumOff val="25000"/>
                  </a:schemeClr>
                </a:solidFill>
                <a:latin typeface="Trebuchet MS" pitchFamily="34" charset="0"/>
              </a:rPr>
              <a:t>Arama motorlarının en sevdiği içerik metinlerdir. O nedenle semantik bir etiket olan paragraf etiketi çok önemlidir.</a:t>
            </a:r>
          </a:p>
          <a:p>
            <a:pPr marL="449263" indent="-269875" algn="just">
              <a:buClr>
                <a:srgbClr val="C00000"/>
              </a:buClr>
              <a:buSzPct val="100000"/>
              <a:buFont typeface="Wingdings" pitchFamily="2" charset="2"/>
              <a:buChar char="§"/>
            </a:pPr>
            <a:r>
              <a:rPr lang="tr-TR" dirty="0" err="1" smtClean="0">
                <a:solidFill>
                  <a:srgbClr val="C00000"/>
                </a:solidFill>
                <a:latin typeface="Trebuchet MS" pitchFamily="34" charset="0"/>
              </a:rPr>
              <a:t>id</a:t>
            </a:r>
            <a:r>
              <a:rPr lang="tr-TR" dirty="0" smtClean="0">
                <a:solidFill>
                  <a:schemeClr val="tx1">
                    <a:lumMod val="75000"/>
                    <a:lumOff val="25000"/>
                  </a:schemeClr>
                </a:solidFill>
                <a:latin typeface="Trebuchet MS" pitchFamily="34" charset="0"/>
              </a:rPr>
              <a:t> özelliği kullanılarak benzersiz bir isim verilebilir ve bu isimle değişik CSS ya da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komutları uygulanabilir.</a:t>
            </a:r>
          </a:p>
          <a:p>
            <a:pPr marL="449263" indent="-269875" algn="just">
              <a:buClr>
                <a:srgbClr val="C00000"/>
              </a:buClr>
              <a:buSzPct val="100000"/>
              <a:buFont typeface="Wingdings" pitchFamily="2" charset="2"/>
              <a:buChar char="§"/>
            </a:pPr>
            <a:r>
              <a:rPr lang="tr-TR" dirty="0" err="1" smtClean="0">
                <a:solidFill>
                  <a:srgbClr val="C00000"/>
                </a:solidFill>
                <a:latin typeface="Trebuchet MS" pitchFamily="34" charset="0"/>
              </a:rPr>
              <a:t>class</a:t>
            </a:r>
            <a:r>
              <a:rPr lang="tr-TR" dirty="0" smtClean="0">
                <a:solidFill>
                  <a:schemeClr val="tx1">
                    <a:lumMod val="75000"/>
                    <a:lumOff val="25000"/>
                  </a:schemeClr>
                </a:solidFill>
                <a:latin typeface="Trebuchet MS" pitchFamily="34" charset="0"/>
              </a:rPr>
              <a:t> özelliği kullanılarak da belli bir ada sahip CSS komut-grubu uygulanabilir.</a:t>
            </a:r>
          </a:p>
          <a:p>
            <a:pPr marL="449263" indent="-269875" algn="just">
              <a:buClr>
                <a:srgbClr val="C00000"/>
              </a:buClr>
              <a:buSzPct val="100000"/>
              <a:buFont typeface="Wingdings" pitchFamily="2" charset="2"/>
              <a:buChar char="§"/>
            </a:pPr>
            <a:r>
              <a:rPr lang="tr-TR" dirty="0" err="1" smtClean="0">
                <a:solidFill>
                  <a:srgbClr val="C00000"/>
                </a:solidFill>
                <a:latin typeface="Trebuchet MS" pitchFamily="34" charset="0"/>
              </a:rPr>
              <a:t>style</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özelliği ile doğrudan CSS kodu yazılabilir.</a:t>
            </a:r>
          </a:p>
          <a:p>
            <a:pPr marL="449263" indent="-269875" algn="just">
              <a:buClr>
                <a:srgbClr val="C00000"/>
              </a:buClr>
              <a:buSzPct val="100000"/>
              <a:buFont typeface="Wingdings" pitchFamily="2" charset="2"/>
              <a:buChar char="§"/>
            </a:pP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br</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etiketi ile alt satıra geçilebilir.</a:t>
            </a:r>
          </a:p>
          <a:p>
            <a:pPr marL="449263" indent="-269875" algn="just">
              <a:buClr>
                <a:srgbClr val="C00000"/>
              </a:buClr>
              <a:buSzPct val="100000"/>
              <a:buFont typeface="Wingdings" pitchFamily="2" charset="2"/>
              <a:buChar char="§"/>
            </a:pPr>
            <a:r>
              <a:rPr lang="tr-TR" dirty="0" smtClean="0">
                <a:solidFill>
                  <a:srgbClr val="C00000"/>
                </a:solidFill>
                <a:latin typeface="Trebuchet MS" pitchFamily="34" charset="0"/>
              </a:rPr>
              <a:t>&amp;</a:t>
            </a:r>
            <a:r>
              <a:rPr lang="tr-TR" dirty="0" err="1" smtClean="0">
                <a:solidFill>
                  <a:srgbClr val="C00000"/>
                </a:solidFill>
                <a:latin typeface="Trebuchet MS" pitchFamily="34" charset="0"/>
              </a:rPr>
              <a:t>nbsp</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etiketi ile boşluk bırakılabilir.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Metin ve Listeleme İşlemleri</a:t>
            </a:r>
          </a:p>
          <a:p>
            <a:pPr marL="0" indent="0" algn="just">
              <a:buNone/>
            </a:pPr>
            <a:r>
              <a:rPr lang="tr-TR" sz="3400" i="1" dirty="0" smtClean="0">
                <a:solidFill>
                  <a:srgbClr val="C00000"/>
                </a:solidFill>
                <a:latin typeface="Trebuchet MS" pitchFamily="34" charset="0"/>
              </a:rPr>
              <a:t>Paragraf oluşturma &lt;p&gt;</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&lt;body&gt;</a:t>
            </a:r>
          </a:p>
          <a:p>
            <a:pPr marL="0" indent="0" algn="just">
              <a:buNone/>
            </a:pPr>
            <a:r>
              <a:rPr lang="tr-TR" dirty="0" smtClean="0">
                <a:solidFill>
                  <a:schemeClr val="tx1">
                    <a:lumMod val="75000"/>
                    <a:lumOff val="25000"/>
                  </a:schemeClr>
                </a:solidFill>
                <a:latin typeface="Trebuchet MS" pitchFamily="34" charset="0"/>
              </a:rPr>
              <a:t>        &lt;h1&gt;Yönetim Bilişim Sistemleri&lt;/h1&gt;</a:t>
            </a:r>
          </a:p>
          <a:p>
            <a:pPr marL="0" indent="0" algn="just">
              <a:buNone/>
            </a:pPr>
            <a:r>
              <a:rPr lang="tr-TR" dirty="0" smtClean="0">
                <a:solidFill>
                  <a:schemeClr val="tx1">
                    <a:lumMod val="75000"/>
                    <a:lumOff val="25000"/>
                  </a:schemeClr>
                </a:solidFill>
                <a:latin typeface="Trebuchet MS" pitchFamily="34" charset="0"/>
              </a:rPr>
              <a:t>        &lt;p&gt;Bu</a:t>
            </a:r>
          </a:p>
          <a:p>
            <a:pPr marL="0" indent="0" algn="just">
              <a:buNone/>
            </a:pPr>
            <a:r>
              <a:rPr lang="tr-TR" dirty="0" smtClean="0">
                <a:solidFill>
                  <a:schemeClr val="tx1">
                    <a:lumMod val="75000"/>
                    <a:lumOff val="25000"/>
                  </a:schemeClr>
                </a:solidFill>
                <a:latin typeface="Trebuchet MS" pitchFamily="34" charset="0"/>
              </a:rPr>
              <a:t>        paragraf birden fazla</a:t>
            </a:r>
          </a:p>
          <a:p>
            <a:pPr marL="0" indent="0" algn="just">
              <a:buNone/>
            </a:pPr>
            <a:r>
              <a:rPr lang="tr-TR" dirty="0" smtClean="0">
                <a:solidFill>
                  <a:schemeClr val="tx1">
                    <a:lumMod val="75000"/>
                    <a:lumOff val="25000"/>
                  </a:schemeClr>
                </a:solidFill>
                <a:latin typeface="Trebuchet MS" pitchFamily="34" charset="0"/>
              </a:rPr>
              <a:t>        satır içerir&lt;/p&gt;</a:t>
            </a:r>
          </a:p>
          <a:p>
            <a:pPr marL="0" indent="0" algn="just">
              <a:buNone/>
            </a:pPr>
            <a:r>
              <a:rPr lang="tr-TR" dirty="0" smtClean="0">
                <a:solidFill>
                  <a:schemeClr val="tx1">
                    <a:lumMod val="75000"/>
                    <a:lumOff val="25000"/>
                  </a:schemeClr>
                </a:solidFill>
                <a:latin typeface="Trebuchet MS" pitchFamily="34" charset="0"/>
              </a:rPr>
              <a:t>        &lt;p&gt;bu        paragraf         bir çok    boşluk içerir&lt;/p&gt;</a:t>
            </a:r>
          </a:p>
          <a:p>
            <a:pPr marL="809625" indent="-809625" algn="just">
              <a:buNone/>
            </a:pPr>
            <a:r>
              <a:rPr lang="tr-TR" dirty="0" smtClean="0">
                <a:solidFill>
                  <a:schemeClr val="tx1">
                    <a:lumMod val="75000"/>
                    <a:lumOff val="25000"/>
                  </a:schemeClr>
                </a:solidFill>
                <a:latin typeface="Trebuchet MS" pitchFamily="34" charset="0"/>
              </a:rPr>
              <a:t>        &lt;p&gt; bu paragraf uzun uzun uzun uzun uzun uzunuzun uzun uzunuzun uzun uzunuzun uzun uzunuzun uzun uzunuzun uzun uzunuzun uzun uzunuzun uzun uzun uzadıya uzayıp gidiyor &lt;/p&gt;</a:t>
            </a:r>
          </a:p>
          <a:p>
            <a:pPr marL="0" indent="0" algn="just">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="p1"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="p1css" </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"&gt; bu paragraf kırmızı renkte&lt;/p&gt;</a:t>
            </a:r>
          </a:p>
          <a:p>
            <a:pPr marL="0" indent="0" algn="just">
              <a:buNone/>
            </a:pPr>
            <a:r>
              <a:rPr lang="tr-TR" dirty="0" smtClean="0">
                <a:solidFill>
                  <a:schemeClr val="tx1">
                    <a:lumMod val="75000"/>
                    <a:lumOff val="25000"/>
                  </a:schemeClr>
                </a:solidFill>
                <a:latin typeface="Trebuchet MS" pitchFamily="34" charset="0"/>
              </a:rPr>
              <a:t>        </a:t>
            </a:r>
            <a:r>
              <a:rPr lang="en-US" dirty="0" smtClean="0">
                <a:solidFill>
                  <a:schemeClr val="tx1">
                    <a:lumMod val="75000"/>
                    <a:lumOff val="25000"/>
                  </a:schemeClr>
                </a:solidFill>
                <a:latin typeface="Trebuchet MS" pitchFamily="34" charset="0"/>
              </a:rPr>
              <a:t>&lt;p&gt;</a:t>
            </a:r>
            <a:r>
              <a:rPr lang="tr-TR" dirty="0" smtClean="0">
                <a:solidFill>
                  <a:schemeClr val="tx1">
                    <a:lumMod val="75000"/>
                    <a:lumOff val="25000"/>
                  </a:schemeClr>
                </a:solidFill>
                <a:latin typeface="Trebuchet MS" pitchFamily="34" charset="0"/>
              </a:rPr>
              <a:t>Normal metin</a:t>
            </a:r>
            <a:r>
              <a:rPr lang="en-US" dirty="0" smtClean="0">
                <a:solidFill>
                  <a:schemeClr val="tx1">
                    <a:lumMod val="75000"/>
                    <a:lumOff val="25000"/>
                  </a:schemeClr>
                </a:solidFill>
                <a:latin typeface="Trebuchet MS" pitchFamily="34" charset="0"/>
              </a:rPr>
              <a:t>&lt;/p&gt;&lt;p style="</a:t>
            </a:r>
            <a:r>
              <a:rPr lang="en-US" dirty="0" err="1" smtClean="0">
                <a:solidFill>
                  <a:schemeClr val="tx1">
                    <a:lumMod val="75000"/>
                    <a:lumOff val="25000"/>
                  </a:schemeClr>
                </a:solidFill>
                <a:latin typeface="Trebuchet MS" pitchFamily="34" charset="0"/>
              </a:rPr>
              <a:t>color:red</a:t>
            </a:r>
            <a:r>
              <a:rPr lang="en-US" dirty="0"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Kırmızı metin</a:t>
            </a:r>
            <a:r>
              <a:rPr lang="en-US" dirty="0" smtClean="0">
                <a:solidFill>
                  <a:schemeClr val="tx1">
                    <a:lumMod val="75000"/>
                    <a:lumOff val="25000"/>
                  </a:schemeClr>
                </a:solidFill>
                <a:latin typeface="Trebuchet MS" pitchFamily="34" charset="0"/>
              </a:rPr>
              <a:t>&lt;/p&gt;</a:t>
            </a:r>
            <a:endParaRPr lang="tr-TR" dirty="0" smtClean="0">
              <a:solidFill>
                <a:schemeClr val="tx1">
                  <a:lumMod val="75000"/>
                  <a:lumOff val="25000"/>
                </a:schemeClr>
              </a:solidFill>
              <a:latin typeface="Trebuchet MS" pitchFamily="34" charset="0"/>
            </a:endParaRPr>
          </a:p>
          <a:p>
            <a:pPr marL="0" indent="0" algn="just">
              <a:buNone/>
            </a:pPr>
            <a:r>
              <a:rPr lang="tr-TR" dirty="0" smtClean="0">
                <a:solidFill>
                  <a:schemeClr val="tx1">
                    <a:lumMod val="75000"/>
                    <a:lumOff val="25000"/>
                  </a:schemeClr>
                </a:solidFill>
                <a:latin typeface="Trebuchet MS" pitchFamily="34" charset="0"/>
              </a:rPr>
              <a:t>        </a:t>
            </a:r>
            <a:r>
              <a:rPr lang="en-US" dirty="0" smtClean="0">
                <a:solidFill>
                  <a:schemeClr val="tx1">
                    <a:lumMod val="75000"/>
                    <a:lumOff val="25000"/>
                  </a:schemeClr>
                </a:solidFill>
                <a:latin typeface="Trebuchet MS" pitchFamily="34" charset="0"/>
              </a:rPr>
              <a:t>&lt;p style="</a:t>
            </a:r>
            <a:r>
              <a:rPr lang="en-US" dirty="0" err="1" smtClean="0">
                <a:solidFill>
                  <a:schemeClr val="tx1">
                    <a:lumMod val="75000"/>
                    <a:lumOff val="25000"/>
                  </a:schemeClr>
                </a:solidFill>
                <a:latin typeface="Trebuchet MS" pitchFamily="34" charset="0"/>
              </a:rPr>
              <a:t>color:blue</a:t>
            </a:r>
            <a:r>
              <a:rPr lang="en-US" dirty="0"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Mavi metin</a:t>
            </a:r>
            <a:r>
              <a:rPr lang="en-US" dirty="0" smtClean="0">
                <a:solidFill>
                  <a:schemeClr val="tx1">
                    <a:lumMod val="75000"/>
                    <a:lumOff val="25000"/>
                  </a:schemeClr>
                </a:solidFill>
                <a:latin typeface="Trebuchet MS" pitchFamily="34" charset="0"/>
              </a:rPr>
              <a:t>&lt;/p&gt;&lt;p style="font-size:50px;"&gt;</a:t>
            </a:r>
            <a:r>
              <a:rPr lang="tr-TR" dirty="0" smtClean="0">
                <a:solidFill>
                  <a:schemeClr val="tx1">
                    <a:lumMod val="75000"/>
                    <a:lumOff val="25000"/>
                  </a:schemeClr>
                </a:solidFill>
                <a:latin typeface="Trebuchet MS" pitchFamily="34" charset="0"/>
              </a:rPr>
              <a:t>Büyük metin</a:t>
            </a:r>
            <a:r>
              <a:rPr lang="en-US" dirty="0" smtClean="0">
                <a:solidFill>
                  <a:schemeClr val="tx1">
                    <a:lumMod val="75000"/>
                    <a:lumOff val="25000"/>
                  </a:schemeClr>
                </a:solidFill>
                <a:latin typeface="Trebuchet MS" pitchFamily="34" charset="0"/>
              </a:rPr>
              <a:t>&lt;/p&gt;</a:t>
            </a:r>
            <a:endParaRPr lang="tr-TR" dirty="0" smtClean="0">
              <a:solidFill>
                <a:schemeClr val="tx1">
                  <a:lumMod val="75000"/>
                  <a:lumOff val="25000"/>
                </a:schemeClr>
              </a:solidFill>
              <a:latin typeface="Trebuchet MS" pitchFamily="34" charset="0"/>
            </a:endParaRPr>
          </a:p>
          <a:p>
            <a:pPr marL="0" indent="0" algn="just">
              <a:buNone/>
            </a:pPr>
            <a:r>
              <a:rPr lang="tr-TR" dirty="0" smtClean="0">
                <a:solidFill>
                  <a:schemeClr val="tx1">
                    <a:lumMod val="75000"/>
                    <a:lumOff val="25000"/>
                  </a:schemeClr>
                </a:solidFill>
                <a:latin typeface="Trebuchet MS" pitchFamily="34" charset="0"/>
              </a:rPr>
              <a:t>    &lt;/body&gt;</a:t>
            </a:r>
          </a:p>
          <a:p>
            <a:pPr marL="0" indent="0" algn="just">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11256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Paragraf oluşturma &lt;p&gt;</a:t>
            </a:r>
          </a:p>
          <a:p>
            <a:pPr marL="0" indent="0" algn="just">
              <a:buNone/>
            </a:pPr>
            <a:r>
              <a:rPr lang="tr-TR" dirty="0" smtClean="0">
                <a:solidFill>
                  <a:schemeClr val="tx1">
                    <a:lumMod val="75000"/>
                    <a:lumOff val="25000"/>
                  </a:schemeClr>
                </a:solidFill>
                <a:latin typeface="Trebuchet MS" pitchFamily="34" charset="0"/>
              </a:rPr>
              <a:t>HTML4 sürümünde paragrafların fontunu, boyutunu, rengini, sola, sağa veya ortaya hizalamasını HTML komutları yapabiliyorken HTML5 sürümünde bu komutlar kaldırılmış ve biçimlendirme işlemlerinin çoğu CSS komutlarına devredilmiştir.</a:t>
            </a:r>
          </a:p>
          <a:p>
            <a:pPr marL="0" indent="0" algn="just">
              <a:buNone/>
            </a:pPr>
            <a:r>
              <a:rPr lang="tr-TR" dirty="0" smtClean="0">
                <a:solidFill>
                  <a:schemeClr val="tx1">
                    <a:lumMod val="75000"/>
                    <a:lumOff val="25000"/>
                  </a:schemeClr>
                </a:solidFill>
                <a:latin typeface="Trebuchet MS" pitchFamily="34" charset="0"/>
              </a:rPr>
              <a:t>&lt;p </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”&gt; Bu paragraf ortalanmış &lt;/p&gt;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112568"/>
          </a:xfrm>
        </p:spPr>
        <p:txBody>
          <a:bodyPr>
            <a:normAutofit fontScale="92500"/>
          </a:bodyPr>
          <a:lstStyle/>
          <a:p>
            <a:pPr marL="0" indent="0" algn="just">
              <a:buFont typeface="Wingdings" pitchFamily="2" charset="2"/>
              <a:buNone/>
            </a:pPr>
            <a:r>
              <a:rPr lang="tr-TR" sz="2800" dirty="0" smtClean="0">
                <a:solidFill>
                  <a:srgbClr val="C00000"/>
                </a:solidFill>
                <a:latin typeface="Trebuchet MS" pitchFamily="34" charset="0"/>
              </a:rPr>
              <a:t>Metin ve Listeleme İşlemleri</a:t>
            </a:r>
          </a:p>
          <a:p>
            <a:pPr marL="0" indent="0" algn="just">
              <a:buNone/>
            </a:pPr>
            <a:r>
              <a:rPr lang="tr-TR" sz="2600" i="1" dirty="0" smtClean="0">
                <a:solidFill>
                  <a:srgbClr val="C00000"/>
                </a:solidFill>
                <a:latin typeface="Trebuchet MS" pitchFamily="34" charset="0"/>
              </a:rPr>
              <a:t>Metin Biçimlendirme</a:t>
            </a:r>
          </a:p>
          <a:p>
            <a:pPr marL="0" indent="0" algn="just">
              <a:buNone/>
            </a:pPr>
            <a:r>
              <a:rPr lang="tr-TR" dirty="0" smtClean="0">
                <a:solidFill>
                  <a:schemeClr val="tx1">
                    <a:lumMod val="75000"/>
                    <a:lumOff val="25000"/>
                  </a:schemeClr>
                </a:solidFill>
                <a:latin typeface="Trebuchet MS" pitchFamily="34" charset="0"/>
              </a:rPr>
              <a:t>HTML4 ve önceki sürümlerde metin biçimlendirme HTML komutları yapabiliyorken HTML5 sürümünde CSS kodları kullanılır.</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r>
              <a:rPr lang="tr-TR" dirty="0" smtClean="0">
                <a:solidFill>
                  <a:schemeClr val="tx1">
                    <a:lumMod val="75000"/>
                    <a:lumOff val="25000"/>
                  </a:schemeClr>
                </a:solidFill>
                <a:latin typeface="Trebuchet MS" pitchFamily="34" charset="0"/>
              </a:rPr>
              <a:t>&lt;b&gt;…&lt;/b&gt; - Koyu metin</a:t>
            </a:r>
          </a:p>
          <a:p>
            <a:pPr marL="0" indent="0" algn="just">
              <a:buNone/>
            </a:pPr>
            <a:r>
              <a:rPr lang="tr-TR" dirty="0" smtClean="0">
                <a:solidFill>
                  <a:schemeClr val="tx1">
                    <a:lumMod val="75000"/>
                    <a:lumOff val="25000"/>
                  </a:schemeClr>
                </a:solidFill>
                <a:latin typeface="Trebuchet MS" pitchFamily="34" charset="0"/>
              </a:rPr>
              <a:t>&lt;</a:t>
            </a:r>
            <a:r>
              <a:rPr lang="tr-TR" dirty="0" err="1" smtClean="0">
                <a:solidFill>
                  <a:schemeClr val="tx1">
                    <a:lumMod val="75000"/>
                    <a:lumOff val="25000"/>
                  </a:schemeClr>
                </a:solidFill>
                <a:latin typeface="Trebuchet MS" pitchFamily="34" charset="0"/>
              </a:rPr>
              <a:t>strong</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strong</a:t>
            </a:r>
            <a:r>
              <a:rPr lang="tr-TR" dirty="0" smtClean="0">
                <a:solidFill>
                  <a:schemeClr val="tx1">
                    <a:lumMod val="75000"/>
                    <a:lumOff val="25000"/>
                  </a:schemeClr>
                </a:solidFill>
                <a:latin typeface="Trebuchet MS" pitchFamily="34" charset="0"/>
              </a:rPr>
              <a:t>&gt; - Önemli metin (Tarayıcı metni koyu yazar)</a:t>
            </a:r>
          </a:p>
          <a:p>
            <a:pPr marL="0" indent="0" algn="just">
              <a:buNone/>
            </a:pPr>
            <a:r>
              <a:rPr lang="tr-TR" dirty="0" smtClean="0">
                <a:solidFill>
                  <a:schemeClr val="tx1">
                    <a:lumMod val="75000"/>
                    <a:lumOff val="25000"/>
                  </a:schemeClr>
                </a:solidFill>
                <a:latin typeface="Trebuchet MS" pitchFamily="34" charset="0"/>
              </a:rPr>
              <a:t>&lt;i&gt;…&lt;/i&gt; - İtalik metin</a:t>
            </a:r>
          </a:p>
          <a:p>
            <a:pPr marL="0" indent="0" algn="just">
              <a:buNone/>
            </a:pPr>
            <a:r>
              <a:rPr lang="tr-TR" dirty="0" smtClean="0">
                <a:solidFill>
                  <a:schemeClr val="tx1">
                    <a:lumMod val="75000"/>
                    <a:lumOff val="25000"/>
                  </a:schemeClr>
                </a:solidFill>
                <a:latin typeface="Trebuchet MS" pitchFamily="34" charset="0"/>
              </a:rPr>
              <a:t>&lt;em&gt;…&lt;/em&gt; - Vurgulanmış metin (E. okuyucu burayı vurgular)</a:t>
            </a:r>
          </a:p>
          <a:p>
            <a:pPr marL="0" indent="0" algn="just">
              <a:buNone/>
            </a:pPr>
            <a:r>
              <a:rPr lang="tr-TR" dirty="0" smtClean="0">
                <a:solidFill>
                  <a:schemeClr val="tx1">
                    <a:lumMod val="75000"/>
                    <a:lumOff val="25000"/>
                  </a:schemeClr>
                </a:solidFill>
                <a:latin typeface="Trebuchet MS" pitchFamily="34" charset="0"/>
              </a:rPr>
              <a:t>&lt;mark&gt;…&lt;/mark&gt; - İşaretlenmiş metin (Tarayıcı metni işaretler)</a:t>
            </a:r>
          </a:p>
          <a:p>
            <a:pPr marL="0" indent="0" algn="just">
              <a:buNone/>
            </a:pPr>
            <a:r>
              <a:rPr lang="tr-TR" dirty="0" smtClean="0">
                <a:solidFill>
                  <a:schemeClr val="tx1">
                    <a:lumMod val="75000"/>
                    <a:lumOff val="25000"/>
                  </a:schemeClr>
                </a:solidFill>
                <a:latin typeface="Trebuchet MS" pitchFamily="34" charset="0"/>
              </a:rPr>
              <a:t>&lt;u&gt;…&lt;/u&gt; - altı çizili metin </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Font typeface="Wingdings" pitchFamily="2" charset="2"/>
              <a:buNone/>
            </a:pPr>
            <a:r>
              <a:rPr lang="tr-TR" dirty="0" smtClean="0">
                <a:solidFill>
                  <a:srgbClr val="C00000"/>
                </a:solidFill>
                <a:latin typeface="Trebuchet MS" pitchFamily="34" charset="0"/>
              </a:rPr>
              <a:t>HTML İŞARETLEME DİLİ</a:t>
            </a: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HTML dilinin oluşumunu açıklayabilme</a:t>
            </a: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HTML sayfalarını kayıt ederek görüntüleyebilme</a:t>
            </a:r>
          </a:p>
          <a:p>
            <a:pPr marL="0" indent="0" algn="just">
              <a:buNone/>
            </a:pPr>
            <a:endParaRPr lang="tr-TR" dirty="0" smtClean="0">
              <a:solidFill>
                <a:srgbClr val="C00000"/>
              </a:solidFill>
              <a:latin typeface="Trebuchet MS" pitchFamily="34" charset="0"/>
            </a:endParaRPr>
          </a:p>
          <a:p>
            <a:pPr marL="0" indent="0" algn="just">
              <a:buNone/>
            </a:pPr>
            <a:r>
              <a:rPr lang="tr-TR" dirty="0" smtClean="0">
                <a:solidFill>
                  <a:srgbClr val="C00000"/>
                </a:solidFill>
                <a:latin typeface="Trebuchet MS" pitchFamily="34" charset="0"/>
              </a:rPr>
              <a:t>HTML ETİKETLERİ</a:t>
            </a:r>
          </a:p>
          <a:p>
            <a:pPr marL="457200" indent="-457200" algn="just">
              <a:buClr>
                <a:srgbClr val="C00000"/>
              </a:buClr>
              <a:buSzPct val="100000"/>
              <a:buFont typeface="+mj-lt"/>
              <a:buAutoNum type="arabicPeriod" startAt="3"/>
            </a:pPr>
            <a:r>
              <a:rPr lang="tr-TR" sz="2200" dirty="0" smtClean="0">
                <a:solidFill>
                  <a:schemeClr val="tx1">
                    <a:lumMod val="75000"/>
                    <a:lumOff val="25000"/>
                  </a:schemeClr>
                </a:solidFill>
                <a:latin typeface="Trebuchet MS" pitchFamily="34" charset="0"/>
              </a:rPr>
              <a:t>HTML etiketlerinin tanımlayabilme</a:t>
            </a:r>
          </a:p>
          <a:p>
            <a:pPr marL="457200" indent="-457200" algn="just">
              <a:buClr>
                <a:srgbClr val="C00000"/>
              </a:buClr>
              <a:buSzPct val="100000"/>
              <a:buNone/>
            </a:pPr>
            <a:endParaRPr lang="tr-TR" dirty="0" smtClean="0">
              <a:solidFill>
                <a:srgbClr val="C00000"/>
              </a:solidFill>
              <a:latin typeface="Trebuchet MS" pitchFamily="34" charset="0"/>
            </a:endParaRPr>
          </a:p>
          <a:p>
            <a:pPr marL="457200" indent="-457200" algn="just">
              <a:buClr>
                <a:srgbClr val="C00000"/>
              </a:buClr>
              <a:buSzPct val="100000"/>
              <a:buNone/>
            </a:pPr>
            <a:r>
              <a:rPr lang="tr-TR" dirty="0" smtClean="0">
                <a:solidFill>
                  <a:srgbClr val="C00000"/>
                </a:solidFill>
                <a:latin typeface="Trebuchet MS" pitchFamily="34" charset="0"/>
              </a:rPr>
              <a:t>HTML 5 İLE GELEN YENİLİKLER, GRAFİKLER VE FORMLAR</a:t>
            </a:r>
          </a:p>
          <a:p>
            <a:pPr marL="457200" indent="-457200" algn="just">
              <a:buClr>
                <a:srgbClr val="C00000"/>
              </a:buClr>
              <a:buSzPct val="100000"/>
              <a:buFont typeface="+mj-lt"/>
              <a:buAutoNum type="arabicPeriod" startAt="4"/>
            </a:pPr>
            <a:r>
              <a:rPr lang="tr-TR" sz="2200" dirty="0" smtClean="0">
                <a:solidFill>
                  <a:schemeClr val="tx1">
                    <a:lumMod val="75000"/>
                    <a:lumOff val="25000"/>
                  </a:schemeClr>
                </a:solidFill>
                <a:latin typeface="Trebuchet MS" pitchFamily="34" charset="0"/>
              </a:rPr>
              <a:t>HTML5 yapısının diğer versiyonlardan farkını ifade edebilme</a:t>
            </a:r>
          </a:p>
          <a:p>
            <a:pPr marL="457200" indent="-457200" algn="just">
              <a:buClr>
                <a:srgbClr val="C00000"/>
              </a:buClr>
              <a:buSzPct val="100000"/>
              <a:buFont typeface="+mj-lt"/>
              <a:buAutoNum type="arabicPeriod" startAt="4"/>
            </a:pPr>
            <a:r>
              <a:rPr lang="tr-TR" sz="2200" dirty="0" smtClean="0">
                <a:solidFill>
                  <a:schemeClr val="tx1">
                    <a:lumMod val="75000"/>
                    <a:lumOff val="25000"/>
                  </a:schemeClr>
                </a:solidFill>
                <a:latin typeface="Trebuchet MS" pitchFamily="34" charset="0"/>
              </a:rPr>
              <a:t>5 HTML5 ile grafik ve form hazırlayabilme</a:t>
            </a: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HTML</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Metin Biçimlendirme</a:t>
            </a:r>
          </a:p>
          <a:p>
            <a:pPr marL="0" indent="0" algn="just">
              <a:buNone/>
            </a:pPr>
            <a:r>
              <a:rPr lang="tr-TR" sz="2200" dirty="0" smtClean="0">
                <a:solidFill>
                  <a:schemeClr val="tx1">
                    <a:lumMod val="75000"/>
                    <a:lumOff val="25000"/>
                  </a:schemeClr>
                </a:solidFill>
                <a:latin typeface="Trebuchet MS" pitchFamily="34" charset="0"/>
              </a:rPr>
              <a:t>&lt;del&gt;…&lt;/del&gt; - Silinen metin (Tarayıcı metnin üzerini çizer)</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ins</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ins</a:t>
            </a:r>
            <a:r>
              <a:rPr lang="tr-TR" sz="2200" dirty="0" smtClean="0">
                <a:solidFill>
                  <a:schemeClr val="tx1">
                    <a:lumMod val="75000"/>
                    <a:lumOff val="25000"/>
                  </a:schemeClr>
                </a:solidFill>
                <a:latin typeface="Trebuchet MS" pitchFamily="34" charset="0"/>
              </a:rPr>
              <a:t>&gt; - Eklenmiş metin (Taratıcı metnin altını çizer)</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sub</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sub</a:t>
            </a:r>
            <a:r>
              <a:rPr lang="tr-TR" sz="2200" dirty="0" smtClean="0">
                <a:solidFill>
                  <a:schemeClr val="tx1">
                    <a:lumMod val="75000"/>
                    <a:lumOff val="25000"/>
                  </a:schemeClr>
                </a:solidFill>
                <a:latin typeface="Trebuchet MS" pitchFamily="34" charset="0"/>
              </a:rPr>
              <a:t>&gt; - Alt bilgi metni</a:t>
            </a:r>
          </a:p>
          <a:p>
            <a:pPr marL="0" indent="0" algn="just">
              <a:buNone/>
            </a:pPr>
            <a:r>
              <a:rPr lang="tr-TR" sz="2200" dirty="0" smtClean="0">
                <a:solidFill>
                  <a:schemeClr val="tx1">
                    <a:lumMod val="75000"/>
                    <a:lumOff val="25000"/>
                  </a:schemeClr>
                </a:solidFill>
                <a:latin typeface="Trebuchet MS" pitchFamily="34" charset="0"/>
              </a:rPr>
              <a:t>&lt;sup&gt;…&lt;/sup&gt; - Üst bilgi metni</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big</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big</a:t>
            </a:r>
            <a:r>
              <a:rPr lang="tr-TR" sz="2200" dirty="0" smtClean="0">
                <a:solidFill>
                  <a:schemeClr val="tx1">
                    <a:lumMod val="75000"/>
                    <a:lumOff val="25000"/>
                  </a:schemeClr>
                </a:solidFill>
                <a:latin typeface="Trebuchet MS" pitchFamily="34" charset="0"/>
              </a:rPr>
              <a:t>&gt; - Daha büyük metin</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small</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small</a:t>
            </a:r>
            <a:r>
              <a:rPr lang="tr-TR" sz="2200" dirty="0" smtClean="0">
                <a:solidFill>
                  <a:schemeClr val="tx1">
                    <a:lumMod val="75000"/>
                    <a:lumOff val="25000"/>
                  </a:schemeClr>
                </a:solidFill>
                <a:latin typeface="Trebuchet MS" pitchFamily="34" charset="0"/>
              </a:rPr>
              <a:t>&gt; - Daha küçük metin</a:t>
            </a:r>
          </a:p>
          <a:p>
            <a:pPr marL="0" indent="0" algn="just">
              <a:buNone/>
            </a:pPr>
            <a:r>
              <a:rPr lang="tr-TR" sz="2200" dirty="0" smtClean="0">
                <a:solidFill>
                  <a:schemeClr val="tx1">
                    <a:lumMod val="75000"/>
                    <a:lumOff val="25000"/>
                  </a:schemeClr>
                </a:solidFill>
                <a:latin typeface="Trebuchet MS" pitchFamily="34" charset="0"/>
              </a:rPr>
              <a:t>&lt;font&gt;…&gt;/font&gt; - Metni biçimlendirme</a:t>
            </a:r>
          </a:p>
          <a:p>
            <a:pPr marL="0" indent="0" algn="just">
              <a:buNone/>
            </a:pPr>
            <a:r>
              <a:rPr lang="tr-TR" sz="2200" dirty="0" smtClean="0">
                <a:solidFill>
                  <a:schemeClr val="tx1">
                    <a:lumMod val="75000"/>
                    <a:lumOff val="25000"/>
                  </a:schemeClr>
                </a:solidFill>
                <a:latin typeface="Trebuchet MS" pitchFamily="34" charset="0"/>
              </a:rPr>
              <a:t>&lt;var&gt;…&lt;/var&gt; - Değişken tanımlar</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code</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code</a:t>
            </a:r>
            <a:r>
              <a:rPr lang="tr-TR" sz="2200" dirty="0" smtClean="0">
                <a:solidFill>
                  <a:schemeClr val="tx1">
                    <a:lumMod val="75000"/>
                    <a:lumOff val="25000"/>
                  </a:schemeClr>
                </a:solidFill>
                <a:latin typeface="Trebuchet MS" pitchFamily="34" charset="0"/>
              </a:rPr>
              <a:t>&gt; - Bilgisayar kodlarını tanımlar</a:t>
            </a:r>
          </a:p>
          <a:p>
            <a:pPr marL="0" indent="0" algn="just">
              <a:buNone/>
            </a:pPr>
            <a:r>
              <a:rPr lang="en-US"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samp</a:t>
            </a:r>
            <a:r>
              <a:rPr lang="en-US" sz="2200" dirty="0" smtClean="0">
                <a:solidFill>
                  <a:schemeClr val="tx1">
                    <a:lumMod val="75000"/>
                    <a:lumOff val="25000"/>
                  </a:schemeClr>
                </a:solidFill>
                <a:latin typeface="Trebuchet MS" pitchFamily="34" charset="0"/>
              </a:rPr>
              <a:t>&gt;</a:t>
            </a: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samp</a:t>
            </a:r>
            <a:r>
              <a:rPr lang="tr-TR" sz="2200" dirty="0" smtClean="0">
                <a:solidFill>
                  <a:schemeClr val="tx1">
                    <a:lumMod val="75000"/>
                    <a:lumOff val="25000"/>
                  </a:schemeClr>
                </a:solidFill>
                <a:latin typeface="Trebuchet MS" pitchFamily="34" charset="0"/>
              </a:rPr>
              <a:t>&gt; - Bilgisayar programından örnek çıktı tanımlar</a:t>
            </a:r>
          </a:p>
          <a:p>
            <a:pPr marL="0" indent="0" algn="just">
              <a:buNone/>
            </a:pPr>
            <a:endParaRPr lang="tr-TR" sz="2200" dirty="0" smtClean="0">
              <a:solidFill>
                <a:schemeClr val="tx1">
                  <a:lumMod val="75000"/>
                  <a:lumOff val="25000"/>
                </a:schemeClr>
              </a:solidFill>
              <a:latin typeface="Trebuchet MS" pitchFamily="34" charset="0"/>
            </a:endParaRPr>
          </a:p>
          <a:p>
            <a:pPr marL="0" indent="0" algn="just">
              <a:buNone/>
            </a:pPr>
            <a:endParaRPr lang="tr-TR" sz="2200"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460432" cy="6048672"/>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Metin Biçimlendirme</a:t>
            </a:r>
          </a:p>
          <a:p>
            <a:pPr marL="0" indent="0" algn="just">
              <a:buNone/>
            </a:pPr>
            <a:r>
              <a:rPr lang="en-US"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kbd</a:t>
            </a:r>
            <a:r>
              <a:rPr lang="en-US" sz="2200" dirty="0" smtClean="0">
                <a:solidFill>
                  <a:schemeClr val="tx1">
                    <a:lumMod val="75000"/>
                    <a:lumOff val="25000"/>
                  </a:schemeClr>
                </a:solidFill>
                <a:latin typeface="Trebuchet MS" pitchFamily="34" charset="0"/>
              </a:rPr>
              <a:t>&gt;</a:t>
            </a: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kbd</a:t>
            </a:r>
            <a:r>
              <a:rPr lang="tr-TR" sz="2200" dirty="0" smtClean="0">
                <a:solidFill>
                  <a:schemeClr val="tx1">
                    <a:lumMod val="75000"/>
                    <a:lumOff val="25000"/>
                  </a:schemeClr>
                </a:solidFill>
                <a:latin typeface="Trebuchet MS" pitchFamily="34" charset="0"/>
              </a:rPr>
              <a:t>&gt; - Klavye girişi tanımlar.</a:t>
            </a:r>
          </a:p>
          <a:p>
            <a:pPr marL="0" indent="0" algn="just">
              <a:buNone/>
            </a:pPr>
            <a:r>
              <a:rPr lang="en-US"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pre</a:t>
            </a:r>
            <a:r>
              <a:rPr lang="en-US" sz="2200" dirty="0" smtClean="0">
                <a:solidFill>
                  <a:schemeClr val="tx1">
                    <a:lumMod val="75000"/>
                    <a:lumOff val="25000"/>
                  </a:schemeClr>
                </a:solidFill>
                <a:latin typeface="Trebuchet MS" pitchFamily="34" charset="0"/>
              </a:rPr>
              <a:t>&gt;</a:t>
            </a: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pre</a:t>
            </a:r>
            <a:r>
              <a:rPr lang="tr-TR" sz="2200" dirty="0" smtClean="0">
                <a:solidFill>
                  <a:schemeClr val="tx1">
                    <a:lumMod val="75000"/>
                    <a:lumOff val="25000"/>
                  </a:schemeClr>
                </a:solidFill>
                <a:latin typeface="Trebuchet MS" pitchFamily="34" charset="0"/>
              </a:rPr>
              <a:t>&gt; - Önceden biçimlendirilmiş metni tanımlar.</a:t>
            </a:r>
          </a:p>
          <a:p>
            <a:pPr marL="0" indent="0" algn="just">
              <a:buNone/>
            </a:pPr>
            <a:r>
              <a:rPr lang="tr-TR" sz="2200" dirty="0" smtClean="0">
                <a:solidFill>
                  <a:schemeClr val="tx1">
                    <a:lumMod val="75000"/>
                    <a:lumOff val="25000"/>
                  </a:schemeClr>
                </a:solidFill>
                <a:latin typeface="Trebuchet MS" pitchFamily="34" charset="0"/>
              </a:rPr>
              <a:t>&lt;</a:t>
            </a:r>
            <a:r>
              <a:rPr lang="tr-TR" sz="2200" dirty="0" err="1" smtClean="0">
                <a:solidFill>
                  <a:schemeClr val="tx1">
                    <a:lumMod val="75000"/>
                    <a:lumOff val="25000"/>
                  </a:schemeClr>
                </a:solidFill>
                <a:latin typeface="Trebuchet MS" pitchFamily="34" charset="0"/>
              </a:rPr>
              <a:t>dfn</a:t>
            </a:r>
            <a:r>
              <a:rPr lang="tr-TR" sz="2200" dirty="0" smtClean="0">
                <a:solidFill>
                  <a:schemeClr val="tx1">
                    <a:lumMod val="75000"/>
                    <a:lumOff val="25000"/>
                  </a:schemeClr>
                </a:solidFill>
                <a:latin typeface="Trebuchet MS" pitchFamily="34" charset="0"/>
              </a:rPr>
              <a:t>&gt;…&lt;/</a:t>
            </a:r>
            <a:r>
              <a:rPr lang="tr-TR" sz="2200" dirty="0" err="1" smtClean="0">
                <a:solidFill>
                  <a:schemeClr val="tx1">
                    <a:lumMod val="75000"/>
                    <a:lumOff val="25000"/>
                  </a:schemeClr>
                </a:solidFill>
                <a:latin typeface="Trebuchet MS" pitchFamily="34" charset="0"/>
              </a:rPr>
              <a:t>dfn</a:t>
            </a:r>
            <a:r>
              <a:rPr lang="tr-TR" sz="2200" dirty="0" smtClean="0">
                <a:solidFill>
                  <a:schemeClr val="tx1">
                    <a:lumMod val="75000"/>
                    <a:lumOff val="25000"/>
                  </a:schemeClr>
                </a:solidFill>
                <a:latin typeface="Trebuchet MS" pitchFamily="34" charset="0"/>
              </a:rPr>
              <a:t>&gt; - Terim tanımlar.</a:t>
            </a:r>
          </a:p>
          <a:p>
            <a:pPr marL="1619250" indent="-1619250" algn="just">
              <a:buNone/>
            </a:pPr>
            <a:r>
              <a:rPr lang="en-US" sz="2200" dirty="0" smtClean="0">
                <a:solidFill>
                  <a:srgbClr val="7030A0"/>
                </a:solidFill>
                <a:latin typeface="Trebuchet MS" pitchFamily="34" charset="0"/>
              </a:rPr>
              <a:t>&lt;</a:t>
            </a:r>
            <a:r>
              <a:rPr lang="en-US" sz="2200" dirty="0" err="1" smtClean="0">
                <a:solidFill>
                  <a:srgbClr val="7030A0"/>
                </a:solidFill>
                <a:latin typeface="Trebuchet MS" pitchFamily="34" charset="0"/>
              </a:rPr>
              <a:t>blockquote</a:t>
            </a:r>
            <a:r>
              <a:rPr lang="en-US" sz="2200" dirty="0" smtClean="0">
                <a:solidFill>
                  <a:srgbClr val="7030A0"/>
                </a:solidFill>
                <a:latin typeface="Trebuchet MS" pitchFamily="34" charset="0"/>
              </a:rPr>
              <a:t>&gt;</a:t>
            </a:r>
            <a:r>
              <a:rPr lang="tr-TR" sz="2200" dirty="0" smtClean="0">
                <a:solidFill>
                  <a:srgbClr val="7030A0"/>
                </a:solidFill>
                <a:latin typeface="Trebuchet MS" pitchFamily="34" charset="0"/>
              </a:rPr>
              <a:t>…&lt;/</a:t>
            </a:r>
            <a:r>
              <a:rPr lang="en-US" sz="2200" dirty="0" err="1" smtClean="0">
                <a:solidFill>
                  <a:srgbClr val="7030A0"/>
                </a:solidFill>
                <a:latin typeface="Trebuchet MS" pitchFamily="34" charset="0"/>
              </a:rPr>
              <a:t>blockquote</a:t>
            </a:r>
            <a:r>
              <a:rPr lang="tr-TR" sz="2200" dirty="0" smtClean="0">
                <a:solidFill>
                  <a:srgbClr val="7030A0"/>
                </a:solidFill>
                <a:latin typeface="Trebuchet MS" pitchFamily="34" charset="0"/>
              </a:rPr>
              <a:t>&gt; - Başka bir kaynaktan alıntılanan bir bölümü tanımlar. (Girintili)</a:t>
            </a:r>
          </a:p>
          <a:p>
            <a:pPr marL="0" indent="0" algn="just">
              <a:buNone/>
            </a:pPr>
            <a:r>
              <a:rPr lang="en-US" sz="2200" dirty="0" smtClean="0">
                <a:solidFill>
                  <a:srgbClr val="7030A0"/>
                </a:solidFill>
                <a:latin typeface="Trebuchet MS" pitchFamily="34" charset="0"/>
              </a:rPr>
              <a:t>&lt;q&gt;</a:t>
            </a:r>
            <a:r>
              <a:rPr lang="tr-TR" sz="2200" dirty="0" smtClean="0">
                <a:solidFill>
                  <a:srgbClr val="7030A0"/>
                </a:solidFill>
                <a:latin typeface="Trebuchet MS" pitchFamily="34" charset="0"/>
              </a:rPr>
              <a:t>…&lt;/q&gt; - Kısa bir alıntıyı tanımlar. (Tırnak işareti)</a:t>
            </a:r>
          </a:p>
          <a:p>
            <a:pPr marL="0" indent="0" algn="just">
              <a:buNone/>
            </a:pPr>
            <a:r>
              <a:rPr lang="en-US" sz="2200" dirty="0" smtClean="0">
                <a:solidFill>
                  <a:srgbClr val="7030A0"/>
                </a:solidFill>
                <a:latin typeface="Trebuchet MS" pitchFamily="34" charset="0"/>
              </a:rPr>
              <a:t>&lt;</a:t>
            </a:r>
            <a:r>
              <a:rPr lang="en-US" sz="2200" dirty="0" err="1" smtClean="0">
                <a:solidFill>
                  <a:srgbClr val="7030A0"/>
                </a:solidFill>
                <a:latin typeface="Trebuchet MS" pitchFamily="34" charset="0"/>
              </a:rPr>
              <a:t>abbr</a:t>
            </a:r>
            <a:r>
              <a:rPr lang="en-US" sz="2200" dirty="0" smtClean="0">
                <a:solidFill>
                  <a:srgbClr val="7030A0"/>
                </a:solidFill>
                <a:latin typeface="Trebuchet MS" pitchFamily="34" charset="0"/>
              </a:rPr>
              <a:t>&gt;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&lt;</a:t>
            </a:r>
            <a:r>
              <a:rPr lang="tr-TR" sz="2200" dirty="0" smtClean="0">
                <a:solidFill>
                  <a:srgbClr val="7030A0"/>
                </a:solidFill>
                <a:latin typeface="Trebuchet MS" pitchFamily="34" charset="0"/>
              </a:rPr>
              <a:t>/</a:t>
            </a:r>
            <a:r>
              <a:rPr lang="en-US" sz="2200" dirty="0" err="1" smtClean="0">
                <a:solidFill>
                  <a:srgbClr val="7030A0"/>
                </a:solidFill>
                <a:latin typeface="Trebuchet MS" pitchFamily="34" charset="0"/>
              </a:rPr>
              <a:t>abbr</a:t>
            </a:r>
            <a:r>
              <a:rPr lang="en-US" sz="2200" dirty="0" smtClean="0">
                <a:solidFill>
                  <a:srgbClr val="7030A0"/>
                </a:solidFill>
                <a:latin typeface="Trebuchet MS" pitchFamily="34" charset="0"/>
              </a:rPr>
              <a:t>&gt;</a:t>
            </a:r>
            <a:r>
              <a:rPr lang="tr-TR" sz="2200" dirty="0" smtClean="0">
                <a:solidFill>
                  <a:srgbClr val="7030A0"/>
                </a:solidFill>
                <a:latin typeface="Trebuchet MS" pitchFamily="34" charset="0"/>
              </a:rPr>
              <a:t> - Kısaltmaları tanımlar.</a:t>
            </a:r>
          </a:p>
          <a:p>
            <a:pPr marL="1258888" indent="-1258888" algn="just">
              <a:buNone/>
            </a:pPr>
            <a:r>
              <a:rPr lang="en-US" sz="2200" dirty="0" smtClean="0">
                <a:solidFill>
                  <a:srgbClr val="7030A0"/>
                </a:solidFill>
                <a:latin typeface="Trebuchet MS" pitchFamily="34" charset="0"/>
              </a:rPr>
              <a:t>&lt;address&gt;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&lt;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address&gt;</a:t>
            </a:r>
            <a:r>
              <a:rPr lang="tr-TR" sz="2200" dirty="0" smtClean="0">
                <a:solidFill>
                  <a:srgbClr val="7030A0"/>
                </a:solidFill>
                <a:latin typeface="Trebuchet MS" pitchFamily="34" charset="0"/>
              </a:rPr>
              <a:t> - İletişim bilgilerini tanımlar. (İtalik ve önce ve sonrasında bir satır boşluk)</a:t>
            </a:r>
          </a:p>
          <a:p>
            <a:pPr marL="0" indent="0" algn="just">
              <a:buNone/>
            </a:pPr>
            <a:r>
              <a:rPr lang="en-US" sz="2200" dirty="0" smtClean="0">
                <a:solidFill>
                  <a:srgbClr val="7030A0"/>
                </a:solidFill>
                <a:latin typeface="Trebuchet MS" pitchFamily="34" charset="0"/>
              </a:rPr>
              <a:t>&lt;cite&gt;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&lt;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cite&gt;</a:t>
            </a:r>
            <a:r>
              <a:rPr lang="tr-TR" sz="2200" dirty="0" smtClean="0">
                <a:solidFill>
                  <a:srgbClr val="7030A0"/>
                </a:solidFill>
                <a:latin typeface="Trebuchet MS" pitchFamily="34" charset="0"/>
              </a:rPr>
              <a:t> - Bir esere atıf yapar (İtalik)</a:t>
            </a:r>
          </a:p>
          <a:p>
            <a:pPr marL="719138" indent="-719138" algn="just">
              <a:buNone/>
            </a:pPr>
            <a:r>
              <a:rPr lang="en-US" sz="2200" dirty="0" smtClean="0">
                <a:solidFill>
                  <a:srgbClr val="7030A0"/>
                </a:solidFill>
                <a:latin typeface="Trebuchet MS" pitchFamily="34" charset="0"/>
              </a:rPr>
              <a:t>&lt;</a:t>
            </a:r>
            <a:r>
              <a:rPr lang="en-US" sz="2200" dirty="0" err="1" smtClean="0">
                <a:solidFill>
                  <a:srgbClr val="7030A0"/>
                </a:solidFill>
                <a:latin typeface="Trebuchet MS" pitchFamily="34" charset="0"/>
              </a:rPr>
              <a:t>bdo</a:t>
            </a:r>
            <a:r>
              <a:rPr lang="en-US" sz="2200" dirty="0" smtClean="0">
                <a:solidFill>
                  <a:srgbClr val="7030A0"/>
                </a:solidFill>
                <a:latin typeface="Trebuchet MS" pitchFamily="34" charset="0"/>
              </a:rPr>
              <a:t>&gt;</a:t>
            </a:r>
            <a:r>
              <a:rPr lang="tr-TR" sz="2200" dirty="0" smtClean="0">
                <a:solidFill>
                  <a:srgbClr val="7030A0"/>
                </a:solidFill>
                <a:latin typeface="Trebuchet MS" pitchFamily="34" charset="0"/>
              </a:rPr>
              <a:t>…</a:t>
            </a:r>
            <a:r>
              <a:rPr lang="en-US" sz="2200" dirty="0" smtClean="0">
                <a:solidFill>
                  <a:srgbClr val="7030A0"/>
                </a:solidFill>
                <a:latin typeface="Trebuchet MS" pitchFamily="34" charset="0"/>
              </a:rPr>
              <a:t>&lt;</a:t>
            </a:r>
            <a:r>
              <a:rPr lang="tr-TR" sz="2200" dirty="0" smtClean="0">
                <a:solidFill>
                  <a:srgbClr val="7030A0"/>
                </a:solidFill>
                <a:latin typeface="Trebuchet MS" pitchFamily="34" charset="0"/>
              </a:rPr>
              <a:t>/</a:t>
            </a:r>
            <a:r>
              <a:rPr lang="en-US" sz="2200" dirty="0" err="1" smtClean="0">
                <a:solidFill>
                  <a:srgbClr val="7030A0"/>
                </a:solidFill>
                <a:latin typeface="Trebuchet MS" pitchFamily="34" charset="0"/>
              </a:rPr>
              <a:t>bdo</a:t>
            </a:r>
            <a:r>
              <a:rPr lang="en-US" sz="2200" dirty="0" smtClean="0">
                <a:solidFill>
                  <a:srgbClr val="7030A0"/>
                </a:solidFill>
                <a:latin typeface="Trebuchet MS" pitchFamily="34" charset="0"/>
              </a:rPr>
              <a:t>&gt;</a:t>
            </a:r>
            <a:r>
              <a:rPr lang="tr-TR" sz="2200" dirty="0" smtClean="0">
                <a:solidFill>
                  <a:srgbClr val="7030A0"/>
                </a:solidFill>
                <a:latin typeface="Trebuchet MS" pitchFamily="34" charset="0"/>
              </a:rPr>
              <a:t> - Metnin yazım yönünü tanımlar (</a:t>
            </a:r>
            <a:r>
              <a:rPr lang="tr-TR" sz="2200" dirty="0" err="1" smtClean="0">
                <a:solidFill>
                  <a:srgbClr val="7030A0"/>
                </a:solidFill>
                <a:latin typeface="Trebuchet MS" pitchFamily="34" charset="0"/>
              </a:rPr>
              <a:t>dir</a:t>
            </a:r>
            <a:r>
              <a:rPr lang="tr-TR" sz="2200" dirty="0" smtClean="0">
                <a:solidFill>
                  <a:srgbClr val="7030A0"/>
                </a:solidFill>
                <a:latin typeface="Trebuchet MS" pitchFamily="34" charset="0"/>
              </a:rPr>
              <a:t>=“</a:t>
            </a:r>
            <a:r>
              <a:rPr lang="tr-TR" sz="2200" dirty="0" err="1" smtClean="0">
                <a:solidFill>
                  <a:srgbClr val="7030A0"/>
                </a:solidFill>
                <a:latin typeface="Trebuchet MS" pitchFamily="34" charset="0"/>
              </a:rPr>
              <a:t>rtl</a:t>
            </a:r>
            <a:r>
              <a:rPr lang="tr-TR" sz="2200" dirty="0" smtClean="0">
                <a:solidFill>
                  <a:srgbClr val="7030A0"/>
                </a:solidFill>
                <a:latin typeface="Trebuchet MS" pitchFamily="34" charset="0"/>
              </a:rPr>
              <a: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fontScale="25000" lnSpcReduction="20000"/>
          </a:bodyPr>
          <a:lstStyle/>
          <a:p>
            <a:pPr marL="0" indent="0" algn="just">
              <a:buFont typeface="Wingdings" pitchFamily="2" charset="2"/>
              <a:buNone/>
            </a:pPr>
            <a:r>
              <a:rPr lang="tr-TR" sz="10400" dirty="0" smtClean="0">
                <a:solidFill>
                  <a:srgbClr val="C00000"/>
                </a:solidFill>
                <a:latin typeface="Trebuchet MS" pitchFamily="34" charset="0"/>
              </a:rPr>
              <a:t>Metin ve Listeleme İşlemleri</a:t>
            </a:r>
          </a:p>
          <a:p>
            <a:pPr marL="0" indent="0" algn="just">
              <a:buNone/>
            </a:pPr>
            <a:r>
              <a:rPr lang="tr-TR" sz="9600" i="1" dirty="0" smtClean="0">
                <a:solidFill>
                  <a:srgbClr val="C00000"/>
                </a:solidFill>
                <a:latin typeface="Trebuchet MS" pitchFamily="34" charset="0"/>
              </a:rPr>
              <a:t>Metin Biçimlendirme Uygulamaları</a:t>
            </a:r>
          </a:p>
          <a:p>
            <a:pPr marL="0" indent="0" algn="just">
              <a:buNone/>
            </a:pPr>
            <a:r>
              <a:rPr lang="tr-TR" sz="6800" dirty="0" smtClean="0">
                <a:solidFill>
                  <a:schemeClr val="tx1">
                    <a:lumMod val="75000"/>
                    <a:lumOff val="25000"/>
                  </a:schemeClr>
                </a:solidFill>
                <a:latin typeface="Trebuchet MS" pitchFamily="34" charset="0"/>
              </a:rPr>
              <a:t>&lt;!DOCTYPE html&gt;</a:t>
            </a:r>
          </a:p>
          <a:p>
            <a:pPr marL="0" indent="0" algn="just">
              <a:buNone/>
            </a:pPr>
            <a:r>
              <a:rPr lang="tr-TR" sz="6800" dirty="0" smtClean="0">
                <a:solidFill>
                  <a:schemeClr val="tx1">
                    <a:lumMod val="75000"/>
                    <a:lumOff val="25000"/>
                  </a:schemeClr>
                </a:solidFill>
                <a:latin typeface="Trebuchet MS" pitchFamily="34" charset="0"/>
              </a:rPr>
              <a:t>&lt;html&gt;</a:t>
            </a:r>
          </a:p>
          <a:p>
            <a:pPr marL="0" indent="0" algn="just">
              <a:buNone/>
            </a:pPr>
            <a:r>
              <a:rPr lang="tr-TR" sz="6800" dirty="0" smtClean="0">
                <a:solidFill>
                  <a:schemeClr val="tx1">
                    <a:lumMod val="75000"/>
                    <a:lumOff val="25000"/>
                  </a:schemeClr>
                </a:solidFill>
                <a:latin typeface="Trebuchet MS" pitchFamily="34" charset="0"/>
              </a:rPr>
              <a:t>    &lt;</a:t>
            </a:r>
            <a:r>
              <a:rPr lang="tr-TR" sz="6800" dirty="0" err="1" smtClean="0">
                <a:solidFill>
                  <a:schemeClr val="tx1">
                    <a:lumMod val="75000"/>
                    <a:lumOff val="25000"/>
                  </a:schemeClr>
                </a:solidFill>
                <a:latin typeface="Trebuchet MS" pitchFamily="34" charset="0"/>
              </a:rPr>
              <a:t>head</a:t>
            </a:r>
            <a:r>
              <a:rPr lang="tr-TR" sz="6800" dirty="0" smtClean="0">
                <a:solidFill>
                  <a:schemeClr val="tx1">
                    <a:lumMod val="75000"/>
                    <a:lumOff val="25000"/>
                  </a:schemeClr>
                </a:solidFill>
                <a:latin typeface="Trebuchet MS" pitchFamily="34" charset="0"/>
              </a:rPr>
              <a:t>&gt;&lt;/</a:t>
            </a:r>
            <a:r>
              <a:rPr lang="tr-TR" sz="6800" dirty="0" err="1" smtClean="0">
                <a:solidFill>
                  <a:schemeClr val="tx1">
                    <a:lumMod val="75000"/>
                    <a:lumOff val="25000"/>
                  </a:schemeClr>
                </a:solidFill>
                <a:latin typeface="Trebuchet MS" pitchFamily="34" charset="0"/>
              </a:rPr>
              <a:t>head</a:t>
            </a:r>
            <a:r>
              <a:rPr lang="tr-TR" sz="6800" dirty="0" smtClean="0">
                <a:solidFill>
                  <a:schemeClr val="tx1">
                    <a:lumMod val="75000"/>
                    <a:lumOff val="25000"/>
                  </a:schemeClr>
                </a:solidFill>
                <a:latin typeface="Trebuchet MS" pitchFamily="34" charset="0"/>
              </a:rPr>
              <a:t>&gt;</a:t>
            </a:r>
          </a:p>
          <a:p>
            <a:pPr marL="0" indent="0" algn="just">
              <a:buNone/>
            </a:pPr>
            <a:r>
              <a:rPr lang="tr-TR" sz="6800" dirty="0" smtClean="0">
                <a:solidFill>
                  <a:schemeClr val="tx1">
                    <a:lumMod val="75000"/>
                    <a:lumOff val="25000"/>
                  </a:schemeClr>
                </a:solidFill>
                <a:latin typeface="Trebuchet MS" pitchFamily="34" charset="0"/>
              </a:rPr>
              <a:t>    &lt;body&gt;</a:t>
            </a:r>
          </a:p>
          <a:p>
            <a:pPr marL="0" indent="0" algn="just">
              <a:buNone/>
            </a:pPr>
            <a:r>
              <a:rPr lang="tr-TR" sz="6800" dirty="0" smtClean="0">
                <a:solidFill>
                  <a:schemeClr val="tx1">
                    <a:lumMod val="75000"/>
                    <a:lumOff val="25000"/>
                  </a:schemeClr>
                </a:solidFill>
                <a:latin typeface="Trebuchet MS" pitchFamily="34" charset="0"/>
              </a:rPr>
              <a:t>        &lt;h1&gt;Yönetim Bilişim Sistemleri&lt;/h1&gt;</a:t>
            </a:r>
          </a:p>
          <a:p>
            <a:pPr marL="0" indent="0" algn="just">
              <a:buNone/>
            </a:pPr>
            <a:r>
              <a:rPr lang="tr-TR" sz="6800" dirty="0" smtClean="0">
                <a:solidFill>
                  <a:schemeClr val="tx1">
                    <a:lumMod val="75000"/>
                    <a:lumOff val="25000"/>
                  </a:schemeClr>
                </a:solidFill>
                <a:latin typeface="Trebuchet MS" pitchFamily="34" charset="0"/>
              </a:rPr>
              <a:t>        &lt;p&gt;Bu bir &lt;b&gt;Kalın&lt;/b&gt; yazıdır. Bu ise &lt;</a:t>
            </a:r>
            <a:r>
              <a:rPr lang="tr-TR" sz="6800" dirty="0" err="1" smtClean="0">
                <a:solidFill>
                  <a:schemeClr val="tx1">
                    <a:lumMod val="75000"/>
                    <a:lumOff val="25000"/>
                  </a:schemeClr>
                </a:solidFill>
                <a:latin typeface="Trebuchet MS" pitchFamily="34" charset="0"/>
              </a:rPr>
              <a:t>strong</a:t>
            </a:r>
            <a:r>
              <a:rPr lang="tr-TR" sz="6800" dirty="0" smtClean="0">
                <a:solidFill>
                  <a:schemeClr val="tx1">
                    <a:lumMod val="75000"/>
                    <a:lumOff val="25000"/>
                  </a:schemeClr>
                </a:solidFill>
                <a:latin typeface="Trebuchet MS" pitchFamily="34" charset="0"/>
              </a:rPr>
              <a:t>&gt;Önemli&lt;/</a:t>
            </a:r>
            <a:r>
              <a:rPr lang="tr-TR" sz="6800" dirty="0" err="1" smtClean="0">
                <a:solidFill>
                  <a:schemeClr val="tx1">
                    <a:lumMod val="75000"/>
                    <a:lumOff val="25000"/>
                  </a:schemeClr>
                </a:solidFill>
                <a:latin typeface="Trebuchet MS" pitchFamily="34" charset="0"/>
              </a:rPr>
              <a:t>strong</a:t>
            </a:r>
            <a:r>
              <a:rPr lang="tr-TR" sz="6800" dirty="0" smtClean="0">
                <a:solidFill>
                  <a:schemeClr val="tx1">
                    <a:lumMod val="75000"/>
                    <a:lumOff val="25000"/>
                  </a:schemeClr>
                </a:solidFill>
                <a:latin typeface="Trebuchet MS" pitchFamily="34" charset="0"/>
              </a:rPr>
              <a:t>&gt; bir yazıdır&lt;/p&gt;</a:t>
            </a:r>
          </a:p>
          <a:p>
            <a:pPr marL="0" indent="0" algn="just">
              <a:buNone/>
            </a:pPr>
            <a:r>
              <a:rPr lang="tr-TR" sz="6800" dirty="0" smtClean="0">
                <a:solidFill>
                  <a:schemeClr val="tx1">
                    <a:lumMod val="75000"/>
                    <a:lumOff val="25000"/>
                  </a:schemeClr>
                </a:solidFill>
                <a:latin typeface="Trebuchet MS" pitchFamily="34" charset="0"/>
              </a:rPr>
              <a:t>        Bu bir &lt;i&gt;Eğik (İtalik)&lt;/i&gt; yazı iken bu ise &lt;em&gt;vurgulanan&lt;/em&gt; bir yazıdır&lt;</a:t>
            </a:r>
            <a:r>
              <a:rPr lang="tr-TR" sz="6800" dirty="0" err="1" smtClean="0">
                <a:solidFill>
                  <a:schemeClr val="tx1">
                    <a:lumMod val="75000"/>
                    <a:lumOff val="25000"/>
                  </a:schemeClr>
                </a:solidFill>
                <a:latin typeface="Trebuchet MS" pitchFamily="34" charset="0"/>
              </a:rPr>
              <a:t>br</a:t>
            </a:r>
            <a:r>
              <a:rPr lang="tr-TR" sz="6800" dirty="0" smtClean="0">
                <a:solidFill>
                  <a:schemeClr val="tx1">
                    <a:lumMod val="75000"/>
                    <a:lumOff val="25000"/>
                  </a:schemeClr>
                </a:solidFill>
                <a:latin typeface="Trebuchet MS" pitchFamily="34" charset="0"/>
              </a:rPr>
              <a:t>&gt;&lt;</a:t>
            </a:r>
            <a:r>
              <a:rPr lang="tr-TR" sz="6800" dirty="0" err="1" smtClean="0">
                <a:solidFill>
                  <a:schemeClr val="tx1">
                    <a:lumMod val="75000"/>
                    <a:lumOff val="25000"/>
                  </a:schemeClr>
                </a:solidFill>
                <a:latin typeface="Trebuchet MS" pitchFamily="34" charset="0"/>
              </a:rPr>
              <a:t>br</a:t>
            </a:r>
            <a:r>
              <a:rPr lang="tr-TR" sz="6800" dirty="0" smtClean="0">
                <a:solidFill>
                  <a:schemeClr val="tx1">
                    <a:lumMod val="75000"/>
                    <a:lumOff val="25000"/>
                  </a:schemeClr>
                </a:solidFill>
                <a:latin typeface="Trebuchet MS" pitchFamily="34" charset="0"/>
              </a:rPr>
              <a:t>&gt;</a:t>
            </a:r>
          </a:p>
          <a:p>
            <a:pPr marL="0" indent="0" algn="just">
              <a:buNone/>
            </a:pPr>
            <a:r>
              <a:rPr lang="tr-TR" sz="6800" dirty="0" smtClean="0">
                <a:solidFill>
                  <a:schemeClr val="tx1">
                    <a:lumMod val="75000"/>
                    <a:lumOff val="25000"/>
                  </a:schemeClr>
                </a:solidFill>
                <a:latin typeface="Trebuchet MS" pitchFamily="34" charset="0"/>
              </a:rPr>
              <a:t>            Gelirken &lt;mark&gt;ekmek&lt;/mark&gt; ve &lt;u&gt;süt&lt;/u&gt; almayı unutma!</a:t>
            </a:r>
          </a:p>
          <a:p>
            <a:pPr marL="0" indent="0" algn="just">
              <a:buNone/>
            </a:pPr>
            <a:r>
              <a:rPr lang="tr-TR" sz="6800" dirty="0" smtClean="0">
                <a:solidFill>
                  <a:schemeClr val="tx1">
                    <a:lumMod val="75000"/>
                    <a:lumOff val="25000"/>
                  </a:schemeClr>
                </a:solidFill>
                <a:latin typeface="Trebuchet MS" pitchFamily="34" charset="0"/>
              </a:rPr>
              <a:t>        &lt;p&gt;Benim en sevdiğim renk &lt;del&gt;kırmızı &lt;/del&gt;değil &lt;</a:t>
            </a:r>
            <a:r>
              <a:rPr lang="tr-TR" sz="6800" dirty="0" err="1" smtClean="0">
                <a:solidFill>
                  <a:schemeClr val="tx1">
                    <a:lumMod val="75000"/>
                    <a:lumOff val="25000"/>
                  </a:schemeClr>
                </a:solidFill>
                <a:latin typeface="Trebuchet MS" pitchFamily="34" charset="0"/>
              </a:rPr>
              <a:t>ins</a:t>
            </a:r>
            <a:r>
              <a:rPr lang="tr-TR" sz="6800" dirty="0" smtClean="0">
                <a:solidFill>
                  <a:schemeClr val="tx1">
                    <a:lumMod val="75000"/>
                    <a:lumOff val="25000"/>
                  </a:schemeClr>
                </a:solidFill>
                <a:latin typeface="Trebuchet MS" pitchFamily="34" charset="0"/>
              </a:rPr>
              <a:t>&gt;mavi&lt;/</a:t>
            </a:r>
            <a:r>
              <a:rPr lang="tr-TR" sz="6800" dirty="0" err="1" smtClean="0">
                <a:solidFill>
                  <a:schemeClr val="tx1">
                    <a:lumMod val="75000"/>
                    <a:lumOff val="25000"/>
                  </a:schemeClr>
                </a:solidFill>
                <a:latin typeface="Trebuchet MS" pitchFamily="34" charset="0"/>
              </a:rPr>
              <a:t>ins</a:t>
            </a:r>
            <a:r>
              <a:rPr lang="tr-TR" sz="6800" dirty="0" smtClean="0">
                <a:solidFill>
                  <a:schemeClr val="tx1">
                    <a:lumMod val="75000"/>
                    <a:lumOff val="25000"/>
                  </a:schemeClr>
                </a:solidFill>
                <a:latin typeface="Trebuchet MS" pitchFamily="34" charset="0"/>
              </a:rPr>
              <a:t>&gt;'</a:t>
            </a:r>
            <a:r>
              <a:rPr lang="tr-TR" sz="6800" dirty="0" err="1" smtClean="0">
                <a:solidFill>
                  <a:schemeClr val="tx1">
                    <a:lumMod val="75000"/>
                    <a:lumOff val="25000"/>
                  </a:schemeClr>
                </a:solidFill>
                <a:latin typeface="Trebuchet MS" pitchFamily="34" charset="0"/>
              </a:rPr>
              <a:t>dir</a:t>
            </a:r>
            <a:r>
              <a:rPr lang="tr-TR" sz="6800" dirty="0" smtClean="0">
                <a:solidFill>
                  <a:schemeClr val="tx1">
                    <a:lumMod val="75000"/>
                    <a:lumOff val="25000"/>
                  </a:schemeClr>
                </a:solidFill>
                <a:latin typeface="Trebuchet MS" pitchFamily="34" charset="0"/>
              </a:rPr>
              <a:t>&lt;/p&gt;</a:t>
            </a:r>
          </a:p>
          <a:p>
            <a:pPr marL="0" indent="0" algn="just">
              <a:buNone/>
            </a:pPr>
            <a:r>
              <a:rPr lang="tr-TR" sz="6800" dirty="0" smtClean="0">
                <a:solidFill>
                  <a:schemeClr val="tx1">
                    <a:lumMod val="75000"/>
                    <a:lumOff val="25000"/>
                  </a:schemeClr>
                </a:solidFill>
                <a:latin typeface="Trebuchet MS" pitchFamily="34" charset="0"/>
              </a:rPr>
              <a:t>        Suyun kimyasal </a:t>
            </a:r>
            <a:r>
              <a:rPr lang="tr-TR" sz="6800" dirty="0" err="1" smtClean="0">
                <a:solidFill>
                  <a:schemeClr val="tx1">
                    <a:lumMod val="75000"/>
                    <a:lumOff val="25000"/>
                  </a:schemeClr>
                </a:solidFill>
                <a:latin typeface="Trebuchet MS" pitchFamily="34" charset="0"/>
              </a:rPr>
              <a:t>fomülü</a:t>
            </a:r>
            <a:r>
              <a:rPr lang="tr-TR" sz="6800" dirty="0" smtClean="0">
                <a:solidFill>
                  <a:schemeClr val="tx1">
                    <a:lumMod val="75000"/>
                    <a:lumOff val="25000"/>
                  </a:schemeClr>
                </a:solidFill>
                <a:latin typeface="Trebuchet MS" pitchFamily="34" charset="0"/>
              </a:rPr>
              <a:t> H&lt;</a:t>
            </a:r>
            <a:r>
              <a:rPr lang="tr-TR" sz="6800" dirty="0" err="1" smtClean="0">
                <a:solidFill>
                  <a:schemeClr val="tx1">
                    <a:lumMod val="75000"/>
                    <a:lumOff val="25000"/>
                  </a:schemeClr>
                </a:solidFill>
                <a:latin typeface="Trebuchet MS" pitchFamily="34" charset="0"/>
              </a:rPr>
              <a:t>sub</a:t>
            </a:r>
            <a:r>
              <a:rPr lang="tr-TR" sz="6800" dirty="0" smtClean="0">
                <a:solidFill>
                  <a:schemeClr val="tx1">
                    <a:lumMod val="75000"/>
                    <a:lumOff val="25000"/>
                  </a:schemeClr>
                </a:solidFill>
                <a:latin typeface="Trebuchet MS" pitchFamily="34" charset="0"/>
              </a:rPr>
              <a:t>&gt;2&lt;/</a:t>
            </a:r>
            <a:r>
              <a:rPr lang="tr-TR" sz="6800" dirty="0" err="1" smtClean="0">
                <a:solidFill>
                  <a:schemeClr val="tx1">
                    <a:lumMod val="75000"/>
                    <a:lumOff val="25000"/>
                  </a:schemeClr>
                </a:solidFill>
                <a:latin typeface="Trebuchet MS" pitchFamily="34" charset="0"/>
              </a:rPr>
              <a:t>sub</a:t>
            </a:r>
            <a:r>
              <a:rPr lang="tr-TR" sz="6800" dirty="0" smtClean="0">
                <a:solidFill>
                  <a:schemeClr val="tx1">
                    <a:lumMod val="75000"/>
                    <a:lumOff val="25000"/>
                  </a:schemeClr>
                </a:solidFill>
                <a:latin typeface="Trebuchet MS" pitchFamily="34" charset="0"/>
              </a:rPr>
              <a:t>&gt;O'dur.&lt;</a:t>
            </a:r>
            <a:r>
              <a:rPr lang="tr-TR" sz="6800" dirty="0" err="1" smtClean="0">
                <a:solidFill>
                  <a:schemeClr val="tx1">
                    <a:lumMod val="75000"/>
                    <a:lumOff val="25000"/>
                  </a:schemeClr>
                </a:solidFill>
                <a:latin typeface="Trebuchet MS" pitchFamily="34" charset="0"/>
              </a:rPr>
              <a:t>br</a:t>
            </a:r>
            <a:r>
              <a:rPr lang="tr-TR" sz="6800" dirty="0" smtClean="0">
                <a:solidFill>
                  <a:schemeClr val="tx1">
                    <a:lumMod val="75000"/>
                    <a:lumOff val="25000"/>
                  </a:schemeClr>
                </a:solidFill>
                <a:latin typeface="Trebuchet MS" pitchFamily="34" charset="0"/>
              </a:rPr>
              <a:t>&gt;&lt;</a:t>
            </a:r>
            <a:r>
              <a:rPr lang="tr-TR" sz="6800" dirty="0" err="1" smtClean="0">
                <a:solidFill>
                  <a:schemeClr val="tx1">
                    <a:lumMod val="75000"/>
                    <a:lumOff val="25000"/>
                  </a:schemeClr>
                </a:solidFill>
                <a:latin typeface="Trebuchet MS" pitchFamily="34" charset="0"/>
              </a:rPr>
              <a:t>br</a:t>
            </a:r>
            <a:r>
              <a:rPr lang="tr-TR" sz="6800" dirty="0" smtClean="0">
                <a:solidFill>
                  <a:schemeClr val="tx1">
                    <a:lumMod val="75000"/>
                    <a:lumOff val="25000"/>
                  </a:schemeClr>
                </a:solidFill>
                <a:latin typeface="Trebuchet MS" pitchFamily="34" charset="0"/>
              </a:rPr>
              <a:t>&gt;</a:t>
            </a:r>
          </a:p>
          <a:p>
            <a:pPr marL="0" indent="0" algn="just">
              <a:buNone/>
            </a:pPr>
            <a:r>
              <a:rPr lang="tr-TR" sz="6800" dirty="0" smtClean="0">
                <a:solidFill>
                  <a:schemeClr val="tx1">
                    <a:lumMod val="75000"/>
                    <a:lumOff val="25000"/>
                  </a:schemeClr>
                </a:solidFill>
                <a:latin typeface="Trebuchet MS" pitchFamily="34" charset="0"/>
              </a:rPr>
              <a:t>        Dünyanın en bilinen formülü </a:t>
            </a:r>
            <a:r>
              <a:rPr lang="tr-TR" sz="6800" dirty="0" err="1" smtClean="0">
                <a:solidFill>
                  <a:schemeClr val="tx1">
                    <a:lumMod val="75000"/>
                    <a:lumOff val="25000"/>
                  </a:schemeClr>
                </a:solidFill>
                <a:latin typeface="Trebuchet MS" pitchFamily="34" charset="0"/>
              </a:rPr>
              <a:t>Albert</a:t>
            </a:r>
            <a:r>
              <a:rPr lang="tr-TR" sz="6800" dirty="0" smtClean="0">
                <a:solidFill>
                  <a:schemeClr val="tx1">
                    <a:lumMod val="75000"/>
                    <a:lumOff val="25000"/>
                  </a:schemeClr>
                </a:solidFill>
                <a:latin typeface="Trebuchet MS" pitchFamily="34" charset="0"/>
              </a:rPr>
              <a:t> Einstein'ın E=</a:t>
            </a:r>
            <a:r>
              <a:rPr lang="tr-TR" sz="6800" dirty="0" err="1" smtClean="0">
                <a:solidFill>
                  <a:schemeClr val="tx1">
                    <a:lumMod val="75000"/>
                    <a:lumOff val="25000"/>
                  </a:schemeClr>
                </a:solidFill>
                <a:latin typeface="Trebuchet MS" pitchFamily="34" charset="0"/>
              </a:rPr>
              <a:t>mc</a:t>
            </a:r>
            <a:r>
              <a:rPr lang="tr-TR" sz="6800" dirty="0" smtClean="0">
                <a:solidFill>
                  <a:schemeClr val="tx1">
                    <a:lumMod val="75000"/>
                    <a:lumOff val="25000"/>
                  </a:schemeClr>
                </a:solidFill>
                <a:latin typeface="Trebuchet MS" pitchFamily="34" charset="0"/>
              </a:rPr>
              <a:t>&lt;sup&gt;2&lt;/sup&gt; formülüdür.</a:t>
            </a:r>
          </a:p>
          <a:p>
            <a:pPr marL="0" indent="0" algn="just">
              <a:buNone/>
            </a:pPr>
            <a:r>
              <a:rPr lang="tr-TR" sz="6800" dirty="0" smtClean="0">
                <a:solidFill>
                  <a:schemeClr val="tx1">
                    <a:lumMod val="75000"/>
                    <a:lumOff val="25000"/>
                  </a:schemeClr>
                </a:solidFill>
                <a:latin typeface="Trebuchet MS" pitchFamily="34" charset="0"/>
              </a:rPr>
              <a:t>        &lt;p&gt;Bu yazılar normalken &lt;</a:t>
            </a:r>
            <a:r>
              <a:rPr lang="tr-TR" sz="6800" dirty="0" err="1" smtClean="0">
                <a:solidFill>
                  <a:schemeClr val="tx1">
                    <a:lumMod val="75000"/>
                    <a:lumOff val="25000"/>
                  </a:schemeClr>
                </a:solidFill>
                <a:latin typeface="Trebuchet MS" pitchFamily="34" charset="0"/>
              </a:rPr>
              <a:t>small</a:t>
            </a:r>
            <a:r>
              <a:rPr lang="tr-TR" sz="6800" dirty="0" smtClean="0">
                <a:solidFill>
                  <a:schemeClr val="tx1">
                    <a:lumMod val="75000"/>
                    <a:lumOff val="25000"/>
                  </a:schemeClr>
                </a:solidFill>
                <a:latin typeface="Trebuchet MS" pitchFamily="34" charset="0"/>
              </a:rPr>
              <a:t>&gt;bu yazı daha küçük&lt;/</a:t>
            </a:r>
            <a:r>
              <a:rPr lang="tr-TR" sz="6800" dirty="0" err="1" smtClean="0">
                <a:solidFill>
                  <a:schemeClr val="tx1">
                    <a:lumMod val="75000"/>
                    <a:lumOff val="25000"/>
                  </a:schemeClr>
                </a:solidFill>
                <a:latin typeface="Trebuchet MS" pitchFamily="34" charset="0"/>
              </a:rPr>
              <a:t>small</a:t>
            </a:r>
            <a:r>
              <a:rPr lang="tr-TR" sz="6800" dirty="0" smtClean="0">
                <a:solidFill>
                  <a:schemeClr val="tx1">
                    <a:lumMod val="75000"/>
                    <a:lumOff val="25000"/>
                  </a:schemeClr>
                </a:solidFill>
                <a:latin typeface="Trebuchet MS" pitchFamily="34" charset="0"/>
              </a:rPr>
              <a:t>&gt; &lt;</a:t>
            </a:r>
            <a:r>
              <a:rPr lang="tr-TR" sz="6800" dirty="0" err="1" smtClean="0">
                <a:solidFill>
                  <a:schemeClr val="tx1">
                    <a:lumMod val="75000"/>
                    <a:lumOff val="25000"/>
                  </a:schemeClr>
                </a:solidFill>
                <a:latin typeface="Trebuchet MS" pitchFamily="34" charset="0"/>
              </a:rPr>
              <a:t>big</a:t>
            </a:r>
            <a:r>
              <a:rPr lang="tr-TR" sz="6800" dirty="0" smtClean="0">
                <a:solidFill>
                  <a:schemeClr val="tx1">
                    <a:lumMod val="75000"/>
                    <a:lumOff val="25000"/>
                  </a:schemeClr>
                </a:solidFill>
                <a:latin typeface="Trebuchet MS" pitchFamily="34" charset="0"/>
              </a:rPr>
              <a:t>&gt;bu yazı ise daha büyük&lt;/</a:t>
            </a:r>
            <a:r>
              <a:rPr lang="tr-TR" sz="6800" dirty="0" err="1" smtClean="0">
                <a:solidFill>
                  <a:schemeClr val="tx1">
                    <a:lumMod val="75000"/>
                    <a:lumOff val="25000"/>
                  </a:schemeClr>
                </a:solidFill>
                <a:latin typeface="Trebuchet MS" pitchFamily="34" charset="0"/>
              </a:rPr>
              <a:t>big</a:t>
            </a:r>
            <a:r>
              <a:rPr lang="tr-TR" sz="6800" dirty="0" smtClean="0">
                <a:solidFill>
                  <a:schemeClr val="tx1">
                    <a:lumMod val="75000"/>
                    <a:lumOff val="25000"/>
                  </a:schemeClr>
                </a:solidFill>
                <a:latin typeface="Trebuchet MS" pitchFamily="34" charset="0"/>
              </a:rPr>
              <a:t>&gt; görünüyor&lt;/p&gt;</a:t>
            </a:r>
          </a:p>
          <a:p>
            <a:pPr marL="0" indent="0" algn="just">
              <a:buNone/>
            </a:pPr>
            <a:r>
              <a:rPr lang="tr-TR" sz="6800" dirty="0" smtClean="0">
                <a:solidFill>
                  <a:schemeClr val="tx1">
                    <a:lumMod val="75000"/>
                    <a:lumOff val="25000"/>
                  </a:schemeClr>
                </a:solidFill>
                <a:latin typeface="Trebuchet MS" pitchFamily="34" charset="0"/>
              </a:rPr>
              <a:t>        metin biçimlendirme için eskiden &lt;font </a:t>
            </a:r>
            <a:r>
              <a:rPr lang="tr-TR" sz="6800" dirty="0" err="1" smtClean="0">
                <a:solidFill>
                  <a:schemeClr val="tx1">
                    <a:lumMod val="75000"/>
                    <a:lumOff val="25000"/>
                  </a:schemeClr>
                </a:solidFill>
                <a:latin typeface="Trebuchet MS" pitchFamily="34" charset="0"/>
              </a:rPr>
              <a:t>face</a:t>
            </a:r>
            <a:r>
              <a:rPr lang="tr-TR" sz="6800" dirty="0" smtClean="0">
                <a:solidFill>
                  <a:schemeClr val="tx1">
                    <a:lumMod val="75000"/>
                    <a:lumOff val="25000"/>
                  </a:schemeClr>
                </a:solidFill>
                <a:latin typeface="Trebuchet MS" pitchFamily="34" charset="0"/>
              </a:rPr>
              <a:t>="</a:t>
            </a:r>
            <a:r>
              <a:rPr lang="tr-TR" sz="6800" dirty="0" err="1" smtClean="0">
                <a:solidFill>
                  <a:schemeClr val="tx1">
                    <a:lumMod val="75000"/>
                    <a:lumOff val="25000"/>
                  </a:schemeClr>
                </a:solidFill>
                <a:latin typeface="Trebuchet MS" pitchFamily="34" charset="0"/>
              </a:rPr>
              <a:t>verdana</a:t>
            </a:r>
            <a:r>
              <a:rPr lang="tr-TR" sz="6800" dirty="0" smtClean="0">
                <a:solidFill>
                  <a:schemeClr val="tx1">
                    <a:lumMod val="75000"/>
                    <a:lumOff val="25000"/>
                  </a:schemeClr>
                </a:solidFill>
                <a:latin typeface="Trebuchet MS" pitchFamily="34" charset="0"/>
              </a:rPr>
              <a:t>" size="5" </a:t>
            </a:r>
            <a:r>
              <a:rPr lang="tr-TR" sz="6800" dirty="0" err="1" smtClean="0">
                <a:solidFill>
                  <a:schemeClr val="tx1">
                    <a:lumMod val="75000"/>
                    <a:lumOff val="25000"/>
                  </a:schemeClr>
                </a:solidFill>
                <a:latin typeface="Trebuchet MS" pitchFamily="34" charset="0"/>
              </a:rPr>
              <a:t>color</a:t>
            </a:r>
            <a:r>
              <a:rPr lang="tr-TR" sz="6800" dirty="0" smtClean="0">
                <a:solidFill>
                  <a:schemeClr val="tx1">
                    <a:lumMod val="75000"/>
                    <a:lumOff val="25000"/>
                  </a:schemeClr>
                </a:solidFill>
                <a:latin typeface="Trebuchet MS" pitchFamily="34" charset="0"/>
              </a:rPr>
              <a:t>="</a:t>
            </a:r>
            <a:r>
              <a:rPr lang="tr-TR" sz="6800" dirty="0" err="1" smtClean="0">
                <a:solidFill>
                  <a:schemeClr val="tx1">
                    <a:lumMod val="75000"/>
                    <a:lumOff val="25000"/>
                  </a:schemeClr>
                </a:solidFill>
                <a:latin typeface="Trebuchet MS" pitchFamily="34" charset="0"/>
              </a:rPr>
              <a:t>purple</a:t>
            </a:r>
            <a:r>
              <a:rPr lang="tr-TR" sz="6800" dirty="0" smtClean="0">
                <a:solidFill>
                  <a:schemeClr val="tx1">
                    <a:lumMod val="75000"/>
                    <a:lumOff val="25000"/>
                  </a:schemeClr>
                </a:solidFill>
                <a:latin typeface="Trebuchet MS" pitchFamily="34" charset="0"/>
              </a:rPr>
              <a:t>"&gt; Font Etiketi&lt;/font&gt; kullanılırdı.</a:t>
            </a:r>
          </a:p>
          <a:p>
            <a:pPr marL="0" indent="0" algn="just">
              <a:buNone/>
            </a:pPr>
            <a:r>
              <a:rPr lang="tr-TR" sz="6800" dirty="0" smtClean="0">
                <a:solidFill>
                  <a:schemeClr val="tx1">
                    <a:lumMod val="75000"/>
                    <a:lumOff val="25000"/>
                  </a:schemeClr>
                </a:solidFill>
                <a:latin typeface="Trebuchet MS" pitchFamily="34" charset="0"/>
              </a:rPr>
              <a:t>    &lt;/body&gt;</a:t>
            </a:r>
          </a:p>
          <a:p>
            <a:pPr marL="0" indent="0" algn="just">
              <a:buNone/>
            </a:pPr>
            <a:r>
              <a:rPr lang="tr-TR" sz="68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Autofit/>
          </a:bodyPr>
          <a:lstStyle/>
          <a:p>
            <a:pPr marL="0" indent="0" algn="just">
              <a:lnSpc>
                <a:spcPct val="80000"/>
              </a:lnSpc>
              <a:buFont typeface="Wingdings" pitchFamily="2" charset="2"/>
              <a:buNone/>
            </a:pPr>
            <a:r>
              <a:rPr lang="tr-TR" sz="2600" dirty="0" smtClean="0">
                <a:solidFill>
                  <a:srgbClr val="C00000"/>
                </a:solidFill>
                <a:latin typeface="Trebuchet MS" pitchFamily="34" charset="0"/>
              </a:rPr>
              <a:t>Metin ve Listeleme İşlemleri</a:t>
            </a:r>
          </a:p>
          <a:p>
            <a:pPr marL="0" indent="0" algn="just">
              <a:lnSpc>
                <a:spcPct val="80000"/>
              </a:lnSpc>
              <a:buNone/>
            </a:pPr>
            <a:r>
              <a:rPr lang="tr-TR" i="1" dirty="0" smtClean="0">
                <a:solidFill>
                  <a:srgbClr val="C00000"/>
                </a:solidFill>
                <a:latin typeface="Trebuchet MS" pitchFamily="34" charset="0"/>
              </a:rPr>
              <a:t>Metin Biçimlendirme Uygulamaları</a:t>
            </a:r>
          </a:p>
          <a:p>
            <a:pPr marL="0" indent="0" algn="just">
              <a:spcBef>
                <a:spcPts val="0"/>
              </a:spcBef>
              <a:buNone/>
            </a:pPr>
            <a:r>
              <a:rPr lang="tr-TR" sz="1400" dirty="0" smtClean="0">
                <a:solidFill>
                  <a:schemeClr val="tx1">
                    <a:lumMod val="75000"/>
                    <a:lumOff val="25000"/>
                  </a:schemeClr>
                </a:solidFill>
                <a:latin typeface="Trebuchet MS" pitchFamily="34" charset="0"/>
              </a:rPr>
              <a:t>&lt;!DOCTYPE html&gt;</a:t>
            </a:r>
          </a:p>
          <a:p>
            <a:pPr marL="0" indent="0" algn="just">
              <a:spcBef>
                <a:spcPts val="0"/>
              </a:spcBef>
              <a:buNone/>
            </a:pPr>
            <a:r>
              <a:rPr lang="tr-TR" sz="1400" dirty="0" smtClean="0">
                <a:solidFill>
                  <a:schemeClr val="tx1">
                    <a:lumMod val="75000"/>
                    <a:lumOff val="25000"/>
                  </a:schemeClr>
                </a:solidFill>
                <a:latin typeface="Trebuchet MS" pitchFamily="34" charset="0"/>
              </a:rPr>
              <a:t>&lt;html&gt;</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a:t>
            </a:r>
          </a:p>
          <a:p>
            <a:pPr marL="0" indent="0" algn="just">
              <a:spcBef>
                <a:spcPts val="0"/>
              </a:spcBef>
              <a:buNone/>
            </a:pPr>
            <a:r>
              <a:rPr lang="tr-TR" sz="1400" dirty="0" smtClean="0">
                <a:solidFill>
                  <a:schemeClr val="tx1">
                    <a:lumMod val="75000"/>
                    <a:lumOff val="25000"/>
                  </a:schemeClr>
                </a:solidFill>
                <a:latin typeface="Trebuchet MS" pitchFamily="34" charset="0"/>
              </a:rPr>
              <a:t>    &lt;body&gt;</a:t>
            </a:r>
          </a:p>
          <a:p>
            <a:pPr marL="0" indent="0" algn="just">
              <a:spcBef>
                <a:spcPts val="0"/>
              </a:spcBef>
              <a:buNone/>
            </a:pPr>
            <a:r>
              <a:rPr lang="tr-TR" sz="1400" dirty="0" smtClean="0">
                <a:solidFill>
                  <a:schemeClr val="tx1">
                    <a:lumMod val="75000"/>
                    <a:lumOff val="25000"/>
                  </a:schemeClr>
                </a:solidFill>
                <a:latin typeface="Trebuchet MS" pitchFamily="34" charset="0"/>
              </a:rPr>
              <a:t>        &lt;p&gt;Burada PHP kod örneği verilmektedir:&lt;/p&gt;</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code</a:t>
            </a:r>
            <a:r>
              <a:rPr lang="tr-TR" sz="1400" dirty="0" smtClean="0">
                <a:solidFill>
                  <a:schemeClr val="tx1">
                    <a:lumMod val="75000"/>
                    <a:lumOff val="25000"/>
                  </a:schemeClr>
                </a:solidFill>
                <a:latin typeface="Trebuchet MS" pitchFamily="34" charset="0"/>
              </a:rPr>
              <a:t>&gt;</a:t>
            </a:r>
          </a:p>
          <a:p>
            <a:pPr marL="0" indent="0" algn="just">
              <a:spcBef>
                <a:spcPts val="0"/>
              </a:spcBef>
              <a:buNone/>
            </a:pPr>
            <a:r>
              <a:rPr lang="tr-TR" sz="1400" dirty="0" smtClean="0">
                <a:solidFill>
                  <a:schemeClr val="tx1">
                    <a:lumMod val="75000"/>
                    <a:lumOff val="25000"/>
                  </a:schemeClr>
                </a:solidFill>
                <a:latin typeface="Trebuchet MS" pitchFamily="34" charset="0"/>
              </a:rPr>
              <a:t>            $x = 5;</a:t>
            </a:r>
          </a:p>
          <a:p>
            <a:pPr marL="0" indent="0" algn="just">
              <a:spcBef>
                <a:spcPts val="0"/>
              </a:spcBef>
              <a:buNone/>
            </a:pPr>
            <a:r>
              <a:rPr lang="tr-TR" sz="1400" dirty="0" smtClean="0">
                <a:solidFill>
                  <a:schemeClr val="tx1">
                    <a:lumMod val="75000"/>
                    <a:lumOff val="25000"/>
                  </a:schemeClr>
                </a:solidFill>
                <a:latin typeface="Trebuchet MS" pitchFamily="34" charset="0"/>
              </a:rPr>
              <a:t>            $y = 5;</a:t>
            </a:r>
          </a:p>
          <a:p>
            <a:pPr marL="0" indent="0" algn="just">
              <a:spcBef>
                <a:spcPts val="0"/>
              </a:spcBef>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echo</a:t>
            </a:r>
            <a:r>
              <a:rPr lang="tr-TR" sz="1400" dirty="0" smtClean="0">
                <a:solidFill>
                  <a:schemeClr val="tx1">
                    <a:lumMod val="75000"/>
                    <a:lumOff val="25000"/>
                  </a:schemeClr>
                </a:solidFill>
                <a:latin typeface="Trebuchet MS" pitchFamily="34" charset="0"/>
              </a:rPr>
              <a:t> $x + $y;</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code</a:t>
            </a:r>
            <a:r>
              <a:rPr lang="tr-TR" sz="1400" dirty="0" smtClean="0">
                <a:solidFill>
                  <a:schemeClr val="tx1">
                    <a:lumMod val="75000"/>
                    <a:lumOff val="25000"/>
                  </a:schemeClr>
                </a:solidFill>
                <a:latin typeface="Trebuchet MS" pitchFamily="34" charset="0"/>
              </a:rPr>
              <a:t>&gt;</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pre</a:t>
            </a:r>
            <a:r>
              <a:rPr lang="tr-TR" sz="1400" dirty="0" smtClean="0">
                <a:solidFill>
                  <a:schemeClr val="tx1">
                    <a:lumMod val="75000"/>
                    <a:lumOff val="25000"/>
                  </a:schemeClr>
                </a:solidFill>
                <a:latin typeface="Trebuchet MS" pitchFamily="34" charset="0"/>
              </a:rPr>
              <a:t>&gt;Burada PHP kod örneği verilmektedir.</a:t>
            </a:r>
          </a:p>
          <a:p>
            <a:pPr marL="0" indent="0" algn="just">
              <a:spcBef>
                <a:spcPts val="0"/>
              </a:spcBef>
              <a:buNone/>
            </a:pPr>
            <a:r>
              <a:rPr lang="tr-TR" sz="1400" dirty="0" smtClean="0">
                <a:solidFill>
                  <a:schemeClr val="tx1">
                    <a:lumMod val="75000"/>
                    <a:lumOff val="25000"/>
                  </a:schemeClr>
                </a:solidFill>
                <a:latin typeface="Trebuchet MS" pitchFamily="34" charset="0"/>
              </a:rPr>
              <a:t>        $x = 5;</a:t>
            </a:r>
          </a:p>
          <a:p>
            <a:pPr marL="0" indent="0" algn="just">
              <a:spcBef>
                <a:spcPts val="0"/>
              </a:spcBef>
              <a:buNone/>
            </a:pPr>
            <a:r>
              <a:rPr lang="tr-TR" sz="1400" dirty="0" smtClean="0">
                <a:solidFill>
                  <a:schemeClr val="tx1">
                    <a:lumMod val="75000"/>
                    <a:lumOff val="25000"/>
                  </a:schemeClr>
                </a:solidFill>
                <a:latin typeface="Trebuchet MS" pitchFamily="34" charset="0"/>
              </a:rPr>
              <a:t>        $y = 5;</a:t>
            </a:r>
          </a:p>
          <a:p>
            <a:pPr marL="0" indent="0" algn="just">
              <a:spcBef>
                <a:spcPts val="0"/>
              </a:spcBef>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echo</a:t>
            </a:r>
            <a:r>
              <a:rPr lang="tr-TR" sz="1400" dirty="0" smtClean="0">
                <a:solidFill>
                  <a:schemeClr val="tx1">
                    <a:lumMod val="75000"/>
                    <a:lumOff val="25000"/>
                  </a:schemeClr>
                </a:solidFill>
                <a:latin typeface="Trebuchet MS" pitchFamily="34" charset="0"/>
              </a:rPr>
              <a:t> $x + $y;</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pre</a:t>
            </a:r>
            <a:r>
              <a:rPr lang="tr-TR" sz="1400" dirty="0" smtClean="0">
                <a:solidFill>
                  <a:schemeClr val="tx1">
                    <a:lumMod val="75000"/>
                    <a:lumOff val="25000"/>
                  </a:schemeClr>
                </a:solidFill>
                <a:latin typeface="Trebuchet MS" pitchFamily="34" charset="0"/>
              </a:rPr>
              <a:t>&gt;</a:t>
            </a:r>
          </a:p>
          <a:p>
            <a:pPr marL="0" indent="0" algn="just">
              <a:spcBef>
                <a:spcPts val="0"/>
              </a:spcBef>
              <a:buNone/>
            </a:pPr>
            <a:r>
              <a:rPr lang="tr-TR" sz="1400" dirty="0" smtClean="0">
                <a:solidFill>
                  <a:schemeClr val="tx1">
                    <a:lumMod val="75000"/>
                    <a:lumOff val="25000"/>
                  </a:schemeClr>
                </a:solidFill>
                <a:latin typeface="Trebuchet MS" pitchFamily="34" charset="0"/>
              </a:rPr>
              <a:t>        &lt;p&gt;Burada bir &lt;var&gt;değişken&lt;/var&gt; tanımlanmaktadır.&lt;/p&gt;Eğer değer boş </a:t>
            </a:r>
          </a:p>
          <a:p>
            <a:pPr marL="0" indent="0" algn="just">
              <a:spcBef>
                <a:spcPts val="0"/>
              </a:spcBef>
              <a:buNone/>
            </a:pPr>
            <a:r>
              <a:rPr lang="tr-TR" sz="1400" dirty="0" smtClean="0">
                <a:solidFill>
                  <a:schemeClr val="tx1">
                    <a:lumMod val="75000"/>
                    <a:lumOff val="25000"/>
                  </a:schemeClr>
                </a:solidFill>
                <a:latin typeface="Trebuchet MS" pitchFamily="34" charset="0"/>
              </a:rPr>
              <a:t>        bırakılırsa, program geriye &lt;</a:t>
            </a:r>
            <a:r>
              <a:rPr lang="tr-TR" sz="1400" dirty="0" err="1" smtClean="0">
                <a:solidFill>
                  <a:schemeClr val="tx1">
                    <a:lumMod val="75000"/>
                    <a:lumOff val="25000"/>
                  </a:schemeClr>
                </a:solidFill>
                <a:latin typeface="Trebuchet MS" pitchFamily="34" charset="0"/>
              </a:rPr>
              <a:t>samp</a:t>
            </a:r>
            <a:r>
              <a:rPr lang="tr-TR" sz="1400" dirty="0" smtClean="0">
                <a:solidFill>
                  <a:schemeClr val="tx1">
                    <a:lumMod val="75000"/>
                    <a:lumOff val="25000"/>
                  </a:schemeClr>
                </a:solidFill>
                <a:latin typeface="Trebuchet MS" pitchFamily="34" charset="0"/>
              </a:rPr>
              <a:t>&gt;JSON&lt;/</a:t>
            </a:r>
            <a:r>
              <a:rPr lang="tr-TR" sz="1400" dirty="0" err="1" smtClean="0">
                <a:solidFill>
                  <a:schemeClr val="tx1">
                    <a:lumMod val="75000"/>
                    <a:lumOff val="25000"/>
                  </a:schemeClr>
                </a:solidFill>
                <a:latin typeface="Trebuchet MS" pitchFamily="34" charset="0"/>
              </a:rPr>
              <a:t>samp</a:t>
            </a:r>
            <a:r>
              <a:rPr lang="tr-TR" sz="1400" dirty="0" smtClean="0">
                <a:solidFill>
                  <a:schemeClr val="tx1">
                    <a:lumMod val="75000"/>
                    <a:lumOff val="25000"/>
                  </a:schemeClr>
                </a:solidFill>
                <a:latin typeface="Trebuchet MS" pitchFamily="34" charset="0"/>
              </a:rPr>
              <a:t>&gt; formatında hata döndürecektir.</a:t>
            </a:r>
          </a:p>
          <a:p>
            <a:pPr marL="0" indent="0" algn="just">
              <a:spcBef>
                <a:spcPts val="0"/>
              </a:spcBef>
              <a:buNone/>
            </a:pPr>
            <a:r>
              <a:rPr lang="tr-TR" sz="1400" dirty="0" smtClean="0">
                <a:solidFill>
                  <a:schemeClr val="tx1">
                    <a:lumMod val="75000"/>
                    <a:lumOff val="25000"/>
                  </a:schemeClr>
                </a:solidFill>
                <a:latin typeface="Trebuchet MS" pitchFamily="34" charset="0"/>
              </a:rPr>
              <a:t>        &lt;p&gt;Sayfa kaynağını görüntülemek için </a:t>
            </a:r>
          </a:p>
          <a:p>
            <a:pPr marL="0" indent="0" algn="just">
              <a:spcBef>
                <a:spcPts val="0"/>
              </a:spcBef>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kbd</a:t>
            </a:r>
            <a:r>
              <a:rPr lang="tr-TR" sz="1400" dirty="0" smtClean="0">
                <a:solidFill>
                  <a:schemeClr val="tx1">
                    <a:lumMod val="75000"/>
                    <a:lumOff val="25000"/>
                  </a:schemeClr>
                </a:solidFill>
                <a:latin typeface="Trebuchet MS" pitchFamily="34" charset="0"/>
              </a:rPr>
              <a:t>&gt;</a:t>
            </a:r>
            <a:r>
              <a:rPr lang="tr-TR" sz="1400" dirty="0" err="1" smtClean="0">
                <a:solidFill>
                  <a:schemeClr val="tx1">
                    <a:lumMod val="75000"/>
                    <a:lumOff val="25000"/>
                  </a:schemeClr>
                </a:solidFill>
                <a:latin typeface="Trebuchet MS" pitchFamily="34" charset="0"/>
              </a:rPr>
              <a:t>command</a:t>
            </a:r>
            <a:r>
              <a:rPr lang="tr-TR" sz="1400" dirty="0" smtClean="0">
                <a:solidFill>
                  <a:schemeClr val="tx1">
                    <a:lumMod val="75000"/>
                    <a:lumOff val="25000"/>
                  </a:schemeClr>
                </a:solidFill>
                <a:latin typeface="Trebuchet MS" pitchFamily="34" charset="0"/>
              </a:rPr>
              <a:t> + </a:t>
            </a:r>
            <a:r>
              <a:rPr lang="tr-TR" sz="1400" dirty="0" err="1" smtClean="0">
                <a:solidFill>
                  <a:schemeClr val="tx1">
                    <a:lumMod val="75000"/>
                    <a:lumOff val="25000"/>
                  </a:schemeClr>
                </a:solidFill>
                <a:latin typeface="Trebuchet MS" pitchFamily="34" charset="0"/>
              </a:rPr>
              <a:t>option</a:t>
            </a:r>
            <a:r>
              <a:rPr lang="tr-TR" sz="1400" dirty="0" smtClean="0">
                <a:solidFill>
                  <a:schemeClr val="tx1">
                    <a:lumMod val="75000"/>
                    <a:lumOff val="25000"/>
                  </a:schemeClr>
                </a:solidFill>
                <a:latin typeface="Trebuchet MS" pitchFamily="34" charset="0"/>
              </a:rPr>
              <a:t> + u&lt;/</a:t>
            </a:r>
            <a:r>
              <a:rPr lang="tr-TR" sz="1400" dirty="0" err="1" smtClean="0">
                <a:solidFill>
                  <a:schemeClr val="tx1">
                    <a:lumMod val="75000"/>
                    <a:lumOff val="25000"/>
                  </a:schemeClr>
                </a:solidFill>
                <a:latin typeface="Trebuchet MS" pitchFamily="34" charset="0"/>
              </a:rPr>
              <a:t>kbd</a:t>
            </a:r>
            <a:r>
              <a:rPr lang="tr-TR" sz="1400" dirty="0" smtClean="0">
                <a:solidFill>
                  <a:schemeClr val="tx1">
                    <a:lumMod val="75000"/>
                    <a:lumOff val="25000"/>
                  </a:schemeClr>
                </a:solidFill>
                <a:latin typeface="Trebuchet MS" pitchFamily="34" charset="0"/>
              </a:rPr>
              <a:t>&gt; </a:t>
            </a:r>
            <a:r>
              <a:rPr lang="tr-TR" sz="1400" dirty="0" err="1" smtClean="0">
                <a:solidFill>
                  <a:schemeClr val="tx1">
                    <a:lumMod val="75000"/>
                    <a:lumOff val="25000"/>
                  </a:schemeClr>
                </a:solidFill>
                <a:latin typeface="Trebuchet MS" pitchFamily="34" charset="0"/>
              </a:rPr>
              <a:t>kısayolunu</a:t>
            </a:r>
            <a:r>
              <a:rPr lang="tr-TR" sz="1400" dirty="0" smtClean="0">
                <a:solidFill>
                  <a:schemeClr val="tx1">
                    <a:lumMod val="75000"/>
                    <a:lumOff val="25000"/>
                  </a:schemeClr>
                </a:solidFill>
                <a:latin typeface="Trebuchet MS" pitchFamily="34" charset="0"/>
              </a:rPr>
              <a:t> kullanın.&lt;/p&gt;</a:t>
            </a:r>
          </a:p>
          <a:p>
            <a:pPr marL="0" indent="0" algn="just">
              <a:spcBef>
                <a:spcPts val="0"/>
              </a:spcBef>
              <a:buNone/>
            </a:pPr>
            <a:r>
              <a:rPr lang="tr-TR" sz="1400" dirty="0" smtClean="0">
                <a:solidFill>
                  <a:schemeClr val="tx1">
                    <a:lumMod val="75000"/>
                    <a:lumOff val="25000"/>
                  </a:schemeClr>
                </a:solidFill>
                <a:latin typeface="Trebuchet MS" pitchFamily="34" charset="0"/>
              </a:rPr>
              <a:t>        &lt;p&gt;&lt;</a:t>
            </a:r>
            <a:r>
              <a:rPr lang="tr-TR" sz="1400" dirty="0" err="1" smtClean="0">
                <a:solidFill>
                  <a:schemeClr val="tx1">
                    <a:lumMod val="75000"/>
                    <a:lumOff val="25000"/>
                  </a:schemeClr>
                </a:solidFill>
                <a:latin typeface="Trebuchet MS" pitchFamily="34" charset="0"/>
              </a:rPr>
              <a:t>dfn</a:t>
            </a:r>
            <a:r>
              <a:rPr lang="tr-TR" sz="1400" dirty="0" smtClean="0">
                <a:solidFill>
                  <a:schemeClr val="tx1">
                    <a:lumMod val="75000"/>
                    <a:lumOff val="25000"/>
                  </a:schemeClr>
                </a:solidFill>
                <a:latin typeface="Trebuchet MS" pitchFamily="34" charset="0"/>
              </a:rPr>
              <a:t>&gt;HTML&lt;/</a:t>
            </a:r>
            <a:r>
              <a:rPr lang="tr-TR" sz="1400" dirty="0" err="1" smtClean="0">
                <a:solidFill>
                  <a:schemeClr val="tx1">
                    <a:lumMod val="75000"/>
                    <a:lumOff val="25000"/>
                  </a:schemeClr>
                </a:solidFill>
                <a:latin typeface="Trebuchet MS" pitchFamily="34" charset="0"/>
              </a:rPr>
              <a:t>dfn</a:t>
            </a:r>
            <a:r>
              <a:rPr lang="tr-TR" sz="1400" dirty="0" smtClean="0">
                <a:solidFill>
                  <a:schemeClr val="tx1">
                    <a:lumMod val="75000"/>
                    <a:lumOff val="25000"/>
                  </a:schemeClr>
                </a:solidFill>
                <a:latin typeface="Trebuchet MS" pitchFamily="34" charset="0"/>
              </a:rPr>
              <a:t>&gt; web sayfaları oluşturmak için kullanılan standart biçimlendirme dilidir&lt;/p&gt;</a:t>
            </a:r>
          </a:p>
          <a:p>
            <a:pPr marL="0" indent="0" algn="just">
              <a:spcBef>
                <a:spcPts val="0"/>
              </a:spcBef>
              <a:buNone/>
            </a:pPr>
            <a:r>
              <a:rPr lang="tr-TR" sz="1400" dirty="0" smtClean="0">
                <a:solidFill>
                  <a:schemeClr val="tx1">
                    <a:lumMod val="75000"/>
                    <a:lumOff val="25000"/>
                  </a:schemeClr>
                </a:solidFill>
                <a:latin typeface="Trebuchet MS" pitchFamily="34" charset="0"/>
              </a:rPr>
              <a:t>    &lt;/body&gt;</a:t>
            </a:r>
          </a:p>
          <a:p>
            <a:pPr marL="0" indent="0" algn="just">
              <a:spcBef>
                <a:spcPts val="0"/>
              </a:spcBef>
              <a:buNone/>
            </a:pPr>
            <a:r>
              <a:rPr lang="tr-TR" sz="14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Autofit/>
          </a:bodyPr>
          <a:lstStyle/>
          <a:p>
            <a:pPr marL="0" indent="0" algn="just">
              <a:lnSpc>
                <a:spcPct val="80000"/>
              </a:lnSpc>
              <a:buFont typeface="Wingdings" pitchFamily="2" charset="2"/>
              <a:buNone/>
            </a:pPr>
            <a:r>
              <a:rPr lang="tr-TR" sz="2600" dirty="0" smtClean="0">
                <a:solidFill>
                  <a:srgbClr val="C00000"/>
                </a:solidFill>
                <a:latin typeface="Trebuchet MS" pitchFamily="34" charset="0"/>
              </a:rPr>
              <a:t>Metin ve Listeleme İşlemleri</a:t>
            </a:r>
          </a:p>
          <a:p>
            <a:pPr marL="0" indent="0" algn="just">
              <a:lnSpc>
                <a:spcPct val="80000"/>
              </a:lnSpc>
              <a:buNone/>
            </a:pPr>
            <a:r>
              <a:rPr lang="tr-TR" i="1" dirty="0" smtClean="0">
                <a:solidFill>
                  <a:srgbClr val="C00000"/>
                </a:solidFill>
                <a:latin typeface="Trebuchet MS" pitchFamily="34" charset="0"/>
              </a:rPr>
              <a:t>Metin Biçimlendirme Uygulamaları</a:t>
            </a:r>
          </a:p>
          <a:p>
            <a:pPr marL="0" indent="0" algn="just">
              <a:spcBef>
                <a:spcPts val="0"/>
              </a:spcBef>
              <a:buNone/>
            </a:pPr>
            <a:r>
              <a:rPr lang="tr-TR" sz="1500" dirty="0" smtClean="0">
                <a:solidFill>
                  <a:schemeClr val="tx1">
                    <a:lumMod val="75000"/>
                    <a:lumOff val="25000"/>
                  </a:schemeClr>
                </a:solidFill>
                <a:latin typeface="Trebuchet MS" pitchFamily="34" charset="0"/>
              </a:rPr>
              <a:t>&lt;!DOCTYPE html&gt;</a:t>
            </a:r>
          </a:p>
          <a:p>
            <a:pPr marL="0" indent="0" algn="just">
              <a:spcBef>
                <a:spcPts val="0"/>
              </a:spcBef>
              <a:buNone/>
            </a:pPr>
            <a:r>
              <a:rPr lang="tr-TR" sz="1500" dirty="0" smtClean="0">
                <a:solidFill>
                  <a:schemeClr val="tx1">
                    <a:lumMod val="75000"/>
                    <a:lumOff val="25000"/>
                  </a:schemeClr>
                </a:solidFill>
                <a:latin typeface="Trebuchet MS" pitchFamily="34" charset="0"/>
              </a:rPr>
              <a:t>&lt;html&gt;</a:t>
            </a:r>
          </a:p>
          <a:p>
            <a:pPr marL="0" indent="0" algn="just">
              <a:spcBef>
                <a:spcPts val="0"/>
              </a:spcBef>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spcBef>
                <a:spcPts val="0"/>
              </a:spcBef>
              <a:buNone/>
            </a:pPr>
            <a:r>
              <a:rPr lang="tr-TR" sz="1500" dirty="0" smtClean="0">
                <a:solidFill>
                  <a:schemeClr val="tx1">
                    <a:lumMod val="75000"/>
                    <a:lumOff val="25000"/>
                  </a:schemeClr>
                </a:solidFill>
                <a:latin typeface="Trebuchet MS" pitchFamily="34" charset="0"/>
              </a:rPr>
              <a:t>    &lt;body&gt;</a:t>
            </a:r>
          </a:p>
          <a:p>
            <a:pPr marL="0" indent="0" algn="just">
              <a:spcBef>
                <a:spcPts val="0"/>
              </a:spcBef>
              <a:buNone/>
            </a:pPr>
            <a:r>
              <a:rPr lang="tr-TR" sz="1500" dirty="0" smtClean="0">
                <a:solidFill>
                  <a:schemeClr val="tx1">
                    <a:lumMod val="75000"/>
                    <a:lumOff val="25000"/>
                  </a:schemeClr>
                </a:solidFill>
                <a:latin typeface="Trebuchet MS" pitchFamily="34" charset="0"/>
              </a:rPr>
              <a:t>        &lt;p&gt;</a:t>
            </a:r>
            <a:r>
              <a:rPr lang="tr-TR" sz="1500" dirty="0" err="1" smtClean="0">
                <a:solidFill>
                  <a:schemeClr val="tx1">
                    <a:lumMod val="75000"/>
                    <a:lumOff val="25000"/>
                  </a:schemeClr>
                </a:solidFill>
                <a:latin typeface="Trebuchet MS" pitchFamily="34" charset="0"/>
              </a:rPr>
              <a:t>LÖSEV'in</a:t>
            </a:r>
            <a:r>
              <a:rPr lang="tr-TR" sz="1500" dirty="0" smtClean="0">
                <a:solidFill>
                  <a:schemeClr val="tx1">
                    <a:lumMod val="75000"/>
                    <a:lumOff val="25000"/>
                  </a:schemeClr>
                </a:solidFill>
                <a:latin typeface="Trebuchet MS" pitchFamily="34" charset="0"/>
              </a:rPr>
              <a:t> kuruluş amacı &lt;q&gt;Lösemili ve kan hastası çocuklara yardım etmektir&lt;/q&gt;&lt;/p&gt;</a:t>
            </a:r>
          </a:p>
          <a:p>
            <a:pPr marL="0" indent="0" algn="just">
              <a:spcBef>
                <a:spcPts val="0"/>
              </a:spcBef>
              <a:buNone/>
            </a:pPr>
            <a:r>
              <a:rPr lang="tr-TR" sz="1500" dirty="0" smtClean="0">
                <a:solidFill>
                  <a:schemeClr val="tx1">
                    <a:lumMod val="75000"/>
                    <a:lumOff val="25000"/>
                  </a:schemeClr>
                </a:solidFill>
                <a:latin typeface="Trebuchet MS" pitchFamily="34" charset="0"/>
              </a:rPr>
              <a:t>        &lt;p&gt;LÖSEV' i kurmaktaki amacımız; &lt;</a:t>
            </a:r>
            <a:r>
              <a:rPr lang="tr-TR" sz="1500" dirty="0" err="1" smtClean="0">
                <a:solidFill>
                  <a:schemeClr val="tx1">
                    <a:lumMod val="75000"/>
                    <a:lumOff val="25000"/>
                  </a:schemeClr>
                </a:solidFill>
                <a:latin typeface="Trebuchet MS" pitchFamily="34" charset="0"/>
              </a:rPr>
              <a:t>blockquote</a:t>
            </a:r>
            <a:r>
              <a:rPr lang="tr-TR" sz="1500" dirty="0" smtClean="0">
                <a:solidFill>
                  <a:schemeClr val="tx1">
                    <a:lumMod val="75000"/>
                    <a:lumOff val="25000"/>
                  </a:schemeClr>
                </a:solidFill>
                <a:latin typeface="Trebuchet MS" pitchFamily="34" charset="0"/>
              </a:rPr>
              <a:t>&gt;Lösemili ve kan hastası çocukların, </a:t>
            </a:r>
          </a:p>
          <a:p>
            <a:pPr marL="0" indent="0" algn="just">
              <a:spcBef>
                <a:spcPts val="0"/>
              </a:spcBef>
              <a:buNone/>
            </a:pPr>
            <a:r>
              <a:rPr lang="tr-TR" sz="1500" dirty="0" smtClean="0">
                <a:solidFill>
                  <a:schemeClr val="tx1">
                    <a:lumMod val="75000"/>
                    <a:lumOff val="25000"/>
                  </a:schemeClr>
                </a:solidFill>
                <a:latin typeface="Trebuchet MS" pitchFamily="34" charset="0"/>
              </a:rPr>
              <a:t>            sağlık ve eğitim başta olmak üzere her türlü ihtiyaçlarının sağlanmasına </a:t>
            </a:r>
          </a:p>
          <a:p>
            <a:pPr marL="0" indent="0" algn="just">
              <a:spcBef>
                <a:spcPts val="0"/>
              </a:spcBef>
              <a:buNone/>
            </a:pPr>
            <a:r>
              <a:rPr lang="tr-TR" sz="1500" dirty="0" smtClean="0">
                <a:solidFill>
                  <a:schemeClr val="tx1">
                    <a:lumMod val="75000"/>
                    <a:lumOff val="25000"/>
                  </a:schemeClr>
                </a:solidFill>
                <a:latin typeface="Trebuchet MS" pitchFamily="34" charset="0"/>
              </a:rPr>
              <a:t>            yardımcı olmak, bunun yanı sıra, kalıtsal ve </a:t>
            </a:r>
            <a:r>
              <a:rPr lang="tr-TR" sz="1500" dirty="0" err="1" smtClean="0">
                <a:solidFill>
                  <a:schemeClr val="tx1">
                    <a:lumMod val="75000"/>
                    <a:lumOff val="25000"/>
                  </a:schemeClr>
                </a:solidFill>
                <a:latin typeface="Trebuchet MS" pitchFamily="34" charset="0"/>
              </a:rPr>
              <a:t>edinsel</a:t>
            </a:r>
            <a:r>
              <a:rPr lang="tr-TR" sz="1500" dirty="0" smtClean="0">
                <a:solidFill>
                  <a:schemeClr val="tx1">
                    <a:lumMod val="75000"/>
                    <a:lumOff val="25000"/>
                  </a:schemeClr>
                </a:solidFill>
                <a:latin typeface="Trebuchet MS" pitchFamily="34" charset="0"/>
              </a:rPr>
              <a:t> kan hastalıkları konusunda </a:t>
            </a:r>
          </a:p>
          <a:p>
            <a:pPr marL="0" indent="0" algn="just">
              <a:spcBef>
                <a:spcPts val="0"/>
              </a:spcBef>
              <a:buNone/>
            </a:pPr>
            <a:r>
              <a:rPr lang="tr-TR" sz="1500" dirty="0" smtClean="0">
                <a:solidFill>
                  <a:schemeClr val="tx1">
                    <a:lumMod val="75000"/>
                    <a:lumOff val="25000"/>
                  </a:schemeClr>
                </a:solidFill>
                <a:latin typeface="Trebuchet MS" pitchFamily="34" charset="0"/>
              </a:rPr>
              <a:t>            ulusal düzeyde tedavi, eğitim ve araştırma kurumları kurmak ve işletmektir.&lt;/</a:t>
            </a:r>
            <a:r>
              <a:rPr lang="tr-TR" sz="1500" dirty="0" err="1" smtClean="0">
                <a:solidFill>
                  <a:schemeClr val="tx1">
                    <a:lumMod val="75000"/>
                    <a:lumOff val="25000"/>
                  </a:schemeClr>
                </a:solidFill>
                <a:latin typeface="Trebuchet MS" pitchFamily="34" charset="0"/>
              </a:rPr>
              <a:t>blockquote</a:t>
            </a:r>
            <a:r>
              <a:rPr lang="tr-TR" sz="1500" dirty="0" smtClean="0">
                <a:solidFill>
                  <a:schemeClr val="tx1">
                    <a:lumMod val="75000"/>
                    <a:lumOff val="25000"/>
                  </a:schemeClr>
                </a:solidFill>
                <a:latin typeface="Trebuchet MS" pitchFamily="34" charset="0"/>
              </a:rPr>
              <a:t>&gt;&lt;/p&gt;</a:t>
            </a:r>
          </a:p>
          <a:p>
            <a:pPr marL="0" indent="0" algn="just">
              <a:spcBef>
                <a:spcPts val="0"/>
              </a:spcBef>
              <a:buNone/>
            </a:pPr>
            <a:r>
              <a:rPr lang="tr-TR" sz="1500" dirty="0" smtClean="0">
                <a:solidFill>
                  <a:schemeClr val="tx1">
                    <a:lumMod val="75000"/>
                    <a:lumOff val="25000"/>
                  </a:schemeClr>
                </a:solidFill>
                <a:latin typeface="Trebuchet MS" pitchFamily="34" charset="0"/>
              </a:rPr>
              <a:t>        &lt;p&gt;&lt;</a:t>
            </a:r>
            <a:r>
              <a:rPr lang="tr-TR" sz="1500" dirty="0" err="1" smtClean="0">
                <a:solidFill>
                  <a:schemeClr val="tx1">
                    <a:lumMod val="75000"/>
                    <a:lumOff val="25000"/>
                  </a:schemeClr>
                </a:solidFill>
                <a:latin typeface="Trebuchet MS" pitchFamily="34" charset="0"/>
              </a:rPr>
              <a:t>abbr</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title</a:t>
            </a:r>
            <a:r>
              <a:rPr lang="tr-TR" sz="1500" dirty="0" smtClean="0">
                <a:solidFill>
                  <a:schemeClr val="tx1">
                    <a:lumMod val="75000"/>
                    <a:lumOff val="25000"/>
                  </a:schemeClr>
                </a:solidFill>
                <a:latin typeface="Trebuchet MS" pitchFamily="34" charset="0"/>
              </a:rPr>
              <a:t>="Türkiye Büyük Millet Meclisi"&gt;TBMM&lt;/</a:t>
            </a:r>
            <a:r>
              <a:rPr lang="tr-TR" sz="1500" dirty="0" err="1" smtClean="0">
                <a:solidFill>
                  <a:schemeClr val="tx1">
                    <a:lumMod val="75000"/>
                    <a:lumOff val="25000"/>
                  </a:schemeClr>
                </a:solidFill>
                <a:latin typeface="Trebuchet MS" pitchFamily="34" charset="0"/>
              </a:rPr>
              <a:t>abbr</a:t>
            </a:r>
            <a:r>
              <a:rPr lang="tr-TR" sz="1500" smtClean="0">
                <a:solidFill>
                  <a:schemeClr val="tx1">
                    <a:lumMod val="75000"/>
                    <a:lumOff val="25000"/>
                  </a:schemeClr>
                </a:solidFill>
                <a:latin typeface="Trebuchet MS" pitchFamily="34" charset="0"/>
              </a:rPr>
              <a:t>&gt; 23 </a:t>
            </a:r>
            <a:r>
              <a:rPr lang="tr-TR" sz="1500" dirty="0" smtClean="0">
                <a:solidFill>
                  <a:schemeClr val="tx1">
                    <a:lumMod val="75000"/>
                    <a:lumOff val="25000"/>
                  </a:schemeClr>
                </a:solidFill>
                <a:latin typeface="Trebuchet MS" pitchFamily="34" charset="0"/>
              </a:rPr>
              <a:t>Nisan 1920'de kurulmuştur.&lt;/p&gt;&lt;/p&gt;</a:t>
            </a:r>
          </a:p>
          <a:p>
            <a:pPr marL="0" indent="0" algn="just">
              <a:spcBef>
                <a:spcPts val="0"/>
              </a:spcBef>
              <a:buNone/>
            </a:pPr>
            <a:r>
              <a:rPr lang="tr-TR" sz="1500" dirty="0" smtClean="0">
                <a:solidFill>
                  <a:schemeClr val="tx1">
                    <a:lumMod val="75000"/>
                    <a:lumOff val="25000"/>
                  </a:schemeClr>
                </a:solidFill>
                <a:latin typeface="Trebuchet MS" pitchFamily="34" charset="0"/>
              </a:rPr>
              <a:t>        &lt;p&gt;Necmettin Erbakan Üniversitesi&lt;/p&gt;</a:t>
            </a:r>
          </a:p>
          <a:p>
            <a:pPr marL="0" indent="0" algn="just">
              <a:spcBef>
                <a:spcPts val="0"/>
              </a:spcBef>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address</a:t>
            </a:r>
            <a:r>
              <a:rPr lang="tr-TR" sz="1500" dirty="0" smtClean="0">
                <a:solidFill>
                  <a:schemeClr val="tx1">
                    <a:lumMod val="75000"/>
                    <a:lumOff val="25000"/>
                  </a:schemeClr>
                </a:solidFill>
                <a:latin typeface="Trebuchet MS" pitchFamily="34" charset="0"/>
              </a:rPr>
              <a:t>&gt;Yaka Mah. Yeni Meram Cad.&lt;</a:t>
            </a:r>
            <a:r>
              <a:rPr lang="tr-TR" sz="1500" dirty="0" err="1" smtClean="0">
                <a:solidFill>
                  <a:schemeClr val="tx1">
                    <a:lumMod val="75000"/>
                    <a:lumOff val="25000"/>
                  </a:schemeClr>
                </a:solidFill>
                <a:latin typeface="Trebuchet MS" pitchFamily="34" charset="0"/>
              </a:rPr>
              <a:t>br</a:t>
            </a:r>
            <a:r>
              <a:rPr lang="tr-TR" sz="1500" dirty="0" smtClean="0">
                <a:solidFill>
                  <a:schemeClr val="tx1">
                    <a:lumMod val="75000"/>
                    <a:lumOff val="25000"/>
                  </a:schemeClr>
                </a:solidFill>
                <a:latin typeface="Trebuchet MS" pitchFamily="34" charset="0"/>
              </a:rPr>
              <a:t>&gt;Kasım Halife Sok.&lt;</a:t>
            </a:r>
            <a:r>
              <a:rPr lang="tr-TR" sz="1500" dirty="0" err="1" smtClean="0">
                <a:solidFill>
                  <a:schemeClr val="tx1">
                    <a:lumMod val="75000"/>
                    <a:lumOff val="25000"/>
                  </a:schemeClr>
                </a:solidFill>
                <a:latin typeface="Trebuchet MS" pitchFamily="34" charset="0"/>
              </a:rPr>
              <a:t>br</a:t>
            </a:r>
            <a:r>
              <a:rPr lang="tr-TR" sz="1500" dirty="0" smtClean="0">
                <a:solidFill>
                  <a:schemeClr val="tx1">
                    <a:lumMod val="75000"/>
                    <a:lumOff val="25000"/>
                  </a:schemeClr>
                </a:solidFill>
                <a:latin typeface="Trebuchet MS" pitchFamily="34" charset="0"/>
              </a:rPr>
              <a:t>&gt; No: 11/1 (A Blok) No: 11 (B Blok)&lt;</a:t>
            </a:r>
            <a:r>
              <a:rPr lang="tr-TR" sz="1500" dirty="0" err="1" smtClean="0">
                <a:solidFill>
                  <a:schemeClr val="tx1">
                    <a:lumMod val="75000"/>
                    <a:lumOff val="25000"/>
                  </a:schemeClr>
                </a:solidFill>
                <a:latin typeface="Trebuchet MS" pitchFamily="34" charset="0"/>
              </a:rPr>
              <a:t>br</a:t>
            </a:r>
            <a:r>
              <a:rPr lang="tr-TR" sz="1500" dirty="0" smtClean="0">
                <a:solidFill>
                  <a:schemeClr val="tx1">
                    <a:lumMod val="75000"/>
                    <a:lumOff val="25000"/>
                  </a:schemeClr>
                </a:solidFill>
                <a:latin typeface="Trebuchet MS" pitchFamily="34" charset="0"/>
              </a:rPr>
              <a:t>&gt;42090 Meram/KONYA</a:t>
            </a:r>
          </a:p>
          <a:p>
            <a:pPr marL="0" indent="0" algn="just">
              <a:spcBef>
                <a:spcPts val="0"/>
              </a:spcBef>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address</a:t>
            </a:r>
            <a:r>
              <a:rPr lang="tr-TR" sz="1500" dirty="0" smtClean="0">
                <a:solidFill>
                  <a:schemeClr val="tx1">
                    <a:lumMod val="75000"/>
                    <a:lumOff val="25000"/>
                  </a:schemeClr>
                </a:solidFill>
                <a:latin typeface="Trebuchet MS" pitchFamily="34" charset="0"/>
              </a:rPr>
              <a:t>&gt;</a:t>
            </a:r>
          </a:p>
          <a:p>
            <a:pPr marL="0" indent="0" algn="just">
              <a:spcBef>
                <a:spcPts val="0"/>
              </a:spcBef>
              <a:buNone/>
            </a:pPr>
            <a:r>
              <a:rPr lang="tr-TR" sz="1500" dirty="0" smtClean="0">
                <a:solidFill>
                  <a:schemeClr val="tx1">
                    <a:lumMod val="75000"/>
                    <a:lumOff val="25000"/>
                  </a:schemeClr>
                </a:solidFill>
                <a:latin typeface="Trebuchet MS" pitchFamily="34" charset="0"/>
              </a:rPr>
              <a:t>        &lt;p&gt;&lt;</a:t>
            </a:r>
            <a:r>
              <a:rPr lang="tr-TR" sz="1500" dirty="0" err="1" smtClean="0">
                <a:solidFill>
                  <a:schemeClr val="tx1">
                    <a:lumMod val="75000"/>
                    <a:lumOff val="25000"/>
                  </a:schemeClr>
                </a:solidFill>
                <a:latin typeface="Trebuchet MS" pitchFamily="34" charset="0"/>
              </a:rPr>
              <a:t>cite</a:t>
            </a:r>
            <a:r>
              <a:rPr lang="tr-TR" sz="1500" dirty="0" smtClean="0">
                <a:solidFill>
                  <a:schemeClr val="tx1">
                    <a:lumMod val="75000"/>
                    <a:lumOff val="25000"/>
                  </a:schemeClr>
                </a:solidFill>
                <a:latin typeface="Trebuchet MS" pitchFamily="34" charset="0"/>
              </a:rPr>
              <a:t>&gt;</a:t>
            </a:r>
            <a:r>
              <a:rPr lang="tr-TR" sz="1500" dirty="0" err="1" smtClean="0">
                <a:solidFill>
                  <a:schemeClr val="tx1">
                    <a:lumMod val="75000"/>
                    <a:lumOff val="25000"/>
                  </a:schemeClr>
                </a:solidFill>
                <a:latin typeface="Trebuchet MS" pitchFamily="34" charset="0"/>
              </a:rPr>
              <a:t>Bobma</a:t>
            </a:r>
            <a:r>
              <a:rPr lang="tr-TR" sz="1500" dirty="0" smtClean="0">
                <a:solidFill>
                  <a:schemeClr val="tx1">
                    <a:lumMod val="75000"/>
                    <a:lumOff val="25000"/>
                  </a:schemeClr>
                </a:solidFill>
                <a:latin typeface="Trebuchet MS" pitchFamily="34" charset="0"/>
              </a:rPr>
              <a:t>&lt;/</a:t>
            </a:r>
            <a:r>
              <a:rPr lang="tr-TR" sz="1500" dirty="0" err="1" smtClean="0">
                <a:solidFill>
                  <a:schemeClr val="tx1">
                    <a:lumMod val="75000"/>
                    <a:lumOff val="25000"/>
                  </a:schemeClr>
                </a:solidFill>
                <a:latin typeface="Trebuchet MS" pitchFamily="34" charset="0"/>
              </a:rPr>
              <a:t>cite</a:t>
            </a:r>
            <a:r>
              <a:rPr lang="tr-TR" sz="1500" dirty="0" smtClean="0">
                <a:solidFill>
                  <a:schemeClr val="tx1">
                    <a:lumMod val="75000"/>
                    <a:lumOff val="25000"/>
                  </a:schemeClr>
                </a:solidFill>
                <a:latin typeface="Trebuchet MS" pitchFamily="34" charset="0"/>
              </a:rPr>
              <a:t>&gt; Ömer Seyfettin'in en önemli eserleri arasındadır.&lt;/p&gt;</a:t>
            </a:r>
          </a:p>
          <a:p>
            <a:pPr marL="0" indent="0" algn="just">
              <a:spcBef>
                <a:spcPts val="0"/>
              </a:spcBef>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bdo</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dir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rtl</a:t>
            </a:r>
            <a:r>
              <a:rPr lang="tr-TR" sz="1500" dirty="0" smtClean="0">
                <a:solidFill>
                  <a:schemeClr val="tx1">
                    <a:lumMod val="75000"/>
                    <a:lumOff val="25000"/>
                  </a:schemeClr>
                </a:solidFill>
                <a:latin typeface="Trebuchet MS" pitchFamily="34" charset="0"/>
              </a:rPr>
              <a:t>"&gt;Bu yazıyı lütfen sağdan sola doğru okuyun.&lt;/</a:t>
            </a:r>
            <a:r>
              <a:rPr lang="tr-TR" sz="1500" dirty="0" err="1" smtClean="0">
                <a:solidFill>
                  <a:schemeClr val="tx1">
                    <a:lumMod val="75000"/>
                    <a:lumOff val="25000"/>
                  </a:schemeClr>
                </a:solidFill>
                <a:latin typeface="Trebuchet MS" pitchFamily="34" charset="0"/>
              </a:rPr>
              <a:t>bdo</a:t>
            </a:r>
            <a:r>
              <a:rPr lang="tr-TR" sz="1500" dirty="0" smtClean="0">
                <a:solidFill>
                  <a:schemeClr val="tx1">
                    <a:lumMod val="75000"/>
                    <a:lumOff val="25000"/>
                  </a:schemeClr>
                </a:solidFill>
                <a:latin typeface="Trebuchet MS" pitchFamily="34" charset="0"/>
              </a:rPr>
              <a:t>&gt;</a:t>
            </a:r>
          </a:p>
          <a:p>
            <a:pPr marL="0" indent="0" algn="just">
              <a:spcBef>
                <a:spcPts val="0"/>
              </a:spcBef>
              <a:buNone/>
            </a:pPr>
            <a:r>
              <a:rPr lang="tr-TR" sz="1500" dirty="0" smtClean="0">
                <a:solidFill>
                  <a:schemeClr val="tx1">
                    <a:lumMod val="75000"/>
                    <a:lumOff val="25000"/>
                  </a:schemeClr>
                </a:solidFill>
                <a:latin typeface="Trebuchet MS" pitchFamily="34" charset="0"/>
              </a:rPr>
              <a:t>    &lt;/body&gt;</a:t>
            </a:r>
          </a:p>
          <a:p>
            <a:pPr marL="0" indent="0" algn="just">
              <a:spcBef>
                <a:spcPts val="0"/>
              </a:spcBef>
              <a:buNone/>
            </a:pPr>
            <a:r>
              <a:rPr lang="tr-TR" sz="15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0060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Özel Karakterler</a:t>
            </a:r>
          </a:p>
          <a:p>
            <a:pPr marL="360363"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Bazı karakterler </a:t>
            </a:r>
            <a:r>
              <a:rPr lang="tr-TR" dirty="0" err="1" smtClean="0">
                <a:solidFill>
                  <a:schemeClr val="tx1">
                    <a:lumMod val="75000"/>
                    <a:lumOff val="25000"/>
                  </a:schemeClr>
                </a:solidFill>
                <a:latin typeface="Trebuchet MS" pitchFamily="34" charset="0"/>
              </a:rPr>
              <a:t>HTML'de</a:t>
            </a:r>
            <a:r>
              <a:rPr lang="tr-TR" dirty="0" smtClean="0">
                <a:solidFill>
                  <a:schemeClr val="tx1">
                    <a:lumMod val="75000"/>
                    <a:lumOff val="25000"/>
                  </a:schemeClr>
                </a:solidFill>
                <a:latin typeface="Trebuchet MS" pitchFamily="34" charset="0"/>
              </a:rPr>
              <a:t> ayrılmıştır. Metninizde küçüktür (&lt;) veya büyüktür (&gt;) işaretlerini kullanırsanız, tarayıcı bunları etiketlerle karıştırabilir. Karakter varlıkları, </a:t>
            </a:r>
            <a:r>
              <a:rPr lang="tr-TR" dirty="0" err="1" smtClean="0">
                <a:solidFill>
                  <a:schemeClr val="tx1">
                    <a:lumMod val="75000"/>
                    <a:lumOff val="25000"/>
                  </a:schemeClr>
                </a:solidFill>
                <a:latin typeface="Trebuchet MS" pitchFamily="34" charset="0"/>
              </a:rPr>
              <a:t>HTML'de</a:t>
            </a:r>
            <a:r>
              <a:rPr lang="tr-TR" dirty="0" smtClean="0">
                <a:solidFill>
                  <a:schemeClr val="tx1">
                    <a:lumMod val="75000"/>
                    <a:lumOff val="25000"/>
                  </a:schemeClr>
                </a:solidFill>
                <a:latin typeface="Trebuchet MS" pitchFamily="34" charset="0"/>
              </a:rPr>
              <a:t> ayrılmış karakterleri görüntülemek için kullanılır.</a:t>
            </a:r>
          </a:p>
          <a:p>
            <a:pPr marL="360363" indent="-360363"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360363"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Birçok matematiksel, teknik ve para birimi simgesi normal bir klavyede bulunmaz. Bir HTML sayfasına bu tür semboller eklemek için, sembol için varlık adını veya varlık numarasını (ondalık veya onaltılık referans) kullanabilirsiniz.</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0060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1043608" y="1556792"/>
            <a:ext cx="7050410" cy="521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fontScale="92500" lnSpcReduction="20000"/>
          </a:bodyPr>
          <a:lstStyle/>
          <a:p>
            <a:pPr marL="0" indent="0" algn="just">
              <a:buFont typeface="Wingdings" pitchFamily="2" charset="2"/>
              <a:buNone/>
            </a:pPr>
            <a:r>
              <a:rPr lang="tr-TR" sz="2800" dirty="0" smtClean="0">
                <a:solidFill>
                  <a:srgbClr val="C00000"/>
                </a:solidFill>
                <a:latin typeface="Trebuchet MS" pitchFamily="34" charset="0"/>
              </a:rPr>
              <a:t>Metin ve Listeleme İşlemleri</a:t>
            </a:r>
          </a:p>
          <a:p>
            <a:pPr marL="0" indent="0" algn="just">
              <a:buNone/>
            </a:pPr>
            <a:r>
              <a:rPr lang="tr-TR" sz="2600" i="1" dirty="0" smtClean="0">
                <a:solidFill>
                  <a:srgbClr val="C00000"/>
                </a:solidFill>
                <a:latin typeface="Trebuchet MS" pitchFamily="34" charset="0"/>
              </a:rPr>
              <a:t>Özel Karakterler</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&lt;meta </a:t>
            </a:r>
            <a:r>
              <a:rPr lang="tr-TR" dirty="0" err="1" smtClean="0">
                <a:solidFill>
                  <a:schemeClr val="tx1">
                    <a:lumMod val="75000"/>
                    <a:lumOff val="25000"/>
                  </a:schemeClr>
                </a:solidFill>
                <a:latin typeface="Trebuchet MS" pitchFamily="34" charset="0"/>
              </a:rPr>
              <a:t>charset</a:t>
            </a:r>
            <a:r>
              <a:rPr lang="tr-TR" dirty="0" smtClean="0">
                <a:solidFill>
                  <a:schemeClr val="tx1">
                    <a:lumMod val="75000"/>
                    <a:lumOff val="25000"/>
                  </a:schemeClr>
                </a:solidFill>
                <a:latin typeface="Trebuchet MS" pitchFamily="34" charset="0"/>
              </a:rPr>
              <a:t>="UTF-8"&gt;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&lt;body&gt;</a:t>
            </a:r>
          </a:p>
          <a:p>
            <a:pPr marL="0" indent="0" algn="just">
              <a:buNone/>
            </a:pPr>
            <a:r>
              <a:rPr lang="tr-TR" dirty="0" smtClean="0">
                <a:solidFill>
                  <a:schemeClr val="tx1">
                    <a:lumMod val="75000"/>
                    <a:lumOff val="25000"/>
                  </a:schemeClr>
                </a:solidFill>
                <a:latin typeface="Trebuchet MS" pitchFamily="34" charset="0"/>
              </a:rPr>
              <a:t>        &lt;p&gt;Burası &amp;</a:t>
            </a:r>
            <a:r>
              <a:rPr lang="tr-TR" dirty="0" err="1" smtClean="0">
                <a:solidFill>
                  <a:schemeClr val="tx1">
                    <a:lumMod val="75000"/>
                    <a:lumOff val="25000"/>
                  </a:schemeClr>
                </a:solidFill>
                <a:latin typeface="Trebuchet MS" pitchFamily="34" charset="0"/>
              </a:rPr>
              <a:t>lt</a:t>
            </a:r>
            <a:r>
              <a:rPr lang="tr-TR" dirty="0" smtClean="0">
                <a:solidFill>
                  <a:schemeClr val="tx1">
                    <a:lumMod val="75000"/>
                    <a:lumOff val="25000"/>
                  </a:schemeClr>
                </a:solidFill>
                <a:latin typeface="Trebuchet MS" pitchFamily="34" charset="0"/>
              </a:rPr>
              <a:t>;deneme&amp;</a:t>
            </a:r>
            <a:r>
              <a:rPr lang="tr-TR" dirty="0" err="1"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 kısmıdır&lt;/p&gt;</a:t>
            </a:r>
          </a:p>
          <a:p>
            <a:pPr marL="0" indent="0" algn="just">
              <a:buNone/>
            </a:pPr>
            <a:r>
              <a:rPr lang="tr-TR" dirty="0" smtClean="0">
                <a:solidFill>
                  <a:schemeClr val="tx1">
                    <a:lumMod val="75000"/>
                    <a:lumOff val="25000"/>
                  </a:schemeClr>
                </a:solidFill>
                <a:latin typeface="Trebuchet MS" pitchFamily="34" charset="0"/>
              </a:rPr>
              <a:t>        &lt;p&gt;Burası &amp;#60;deneme&amp;#62; kısmıdır&lt;/p&gt;</a:t>
            </a:r>
          </a:p>
          <a:p>
            <a:pPr marL="0" indent="0" algn="just">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Copyright</a:t>
            </a:r>
            <a:r>
              <a:rPr lang="tr-TR" dirty="0" smtClean="0">
                <a:solidFill>
                  <a:schemeClr val="tx1">
                    <a:lumMod val="75000"/>
                    <a:lumOff val="25000"/>
                  </a:schemeClr>
                </a:solidFill>
                <a:latin typeface="Trebuchet MS" pitchFamily="34" charset="0"/>
              </a:rPr>
              <a:t> sembolü için &amp;</a:t>
            </a:r>
            <a:r>
              <a:rPr lang="tr-TR" dirty="0" err="1" smtClean="0">
                <a:solidFill>
                  <a:schemeClr val="tx1">
                    <a:lumMod val="75000"/>
                    <a:lumOff val="25000"/>
                  </a:schemeClr>
                </a:solidFill>
                <a:latin typeface="Trebuchet MS" pitchFamily="34" charset="0"/>
              </a:rPr>
              <a:t>copy</a:t>
            </a:r>
            <a:r>
              <a:rPr lang="tr-TR" dirty="0" smtClean="0">
                <a:solidFill>
                  <a:schemeClr val="tx1">
                    <a:lumMod val="75000"/>
                    <a:lumOff val="25000"/>
                  </a:schemeClr>
                </a:solidFill>
                <a:latin typeface="Trebuchet MS" pitchFamily="34" charset="0"/>
              </a:rPr>
              <a:t> kullanılır&lt;/p&gt;</a:t>
            </a:r>
          </a:p>
          <a:p>
            <a:pPr marL="0" indent="0" algn="just">
              <a:buNone/>
            </a:pPr>
            <a:r>
              <a:rPr lang="tr-TR" dirty="0" smtClean="0">
                <a:solidFill>
                  <a:schemeClr val="tx1">
                    <a:lumMod val="75000"/>
                    <a:lumOff val="25000"/>
                  </a:schemeClr>
                </a:solidFill>
                <a:latin typeface="Trebuchet MS" pitchFamily="34" charset="0"/>
              </a:rPr>
              <a:t>        &lt;p&gt;Alfabenin  A B C si&lt;/p&gt;</a:t>
            </a:r>
          </a:p>
          <a:p>
            <a:pPr marL="0" indent="0" algn="just">
              <a:buNone/>
            </a:pPr>
            <a:r>
              <a:rPr lang="tr-TR" dirty="0" smtClean="0">
                <a:solidFill>
                  <a:schemeClr val="tx1">
                    <a:lumMod val="75000"/>
                    <a:lumOff val="25000"/>
                  </a:schemeClr>
                </a:solidFill>
                <a:latin typeface="Trebuchet MS" pitchFamily="34" charset="0"/>
              </a:rPr>
              <a:t>        &lt;p&gt;Alfabenin &amp;#65; &amp;#66; &amp;#67; si&lt;/p&gt;</a:t>
            </a:r>
          </a:p>
          <a:p>
            <a:pPr marL="0" indent="0" algn="just">
              <a:buNone/>
            </a:pPr>
            <a:r>
              <a:rPr lang="tr-TR" dirty="0" smtClean="0">
                <a:solidFill>
                  <a:schemeClr val="tx1">
                    <a:lumMod val="75000"/>
                    <a:lumOff val="25000"/>
                  </a:schemeClr>
                </a:solidFill>
                <a:latin typeface="Trebuchet MS" pitchFamily="34" charset="0"/>
              </a:rPr>
              <a:t>        &lt;p&gt;Bu da benim ilk </a:t>
            </a:r>
            <a:r>
              <a:rPr lang="tr-TR" dirty="0" err="1" smtClean="0">
                <a:solidFill>
                  <a:schemeClr val="tx1">
                    <a:lumMod val="75000"/>
                    <a:lumOff val="25000"/>
                  </a:schemeClr>
                </a:solidFill>
                <a:latin typeface="Trebuchet MS" pitchFamily="34" charset="0"/>
              </a:rPr>
              <a:t>emojim</a:t>
            </a:r>
            <a:r>
              <a:rPr lang="tr-TR" dirty="0" smtClean="0">
                <a:solidFill>
                  <a:schemeClr val="tx1">
                    <a:lumMod val="75000"/>
                    <a:lumOff val="25000"/>
                  </a:schemeClr>
                </a:solidFill>
                <a:latin typeface="Trebuchet MS" pitchFamily="34" charset="0"/>
              </a:rPr>
              <a:t> olsun &amp;#128512; &lt;/p&gt;</a:t>
            </a:r>
          </a:p>
          <a:p>
            <a:pPr marL="0" indent="0" algn="just">
              <a:buNone/>
            </a:pPr>
            <a:r>
              <a:rPr lang="tr-TR" dirty="0" smtClean="0">
                <a:solidFill>
                  <a:schemeClr val="tx1">
                    <a:lumMod val="75000"/>
                    <a:lumOff val="25000"/>
                  </a:schemeClr>
                </a:solidFill>
                <a:latin typeface="Trebuchet MS" pitchFamily="34" charset="0"/>
              </a:rPr>
              <a:t>    &lt;/body&gt;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Metin ve Listeleme İşlemleri</a:t>
            </a:r>
          </a:p>
          <a:p>
            <a:pPr marL="0" indent="0" algn="just">
              <a:buNone/>
            </a:pPr>
            <a:r>
              <a:rPr lang="tr-TR" i="1" dirty="0" smtClean="0">
                <a:solidFill>
                  <a:srgbClr val="C00000"/>
                </a:solidFill>
                <a:latin typeface="Trebuchet MS" pitchFamily="34" charset="0"/>
              </a:rPr>
              <a:t>Listeler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HTML listeleri, web geliştiricilerinin bir dizi ilgili öğeyi listelerde gruplandırmasına olanak tanır.</a:t>
            </a:r>
          </a:p>
          <a:p>
            <a:pPr marL="360363"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Sırasız Listeler</a:t>
            </a:r>
          </a:p>
          <a:p>
            <a:pPr marL="726123" lvl="1"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Sırasız bir liste &lt;</a:t>
            </a:r>
            <a:r>
              <a:rPr lang="tr-TR" dirty="0" err="1" smtClean="0">
                <a:solidFill>
                  <a:schemeClr val="tx1">
                    <a:lumMod val="75000"/>
                    <a:lumOff val="25000"/>
                  </a:schemeClr>
                </a:solidFill>
                <a:latin typeface="Trebuchet MS" pitchFamily="34" charset="0"/>
              </a:rPr>
              <a:t>ul</a:t>
            </a:r>
            <a:r>
              <a:rPr lang="tr-TR" dirty="0" smtClean="0">
                <a:solidFill>
                  <a:schemeClr val="tx1">
                    <a:lumMod val="75000"/>
                    <a:lumOff val="25000"/>
                  </a:schemeClr>
                </a:solidFill>
                <a:latin typeface="Trebuchet MS" pitchFamily="34" charset="0"/>
              </a:rPr>
              <a:t>&gt; etiketi ile başlarken her liste öğesi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 etiketiyle başlar. Liste öğeleri varsayılan olarak madde işaretleri (küçük siyah daireler) ile işaretlenecektir</a:t>
            </a:r>
          </a:p>
          <a:p>
            <a:pPr marL="360363"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Sıralı Listeler</a:t>
            </a:r>
          </a:p>
          <a:p>
            <a:pPr marL="726123" lvl="1"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Sıralı bir liste &lt;ol&gt; etiketi ile başlarken her liste öğesi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 etiketiyle başlar. Liste öğeleri varsayılan olarak sayılarla işaretlenecektir.</a:t>
            </a:r>
          </a:p>
          <a:p>
            <a:pPr marL="360363"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Tanım Listeleri</a:t>
            </a:r>
          </a:p>
          <a:p>
            <a:pPr marL="726123" lvl="1" indent="-360363"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Açıklama listesi, her terimin açıklamasıyla birlikte terimlerin bir listesidir. &lt;</a:t>
            </a:r>
            <a:r>
              <a:rPr lang="tr-TR" dirty="0" err="1" smtClean="0">
                <a:solidFill>
                  <a:schemeClr val="tx1">
                    <a:lumMod val="75000"/>
                    <a:lumOff val="25000"/>
                  </a:schemeClr>
                </a:solidFill>
                <a:latin typeface="Trebuchet MS" pitchFamily="34" charset="0"/>
              </a:rPr>
              <a:t>dl</a:t>
            </a:r>
            <a:r>
              <a:rPr lang="tr-TR" dirty="0" smtClean="0">
                <a:solidFill>
                  <a:schemeClr val="tx1">
                    <a:lumMod val="75000"/>
                    <a:lumOff val="25000"/>
                  </a:schemeClr>
                </a:solidFill>
                <a:latin typeface="Trebuchet MS" pitchFamily="34" charset="0"/>
              </a:rPr>
              <a:t>&gt; etiketi açıklama listesini, &lt;</a:t>
            </a:r>
            <a:r>
              <a:rPr lang="tr-TR" dirty="0" err="1" smtClean="0">
                <a:solidFill>
                  <a:schemeClr val="tx1">
                    <a:lumMod val="75000"/>
                    <a:lumOff val="25000"/>
                  </a:schemeClr>
                </a:solidFill>
                <a:latin typeface="Trebuchet MS" pitchFamily="34" charset="0"/>
              </a:rPr>
              <a:t>dt</a:t>
            </a:r>
            <a:r>
              <a:rPr lang="tr-TR" dirty="0" smtClean="0">
                <a:solidFill>
                  <a:schemeClr val="tx1">
                    <a:lumMod val="75000"/>
                    <a:lumOff val="25000"/>
                  </a:schemeClr>
                </a:solidFill>
                <a:latin typeface="Trebuchet MS" pitchFamily="34" charset="0"/>
              </a:rPr>
              <a:t>&gt; etiketi terimi (ad) tanımlar ve &lt;</a:t>
            </a:r>
            <a:r>
              <a:rPr lang="tr-TR" dirty="0" err="1" smtClean="0">
                <a:solidFill>
                  <a:schemeClr val="tx1">
                    <a:lumMod val="75000"/>
                    <a:lumOff val="25000"/>
                  </a:schemeClr>
                </a:solidFill>
                <a:latin typeface="Trebuchet MS" pitchFamily="34" charset="0"/>
              </a:rPr>
              <a:t>dd</a:t>
            </a:r>
            <a:r>
              <a:rPr lang="tr-TR" dirty="0" smtClean="0">
                <a:solidFill>
                  <a:schemeClr val="tx1">
                    <a:lumMod val="75000"/>
                    <a:lumOff val="25000"/>
                  </a:schemeClr>
                </a:solidFill>
                <a:latin typeface="Trebuchet MS" pitchFamily="34" charset="0"/>
              </a:rPr>
              <a:t>&gt; etiketi her bir terimi tanımlar.</a:t>
            </a:r>
          </a:p>
          <a:p>
            <a:pPr marL="360363" indent="-360363"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fontScale="92500" lnSpcReduction="20000"/>
          </a:bodyPr>
          <a:lstStyle/>
          <a:p>
            <a:pPr marL="0" indent="0" algn="just">
              <a:buFont typeface="Wingdings" pitchFamily="2" charset="2"/>
              <a:buNone/>
            </a:pPr>
            <a:r>
              <a:rPr lang="tr-TR" sz="2800" dirty="0" smtClean="0">
                <a:solidFill>
                  <a:srgbClr val="C00000"/>
                </a:solidFill>
                <a:latin typeface="Trebuchet MS" pitchFamily="34" charset="0"/>
              </a:rPr>
              <a:t>Metin ve Listeleme İşlemleri</a:t>
            </a:r>
          </a:p>
          <a:p>
            <a:pPr marL="0" indent="0" algn="just">
              <a:buNone/>
            </a:pPr>
            <a:r>
              <a:rPr lang="tr-TR" sz="2600" i="1" dirty="0" smtClean="0">
                <a:solidFill>
                  <a:srgbClr val="C00000"/>
                </a:solidFill>
                <a:latin typeface="Trebuchet MS" pitchFamily="34" charset="0"/>
              </a:rPr>
              <a:t>Listeler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&lt;h2&gt;Sırasız HTML Listesi&lt;/h2&gt;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ul</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&gt;Çay&lt;/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&gt;Kahve&lt;/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ul</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square</a:t>
            </a:r>
            <a:r>
              <a:rPr lang="tr-TR" dirty="0" smtClean="0">
                <a:solidFill>
                  <a:schemeClr val="tx1">
                    <a:lumMod val="75000"/>
                    <a:lumOff val="25000"/>
                  </a:schemeClr>
                </a:solidFill>
                <a:latin typeface="Trebuchet MS" pitchFamily="34" charset="0"/>
              </a:rPr>
              <a:t>"&gt;Türk kahvesi&lt;/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square</a:t>
            </a:r>
            <a:r>
              <a:rPr lang="tr-TR" dirty="0" smtClean="0">
                <a:solidFill>
                  <a:schemeClr val="tx1">
                    <a:lumMod val="75000"/>
                    <a:lumOff val="25000"/>
                  </a:schemeClr>
                </a:solidFill>
                <a:latin typeface="Trebuchet MS" pitchFamily="34" charset="0"/>
              </a:rPr>
              <a:t>"&gt;Filtre kahve&lt;/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ul</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&gt;Süt&lt;/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ul</a:t>
            </a:r>
            <a:r>
              <a:rPr lang="tr-TR" dirty="0" smtClean="0">
                <a:solidFill>
                  <a:schemeClr val="tx1">
                    <a:lumMod val="75000"/>
                    <a:lumOff val="25000"/>
                  </a:schemeClr>
                </a:solidFill>
                <a:latin typeface="Trebuchet MS" pitchFamily="34" charset="0"/>
              </a:rPr>
              <a:t>&gt;  </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Kodlanması ve Yapısı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Bir HTML belgesi başlıca 2 kısımdan oluşmaktadır. Bunlar; Baş &lt;HEAD&gt; ve Gövde &lt;BODY&gt; kısımlarıdır.</a:t>
            </a: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403649" y="2420888"/>
            <a:ext cx="6597664" cy="41004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Metin ve Listeleme İşlemleri</a:t>
            </a:r>
          </a:p>
          <a:p>
            <a:pPr marL="0" indent="0" algn="just">
              <a:buNone/>
            </a:pPr>
            <a:r>
              <a:rPr lang="tr-TR" sz="3400" i="1" dirty="0" smtClean="0">
                <a:solidFill>
                  <a:srgbClr val="C00000"/>
                </a:solidFill>
                <a:latin typeface="Trebuchet MS" pitchFamily="34" charset="0"/>
              </a:rPr>
              <a:t>Listeler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&lt;h2&gt;Sıralı HTML Listesi&lt;/h2&gt;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&lt;ol&gt;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&gt;Çay&lt;/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&gt;Kahve&lt;/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&lt;ol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 start="3"&gt;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&gt;Türk kahvesi&lt;/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&gt;Filtre kahve&lt;/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&lt;/ol&gt;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&gt;Süt&lt;/</a:t>
            </a:r>
            <a:r>
              <a:rPr lang="tr-TR" dirty="0" err="1" smtClean="0">
                <a:solidFill>
                  <a:schemeClr val="tx1">
                    <a:lumMod val="75000"/>
                    <a:lumOff val="25000"/>
                  </a:schemeClr>
                </a:solidFill>
                <a:latin typeface="Trebuchet MS" pitchFamily="34" charset="0"/>
              </a:rPr>
              <a:t>li</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&lt;/ol&gt;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&lt;h2&gt;Tanım Listesi&lt;/h2&gt;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dl</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dt</a:t>
            </a:r>
            <a:r>
              <a:rPr lang="tr-TR" dirty="0" smtClean="0">
                <a:solidFill>
                  <a:schemeClr val="tx1">
                    <a:lumMod val="75000"/>
                    <a:lumOff val="25000"/>
                  </a:schemeClr>
                </a:solidFill>
                <a:latin typeface="Trebuchet MS" pitchFamily="34" charset="0"/>
              </a:rPr>
              <a:t>&gt;TBMM&lt;/</a:t>
            </a:r>
            <a:r>
              <a:rPr lang="tr-TR" dirty="0" err="1" smtClean="0">
                <a:solidFill>
                  <a:schemeClr val="tx1">
                    <a:lumMod val="75000"/>
                    <a:lumOff val="25000"/>
                  </a:schemeClr>
                </a:solidFill>
                <a:latin typeface="Trebuchet MS" pitchFamily="34" charset="0"/>
              </a:rPr>
              <a:t>dt</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dd</a:t>
            </a:r>
            <a:r>
              <a:rPr lang="tr-TR" dirty="0" smtClean="0">
                <a:solidFill>
                  <a:schemeClr val="tx1">
                    <a:lumMod val="75000"/>
                    <a:lumOff val="25000"/>
                  </a:schemeClr>
                </a:solidFill>
                <a:latin typeface="Trebuchet MS" pitchFamily="34" charset="0"/>
              </a:rPr>
              <a:t>&gt;Türkiye </a:t>
            </a:r>
            <a:r>
              <a:rPr lang="tr-TR" smtClean="0">
                <a:solidFill>
                  <a:schemeClr val="tx1">
                    <a:lumMod val="75000"/>
                    <a:lumOff val="25000"/>
                  </a:schemeClr>
                </a:solidFill>
                <a:latin typeface="Trebuchet MS" pitchFamily="34" charset="0"/>
              </a:rPr>
              <a:t>Büyük </a:t>
            </a:r>
            <a:r>
              <a:rPr lang="tr-TR" smtClean="0">
                <a:solidFill>
                  <a:schemeClr val="tx1">
                    <a:lumMod val="75000"/>
                    <a:lumOff val="25000"/>
                  </a:schemeClr>
                </a:solidFill>
                <a:latin typeface="Trebuchet MS" pitchFamily="34" charset="0"/>
              </a:rPr>
              <a:t>Millet </a:t>
            </a:r>
            <a:r>
              <a:rPr lang="tr-TR" dirty="0" smtClean="0">
                <a:solidFill>
                  <a:schemeClr val="tx1">
                    <a:lumMod val="75000"/>
                    <a:lumOff val="25000"/>
                  </a:schemeClr>
                </a:solidFill>
                <a:latin typeface="Trebuchet MS" pitchFamily="34" charset="0"/>
              </a:rPr>
              <a:t>Meclisi &lt;/</a:t>
            </a:r>
            <a:r>
              <a:rPr lang="tr-TR" dirty="0" err="1" smtClean="0">
                <a:solidFill>
                  <a:schemeClr val="tx1">
                    <a:lumMod val="75000"/>
                    <a:lumOff val="25000"/>
                  </a:schemeClr>
                </a:solidFill>
                <a:latin typeface="Trebuchet MS" pitchFamily="34" charset="0"/>
              </a:rPr>
              <a:t>dd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dl</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DOCTYPE Tanımı Yapılması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752528"/>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HTML sayfalarının web tarayıcı ile tanışmasında </a:t>
            </a:r>
            <a:r>
              <a:rPr lang="tr-TR" sz="2400" dirty="0" err="1" smtClean="0">
                <a:solidFill>
                  <a:schemeClr val="tx1">
                    <a:lumMod val="75000"/>
                    <a:lumOff val="25000"/>
                  </a:schemeClr>
                </a:solidFill>
                <a:latin typeface="Trebuchet MS" pitchFamily="34" charset="0"/>
              </a:rPr>
              <a:t>DocType</a:t>
            </a:r>
            <a:r>
              <a:rPr lang="tr-TR" sz="2400" dirty="0" smtClean="0">
                <a:solidFill>
                  <a:schemeClr val="tx1">
                    <a:lumMod val="75000"/>
                    <a:lumOff val="25000"/>
                  </a:schemeClr>
                </a:solidFill>
                <a:latin typeface="Trebuchet MS" pitchFamily="34" charset="0"/>
              </a:rPr>
              <a:t> etiketi kullanılır. HTML sayfaları web tarayıcılarında farklı ekran görüntüsü verebilir. </a:t>
            </a:r>
            <a:r>
              <a:rPr lang="tr-TR" sz="2400" dirty="0" err="1" smtClean="0">
                <a:solidFill>
                  <a:schemeClr val="tx1">
                    <a:lumMod val="75000"/>
                    <a:lumOff val="25000"/>
                  </a:schemeClr>
                </a:solidFill>
                <a:latin typeface="Trebuchet MS" pitchFamily="34" charset="0"/>
              </a:rPr>
              <a:t>DocType</a:t>
            </a:r>
            <a:r>
              <a:rPr lang="tr-TR" sz="2400" dirty="0" smtClean="0">
                <a:solidFill>
                  <a:schemeClr val="tx1">
                    <a:lumMod val="75000"/>
                    <a:lumOff val="25000"/>
                  </a:schemeClr>
                </a:solidFill>
                <a:latin typeface="Trebuchet MS" pitchFamily="34" charset="0"/>
              </a:rPr>
              <a:t> etiketi ile tarayıcıya sayfanın standardını yani </a:t>
            </a:r>
            <a:r>
              <a:rPr lang="tr-TR" sz="2400" dirty="0" err="1" smtClean="0">
                <a:solidFill>
                  <a:schemeClr val="tx1">
                    <a:lumMod val="75000"/>
                    <a:lumOff val="25000"/>
                  </a:schemeClr>
                </a:solidFill>
                <a:latin typeface="Trebuchet MS" pitchFamily="34" charset="0"/>
              </a:rPr>
              <a:t>HTML’nin</a:t>
            </a:r>
            <a:r>
              <a:rPr lang="tr-TR" sz="2400" dirty="0" smtClean="0">
                <a:solidFill>
                  <a:schemeClr val="tx1">
                    <a:lumMod val="75000"/>
                    <a:lumOff val="25000"/>
                  </a:schemeClr>
                </a:solidFill>
                <a:latin typeface="Trebuchet MS" pitchFamily="34" charset="0"/>
              </a:rPr>
              <a:t> hangi versiyonu kullanıldığını tanımlar bu sayede farklı web tarayıcılarında tasarımcının hazırladığı sayfa aynı görüntülenir. </a:t>
            </a:r>
            <a:r>
              <a:rPr lang="tr-TR" sz="2400" dirty="0" err="1" smtClean="0">
                <a:solidFill>
                  <a:schemeClr val="tx1">
                    <a:lumMod val="75000"/>
                    <a:lumOff val="25000"/>
                  </a:schemeClr>
                </a:solidFill>
                <a:latin typeface="Trebuchet MS" pitchFamily="34" charset="0"/>
              </a:rPr>
              <a:t>HTML’de</a:t>
            </a:r>
            <a:r>
              <a:rPr lang="tr-TR" sz="2400" dirty="0" smtClean="0">
                <a:solidFill>
                  <a:schemeClr val="tx1">
                    <a:lumMod val="75000"/>
                    <a:lumOff val="25000"/>
                  </a:schemeClr>
                </a:solidFill>
                <a:latin typeface="Trebuchet MS" pitchFamily="34" charset="0"/>
              </a:rPr>
              <a:t> üç tip belge türü seçeneği bulunur. </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Bunlar 1) </a:t>
            </a:r>
            <a:r>
              <a:rPr lang="tr-TR" sz="2400" dirty="0" err="1" smtClean="0">
                <a:solidFill>
                  <a:schemeClr val="tx1">
                    <a:lumMod val="75000"/>
                    <a:lumOff val="25000"/>
                  </a:schemeClr>
                </a:solidFill>
                <a:latin typeface="Trebuchet MS" pitchFamily="34" charset="0"/>
              </a:rPr>
              <a:t>Transitional</a:t>
            </a:r>
            <a:r>
              <a:rPr lang="tr-TR" sz="2400" dirty="0" smtClean="0">
                <a:solidFill>
                  <a:schemeClr val="tx1">
                    <a:lumMod val="75000"/>
                    <a:lumOff val="25000"/>
                  </a:schemeClr>
                </a:solidFill>
                <a:latin typeface="Trebuchet MS" pitchFamily="34" charset="0"/>
              </a:rPr>
              <a:t> (Geçişli), 2) </a:t>
            </a:r>
            <a:r>
              <a:rPr lang="tr-TR" sz="2400" dirty="0" err="1" smtClean="0">
                <a:solidFill>
                  <a:schemeClr val="tx1">
                    <a:lumMod val="75000"/>
                    <a:lumOff val="25000"/>
                  </a:schemeClr>
                </a:solidFill>
                <a:latin typeface="Trebuchet MS" pitchFamily="34" charset="0"/>
              </a:rPr>
              <a:t>Strict</a:t>
            </a:r>
            <a:r>
              <a:rPr lang="tr-TR" sz="2400" dirty="0" smtClean="0">
                <a:solidFill>
                  <a:schemeClr val="tx1">
                    <a:lumMod val="75000"/>
                    <a:lumOff val="25000"/>
                  </a:schemeClr>
                </a:solidFill>
                <a:latin typeface="Trebuchet MS" pitchFamily="34" charset="0"/>
              </a:rPr>
              <a:t> (Katı), 3) </a:t>
            </a:r>
            <a:r>
              <a:rPr lang="tr-TR" sz="2400" dirty="0" err="1" smtClean="0">
                <a:solidFill>
                  <a:schemeClr val="tx1">
                    <a:lumMod val="75000"/>
                    <a:lumOff val="25000"/>
                  </a:schemeClr>
                </a:solidFill>
                <a:latin typeface="Trebuchet MS" pitchFamily="34" charset="0"/>
              </a:rPr>
              <a:t>Frameset</a:t>
            </a:r>
            <a:r>
              <a:rPr lang="tr-TR" sz="2400" dirty="0" smtClean="0">
                <a:solidFill>
                  <a:schemeClr val="tx1">
                    <a:lumMod val="75000"/>
                    <a:lumOff val="25000"/>
                  </a:schemeClr>
                </a:solidFill>
                <a:latin typeface="Trebuchet MS" pitchFamily="34" charset="0"/>
              </a:rPr>
              <a:t> (Çerçeve Kümeleri)’</a:t>
            </a:r>
            <a:r>
              <a:rPr lang="tr-TR" sz="2400" dirty="0" err="1" smtClean="0">
                <a:solidFill>
                  <a:schemeClr val="tx1">
                    <a:lumMod val="75000"/>
                    <a:lumOff val="25000"/>
                  </a:schemeClr>
                </a:solidFill>
                <a:latin typeface="Trebuchet MS" pitchFamily="34" charset="0"/>
              </a:rPr>
              <a:t>dir</a:t>
            </a:r>
            <a:r>
              <a:rPr lang="tr-TR" sz="2400" dirty="0" smtClean="0">
                <a:solidFill>
                  <a:schemeClr val="tx1">
                    <a:lumMod val="75000"/>
                    <a:lumOff val="25000"/>
                  </a:schemeClr>
                </a:solidFill>
                <a:latin typeface="Trebuchet MS" pitchFamily="34" charset="0"/>
              </a:rPr>
              <a:t>. En sık kullanılan </a:t>
            </a:r>
            <a:r>
              <a:rPr lang="tr-TR" sz="2400" dirty="0" err="1" smtClean="0">
                <a:solidFill>
                  <a:schemeClr val="tx1">
                    <a:lumMod val="75000"/>
                    <a:lumOff val="25000"/>
                  </a:schemeClr>
                </a:solidFill>
                <a:latin typeface="Trebuchet MS" pitchFamily="34" charset="0"/>
              </a:rPr>
              <a:t>Transitional</a:t>
            </a:r>
            <a:r>
              <a:rPr lang="tr-TR" sz="2400" dirty="0" smtClean="0">
                <a:solidFill>
                  <a:schemeClr val="tx1">
                    <a:lumMod val="75000"/>
                    <a:lumOff val="25000"/>
                  </a:schemeClr>
                </a:solidFill>
                <a:latin typeface="Trebuchet MS" pitchFamily="34" charset="0"/>
              </a:rPr>
              <a:t> (Geçişli) belge türüdür. W3C standartlarında HTML versiyonlarına göre </a:t>
            </a:r>
            <a:r>
              <a:rPr lang="tr-TR" sz="2400" dirty="0" err="1" smtClean="0">
                <a:solidFill>
                  <a:schemeClr val="tx1">
                    <a:lumMod val="75000"/>
                    <a:lumOff val="25000"/>
                  </a:schemeClr>
                </a:solidFill>
                <a:latin typeface="Trebuchet MS" pitchFamily="34" charset="0"/>
              </a:rPr>
              <a:t>Doctype</a:t>
            </a:r>
            <a:r>
              <a:rPr lang="tr-TR" sz="2400" dirty="0" smtClean="0">
                <a:solidFill>
                  <a:schemeClr val="tx1">
                    <a:lumMod val="75000"/>
                    <a:lumOff val="25000"/>
                  </a:schemeClr>
                </a:solidFill>
                <a:latin typeface="Trebuchet MS" pitchFamily="34" charset="0"/>
              </a:rPr>
              <a:t> tanımları aşağıdaki tabloda verilmiştir.</a:t>
            </a: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DOCTYPE Tanımı Yapılması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516102" y="1556792"/>
            <a:ext cx="8232362" cy="5157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Sayfalarını Düzenlemek</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098" name="Picture 2" descr="Visual Studio Code full logo transparent PNG - StickPNG"/>
          <p:cNvPicPr>
            <a:picLocks noChangeAspect="1" noChangeArrowheads="1"/>
          </p:cNvPicPr>
          <p:nvPr/>
        </p:nvPicPr>
        <p:blipFill>
          <a:blip r:embed="rId3" cstate="print"/>
          <a:srcRect/>
          <a:stretch>
            <a:fillRect/>
          </a:stretch>
        </p:blipFill>
        <p:spPr bwMode="auto">
          <a:xfrm>
            <a:off x="971600" y="1916832"/>
            <a:ext cx="2987824" cy="1532354"/>
          </a:xfrm>
          <a:prstGeom prst="rect">
            <a:avLst/>
          </a:prstGeom>
          <a:noFill/>
        </p:spPr>
      </p:pic>
      <p:pic>
        <p:nvPicPr>
          <p:cNvPr id="4100" name="Picture 4" descr="File:Notepad++ Logo.png - Wikimedia Commons"/>
          <p:cNvPicPr>
            <a:picLocks noChangeAspect="1" noChangeArrowheads="1"/>
          </p:cNvPicPr>
          <p:nvPr/>
        </p:nvPicPr>
        <p:blipFill>
          <a:blip r:embed="rId4" cstate="print"/>
          <a:srcRect/>
          <a:stretch>
            <a:fillRect/>
          </a:stretch>
        </p:blipFill>
        <p:spPr bwMode="auto">
          <a:xfrm>
            <a:off x="4928964" y="2043682"/>
            <a:ext cx="2019300" cy="1457326"/>
          </a:xfrm>
          <a:prstGeom prst="rect">
            <a:avLst/>
          </a:prstGeom>
          <a:noFill/>
        </p:spPr>
      </p:pic>
      <p:pic>
        <p:nvPicPr>
          <p:cNvPr id="4102" name="Picture 6" descr="w3schools.com - YouTube"/>
          <p:cNvPicPr>
            <a:picLocks noChangeAspect="1" noChangeArrowheads="1"/>
          </p:cNvPicPr>
          <p:nvPr/>
        </p:nvPicPr>
        <p:blipFill>
          <a:blip r:embed="rId5" cstate="print"/>
          <a:srcRect/>
          <a:stretch>
            <a:fillRect/>
          </a:stretch>
        </p:blipFill>
        <p:spPr bwMode="auto">
          <a:xfrm>
            <a:off x="3059832" y="4005064"/>
            <a:ext cx="1872208" cy="187220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Sayfalarını Kayıt ve Görüntüleme</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3187" name="Picture 3"/>
          <p:cNvPicPr>
            <a:picLocks noChangeAspect="1" noChangeArrowheads="1"/>
          </p:cNvPicPr>
          <p:nvPr/>
        </p:nvPicPr>
        <p:blipFill>
          <a:blip r:embed="rId3" cstate="print"/>
          <a:srcRect/>
          <a:stretch>
            <a:fillRect/>
          </a:stretch>
        </p:blipFill>
        <p:spPr bwMode="auto">
          <a:xfrm>
            <a:off x="323528" y="2132856"/>
            <a:ext cx="8155939" cy="20147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Etiketlerinin Yapısı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4210" name="Picture 2"/>
          <p:cNvPicPr>
            <a:picLocks noChangeAspect="1" noChangeArrowheads="1"/>
          </p:cNvPicPr>
          <p:nvPr/>
        </p:nvPicPr>
        <p:blipFill>
          <a:blip r:embed="rId3" cstate="print"/>
          <a:srcRect/>
          <a:stretch>
            <a:fillRect/>
          </a:stretch>
        </p:blipFill>
        <p:spPr bwMode="auto">
          <a:xfrm>
            <a:off x="683569" y="1700808"/>
            <a:ext cx="7481018" cy="34850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HTML Etiketlerinin Özellikleri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4211" name="Picture 3"/>
          <p:cNvPicPr>
            <a:picLocks noChangeAspect="1" noChangeArrowheads="1"/>
          </p:cNvPicPr>
          <p:nvPr/>
        </p:nvPicPr>
        <p:blipFill>
          <a:blip r:embed="rId3" cstate="print"/>
          <a:srcRect/>
          <a:stretch>
            <a:fillRect/>
          </a:stretch>
        </p:blipFill>
        <p:spPr bwMode="auto">
          <a:xfrm>
            <a:off x="899592" y="1671638"/>
            <a:ext cx="7399382" cy="3845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12629</TotalTime>
  <Words>2224</Words>
  <Application>Microsoft Office PowerPoint</Application>
  <PresentationFormat>Ekran Gösterisi (4:3)</PresentationFormat>
  <Paragraphs>323</Paragraphs>
  <Slides>30</Slides>
  <Notes>29</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811</cp:revision>
  <dcterms:created xsi:type="dcterms:W3CDTF">2012-10-12T19:56:05Z</dcterms:created>
  <dcterms:modified xsi:type="dcterms:W3CDTF">2022-10-12T11:01:25Z</dcterms:modified>
</cp:coreProperties>
</file>