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44"/>
  </p:notesMasterIdLst>
  <p:sldIdLst>
    <p:sldId id="256" r:id="rId2"/>
    <p:sldId id="527" r:id="rId3"/>
    <p:sldId id="657" r:id="rId4"/>
    <p:sldId id="786" r:id="rId5"/>
    <p:sldId id="787" r:id="rId6"/>
    <p:sldId id="788" r:id="rId7"/>
    <p:sldId id="789" r:id="rId8"/>
    <p:sldId id="790" r:id="rId9"/>
    <p:sldId id="791" r:id="rId10"/>
    <p:sldId id="792" r:id="rId11"/>
    <p:sldId id="793" r:id="rId12"/>
    <p:sldId id="794" r:id="rId13"/>
    <p:sldId id="795" r:id="rId14"/>
    <p:sldId id="796" r:id="rId15"/>
    <p:sldId id="797" r:id="rId16"/>
    <p:sldId id="798" r:id="rId17"/>
    <p:sldId id="799" r:id="rId18"/>
    <p:sldId id="800" r:id="rId19"/>
    <p:sldId id="802" r:id="rId20"/>
    <p:sldId id="803" r:id="rId21"/>
    <p:sldId id="805" r:id="rId22"/>
    <p:sldId id="806" r:id="rId23"/>
    <p:sldId id="807" r:id="rId24"/>
    <p:sldId id="808" r:id="rId25"/>
    <p:sldId id="809" r:id="rId26"/>
    <p:sldId id="810" r:id="rId27"/>
    <p:sldId id="811" r:id="rId28"/>
    <p:sldId id="812" r:id="rId29"/>
    <p:sldId id="813" r:id="rId30"/>
    <p:sldId id="814" r:id="rId31"/>
    <p:sldId id="815" r:id="rId32"/>
    <p:sldId id="816" r:id="rId33"/>
    <p:sldId id="817" r:id="rId34"/>
    <p:sldId id="818" r:id="rId35"/>
    <p:sldId id="819" r:id="rId36"/>
    <p:sldId id="820" r:id="rId37"/>
    <p:sldId id="821" r:id="rId38"/>
    <p:sldId id="822" r:id="rId39"/>
    <p:sldId id="823" r:id="rId40"/>
    <p:sldId id="824" r:id="rId41"/>
    <p:sldId id="825" r:id="rId42"/>
    <p:sldId id="826" r:id="rId4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2832" autoAdjust="0"/>
  </p:normalViewPr>
  <p:slideViewPr>
    <p:cSldViewPr>
      <p:cViewPr>
        <p:scale>
          <a:sx n="75" d="100"/>
          <a:sy n="75" d="100"/>
        </p:scale>
        <p:origin x="-1140" y="378"/>
      </p:cViewPr>
      <p:guideLst>
        <p:guide orient="horz" pos="2160"/>
        <p:guide pos="2880"/>
      </p:guideLst>
    </p:cSldViewPr>
  </p:slideViewPr>
  <p:outlineViewPr>
    <p:cViewPr>
      <p:scale>
        <a:sx n="33" d="100"/>
        <a:sy n="33" d="100"/>
      </p:scale>
      <p:origin x="0" y="118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0923E4-09D3-427C-831B-50E8FBA1AE8C}" type="datetimeFigureOut">
              <a:rPr lang="tr-TR" smtClean="0"/>
              <a:pPr/>
              <a:t>16.12.2022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E9089-F4C1-4077-A4CA-AC31FC2677EE}"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11</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12</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13</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14</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15</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16</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17</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18</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19</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20</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21</a:t>
            </a:fld>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22</a:t>
            </a:fld>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23</a:t>
            </a:fld>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24</a:t>
            </a:fld>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25</a:t>
            </a:fld>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26</a:t>
            </a:fld>
            <a:endParaRPr lang="tr-T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27</a:t>
            </a:fld>
            <a:endParaRPr lang="tr-T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28</a:t>
            </a:fld>
            <a:endParaRPr lang="tr-T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29</a:t>
            </a:fld>
            <a:endParaRPr lang="tr-T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30</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4</a:t>
            </a:fld>
            <a:endParaRPr lang="tr-T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31</a:t>
            </a:fld>
            <a:endParaRPr lang="tr-T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32</a:t>
            </a:fld>
            <a:endParaRPr lang="tr-T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33</a:t>
            </a:fld>
            <a:endParaRPr lang="tr-T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34</a:t>
            </a:fld>
            <a:endParaRPr lang="tr-T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35</a:t>
            </a:fld>
            <a:endParaRPr lang="tr-T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36</a:t>
            </a:fld>
            <a:endParaRPr lang="tr-T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37</a:t>
            </a:fld>
            <a:endParaRPr lang="tr-T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38</a:t>
            </a:fld>
            <a:endParaRPr lang="tr-T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39</a:t>
            </a:fld>
            <a:endParaRPr lang="tr-T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40</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5</a:t>
            </a:fld>
            <a:endParaRPr lang="tr-T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41</a:t>
            </a:fld>
            <a:endParaRPr lang="tr-T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42</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6</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7</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8</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9</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10</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fld id="{664122C9-FD2B-41C6-8277-5965C8284F6C}" type="datetimeFigureOut">
              <a:rPr lang="tr-TR" smtClean="0"/>
              <a:pPr/>
              <a:t>16.12.2022</a:t>
            </a:fld>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E48A94BF-475D-4723-847D-E30041FBA160}"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664122C9-FD2B-41C6-8277-5965C8284F6C}" type="datetimeFigureOut">
              <a:rPr lang="tr-TR" smtClean="0"/>
              <a:pPr/>
              <a:t>16.12.2022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664122C9-FD2B-41C6-8277-5965C8284F6C}" type="datetimeFigureOut">
              <a:rPr lang="tr-TR" smtClean="0"/>
              <a:pPr/>
              <a:t>16.12.2022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4"/>
          </p:nvPr>
        </p:nvSpPr>
        <p:spPr/>
        <p:txBody>
          <a:bodyPr rtlCol="0"/>
          <a:lstStyle/>
          <a:p>
            <a:fld id="{664122C9-FD2B-41C6-8277-5965C8284F6C}" type="datetimeFigureOut">
              <a:rPr lang="tr-TR" smtClean="0"/>
              <a:pPr/>
              <a:t>16.12.2022</a:t>
            </a:fld>
            <a:endParaRPr lang="tr-TR"/>
          </a:p>
        </p:txBody>
      </p:sp>
      <p:sp>
        <p:nvSpPr>
          <p:cNvPr id="9" name="8 Slayt Numarası Yer Tutucusu"/>
          <p:cNvSpPr>
            <a:spLocks noGrp="1"/>
          </p:cNvSpPr>
          <p:nvPr>
            <p:ph type="sldNum" sz="quarter" idx="15"/>
          </p:nvPr>
        </p:nvSpPr>
        <p:spPr/>
        <p:txBody>
          <a:bodyPr rtlCol="0"/>
          <a:lstStyle/>
          <a:p>
            <a:fld id="{E48A94BF-475D-4723-847D-E30041FBA160}" type="slidenum">
              <a:rPr lang="tr-TR" smtClean="0"/>
              <a:pPr/>
              <a:t>‹#›</a:t>
            </a:fld>
            <a:endParaRPr lang="tr-TR"/>
          </a:p>
        </p:txBody>
      </p:sp>
      <p:sp>
        <p:nvSpPr>
          <p:cNvPr id="10" name="9 Altbilgi Yer Tutucusu"/>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fld id="{664122C9-FD2B-41C6-8277-5965C8284F6C}" type="datetimeFigureOut">
              <a:rPr lang="tr-TR" smtClean="0"/>
              <a:pPr/>
              <a:t>16.12.2022</a:t>
            </a:fld>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E48A94BF-475D-4723-847D-E30041FBA160}"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664122C9-FD2B-41C6-8277-5965C8284F6C}" type="datetimeFigureOut">
              <a:rPr lang="tr-TR" smtClean="0"/>
              <a:pPr/>
              <a:t>16.12.2022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664122C9-FD2B-41C6-8277-5965C8284F6C}" type="datetimeFigureOut">
              <a:rPr lang="tr-TR" smtClean="0"/>
              <a:pPr/>
              <a:t>16.12.2022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6" name="5 Veri Yer Tutucusu"/>
          <p:cNvSpPr>
            <a:spLocks noGrp="1"/>
          </p:cNvSpPr>
          <p:nvPr>
            <p:ph type="dt" sz="half" idx="10"/>
          </p:nvPr>
        </p:nvSpPr>
        <p:spPr/>
        <p:txBody>
          <a:bodyPr rtlCol="0"/>
          <a:lstStyle/>
          <a:p>
            <a:fld id="{664122C9-FD2B-41C6-8277-5965C8284F6C}" type="datetimeFigureOut">
              <a:rPr lang="tr-TR" smtClean="0"/>
              <a:pPr/>
              <a:t>16.12.2022</a:t>
            </a:fld>
            <a:endParaRPr lang="tr-TR"/>
          </a:p>
        </p:txBody>
      </p:sp>
      <p:sp>
        <p:nvSpPr>
          <p:cNvPr id="7" name="6 Slayt Numarası Yer Tutucusu"/>
          <p:cNvSpPr>
            <a:spLocks noGrp="1"/>
          </p:cNvSpPr>
          <p:nvPr>
            <p:ph type="sldNum" sz="quarter" idx="11"/>
          </p:nvPr>
        </p:nvSpPr>
        <p:spPr/>
        <p:txBody>
          <a:bodyPr rtlCol="0"/>
          <a:lstStyle/>
          <a:p>
            <a:fld id="{E48A94BF-475D-4723-847D-E30041FBA160}" type="slidenum">
              <a:rPr lang="tr-TR" smtClean="0"/>
              <a:pPr/>
              <a:t>‹#›</a:t>
            </a:fld>
            <a:endParaRPr lang="tr-TR"/>
          </a:p>
        </p:txBody>
      </p:sp>
      <p:sp>
        <p:nvSpPr>
          <p:cNvPr id="8" name="7 Altbilgi Yer Tutucusu"/>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664122C9-FD2B-41C6-8277-5965C8284F6C}" type="datetimeFigureOut">
              <a:rPr lang="tr-TR" smtClean="0"/>
              <a:pPr/>
              <a:t>16.12.2022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4"/>
          </p:nvPr>
        </p:nvSpPr>
        <p:spPr/>
        <p:txBody>
          <a:bodyPr rtlCol="0"/>
          <a:lstStyle/>
          <a:p>
            <a:fld id="{664122C9-FD2B-41C6-8277-5965C8284F6C}" type="datetimeFigureOut">
              <a:rPr lang="tr-TR" smtClean="0"/>
              <a:pPr/>
              <a:t>16.12.2022</a:t>
            </a:fld>
            <a:endParaRPr lang="tr-TR"/>
          </a:p>
        </p:txBody>
      </p:sp>
      <p:sp>
        <p:nvSpPr>
          <p:cNvPr id="22" name="21 Slayt Numarası Yer Tutucusu"/>
          <p:cNvSpPr>
            <a:spLocks noGrp="1"/>
          </p:cNvSpPr>
          <p:nvPr>
            <p:ph type="sldNum" sz="quarter" idx="15"/>
          </p:nvPr>
        </p:nvSpPr>
        <p:spPr/>
        <p:txBody>
          <a:bodyPr rtlCol="0"/>
          <a:lstStyle/>
          <a:p>
            <a:fld id="{E48A94BF-475D-4723-847D-E30041FBA160}" type="slidenum">
              <a:rPr lang="tr-TR" smtClean="0"/>
              <a:pPr/>
              <a:t>‹#›</a:t>
            </a:fld>
            <a:endParaRPr lang="tr-TR"/>
          </a:p>
        </p:txBody>
      </p:sp>
      <p:sp>
        <p:nvSpPr>
          <p:cNvPr id="23" name="22 Altbilgi Yer Tutucusu"/>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fld id="{664122C9-FD2B-41C6-8277-5965C8284F6C}" type="datetimeFigureOut">
              <a:rPr lang="tr-TR" smtClean="0"/>
              <a:pPr/>
              <a:t>16.12.2022</a:t>
            </a:fld>
            <a:endParaRPr lang="tr-TR"/>
          </a:p>
        </p:txBody>
      </p:sp>
      <p:sp>
        <p:nvSpPr>
          <p:cNvPr id="18" name="17 Slayt Numarası Yer Tutucusu"/>
          <p:cNvSpPr>
            <a:spLocks noGrp="1"/>
          </p:cNvSpPr>
          <p:nvPr>
            <p:ph type="sldNum" sz="quarter" idx="11"/>
          </p:nvPr>
        </p:nvSpPr>
        <p:spPr/>
        <p:txBody>
          <a:bodyPr rtlCol="0"/>
          <a:lstStyle/>
          <a:p>
            <a:fld id="{E48A94BF-475D-4723-847D-E30041FBA160}" type="slidenum">
              <a:rPr lang="tr-TR" smtClean="0"/>
              <a:pPr/>
              <a:t>‹#›</a:t>
            </a:fld>
            <a:endParaRPr lang="tr-TR"/>
          </a:p>
        </p:txBody>
      </p:sp>
      <p:sp>
        <p:nvSpPr>
          <p:cNvPr id="21" name="20 Altbilgi Yer Tutucusu"/>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64122C9-FD2B-41C6-8277-5965C8284F6C}" type="datetimeFigureOut">
              <a:rPr lang="tr-TR" smtClean="0"/>
              <a:pPr/>
              <a:t>16.12.2022</a:t>
            </a:fld>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48A94BF-475D-4723-847D-E30041FBA160}"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hyperlink" Target="https://www.w3schools.com/css/css_pseudo_classes.asp"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fontScale="90000"/>
          </a:bodyPr>
          <a:lstStyle/>
          <a:p>
            <a:pPr algn="ctr"/>
            <a:r>
              <a:rPr lang="tr-TR" dirty="0" smtClean="0">
                <a:latin typeface="Trebuchet MS" pitchFamily="34" charset="0"/>
              </a:rPr>
              <a:t>WEB TASARIMI</a:t>
            </a:r>
            <a:br>
              <a:rPr lang="tr-TR" dirty="0" smtClean="0">
                <a:latin typeface="Trebuchet MS" pitchFamily="34" charset="0"/>
              </a:rPr>
            </a:br>
            <a:r>
              <a:rPr lang="tr-TR" dirty="0" smtClean="0">
                <a:latin typeface="Trebuchet MS" pitchFamily="34" charset="0"/>
              </a:rPr>
              <a:t> </a:t>
            </a:r>
            <a:br>
              <a:rPr lang="tr-TR" dirty="0" smtClean="0">
                <a:latin typeface="Trebuchet MS" pitchFamily="34" charset="0"/>
              </a:rPr>
            </a:br>
            <a:r>
              <a:rPr lang="tr-TR" dirty="0" smtClean="0">
                <a:latin typeface="Trebuchet MS" pitchFamily="34" charset="0"/>
              </a:rPr>
              <a:t/>
            </a:r>
            <a:br>
              <a:rPr lang="tr-TR" dirty="0" smtClean="0">
                <a:latin typeface="Trebuchet MS" pitchFamily="34" charset="0"/>
              </a:rPr>
            </a:br>
            <a:endParaRPr lang="tr-TR" dirty="0">
              <a:latin typeface="Trebuchet MS" pitchFamily="34" charset="0"/>
            </a:endParaRPr>
          </a:p>
        </p:txBody>
      </p:sp>
      <p:sp>
        <p:nvSpPr>
          <p:cNvPr id="3" name="2 Alt Başlık"/>
          <p:cNvSpPr>
            <a:spLocks noGrp="1"/>
          </p:cNvSpPr>
          <p:nvPr>
            <p:ph type="subTitle" idx="1"/>
          </p:nvPr>
        </p:nvSpPr>
        <p:spPr>
          <a:xfrm>
            <a:off x="3575826" y="4071942"/>
            <a:ext cx="5100630" cy="1229266"/>
          </a:xfrm>
        </p:spPr>
        <p:txBody>
          <a:bodyPr>
            <a:normAutofit/>
          </a:bodyPr>
          <a:lstStyle/>
          <a:p>
            <a:endParaRPr lang="tr-TR" sz="1900" dirty="0" smtClean="0">
              <a:solidFill>
                <a:srgbClr val="C00000"/>
              </a:solidFill>
              <a:latin typeface="+mj-lt"/>
            </a:endParaRPr>
          </a:p>
          <a:p>
            <a:endParaRPr lang="tr-TR" dirty="0" smtClean="0"/>
          </a:p>
          <a:p>
            <a:r>
              <a:rPr lang="tr-TR" dirty="0" smtClean="0"/>
              <a:t>Doç. Dr. Ahmet Oğuz AKTÜRK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85000" lnSpcReduction="20000"/>
          </a:bodyPr>
          <a:lstStyle/>
          <a:p>
            <a:pPr marL="0" indent="0" algn="just">
              <a:buClr>
                <a:srgbClr val="C00000"/>
              </a:buClr>
              <a:buSzPct val="100000"/>
              <a:buNone/>
            </a:pPr>
            <a:r>
              <a:rPr lang="tr-TR" sz="3100" dirty="0" smtClean="0">
                <a:solidFill>
                  <a:srgbClr val="C00000"/>
                </a:solidFill>
                <a:latin typeface="Trebuchet MS" pitchFamily="34" charset="0"/>
              </a:rPr>
              <a:t>Birleştirici seçiciler</a:t>
            </a:r>
          </a:p>
          <a:p>
            <a:pPr marL="361950" indent="-266700" algn="just">
              <a:buClr>
                <a:srgbClr val="C00000"/>
              </a:buClr>
              <a:buSzPct val="100000"/>
              <a:buFont typeface="Wingdings" pitchFamily="2" charset="2"/>
              <a:buChar char="§"/>
            </a:pPr>
            <a:r>
              <a:rPr lang="tr-TR" sz="2800" i="1" dirty="0" smtClean="0">
                <a:solidFill>
                  <a:srgbClr val="C00000"/>
                </a:solidFill>
                <a:latin typeface="Trebuchet MS" pitchFamily="34" charset="0"/>
              </a:rPr>
              <a:t>Alt seçici (boşluk)</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&lt;body&gt;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&lt;h2&gt;Alt Seçici&lt;/h2&gt;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&lt;p&gt;Alt seçici, belirtilen bir öğenin alt öğesi olan tüm öğelerle eşleşir.&lt;/p&gt;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&lt;p&gt;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 etiketi içindeki 1. Paragraf&lt;/p&gt;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&lt;p&gt;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 etiketi içindeki 2. Paragraf&lt;/p&gt;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section</a:t>
            </a:r>
            <a:r>
              <a:rPr lang="tr-TR"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&lt;p&gt;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 etiketi içindeki 3. Paragraf&lt;/p&gt;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section</a:t>
            </a:r>
            <a:r>
              <a:rPr lang="tr-TR"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&lt;p&gt; </a:t>
            </a:r>
            <a:r>
              <a:rPr lang="da-DK" dirty="0" smtClean="0">
                <a:solidFill>
                  <a:schemeClr val="tx1">
                    <a:lumMod val="75000"/>
                    <a:lumOff val="25000"/>
                  </a:schemeClr>
                </a:solidFill>
                <a:latin typeface="Trebuchet MS" pitchFamily="34" charset="0"/>
              </a:rPr>
              <a:t>4. Paragraf Div etiketi içince değil</a:t>
            </a:r>
            <a:r>
              <a:rPr lang="tr-TR" dirty="0" smtClean="0">
                <a:solidFill>
                  <a:schemeClr val="tx1">
                    <a:lumMod val="75000"/>
                    <a:lumOff val="25000"/>
                  </a:schemeClr>
                </a:solidFill>
                <a:latin typeface="Trebuchet MS" pitchFamily="34" charset="0"/>
              </a:rPr>
              <a:t>&lt;/p&gt;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&lt;p&gt; 5</a:t>
            </a:r>
            <a:r>
              <a:rPr lang="da-DK" dirty="0" smtClean="0">
                <a:solidFill>
                  <a:schemeClr val="tx1">
                    <a:lumMod val="75000"/>
                    <a:lumOff val="25000"/>
                  </a:schemeClr>
                </a:solidFill>
                <a:latin typeface="Trebuchet MS" pitchFamily="34" charset="0"/>
              </a:rPr>
              <a:t>. Paragraf Div etiketi içince değil</a:t>
            </a:r>
            <a:r>
              <a:rPr lang="tr-TR" dirty="0" smtClean="0">
                <a:solidFill>
                  <a:schemeClr val="tx1">
                    <a:lumMod val="75000"/>
                    <a:lumOff val="25000"/>
                  </a:schemeClr>
                </a:solidFill>
                <a:latin typeface="Trebuchet MS" pitchFamily="34" charset="0"/>
              </a:rPr>
              <a:t>&lt;/p&gt;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&lt;/body&gt;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Clr>
                <a:srgbClr val="C00000"/>
              </a:buClr>
              <a:buSzPct val="100000"/>
              <a:buNone/>
            </a:pPr>
            <a:r>
              <a:rPr lang="tr-TR" sz="2600" dirty="0" smtClean="0">
                <a:solidFill>
                  <a:srgbClr val="C00000"/>
                </a:solidFill>
                <a:latin typeface="Trebuchet MS" pitchFamily="34" charset="0"/>
              </a:rPr>
              <a:t>Birleştirici seçiciler</a:t>
            </a:r>
          </a:p>
          <a:p>
            <a:pPr marL="361950" indent="-266700" algn="just">
              <a:buClr>
                <a:srgbClr val="C00000"/>
              </a:buClr>
              <a:buSzPct val="100000"/>
              <a:buFont typeface="Wingdings" pitchFamily="2" charset="2"/>
              <a:buChar char="§"/>
            </a:pPr>
            <a:r>
              <a:rPr lang="tr-TR" i="1" dirty="0" smtClean="0">
                <a:solidFill>
                  <a:srgbClr val="C00000"/>
                </a:solidFill>
                <a:latin typeface="Trebuchet MS" pitchFamily="34" charset="0"/>
              </a:rPr>
              <a:t>Çocuk seçici (&gt;)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Çocuk seçici, belirtilen bir öğenin çocukları olan tüm öğeleri seçer.</a:t>
            </a:r>
          </a:p>
          <a:p>
            <a:pPr marL="361950" indent="-266700" algn="just">
              <a:buClr>
                <a:srgbClr val="C00000"/>
              </a:buClr>
              <a:buSzPct val="100000"/>
              <a:buNone/>
            </a:pPr>
            <a:r>
              <a:rPr lang="en-US" dirty="0" smtClean="0">
                <a:solidFill>
                  <a:schemeClr val="tx1">
                    <a:lumMod val="75000"/>
                    <a:lumOff val="25000"/>
                  </a:schemeClr>
                </a:solidFill>
                <a:latin typeface="Trebuchet MS" pitchFamily="34" charset="0"/>
              </a:rPr>
              <a:t>&lt;!DOCTYPE html&gt;</a:t>
            </a:r>
          </a:p>
          <a:p>
            <a:pPr marL="361950" indent="-266700" algn="just">
              <a:buClr>
                <a:srgbClr val="C00000"/>
              </a:buClr>
              <a:buSzPct val="100000"/>
              <a:buNone/>
            </a:pPr>
            <a:r>
              <a:rPr lang="en-US" dirty="0" smtClean="0">
                <a:solidFill>
                  <a:schemeClr val="tx1">
                    <a:lumMod val="75000"/>
                    <a:lumOff val="25000"/>
                  </a:schemeClr>
                </a:solidFill>
                <a:latin typeface="Trebuchet MS" pitchFamily="34" charset="0"/>
              </a:rPr>
              <a:t>&lt;html&gt;</a:t>
            </a:r>
          </a:p>
          <a:p>
            <a:pPr marL="361950" indent="-266700" algn="just">
              <a:buClr>
                <a:srgbClr val="C00000"/>
              </a:buClr>
              <a:buSzPct val="100000"/>
              <a:buNone/>
            </a:pPr>
            <a:r>
              <a:rPr lang="en-US" dirty="0" smtClean="0">
                <a:solidFill>
                  <a:schemeClr val="tx1">
                    <a:lumMod val="75000"/>
                    <a:lumOff val="25000"/>
                  </a:schemeClr>
                </a:solidFill>
                <a:latin typeface="Trebuchet MS" pitchFamily="34" charset="0"/>
              </a:rPr>
              <a:t>    &lt;head&gt;</a:t>
            </a:r>
          </a:p>
          <a:p>
            <a:pPr marL="361950" indent="-266700" algn="just">
              <a:buClr>
                <a:srgbClr val="C00000"/>
              </a:buClr>
              <a:buSzPct val="100000"/>
              <a:buNone/>
            </a:pPr>
            <a:r>
              <a:rPr lang="en-US" dirty="0" smtClean="0">
                <a:solidFill>
                  <a:schemeClr val="tx1">
                    <a:lumMod val="75000"/>
                    <a:lumOff val="25000"/>
                  </a:schemeClr>
                </a:solidFill>
                <a:latin typeface="Trebuchet MS" pitchFamily="34" charset="0"/>
              </a:rPr>
              <a:t>        &lt;style&gt;</a:t>
            </a:r>
          </a:p>
          <a:p>
            <a:pPr marL="361950" indent="-266700" algn="just">
              <a:buClr>
                <a:srgbClr val="C00000"/>
              </a:buClr>
              <a:buSzPct val="100000"/>
              <a:buNone/>
            </a:pPr>
            <a:r>
              <a:rPr lang="en-US" dirty="0" smtClean="0">
                <a:solidFill>
                  <a:schemeClr val="tx1">
                    <a:lumMod val="75000"/>
                    <a:lumOff val="25000"/>
                  </a:schemeClr>
                </a:solidFill>
                <a:latin typeface="Trebuchet MS" pitchFamily="34" charset="0"/>
              </a:rPr>
              <a:t>            div &gt; p {</a:t>
            </a:r>
          </a:p>
          <a:p>
            <a:pPr marL="361950" indent="-266700" algn="just">
              <a:buClr>
                <a:srgbClr val="C00000"/>
              </a:buClr>
              <a:buSzPct val="100000"/>
              <a:buNone/>
            </a:pPr>
            <a:r>
              <a:rPr lang="en-US" dirty="0" smtClean="0">
                <a:solidFill>
                  <a:schemeClr val="tx1">
                    <a:lumMod val="75000"/>
                    <a:lumOff val="25000"/>
                  </a:schemeClr>
                </a:solidFill>
                <a:latin typeface="Trebuchet MS" pitchFamily="34" charset="0"/>
              </a:rPr>
              <a:t>                background-color: yellow;</a:t>
            </a:r>
          </a:p>
          <a:p>
            <a:pPr marL="361950" indent="-266700" algn="just">
              <a:buClr>
                <a:srgbClr val="C00000"/>
              </a:buClr>
              <a:buSzPct val="100000"/>
              <a:buNone/>
            </a:pPr>
            <a:r>
              <a:rPr lang="en-US" dirty="0" smtClean="0">
                <a:solidFill>
                  <a:schemeClr val="tx1">
                    <a:lumMod val="75000"/>
                    <a:lumOff val="25000"/>
                  </a:schemeClr>
                </a:solidFill>
                <a:latin typeface="Trebuchet MS" pitchFamily="34" charset="0"/>
              </a:rPr>
              <a:t>            }</a:t>
            </a:r>
          </a:p>
          <a:p>
            <a:pPr marL="361950" indent="-266700" algn="just">
              <a:buClr>
                <a:srgbClr val="C00000"/>
              </a:buClr>
              <a:buSzPct val="100000"/>
              <a:buNone/>
            </a:pPr>
            <a:r>
              <a:rPr lang="en-US" dirty="0" smtClean="0">
                <a:solidFill>
                  <a:schemeClr val="tx1">
                    <a:lumMod val="75000"/>
                    <a:lumOff val="25000"/>
                  </a:schemeClr>
                </a:solidFill>
                <a:latin typeface="Trebuchet MS" pitchFamily="34" charset="0"/>
              </a:rPr>
              <a:t>        &lt;/style&gt;</a:t>
            </a:r>
          </a:p>
          <a:p>
            <a:pPr marL="361950" indent="-266700" algn="just">
              <a:buClr>
                <a:srgbClr val="C00000"/>
              </a:buClr>
              <a:buSzPct val="100000"/>
              <a:buNone/>
            </a:pPr>
            <a:r>
              <a:rPr lang="en-US" dirty="0" smtClean="0">
                <a:solidFill>
                  <a:schemeClr val="tx1">
                    <a:lumMod val="75000"/>
                    <a:lumOff val="25000"/>
                  </a:schemeClr>
                </a:solidFill>
                <a:latin typeface="Trebuchet MS" pitchFamily="34" charset="0"/>
              </a:rPr>
              <a:t>    &lt;/head&gt;</a:t>
            </a: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Autofit/>
          </a:bodyPr>
          <a:lstStyle/>
          <a:p>
            <a:pPr marL="0" indent="0" algn="just">
              <a:buClr>
                <a:srgbClr val="C00000"/>
              </a:buClr>
              <a:buSzPct val="100000"/>
              <a:buNone/>
            </a:pPr>
            <a:r>
              <a:rPr lang="tr-TR" sz="2600" dirty="0" smtClean="0">
                <a:solidFill>
                  <a:srgbClr val="C00000"/>
                </a:solidFill>
                <a:latin typeface="Trebuchet MS" pitchFamily="34" charset="0"/>
              </a:rPr>
              <a:t>Birleştirici seçiciler</a:t>
            </a:r>
          </a:p>
          <a:p>
            <a:pPr marL="361950" indent="-266700" algn="just">
              <a:buClr>
                <a:srgbClr val="C00000"/>
              </a:buClr>
              <a:buSzPct val="100000"/>
              <a:buFont typeface="Wingdings" pitchFamily="2" charset="2"/>
              <a:buChar char="§"/>
            </a:pPr>
            <a:r>
              <a:rPr lang="tr-TR" i="1" dirty="0" smtClean="0">
                <a:solidFill>
                  <a:srgbClr val="C00000"/>
                </a:solidFill>
                <a:latin typeface="Trebuchet MS" pitchFamily="34" charset="0"/>
              </a:rPr>
              <a:t>Çocuk seçici (&gt;)</a:t>
            </a:r>
          </a:p>
          <a:p>
            <a:pPr marL="361950" indent="-266700" algn="just">
              <a:spcBef>
                <a:spcPts val="0"/>
              </a:spcBef>
              <a:buClr>
                <a:srgbClr val="C00000"/>
              </a:buClr>
              <a:buSzPct val="100000"/>
              <a:buNone/>
            </a:pPr>
            <a:r>
              <a:rPr lang="tr-TR" dirty="0" smtClean="0">
                <a:solidFill>
                  <a:schemeClr val="tx1">
                    <a:lumMod val="75000"/>
                    <a:lumOff val="25000"/>
                  </a:schemeClr>
                </a:solidFill>
                <a:latin typeface="Trebuchet MS" pitchFamily="34" charset="0"/>
              </a:rPr>
              <a:t>	</a:t>
            </a:r>
            <a:r>
              <a:rPr lang="tr-TR" sz="1700" dirty="0" smtClean="0">
                <a:solidFill>
                  <a:schemeClr val="tx1">
                    <a:lumMod val="75000"/>
                    <a:lumOff val="25000"/>
                  </a:schemeClr>
                </a:solidFill>
                <a:latin typeface="Trebuchet MS" pitchFamily="34" charset="0"/>
              </a:rPr>
              <a:t>&lt;body&gt;</a:t>
            </a:r>
          </a:p>
          <a:p>
            <a:pPr marL="361950" indent="-266700" algn="just">
              <a:spcBef>
                <a:spcPts val="0"/>
              </a:spcBef>
              <a:buClr>
                <a:srgbClr val="C00000"/>
              </a:buClr>
              <a:buSzPct val="100000"/>
              <a:buNone/>
            </a:pPr>
            <a:r>
              <a:rPr lang="tr-TR" sz="1700" dirty="0" smtClean="0">
                <a:solidFill>
                  <a:schemeClr val="tx1">
                    <a:lumMod val="75000"/>
                    <a:lumOff val="25000"/>
                  </a:schemeClr>
                </a:solidFill>
                <a:latin typeface="Trebuchet MS" pitchFamily="34" charset="0"/>
              </a:rPr>
              <a:t>        &lt;h2&gt;Çocuk Seçici&lt;/h2&gt;</a:t>
            </a:r>
          </a:p>
          <a:p>
            <a:pPr marL="361950" indent="-266700" algn="just">
              <a:spcBef>
                <a:spcPts val="0"/>
              </a:spcBef>
              <a:buClr>
                <a:srgbClr val="C00000"/>
              </a:buClr>
              <a:buSzPct val="100000"/>
              <a:buNone/>
            </a:pPr>
            <a:r>
              <a:rPr lang="tr-TR" sz="1700" dirty="0" smtClean="0">
                <a:solidFill>
                  <a:schemeClr val="tx1">
                    <a:lumMod val="75000"/>
                    <a:lumOff val="25000"/>
                  </a:schemeClr>
                </a:solidFill>
                <a:latin typeface="Trebuchet MS" pitchFamily="34" charset="0"/>
              </a:rPr>
              <a:t>        &lt;p&gt;Çocuk seçici (&gt;), belirtilen bir öğenin çocukları olan tüm öğeleri seçer.&lt;/p&gt;</a:t>
            </a:r>
          </a:p>
          <a:p>
            <a:pPr marL="361950" indent="-266700" algn="just">
              <a:spcBef>
                <a:spcPts val="0"/>
              </a:spcBef>
              <a:buClr>
                <a:srgbClr val="C00000"/>
              </a:buClr>
              <a:buSzPct val="100000"/>
              <a:buNone/>
            </a:pPr>
            <a:r>
              <a:rPr lang="tr-TR" sz="1700" dirty="0" smtClean="0">
                <a:solidFill>
                  <a:schemeClr val="tx1">
                    <a:lumMod val="75000"/>
                    <a:lumOff val="25000"/>
                  </a:schemeClr>
                </a:solidFill>
                <a:latin typeface="Trebuchet MS" pitchFamily="34" charset="0"/>
              </a:rPr>
              <a:t>        &lt;</a:t>
            </a:r>
            <a:r>
              <a:rPr lang="tr-TR" sz="1700" dirty="0" err="1" smtClean="0">
                <a:solidFill>
                  <a:schemeClr val="tx1">
                    <a:lumMod val="75000"/>
                    <a:lumOff val="25000"/>
                  </a:schemeClr>
                </a:solidFill>
                <a:latin typeface="Trebuchet MS" pitchFamily="34" charset="0"/>
              </a:rPr>
              <a:t>div</a:t>
            </a:r>
            <a:r>
              <a:rPr lang="tr-TR" sz="1700" dirty="0" smtClean="0">
                <a:solidFill>
                  <a:schemeClr val="tx1">
                    <a:lumMod val="75000"/>
                    <a:lumOff val="25000"/>
                  </a:schemeClr>
                </a:solidFill>
                <a:latin typeface="Trebuchet MS" pitchFamily="34" charset="0"/>
              </a:rPr>
              <a:t>&gt;</a:t>
            </a:r>
          </a:p>
          <a:p>
            <a:pPr marL="361950" indent="-266700" algn="just">
              <a:spcBef>
                <a:spcPts val="0"/>
              </a:spcBef>
              <a:buClr>
                <a:srgbClr val="C00000"/>
              </a:buClr>
              <a:buSzPct val="100000"/>
              <a:buNone/>
            </a:pPr>
            <a:r>
              <a:rPr lang="tr-TR" sz="1700" dirty="0" smtClean="0">
                <a:solidFill>
                  <a:schemeClr val="tx1">
                    <a:lumMod val="75000"/>
                    <a:lumOff val="25000"/>
                  </a:schemeClr>
                </a:solidFill>
                <a:latin typeface="Trebuchet MS" pitchFamily="34" charset="0"/>
              </a:rPr>
              <a:t>            &lt;p&gt;</a:t>
            </a:r>
            <a:r>
              <a:rPr lang="tr-TR" sz="1700" dirty="0" err="1" smtClean="0">
                <a:solidFill>
                  <a:schemeClr val="tx1">
                    <a:lumMod val="75000"/>
                    <a:lumOff val="25000"/>
                  </a:schemeClr>
                </a:solidFill>
                <a:latin typeface="Trebuchet MS" pitchFamily="34" charset="0"/>
              </a:rPr>
              <a:t>Div</a:t>
            </a:r>
            <a:r>
              <a:rPr lang="tr-TR" sz="1700" dirty="0" smtClean="0">
                <a:solidFill>
                  <a:schemeClr val="tx1">
                    <a:lumMod val="75000"/>
                    <a:lumOff val="25000"/>
                  </a:schemeClr>
                </a:solidFill>
                <a:latin typeface="Trebuchet MS" pitchFamily="34" charset="0"/>
              </a:rPr>
              <a:t> etiketi içindeki 1. paragraf&lt;/p&gt;</a:t>
            </a:r>
          </a:p>
          <a:p>
            <a:pPr marL="361950" indent="-266700" algn="just">
              <a:spcBef>
                <a:spcPts val="0"/>
              </a:spcBef>
              <a:buClr>
                <a:srgbClr val="C00000"/>
              </a:buClr>
              <a:buSzPct val="100000"/>
              <a:buNone/>
            </a:pPr>
            <a:r>
              <a:rPr lang="tr-TR" sz="1700" dirty="0" smtClean="0">
                <a:solidFill>
                  <a:schemeClr val="tx1">
                    <a:lumMod val="75000"/>
                    <a:lumOff val="25000"/>
                  </a:schemeClr>
                </a:solidFill>
                <a:latin typeface="Trebuchet MS" pitchFamily="34" charset="0"/>
              </a:rPr>
              <a:t>            &lt;p&gt;</a:t>
            </a:r>
            <a:r>
              <a:rPr lang="tr-TR" sz="1700" dirty="0" err="1" smtClean="0">
                <a:solidFill>
                  <a:schemeClr val="tx1">
                    <a:lumMod val="75000"/>
                    <a:lumOff val="25000"/>
                  </a:schemeClr>
                </a:solidFill>
                <a:latin typeface="Trebuchet MS" pitchFamily="34" charset="0"/>
              </a:rPr>
              <a:t>Div</a:t>
            </a:r>
            <a:r>
              <a:rPr lang="tr-TR" sz="1700" dirty="0" smtClean="0">
                <a:solidFill>
                  <a:schemeClr val="tx1">
                    <a:lumMod val="75000"/>
                    <a:lumOff val="25000"/>
                  </a:schemeClr>
                </a:solidFill>
                <a:latin typeface="Trebuchet MS" pitchFamily="34" charset="0"/>
              </a:rPr>
              <a:t> etiketi içindeki 2. paragraf&lt;/p&gt;</a:t>
            </a:r>
          </a:p>
          <a:p>
            <a:pPr marL="361950" indent="-266700" algn="just">
              <a:spcBef>
                <a:spcPts val="0"/>
              </a:spcBef>
              <a:buClr>
                <a:srgbClr val="C00000"/>
              </a:buClr>
              <a:buSzPct val="100000"/>
              <a:buNone/>
            </a:pPr>
            <a:r>
              <a:rPr lang="tr-TR" sz="1700" dirty="0" smtClean="0">
                <a:solidFill>
                  <a:schemeClr val="tx1">
                    <a:lumMod val="75000"/>
                    <a:lumOff val="25000"/>
                  </a:schemeClr>
                </a:solidFill>
                <a:latin typeface="Trebuchet MS" pitchFamily="34" charset="0"/>
              </a:rPr>
              <a:t>            &lt;</a:t>
            </a:r>
            <a:r>
              <a:rPr lang="tr-TR" sz="1700" dirty="0" err="1" smtClean="0">
                <a:solidFill>
                  <a:schemeClr val="tx1">
                    <a:lumMod val="75000"/>
                    <a:lumOff val="25000"/>
                  </a:schemeClr>
                </a:solidFill>
                <a:latin typeface="Trebuchet MS" pitchFamily="34" charset="0"/>
              </a:rPr>
              <a:t>section</a:t>
            </a:r>
            <a:r>
              <a:rPr lang="tr-TR" sz="1700" dirty="0" smtClean="0">
                <a:solidFill>
                  <a:schemeClr val="tx1">
                    <a:lumMod val="75000"/>
                    <a:lumOff val="25000"/>
                  </a:schemeClr>
                </a:solidFill>
                <a:latin typeface="Trebuchet MS" pitchFamily="34" charset="0"/>
              </a:rPr>
              <a:t>&gt;</a:t>
            </a:r>
          </a:p>
          <a:p>
            <a:pPr marL="361950" indent="-266700" algn="just">
              <a:spcBef>
                <a:spcPts val="0"/>
              </a:spcBef>
              <a:buClr>
                <a:srgbClr val="C00000"/>
              </a:buClr>
              <a:buSzPct val="100000"/>
              <a:buNone/>
            </a:pPr>
            <a:r>
              <a:rPr lang="tr-TR" sz="1700" dirty="0" smtClean="0">
                <a:solidFill>
                  <a:schemeClr val="tx1">
                    <a:lumMod val="75000"/>
                    <a:lumOff val="25000"/>
                  </a:schemeClr>
                </a:solidFill>
                <a:latin typeface="Trebuchet MS" pitchFamily="34" charset="0"/>
              </a:rPr>
              <a:t>            &lt;!-- çocuk değil ancak alt etiket --&gt;</a:t>
            </a:r>
          </a:p>
          <a:p>
            <a:pPr marL="361950" indent="-266700" algn="just">
              <a:spcBef>
                <a:spcPts val="0"/>
              </a:spcBef>
              <a:buClr>
                <a:srgbClr val="C00000"/>
              </a:buClr>
              <a:buSzPct val="100000"/>
              <a:buNone/>
            </a:pPr>
            <a:r>
              <a:rPr lang="tr-TR" sz="1700" dirty="0" smtClean="0">
                <a:solidFill>
                  <a:schemeClr val="tx1">
                    <a:lumMod val="75000"/>
                    <a:lumOff val="25000"/>
                  </a:schemeClr>
                </a:solidFill>
                <a:latin typeface="Trebuchet MS" pitchFamily="34" charset="0"/>
              </a:rPr>
              <a:t>                &lt;p&gt;</a:t>
            </a:r>
            <a:r>
              <a:rPr lang="tr-TR" sz="1700" dirty="0" err="1" smtClean="0">
                <a:solidFill>
                  <a:schemeClr val="tx1">
                    <a:lumMod val="75000"/>
                    <a:lumOff val="25000"/>
                  </a:schemeClr>
                </a:solidFill>
                <a:latin typeface="Trebuchet MS" pitchFamily="34" charset="0"/>
              </a:rPr>
              <a:t>Div</a:t>
            </a:r>
            <a:r>
              <a:rPr lang="tr-TR" sz="1700" dirty="0" smtClean="0">
                <a:solidFill>
                  <a:schemeClr val="tx1">
                    <a:lumMod val="75000"/>
                    <a:lumOff val="25000"/>
                  </a:schemeClr>
                </a:solidFill>
                <a:latin typeface="Trebuchet MS" pitchFamily="34" charset="0"/>
              </a:rPr>
              <a:t> etiketi içindeki 3. paragraf (</a:t>
            </a:r>
            <a:r>
              <a:rPr lang="tr-TR" sz="1700" dirty="0" err="1" smtClean="0">
                <a:solidFill>
                  <a:schemeClr val="tx1">
                    <a:lumMod val="75000"/>
                    <a:lumOff val="25000"/>
                  </a:schemeClr>
                </a:solidFill>
                <a:latin typeface="Trebuchet MS" pitchFamily="34" charset="0"/>
              </a:rPr>
              <a:t>section</a:t>
            </a:r>
            <a:r>
              <a:rPr lang="tr-TR" sz="1700" dirty="0" smtClean="0">
                <a:solidFill>
                  <a:schemeClr val="tx1">
                    <a:lumMod val="75000"/>
                    <a:lumOff val="25000"/>
                  </a:schemeClr>
                </a:solidFill>
                <a:latin typeface="Trebuchet MS" pitchFamily="34" charset="0"/>
              </a:rPr>
              <a:t> etiketi içinde)&lt;/p&gt;</a:t>
            </a:r>
          </a:p>
          <a:p>
            <a:pPr marL="361950" indent="-266700" algn="just">
              <a:spcBef>
                <a:spcPts val="0"/>
              </a:spcBef>
              <a:buClr>
                <a:srgbClr val="C00000"/>
              </a:buClr>
              <a:buSzPct val="100000"/>
              <a:buNone/>
            </a:pPr>
            <a:r>
              <a:rPr lang="tr-TR" sz="1700" dirty="0" smtClean="0">
                <a:solidFill>
                  <a:schemeClr val="tx1">
                    <a:lumMod val="75000"/>
                    <a:lumOff val="25000"/>
                  </a:schemeClr>
                </a:solidFill>
                <a:latin typeface="Trebuchet MS" pitchFamily="34" charset="0"/>
              </a:rPr>
              <a:t>            &lt;/</a:t>
            </a:r>
            <a:r>
              <a:rPr lang="tr-TR" sz="1700" dirty="0" err="1" smtClean="0">
                <a:solidFill>
                  <a:schemeClr val="tx1">
                    <a:lumMod val="75000"/>
                    <a:lumOff val="25000"/>
                  </a:schemeClr>
                </a:solidFill>
                <a:latin typeface="Trebuchet MS" pitchFamily="34" charset="0"/>
              </a:rPr>
              <a:t>section</a:t>
            </a:r>
            <a:r>
              <a:rPr lang="tr-TR" sz="1700" dirty="0" smtClean="0">
                <a:solidFill>
                  <a:schemeClr val="tx1">
                    <a:lumMod val="75000"/>
                    <a:lumOff val="25000"/>
                  </a:schemeClr>
                </a:solidFill>
                <a:latin typeface="Trebuchet MS" pitchFamily="34" charset="0"/>
              </a:rPr>
              <a:t>&gt;</a:t>
            </a:r>
          </a:p>
          <a:p>
            <a:pPr marL="361950" indent="-266700" algn="just">
              <a:spcBef>
                <a:spcPts val="0"/>
              </a:spcBef>
              <a:buClr>
                <a:srgbClr val="C00000"/>
              </a:buClr>
              <a:buSzPct val="100000"/>
              <a:buNone/>
            </a:pPr>
            <a:r>
              <a:rPr lang="tr-TR" sz="1700" dirty="0" smtClean="0">
                <a:solidFill>
                  <a:schemeClr val="tx1">
                    <a:lumMod val="75000"/>
                    <a:lumOff val="25000"/>
                  </a:schemeClr>
                </a:solidFill>
                <a:latin typeface="Trebuchet MS" pitchFamily="34" charset="0"/>
              </a:rPr>
              <a:t>            &lt;p&gt;</a:t>
            </a:r>
            <a:r>
              <a:rPr lang="tr-TR" sz="1700" dirty="0" err="1" smtClean="0">
                <a:solidFill>
                  <a:schemeClr val="tx1">
                    <a:lumMod val="75000"/>
                    <a:lumOff val="25000"/>
                  </a:schemeClr>
                </a:solidFill>
                <a:latin typeface="Trebuchet MS" pitchFamily="34" charset="0"/>
              </a:rPr>
              <a:t>Div</a:t>
            </a:r>
            <a:r>
              <a:rPr lang="tr-TR" sz="1700" dirty="0" smtClean="0">
                <a:solidFill>
                  <a:schemeClr val="tx1">
                    <a:lumMod val="75000"/>
                    <a:lumOff val="25000"/>
                  </a:schemeClr>
                </a:solidFill>
                <a:latin typeface="Trebuchet MS" pitchFamily="34" charset="0"/>
              </a:rPr>
              <a:t> etiketi içindeki 3. paragraf&lt;/p&gt;</a:t>
            </a:r>
          </a:p>
          <a:p>
            <a:pPr marL="361950" indent="-266700" algn="just">
              <a:spcBef>
                <a:spcPts val="0"/>
              </a:spcBef>
              <a:buClr>
                <a:srgbClr val="C00000"/>
              </a:buClr>
              <a:buSzPct val="100000"/>
              <a:buNone/>
            </a:pPr>
            <a:r>
              <a:rPr lang="tr-TR" sz="1700" dirty="0" smtClean="0">
                <a:solidFill>
                  <a:schemeClr val="tx1">
                    <a:lumMod val="75000"/>
                    <a:lumOff val="25000"/>
                  </a:schemeClr>
                </a:solidFill>
                <a:latin typeface="Trebuchet MS" pitchFamily="34" charset="0"/>
              </a:rPr>
              <a:t>        &lt;/</a:t>
            </a:r>
            <a:r>
              <a:rPr lang="tr-TR" sz="1700" dirty="0" err="1" smtClean="0">
                <a:solidFill>
                  <a:schemeClr val="tx1">
                    <a:lumMod val="75000"/>
                    <a:lumOff val="25000"/>
                  </a:schemeClr>
                </a:solidFill>
                <a:latin typeface="Trebuchet MS" pitchFamily="34" charset="0"/>
              </a:rPr>
              <a:t>div</a:t>
            </a:r>
            <a:r>
              <a:rPr lang="tr-TR" sz="1700" dirty="0" smtClean="0">
                <a:solidFill>
                  <a:schemeClr val="tx1">
                    <a:lumMod val="75000"/>
                    <a:lumOff val="25000"/>
                  </a:schemeClr>
                </a:solidFill>
                <a:latin typeface="Trebuchet MS" pitchFamily="34" charset="0"/>
              </a:rPr>
              <a:t>&gt;</a:t>
            </a:r>
          </a:p>
          <a:p>
            <a:pPr marL="361950" indent="-266700" algn="just">
              <a:spcBef>
                <a:spcPts val="0"/>
              </a:spcBef>
              <a:buClr>
                <a:srgbClr val="C00000"/>
              </a:buClr>
              <a:buSzPct val="100000"/>
              <a:buNone/>
            </a:pPr>
            <a:r>
              <a:rPr lang="tr-TR" sz="1700" dirty="0" smtClean="0">
                <a:solidFill>
                  <a:schemeClr val="tx1">
                    <a:lumMod val="75000"/>
                    <a:lumOff val="25000"/>
                  </a:schemeClr>
                </a:solidFill>
                <a:latin typeface="Trebuchet MS" pitchFamily="34" charset="0"/>
              </a:rPr>
              <a:t>        &lt;p&gt;</a:t>
            </a:r>
            <a:r>
              <a:rPr lang="tr-TR" sz="1700" dirty="0" err="1" smtClean="0">
                <a:solidFill>
                  <a:schemeClr val="tx1">
                    <a:lumMod val="75000"/>
                    <a:lumOff val="25000"/>
                  </a:schemeClr>
                </a:solidFill>
                <a:latin typeface="Trebuchet MS" pitchFamily="34" charset="0"/>
              </a:rPr>
              <a:t>Div</a:t>
            </a:r>
            <a:r>
              <a:rPr lang="tr-TR" sz="1700" dirty="0" smtClean="0">
                <a:solidFill>
                  <a:schemeClr val="tx1">
                    <a:lumMod val="75000"/>
                    <a:lumOff val="25000"/>
                  </a:schemeClr>
                </a:solidFill>
                <a:latin typeface="Trebuchet MS" pitchFamily="34" charset="0"/>
              </a:rPr>
              <a:t> etiketi içindeki 4. paragraf&lt;/p&gt;</a:t>
            </a:r>
          </a:p>
          <a:p>
            <a:pPr marL="361950" indent="-266700" algn="just">
              <a:spcBef>
                <a:spcPts val="0"/>
              </a:spcBef>
              <a:buClr>
                <a:srgbClr val="C00000"/>
              </a:buClr>
              <a:buSzPct val="100000"/>
              <a:buNone/>
            </a:pPr>
            <a:r>
              <a:rPr lang="tr-TR" sz="1700" dirty="0" smtClean="0">
                <a:solidFill>
                  <a:schemeClr val="tx1">
                    <a:lumMod val="75000"/>
                    <a:lumOff val="25000"/>
                  </a:schemeClr>
                </a:solidFill>
                <a:latin typeface="Trebuchet MS" pitchFamily="34" charset="0"/>
              </a:rPr>
              <a:t>        &lt;p&gt;</a:t>
            </a:r>
            <a:r>
              <a:rPr lang="tr-TR" sz="1700" dirty="0" err="1" smtClean="0">
                <a:solidFill>
                  <a:schemeClr val="tx1">
                    <a:lumMod val="75000"/>
                    <a:lumOff val="25000"/>
                  </a:schemeClr>
                </a:solidFill>
                <a:latin typeface="Trebuchet MS" pitchFamily="34" charset="0"/>
              </a:rPr>
              <a:t>Div</a:t>
            </a:r>
            <a:r>
              <a:rPr lang="tr-TR" sz="1700" dirty="0" smtClean="0">
                <a:solidFill>
                  <a:schemeClr val="tx1">
                    <a:lumMod val="75000"/>
                    <a:lumOff val="25000"/>
                  </a:schemeClr>
                </a:solidFill>
                <a:latin typeface="Trebuchet MS" pitchFamily="34" charset="0"/>
              </a:rPr>
              <a:t> etiketi içindeki 5. paragraf&lt;/p&gt;</a:t>
            </a:r>
          </a:p>
          <a:p>
            <a:pPr marL="361950" indent="-266700" algn="just">
              <a:spcBef>
                <a:spcPts val="0"/>
              </a:spcBef>
              <a:buClr>
                <a:srgbClr val="C00000"/>
              </a:buClr>
              <a:buSzPct val="100000"/>
              <a:buNone/>
            </a:pPr>
            <a:r>
              <a:rPr lang="tr-TR" sz="1700" dirty="0" smtClean="0">
                <a:solidFill>
                  <a:schemeClr val="tx1">
                    <a:lumMod val="75000"/>
                    <a:lumOff val="25000"/>
                  </a:schemeClr>
                </a:solidFill>
                <a:latin typeface="Trebuchet MS" pitchFamily="34" charset="0"/>
              </a:rPr>
              <a:t>    &lt;/body&gt;</a:t>
            </a:r>
          </a:p>
          <a:p>
            <a:pPr marL="361950" indent="-266700" algn="just">
              <a:spcBef>
                <a:spcPts val="0"/>
              </a:spcBef>
              <a:buClr>
                <a:srgbClr val="C00000"/>
              </a:buClr>
              <a:buSzPct val="100000"/>
              <a:buNone/>
            </a:pPr>
            <a:r>
              <a:rPr lang="tr-TR" sz="1700"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Clr>
                <a:srgbClr val="C00000"/>
              </a:buClr>
              <a:buSzPct val="100000"/>
              <a:buNone/>
            </a:pPr>
            <a:r>
              <a:rPr lang="tr-TR" sz="2600" dirty="0" smtClean="0">
                <a:solidFill>
                  <a:srgbClr val="C00000"/>
                </a:solidFill>
                <a:latin typeface="Trebuchet MS" pitchFamily="34" charset="0"/>
              </a:rPr>
              <a:t>Birleştirici seçiciler</a:t>
            </a:r>
          </a:p>
          <a:p>
            <a:pPr marL="361950" indent="-266700" algn="just">
              <a:buClr>
                <a:srgbClr val="C00000"/>
              </a:buClr>
              <a:buSzPct val="100000"/>
              <a:buFont typeface="Wingdings" pitchFamily="2" charset="2"/>
              <a:buChar char="§"/>
            </a:pPr>
            <a:r>
              <a:rPr lang="tr-TR" i="1" dirty="0" smtClean="0">
                <a:solidFill>
                  <a:srgbClr val="C00000"/>
                </a:solidFill>
                <a:latin typeface="Trebuchet MS" pitchFamily="34" charset="0"/>
              </a:rPr>
              <a:t>Bitişik kardeş seçici (+)</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Bitişik kardeş seçici, doğrudan başka bir belirli öğeden sonra olan bir öğeyi seçmek için kullanılır. Kardeş öğeler aynı üst öğeye sahip olmalıdır ve kardeş seçici  "bitişik", "hemen takip eden" anlamına gelir.</a:t>
            </a:r>
          </a:p>
          <a:p>
            <a:pPr marL="361950" indent="-266700" algn="just">
              <a:buClr>
                <a:srgbClr val="C00000"/>
              </a:buClr>
              <a:buSzPct val="100000"/>
              <a:buNone/>
            </a:pPr>
            <a:r>
              <a:rPr lang="en-US" sz="1800" dirty="0" smtClean="0">
                <a:solidFill>
                  <a:schemeClr val="tx1">
                    <a:lumMod val="75000"/>
                    <a:lumOff val="25000"/>
                  </a:schemeClr>
                </a:solidFill>
                <a:latin typeface="Trebuchet MS" pitchFamily="34" charset="0"/>
              </a:rPr>
              <a:t>&lt;!DOCTYPE html&gt;</a:t>
            </a:r>
          </a:p>
          <a:p>
            <a:pPr marL="361950" indent="-266700" algn="just">
              <a:buClr>
                <a:srgbClr val="C00000"/>
              </a:buClr>
              <a:buSzPct val="100000"/>
              <a:buNone/>
            </a:pPr>
            <a:r>
              <a:rPr lang="en-US" sz="1800" dirty="0" smtClean="0">
                <a:solidFill>
                  <a:schemeClr val="tx1">
                    <a:lumMod val="75000"/>
                    <a:lumOff val="25000"/>
                  </a:schemeClr>
                </a:solidFill>
                <a:latin typeface="Trebuchet MS" pitchFamily="34" charset="0"/>
              </a:rPr>
              <a:t>&lt;html&gt;</a:t>
            </a:r>
          </a:p>
          <a:p>
            <a:pPr marL="361950" indent="-266700" algn="just">
              <a:buClr>
                <a:srgbClr val="C00000"/>
              </a:buClr>
              <a:buSzPct val="100000"/>
              <a:buNone/>
            </a:pPr>
            <a:r>
              <a:rPr lang="en-US" sz="1800" dirty="0" smtClean="0">
                <a:solidFill>
                  <a:schemeClr val="tx1">
                    <a:lumMod val="75000"/>
                    <a:lumOff val="25000"/>
                  </a:schemeClr>
                </a:solidFill>
                <a:latin typeface="Trebuchet MS" pitchFamily="34" charset="0"/>
              </a:rPr>
              <a:t>    &lt;head&gt;</a:t>
            </a:r>
          </a:p>
          <a:p>
            <a:pPr marL="361950" indent="-266700" algn="just">
              <a:buClr>
                <a:srgbClr val="C00000"/>
              </a:buClr>
              <a:buSzPct val="100000"/>
              <a:buNone/>
            </a:pPr>
            <a:r>
              <a:rPr lang="en-US" sz="1800" dirty="0" smtClean="0">
                <a:solidFill>
                  <a:schemeClr val="tx1">
                    <a:lumMod val="75000"/>
                    <a:lumOff val="25000"/>
                  </a:schemeClr>
                </a:solidFill>
                <a:latin typeface="Trebuchet MS" pitchFamily="34" charset="0"/>
              </a:rPr>
              <a:t>        &lt;style&gt;</a:t>
            </a:r>
          </a:p>
          <a:p>
            <a:pPr marL="361950" indent="-266700" algn="just">
              <a:buClr>
                <a:srgbClr val="C00000"/>
              </a:buClr>
              <a:buSzPct val="100000"/>
              <a:buNone/>
            </a:pPr>
            <a:r>
              <a:rPr lang="en-US" sz="1800" dirty="0" smtClean="0">
                <a:solidFill>
                  <a:schemeClr val="tx1">
                    <a:lumMod val="75000"/>
                    <a:lumOff val="25000"/>
                  </a:schemeClr>
                </a:solidFill>
                <a:latin typeface="Trebuchet MS" pitchFamily="34" charset="0"/>
              </a:rPr>
              <a:t>            div + p {</a:t>
            </a:r>
          </a:p>
          <a:p>
            <a:pPr marL="361950" indent="-266700" algn="just">
              <a:buClr>
                <a:srgbClr val="C00000"/>
              </a:buClr>
              <a:buSzPct val="100000"/>
              <a:buNone/>
            </a:pPr>
            <a:r>
              <a:rPr lang="en-US" sz="1800" dirty="0" smtClean="0">
                <a:solidFill>
                  <a:schemeClr val="tx1">
                    <a:lumMod val="75000"/>
                    <a:lumOff val="25000"/>
                  </a:schemeClr>
                </a:solidFill>
                <a:latin typeface="Trebuchet MS" pitchFamily="34" charset="0"/>
              </a:rPr>
              <a:t>                background-color: yellow;</a:t>
            </a:r>
          </a:p>
          <a:p>
            <a:pPr marL="361950" indent="-266700" algn="just">
              <a:buClr>
                <a:srgbClr val="C00000"/>
              </a:buClr>
              <a:buSzPct val="100000"/>
              <a:buNone/>
            </a:pPr>
            <a:r>
              <a:rPr lang="en-US" sz="1800" dirty="0" smtClean="0">
                <a:solidFill>
                  <a:schemeClr val="tx1">
                    <a:lumMod val="75000"/>
                    <a:lumOff val="25000"/>
                  </a:schemeClr>
                </a:solidFill>
                <a:latin typeface="Trebuchet MS" pitchFamily="34" charset="0"/>
              </a:rPr>
              <a:t>            }</a:t>
            </a:r>
          </a:p>
          <a:p>
            <a:pPr marL="361950" indent="-266700" algn="just">
              <a:buClr>
                <a:srgbClr val="C00000"/>
              </a:buClr>
              <a:buSzPct val="100000"/>
              <a:buNone/>
            </a:pPr>
            <a:r>
              <a:rPr lang="en-US" sz="1800" dirty="0" smtClean="0">
                <a:solidFill>
                  <a:schemeClr val="tx1">
                    <a:lumMod val="75000"/>
                    <a:lumOff val="25000"/>
                  </a:schemeClr>
                </a:solidFill>
                <a:latin typeface="Trebuchet MS" pitchFamily="34" charset="0"/>
              </a:rPr>
              <a:t>        &lt;/style&gt;</a:t>
            </a:r>
          </a:p>
          <a:p>
            <a:pPr marL="361950" indent="-266700" algn="just">
              <a:buClr>
                <a:srgbClr val="C00000"/>
              </a:buClr>
              <a:buSzPct val="100000"/>
              <a:buNone/>
            </a:pPr>
            <a:r>
              <a:rPr lang="en-US" sz="1800" dirty="0" smtClean="0">
                <a:solidFill>
                  <a:schemeClr val="tx1">
                    <a:lumMod val="75000"/>
                    <a:lumOff val="25000"/>
                  </a:schemeClr>
                </a:solidFill>
                <a:latin typeface="Trebuchet MS" pitchFamily="34" charset="0"/>
              </a:rPr>
              <a:t>    &lt;/head&gt;</a:t>
            </a:r>
            <a:endParaRPr lang="tr-TR" sz="18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85000" lnSpcReduction="20000"/>
          </a:bodyPr>
          <a:lstStyle/>
          <a:p>
            <a:pPr marL="0" indent="0" algn="just">
              <a:buClr>
                <a:srgbClr val="C00000"/>
              </a:buClr>
              <a:buSzPct val="100000"/>
              <a:buNone/>
            </a:pPr>
            <a:r>
              <a:rPr lang="tr-TR" sz="3100" dirty="0" smtClean="0">
                <a:solidFill>
                  <a:srgbClr val="C00000"/>
                </a:solidFill>
                <a:latin typeface="Trebuchet MS" pitchFamily="34" charset="0"/>
              </a:rPr>
              <a:t>Birleştirici seçiciler</a:t>
            </a:r>
          </a:p>
          <a:p>
            <a:pPr marL="361950" indent="-266700" algn="just">
              <a:buClr>
                <a:srgbClr val="C00000"/>
              </a:buClr>
              <a:buSzPct val="100000"/>
              <a:buFont typeface="Wingdings" pitchFamily="2" charset="2"/>
              <a:buChar char="§"/>
            </a:pPr>
            <a:r>
              <a:rPr lang="tr-TR" sz="2800" i="1" dirty="0" smtClean="0">
                <a:solidFill>
                  <a:srgbClr val="C00000"/>
                </a:solidFill>
                <a:latin typeface="Trebuchet MS" pitchFamily="34" charset="0"/>
              </a:rPr>
              <a:t>Bitişik kardeş seçici (+)</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&lt;h2&gt;Bitişik Kardeş Seçici&lt;/h2&gt;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&lt;p&gt;+ seçici, başka bir belirli öğeden hemen sonra olan bir öğeyi seçmek için kullanılır..&lt;/p&gt;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&lt;p&gt;Aşağıdaki örnek, </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 etiketlerinden hemen sonra yerleştirilen ilk p etiketini seçer:&lt;/p&gt;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&gt;&lt;p&gt;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 etiketi içindeki 1. paragraf&lt;/p&gt;&lt;p&gt;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 etiketi içindeki 2. paragraf&lt;/p&gt;&lt;/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&lt;p&gt;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 etiketinden sonraki 1. paragraf&lt;/p&gt;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&lt;p&gt;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 etiketinden sonraki 2. paragraf&lt;/p&gt;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&gt;&lt;p&gt;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 etiketi içindeki 3. paragraf&lt;/p&gt;&lt;p&gt;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 etiketi içindeki 4. paragraf&lt;/p&gt;&lt;/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&lt;p&gt;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 etiketinden sonraki 3. paragraf&lt;/p&gt;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&lt;p&gt;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 etiketinden sonraki 4. paragraf&lt;/p&gt;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&lt;/html&gt;</a:t>
            </a:r>
            <a:endParaRPr lang="tr-TR" sz="18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Clr>
                <a:srgbClr val="C00000"/>
              </a:buClr>
              <a:buSzPct val="100000"/>
              <a:buNone/>
            </a:pPr>
            <a:r>
              <a:rPr lang="tr-TR" sz="2600" dirty="0" smtClean="0">
                <a:solidFill>
                  <a:srgbClr val="C00000"/>
                </a:solidFill>
                <a:latin typeface="Trebuchet MS" pitchFamily="34" charset="0"/>
              </a:rPr>
              <a:t>Birleştirici seçiciler</a:t>
            </a:r>
          </a:p>
          <a:p>
            <a:pPr marL="361950" indent="-266700" algn="just">
              <a:buClr>
                <a:srgbClr val="C00000"/>
              </a:buClr>
              <a:buSzPct val="100000"/>
              <a:buFont typeface="Wingdings" pitchFamily="2" charset="2"/>
              <a:buChar char="§"/>
            </a:pPr>
            <a:r>
              <a:rPr lang="tr-TR" i="1" dirty="0" smtClean="0">
                <a:solidFill>
                  <a:srgbClr val="C00000"/>
                </a:solidFill>
                <a:latin typeface="Trebuchet MS" pitchFamily="34" charset="0"/>
              </a:rPr>
              <a:t>Genel kardeş seçici (~)</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Genel kardeş seçici, belirtilen bir elemanın sonraki kardeşleri olan tüm elemanları seçer.</a:t>
            </a:r>
          </a:p>
          <a:p>
            <a:pPr marL="361950" indent="-266700" algn="just">
              <a:buClr>
                <a:srgbClr val="C00000"/>
              </a:buClr>
              <a:buSzPct val="100000"/>
              <a:buNone/>
            </a:pPr>
            <a:r>
              <a:rPr lang="en-US" sz="1800" dirty="0" smtClean="0">
                <a:solidFill>
                  <a:schemeClr val="tx1">
                    <a:lumMod val="75000"/>
                    <a:lumOff val="25000"/>
                  </a:schemeClr>
                </a:solidFill>
                <a:latin typeface="Trebuchet MS" pitchFamily="34" charset="0"/>
              </a:rPr>
              <a:t>&lt;!DOCTYPE html&gt;</a:t>
            </a:r>
          </a:p>
          <a:p>
            <a:pPr marL="361950" indent="-266700" algn="just">
              <a:buClr>
                <a:srgbClr val="C00000"/>
              </a:buClr>
              <a:buSzPct val="100000"/>
              <a:buNone/>
            </a:pPr>
            <a:r>
              <a:rPr lang="en-US" sz="1800" dirty="0" smtClean="0">
                <a:solidFill>
                  <a:schemeClr val="tx1">
                    <a:lumMod val="75000"/>
                    <a:lumOff val="25000"/>
                  </a:schemeClr>
                </a:solidFill>
                <a:latin typeface="Trebuchet MS" pitchFamily="34" charset="0"/>
              </a:rPr>
              <a:t>&lt;html&gt;</a:t>
            </a:r>
          </a:p>
          <a:p>
            <a:pPr marL="361950" indent="-266700" algn="just">
              <a:buClr>
                <a:srgbClr val="C00000"/>
              </a:buClr>
              <a:buSzPct val="100000"/>
              <a:buNone/>
            </a:pPr>
            <a:r>
              <a:rPr lang="en-US" sz="1800" dirty="0" smtClean="0">
                <a:solidFill>
                  <a:schemeClr val="tx1">
                    <a:lumMod val="75000"/>
                    <a:lumOff val="25000"/>
                  </a:schemeClr>
                </a:solidFill>
                <a:latin typeface="Trebuchet MS" pitchFamily="34" charset="0"/>
              </a:rPr>
              <a:t>    &lt;head&gt;</a:t>
            </a:r>
          </a:p>
          <a:p>
            <a:pPr marL="361950" indent="-266700" algn="just">
              <a:buClr>
                <a:srgbClr val="C00000"/>
              </a:buClr>
              <a:buSzPct val="100000"/>
              <a:buNone/>
            </a:pPr>
            <a:r>
              <a:rPr lang="en-US" sz="1800" dirty="0" smtClean="0">
                <a:solidFill>
                  <a:schemeClr val="tx1">
                    <a:lumMod val="75000"/>
                    <a:lumOff val="25000"/>
                  </a:schemeClr>
                </a:solidFill>
                <a:latin typeface="Trebuchet MS" pitchFamily="34" charset="0"/>
              </a:rPr>
              <a:t>        &lt;style&gt;</a:t>
            </a:r>
          </a:p>
          <a:p>
            <a:pPr marL="361950" indent="-266700" algn="just">
              <a:buClr>
                <a:srgbClr val="C00000"/>
              </a:buClr>
              <a:buSzPct val="100000"/>
              <a:buNone/>
            </a:pPr>
            <a:r>
              <a:rPr lang="en-US" sz="1800" dirty="0" smtClean="0">
                <a:solidFill>
                  <a:schemeClr val="tx1">
                    <a:lumMod val="75000"/>
                    <a:lumOff val="25000"/>
                  </a:schemeClr>
                </a:solidFill>
                <a:latin typeface="Trebuchet MS" pitchFamily="34" charset="0"/>
              </a:rPr>
              <a:t>            div ~ p {</a:t>
            </a:r>
          </a:p>
          <a:p>
            <a:pPr marL="361950" indent="-266700" algn="just">
              <a:buClr>
                <a:srgbClr val="C00000"/>
              </a:buClr>
              <a:buSzPct val="100000"/>
              <a:buNone/>
            </a:pPr>
            <a:r>
              <a:rPr lang="en-US" sz="1800" dirty="0" smtClean="0">
                <a:solidFill>
                  <a:schemeClr val="tx1">
                    <a:lumMod val="75000"/>
                    <a:lumOff val="25000"/>
                  </a:schemeClr>
                </a:solidFill>
                <a:latin typeface="Trebuchet MS" pitchFamily="34" charset="0"/>
              </a:rPr>
              <a:t>                background-color: yellow;</a:t>
            </a:r>
          </a:p>
          <a:p>
            <a:pPr marL="361950" indent="-266700" algn="just">
              <a:buClr>
                <a:srgbClr val="C00000"/>
              </a:buClr>
              <a:buSzPct val="100000"/>
              <a:buNone/>
            </a:pPr>
            <a:r>
              <a:rPr lang="en-US" sz="1800" dirty="0" smtClean="0">
                <a:solidFill>
                  <a:schemeClr val="tx1">
                    <a:lumMod val="75000"/>
                    <a:lumOff val="25000"/>
                  </a:schemeClr>
                </a:solidFill>
                <a:latin typeface="Trebuchet MS" pitchFamily="34" charset="0"/>
              </a:rPr>
              <a:t>            }</a:t>
            </a:r>
          </a:p>
          <a:p>
            <a:pPr marL="361950" indent="-266700" algn="just">
              <a:buClr>
                <a:srgbClr val="C00000"/>
              </a:buClr>
              <a:buSzPct val="100000"/>
              <a:buNone/>
            </a:pPr>
            <a:r>
              <a:rPr lang="en-US" sz="1800" dirty="0" smtClean="0">
                <a:solidFill>
                  <a:schemeClr val="tx1">
                    <a:lumMod val="75000"/>
                    <a:lumOff val="25000"/>
                  </a:schemeClr>
                </a:solidFill>
                <a:latin typeface="Trebuchet MS" pitchFamily="34" charset="0"/>
              </a:rPr>
              <a:t>        &lt;/style&gt;</a:t>
            </a:r>
          </a:p>
          <a:p>
            <a:pPr marL="361950" indent="-266700" algn="just">
              <a:buClr>
                <a:srgbClr val="C00000"/>
              </a:buClr>
              <a:buSzPct val="100000"/>
              <a:buNone/>
            </a:pPr>
            <a:r>
              <a:rPr lang="en-US" sz="1800" dirty="0" smtClean="0">
                <a:solidFill>
                  <a:schemeClr val="tx1">
                    <a:lumMod val="75000"/>
                    <a:lumOff val="25000"/>
                  </a:schemeClr>
                </a:solidFill>
                <a:latin typeface="Trebuchet MS" pitchFamily="34" charset="0"/>
              </a:rPr>
              <a:t>    &lt;/head&gt;</a:t>
            </a:r>
            <a:endParaRPr lang="tr-TR" sz="18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lnSpcReduction="10000"/>
          </a:bodyPr>
          <a:lstStyle/>
          <a:p>
            <a:pPr marL="0" indent="0" algn="just">
              <a:buClr>
                <a:srgbClr val="C00000"/>
              </a:buClr>
              <a:buSzPct val="100000"/>
              <a:buNone/>
            </a:pPr>
            <a:r>
              <a:rPr lang="tr-TR" sz="2600" dirty="0" smtClean="0">
                <a:solidFill>
                  <a:srgbClr val="C00000"/>
                </a:solidFill>
                <a:latin typeface="Trebuchet MS" pitchFamily="34" charset="0"/>
              </a:rPr>
              <a:t>Birleştirici seçiciler</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&lt;body&gt;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&lt;h2&gt;Genel Kardeş Seçici&lt;/h2&gt;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&lt;p&gt;(~), belirtilen bir elemanın sonraki kardeşleri olan tüm elemanları seçer.&lt;/p&gt;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&lt;p&gt;1. Paragraf&lt;/p&gt;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&lt;p&gt;2. Paragraf (</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 etiketi içinde)&lt;/p&gt;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&lt;p&gt;3. Paragraf&lt;/p&gt;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code</a:t>
            </a:r>
            <a:r>
              <a:rPr lang="tr-TR" dirty="0" smtClean="0">
                <a:solidFill>
                  <a:schemeClr val="tx1">
                    <a:lumMod val="75000"/>
                    <a:lumOff val="25000"/>
                  </a:schemeClr>
                </a:solidFill>
                <a:latin typeface="Trebuchet MS" pitchFamily="34" charset="0"/>
              </a:rPr>
              <a:t>&gt;Bazı kodlar&lt;/</a:t>
            </a:r>
            <a:r>
              <a:rPr lang="tr-TR" dirty="0" err="1" smtClean="0">
                <a:solidFill>
                  <a:schemeClr val="tx1">
                    <a:lumMod val="75000"/>
                    <a:lumOff val="25000"/>
                  </a:schemeClr>
                </a:solidFill>
                <a:latin typeface="Trebuchet MS" pitchFamily="34" charset="0"/>
              </a:rPr>
              <a:t>code</a:t>
            </a:r>
            <a:r>
              <a:rPr lang="tr-TR"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&lt;p&gt;4. Paragraf&lt;/p&gt;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Clr>
                <a:srgbClr val="C00000"/>
              </a:buClr>
              <a:buSzPct val="100000"/>
              <a:buNone/>
            </a:pPr>
            <a:r>
              <a:rPr lang="tr-TR" sz="2600" dirty="0" smtClean="0">
                <a:solidFill>
                  <a:srgbClr val="C00000"/>
                </a:solidFill>
                <a:latin typeface="Trebuchet MS" pitchFamily="34" charset="0"/>
              </a:rPr>
              <a:t>Sözde sınıf seçiciler</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Bir elemanın özel durumunu tanımlamak için sözde sınıf kullanılır. Sözde sınıflar, aşağıdaki amaçlar için kullanılabilir.</a:t>
            </a:r>
          </a:p>
          <a:p>
            <a:pPr marL="727710" lvl="1" indent="-266700"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Bir kullanıcı fareyi üzerine getirdiğinde bir öğeye stil vermek için</a:t>
            </a:r>
          </a:p>
          <a:p>
            <a:pPr marL="727710" lvl="1" indent="-266700"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Ziyaret edilen ve ziyaret edilmeyen bağlantıların stilini farklı şekilde belirlemek için</a:t>
            </a:r>
          </a:p>
          <a:p>
            <a:pPr marL="727710" lvl="1" indent="-266700"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Bir öğeye odaklanıldığında stil vermek için</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3074" name="Picture 2"/>
          <p:cNvPicPr>
            <a:picLocks noChangeAspect="1" noChangeArrowheads="1"/>
          </p:cNvPicPr>
          <p:nvPr/>
        </p:nvPicPr>
        <p:blipFill>
          <a:blip r:embed="rId3" cstate="print"/>
          <a:srcRect/>
          <a:stretch>
            <a:fillRect/>
          </a:stretch>
        </p:blipFill>
        <p:spPr bwMode="auto">
          <a:xfrm>
            <a:off x="683568" y="5157192"/>
            <a:ext cx="3151409" cy="11521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Clr>
                <a:srgbClr val="C00000"/>
              </a:buClr>
              <a:buSzPct val="100000"/>
              <a:buNone/>
            </a:pPr>
            <a:r>
              <a:rPr lang="tr-TR" sz="2600" dirty="0" smtClean="0">
                <a:solidFill>
                  <a:srgbClr val="C00000"/>
                </a:solidFill>
                <a:latin typeface="Trebuchet MS" pitchFamily="34" charset="0"/>
              </a:rPr>
              <a:t>Sözde sınıf seçiciler</a:t>
            </a:r>
          </a:p>
          <a:p>
            <a:pPr marL="361950" indent="-266700" algn="just">
              <a:buClr>
                <a:srgbClr val="C00000"/>
              </a:buClr>
              <a:buSzPct val="100000"/>
              <a:buFont typeface="Wingdings" pitchFamily="2" charset="2"/>
              <a:buChar char="§"/>
            </a:pPr>
            <a:r>
              <a:rPr lang="tr-TR" i="1" dirty="0" smtClean="0">
                <a:solidFill>
                  <a:srgbClr val="C00000"/>
                </a:solidFill>
                <a:latin typeface="Trebuchet MS" pitchFamily="34" charset="0"/>
              </a:rPr>
              <a:t>a (</a:t>
            </a:r>
            <a:r>
              <a:rPr lang="tr-TR" i="1" dirty="0" err="1" smtClean="0">
                <a:solidFill>
                  <a:srgbClr val="C00000"/>
                </a:solidFill>
                <a:latin typeface="Trebuchet MS" pitchFamily="34" charset="0"/>
              </a:rPr>
              <a:t>anchor</a:t>
            </a:r>
            <a:r>
              <a:rPr lang="tr-TR" i="1" dirty="0" smtClean="0">
                <a:solidFill>
                  <a:srgbClr val="C00000"/>
                </a:solidFill>
                <a:latin typeface="Trebuchet MS" pitchFamily="34" charset="0"/>
              </a:rPr>
              <a:t>) sözde sınıfı</a:t>
            </a:r>
          </a:p>
          <a:p>
            <a:pPr marL="727710" lvl="1" indent="-266700"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a:hover, etkili olması için CSS tanımında a:link ve a:visited'den sonra gelmelidir.</a:t>
            </a:r>
          </a:p>
          <a:p>
            <a:pPr marL="727710" lvl="1" indent="-266700"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a:active, etkili olabilmesi için CSS tanımında a:hover'dan sonra gelmelidir.</a:t>
            </a:r>
          </a:p>
          <a:p>
            <a:pPr marL="727710" lvl="1" indent="-266700"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Sözde sınıf adları büyük/küçük harfe duyarlı değildir.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6048672"/>
          </a:xfrm>
        </p:spPr>
        <p:txBody>
          <a:bodyPr>
            <a:normAutofit fontScale="62500" lnSpcReduction="20000"/>
          </a:bodyPr>
          <a:lstStyle/>
          <a:p>
            <a:pPr marL="0" indent="0" algn="just">
              <a:buClr>
                <a:srgbClr val="C00000"/>
              </a:buClr>
              <a:buSzPct val="100000"/>
              <a:buNone/>
            </a:pPr>
            <a:r>
              <a:rPr lang="tr-TR" sz="4200" dirty="0" smtClean="0">
                <a:solidFill>
                  <a:srgbClr val="C00000"/>
                </a:solidFill>
                <a:latin typeface="Trebuchet MS" pitchFamily="34" charset="0"/>
              </a:rPr>
              <a:t>Sözde sınıf seçiciler</a:t>
            </a:r>
          </a:p>
          <a:p>
            <a:pPr marL="361950" indent="-266700" algn="just">
              <a:buClr>
                <a:srgbClr val="C00000"/>
              </a:buClr>
              <a:buSzPct val="100000"/>
              <a:buFont typeface="Wingdings" pitchFamily="2" charset="2"/>
              <a:buChar char="§"/>
            </a:pPr>
            <a:r>
              <a:rPr lang="tr-TR" sz="3800" i="1" dirty="0" smtClean="0">
                <a:solidFill>
                  <a:srgbClr val="C00000"/>
                </a:solidFill>
                <a:latin typeface="Trebuchet MS" pitchFamily="34" charset="0"/>
              </a:rPr>
              <a:t>a (</a:t>
            </a:r>
            <a:r>
              <a:rPr lang="tr-TR" sz="3800" i="1" dirty="0" err="1" smtClean="0">
                <a:solidFill>
                  <a:srgbClr val="C00000"/>
                </a:solidFill>
                <a:latin typeface="Trebuchet MS" pitchFamily="34" charset="0"/>
              </a:rPr>
              <a:t>anchor</a:t>
            </a:r>
            <a:r>
              <a:rPr lang="tr-TR" sz="3800" i="1" dirty="0" smtClean="0">
                <a:solidFill>
                  <a:srgbClr val="C00000"/>
                </a:solidFill>
                <a:latin typeface="Trebuchet MS" pitchFamily="34" charset="0"/>
              </a:rPr>
              <a:t>) sözde sınıfı</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&lt;!DOCTYPE html&gt;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a:link { /* ziyaret edilmemiş bağlantı */</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red</a:t>
            </a:r>
            <a:r>
              <a:rPr lang="tr-TR" dirty="0" smtClean="0">
                <a:solidFill>
                  <a:schemeClr val="tx1">
                    <a:lumMod val="75000"/>
                    <a:lumOff val="25000"/>
                  </a:schemeClr>
                </a:solidFill>
                <a:latin typeface="Trebuchet MS" pitchFamily="34" charset="0"/>
              </a:rPr>
              <a: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a:visited { /* ziyaret edilmiş bağlantı */</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green</a:t>
            </a:r>
            <a:r>
              <a:rPr lang="tr-TR" dirty="0" smtClean="0">
                <a:solidFill>
                  <a:schemeClr val="tx1">
                    <a:lumMod val="75000"/>
                    <a:lumOff val="25000"/>
                  </a:schemeClr>
                </a:solidFill>
                <a:latin typeface="Trebuchet MS" pitchFamily="34" charset="0"/>
              </a:rPr>
              <a: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a:hover { /* Fare bağlantının üzerinde geldiğinde */</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hotpink</a:t>
            </a:r>
            <a:r>
              <a:rPr lang="tr-TR" dirty="0" smtClean="0">
                <a:solidFill>
                  <a:schemeClr val="tx1">
                    <a:lumMod val="75000"/>
                    <a:lumOff val="25000"/>
                  </a:schemeClr>
                </a:solidFill>
                <a:latin typeface="Trebuchet MS" pitchFamily="34" charset="0"/>
              </a:rPr>
              <a: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a:active { /* seçilmiş bağlantı */</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blue</a:t>
            </a:r>
            <a:r>
              <a:rPr lang="tr-TR" dirty="0" smtClean="0">
                <a:solidFill>
                  <a:schemeClr val="tx1">
                    <a:lumMod val="75000"/>
                    <a:lumOff val="25000"/>
                  </a:schemeClr>
                </a:solidFill>
                <a:latin typeface="Trebuchet MS" pitchFamily="34" charset="0"/>
              </a:rPr>
              <a: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&lt;h2&gt;Duruma bağlı olarak bir bağlantı şekillendirme&lt;/h2&gt;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&lt;p&gt;&lt;b&gt;&lt;a </a:t>
            </a:r>
            <a:r>
              <a:rPr lang="tr-TR" dirty="0" err="1" smtClean="0">
                <a:solidFill>
                  <a:schemeClr val="tx1">
                    <a:lumMod val="75000"/>
                    <a:lumOff val="25000"/>
                  </a:schemeClr>
                </a:solidFill>
                <a:latin typeface="Trebuchet MS" pitchFamily="34" charset="0"/>
              </a:rPr>
              <a:t>href</a:t>
            </a:r>
            <a:r>
              <a:rPr lang="tr-TR" dirty="0" smtClean="0">
                <a:solidFill>
                  <a:schemeClr val="tx1">
                    <a:lumMod val="75000"/>
                    <a:lumOff val="25000"/>
                  </a:schemeClr>
                </a:solidFill>
                <a:latin typeface="Trebuchet MS" pitchFamily="34" charset="0"/>
              </a:rPr>
              <a:t>="http://erbakan.edu.tr" </a:t>
            </a:r>
            <a:r>
              <a:rPr lang="tr-TR" dirty="0" err="1" smtClean="0">
                <a:solidFill>
                  <a:schemeClr val="tx1">
                    <a:lumMod val="75000"/>
                    <a:lumOff val="25000"/>
                  </a:schemeClr>
                </a:solidFill>
                <a:latin typeface="Trebuchet MS" pitchFamily="34" charset="0"/>
              </a:rPr>
              <a:t>target</a:t>
            </a:r>
            <a:r>
              <a:rPr lang="tr-TR" dirty="0" smtClean="0">
                <a:solidFill>
                  <a:schemeClr val="tx1">
                    <a:lumMod val="75000"/>
                    <a:lumOff val="25000"/>
                  </a:schemeClr>
                </a:solidFill>
                <a:latin typeface="Trebuchet MS" pitchFamily="34" charset="0"/>
              </a:rPr>
              <a:t>="_</a:t>
            </a:r>
            <a:r>
              <a:rPr lang="tr-TR" dirty="0" err="1" smtClean="0">
                <a:solidFill>
                  <a:schemeClr val="tx1">
                    <a:lumMod val="75000"/>
                    <a:lumOff val="25000"/>
                  </a:schemeClr>
                </a:solidFill>
                <a:latin typeface="Trebuchet MS" pitchFamily="34" charset="0"/>
              </a:rPr>
              <a:t>blank</a:t>
            </a:r>
            <a:r>
              <a:rPr lang="tr-TR" dirty="0" smtClean="0">
                <a:solidFill>
                  <a:schemeClr val="tx1">
                    <a:lumMod val="75000"/>
                    <a:lumOff val="25000"/>
                  </a:schemeClr>
                </a:solidFill>
                <a:latin typeface="Trebuchet MS" pitchFamily="34" charset="0"/>
              </a:rPr>
              <a:t>"&gt;Necmettin Erbakan Üniversitesi&lt;/a&gt;&lt;/b&gt;&lt;/p&gt;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805264"/>
          </a:xfrm>
        </p:spPr>
        <p:txBody>
          <a:bodyPr>
            <a:normAutofit/>
          </a:bodyPr>
          <a:lstStyle/>
          <a:p>
            <a:pPr marL="0" indent="0" algn="just">
              <a:buFont typeface="Wingdings" pitchFamily="2" charset="2"/>
              <a:buNone/>
            </a:pPr>
            <a:r>
              <a:rPr lang="tr-TR" sz="2200" dirty="0" smtClean="0">
                <a:solidFill>
                  <a:srgbClr val="C00000"/>
                </a:solidFill>
                <a:latin typeface="Trebuchet MS" pitchFamily="34" charset="0"/>
              </a:rPr>
              <a:t>Stil Şablonu (CSS) Nedir?</a:t>
            </a:r>
          </a:p>
          <a:p>
            <a:pPr marL="457200" indent="-457200" algn="just">
              <a:buClr>
                <a:srgbClr val="C00000"/>
              </a:buClr>
              <a:buSzPct val="100000"/>
              <a:buFont typeface="+mj-lt"/>
              <a:buAutoNum type="arabicPeriod"/>
            </a:pPr>
            <a:r>
              <a:rPr lang="tr-TR" sz="2000" dirty="0" smtClean="0">
                <a:solidFill>
                  <a:schemeClr val="tx1">
                    <a:lumMod val="75000"/>
                    <a:lumOff val="25000"/>
                  </a:schemeClr>
                </a:solidFill>
                <a:latin typeface="Trebuchet MS" pitchFamily="34" charset="0"/>
              </a:rPr>
              <a:t>CSS kavramını, türleri ve faydaları</a:t>
            </a:r>
          </a:p>
          <a:p>
            <a:pPr marL="457200" indent="-457200" algn="just">
              <a:buClr>
                <a:srgbClr val="C00000"/>
              </a:buClr>
              <a:buSzPct val="100000"/>
              <a:buFont typeface="+mj-lt"/>
              <a:buAutoNum type="arabicPeriod"/>
            </a:pPr>
            <a:r>
              <a:rPr lang="tr-TR" sz="2000" dirty="0" err="1" smtClean="0">
                <a:solidFill>
                  <a:schemeClr val="tx1">
                    <a:lumMod val="75000"/>
                    <a:lumOff val="25000"/>
                  </a:schemeClr>
                </a:solidFill>
                <a:latin typeface="Trebuchet MS" pitchFamily="34" charset="0"/>
              </a:rPr>
              <a:t>CSS’in</a:t>
            </a:r>
            <a:r>
              <a:rPr lang="tr-TR" sz="2000" dirty="0" smtClean="0">
                <a:solidFill>
                  <a:schemeClr val="tx1">
                    <a:lumMod val="75000"/>
                    <a:lumOff val="25000"/>
                  </a:schemeClr>
                </a:solidFill>
                <a:latin typeface="Trebuchet MS" pitchFamily="34" charset="0"/>
              </a:rPr>
              <a:t> temel özellikleri ve yapısı</a:t>
            </a:r>
            <a:endParaRPr lang="tr-TR" sz="2000" dirty="0" smtClean="0">
              <a:solidFill>
                <a:srgbClr val="C00000"/>
              </a:solidFill>
              <a:latin typeface="Trebuchet MS" pitchFamily="34" charset="0"/>
            </a:endParaRPr>
          </a:p>
          <a:p>
            <a:pPr marL="0" indent="0" algn="just">
              <a:buNone/>
            </a:pPr>
            <a:r>
              <a:rPr lang="tr-TR" sz="2200" dirty="0" smtClean="0">
                <a:solidFill>
                  <a:srgbClr val="C00000"/>
                </a:solidFill>
                <a:latin typeface="Trebuchet MS" pitchFamily="34" charset="0"/>
              </a:rPr>
              <a:t>CSS ile Hücre Özellikleri Belirleme</a:t>
            </a:r>
          </a:p>
          <a:p>
            <a:pPr marL="457200" indent="-457200" algn="just">
              <a:buClr>
                <a:srgbClr val="C00000"/>
              </a:buClr>
              <a:buSzPct val="100000"/>
              <a:buFont typeface="+mj-lt"/>
              <a:buAutoNum type="arabicPeriod" startAt="3"/>
            </a:pPr>
            <a:r>
              <a:rPr lang="tr-TR" sz="2000" dirty="0" smtClean="0">
                <a:solidFill>
                  <a:schemeClr val="tx1">
                    <a:lumMod val="75000"/>
                    <a:lumOff val="25000"/>
                  </a:schemeClr>
                </a:solidFill>
                <a:latin typeface="Trebuchet MS" pitchFamily="34" charset="0"/>
              </a:rPr>
              <a:t>Stil kullanarak metin biçimlendirme</a:t>
            </a:r>
          </a:p>
          <a:p>
            <a:pPr marL="457200" indent="-457200" algn="just">
              <a:buClr>
                <a:srgbClr val="C00000"/>
              </a:buClr>
              <a:buSzPct val="100000"/>
              <a:buFont typeface="+mj-lt"/>
              <a:buAutoNum type="arabicPeriod" startAt="3"/>
            </a:pPr>
            <a:r>
              <a:rPr lang="tr-TR" sz="2000" dirty="0" smtClean="0">
                <a:solidFill>
                  <a:schemeClr val="tx1">
                    <a:lumMod val="75000"/>
                    <a:lumOff val="25000"/>
                  </a:schemeClr>
                </a:solidFill>
                <a:latin typeface="Trebuchet MS" pitchFamily="34" charset="0"/>
              </a:rPr>
              <a:t>Stil kullanarak hücre özelliklerini belirleme</a:t>
            </a:r>
            <a:endParaRPr lang="tr-TR" sz="2000" dirty="0" smtClean="0">
              <a:solidFill>
                <a:srgbClr val="C00000"/>
              </a:solidFill>
              <a:latin typeface="Trebuchet MS" pitchFamily="34" charset="0"/>
            </a:endParaRPr>
          </a:p>
          <a:p>
            <a:pPr marL="457200" indent="-457200" algn="just">
              <a:buClr>
                <a:srgbClr val="C00000"/>
              </a:buClr>
              <a:buSzPct val="100000"/>
              <a:buNone/>
            </a:pPr>
            <a:r>
              <a:rPr lang="tr-TR" sz="2200" dirty="0" err="1" smtClean="0">
                <a:solidFill>
                  <a:srgbClr val="C00000"/>
                </a:solidFill>
                <a:latin typeface="Trebuchet MS" pitchFamily="34" charset="0"/>
              </a:rPr>
              <a:t>CSS’de</a:t>
            </a:r>
            <a:r>
              <a:rPr lang="tr-TR" sz="2200" dirty="0" smtClean="0">
                <a:solidFill>
                  <a:srgbClr val="C00000"/>
                </a:solidFill>
                <a:latin typeface="Trebuchet MS" pitchFamily="34" charset="0"/>
              </a:rPr>
              <a:t> Sınıf ve </a:t>
            </a:r>
            <a:r>
              <a:rPr lang="tr-TR" sz="2200" dirty="0" err="1" smtClean="0">
                <a:solidFill>
                  <a:srgbClr val="C00000"/>
                </a:solidFill>
                <a:latin typeface="Trebuchet MS" pitchFamily="34" charset="0"/>
              </a:rPr>
              <a:t>Kimliklendirme</a:t>
            </a:r>
            <a:endParaRPr lang="tr-TR" sz="2200" dirty="0" smtClean="0">
              <a:solidFill>
                <a:srgbClr val="C00000"/>
              </a:solidFill>
              <a:latin typeface="Trebuchet MS" pitchFamily="34" charset="0"/>
            </a:endParaRPr>
          </a:p>
          <a:p>
            <a:pPr marL="457200" indent="-457200" algn="just">
              <a:buClr>
                <a:srgbClr val="C00000"/>
              </a:buClr>
              <a:buSzPct val="100000"/>
              <a:buFont typeface="+mj-lt"/>
              <a:buAutoNum type="arabicPeriod" startAt="5"/>
            </a:pPr>
            <a:r>
              <a:rPr lang="tr-TR" sz="2000" dirty="0" smtClean="0">
                <a:solidFill>
                  <a:schemeClr val="tx1">
                    <a:lumMod val="75000"/>
                    <a:lumOff val="25000"/>
                  </a:schemeClr>
                </a:solidFill>
                <a:latin typeface="Trebuchet MS" pitchFamily="34" charset="0"/>
              </a:rPr>
              <a:t>CSS kullanarak sınıflandırılmış ve </a:t>
            </a:r>
            <a:r>
              <a:rPr lang="tr-TR" sz="2000" dirty="0" err="1" smtClean="0">
                <a:solidFill>
                  <a:schemeClr val="tx1">
                    <a:lumMod val="75000"/>
                    <a:lumOff val="25000"/>
                  </a:schemeClr>
                </a:solidFill>
                <a:latin typeface="Trebuchet MS" pitchFamily="34" charset="0"/>
              </a:rPr>
              <a:t>kimliklendirilmiş</a:t>
            </a:r>
            <a:r>
              <a:rPr lang="tr-TR" sz="2000" dirty="0" smtClean="0">
                <a:solidFill>
                  <a:schemeClr val="tx1">
                    <a:lumMod val="75000"/>
                    <a:lumOff val="25000"/>
                  </a:schemeClr>
                </a:solidFill>
                <a:latin typeface="Trebuchet MS" pitchFamily="34" charset="0"/>
              </a:rPr>
              <a:t> nesne yazabilme</a:t>
            </a:r>
          </a:p>
          <a:p>
            <a:pPr marL="457200" indent="-457200" algn="just">
              <a:buClr>
                <a:srgbClr val="C00000"/>
              </a:buClr>
              <a:buSzPct val="100000"/>
              <a:buNone/>
            </a:pPr>
            <a:r>
              <a:rPr lang="tr-TR" sz="2200" dirty="0" smtClean="0">
                <a:solidFill>
                  <a:srgbClr val="C00000"/>
                </a:solidFill>
                <a:latin typeface="Trebuchet MS" pitchFamily="34" charset="0"/>
              </a:rPr>
              <a:t>CSS Kullanarak Nesneleri Konumlandırma</a:t>
            </a:r>
          </a:p>
          <a:p>
            <a:pPr marL="457200" indent="-457200" algn="just">
              <a:buClr>
                <a:srgbClr val="C00000"/>
              </a:buClr>
              <a:buSzPct val="100000"/>
              <a:buFont typeface="+mj-lt"/>
              <a:buAutoNum type="arabicPeriod" startAt="6"/>
            </a:pPr>
            <a:r>
              <a:rPr lang="tr-TR" sz="2000" dirty="0" smtClean="0">
                <a:solidFill>
                  <a:schemeClr val="tx1">
                    <a:lumMod val="75000"/>
                    <a:lumOff val="25000"/>
                  </a:schemeClr>
                </a:solidFill>
                <a:latin typeface="Trebuchet MS" pitchFamily="34" charset="0"/>
              </a:rPr>
              <a:t>Stil kullanarak kutu düzenleri oluşturma</a:t>
            </a:r>
          </a:p>
          <a:p>
            <a:pPr marL="457200" indent="-457200" algn="just">
              <a:buClr>
                <a:srgbClr val="C00000"/>
              </a:buClr>
              <a:buSzPct val="100000"/>
              <a:buFont typeface="+mj-lt"/>
              <a:buAutoNum type="arabicPeriod" startAt="6"/>
            </a:pPr>
            <a:r>
              <a:rPr lang="tr-TR" sz="2000" dirty="0" smtClean="0">
                <a:solidFill>
                  <a:schemeClr val="tx1">
                    <a:lumMod val="75000"/>
                    <a:lumOff val="25000"/>
                  </a:schemeClr>
                </a:solidFill>
                <a:latin typeface="Trebuchet MS" pitchFamily="34" charset="0"/>
              </a:rPr>
              <a:t>CSS ile nesne konumlandırma</a:t>
            </a:r>
          </a:p>
          <a:p>
            <a:pPr marL="457200" indent="-457200" algn="just">
              <a:buClr>
                <a:srgbClr val="C00000"/>
              </a:buClr>
              <a:buSzPct val="100000"/>
              <a:buNone/>
            </a:pPr>
            <a:r>
              <a:rPr lang="tr-TR" sz="2200" dirty="0" smtClean="0">
                <a:solidFill>
                  <a:srgbClr val="C00000"/>
                </a:solidFill>
                <a:latin typeface="Trebuchet MS" pitchFamily="34" charset="0"/>
              </a:rPr>
              <a:t>Bir Sınıfa Ait Olmayan Sınıflar (</a:t>
            </a:r>
            <a:r>
              <a:rPr lang="tr-TR" sz="2200" dirty="0" err="1" smtClean="0">
                <a:solidFill>
                  <a:srgbClr val="C00000"/>
                </a:solidFill>
                <a:latin typeface="Trebuchet MS" pitchFamily="34" charset="0"/>
              </a:rPr>
              <a:t>Pseudo</a:t>
            </a:r>
            <a:r>
              <a:rPr lang="tr-TR" sz="2200" dirty="0" smtClean="0">
                <a:solidFill>
                  <a:srgbClr val="C00000"/>
                </a:solidFill>
                <a:latin typeface="Trebuchet MS" pitchFamily="34" charset="0"/>
              </a:rPr>
              <a:t>-Sözde Sınıflar)</a:t>
            </a:r>
          </a:p>
          <a:p>
            <a:pPr marL="457200" indent="-457200" algn="just">
              <a:buClr>
                <a:srgbClr val="C00000"/>
              </a:buClr>
              <a:buSzPct val="100000"/>
              <a:buFont typeface="+mj-lt"/>
              <a:buAutoNum type="arabicPeriod" startAt="8"/>
            </a:pPr>
            <a:r>
              <a:rPr lang="tr-TR" sz="2000" dirty="0" smtClean="0">
                <a:solidFill>
                  <a:schemeClr val="tx1">
                    <a:lumMod val="75000"/>
                    <a:lumOff val="25000"/>
                  </a:schemeClr>
                </a:solidFill>
                <a:latin typeface="Trebuchet MS" pitchFamily="34" charset="0"/>
              </a:rPr>
              <a:t>Sözde sınıf tanımlama</a:t>
            </a:r>
          </a:p>
          <a:p>
            <a:pPr marL="457200" indent="-457200" algn="just">
              <a:buClr>
                <a:srgbClr val="C00000"/>
              </a:buClr>
              <a:buSzPct val="100000"/>
              <a:buNone/>
            </a:pPr>
            <a:r>
              <a:rPr lang="tr-TR" sz="2200" dirty="0" smtClean="0">
                <a:solidFill>
                  <a:srgbClr val="C00000"/>
                </a:solidFill>
                <a:latin typeface="Trebuchet MS" pitchFamily="34" charset="0"/>
              </a:rPr>
              <a:t>CSS3 Uygulamaları</a:t>
            </a:r>
          </a:p>
          <a:p>
            <a:pPr marL="457200" indent="-457200" algn="just">
              <a:buClr>
                <a:srgbClr val="C00000"/>
              </a:buClr>
              <a:buSzPct val="100000"/>
              <a:buNone/>
            </a:pPr>
            <a:endParaRPr lang="tr-TR" dirty="0" smtClean="0">
              <a:solidFill>
                <a:srgbClr val="C00000"/>
              </a:solidFill>
              <a:latin typeface="Trebuchet MS" pitchFamily="34" charset="0"/>
            </a:endParaRPr>
          </a:p>
          <a:p>
            <a:pPr marL="457200" indent="-457200" algn="just">
              <a:buClr>
                <a:srgbClr val="C00000"/>
              </a:buClr>
              <a:buSzPct val="100000"/>
              <a:buNone/>
            </a:pPr>
            <a:endParaRPr lang="tr-TR" sz="2200" dirty="0" smtClean="0">
              <a:solidFill>
                <a:schemeClr val="tx1">
                  <a:lumMod val="75000"/>
                  <a:lumOff val="25000"/>
                </a:schemeClr>
              </a:solidFill>
              <a:latin typeface="Trebuchet MS" pitchFamily="34" charset="0"/>
            </a:endParaRPr>
          </a:p>
          <a:p>
            <a:pPr marL="457200" indent="-457200" algn="just">
              <a:buClr>
                <a:srgbClr val="C00000"/>
              </a:buClr>
              <a:buSzPct val="100000"/>
              <a:buNone/>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algn="just">
              <a:buFont typeface="Wingdings" pitchFamily="2" charset="2"/>
              <a:buNone/>
            </a:pP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İÇERİK: CSS (</a:t>
            </a:r>
            <a:r>
              <a:rPr lang="tr-TR" sz="2800" dirty="0" err="1" smtClean="0">
                <a:solidFill>
                  <a:srgbClr val="C00000"/>
                </a:solidFill>
                <a:latin typeface="Trebuchet MS" pitchFamily="34" charset="0"/>
              </a:rPr>
              <a:t>Cascade</a:t>
            </a:r>
            <a:r>
              <a:rPr lang="tr-TR" sz="2800" dirty="0" smtClean="0">
                <a:solidFill>
                  <a:srgbClr val="C00000"/>
                </a:solidFill>
                <a:latin typeface="Trebuchet MS" pitchFamily="34" charset="0"/>
              </a:rPr>
              <a:t> </a:t>
            </a:r>
            <a:r>
              <a:rPr lang="tr-TR" sz="2800" dirty="0" err="1" smtClean="0">
                <a:solidFill>
                  <a:srgbClr val="C00000"/>
                </a:solidFill>
                <a:latin typeface="Trebuchet MS" pitchFamily="34" charset="0"/>
              </a:rPr>
              <a:t>Style</a:t>
            </a:r>
            <a:r>
              <a:rPr lang="tr-TR" sz="2800" dirty="0" smtClean="0">
                <a:solidFill>
                  <a:srgbClr val="C00000"/>
                </a:solidFill>
                <a:latin typeface="Trebuchet MS" pitchFamily="34" charset="0"/>
              </a:rPr>
              <a:t> </a:t>
            </a:r>
            <a:r>
              <a:rPr lang="tr-TR" sz="2800" dirty="0" err="1" smtClean="0">
                <a:solidFill>
                  <a:srgbClr val="C00000"/>
                </a:solidFill>
                <a:latin typeface="Trebuchet MS" pitchFamily="34" charset="0"/>
              </a:rPr>
              <a:t>Sheets</a:t>
            </a:r>
            <a:r>
              <a:rPr lang="tr-TR" sz="2800" dirty="0" smtClean="0">
                <a:solidFill>
                  <a:srgbClr val="C00000"/>
                </a:solidFill>
                <a:latin typeface="Trebuchet MS" pitchFamily="34" charset="0"/>
              </a:rPr>
              <a:t>)</a:t>
            </a:r>
            <a:endParaRPr lang="tr-TR" sz="2800" dirty="0">
              <a:solidFill>
                <a:srgbClr val="C00000"/>
              </a:solidFill>
              <a:latin typeface="Trebuchet MS"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77500" lnSpcReduction="20000"/>
          </a:bodyPr>
          <a:lstStyle/>
          <a:p>
            <a:pPr marL="0" indent="0" algn="just">
              <a:buClr>
                <a:srgbClr val="C00000"/>
              </a:buClr>
              <a:buSzPct val="100000"/>
              <a:buNone/>
            </a:pPr>
            <a:r>
              <a:rPr lang="tr-TR" sz="3400" dirty="0" smtClean="0">
                <a:solidFill>
                  <a:srgbClr val="C00000"/>
                </a:solidFill>
                <a:latin typeface="Trebuchet MS" pitchFamily="34" charset="0"/>
              </a:rPr>
              <a:t>Sözde sınıf seçiciler</a:t>
            </a:r>
          </a:p>
          <a:p>
            <a:pPr marL="361950" indent="-266700" algn="just">
              <a:buClr>
                <a:srgbClr val="C00000"/>
              </a:buClr>
              <a:buSzPct val="100000"/>
              <a:buFont typeface="Wingdings" pitchFamily="2" charset="2"/>
              <a:buChar char="§"/>
            </a:pPr>
            <a:r>
              <a:rPr lang="tr-TR" sz="3100" i="1" dirty="0" smtClean="0">
                <a:solidFill>
                  <a:srgbClr val="C00000"/>
                </a:solidFill>
                <a:latin typeface="Trebuchet MS" pitchFamily="34" charset="0"/>
              </a:rPr>
              <a:t>Sözde sınıflar ve HTML sınıfları</a:t>
            </a:r>
          </a:p>
          <a:p>
            <a:pPr marL="727710" lvl="1" indent="-266700" algn="just">
              <a:buClr>
                <a:srgbClr val="C00000"/>
              </a:buClr>
              <a:buSzPct val="100000"/>
              <a:buFont typeface="Wingdings" pitchFamily="2" charset="2"/>
              <a:buChar char="§"/>
            </a:pPr>
            <a:r>
              <a:rPr lang="tr-TR" sz="2700" dirty="0" smtClean="0">
                <a:solidFill>
                  <a:schemeClr val="tx1">
                    <a:lumMod val="75000"/>
                    <a:lumOff val="25000"/>
                  </a:schemeClr>
                </a:solidFill>
                <a:latin typeface="Trebuchet MS" pitchFamily="34" charset="0"/>
              </a:rPr>
              <a:t>Sözde sınıflar, HTML sınıflarıyla birleştirilebilir.</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&lt;!DOCTYPE html&gt;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a:t>
            </a:r>
            <a:r>
              <a:rPr lang="tr-TR" dirty="0" err="1" smtClean="0">
                <a:solidFill>
                  <a:schemeClr val="tx1">
                    <a:lumMod val="75000"/>
                    <a:lumOff val="25000"/>
                  </a:schemeClr>
                </a:solidFill>
                <a:latin typeface="Trebuchet MS" pitchFamily="34" charset="0"/>
              </a:rPr>
              <a:t>highlight</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hover</a:t>
            </a:r>
            <a:r>
              <a:rPr lang="tr-TR" dirty="0" smtClean="0">
                <a:solidFill>
                  <a:schemeClr val="tx1">
                    <a:lumMod val="75000"/>
                    <a:lumOff val="25000"/>
                  </a:schemeClr>
                </a:solidFill>
                <a:latin typeface="Trebuchet MS" pitchFamily="34" charset="0"/>
              </a:rPr>
              <a:t> {</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#ff0000;</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font-size: 22px;</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 </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&lt;h2&gt;Sözde sınıflar ve HTML sınıfları&lt;/h2&gt;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&lt;p&gt;Aşağıdaki ilk bağlantının üzerine geldiğinizde, rengi ve yazı tipi boyutu değişecektir:&lt;/p&gt;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&lt;p&gt;&lt;a </a:t>
            </a:r>
            <a:r>
              <a:rPr lang="tr-TR" dirty="0" err="1" smtClean="0">
                <a:solidFill>
                  <a:schemeClr val="tx1">
                    <a:lumMod val="75000"/>
                    <a:lumOff val="25000"/>
                  </a:schemeClr>
                </a:solidFill>
                <a:latin typeface="Trebuchet MS" pitchFamily="34" charset="0"/>
              </a:rPr>
              <a:t>class</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highlight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href</a:t>
            </a:r>
            <a:r>
              <a:rPr lang="tr-TR" dirty="0" smtClean="0">
                <a:solidFill>
                  <a:schemeClr val="tx1">
                    <a:lumMod val="75000"/>
                    <a:lumOff val="25000"/>
                  </a:schemeClr>
                </a:solidFill>
                <a:latin typeface="Trebuchet MS" pitchFamily="34" charset="0"/>
              </a:rPr>
              <a:t>="http://www.</a:t>
            </a:r>
            <a:r>
              <a:rPr lang="tr-TR" dirty="0" err="1" smtClean="0">
                <a:solidFill>
                  <a:schemeClr val="tx1">
                    <a:lumMod val="75000"/>
                    <a:lumOff val="25000"/>
                  </a:schemeClr>
                </a:solidFill>
                <a:latin typeface="Trebuchet MS" pitchFamily="34" charset="0"/>
              </a:rPr>
              <a:t>erbakan</a:t>
            </a:r>
            <a:r>
              <a:rPr lang="tr-TR" dirty="0" smtClean="0">
                <a:solidFill>
                  <a:schemeClr val="tx1">
                    <a:lumMod val="75000"/>
                    <a:lumOff val="25000"/>
                  </a:schemeClr>
                </a:solidFill>
                <a:latin typeface="Trebuchet MS" pitchFamily="34" charset="0"/>
              </a:rPr>
              <a:t>.edu.tr"&gt;Necmettin Erbakan Üniversitesi&lt;/a&gt;&lt;/p&gt;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&lt;p&gt;&lt;a </a:t>
            </a:r>
            <a:r>
              <a:rPr lang="tr-TR" dirty="0" err="1" smtClean="0">
                <a:solidFill>
                  <a:schemeClr val="tx1">
                    <a:lumMod val="75000"/>
                    <a:lumOff val="25000"/>
                  </a:schemeClr>
                </a:solidFill>
                <a:latin typeface="Trebuchet MS" pitchFamily="34" charset="0"/>
              </a:rPr>
              <a:t>href</a:t>
            </a:r>
            <a:r>
              <a:rPr lang="tr-TR" dirty="0" smtClean="0">
                <a:solidFill>
                  <a:schemeClr val="tx1">
                    <a:lumMod val="75000"/>
                    <a:lumOff val="25000"/>
                  </a:schemeClr>
                </a:solidFill>
                <a:latin typeface="Trebuchet MS" pitchFamily="34" charset="0"/>
              </a:rPr>
              <a:t>="http://www.</a:t>
            </a:r>
            <a:r>
              <a:rPr lang="tr-TR" dirty="0" err="1" smtClean="0">
                <a:solidFill>
                  <a:schemeClr val="tx1">
                    <a:lumMod val="75000"/>
                    <a:lumOff val="25000"/>
                  </a:schemeClr>
                </a:solidFill>
                <a:latin typeface="Trebuchet MS" pitchFamily="34" charset="0"/>
              </a:rPr>
              <a:t>selcuk</a:t>
            </a:r>
            <a:r>
              <a:rPr lang="tr-TR" dirty="0" smtClean="0">
                <a:solidFill>
                  <a:schemeClr val="tx1">
                    <a:lumMod val="75000"/>
                    <a:lumOff val="25000"/>
                  </a:schemeClr>
                </a:solidFill>
                <a:latin typeface="Trebuchet MS" pitchFamily="34" charset="0"/>
              </a:rPr>
              <a:t>.edu.tr"&gt;Selçuk Üniversitesi&lt;/a&gt;&lt;/p&gt;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976664"/>
          </a:xfrm>
        </p:spPr>
        <p:txBody>
          <a:bodyPr>
            <a:normAutofit fontScale="77500" lnSpcReduction="20000"/>
          </a:bodyPr>
          <a:lstStyle/>
          <a:p>
            <a:pPr marL="0" indent="0" algn="just">
              <a:buClr>
                <a:srgbClr val="C00000"/>
              </a:buClr>
              <a:buSzPct val="100000"/>
              <a:buNone/>
            </a:pPr>
            <a:r>
              <a:rPr lang="tr-TR" sz="3400" dirty="0" smtClean="0">
                <a:solidFill>
                  <a:srgbClr val="C00000"/>
                </a:solidFill>
                <a:latin typeface="Trebuchet MS" pitchFamily="34" charset="0"/>
              </a:rPr>
              <a:t>Sözde sınıf seçiciler</a:t>
            </a:r>
          </a:p>
          <a:p>
            <a:pPr marL="361950" indent="-266700" algn="just">
              <a:buClr>
                <a:srgbClr val="C00000"/>
              </a:buClr>
              <a:buSzPct val="100000"/>
              <a:buFont typeface="Wingdings" pitchFamily="2" charset="2"/>
              <a:buChar char="§"/>
            </a:pPr>
            <a:r>
              <a:rPr lang="tr-TR" sz="3100" i="1" dirty="0" smtClean="0">
                <a:solidFill>
                  <a:srgbClr val="C00000"/>
                </a:solidFill>
                <a:latin typeface="Trebuchet MS" pitchFamily="34" charset="0"/>
              </a:rPr>
              <a:t>Sözde sınıflar ve HTML sınıfları</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&lt;!DOCTYPE html&gt;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 {</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background-</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green</a:t>
            </a:r>
            <a:r>
              <a:rPr lang="tr-TR" dirty="0" smtClean="0">
                <a:solidFill>
                  <a:schemeClr val="tx1">
                    <a:lumMod val="75000"/>
                    <a:lumOff val="25000"/>
                  </a:schemeClr>
                </a:solidFill>
                <a:latin typeface="Trebuchet MS" pitchFamily="34" charset="0"/>
              </a:rPr>
              <a: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white</a:t>
            </a:r>
            <a:r>
              <a:rPr lang="tr-TR" dirty="0" smtClean="0">
                <a:solidFill>
                  <a:schemeClr val="tx1">
                    <a:lumMod val="75000"/>
                    <a:lumOff val="25000"/>
                  </a:schemeClr>
                </a:solidFill>
                <a:latin typeface="Trebuchet MS" pitchFamily="34" charset="0"/>
              </a:rPr>
              <a: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padding</a:t>
            </a:r>
            <a:r>
              <a:rPr lang="tr-TR" dirty="0" smtClean="0">
                <a:solidFill>
                  <a:schemeClr val="tx1">
                    <a:lumMod val="75000"/>
                    <a:lumOff val="25000"/>
                  </a:schemeClr>
                </a:solidFill>
                <a:latin typeface="Trebuchet MS" pitchFamily="34" charset="0"/>
              </a:rPr>
              <a:t>: 25px;</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text</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align</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center</a:t>
            </a:r>
            <a:r>
              <a:rPr lang="tr-TR" dirty="0" smtClean="0">
                <a:solidFill>
                  <a:schemeClr val="tx1">
                    <a:lumMod val="75000"/>
                    <a:lumOff val="25000"/>
                  </a:schemeClr>
                </a:solidFill>
                <a:latin typeface="Trebuchet MS" pitchFamily="34" charset="0"/>
              </a:rPr>
              <a: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hover</a:t>
            </a:r>
            <a:r>
              <a:rPr lang="tr-TR" dirty="0" smtClean="0">
                <a:solidFill>
                  <a:schemeClr val="tx1">
                    <a:lumMod val="75000"/>
                    <a:lumOff val="25000"/>
                  </a:schemeClr>
                </a:solidFill>
                <a:latin typeface="Trebuchet MS" pitchFamily="34" charset="0"/>
              </a:rPr>
              <a:t> {</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background-</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blue</a:t>
            </a:r>
            <a:r>
              <a:rPr lang="tr-TR" dirty="0" smtClean="0">
                <a:solidFill>
                  <a:schemeClr val="tx1">
                    <a:lumMod val="75000"/>
                    <a:lumOff val="25000"/>
                  </a:schemeClr>
                </a:solidFill>
                <a:latin typeface="Trebuchet MS" pitchFamily="34" charset="0"/>
              </a:rPr>
              <a: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&lt;p&gt;Arka plan rengini değiştirmek için fareyi aşağıdaki </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 öğesinin üzerine getirin:&lt;/p&gt;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&gt;Fare Benim Üzerimde&lt;/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976664"/>
          </a:xfrm>
        </p:spPr>
        <p:txBody>
          <a:bodyPr>
            <a:normAutofit fontScale="77500" lnSpcReduction="20000"/>
          </a:bodyPr>
          <a:lstStyle/>
          <a:p>
            <a:pPr marL="0" indent="0" algn="just">
              <a:buClr>
                <a:srgbClr val="C00000"/>
              </a:buClr>
              <a:buSzPct val="100000"/>
              <a:buNone/>
            </a:pPr>
            <a:r>
              <a:rPr lang="tr-TR" sz="3400" dirty="0" smtClean="0">
                <a:solidFill>
                  <a:srgbClr val="C00000"/>
                </a:solidFill>
                <a:latin typeface="Trebuchet MS" pitchFamily="34" charset="0"/>
              </a:rPr>
              <a:t>Sözde sınıf seçiciler</a:t>
            </a:r>
          </a:p>
          <a:p>
            <a:pPr marL="361950" indent="-266700" algn="just">
              <a:buClr>
                <a:srgbClr val="C00000"/>
              </a:buClr>
              <a:buSzPct val="100000"/>
              <a:buFont typeface="Wingdings" pitchFamily="2" charset="2"/>
              <a:buChar char="§"/>
            </a:pPr>
            <a:r>
              <a:rPr lang="tr-TR" sz="3100" i="1" dirty="0" smtClean="0">
                <a:solidFill>
                  <a:srgbClr val="C00000"/>
                </a:solidFill>
                <a:latin typeface="Trebuchet MS" pitchFamily="34" charset="0"/>
              </a:rPr>
              <a:t>Sözde sınıflar ve HTML sınıfları</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&lt;!DOCTYPE html&gt;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p {</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display</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none</a:t>
            </a:r>
            <a:r>
              <a:rPr lang="tr-TR" dirty="0" smtClean="0">
                <a:solidFill>
                  <a:schemeClr val="tx1">
                    <a:lumMod val="75000"/>
                    <a:lumOff val="25000"/>
                  </a:schemeClr>
                </a:solidFill>
                <a:latin typeface="Trebuchet MS" pitchFamily="34" charset="0"/>
              </a:rPr>
              <a: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background-</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yellow</a:t>
            </a:r>
            <a:r>
              <a:rPr lang="tr-TR" dirty="0" smtClean="0">
                <a:solidFill>
                  <a:schemeClr val="tx1">
                    <a:lumMod val="75000"/>
                    <a:lumOff val="25000"/>
                  </a:schemeClr>
                </a:solidFill>
                <a:latin typeface="Trebuchet MS" pitchFamily="34" charset="0"/>
              </a:rPr>
              <a: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padding</a:t>
            </a:r>
            <a:r>
              <a:rPr lang="tr-TR" dirty="0" smtClean="0">
                <a:solidFill>
                  <a:schemeClr val="tx1">
                    <a:lumMod val="75000"/>
                    <a:lumOff val="25000"/>
                  </a:schemeClr>
                </a:solidFill>
                <a:latin typeface="Trebuchet MS" pitchFamily="34" charset="0"/>
              </a:rPr>
              <a:t>: 20px;</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hover</a:t>
            </a:r>
            <a:r>
              <a:rPr lang="tr-TR" dirty="0" smtClean="0">
                <a:solidFill>
                  <a:schemeClr val="tx1">
                    <a:lumMod val="75000"/>
                    <a:lumOff val="25000"/>
                  </a:schemeClr>
                </a:solidFill>
                <a:latin typeface="Trebuchet MS" pitchFamily="34" charset="0"/>
              </a:rPr>
              <a:t> p {</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display</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block</a:t>
            </a:r>
            <a:r>
              <a:rPr lang="tr-TR" dirty="0" smtClean="0">
                <a:solidFill>
                  <a:schemeClr val="tx1">
                    <a:lumMod val="75000"/>
                    <a:lumOff val="25000"/>
                  </a:schemeClr>
                </a:solidFill>
                <a:latin typeface="Trebuchet MS" pitchFamily="34" charset="0"/>
              </a:rPr>
              <a: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&gt;p öğesini göstermek için bu </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 öğesinin üzerine gelin</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&lt;p&gt;İşte! Ben Buradayım!&lt;/p&gt;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&lt;/body&gt;</a:t>
            </a:r>
          </a:p>
          <a:p>
            <a:pPr marL="727710" lvl="1" indent="-266700" algn="just">
              <a:buClr>
                <a:srgbClr val="C00000"/>
              </a:buClr>
              <a:buSzPct val="100000"/>
              <a:buNone/>
            </a:pPr>
            <a:r>
              <a:rPr lang="tr-TR"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544616"/>
          </a:xfrm>
        </p:spPr>
        <p:txBody>
          <a:bodyPr>
            <a:normAutofit fontScale="25000" lnSpcReduction="20000"/>
          </a:bodyPr>
          <a:lstStyle/>
          <a:p>
            <a:pPr marL="0" indent="0" algn="just">
              <a:buClr>
                <a:srgbClr val="C00000"/>
              </a:buClr>
              <a:buSzPct val="100000"/>
              <a:buNone/>
            </a:pPr>
            <a:r>
              <a:rPr lang="tr-TR" sz="10400" dirty="0" smtClean="0">
                <a:solidFill>
                  <a:srgbClr val="C00000"/>
                </a:solidFill>
                <a:latin typeface="Trebuchet MS" pitchFamily="34" charset="0"/>
              </a:rPr>
              <a:t>Sözde sınıf seçiciler</a:t>
            </a:r>
          </a:p>
          <a:p>
            <a:pPr marL="361950" indent="-266700" algn="just">
              <a:buClr>
                <a:srgbClr val="C00000"/>
              </a:buClr>
              <a:buSzPct val="100000"/>
              <a:buFont typeface="Wingdings" pitchFamily="2" charset="2"/>
              <a:buChar char="§"/>
            </a:pPr>
            <a:r>
              <a:rPr lang="tr-TR" sz="9600" i="1" dirty="0" err="1" smtClean="0">
                <a:solidFill>
                  <a:srgbClr val="C00000"/>
                </a:solidFill>
                <a:latin typeface="Trebuchet MS" pitchFamily="34" charset="0"/>
              </a:rPr>
              <a:t>first</a:t>
            </a:r>
            <a:r>
              <a:rPr lang="tr-TR" sz="9600" i="1" dirty="0" smtClean="0">
                <a:solidFill>
                  <a:srgbClr val="C00000"/>
                </a:solidFill>
                <a:latin typeface="Trebuchet MS" pitchFamily="34" charset="0"/>
              </a:rPr>
              <a:t>-</a:t>
            </a:r>
            <a:r>
              <a:rPr lang="tr-TR" sz="9600" i="1" dirty="0" err="1" smtClean="0">
                <a:solidFill>
                  <a:srgbClr val="C00000"/>
                </a:solidFill>
                <a:latin typeface="Trebuchet MS" pitchFamily="34" charset="0"/>
              </a:rPr>
              <a:t>child</a:t>
            </a:r>
            <a:r>
              <a:rPr lang="tr-TR" sz="9600" i="1" dirty="0" smtClean="0">
                <a:solidFill>
                  <a:srgbClr val="C00000"/>
                </a:solidFill>
                <a:latin typeface="Trebuchet MS" pitchFamily="34" charset="0"/>
              </a:rPr>
              <a:t> sözde sınıfı</a:t>
            </a:r>
          </a:p>
          <a:p>
            <a:pPr marL="361950" indent="-266700" algn="just">
              <a:buClr>
                <a:srgbClr val="C00000"/>
              </a:buClr>
              <a:buSzPct val="100000"/>
              <a:buNone/>
            </a:pPr>
            <a:r>
              <a:rPr lang="tr-TR" sz="3800" dirty="0" smtClean="0">
                <a:solidFill>
                  <a:schemeClr val="tx1">
                    <a:lumMod val="75000"/>
                    <a:lumOff val="25000"/>
                  </a:schemeClr>
                </a:solidFill>
                <a:latin typeface="Trebuchet MS" pitchFamily="34" charset="0"/>
              </a:rPr>
              <a:t>	</a:t>
            </a:r>
            <a:r>
              <a:rPr lang="tr-TR" sz="8400" dirty="0" smtClean="0">
                <a:solidFill>
                  <a:schemeClr val="tx1">
                    <a:lumMod val="75000"/>
                    <a:lumOff val="25000"/>
                  </a:schemeClr>
                </a:solidFill>
                <a:latin typeface="Trebuchet MS" pitchFamily="34" charset="0"/>
              </a:rPr>
              <a:t>Bu sözde sınıf, başka bir öğenin ilk çocuğu olan belirli bir öğeyle eşleşir.</a:t>
            </a:r>
          </a:p>
          <a:p>
            <a:pPr marL="361950" indent="-266700" algn="just">
              <a:buClr>
                <a:srgbClr val="C00000"/>
              </a:buClr>
              <a:buSzPct val="100000"/>
              <a:buNone/>
            </a:pPr>
            <a:r>
              <a:rPr lang="tr-TR" sz="4400" dirty="0" smtClean="0">
                <a:solidFill>
                  <a:schemeClr val="tx1">
                    <a:lumMod val="75000"/>
                    <a:lumOff val="25000"/>
                  </a:schemeClr>
                </a:solidFill>
                <a:latin typeface="Trebuchet MS" pitchFamily="34" charset="0"/>
              </a:rPr>
              <a:t>&lt;!DOCTYPE html&gt;</a:t>
            </a:r>
          </a:p>
          <a:p>
            <a:pPr marL="361950" indent="-266700" algn="just">
              <a:buClr>
                <a:srgbClr val="C00000"/>
              </a:buClr>
              <a:buSzPct val="100000"/>
              <a:buNone/>
            </a:pPr>
            <a:r>
              <a:rPr lang="tr-TR" sz="4400" dirty="0" smtClean="0">
                <a:solidFill>
                  <a:schemeClr val="tx1">
                    <a:lumMod val="75000"/>
                    <a:lumOff val="25000"/>
                  </a:schemeClr>
                </a:solidFill>
                <a:latin typeface="Trebuchet MS" pitchFamily="34" charset="0"/>
              </a:rPr>
              <a:t>&lt;html&gt;</a:t>
            </a:r>
          </a:p>
          <a:p>
            <a:pPr marL="361950" indent="-266700" algn="just">
              <a:buClr>
                <a:srgbClr val="C00000"/>
              </a:buClr>
              <a:buSzPct val="100000"/>
              <a:buNone/>
            </a:pPr>
            <a:r>
              <a:rPr lang="tr-TR" sz="4400" dirty="0" smtClean="0">
                <a:solidFill>
                  <a:schemeClr val="tx1">
                    <a:lumMod val="75000"/>
                    <a:lumOff val="25000"/>
                  </a:schemeClr>
                </a:solidFill>
                <a:latin typeface="Trebuchet MS" pitchFamily="34" charset="0"/>
              </a:rPr>
              <a:t>    &lt;</a:t>
            </a:r>
            <a:r>
              <a:rPr lang="tr-TR" sz="4400" dirty="0" err="1" smtClean="0">
                <a:solidFill>
                  <a:schemeClr val="tx1">
                    <a:lumMod val="75000"/>
                    <a:lumOff val="25000"/>
                  </a:schemeClr>
                </a:solidFill>
                <a:latin typeface="Trebuchet MS" pitchFamily="34" charset="0"/>
              </a:rPr>
              <a:t>head</a:t>
            </a:r>
            <a:r>
              <a:rPr lang="tr-TR" sz="4400"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sz="4400" dirty="0" smtClean="0">
                <a:solidFill>
                  <a:schemeClr val="tx1">
                    <a:lumMod val="75000"/>
                    <a:lumOff val="25000"/>
                  </a:schemeClr>
                </a:solidFill>
                <a:latin typeface="Trebuchet MS" pitchFamily="34" charset="0"/>
              </a:rPr>
              <a:t>        &lt;</a:t>
            </a:r>
            <a:r>
              <a:rPr lang="tr-TR" sz="4400" dirty="0" err="1" smtClean="0">
                <a:solidFill>
                  <a:schemeClr val="tx1">
                    <a:lumMod val="75000"/>
                    <a:lumOff val="25000"/>
                  </a:schemeClr>
                </a:solidFill>
                <a:latin typeface="Trebuchet MS" pitchFamily="34" charset="0"/>
              </a:rPr>
              <a:t>style</a:t>
            </a:r>
            <a:r>
              <a:rPr lang="tr-TR" sz="4400"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sz="4400" dirty="0" smtClean="0">
                <a:solidFill>
                  <a:schemeClr val="tx1">
                    <a:lumMod val="75000"/>
                    <a:lumOff val="25000"/>
                  </a:schemeClr>
                </a:solidFill>
                <a:latin typeface="Trebuchet MS" pitchFamily="34" charset="0"/>
              </a:rPr>
              <a:t>            p:first-child {</a:t>
            </a:r>
          </a:p>
          <a:p>
            <a:pPr marL="361950" indent="-266700" algn="just">
              <a:buClr>
                <a:srgbClr val="C00000"/>
              </a:buClr>
              <a:buSzPct val="100000"/>
              <a:buNone/>
            </a:pPr>
            <a:r>
              <a:rPr lang="tr-TR" sz="4400" dirty="0" smtClean="0">
                <a:solidFill>
                  <a:schemeClr val="tx1">
                    <a:lumMod val="75000"/>
                    <a:lumOff val="25000"/>
                  </a:schemeClr>
                </a:solidFill>
                <a:latin typeface="Trebuchet MS" pitchFamily="34" charset="0"/>
              </a:rPr>
              <a:t>                </a:t>
            </a:r>
            <a:r>
              <a:rPr lang="tr-TR" sz="4400" dirty="0" err="1" smtClean="0">
                <a:solidFill>
                  <a:schemeClr val="tx1">
                    <a:lumMod val="75000"/>
                    <a:lumOff val="25000"/>
                  </a:schemeClr>
                </a:solidFill>
                <a:latin typeface="Trebuchet MS" pitchFamily="34" charset="0"/>
              </a:rPr>
              <a:t>color</a:t>
            </a:r>
            <a:r>
              <a:rPr lang="tr-TR" sz="4400" dirty="0" smtClean="0">
                <a:solidFill>
                  <a:schemeClr val="tx1">
                    <a:lumMod val="75000"/>
                    <a:lumOff val="25000"/>
                  </a:schemeClr>
                </a:solidFill>
                <a:latin typeface="Trebuchet MS" pitchFamily="34" charset="0"/>
              </a:rPr>
              <a:t>: </a:t>
            </a:r>
            <a:r>
              <a:rPr lang="tr-TR" sz="4400" dirty="0" err="1" smtClean="0">
                <a:solidFill>
                  <a:schemeClr val="tx1">
                    <a:lumMod val="75000"/>
                    <a:lumOff val="25000"/>
                  </a:schemeClr>
                </a:solidFill>
                <a:latin typeface="Trebuchet MS" pitchFamily="34" charset="0"/>
              </a:rPr>
              <a:t>blue</a:t>
            </a:r>
            <a:r>
              <a:rPr lang="tr-TR" sz="4400" dirty="0" smtClean="0">
                <a:solidFill>
                  <a:schemeClr val="tx1">
                    <a:lumMod val="75000"/>
                    <a:lumOff val="25000"/>
                  </a:schemeClr>
                </a:solidFill>
                <a:latin typeface="Trebuchet MS" pitchFamily="34" charset="0"/>
              </a:rPr>
              <a:t>;</a:t>
            </a:r>
          </a:p>
          <a:p>
            <a:pPr marL="361950" indent="-266700" algn="just">
              <a:buClr>
                <a:srgbClr val="C00000"/>
              </a:buClr>
              <a:buSzPct val="100000"/>
              <a:buNone/>
            </a:pPr>
            <a:r>
              <a:rPr lang="tr-TR" sz="4400" dirty="0" smtClean="0">
                <a:solidFill>
                  <a:schemeClr val="tx1">
                    <a:lumMod val="75000"/>
                    <a:lumOff val="25000"/>
                  </a:schemeClr>
                </a:solidFill>
                <a:latin typeface="Trebuchet MS" pitchFamily="34" charset="0"/>
              </a:rPr>
              <a:t>            } </a:t>
            </a:r>
          </a:p>
          <a:p>
            <a:pPr marL="361950" indent="-266700" algn="just">
              <a:buClr>
                <a:srgbClr val="C00000"/>
              </a:buClr>
              <a:buSzPct val="100000"/>
              <a:buNone/>
            </a:pPr>
            <a:r>
              <a:rPr lang="tr-TR" sz="4400" dirty="0" smtClean="0">
                <a:solidFill>
                  <a:schemeClr val="tx1">
                    <a:lumMod val="75000"/>
                    <a:lumOff val="25000"/>
                  </a:schemeClr>
                </a:solidFill>
                <a:latin typeface="Trebuchet MS" pitchFamily="34" charset="0"/>
              </a:rPr>
              <a:t>        &lt;/</a:t>
            </a:r>
            <a:r>
              <a:rPr lang="tr-TR" sz="4400" dirty="0" err="1" smtClean="0">
                <a:solidFill>
                  <a:schemeClr val="tx1">
                    <a:lumMod val="75000"/>
                    <a:lumOff val="25000"/>
                  </a:schemeClr>
                </a:solidFill>
                <a:latin typeface="Trebuchet MS" pitchFamily="34" charset="0"/>
              </a:rPr>
              <a:t>style</a:t>
            </a:r>
            <a:r>
              <a:rPr lang="tr-TR" sz="4400"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sz="4400" dirty="0" smtClean="0">
                <a:solidFill>
                  <a:schemeClr val="tx1">
                    <a:lumMod val="75000"/>
                    <a:lumOff val="25000"/>
                  </a:schemeClr>
                </a:solidFill>
                <a:latin typeface="Trebuchet MS" pitchFamily="34" charset="0"/>
              </a:rPr>
              <a:t>    &lt;/</a:t>
            </a:r>
            <a:r>
              <a:rPr lang="tr-TR" sz="4400" dirty="0" err="1" smtClean="0">
                <a:solidFill>
                  <a:schemeClr val="tx1">
                    <a:lumMod val="75000"/>
                    <a:lumOff val="25000"/>
                  </a:schemeClr>
                </a:solidFill>
                <a:latin typeface="Trebuchet MS" pitchFamily="34" charset="0"/>
              </a:rPr>
              <a:t>head</a:t>
            </a:r>
            <a:r>
              <a:rPr lang="tr-TR" sz="4400"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sz="4400" dirty="0" smtClean="0">
                <a:solidFill>
                  <a:schemeClr val="tx1">
                    <a:lumMod val="75000"/>
                    <a:lumOff val="25000"/>
                  </a:schemeClr>
                </a:solidFill>
                <a:latin typeface="Trebuchet MS" pitchFamily="34" charset="0"/>
              </a:rPr>
              <a:t>    &lt;body&gt;</a:t>
            </a:r>
          </a:p>
          <a:p>
            <a:pPr marL="361950" indent="-266700" algn="just">
              <a:buClr>
                <a:srgbClr val="C00000"/>
              </a:buClr>
              <a:buSzPct val="100000"/>
              <a:buNone/>
            </a:pPr>
            <a:r>
              <a:rPr lang="tr-TR" sz="4400" dirty="0" smtClean="0">
                <a:solidFill>
                  <a:schemeClr val="tx1">
                    <a:lumMod val="75000"/>
                    <a:lumOff val="25000"/>
                  </a:schemeClr>
                </a:solidFill>
                <a:latin typeface="Trebuchet MS" pitchFamily="34" charset="0"/>
              </a:rPr>
              <a:t>	 &lt;h1&gt;Aşağıdaki örnekte seçici, herhangi bir öğenin ilk alt öğesi olan herhangi bir &lt;p&gt; öğesiyle eşleşir:&lt;/h1&gt;</a:t>
            </a:r>
          </a:p>
          <a:p>
            <a:pPr marL="361950" indent="-266700" algn="just">
              <a:buClr>
                <a:srgbClr val="C00000"/>
              </a:buClr>
              <a:buSzPct val="100000"/>
              <a:buNone/>
            </a:pPr>
            <a:r>
              <a:rPr lang="tr-TR" sz="4400" dirty="0" smtClean="0">
                <a:solidFill>
                  <a:schemeClr val="tx1">
                    <a:lumMod val="75000"/>
                    <a:lumOff val="25000"/>
                  </a:schemeClr>
                </a:solidFill>
                <a:latin typeface="Trebuchet MS" pitchFamily="34" charset="0"/>
              </a:rPr>
              <a:t>        &lt;p&gt;Necmettin Erbakan Üniversitesi&lt;/p&gt;</a:t>
            </a:r>
          </a:p>
          <a:p>
            <a:pPr marL="361950" indent="-266700" algn="just">
              <a:buClr>
                <a:srgbClr val="C00000"/>
              </a:buClr>
              <a:buSzPct val="100000"/>
              <a:buNone/>
            </a:pPr>
            <a:r>
              <a:rPr lang="tr-TR" sz="4400" dirty="0" smtClean="0">
                <a:solidFill>
                  <a:schemeClr val="tx1">
                    <a:lumMod val="75000"/>
                    <a:lumOff val="25000"/>
                  </a:schemeClr>
                </a:solidFill>
                <a:latin typeface="Trebuchet MS" pitchFamily="34" charset="0"/>
              </a:rPr>
              <a:t>        &lt;p&gt;Necmettin Erbakan Üniversitesi&lt;/p&gt;</a:t>
            </a:r>
          </a:p>
          <a:p>
            <a:pPr marL="361950" indent="-266700" algn="just">
              <a:buClr>
                <a:srgbClr val="C00000"/>
              </a:buClr>
              <a:buSzPct val="100000"/>
              <a:buNone/>
            </a:pPr>
            <a:r>
              <a:rPr lang="tr-TR" sz="4400" dirty="0" smtClean="0">
                <a:solidFill>
                  <a:schemeClr val="tx1">
                    <a:lumMod val="75000"/>
                    <a:lumOff val="25000"/>
                  </a:schemeClr>
                </a:solidFill>
                <a:latin typeface="Trebuchet MS" pitchFamily="34" charset="0"/>
              </a:rPr>
              <a:t>        &lt;</a:t>
            </a:r>
            <a:r>
              <a:rPr lang="tr-TR" sz="4400" dirty="0" err="1" smtClean="0">
                <a:solidFill>
                  <a:schemeClr val="tx1">
                    <a:lumMod val="75000"/>
                    <a:lumOff val="25000"/>
                  </a:schemeClr>
                </a:solidFill>
                <a:latin typeface="Trebuchet MS" pitchFamily="34" charset="0"/>
              </a:rPr>
              <a:t>div</a:t>
            </a:r>
            <a:r>
              <a:rPr lang="tr-TR" sz="4400"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sz="4400" dirty="0" smtClean="0">
                <a:solidFill>
                  <a:schemeClr val="tx1">
                    <a:lumMod val="75000"/>
                    <a:lumOff val="25000"/>
                  </a:schemeClr>
                </a:solidFill>
                <a:latin typeface="Trebuchet MS" pitchFamily="34" charset="0"/>
              </a:rPr>
              <a:t>            &lt;p&gt;Necmettin Erbakan Üniversitesi&lt;/p&gt;</a:t>
            </a:r>
          </a:p>
          <a:p>
            <a:pPr marL="361950" indent="-266700" algn="just">
              <a:buClr>
                <a:srgbClr val="C00000"/>
              </a:buClr>
              <a:buSzPct val="100000"/>
              <a:buNone/>
            </a:pPr>
            <a:r>
              <a:rPr lang="tr-TR" sz="4400" dirty="0" smtClean="0">
                <a:solidFill>
                  <a:schemeClr val="tx1">
                    <a:lumMod val="75000"/>
                    <a:lumOff val="25000"/>
                  </a:schemeClr>
                </a:solidFill>
                <a:latin typeface="Trebuchet MS" pitchFamily="34" charset="0"/>
              </a:rPr>
              <a:t>            &lt;p&gt;Necmettin Erbakan Üniversitesi&lt;/p&gt;</a:t>
            </a:r>
          </a:p>
          <a:p>
            <a:pPr marL="361950" indent="-266700" algn="just">
              <a:buClr>
                <a:srgbClr val="C00000"/>
              </a:buClr>
              <a:buSzPct val="100000"/>
              <a:buNone/>
            </a:pPr>
            <a:r>
              <a:rPr lang="tr-TR" sz="4400" dirty="0" smtClean="0">
                <a:solidFill>
                  <a:schemeClr val="tx1">
                    <a:lumMod val="75000"/>
                    <a:lumOff val="25000"/>
                  </a:schemeClr>
                </a:solidFill>
                <a:latin typeface="Trebuchet MS" pitchFamily="34" charset="0"/>
              </a:rPr>
              <a:t>        &lt;/</a:t>
            </a:r>
            <a:r>
              <a:rPr lang="tr-TR" sz="4400" dirty="0" err="1" smtClean="0">
                <a:solidFill>
                  <a:schemeClr val="tx1">
                    <a:lumMod val="75000"/>
                    <a:lumOff val="25000"/>
                  </a:schemeClr>
                </a:solidFill>
                <a:latin typeface="Trebuchet MS" pitchFamily="34" charset="0"/>
              </a:rPr>
              <a:t>div</a:t>
            </a:r>
            <a:r>
              <a:rPr lang="tr-TR" sz="4400"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sz="4400" dirty="0" smtClean="0">
                <a:solidFill>
                  <a:schemeClr val="tx1">
                    <a:lumMod val="75000"/>
                    <a:lumOff val="25000"/>
                  </a:schemeClr>
                </a:solidFill>
                <a:latin typeface="Trebuchet MS" pitchFamily="34" charset="0"/>
              </a:rPr>
              <a:t>    &lt;/body&gt;</a:t>
            </a:r>
          </a:p>
          <a:p>
            <a:pPr marL="361950" indent="-266700" algn="just">
              <a:buClr>
                <a:srgbClr val="C00000"/>
              </a:buClr>
              <a:buSzPct val="100000"/>
              <a:buNone/>
            </a:pPr>
            <a:r>
              <a:rPr lang="tr-TR" sz="4400"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4608512"/>
          </a:xfrm>
        </p:spPr>
        <p:txBody>
          <a:bodyPr>
            <a:normAutofit/>
          </a:bodyPr>
          <a:lstStyle/>
          <a:p>
            <a:pPr marL="0" indent="0" algn="just">
              <a:buClr>
                <a:srgbClr val="C00000"/>
              </a:buClr>
              <a:buSzPct val="100000"/>
              <a:buNone/>
            </a:pPr>
            <a:r>
              <a:rPr lang="tr-TR" sz="2600" dirty="0" smtClean="0">
                <a:solidFill>
                  <a:srgbClr val="C00000"/>
                </a:solidFill>
                <a:latin typeface="Trebuchet MS" pitchFamily="34" charset="0"/>
              </a:rPr>
              <a:t>Sözde sınıf seçiciler</a:t>
            </a:r>
          </a:p>
          <a:p>
            <a:pPr marL="361950" indent="-266700" algn="just">
              <a:buClr>
                <a:srgbClr val="C00000"/>
              </a:buClr>
              <a:buSzPct val="100000"/>
              <a:buFont typeface="Wingdings" pitchFamily="2" charset="2"/>
              <a:buChar char="§"/>
            </a:pPr>
            <a:r>
              <a:rPr lang="tr-TR" i="1" dirty="0" err="1" smtClean="0">
                <a:solidFill>
                  <a:srgbClr val="C00000"/>
                </a:solidFill>
                <a:latin typeface="Trebuchet MS" pitchFamily="34" charset="0"/>
              </a:rPr>
              <a:t>first</a:t>
            </a:r>
            <a:r>
              <a:rPr lang="tr-TR" i="1" dirty="0" smtClean="0">
                <a:solidFill>
                  <a:srgbClr val="C00000"/>
                </a:solidFill>
                <a:latin typeface="Trebuchet MS" pitchFamily="34" charset="0"/>
              </a:rPr>
              <a:t>-</a:t>
            </a:r>
            <a:r>
              <a:rPr lang="tr-TR" i="1" dirty="0" err="1" smtClean="0">
                <a:solidFill>
                  <a:srgbClr val="C00000"/>
                </a:solidFill>
                <a:latin typeface="Trebuchet MS" pitchFamily="34" charset="0"/>
              </a:rPr>
              <a:t>child</a:t>
            </a:r>
            <a:r>
              <a:rPr lang="tr-TR" i="1" dirty="0" smtClean="0">
                <a:solidFill>
                  <a:srgbClr val="C00000"/>
                </a:solidFill>
                <a:latin typeface="Trebuchet MS" pitchFamily="34" charset="0"/>
              </a:rPr>
              <a:t> sözde sınıfı</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Aşağıdaki örnekte seçici, tüm &lt;p&gt; öğelerindeki ilk &lt;i&gt; öğesiyle eşleşir:</a:t>
            </a:r>
          </a:p>
          <a:p>
            <a:pPr marL="361950" indent="-266700" algn="just">
              <a:buClr>
                <a:srgbClr val="C00000"/>
              </a:buClr>
              <a:buSzPct val="100000"/>
              <a:buNone/>
            </a:pPr>
            <a:endParaRPr lang="tr-TR" sz="2100" dirty="0" smtClean="0">
              <a:solidFill>
                <a:schemeClr val="tx1">
                  <a:lumMod val="75000"/>
                  <a:lumOff val="25000"/>
                </a:schemeClr>
              </a:solidFill>
              <a:latin typeface="Trebuchet MS" pitchFamily="34" charset="0"/>
            </a:endParaRPr>
          </a:p>
          <a:p>
            <a:pPr marL="361950" indent="-266700" algn="just">
              <a:buClr>
                <a:srgbClr val="C00000"/>
              </a:buClr>
              <a:buSzPct val="100000"/>
              <a:buNone/>
            </a:pPr>
            <a:endParaRPr lang="tr-TR" sz="2100" dirty="0" smtClean="0">
              <a:solidFill>
                <a:schemeClr val="tx1">
                  <a:lumMod val="75000"/>
                  <a:lumOff val="25000"/>
                </a:schemeClr>
              </a:solidFill>
              <a:latin typeface="Trebuchet MS" pitchFamily="34" charset="0"/>
            </a:endParaRPr>
          </a:p>
          <a:p>
            <a:pPr marL="361950" indent="-266700" algn="just">
              <a:buClr>
                <a:srgbClr val="C00000"/>
              </a:buClr>
              <a:buSzPct val="100000"/>
              <a:buNone/>
            </a:pPr>
            <a:endParaRPr lang="tr-TR" sz="2100" dirty="0" smtClean="0">
              <a:solidFill>
                <a:schemeClr val="tx1">
                  <a:lumMod val="75000"/>
                  <a:lumOff val="25000"/>
                </a:schemeClr>
              </a:solidFill>
              <a:latin typeface="Trebuchet MS" pitchFamily="34" charset="0"/>
            </a:endParaRP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Aşağıdaki örnekte seçici, başka bir öğenin ilk çocuğu olan &lt;p&gt; öğelerindeki tüm &lt;i&gt; öğelerini eşleştirir:</a:t>
            </a:r>
          </a:p>
          <a:p>
            <a:pPr marL="361950" indent="-266700" algn="just">
              <a:buClr>
                <a:srgbClr val="C00000"/>
              </a:buClr>
              <a:buSzPct val="100000"/>
              <a:buNone/>
            </a:pPr>
            <a:endParaRPr lang="tr-TR" sz="2100" dirty="0" smtClean="0">
              <a:solidFill>
                <a:schemeClr val="tx1">
                  <a:lumMod val="75000"/>
                  <a:lumOff val="25000"/>
                </a:schemeClr>
              </a:solidFill>
              <a:latin typeface="Trebuchet MS" pitchFamily="34" charset="0"/>
            </a:endParaRPr>
          </a:p>
          <a:p>
            <a:pPr marL="361950" indent="-266700" algn="just">
              <a:buClr>
                <a:srgbClr val="C00000"/>
              </a:buClr>
              <a:buSzPct val="100000"/>
              <a:buNone/>
            </a:pPr>
            <a:endParaRPr lang="tr-TR" sz="2100" dirty="0" smtClean="0">
              <a:solidFill>
                <a:schemeClr val="tx1">
                  <a:lumMod val="75000"/>
                  <a:lumOff val="25000"/>
                </a:schemeClr>
              </a:solidFill>
              <a:latin typeface="Trebuchet MS" pitchFamily="34" charset="0"/>
            </a:endParaRPr>
          </a:p>
          <a:p>
            <a:pPr marL="361950" indent="-266700" algn="just">
              <a:buClr>
                <a:srgbClr val="C00000"/>
              </a:buClr>
              <a:buSzPct val="100000"/>
              <a:buNone/>
            </a:pPr>
            <a:endParaRPr lang="tr-TR" sz="2100" dirty="0" smtClean="0">
              <a:solidFill>
                <a:schemeClr val="tx1">
                  <a:lumMod val="75000"/>
                  <a:lumOff val="25000"/>
                </a:schemeClr>
              </a:solidFill>
              <a:latin typeface="Trebuchet MS" pitchFamily="34" charset="0"/>
            </a:endParaRPr>
          </a:p>
          <a:p>
            <a:pPr marL="361950" indent="-266700" algn="just">
              <a:buClr>
                <a:srgbClr val="C00000"/>
              </a:buClr>
              <a:buSzPct val="100000"/>
              <a:buNone/>
            </a:pPr>
            <a:endParaRPr lang="tr-TR" sz="21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4099" name="Picture 3"/>
          <p:cNvPicPr>
            <a:picLocks noChangeAspect="1" noChangeArrowheads="1"/>
          </p:cNvPicPr>
          <p:nvPr/>
        </p:nvPicPr>
        <p:blipFill>
          <a:blip r:embed="rId3" cstate="print"/>
          <a:srcRect/>
          <a:stretch>
            <a:fillRect/>
          </a:stretch>
        </p:blipFill>
        <p:spPr bwMode="auto">
          <a:xfrm>
            <a:off x="884982" y="2708920"/>
            <a:ext cx="2318866" cy="1151092"/>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899591" y="5085184"/>
            <a:ext cx="2289209" cy="10801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544616"/>
          </a:xfrm>
        </p:spPr>
        <p:txBody>
          <a:bodyPr>
            <a:normAutofit fontScale="25000" lnSpcReduction="20000"/>
          </a:bodyPr>
          <a:lstStyle/>
          <a:p>
            <a:pPr marL="0" indent="0" algn="just">
              <a:buClr>
                <a:srgbClr val="C00000"/>
              </a:buClr>
              <a:buSzPct val="100000"/>
              <a:buNone/>
            </a:pPr>
            <a:r>
              <a:rPr lang="tr-TR" sz="10400" dirty="0" smtClean="0">
                <a:solidFill>
                  <a:srgbClr val="C00000"/>
                </a:solidFill>
                <a:latin typeface="Trebuchet MS" pitchFamily="34" charset="0"/>
              </a:rPr>
              <a:t>Sözde sınıf seçiciler</a:t>
            </a:r>
          </a:p>
          <a:p>
            <a:pPr marL="361950" indent="-266700" algn="just">
              <a:buClr>
                <a:srgbClr val="C00000"/>
              </a:buClr>
              <a:buSzPct val="100000"/>
              <a:buFont typeface="Wingdings" pitchFamily="2" charset="2"/>
              <a:buChar char="§"/>
            </a:pPr>
            <a:r>
              <a:rPr lang="tr-TR" sz="9600" i="1" dirty="0" err="1" smtClean="0">
                <a:solidFill>
                  <a:srgbClr val="C00000"/>
                </a:solidFill>
                <a:latin typeface="Trebuchet MS" pitchFamily="34" charset="0"/>
              </a:rPr>
              <a:t>lang</a:t>
            </a:r>
            <a:r>
              <a:rPr lang="tr-TR" sz="9600" i="1" dirty="0" smtClean="0">
                <a:solidFill>
                  <a:srgbClr val="C00000"/>
                </a:solidFill>
                <a:latin typeface="Trebuchet MS" pitchFamily="34" charset="0"/>
              </a:rPr>
              <a:t> sözde sınıfı</a:t>
            </a:r>
          </a:p>
          <a:p>
            <a:pPr marL="361950" indent="-266700" algn="just">
              <a:buClr>
                <a:srgbClr val="C00000"/>
              </a:buClr>
              <a:buSzPct val="100000"/>
              <a:buNone/>
            </a:pPr>
            <a:r>
              <a:rPr lang="tr-TR" sz="3800" dirty="0" smtClean="0">
                <a:solidFill>
                  <a:schemeClr val="tx1">
                    <a:lumMod val="75000"/>
                    <a:lumOff val="25000"/>
                  </a:schemeClr>
                </a:solidFill>
                <a:latin typeface="Trebuchet MS" pitchFamily="34" charset="0"/>
              </a:rPr>
              <a:t>	</a:t>
            </a:r>
            <a:r>
              <a:rPr lang="tr-TR" sz="8400" dirty="0" smtClean="0">
                <a:solidFill>
                  <a:schemeClr val="tx1">
                    <a:lumMod val="75000"/>
                    <a:lumOff val="25000"/>
                  </a:schemeClr>
                </a:solidFill>
                <a:latin typeface="Trebuchet MS" pitchFamily="34" charset="0"/>
              </a:rPr>
              <a:t>Bu sözde sınıf, farklı diller için özel kurallar tanımlamaya izin verir. </a:t>
            </a:r>
            <a:r>
              <a:rPr lang="tr-TR" sz="8400" dirty="0" err="1" smtClean="0">
                <a:solidFill>
                  <a:schemeClr val="tx1">
                    <a:lumMod val="75000"/>
                    <a:lumOff val="25000"/>
                  </a:schemeClr>
                </a:solidFill>
                <a:latin typeface="Trebuchet MS" pitchFamily="34" charset="0"/>
              </a:rPr>
              <a:t>CSS’deki</a:t>
            </a:r>
            <a:r>
              <a:rPr lang="tr-TR" sz="8400" dirty="0" smtClean="0">
                <a:solidFill>
                  <a:schemeClr val="tx1">
                    <a:lumMod val="75000"/>
                    <a:lumOff val="25000"/>
                  </a:schemeClr>
                </a:solidFill>
                <a:latin typeface="Trebuchet MS" pitchFamily="34" charset="0"/>
              </a:rPr>
              <a:t> tüm sözde sınıfları görmek için </a:t>
            </a:r>
            <a:r>
              <a:rPr lang="tr-TR" sz="8400" dirty="0" smtClean="0">
                <a:solidFill>
                  <a:schemeClr val="tx1">
                    <a:lumMod val="75000"/>
                    <a:lumOff val="25000"/>
                  </a:schemeClr>
                </a:solidFill>
                <a:latin typeface="Trebuchet MS" pitchFamily="34" charset="0"/>
                <a:hlinkClick r:id="rId3"/>
              </a:rPr>
              <a:t>tıklayınız.</a:t>
            </a:r>
            <a:endParaRPr lang="tr-TR" sz="8400" dirty="0" smtClean="0">
              <a:solidFill>
                <a:schemeClr val="tx1">
                  <a:lumMod val="75000"/>
                  <a:lumOff val="25000"/>
                </a:schemeClr>
              </a:solidFill>
              <a:latin typeface="Trebuchet MS" pitchFamily="34" charset="0"/>
            </a:endParaRPr>
          </a:p>
          <a:p>
            <a:pPr marL="727710" lvl="1" indent="-266700" algn="just">
              <a:buClr>
                <a:srgbClr val="C00000"/>
              </a:buClr>
              <a:buSzPct val="100000"/>
              <a:buNone/>
            </a:pPr>
            <a:r>
              <a:rPr lang="tr-TR" sz="6400" dirty="0" smtClean="0">
                <a:solidFill>
                  <a:schemeClr val="tx1">
                    <a:lumMod val="75000"/>
                    <a:lumOff val="25000"/>
                  </a:schemeClr>
                </a:solidFill>
                <a:latin typeface="Trebuchet MS" pitchFamily="34" charset="0"/>
              </a:rPr>
              <a:t>&lt;!DOCTYPE html&gt;</a:t>
            </a:r>
          </a:p>
          <a:p>
            <a:pPr marL="727710" lvl="1" indent="-266700" algn="just">
              <a:buClr>
                <a:srgbClr val="C00000"/>
              </a:buClr>
              <a:buSzPct val="100000"/>
              <a:buNone/>
            </a:pPr>
            <a:r>
              <a:rPr lang="tr-TR" sz="6400" dirty="0" smtClean="0">
                <a:solidFill>
                  <a:schemeClr val="tx1">
                    <a:lumMod val="75000"/>
                    <a:lumOff val="25000"/>
                  </a:schemeClr>
                </a:solidFill>
                <a:latin typeface="Trebuchet MS" pitchFamily="34" charset="0"/>
              </a:rPr>
              <a:t>&lt;html&gt;</a:t>
            </a:r>
          </a:p>
          <a:p>
            <a:pPr marL="727710" lvl="1" indent="-266700" algn="just">
              <a:buClr>
                <a:srgbClr val="C00000"/>
              </a:buClr>
              <a:buSzPct val="100000"/>
              <a:buNone/>
            </a:pPr>
            <a:r>
              <a:rPr lang="tr-TR" sz="6400" dirty="0" smtClean="0">
                <a:solidFill>
                  <a:schemeClr val="tx1">
                    <a:lumMod val="75000"/>
                    <a:lumOff val="25000"/>
                  </a:schemeClr>
                </a:solidFill>
                <a:latin typeface="Trebuchet MS" pitchFamily="34" charset="0"/>
              </a:rPr>
              <a:t>    &lt;</a:t>
            </a:r>
            <a:r>
              <a:rPr lang="tr-TR" sz="6400" dirty="0" err="1" smtClean="0">
                <a:solidFill>
                  <a:schemeClr val="tx1">
                    <a:lumMod val="75000"/>
                    <a:lumOff val="25000"/>
                  </a:schemeClr>
                </a:solidFill>
                <a:latin typeface="Trebuchet MS" pitchFamily="34" charset="0"/>
              </a:rPr>
              <a:t>head</a:t>
            </a:r>
            <a:r>
              <a:rPr lang="tr-TR" sz="6400"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sz="6400" dirty="0" smtClean="0">
                <a:solidFill>
                  <a:schemeClr val="tx1">
                    <a:lumMod val="75000"/>
                    <a:lumOff val="25000"/>
                  </a:schemeClr>
                </a:solidFill>
                <a:latin typeface="Trebuchet MS" pitchFamily="34" charset="0"/>
              </a:rPr>
              <a:t>        &lt;</a:t>
            </a:r>
            <a:r>
              <a:rPr lang="tr-TR" sz="6400" dirty="0" err="1" smtClean="0">
                <a:solidFill>
                  <a:schemeClr val="tx1">
                    <a:lumMod val="75000"/>
                    <a:lumOff val="25000"/>
                  </a:schemeClr>
                </a:solidFill>
                <a:latin typeface="Trebuchet MS" pitchFamily="34" charset="0"/>
              </a:rPr>
              <a:t>style</a:t>
            </a:r>
            <a:r>
              <a:rPr lang="tr-TR" sz="6400"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sz="6400" dirty="0" smtClean="0">
                <a:solidFill>
                  <a:schemeClr val="tx1">
                    <a:lumMod val="75000"/>
                    <a:lumOff val="25000"/>
                  </a:schemeClr>
                </a:solidFill>
                <a:latin typeface="Trebuchet MS" pitchFamily="34" charset="0"/>
              </a:rPr>
              <a:t>            q:lang(no) {</a:t>
            </a:r>
          </a:p>
          <a:p>
            <a:pPr marL="727710" lvl="1" indent="-266700" algn="just">
              <a:buClr>
                <a:srgbClr val="C00000"/>
              </a:buClr>
              <a:buSzPct val="100000"/>
              <a:buNone/>
            </a:pPr>
            <a:r>
              <a:rPr lang="tr-TR" sz="6400" dirty="0" smtClean="0">
                <a:solidFill>
                  <a:schemeClr val="tx1">
                    <a:lumMod val="75000"/>
                    <a:lumOff val="25000"/>
                  </a:schemeClr>
                </a:solidFill>
                <a:latin typeface="Trebuchet MS" pitchFamily="34" charset="0"/>
              </a:rPr>
              <a:t>            </a:t>
            </a:r>
            <a:r>
              <a:rPr lang="tr-TR" sz="6400" dirty="0" err="1" smtClean="0">
                <a:solidFill>
                  <a:schemeClr val="tx1">
                    <a:lumMod val="75000"/>
                    <a:lumOff val="25000"/>
                  </a:schemeClr>
                </a:solidFill>
                <a:latin typeface="Trebuchet MS" pitchFamily="34" charset="0"/>
              </a:rPr>
              <a:t>quotes</a:t>
            </a:r>
            <a:r>
              <a:rPr lang="tr-TR" sz="6400" dirty="0" smtClean="0">
                <a:solidFill>
                  <a:schemeClr val="tx1">
                    <a:lumMod val="75000"/>
                    <a:lumOff val="25000"/>
                  </a:schemeClr>
                </a:solidFill>
                <a:latin typeface="Trebuchet MS" pitchFamily="34" charset="0"/>
              </a:rPr>
              <a:t>: "~" "~";</a:t>
            </a:r>
          </a:p>
          <a:p>
            <a:pPr marL="727710" lvl="1" indent="-266700" algn="just">
              <a:buClr>
                <a:srgbClr val="C00000"/>
              </a:buClr>
              <a:buSzPct val="100000"/>
              <a:buNone/>
            </a:pPr>
            <a:r>
              <a:rPr lang="tr-TR" sz="6400" dirty="0" smtClean="0">
                <a:solidFill>
                  <a:schemeClr val="tx1">
                    <a:lumMod val="75000"/>
                    <a:lumOff val="25000"/>
                  </a:schemeClr>
                </a:solidFill>
                <a:latin typeface="Trebuchet MS" pitchFamily="34" charset="0"/>
              </a:rPr>
              <a:t>        }</a:t>
            </a:r>
          </a:p>
          <a:p>
            <a:pPr marL="727710" lvl="1" indent="-266700" algn="just">
              <a:buClr>
                <a:srgbClr val="C00000"/>
              </a:buClr>
              <a:buSzPct val="100000"/>
              <a:buNone/>
            </a:pPr>
            <a:r>
              <a:rPr lang="tr-TR" sz="6400" dirty="0" smtClean="0">
                <a:solidFill>
                  <a:schemeClr val="tx1">
                    <a:lumMod val="75000"/>
                    <a:lumOff val="25000"/>
                  </a:schemeClr>
                </a:solidFill>
                <a:latin typeface="Trebuchet MS" pitchFamily="34" charset="0"/>
              </a:rPr>
              <a:t>        &lt;/</a:t>
            </a:r>
            <a:r>
              <a:rPr lang="tr-TR" sz="6400" dirty="0" err="1" smtClean="0">
                <a:solidFill>
                  <a:schemeClr val="tx1">
                    <a:lumMod val="75000"/>
                    <a:lumOff val="25000"/>
                  </a:schemeClr>
                </a:solidFill>
                <a:latin typeface="Trebuchet MS" pitchFamily="34" charset="0"/>
              </a:rPr>
              <a:t>style</a:t>
            </a:r>
            <a:r>
              <a:rPr lang="tr-TR" sz="6400"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sz="6400" dirty="0" smtClean="0">
                <a:solidFill>
                  <a:schemeClr val="tx1">
                    <a:lumMod val="75000"/>
                    <a:lumOff val="25000"/>
                  </a:schemeClr>
                </a:solidFill>
                <a:latin typeface="Trebuchet MS" pitchFamily="34" charset="0"/>
              </a:rPr>
              <a:t>    &lt;/</a:t>
            </a:r>
            <a:r>
              <a:rPr lang="tr-TR" sz="6400" dirty="0" err="1" smtClean="0">
                <a:solidFill>
                  <a:schemeClr val="tx1">
                    <a:lumMod val="75000"/>
                    <a:lumOff val="25000"/>
                  </a:schemeClr>
                </a:solidFill>
                <a:latin typeface="Trebuchet MS" pitchFamily="34" charset="0"/>
              </a:rPr>
              <a:t>head</a:t>
            </a:r>
            <a:r>
              <a:rPr lang="tr-TR" sz="6400"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sz="6400" dirty="0" smtClean="0">
                <a:solidFill>
                  <a:schemeClr val="tx1">
                    <a:lumMod val="75000"/>
                    <a:lumOff val="25000"/>
                  </a:schemeClr>
                </a:solidFill>
                <a:latin typeface="Trebuchet MS" pitchFamily="34" charset="0"/>
              </a:rPr>
              <a:t>    &lt;body&gt;</a:t>
            </a:r>
          </a:p>
          <a:p>
            <a:pPr marL="727710" lvl="1" indent="-266700" algn="just">
              <a:buClr>
                <a:srgbClr val="C00000"/>
              </a:buClr>
              <a:buSzPct val="100000"/>
              <a:buNone/>
            </a:pPr>
            <a:r>
              <a:rPr lang="tr-TR" sz="6400" dirty="0" smtClean="0">
                <a:solidFill>
                  <a:schemeClr val="tx1">
                    <a:lumMod val="75000"/>
                    <a:lumOff val="25000"/>
                  </a:schemeClr>
                </a:solidFill>
                <a:latin typeface="Trebuchet MS" pitchFamily="34" charset="0"/>
              </a:rPr>
              <a:t>        &lt;p&gt;Bu örnekte :</a:t>
            </a:r>
            <a:r>
              <a:rPr lang="tr-TR" sz="6400" dirty="0" err="1" smtClean="0">
                <a:solidFill>
                  <a:schemeClr val="tx1">
                    <a:lumMod val="75000"/>
                    <a:lumOff val="25000"/>
                  </a:schemeClr>
                </a:solidFill>
                <a:latin typeface="Trebuchet MS" pitchFamily="34" charset="0"/>
              </a:rPr>
              <a:t>lang</a:t>
            </a:r>
            <a:r>
              <a:rPr lang="tr-TR" sz="6400" dirty="0" smtClean="0">
                <a:solidFill>
                  <a:schemeClr val="tx1">
                    <a:lumMod val="75000"/>
                    <a:lumOff val="25000"/>
                  </a:schemeClr>
                </a:solidFill>
                <a:latin typeface="Trebuchet MS" pitchFamily="34" charset="0"/>
              </a:rPr>
              <a:t>, q öğeleri için tırnak işaretlerini </a:t>
            </a:r>
            <a:r>
              <a:rPr lang="tr-TR" sz="6400" dirty="0" err="1" smtClean="0">
                <a:solidFill>
                  <a:schemeClr val="tx1">
                    <a:lumMod val="75000"/>
                    <a:lumOff val="25000"/>
                  </a:schemeClr>
                </a:solidFill>
                <a:latin typeface="Trebuchet MS" pitchFamily="34" charset="0"/>
              </a:rPr>
              <a:t>lang</a:t>
            </a:r>
            <a:r>
              <a:rPr lang="tr-TR" sz="6400" dirty="0" smtClean="0">
                <a:solidFill>
                  <a:schemeClr val="tx1">
                    <a:lumMod val="75000"/>
                    <a:lumOff val="25000"/>
                  </a:schemeClr>
                </a:solidFill>
                <a:latin typeface="Trebuchet MS" pitchFamily="34" charset="0"/>
              </a:rPr>
              <a:t>="no" ile tanımlamaktadır.&lt;/p&gt;</a:t>
            </a:r>
          </a:p>
          <a:p>
            <a:pPr marL="727710" lvl="1" indent="-266700" algn="just">
              <a:buClr>
                <a:srgbClr val="C00000"/>
              </a:buClr>
              <a:buSzPct val="100000"/>
              <a:buNone/>
            </a:pPr>
            <a:r>
              <a:rPr lang="tr-TR" sz="6400" dirty="0" smtClean="0">
                <a:solidFill>
                  <a:schemeClr val="tx1">
                    <a:lumMod val="75000"/>
                    <a:lumOff val="25000"/>
                  </a:schemeClr>
                </a:solidFill>
                <a:latin typeface="Trebuchet MS" pitchFamily="34" charset="0"/>
              </a:rPr>
              <a:t>        &lt;p&gt;Örnek metin &lt;q </a:t>
            </a:r>
            <a:r>
              <a:rPr lang="tr-TR" sz="6400" dirty="0" err="1" smtClean="0">
                <a:solidFill>
                  <a:schemeClr val="tx1">
                    <a:lumMod val="75000"/>
                    <a:lumOff val="25000"/>
                  </a:schemeClr>
                </a:solidFill>
                <a:latin typeface="Trebuchet MS" pitchFamily="34" charset="0"/>
              </a:rPr>
              <a:t>lang</a:t>
            </a:r>
            <a:r>
              <a:rPr lang="tr-TR" sz="6400" dirty="0" smtClean="0">
                <a:solidFill>
                  <a:schemeClr val="tx1">
                    <a:lumMod val="75000"/>
                    <a:lumOff val="25000"/>
                  </a:schemeClr>
                </a:solidFill>
                <a:latin typeface="Trebuchet MS" pitchFamily="34" charset="0"/>
              </a:rPr>
              <a:t>="no"&gt;Bir paragraf içinde alıntı tanımlanıyor&lt;/q&gt; örnek metin&lt;/p&gt;</a:t>
            </a:r>
          </a:p>
          <a:p>
            <a:pPr marL="727710" lvl="1" indent="-266700" algn="just">
              <a:buClr>
                <a:srgbClr val="C00000"/>
              </a:buClr>
              <a:buSzPct val="100000"/>
              <a:buNone/>
            </a:pPr>
            <a:r>
              <a:rPr lang="tr-TR" sz="6400" dirty="0" smtClean="0">
                <a:solidFill>
                  <a:schemeClr val="tx1">
                    <a:lumMod val="75000"/>
                    <a:lumOff val="25000"/>
                  </a:schemeClr>
                </a:solidFill>
                <a:latin typeface="Trebuchet MS" pitchFamily="34" charset="0"/>
              </a:rPr>
              <a:t>    &lt;/body&gt;</a:t>
            </a:r>
          </a:p>
          <a:p>
            <a:pPr marL="727710" lvl="1" indent="-266700" algn="just">
              <a:buClr>
                <a:srgbClr val="C00000"/>
              </a:buClr>
              <a:buSzPct val="100000"/>
              <a:buNone/>
            </a:pPr>
            <a:r>
              <a:rPr lang="tr-TR" sz="6400"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Clr>
                <a:srgbClr val="C00000"/>
              </a:buClr>
              <a:buSzPct val="100000"/>
              <a:buNone/>
            </a:pPr>
            <a:r>
              <a:rPr lang="tr-TR" sz="2600" dirty="0" smtClean="0">
                <a:solidFill>
                  <a:srgbClr val="C00000"/>
                </a:solidFill>
                <a:latin typeface="Trebuchet MS" pitchFamily="34" charset="0"/>
              </a:rPr>
              <a:t>Sözde öğe seçiciler</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Bir CSS sözde öğesi, bir öğenin belirli bölümlerine stil vermek için kullanılır.</a:t>
            </a:r>
          </a:p>
          <a:p>
            <a:pPr marL="727710" lvl="1" indent="-266700"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Bir öğenin ilk harfini veya satırını biçimlendirme</a:t>
            </a:r>
          </a:p>
          <a:p>
            <a:pPr marL="727710" lvl="1" indent="-266700"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Bir öğenin içeriğinden önce veya sonra içerik ekleme</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1026" name="Picture 2"/>
          <p:cNvPicPr>
            <a:picLocks noChangeAspect="1" noChangeArrowheads="1"/>
          </p:cNvPicPr>
          <p:nvPr/>
        </p:nvPicPr>
        <p:blipFill>
          <a:blip r:embed="rId3" cstate="print"/>
          <a:srcRect/>
          <a:stretch>
            <a:fillRect/>
          </a:stretch>
        </p:blipFill>
        <p:spPr bwMode="auto">
          <a:xfrm>
            <a:off x="1043608" y="4221088"/>
            <a:ext cx="3588786" cy="10801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6048672"/>
          </a:xfrm>
        </p:spPr>
        <p:txBody>
          <a:bodyPr>
            <a:normAutofit fontScale="77500" lnSpcReduction="20000"/>
          </a:bodyPr>
          <a:lstStyle/>
          <a:p>
            <a:pPr marL="0" indent="0" algn="just">
              <a:buClr>
                <a:srgbClr val="C00000"/>
              </a:buClr>
              <a:buSzPct val="100000"/>
              <a:buNone/>
            </a:pPr>
            <a:r>
              <a:rPr lang="tr-TR" sz="3400" dirty="0" smtClean="0">
                <a:solidFill>
                  <a:srgbClr val="C00000"/>
                </a:solidFill>
                <a:latin typeface="Trebuchet MS" pitchFamily="34" charset="0"/>
              </a:rPr>
              <a:t>Sözde öğe seçiciler</a:t>
            </a:r>
          </a:p>
          <a:p>
            <a:pPr marL="361950" indent="-266700" algn="just">
              <a:buClr>
                <a:srgbClr val="C00000"/>
              </a:buClr>
              <a:buSzPct val="100000"/>
              <a:buFont typeface="Wingdings" pitchFamily="2" charset="2"/>
              <a:buChar char="§"/>
            </a:pPr>
            <a:r>
              <a:rPr lang="tr-TR" sz="3100" i="1" dirty="0" err="1" smtClean="0">
                <a:solidFill>
                  <a:srgbClr val="C00000"/>
                </a:solidFill>
                <a:latin typeface="Trebuchet MS" pitchFamily="34" charset="0"/>
              </a:rPr>
              <a:t>first</a:t>
            </a:r>
            <a:r>
              <a:rPr lang="tr-TR" sz="3100" i="1" dirty="0" smtClean="0">
                <a:solidFill>
                  <a:srgbClr val="C00000"/>
                </a:solidFill>
                <a:latin typeface="Trebuchet MS" pitchFamily="34" charset="0"/>
              </a:rPr>
              <a:t>-</a:t>
            </a:r>
            <a:r>
              <a:rPr lang="tr-TR" sz="3100" i="1" dirty="0" err="1" smtClean="0">
                <a:solidFill>
                  <a:srgbClr val="C00000"/>
                </a:solidFill>
                <a:latin typeface="Trebuchet MS" pitchFamily="34" charset="0"/>
              </a:rPr>
              <a:t>line</a:t>
            </a:r>
            <a:r>
              <a:rPr lang="tr-TR" sz="3100" i="1" dirty="0" smtClean="0">
                <a:solidFill>
                  <a:srgbClr val="C00000"/>
                </a:solidFill>
                <a:latin typeface="Trebuchet MS" pitchFamily="34" charset="0"/>
              </a:rPr>
              <a:t> sözde öğesi</a:t>
            </a:r>
          </a:p>
          <a:p>
            <a:pPr marL="361950" indent="-266700" algn="just">
              <a:buClr>
                <a:srgbClr val="C00000"/>
              </a:buClr>
              <a:buSzPct val="100000"/>
              <a:buNone/>
            </a:pPr>
            <a:r>
              <a:rPr lang="tr-TR" sz="2700" dirty="0" smtClean="0">
                <a:solidFill>
                  <a:schemeClr val="tx1">
                    <a:lumMod val="75000"/>
                    <a:lumOff val="25000"/>
                  </a:schemeClr>
                </a:solidFill>
                <a:latin typeface="Trebuchet MS" pitchFamily="34" charset="0"/>
              </a:rPr>
              <a:t>	Bu sözde öğe, bir metnin ilk satırına özel bir stil eklemek için kullanılır.</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&lt;!DOCTYPE html&gt;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&lt;html&gt;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&lt;head&gt;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&lt;style&gt;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p::first-line {</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color: #ff0000;</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font-variant: small-caps;</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&lt;/style&gt;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&lt;/head&gt;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&lt;body&gt;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a:t>
            </a:r>
            <a:r>
              <a:rPr lang="en-US" dirty="0" smtClean="0">
                <a:solidFill>
                  <a:schemeClr val="tx1">
                    <a:lumMod val="75000"/>
                    <a:lumOff val="25000"/>
                  </a:schemeClr>
                </a:solidFill>
                <a:latin typeface="Trebuchet MS" pitchFamily="34" charset="0"/>
              </a:rPr>
              <a:t>&lt;</a:t>
            </a:r>
            <a:r>
              <a:rPr lang="tr-TR" dirty="0" smtClean="0">
                <a:solidFill>
                  <a:schemeClr val="tx1">
                    <a:lumMod val="75000"/>
                    <a:lumOff val="25000"/>
                  </a:schemeClr>
                </a:solidFill>
                <a:latin typeface="Trebuchet MS" pitchFamily="34" charset="0"/>
              </a:rPr>
              <a:t>p&gt; </a:t>
            </a:r>
            <a:r>
              <a:rPr lang="en-US" dirty="0" err="1" smtClean="0">
                <a:solidFill>
                  <a:schemeClr val="tx1">
                    <a:lumMod val="75000"/>
                    <a:lumOff val="25000"/>
                  </a:schemeClr>
                </a:solidFill>
                <a:latin typeface="Trebuchet MS" pitchFamily="34" charset="0"/>
              </a:rPr>
              <a:t>Bir</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metnin</a:t>
            </a:r>
            <a:r>
              <a:rPr lang="en-US" dirty="0" smtClean="0">
                <a:solidFill>
                  <a:schemeClr val="tx1">
                    <a:lumMod val="75000"/>
                    <a:lumOff val="25000"/>
                  </a:schemeClr>
                </a:solidFill>
                <a:latin typeface="Trebuchet MS" pitchFamily="34" charset="0"/>
              </a:rPr>
              <a:t> ilk </a:t>
            </a:r>
            <a:r>
              <a:rPr lang="en-US" dirty="0" err="1" smtClean="0">
                <a:solidFill>
                  <a:schemeClr val="tx1">
                    <a:lumMod val="75000"/>
                    <a:lumOff val="25000"/>
                  </a:schemeClr>
                </a:solidFill>
                <a:latin typeface="Trebuchet MS" pitchFamily="34" charset="0"/>
              </a:rPr>
              <a:t>satırına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özel</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bir</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efekt</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eklemek</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için</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birinci</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satır</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sözde</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öğesini</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kullanabilirsiniz</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Biraz</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daha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metin</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Ve</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daha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fazla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daha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fazla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ve</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daha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fazla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ve</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daha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fazla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ve</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daha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fazla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ve</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daha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fazla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ve</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daha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fazla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ve</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daha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fazla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ve</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daha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fazla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ve</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daha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fazla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ve</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daha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fazla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ve</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daha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fazla</a:t>
            </a:r>
            <a:r>
              <a:rPr lang="en-US" dirty="0" smtClean="0">
                <a:solidFill>
                  <a:schemeClr val="tx1">
                    <a:lumMod val="75000"/>
                    <a:lumOff val="25000"/>
                  </a:schemeClr>
                </a:solidFill>
                <a:latin typeface="Trebuchet MS" pitchFamily="34" charset="0"/>
              </a:rPr>
              <a:t>.&lt;/p&gt;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&lt;/body&gt;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&lt;/html&gt;</a:t>
            </a: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6" name="2 İçerik Yer Tutucusu"/>
          <p:cNvSpPr txBox="1">
            <a:spLocks/>
          </p:cNvSpPr>
          <p:nvPr/>
        </p:nvSpPr>
        <p:spPr>
          <a:xfrm>
            <a:off x="4644008" y="2204864"/>
            <a:ext cx="3744416" cy="2880320"/>
          </a:xfrm>
          <a:prstGeom prst="rect">
            <a:avLst/>
          </a:prstGeom>
        </p:spPr>
        <p:txBody>
          <a:bodyPr vert="horz">
            <a:normAutofit fontScale="70000" lnSpcReduction="20000"/>
          </a:bodyPr>
          <a:lstStyle/>
          <a:p>
            <a:pPr marL="361950" lvl="0" indent="-266700" algn="just">
              <a:spcBef>
                <a:spcPts val="600"/>
              </a:spcBef>
              <a:buClr>
                <a:srgbClr val="C00000"/>
              </a:buClr>
              <a:buSzPct val="100000"/>
            </a:pPr>
            <a:r>
              <a:rPr kumimoji="0" lang="tr-TR" sz="2700" b="0" i="0" u="none" strike="noStrike" kern="1200" cap="none" spc="0" normalizeH="0" baseline="0" noProof="0" dirty="0" smtClean="0">
                <a:ln>
                  <a:noFill/>
                </a:ln>
                <a:solidFill>
                  <a:srgbClr val="C00000"/>
                </a:solidFill>
                <a:effectLst/>
                <a:uLnTx/>
                <a:uFillTx/>
                <a:latin typeface="Trebuchet MS" pitchFamily="34" charset="0"/>
                <a:ea typeface="+mn-ea"/>
                <a:cs typeface="+mn-cs"/>
              </a:rPr>
              <a:t>	</a:t>
            </a:r>
            <a:r>
              <a:rPr lang="tr-TR" sz="2700" dirty="0" smtClean="0">
                <a:solidFill>
                  <a:srgbClr val="C00000"/>
                </a:solidFill>
                <a:latin typeface="Trebuchet MS" pitchFamily="34" charset="0"/>
              </a:rPr>
              <a:t>Aşağıdaki özellikler </a:t>
            </a:r>
            <a:r>
              <a:rPr lang="tr-TR" sz="2700" dirty="0" err="1" smtClean="0">
                <a:solidFill>
                  <a:srgbClr val="C00000"/>
                </a:solidFill>
                <a:latin typeface="Trebuchet MS" pitchFamily="34" charset="0"/>
              </a:rPr>
              <a:t>first</a:t>
            </a:r>
            <a:r>
              <a:rPr lang="tr-TR" sz="2700" dirty="0" smtClean="0">
                <a:solidFill>
                  <a:srgbClr val="C00000"/>
                </a:solidFill>
                <a:latin typeface="Trebuchet MS" pitchFamily="34" charset="0"/>
              </a:rPr>
              <a:t>-</a:t>
            </a:r>
            <a:r>
              <a:rPr lang="tr-TR" sz="2700" dirty="0" err="1" smtClean="0">
                <a:solidFill>
                  <a:srgbClr val="C00000"/>
                </a:solidFill>
                <a:latin typeface="Trebuchet MS" pitchFamily="34" charset="0"/>
              </a:rPr>
              <a:t>line</a:t>
            </a:r>
            <a:r>
              <a:rPr lang="tr-TR" sz="2700" dirty="0" smtClean="0">
                <a:solidFill>
                  <a:srgbClr val="C00000"/>
                </a:solidFill>
                <a:latin typeface="Trebuchet MS" pitchFamily="34" charset="0"/>
              </a:rPr>
              <a:t> sözde öğesi için geçerlidir </a:t>
            </a:r>
            <a:r>
              <a:rPr kumimoji="0" lang="tr-TR" sz="2700" b="0" i="0" u="none" strike="noStrike" kern="1200" cap="none" spc="0" normalizeH="0" baseline="0" noProof="0" dirty="0" smtClean="0">
                <a:ln>
                  <a:noFill/>
                </a:ln>
                <a:solidFill>
                  <a:srgbClr val="C00000"/>
                </a:solidFill>
                <a:effectLst/>
                <a:uLnTx/>
                <a:uFillTx/>
                <a:latin typeface="Trebuchet MS" pitchFamily="34" charset="0"/>
                <a:ea typeface="+mn-ea"/>
                <a:cs typeface="+mn-cs"/>
              </a:rPr>
              <a:t>.</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font properties</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color properties</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background properties</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word-spacing</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letter-spacing</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text-decoration</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vertical-align</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text-transform</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line-height</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clear</a:t>
            </a:r>
            <a:endParaRPr kumimoji="0" lang="tr-TR" sz="2100" b="0" i="0" u="none" strike="noStrike" kern="1200" cap="none" spc="0" normalizeH="0" baseline="0" noProof="0" dirty="0" smtClean="0">
              <a:ln>
                <a:noFill/>
              </a:ln>
              <a:solidFill>
                <a:srgbClr val="0070C0"/>
              </a:solidFill>
              <a:effectLst/>
              <a:uLnTx/>
              <a:uFillTx/>
              <a:latin typeface="Trebuchet MS" pitchFamily="34" charset="0"/>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6048672"/>
          </a:xfrm>
        </p:spPr>
        <p:txBody>
          <a:bodyPr>
            <a:normAutofit fontScale="92500" lnSpcReduction="20000"/>
          </a:bodyPr>
          <a:lstStyle/>
          <a:p>
            <a:pPr marL="0" indent="0" algn="just">
              <a:buClr>
                <a:srgbClr val="C00000"/>
              </a:buClr>
              <a:buSzPct val="100000"/>
              <a:buNone/>
            </a:pPr>
            <a:r>
              <a:rPr lang="tr-TR" sz="2800" dirty="0" smtClean="0">
                <a:solidFill>
                  <a:srgbClr val="C00000"/>
                </a:solidFill>
                <a:latin typeface="Trebuchet MS" pitchFamily="34" charset="0"/>
              </a:rPr>
              <a:t>Sözde öğe seçiciler</a:t>
            </a:r>
          </a:p>
          <a:p>
            <a:pPr marL="361950" indent="-266700" algn="just">
              <a:buClr>
                <a:srgbClr val="C00000"/>
              </a:buClr>
              <a:buSzPct val="100000"/>
              <a:buFont typeface="Wingdings" pitchFamily="2" charset="2"/>
              <a:buChar char="§"/>
            </a:pPr>
            <a:r>
              <a:rPr lang="tr-TR" sz="2600" i="1" dirty="0" err="1" smtClean="0">
                <a:solidFill>
                  <a:srgbClr val="C00000"/>
                </a:solidFill>
                <a:latin typeface="Trebuchet MS" pitchFamily="34" charset="0"/>
              </a:rPr>
              <a:t>first</a:t>
            </a:r>
            <a:r>
              <a:rPr lang="tr-TR" sz="2600" i="1" dirty="0" smtClean="0">
                <a:solidFill>
                  <a:srgbClr val="C00000"/>
                </a:solidFill>
                <a:latin typeface="Trebuchet MS" pitchFamily="34" charset="0"/>
              </a:rPr>
              <a:t>-</a:t>
            </a:r>
            <a:r>
              <a:rPr lang="tr-TR" sz="2600" i="1" dirty="0" err="1" smtClean="0">
                <a:solidFill>
                  <a:srgbClr val="C00000"/>
                </a:solidFill>
                <a:latin typeface="Trebuchet MS" pitchFamily="34" charset="0"/>
              </a:rPr>
              <a:t>letter</a:t>
            </a:r>
            <a:r>
              <a:rPr lang="tr-TR" sz="2600" i="1" dirty="0" smtClean="0">
                <a:solidFill>
                  <a:srgbClr val="C00000"/>
                </a:solidFill>
                <a:latin typeface="Trebuchet MS" pitchFamily="34" charset="0"/>
              </a:rPr>
              <a:t> sözde öğesi</a:t>
            </a:r>
          </a:p>
          <a:p>
            <a:pPr marL="361950" indent="-266700" algn="just">
              <a:buClr>
                <a:srgbClr val="C00000"/>
              </a:buClr>
              <a:buSzPct val="100000"/>
              <a:buNone/>
            </a:pPr>
            <a:r>
              <a:rPr lang="tr-TR" sz="2300" dirty="0" smtClean="0">
                <a:solidFill>
                  <a:schemeClr val="tx1">
                    <a:lumMod val="75000"/>
                    <a:lumOff val="25000"/>
                  </a:schemeClr>
                </a:solidFill>
                <a:latin typeface="Trebuchet MS" pitchFamily="34" charset="0"/>
              </a:rPr>
              <a:t>	Bu sözde öğe, bir metnin ilk harfine özel bir stil eklemek için kullanılır.</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&lt;!DOCTYPE html&gt;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&lt;html&gt;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&lt;head&gt;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&lt;style&gt;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p::first-letter {</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color: #ff0000;</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font-size: xx-large;</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&lt;/style&gt;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&lt;/head&gt;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&lt;body&gt;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&lt;p&gt;</a:t>
            </a:r>
            <a:r>
              <a:rPr lang="en-US" dirty="0" err="1" smtClean="0">
                <a:solidFill>
                  <a:schemeClr val="tx1">
                    <a:lumMod val="75000"/>
                    <a:lumOff val="25000"/>
                  </a:schemeClr>
                </a:solidFill>
                <a:latin typeface="Trebuchet MS" pitchFamily="34" charset="0"/>
              </a:rPr>
              <a:t>Bir</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metnin</a:t>
            </a:r>
            <a:r>
              <a:rPr lang="en-US" dirty="0" smtClean="0">
                <a:solidFill>
                  <a:schemeClr val="tx1">
                    <a:lumMod val="75000"/>
                    <a:lumOff val="25000"/>
                  </a:schemeClr>
                </a:solidFill>
                <a:latin typeface="Trebuchet MS" pitchFamily="34" charset="0"/>
              </a:rPr>
              <a:t> ilk </a:t>
            </a:r>
            <a:r>
              <a:rPr lang="en-US" dirty="0" err="1" smtClean="0">
                <a:solidFill>
                  <a:schemeClr val="tx1">
                    <a:lumMod val="75000"/>
                    <a:lumOff val="25000"/>
                  </a:schemeClr>
                </a:solidFill>
                <a:latin typeface="Trebuchet MS" pitchFamily="34" charset="0"/>
              </a:rPr>
              <a:t>karakterine</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özel</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bir</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efekt</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eklemek</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için</a:t>
            </a:r>
            <a:r>
              <a:rPr lang="en-US" dirty="0" smtClean="0">
                <a:solidFill>
                  <a:schemeClr val="tx1">
                    <a:lumMod val="75000"/>
                    <a:lumOff val="25000"/>
                  </a:schemeClr>
                </a:solidFill>
                <a:latin typeface="Trebuchet MS" pitchFamily="34" charset="0"/>
              </a:rPr>
              <a:t> fist-letter </a:t>
            </a:r>
            <a:r>
              <a:rPr lang="en-US" dirty="0" err="1" smtClean="0">
                <a:solidFill>
                  <a:schemeClr val="tx1">
                    <a:lumMod val="75000"/>
                    <a:lumOff val="25000"/>
                  </a:schemeClr>
                </a:solidFill>
                <a:latin typeface="Trebuchet MS" pitchFamily="34" charset="0"/>
              </a:rPr>
              <a:t>sözde</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öğesini</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kullanabilirsiniz</a:t>
            </a:r>
            <a:r>
              <a:rPr lang="en-US" dirty="0" smtClean="0">
                <a:solidFill>
                  <a:schemeClr val="tx1">
                    <a:lumMod val="75000"/>
                    <a:lumOff val="25000"/>
                  </a:schemeClr>
                </a:solidFill>
                <a:latin typeface="Trebuchet MS" pitchFamily="34" charset="0"/>
              </a:rPr>
              <a:t>!&lt;/p&gt;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&lt;/body&gt;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&lt;/html&gt;</a:t>
            </a: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6" name="2 İçerik Yer Tutucusu"/>
          <p:cNvSpPr txBox="1">
            <a:spLocks/>
          </p:cNvSpPr>
          <p:nvPr/>
        </p:nvSpPr>
        <p:spPr>
          <a:xfrm>
            <a:off x="4644008" y="2636912"/>
            <a:ext cx="3744416" cy="3024336"/>
          </a:xfrm>
          <a:prstGeom prst="rect">
            <a:avLst/>
          </a:prstGeom>
        </p:spPr>
        <p:txBody>
          <a:bodyPr vert="horz">
            <a:normAutofit fontScale="62500" lnSpcReduction="20000"/>
          </a:bodyPr>
          <a:lstStyle/>
          <a:p>
            <a:pPr marL="361950" lvl="0" indent="-266700" algn="just">
              <a:spcBef>
                <a:spcPts val="600"/>
              </a:spcBef>
              <a:buClr>
                <a:srgbClr val="C00000"/>
              </a:buClr>
              <a:buSzPct val="100000"/>
            </a:pPr>
            <a:r>
              <a:rPr kumimoji="0" lang="tr-TR" sz="2700" b="0" i="0" u="none" strike="noStrike" kern="1200" cap="none" spc="0" normalizeH="0" baseline="0" noProof="0" dirty="0" smtClean="0">
                <a:ln>
                  <a:noFill/>
                </a:ln>
                <a:solidFill>
                  <a:srgbClr val="C00000"/>
                </a:solidFill>
                <a:effectLst/>
                <a:uLnTx/>
                <a:uFillTx/>
                <a:latin typeface="Trebuchet MS" pitchFamily="34" charset="0"/>
                <a:ea typeface="+mn-ea"/>
                <a:cs typeface="+mn-cs"/>
              </a:rPr>
              <a:t>	</a:t>
            </a:r>
            <a:r>
              <a:rPr lang="tr-TR" sz="2700" dirty="0" smtClean="0">
                <a:solidFill>
                  <a:srgbClr val="C00000"/>
                </a:solidFill>
                <a:latin typeface="Trebuchet MS" pitchFamily="34" charset="0"/>
              </a:rPr>
              <a:t>Aşağıdaki özellikler </a:t>
            </a:r>
            <a:r>
              <a:rPr lang="tr-TR" sz="2700" dirty="0" err="1" smtClean="0">
                <a:solidFill>
                  <a:srgbClr val="C00000"/>
                </a:solidFill>
                <a:latin typeface="Trebuchet MS" pitchFamily="34" charset="0"/>
              </a:rPr>
              <a:t>first</a:t>
            </a:r>
            <a:r>
              <a:rPr lang="tr-TR" sz="2700" dirty="0" smtClean="0">
                <a:solidFill>
                  <a:srgbClr val="C00000"/>
                </a:solidFill>
                <a:latin typeface="Trebuchet MS" pitchFamily="34" charset="0"/>
              </a:rPr>
              <a:t>-</a:t>
            </a:r>
            <a:r>
              <a:rPr lang="tr-TR" sz="2700" dirty="0" err="1" smtClean="0">
                <a:solidFill>
                  <a:srgbClr val="C00000"/>
                </a:solidFill>
                <a:latin typeface="Trebuchet MS" pitchFamily="34" charset="0"/>
              </a:rPr>
              <a:t>letter</a:t>
            </a:r>
            <a:r>
              <a:rPr lang="tr-TR" sz="2700" dirty="0" smtClean="0">
                <a:solidFill>
                  <a:srgbClr val="C00000"/>
                </a:solidFill>
                <a:latin typeface="Trebuchet MS" pitchFamily="34" charset="0"/>
              </a:rPr>
              <a:t> sözde öğesi için geçerlidir </a:t>
            </a:r>
            <a:r>
              <a:rPr kumimoji="0" lang="tr-TR" sz="2700" b="0" i="0" u="none" strike="noStrike" kern="1200" cap="none" spc="0" normalizeH="0" baseline="0" noProof="0" dirty="0" smtClean="0">
                <a:ln>
                  <a:noFill/>
                </a:ln>
                <a:solidFill>
                  <a:srgbClr val="C00000"/>
                </a:solidFill>
                <a:effectLst/>
                <a:uLnTx/>
                <a:uFillTx/>
                <a:latin typeface="Trebuchet MS" pitchFamily="34" charset="0"/>
                <a:ea typeface="+mn-ea"/>
                <a:cs typeface="+mn-cs"/>
              </a:rPr>
              <a:t>.</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font properties</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color properties </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background properties</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margin properties</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padding properties</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border properties</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text-decoration</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vertical-align (only if "float" is "none")</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text-transform</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line-height</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float</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clear</a:t>
            </a:r>
            <a:endParaRPr kumimoji="0" lang="tr-TR" sz="2100" b="0" i="0" u="none" strike="noStrike" kern="1200" cap="none" spc="0" normalizeH="0" baseline="0" noProof="0" dirty="0" smtClean="0">
              <a:ln>
                <a:noFill/>
              </a:ln>
              <a:solidFill>
                <a:srgbClr val="0070C0"/>
              </a:solidFill>
              <a:effectLst/>
              <a:uLnTx/>
              <a:uFillTx/>
              <a:latin typeface="Trebuchet MS" pitchFamily="34" charset="0"/>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6048672"/>
          </a:xfrm>
        </p:spPr>
        <p:txBody>
          <a:bodyPr>
            <a:normAutofit fontScale="92500" lnSpcReduction="20000"/>
          </a:bodyPr>
          <a:lstStyle/>
          <a:p>
            <a:pPr marL="0" indent="0" algn="just">
              <a:buClr>
                <a:srgbClr val="C00000"/>
              </a:buClr>
              <a:buSzPct val="100000"/>
              <a:buNone/>
            </a:pPr>
            <a:r>
              <a:rPr lang="tr-TR" sz="2800" dirty="0" smtClean="0">
                <a:solidFill>
                  <a:srgbClr val="C00000"/>
                </a:solidFill>
                <a:latin typeface="Trebuchet MS" pitchFamily="34" charset="0"/>
              </a:rPr>
              <a:t>Sözde öğe seçiciler</a:t>
            </a:r>
          </a:p>
          <a:p>
            <a:pPr marL="361950" indent="-266700" algn="just">
              <a:buClr>
                <a:srgbClr val="C00000"/>
              </a:buClr>
              <a:buSzPct val="100000"/>
              <a:buFont typeface="Wingdings" pitchFamily="2" charset="2"/>
              <a:buChar char="§"/>
            </a:pPr>
            <a:r>
              <a:rPr lang="tr-TR" sz="2600" i="1" dirty="0" smtClean="0">
                <a:solidFill>
                  <a:srgbClr val="C00000"/>
                </a:solidFill>
                <a:latin typeface="Trebuchet MS" pitchFamily="34" charset="0"/>
              </a:rPr>
              <a:t>Sözde öğeler ve HTML sınıfları</a:t>
            </a:r>
          </a:p>
          <a:p>
            <a:pPr marL="361950" indent="-266700" algn="just">
              <a:buClr>
                <a:srgbClr val="C00000"/>
              </a:buClr>
              <a:buSzPct val="100000"/>
              <a:buNone/>
            </a:pPr>
            <a:r>
              <a:rPr lang="tr-TR" sz="2300" dirty="0" smtClean="0">
                <a:solidFill>
                  <a:schemeClr val="tx1">
                    <a:lumMod val="75000"/>
                    <a:lumOff val="25000"/>
                  </a:schemeClr>
                </a:solidFill>
                <a:latin typeface="Trebuchet MS" pitchFamily="34" charset="0"/>
              </a:rPr>
              <a:t>	Sözde öğeler HTML sınıflarıyla birleştirilebilir.</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&lt;!DOCTYPE html&gt;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&lt;html&gt;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&lt;head&gt;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&lt;style&gt;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p.intro</a:t>
            </a:r>
            <a:r>
              <a:rPr lang="en-US" dirty="0" smtClean="0">
                <a:solidFill>
                  <a:schemeClr val="tx1">
                    <a:lumMod val="75000"/>
                    <a:lumOff val="25000"/>
                  </a:schemeClr>
                </a:solidFill>
                <a:latin typeface="Trebuchet MS" pitchFamily="34" charset="0"/>
              </a:rPr>
              <a:t>::first-letter {</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color: #ff0000;</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font-size: 200%;</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  </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&lt;/style&gt;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&lt;/head&gt;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&lt;body&gt;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&lt;p class="intro</a:t>
            </a:r>
            <a:r>
              <a:rPr lang="en-US" dirty="0" smtClean="0">
                <a:solidFill>
                  <a:schemeClr val="tx1">
                    <a:lumMod val="75000"/>
                    <a:lumOff val="25000"/>
                  </a:schemeClr>
                </a:solidFill>
                <a:latin typeface="Trebuchet MS" pitchFamily="34" charset="0"/>
              </a:rPr>
              <a:t>"&gt;</a:t>
            </a:r>
            <a:r>
              <a:rPr lang="tr-TR" dirty="0" smtClean="0">
                <a:solidFill>
                  <a:schemeClr val="tx1">
                    <a:lumMod val="75000"/>
                    <a:lumOff val="25000"/>
                  </a:schemeClr>
                </a:solidFill>
                <a:latin typeface="Trebuchet MS" pitchFamily="34" charset="0"/>
              </a:rPr>
              <a:t>Bu bir giriş cümlesidir</a:t>
            </a:r>
            <a:r>
              <a:rPr lang="en-US" dirty="0" smtClean="0">
                <a:solidFill>
                  <a:schemeClr val="tx1">
                    <a:lumMod val="75000"/>
                    <a:lumOff val="25000"/>
                  </a:schemeClr>
                </a:solidFill>
                <a:latin typeface="Trebuchet MS" pitchFamily="34" charset="0"/>
              </a:rPr>
              <a:t>&lt;/</a:t>
            </a:r>
            <a:r>
              <a:rPr lang="en-US" dirty="0" smtClean="0">
                <a:solidFill>
                  <a:schemeClr val="tx1">
                    <a:lumMod val="75000"/>
                    <a:lumOff val="25000"/>
                  </a:schemeClr>
                </a:solidFill>
                <a:latin typeface="Trebuchet MS" pitchFamily="34" charset="0"/>
              </a:rPr>
              <a:t>p&gt;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a:t>
            </a:r>
            <a:r>
              <a:rPr lang="en-US" dirty="0" smtClean="0">
                <a:solidFill>
                  <a:schemeClr val="tx1">
                    <a:lumMod val="75000"/>
                    <a:lumOff val="25000"/>
                  </a:schemeClr>
                </a:solidFill>
                <a:latin typeface="Trebuchet MS" pitchFamily="34" charset="0"/>
              </a:rPr>
              <a:t>&lt;</a:t>
            </a:r>
            <a:r>
              <a:rPr lang="tr-TR" dirty="0" smtClean="0">
                <a:solidFill>
                  <a:schemeClr val="tx1">
                    <a:lumMod val="75000"/>
                    <a:lumOff val="25000"/>
                  </a:schemeClr>
                </a:solidFill>
                <a:latin typeface="Trebuchet MS" pitchFamily="34" charset="0"/>
              </a:rPr>
              <a:t>p&gt;Bu, bazı metin içeren bir paragraftır. Hatta biraz daha fazla metin içermektedir</a:t>
            </a:r>
            <a:r>
              <a:rPr lang="en-US" dirty="0" smtClean="0">
                <a:solidFill>
                  <a:schemeClr val="tx1">
                    <a:lumMod val="75000"/>
                    <a:lumOff val="25000"/>
                  </a:schemeClr>
                </a:solidFill>
                <a:latin typeface="Trebuchet MS" pitchFamily="34" charset="0"/>
              </a:rPr>
              <a:t>&lt;/</a:t>
            </a:r>
            <a:r>
              <a:rPr lang="en-US" dirty="0" smtClean="0">
                <a:solidFill>
                  <a:schemeClr val="tx1">
                    <a:lumMod val="75000"/>
                    <a:lumOff val="25000"/>
                  </a:schemeClr>
                </a:solidFill>
                <a:latin typeface="Trebuchet MS" pitchFamily="34" charset="0"/>
              </a:rPr>
              <a:t>p&gt;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&lt;/body&gt;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&lt;/html&gt;</a:t>
            </a: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472608"/>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Seçici İşlemleri</a:t>
            </a:r>
          </a:p>
          <a:p>
            <a:pPr marL="0" indent="-95250" algn="just">
              <a:buFont typeface="Wingdings" pitchFamily="2" charset="2"/>
              <a:buNone/>
              <a:defRPr/>
            </a:pPr>
            <a:r>
              <a:rPr lang="tr-TR" dirty="0" smtClean="0">
                <a:solidFill>
                  <a:schemeClr val="tx1">
                    <a:lumMod val="75000"/>
                    <a:lumOff val="25000"/>
                  </a:schemeClr>
                </a:solidFill>
                <a:latin typeface="Trebuchet MS" pitchFamily="34" charset="0"/>
              </a:rPr>
              <a:t>Bu bölümde;</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Seçici Nedir?</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Komut Seçiciler</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ID Seçiciler</a:t>
            </a:r>
          </a:p>
          <a:p>
            <a:pPr marL="539750" indent="-269875" algn="just">
              <a:buClr>
                <a:srgbClr val="C00000"/>
              </a:buClr>
              <a:buSzPct val="100000"/>
              <a:buFont typeface="Wingdings" pitchFamily="2" charset="2"/>
              <a:buChar char="§"/>
            </a:pPr>
            <a:r>
              <a:rPr lang="tr-TR" dirty="0" err="1" smtClean="0">
                <a:solidFill>
                  <a:schemeClr val="tx1">
                    <a:lumMod val="75000"/>
                    <a:lumOff val="25000"/>
                  </a:schemeClr>
                </a:solidFill>
                <a:latin typeface="Trebuchet MS" pitchFamily="34" charset="0"/>
              </a:rPr>
              <a:t>Class</a:t>
            </a:r>
            <a:r>
              <a:rPr lang="tr-TR" dirty="0" smtClean="0">
                <a:solidFill>
                  <a:schemeClr val="tx1">
                    <a:lumMod val="75000"/>
                    <a:lumOff val="25000"/>
                  </a:schemeClr>
                </a:solidFill>
                <a:latin typeface="Trebuchet MS" pitchFamily="34" charset="0"/>
              </a:rPr>
              <a:t> Seçiciler</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Özellik Seçiciler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6048672"/>
          </a:xfrm>
        </p:spPr>
        <p:txBody>
          <a:bodyPr>
            <a:normAutofit fontScale="77500" lnSpcReduction="20000"/>
          </a:bodyPr>
          <a:lstStyle/>
          <a:p>
            <a:pPr marL="0" indent="0" algn="just">
              <a:buClr>
                <a:srgbClr val="C00000"/>
              </a:buClr>
              <a:buSzPct val="100000"/>
              <a:buNone/>
            </a:pPr>
            <a:r>
              <a:rPr lang="tr-TR" sz="3400" dirty="0" smtClean="0">
                <a:solidFill>
                  <a:srgbClr val="C00000"/>
                </a:solidFill>
                <a:latin typeface="Trebuchet MS" pitchFamily="34" charset="0"/>
              </a:rPr>
              <a:t>Sözde öğe seçiciler</a:t>
            </a:r>
          </a:p>
          <a:p>
            <a:pPr marL="361950" indent="-266700" algn="just">
              <a:buClr>
                <a:srgbClr val="C00000"/>
              </a:buClr>
              <a:buSzPct val="100000"/>
              <a:buFont typeface="Wingdings" pitchFamily="2" charset="2"/>
              <a:buChar char="§"/>
            </a:pPr>
            <a:r>
              <a:rPr lang="tr-TR" sz="3100" i="1" dirty="0" smtClean="0">
                <a:solidFill>
                  <a:srgbClr val="C00000"/>
                </a:solidFill>
                <a:latin typeface="Trebuchet MS" pitchFamily="34" charset="0"/>
              </a:rPr>
              <a:t>Sözde öğeler ve HTML sınıfları</a:t>
            </a:r>
          </a:p>
          <a:p>
            <a:pPr marL="361950" indent="-266700" algn="just">
              <a:buClr>
                <a:srgbClr val="C00000"/>
              </a:buClr>
              <a:buSzPct val="100000"/>
              <a:buNone/>
            </a:pPr>
            <a:r>
              <a:rPr lang="tr-TR" sz="2700" dirty="0" smtClean="0">
                <a:solidFill>
                  <a:schemeClr val="tx1">
                    <a:lumMod val="75000"/>
                    <a:lumOff val="25000"/>
                  </a:schemeClr>
                </a:solidFill>
                <a:latin typeface="Trebuchet MS" pitchFamily="34" charset="0"/>
              </a:rPr>
              <a:t>	Birkaç sözde öğe birleştirilebilir.</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&lt;!DOCTYPE html&gt;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&lt;html&gt;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&lt;head&gt;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&lt;style&gt;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p::first-letter {</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color: #ff0000;</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font-size: xx-large;</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p::first-line {</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color: #0000ff;</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font-variant: small-caps;</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&lt;/style&gt;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&lt;/head&gt;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&lt;body&gt;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&lt;p&gt;</a:t>
            </a:r>
            <a:r>
              <a:rPr lang="en-US" dirty="0" err="1" smtClean="0">
                <a:solidFill>
                  <a:schemeClr val="tx1">
                    <a:lumMod val="75000"/>
                    <a:lumOff val="25000"/>
                  </a:schemeClr>
                </a:solidFill>
                <a:latin typeface="Trebuchet MS" pitchFamily="34" charset="0"/>
              </a:rPr>
              <a:t>Bir</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metnin</a:t>
            </a:r>
            <a:r>
              <a:rPr lang="en-US" dirty="0" smtClean="0">
                <a:solidFill>
                  <a:schemeClr val="tx1">
                    <a:lumMod val="75000"/>
                    <a:lumOff val="25000"/>
                  </a:schemeClr>
                </a:solidFill>
                <a:latin typeface="Trebuchet MS" pitchFamily="34" charset="0"/>
              </a:rPr>
              <a:t> ilk </a:t>
            </a:r>
            <a:r>
              <a:rPr lang="en-US" dirty="0" err="1" smtClean="0">
                <a:solidFill>
                  <a:schemeClr val="tx1">
                    <a:lumMod val="75000"/>
                    <a:lumOff val="25000"/>
                  </a:schemeClr>
                </a:solidFill>
                <a:latin typeface="Trebuchet MS" pitchFamily="34" charset="0"/>
              </a:rPr>
              <a:t>harfine</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ve</a:t>
            </a:r>
            <a:r>
              <a:rPr lang="en-US" dirty="0" smtClean="0">
                <a:solidFill>
                  <a:schemeClr val="tx1">
                    <a:lumMod val="75000"/>
                    <a:lumOff val="25000"/>
                  </a:schemeClr>
                </a:solidFill>
                <a:latin typeface="Trebuchet MS" pitchFamily="34" charset="0"/>
              </a:rPr>
              <a:t> ilk </a:t>
            </a:r>
            <a:r>
              <a:rPr lang="en-US" dirty="0" err="1" smtClean="0">
                <a:solidFill>
                  <a:schemeClr val="tx1">
                    <a:lumMod val="75000"/>
                    <a:lumOff val="25000"/>
                  </a:schemeClr>
                </a:solidFill>
                <a:latin typeface="Trebuchet MS" pitchFamily="34" charset="0"/>
              </a:rPr>
              <a:t>satırına</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özel</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bir</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efekt</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eklemek</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için</a:t>
            </a:r>
            <a:r>
              <a:rPr lang="en-US" dirty="0" smtClean="0">
                <a:solidFill>
                  <a:schemeClr val="tx1">
                    <a:lumMod val="75000"/>
                    <a:lumOff val="25000"/>
                  </a:schemeClr>
                </a:solidFill>
                <a:latin typeface="Trebuchet MS" pitchFamily="34" charset="0"/>
              </a:rPr>
              <a:t> ::first-letter </a:t>
            </a:r>
            <a:r>
              <a:rPr lang="en-US" dirty="0" err="1" smtClean="0">
                <a:solidFill>
                  <a:schemeClr val="tx1">
                    <a:lumMod val="75000"/>
                    <a:lumOff val="25000"/>
                  </a:schemeClr>
                </a:solidFill>
                <a:latin typeface="Trebuchet MS" pitchFamily="34" charset="0"/>
              </a:rPr>
              <a:t>ve</a:t>
            </a:r>
            <a:r>
              <a:rPr lang="en-US" dirty="0" smtClean="0">
                <a:solidFill>
                  <a:schemeClr val="tx1">
                    <a:lumMod val="75000"/>
                    <a:lumOff val="25000"/>
                  </a:schemeClr>
                </a:solidFill>
                <a:latin typeface="Trebuchet MS" pitchFamily="34" charset="0"/>
              </a:rPr>
              <a:t> ::first-line </a:t>
            </a:r>
            <a:r>
              <a:rPr lang="en-US" dirty="0" err="1" smtClean="0">
                <a:solidFill>
                  <a:schemeClr val="tx1">
                    <a:lumMod val="75000"/>
                    <a:lumOff val="25000"/>
                  </a:schemeClr>
                </a:solidFill>
                <a:latin typeface="Trebuchet MS" pitchFamily="34" charset="0"/>
              </a:rPr>
              <a:t>sözde</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öğelerini</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birleştirebilirsiniz</a:t>
            </a:r>
            <a:r>
              <a:rPr lang="en-US" dirty="0" smtClean="0">
                <a:solidFill>
                  <a:schemeClr val="tx1">
                    <a:lumMod val="75000"/>
                    <a:lumOff val="25000"/>
                  </a:schemeClr>
                </a:solidFill>
                <a:latin typeface="Trebuchet MS" pitchFamily="34" charset="0"/>
              </a:rPr>
              <a:t>!&lt;/p&gt;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    &lt;/body&gt;</a:t>
            </a:r>
          </a:p>
          <a:p>
            <a:pPr marL="727710" lvl="1" indent="-266700" algn="just">
              <a:buClr>
                <a:srgbClr val="C00000"/>
              </a:buClr>
              <a:buSzPct val="100000"/>
              <a:buNone/>
            </a:pPr>
            <a:r>
              <a:rPr lang="en-US" dirty="0" smtClean="0">
                <a:solidFill>
                  <a:schemeClr val="tx1">
                    <a:lumMod val="75000"/>
                    <a:lumOff val="25000"/>
                  </a:schemeClr>
                </a:solidFill>
                <a:latin typeface="Trebuchet MS" pitchFamily="34" charset="0"/>
              </a:rPr>
              <a:t>&lt;/html&gt;</a:t>
            </a: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4608512"/>
          </a:xfrm>
        </p:spPr>
        <p:txBody>
          <a:bodyPr>
            <a:normAutofit/>
          </a:bodyPr>
          <a:lstStyle/>
          <a:p>
            <a:pPr marL="0" indent="0" algn="just">
              <a:buClr>
                <a:srgbClr val="C00000"/>
              </a:buClr>
              <a:buSzPct val="100000"/>
              <a:buNone/>
            </a:pPr>
            <a:r>
              <a:rPr lang="tr-TR" sz="2600" dirty="0" smtClean="0">
                <a:solidFill>
                  <a:srgbClr val="C00000"/>
                </a:solidFill>
                <a:latin typeface="Trebuchet MS" pitchFamily="34" charset="0"/>
              </a:rPr>
              <a:t>Sözde öğe seçiciler</a:t>
            </a:r>
          </a:p>
          <a:p>
            <a:pPr marL="361950" indent="-266700" algn="just">
              <a:buClr>
                <a:srgbClr val="C00000"/>
              </a:buClr>
              <a:buSzPct val="100000"/>
              <a:buFont typeface="Wingdings" pitchFamily="2" charset="2"/>
              <a:buChar char="§"/>
            </a:pPr>
            <a:r>
              <a:rPr lang="tr-TR" i="1" dirty="0" err="1" smtClean="0">
                <a:solidFill>
                  <a:srgbClr val="C00000"/>
                </a:solidFill>
                <a:latin typeface="Trebuchet MS" pitchFamily="34" charset="0"/>
              </a:rPr>
              <a:t>before</a:t>
            </a:r>
            <a:r>
              <a:rPr lang="tr-TR" i="1" dirty="0" smtClean="0">
                <a:solidFill>
                  <a:srgbClr val="C00000"/>
                </a:solidFill>
                <a:latin typeface="Trebuchet MS" pitchFamily="34" charset="0"/>
              </a:rPr>
              <a:t> sözde öğesi</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Bu sözde öğe, bir öğenin içeriğinden önce bazı içerikler eklemek için kullanılır. Aşağıdaki örnek, her &lt;h1&gt; öğesinin içeriğinden önce bir görüntü ekler.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2" name="Picture 2"/>
          <p:cNvPicPr>
            <a:picLocks noChangeAspect="1" noChangeArrowheads="1"/>
          </p:cNvPicPr>
          <p:nvPr/>
        </p:nvPicPr>
        <p:blipFill>
          <a:blip r:embed="rId3" cstate="print"/>
          <a:srcRect/>
          <a:stretch>
            <a:fillRect/>
          </a:stretch>
        </p:blipFill>
        <p:spPr bwMode="auto">
          <a:xfrm>
            <a:off x="899591" y="3645024"/>
            <a:ext cx="3367433" cy="10801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4608512"/>
          </a:xfrm>
        </p:spPr>
        <p:txBody>
          <a:bodyPr>
            <a:normAutofit/>
          </a:bodyPr>
          <a:lstStyle/>
          <a:p>
            <a:pPr marL="0" indent="0" algn="just">
              <a:buClr>
                <a:srgbClr val="C00000"/>
              </a:buClr>
              <a:buSzPct val="100000"/>
              <a:buNone/>
            </a:pPr>
            <a:r>
              <a:rPr lang="tr-TR" sz="2600" dirty="0" smtClean="0">
                <a:solidFill>
                  <a:srgbClr val="C00000"/>
                </a:solidFill>
                <a:latin typeface="Trebuchet MS" pitchFamily="34" charset="0"/>
              </a:rPr>
              <a:t>Sözde öğe seçiciler</a:t>
            </a:r>
          </a:p>
          <a:p>
            <a:pPr marL="361950" indent="-266700" algn="just">
              <a:buClr>
                <a:srgbClr val="C00000"/>
              </a:buClr>
              <a:buSzPct val="100000"/>
              <a:buFont typeface="Wingdings" pitchFamily="2" charset="2"/>
              <a:buChar char="§"/>
            </a:pPr>
            <a:r>
              <a:rPr lang="tr-TR" i="1" dirty="0" err="1" smtClean="0">
                <a:solidFill>
                  <a:srgbClr val="C00000"/>
                </a:solidFill>
                <a:latin typeface="Trebuchet MS" pitchFamily="34" charset="0"/>
              </a:rPr>
              <a:t>after</a:t>
            </a:r>
            <a:r>
              <a:rPr lang="tr-TR" i="1" dirty="0" smtClean="0">
                <a:solidFill>
                  <a:srgbClr val="C00000"/>
                </a:solidFill>
                <a:latin typeface="Trebuchet MS" pitchFamily="34" charset="0"/>
              </a:rPr>
              <a:t> sözde öğesi</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Bu sözde öğe, bir öğenin içeriğinden sonra bazı içerikler eklemek için kullanılır. Aşağıdaki örnek, her &lt;h1&gt; öğesinin içeriğinden sonra bir resim ekler.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3074" name="Picture 2"/>
          <p:cNvPicPr>
            <a:picLocks noChangeAspect="1" noChangeArrowheads="1"/>
          </p:cNvPicPr>
          <p:nvPr/>
        </p:nvPicPr>
        <p:blipFill>
          <a:blip r:embed="rId3" cstate="print"/>
          <a:srcRect/>
          <a:stretch>
            <a:fillRect/>
          </a:stretch>
        </p:blipFill>
        <p:spPr bwMode="auto">
          <a:xfrm>
            <a:off x="899591" y="3645023"/>
            <a:ext cx="3168353" cy="1040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4608512"/>
          </a:xfrm>
        </p:spPr>
        <p:txBody>
          <a:bodyPr>
            <a:normAutofit/>
          </a:bodyPr>
          <a:lstStyle/>
          <a:p>
            <a:pPr marL="0" indent="0" algn="just">
              <a:buClr>
                <a:srgbClr val="C00000"/>
              </a:buClr>
              <a:buSzPct val="100000"/>
              <a:buNone/>
            </a:pPr>
            <a:r>
              <a:rPr lang="tr-TR" sz="2600" dirty="0" smtClean="0">
                <a:solidFill>
                  <a:srgbClr val="C00000"/>
                </a:solidFill>
                <a:latin typeface="Trebuchet MS" pitchFamily="34" charset="0"/>
              </a:rPr>
              <a:t>Sözde öğe seçiciler</a:t>
            </a:r>
          </a:p>
          <a:p>
            <a:pPr marL="361950" indent="-266700" algn="just">
              <a:buClr>
                <a:srgbClr val="C00000"/>
              </a:buClr>
              <a:buSzPct val="100000"/>
              <a:buFont typeface="Wingdings" pitchFamily="2" charset="2"/>
              <a:buChar char="§"/>
            </a:pPr>
            <a:r>
              <a:rPr lang="tr-TR" i="1" dirty="0" smtClean="0">
                <a:solidFill>
                  <a:srgbClr val="C00000"/>
                </a:solidFill>
                <a:latin typeface="Trebuchet MS" pitchFamily="34" charset="0"/>
              </a:rPr>
              <a:t>marker sözde öğesi</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Bu sözde öğe, liste öğelerinin işaretleyicilerini seçer. Aşağıdaki örnek, liste öğelerinin işaretleyicilerini biçimlendirir.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4098" name="Picture 2"/>
          <p:cNvPicPr>
            <a:picLocks noChangeAspect="1" noChangeArrowheads="1"/>
          </p:cNvPicPr>
          <p:nvPr/>
        </p:nvPicPr>
        <p:blipFill>
          <a:blip r:embed="rId3" cstate="print"/>
          <a:srcRect/>
          <a:stretch>
            <a:fillRect/>
          </a:stretch>
        </p:blipFill>
        <p:spPr bwMode="auto">
          <a:xfrm>
            <a:off x="971599" y="3501007"/>
            <a:ext cx="2448273" cy="13873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85000" lnSpcReduction="20000"/>
          </a:bodyPr>
          <a:lstStyle/>
          <a:p>
            <a:pPr marL="0" indent="0" algn="just">
              <a:buClr>
                <a:srgbClr val="C00000"/>
              </a:buClr>
              <a:buSzPct val="100000"/>
              <a:buNone/>
            </a:pPr>
            <a:r>
              <a:rPr lang="tr-TR" sz="3100" dirty="0" smtClean="0">
                <a:solidFill>
                  <a:srgbClr val="C00000"/>
                </a:solidFill>
                <a:latin typeface="Trebuchet MS" pitchFamily="34" charset="0"/>
              </a:rPr>
              <a:t>Sözde öğe seçiciler</a:t>
            </a:r>
          </a:p>
          <a:p>
            <a:pPr marL="361950" indent="-266700" algn="just">
              <a:buClr>
                <a:srgbClr val="C00000"/>
              </a:buClr>
              <a:buSzPct val="100000"/>
              <a:buFont typeface="Wingdings" pitchFamily="2" charset="2"/>
              <a:buChar char="§"/>
            </a:pPr>
            <a:r>
              <a:rPr lang="tr-TR" sz="2800" i="1" dirty="0" err="1" smtClean="0">
                <a:solidFill>
                  <a:srgbClr val="C00000"/>
                </a:solidFill>
                <a:latin typeface="Trebuchet MS" pitchFamily="34" charset="0"/>
              </a:rPr>
              <a:t>selection</a:t>
            </a:r>
            <a:r>
              <a:rPr lang="tr-TR" sz="2800" i="1" dirty="0" smtClean="0">
                <a:solidFill>
                  <a:srgbClr val="C00000"/>
                </a:solidFill>
                <a:latin typeface="Trebuchet MS" pitchFamily="34" charset="0"/>
              </a:rPr>
              <a:t> sözde öğesi</a:t>
            </a:r>
          </a:p>
          <a:p>
            <a:pPr marL="361950" indent="-266700" algn="just">
              <a:buClr>
                <a:srgbClr val="C00000"/>
              </a:buClr>
              <a:buSzPct val="100000"/>
              <a:buNone/>
            </a:pPr>
            <a:r>
              <a:rPr lang="tr-TR" sz="2500" dirty="0" smtClean="0">
                <a:solidFill>
                  <a:schemeClr val="tx1">
                    <a:lumMod val="75000"/>
                    <a:lumOff val="25000"/>
                  </a:schemeClr>
                </a:solidFill>
                <a:latin typeface="Trebuchet MS" pitchFamily="34" charset="0"/>
              </a:rPr>
              <a:t>	Bu sözde öğe, bir öğenin kullanıcı tarafından seçilen kısmıyla eşleşir. Aşağıdaki örnek, seçilen metni sarı bir arka plan üzerinde kırmızı yapar.</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&lt;!DOCTYPE html&gt;</a:t>
            </a:r>
          </a:p>
          <a:p>
            <a:pPr marL="727710" lvl="1" indent="-266700" algn="just">
              <a:buClr>
                <a:srgbClr val="C00000"/>
              </a:buClr>
              <a:buSzPct val="100000"/>
              <a:buNone/>
            </a:pPr>
            <a:r>
              <a:rPr lang="tr-TR" sz="1800" dirty="0" smtClean="0">
                <a:solidFill>
                  <a:schemeClr val="tx1">
                    <a:lumMod val="75000"/>
                    <a:lumOff val="25000"/>
                  </a:schemeClr>
                </a:solidFill>
                <a:latin typeface="Trebuchet MS" pitchFamily="34" charset="0"/>
              </a:rPr>
              <a:t>&lt;html&gt;</a:t>
            </a:r>
          </a:p>
          <a:p>
            <a:pPr marL="727710" lvl="1" indent="-266700" algn="just">
              <a:buClr>
                <a:srgbClr val="C00000"/>
              </a:buClr>
              <a:buSzPct val="100000"/>
              <a:buNone/>
            </a:pPr>
            <a:r>
              <a:rPr lang="tr-TR" sz="1800" dirty="0" smtClean="0">
                <a:solidFill>
                  <a:schemeClr val="tx1">
                    <a:lumMod val="75000"/>
                    <a:lumOff val="25000"/>
                  </a:schemeClr>
                </a:solidFill>
                <a:latin typeface="Trebuchet MS" pitchFamily="34" charset="0"/>
              </a:rPr>
              <a:t>    &lt;</a:t>
            </a:r>
            <a:r>
              <a:rPr lang="tr-TR" sz="1800" dirty="0" err="1" smtClean="0">
                <a:solidFill>
                  <a:schemeClr val="tx1">
                    <a:lumMod val="75000"/>
                    <a:lumOff val="25000"/>
                  </a:schemeClr>
                </a:solidFill>
                <a:latin typeface="Trebuchet MS" pitchFamily="34" charset="0"/>
              </a:rPr>
              <a:t>head</a:t>
            </a:r>
            <a:r>
              <a:rPr lang="tr-TR" sz="1800"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sz="1800" dirty="0" smtClean="0">
                <a:solidFill>
                  <a:schemeClr val="tx1">
                    <a:lumMod val="75000"/>
                    <a:lumOff val="25000"/>
                  </a:schemeClr>
                </a:solidFill>
                <a:latin typeface="Trebuchet MS" pitchFamily="34" charset="0"/>
              </a:rPr>
              <a:t>        &lt;</a:t>
            </a:r>
            <a:r>
              <a:rPr lang="tr-TR" sz="1800" dirty="0" err="1" smtClean="0">
                <a:solidFill>
                  <a:schemeClr val="tx1">
                    <a:lumMod val="75000"/>
                    <a:lumOff val="25000"/>
                  </a:schemeClr>
                </a:solidFill>
                <a:latin typeface="Trebuchet MS" pitchFamily="34" charset="0"/>
              </a:rPr>
              <a:t>style</a:t>
            </a:r>
            <a:r>
              <a:rPr lang="tr-TR" sz="1800"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sz="1800" dirty="0" smtClean="0">
                <a:solidFill>
                  <a:schemeClr val="tx1">
                    <a:lumMod val="75000"/>
                    <a:lumOff val="25000"/>
                  </a:schemeClr>
                </a:solidFill>
                <a:latin typeface="Trebuchet MS" pitchFamily="34" charset="0"/>
              </a:rPr>
              <a:t>            ::</a:t>
            </a:r>
            <a:r>
              <a:rPr lang="tr-TR" sz="1800" dirty="0" err="1" smtClean="0">
                <a:solidFill>
                  <a:schemeClr val="tx1">
                    <a:lumMod val="75000"/>
                    <a:lumOff val="25000"/>
                  </a:schemeClr>
                </a:solidFill>
                <a:latin typeface="Trebuchet MS" pitchFamily="34" charset="0"/>
              </a:rPr>
              <a:t>selection</a:t>
            </a:r>
            <a:r>
              <a:rPr lang="tr-TR" sz="1800" dirty="0" smtClean="0">
                <a:solidFill>
                  <a:schemeClr val="tx1">
                    <a:lumMod val="75000"/>
                    <a:lumOff val="25000"/>
                  </a:schemeClr>
                </a:solidFill>
                <a:latin typeface="Trebuchet MS" pitchFamily="34" charset="0"/>
              </a:rPr>
              <a:t> {</a:t>
            </a:r>
          </a:p>
          <a:p>
            <a:pPr marL="727710" lvl="1" indent="-266700" algn="just">
              <a:buClr>
                <a:srgbClr val="C00000"/>
              </a:buClr>
              <a:buSzPct val="100000"/>
              <a:buNone/>
            </a:pPr>
            <a:r>
              <a:rPr lang="tr-TR" sz="1800" dirty="0" smtClean="0">
                <a:solidFill>
                  <a:schemeClr val="tx1">
                    <a:lumMod val="75000"/>
                    <a:lumOff val="25000"/>
                  </a:schemeClr>
                </a:solidFill>
                <a:latin typeface="Trebuchet MS" pitchFamily="34" charset="0"/>
              </a:rPr>
              <a:t>                </a:t>
            </a:r>
            <a:r>
              <a:rPr lang="tr-TR" sz="1800" dirty="0" err="1" smtClean="0">
                <a:solidFill>
                  <a:schemeClr val="tx1">
                    <a:lumMod val="75000"/>
                    <a:lumOff val="25000"/>
                  </a:schemeClr>
                </a:solidFill>
                <a:latin typeface="Trebuchet MS" pitchFamily="34" charset="0"/>
              </a:rPr>
              <a:t>color</a:t>
            </a:r>
            <a:r>
              <a:rPr lang="tr-TR" sz="1800" dirty="0" smtClean="0">
                <a:solidFill>
                  <a:schemeClr val="tx1">
                    <a:lumMod val="75000"/>
                    <a:lumOff val="25000"/>
                  </a:schemeClr>
                </a:solidFill>
                <a:latin typeface="Trebuchet MS" pitchFamily="34" charset="0"/>
              </a:rPr>
              <a:t>: </a:t>
            </a:r>
            <a:r>
              <a:rPr lang="tr-TR" sz="1800" dirty="0" err="1" smtClean="0">
                <a:solidFill>
                  <a:schemeClr val="tx1">
                    <a:lumMod val="75000"/>
                    <a:lumOff val="25000"/>
                  </a:schemeClr>
                </a:solidFill>
                <a:latin typeface="Trebuchet MS" pitchFamily="34" charset="0"/>
              </a:rPr>
              <a:t>red</a:t>
            </a:r>
            <a:r>
              <a:rPr lang="tr-TR" sz="1800" dirty="0" smtClean="0">
                <a:solidFill>
                  <a:schemeClr val="tx1">
                    <a:lumMod val="75000"/>
                    <a:lumOff val="25000"/>
                  </a:schemeClr>
                </a:solidFill>
                <a:latin typeface="Trebuchet MS" pitchFamily="34" charset="0"/>
              </a:rPr>
              <a:t>;</a:t>
            </a:r>
          </a:p>
          <a:p>
            <a:pPr marL="727710" lvl="1" indent="-266700" algn="just">
              <a:buClr>
                <a:srgbClr val="C00000"/>
              </a:buClr>
              <a:buSzPct val="100000"/>
              <a:buNone/>
            </a:pPr>
            <a:r>
              <a:rPr lang="tr-TR" sz="1800" dirty="0" smtClean="0">
                <a:solidFill>
                  <a:schemeClr val="tx1">
                    <a:lumMod val="75000"/>
                    <a:lumOff val="25000"/>
                  </a:schemeClr>
                </a:solidFill>
                <a:latin typeface="Trebuchet MS" pitchFamily="34" charset="0"/>
              </a:rPr>
              <a:t>                background: </a:t>
            </a:r>
            <a:r>
              <a:rPr lang="tr-TR" sz="1800" dirty="0" err="1" smtClean="0">
                <a:solidFill>
                  <a:schemeClr val="tx1">
                    <a:lumMod val="75000"/>
                    <a:lumOff val="25000"/>
                  </a:schemeClr>
                </a:solidFill>
                <a:latin typeface="Trebuchet MS" pitchFamily="34" charset="0"/>
              </a:rPr>
              <a:t>yellow</a:t>
            </a:r>
            <a:r>
              <a:rPr lang="tr-TR" sz="1800" dirty="0" smtClean="0">
                <a:solidFill>
                  <a:schemeClr val="tx1">
                    <a:lumMod val="75000"/>
                    <a:lumOff val="25000"/>
                  </a:schemeClr>
                </a:solidFill>
                <a:latin typeface="Trebuchet MS" pitchFamily="34" charset="0"/>
              </a:rPr>
              <a:t>;</a:t>
            </a:r>
          </a:p>
          <a:p>
            <a:pPr marL="727710" lvl="1" indent="-266700" algn="just">
              <a:buClr>
                <a:srgbClr val="C00000"/>
              </a:buClr>
              <a:buSzPct val="100000"/>
              <a:buNone/>
            </a:pPr>
            <a:r>
              <a:rPr lang="tr-TR" sz="1800" dirty="0" smtClean="0">
                <a:solidFill>
                  <a:schemeClr val="tx1">
                    <a:lumMod val="75000"/>
                    <a:lumOff val="25000"/>
                  </a:schemeClr>
                </a:solidFill>
                <a:latin typeface="Trebuchet MS" pitchFamily="34" charset="0"/>
              </a:rPr>
              <a:t>            }</a:t>
            </a:r>
          </a:p>
          <a:p>
            <a:pPr marL="727710" lvl="1" indent="-266700" algn="just">
              <a:buClr>
                <a:srgbClr val="C00000"/>
              </a:buClr>
              <a:buSzPct val="100000"/>
              <a:buNone/>
            </a:pPr>
            <a:r>
              <a:rPr lang="tr-TR" sz="1800" dirty="0" smtClean="0">
                <a:solidFill>
                  <a:schemeClr val="tx1">
                    <a:lumMod val="75000"/>
                    <a:lumOff val="25000"/>
                  </a:schemeClr>
                </a:solidFill>
                <a:latin typeface="Trebuchet MS" pitchFamily="34" charset="0"/>
              </a:rPr>
              <a:t>        &lt;/</a:t>
            </a:r>
            <a:r>
              <a:rPr lang="tr-TR" sz="1800" dirty="0" err="1" smtClean="0">
                <a:solidFill>
                  <a:schemeClr val="tx1">
                    <a:lumMod val="75000"/>
                    <a:lumOff val="25000"/>
                  </a:schemeClr>
                </a:solidFill>
                <a:latin typeface="Trebuchet MS" pitchFamily="34" charset="0"/>
              </a:rPr>
              <a:t>style</a:t>
            </a:r>
            <a:r>
              <a:rPr lang="tr-TR" sz="1800"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sz="1800" dirty="0" smtClean="0">
                <a:solidFill>
                  <a:schemeClr val="tx1">
                    <a:lumMod val="75000"/>
                    <a:lumOff val="25000"/>
                  </a:schemeClr>
                </a:solidFill>
                <a:latin typeface="Trebuchet MS" pitchFamily="34" charset="0"/>
              </a:rPr>
              <a:t>    &lt;/</a:t>
            </a:r>
            <a:r>
              <a:rPr lang="tr-TR" sz="1800" dirty="0" err="1" smtClean="0">
                <a:solidFill>
                  <a:schemeClr val="tx1">
                    <a:lumMod val="75000"/>
                    <a:lumOff val="25000"/>
                  </a:schemeClr>
                </a:solidFill>
                <a:latin typeface="Trebuchet MS" pitchFamily="34" charset="0"/>
              </a:rPr>
              <a:t>head</a:t>
            </a:r>
            <a:r>
              <a:rPr lang="tr-TR" sz="1800"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sz="1800" dirty="0" smtClean="0">
                <a:solidFill>
                  <a:schemeClr val="tx1">
                    <a:lumMod val="75000"/>
                    <a:lumOff val="25000"/>
                  </a:schemeClr>
                </a:solidFill>
                <a:latin typeface="Trebuchet MS" pitchFamily="34" charset="0"/>
              </a:rPr>
              <a:t>    &lt;body&gt;</a:t>
            </a:r>
          </a:p>
          <a:p>
            <a:pPr marL="727710" lvl="1" indent="-266700" algn="just">
              <a:buClr>
                <a:srgbClr val="C00000"/>
              </a:buClr>
              <a:buSzPct val="100000"/>
              <a:buNone/>
            </a:pPr>
            <a:r>
              <a:rPr lang="tr-TR" sz="1800" dirty="0" smtClean="0">
                <a:solidFill>
                  <a:schemeClr val="tx1">
                    <a:lumMod val="75000"/>
                    <a:lumOff val="25000"/>
                  </a:schemeClr>
                </a:solidFill>
                <a:latin typeface="Trebuchet MS" pitchFamily="34" charset="0"/>
              </a:rPr>
              <a:t>        &lt;h1&gt;Bu sayfada bir metin seçin&lt;/h1&gt;</a:t>
            </a:r>
          </a:p>
          <a:p>
            <a:pPr marL="727710" lvl="1" indent="-266700" algn="just">
              <a:buClr>
                <a:srgbClr val="C00000"/>
              </a:buClr>
              <a:buSzPct val="100000"/>
              <a:buNone/>
            </a:pPr>
            <a:r>
              <a:rPr lang="tr-TR" sz="1800" dirty="0" smtClean="0">
                <a:solidFill>
                  <a:schemeClr val="tx1">
                    <a:lumMod val="75000"/>
                    <a:lumOff val="25000"/>
                  </a:schemeClr>
                </a:solidFill>
                <a:latin typeface="Trebuchet MS" pitchFamily="34" charset="0"/>
              </a:rPr>
              <a:t>        &lt;</a:t>
            </a:r>
            <a:r>
              <a:rPr lang="tr-TR" sz="1800" dirty="0" smtClean="0">
                <a:solidFill>
                  <a:schemeClr val="tx1">
                    <a:lumMod val="75000"/>
                    <a:lumOff val="25000"/>
                  </a:schemeClr>
                </a:solidFill>
                <a:latin typeface="Trebuchet MS" pitchFamily="34" charset="0"/>
              </a:rPr>
              <a:t>p&gt;Bu </a:t>
            </a:r>
            <a:r>
              <a:rPr lang="tr-TR" sz="1800" dirty="0" smtClean="0">
                <a:solidFill>
                  <a:schemeClr val="tx1">
                    <a:lumMod val="75000"/>
                    <a:lumOff val="25000"/>
                  </a:schemeClr>
                </a:solidFill>
                <a:latin typeface="Trebuchet MS" pitchFamily="34" charset="0"/>
              </a:rPr>
              <a:t>bir paragraf&lt;/p&gt;</a:t>
            </a:r>
          </a:p>
          <a:p>
            <a:pPr marL="727710" lvl="1" indent="-266700" algn="just">
              <a:buClr>
                <a:srgbClr val="C00000"/>
              </a:buClr>
              <a:buSzPct val="100000"/>
              <a:buNone/>
            </a:pPr>
            <a:r>
              <a:rPr lang="tr-TR" sz="1800" dirty="0" smtClean="0">
                <a:solidFill>
                  <a:schemeClr val="tx1">
                    <a:lumMod val="75000"/>
                    <a:lumOff val="25000"/>
                  </a:schemeClr>
                </a:solidFill>
                <a:latin typeface="Trebuchet MS" pitchFamily="34" charset="0"/>
              </a:rPr>
              <a:t>        &lt;</a:t>
            </a:r>
            <a:r>
              <a:rPr lang="tr-TR" sz="1800" dirty="0" err="1" smtClean="0">
                <a:solidFill>
                  <a:schemeClr val="tx1">
                    <a:lumMod val="75000"/>
                    <a:lumOff val="25000"/>
                  </a:schemeClr>
                </a:solidFill>
                <a:latin typeface="Trebuchet MS" pitchFamily="34" charset="0"/>
              </a:rPr>
              <a:t>div</a:t>
            </a:r>
            <a:r>
              <a:rPr lang="tr-TR" sz="1800" dirty="0" smtClean="0">
                <a:solidFill>
                  <a:schemeClr val="tx1">
                    <a:lumMod val="75000"/>
                    <a:lumOff val="25000"/>
                  </a:schemeClr>
                </a:solidFill>
                <a:latin typeface="Trebuchet MS" pitchFamily="34" charset="0"/>
              </a:rPr>
              <a:t>&gt;Bu metin </a:t>
            </a:r>
            <a:r>
              <a:rPr lang="tr-TR" sz="1800" dirty="0" err="1" smtClean="0">
                <a:solidFill>
                  <a:schemeClr val="tx1">
                    <a:lumMod val="75000"/>
                    <a:lumOff val="25000"/>
                  </a:schemeClr>
                </a:solidFill>
                <a:latin typeface="Trebuchet MS" pitchFamily="34" charset="0"/>
              </a:rPr>
              <a:t>div</a:t>
            </a:r>
            <a:r>
              <a:rPr lang="tr-TR" sz="1800" dirty="0" smtClean="0">
                <a:solidFill>
                  <a:schemeClr val="tx1">
                    <a:lumMod val="75000"/>
                    <a:lumOff val="25000"/>
                  </a:schemeClr>
                </a:solidFill>
                <a:latin typeface="Trebuchet MS" pitchFamily="34" charset="0"/>
              </a:rPr>
              <a:t> etiketi içindedir&lt;/</a:t>
            </a:r>
            <a:r>
              <a:rPr lang="tr-TR" sz="1800" dirty="0" err="1" smtClean="0">
                <a:solidFill>
                  <a:schemeClr val="tx1">
                    <a:lumMod val="75000"/>
                    <a:lumOff val="25000"/>
                  </a:schemeClr>
                </a:solidFill>
                <a:latin typeface="Trebuchet MS" pitchFamily="34" charset="0"/>
              </a:rPr>
              <a:t>div</a:t>
            </a:r>
            <a:r>
              <a:rPr lang="tr-TR" sz="1800" dirty="0" smtClean="0">
                <a:solidFill>
                  <a:schemeClr val="tx1">
                    <a:lumMod val="75000"/>
                    <a:lumOff val="25000"/>
                  </a:schemeClr>
                </a:solidFill>
                <a:latin typeface="Trebuchet MS" pitchFamily="34" charset="0"/>
              </a:rPr>
              <a:t>&gt;</a:t>
            </a:r>
          </a:p>
          <a:p>
            <a:pPr marL="727710" lvl="1" indent="-266700" algn="just">
              <a:buClr>
                <a:srgbClr val="C00000"/>
              </a:buClr>
              <a:buSzPct val="100000"/>
              <a:buNone/>
            </a:pPr>
            <a:r>
              <a:rPr lang="tr-TR" sz="1800" dirty="0" smtClean="0">
                <a:solidFill>
                  <a:schemeClr val="tx1">
                    <a:lumMod val="75000"/>
                    <a:lumOff val="25000"/>
                  </a:schemeClr>
                </a:solidFill>
                <a:latin typeface="Trebuchet MS" pitchFamily="34" charset="0"/>
              </a:rPr>
              <a:t>    &lt;/body&gt;</a:t>
            </a:r>
          </a:p>
          <a:p>
            <a:pPr marL="727710" lvl="1" indent="-266700" algn="just">
              <a:buClr>
                <a:srgbClr val="C00000"/>
              </a:buClr>
              <a:buSzPct val="100000"/>
              <a:buNone/>
            </a:pPr>
            <a:r>
              <a:rPr lang="tr-TR" sz="1800"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7" name="2 İçerik Yer Tutucusu"/>
          <p:cNvSpPr txBox="1">
            <a:spLocks/>
          </p:cNvSpPr>
          <p:nvPr/>
        </p:nvSpPr>
        <p:spPr>
          <a:xfrm>
            <a:off x="4716016" y="3356992"/>
            <a:ext cx="3960440" cy="1800200"/>
          </a:xfrm>
          <a:prstGeom prst="rect">
            <a:avLst/>
          </a:prstGeom>
        </p:spPr>
        <p:txBody>
          <a:bodyPr vert="horz">
            <a:normAutofit fontScale="70000" lnSpcReduction="20000"/>
          </a:bodyPr>
          <a:lstStyle/>
          <a:p>
            <a:pPr marL="361950" lvl="0" indent="-266700" algn="just">
              <a:spcBef>
                <a:spcPts val="600"/>
              </a:spcBef>
              <a:buClr>
                <a:srgbClr val="C00000"/>
              </a:buClr>
              <a:buSzPct val="100000"/>
            </a:pPr>
            <a:r>
              <a:rPr kumimoji="0" lang="tr-TR" sz="2700" b="0" i="0" u="none" strike="noStrike" kern="1200" cap="none" spc="0" normalizeH="0" baseline="0" noProof="0" dirty="0" smtClean="0">
                <a:ln>
                  <a:noFill/>
                </a:ln>
                <a:solidFill>
                  <a:srgbClr val="C00000"/>
                </a:solidFill>
                <a:effectLst/>
                <a:uLnTx/>
                <a:uFillTx/>
                <a:latin typeface="Trebuchet MS" pitchFamily="34" charset="0"/>
                <a:ea typeface="+mn-ea"/>
                <a:cs typeface="+mn-cs"/>
              </a:rPr>
              <a:t>	</a:t>
            </a:r>
            <a:r>
              <a:rPr lang="tr-TR" sz="2700" dirty="0" smtClean="0">
                <a:solidFill>
                  <a:srgbClr val="C00000"/>
                </a:solidFill>
                <a:latin typeface="Trebuchet MS" pitchFamily="34" charset="0"/>
              </a:rPr>
              <a:t>Aşağıdaki özellikler </a:t>
            </a:r>
            <a:r>
              <a:rPr lang="tr-TR" sz="2700" dirty="0" err="1" smtClean="0">
                <a:solidFill>
                  <a:srgbClr val="C00000"/>
                </a:solidFill>
                <a:latin typeface="Trebuchet MS" pitchFamily="34" charset="0"/>
              </a:rPr>
              <a:t>selection</a:t>
            </a:r>
            <a:r>
              <a:rPr lang="tr-TR" sz="2700" dirty="0" smtClean="0">
                <a:solidFill>
                  <a:srgbClr val="C00000"/>
                </a:solidFill>
                <a:latin typeface="Trebuchet MS" pitchFamily="34" charset="0"/>
              </a:rPr>
              <a:t> sözde öğesi için geçerlidir </a:t>
            </a:r>
            <a:r>
              <a:rPr kumimoji="0" lang="tr-TR" sz="2700" b="0" i="0" u="none" strike="noStrike" kern="1200" cap="none" spc="0" normalizeH="0" baseline="0" noProof="0" dirty="0" smtClean="0">
                <a:ln>
                  <a:noFill/>
                </a:ln>
                <a:solidFill>
                  <a:srgbClr val="C00000"/>
                </a:solidFill>
                <a:effectLst/>
                <a:uLnTx/>
                <a:uFillTx/>
                <a:latin typeface="Trebuchet MS" pitchFamily="34" charset="0"/>
                <a:ea typeface="+mn-ea"/>
                <a:cs typeface="+mn-cs"/>
              </a:rPr>
              <a:t>.</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color properties </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background properties</a:t>
            </a:r>
          </a:p>
          <a:p>
            <a:pPr marL="727710" lvl="1" indent="-266700" algn="just">
              <a:spcBef>
                <a:spcPct val="20000"/>
              </a:spcBef>
              <a:buClr>
                <a:srgbClr val="C00000"/>
              </a:buClr>
              <a:buSzPct val="100000"/>
            </a:pPr>
            <a:r>
              <a:rPr lang="en-US" sz="2100" dirty="0" smtClean="0">
                <a:solidFill>
                  <a:srgbClr val="0070C0"/>
                </a:solidFill>
                <a:latin typeface="Trebuchet MS" pitchFamily="34" charset="0"/>
              </a:rPr>
              <a:t>cursor</a:t>
            </a:r>
          </a:p>
          <a:p>
            <a:pPr marL="727710" lvl="1" indent="-266700" algn="just">
              <a:spcBef>
                <a:spcPct val="20000"/>
              </a:spcBef>
              <a:buClr>
                <a:srgbClr val="C00000"/>
              </a:buClr>
              <a:buSzPct val="100000"/>
            </a:pPr>
            <a:r>
              <a:rPr kumimoji="0" lang="en-US" sz="2100" b="0" i="0" u="none" strike="noStrike" kern="1200" cap="none" spc="0" normalizeH="0" baseline="0" noProof="0" dirty="0" smtClean="0">
                <a:ln>
                  <a:noFill/>
                </a:ln>
                <a:solidFill>
                  <a:srgbClr val="0070C0"/>
                </a:solidFill>
                <a:effectLst/>
                <a:uLnTx/>
                <a:uFillTx/>
                <a:latin typeface="Trebuchet MS" pitchFamily="34" charset="0"/>
                <a:ea typeface="+mn-ea"/>
                <a:cs typeface="+mn-cs"/>
              </a:rPr>
              <a:t>outline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Clr>
                <a:srgbClr val="C00000"/>
              </a:buClr>
              <a:buSzPct val="100000"/>
              <a:buNone/>
            </a:pPr>
            <a:r>
              <a:rPr lang="tr-TR" sz="2600" dirty="0" smtClean="0">
                <a:solidFill>
                  <a:srgbClr val="C00000"/>
                </a:solidFill>
                <a:latin typeface="Trebuchet MS" pitchFamily="34" charset="0"/>
              </a:rPr>
              <a:t>Öznitelik seçiciler</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CSS ile belirli niteliklere veya nitelik değerlerine sahip HTML öğelerini biçimlendirmek mümkündür. CSS [öznitelik] seçici, belirli bir özniteliğe sahip öğeleri seçmek için kullanılır.</a:t>
            </a:r>
          </a:p>
          <a:p>
            <a:pPr marL="727710" lvl="1" indent="-266700"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Genel kullanımı;</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2" name="Picture 2"/>
          <p:cNvPicPr>
            <a:picLocks noChangeAspect="1" noChangeArrowheads="1"/>
          </p:cNvPicPr>
          <p:nvPr/>
        </p:nvPicPr>
        <p:blipFill>
          <a:blip r:embed="rId3" cstate="print"/>
          <a:srcRect/>
          <a:stretch>
            <a:fillRect/>
          </a:stretch>
        </p:blipFill>
        <p:spPr bwMode="auto">
          <a:xfrm>
            <a:off x="1115616" y="4005064"/>
            <a:ext cx="2880320" cy="10115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70000" lnSpcReduction="20000"/>
          </a:bodyPr>
          <a:lstStyle/>
          <a:p>
            <a:pPr marL="0" indent="0" algn="just">
              <a:buClr>
                <a:srgbClr val="C00000"/>
              </a:buClr>
              <a:buSzPct val="100000"/>
              <a:buNone/>
            </a:pPr>
            <a:r>
              <a:rPr lang="tr-TR" sz="3700" dirty="0" smtClean="0">
                <a:solidFill>
                  <a:srgbClr val="C00000"/>
                </a:solidFill>
                <a:latin typeface="Trebuchet MS" pitchFamily="34" charset="0"/>
              </a:rPr>
              <a:t>Öznitelik seçiciler</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&lt;!</a:t>
            </a:r>
            <a:r>
              <a:rPr lang="tr-TR" dirty="0" smtClean="0">
                <a:solidFill>
                  <a:schemeClr val="tx1">
                    <a:lumMod val="75000"/>
                    <a:lumOff val="25000"/>
                  </a:schemeClr>
                </a:solidFill>
                <a:latin typeface="Trebuchet MS" pitchFamily="34" charset="0"/>
              </a:rPr>
              <a:t>DOCTYPE html&gt;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a[</a:t>
            </a:r>
            <a:r>
              <a:rPr lang="tr-TR" dirty="0" err="1" smtClean="0">
                <a:solidFill>
                  <a:schemeClr val="tx1">
                    <a:lumMod val="75000"/>
                    <a:lumOff val="25000"/>
                  </a:schemeClr>
                </a:solidFill>
                <a:latin typeface="Trebuchet MS" pitchFamily="34" charset="0"/>
              </a:rPr>
              <a:t>target</a:t>
            </a:r>
            <a:r>
              <a:rPr lang="tr-TR" dirty="0" smtClean="0">
                <a:solidFill>
                  <a:schemeClr val="tx1">
                    <a:lumMod val="75000"/>
                    <a:lumOff val="25000"/>
                  </a:schemeClr>
                </a:solidFill>
                <a:latin typeface="Trebuchet MS" pitchFamily="34" charset="0"/>
              </a:rPr>
              <a:t>] {</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background-</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yellow</a:t>
            </a:r>
            <a:r>
              <a:rPr lang="tr-TR" dirty="0" smtClean="0">
                <a:solidFill>
                  <a:schemeClr val="tx1">
                    <a:lumMod val="75000"/>
                    <a:lumOff val="25000"/>
                  </a:schemeClr>
                </a:solidFill>
                <a:latin typeface="Trebuchet MS" pitchFamily="34" charset="0"/>
              </a:rPr>
              <a: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        </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&lt;h2&gt;CSS [öznitelik] Seçici&lt;/h2&gt;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&lt;p&gt;</a:t>
            </a:r>
            <a:r>
              <a:rPr lang="tr-TR" dirty="0" err="1" smtClean="0">
                <a:solidFill>
                  <a:schemeClr val="tx1">
                    <a:lumMod val="75000"/>
                    <a:lumOff val="25000"/>
                  </a:schemeClr>
                </a:solidFill>
                <a:latin typeface="Trebuchet MS" pitchFamily="34" charset="0"/>
              </a:rPr>
              <a:t>Target</a:t>
            </a:r>
            <a:r>
              <a:rPr lang="tr-TR" dirty="0" smtClean="0">
                <a:solidFill>
                  <a:schemeClr val="tx1">
                    <a:lumMod val="75000"/>
                    <a:lumOff val="25000"/>
                  </a:schemeClr>
                </a:solidFill>
                <a:latin typeface="Trebuchet MS" pitchFamily="34" charset="0"/>
              </a:rPr>
              <a:t> özniteliğine sahip linklerin </a:t>
            </a:r>
            <a:r>
              <a:rPr lang="tr-TR" dirty="0" err="1" smtClean="0">
                <a:solidFill>
                  <a:schemeClr val="tx1">
                    <a:lumMod val="75000"/>
                    <a:lumOff val="25000"/>
                  </a:schemeClr>
                </a:solidFill>
                <a:latin typeface="Trebuchet MS" pitchFamily="34" charset="0"/>
              </a:rPr>
              <a:t>arkaplan</a:t>
            </a:r>
            <a:r>
              <a:rPr lang="tr-TR" dirty="0" smtClean="0">
                <a:solidFill>
                  <a:schemeClr val="tx1">
                    <a:lumMod val="75000"/>
                    <a:lumOff val="25000"/>
                  </a:schemeClr>
                </a:solidFill>
                <a:latin typeface="Trebuchet MS" pitchFamily="34" charset="0"/>
              </a:rPr>
              <a:t> rengi sarı olacak&lt;/p&gt;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&lt;a </a:t>
            </a:r>
            <a:r>
              <a:rPr lang="tr-TR" dirty="0" err="1" smtClean="0">
                <a:solidFill>
                  <a:schemeClr val="tx1">
                    <a:lumMod val="75000"/>
                    <a:lumOff val="25000"/>
                  </a:schemeClr>
                </a:solidFill>
                <a:latin typeface="Trebuchet MS" pitchFamily="34" charset="0"/>
              </a:rPr>
              <a:t>href</a:t>
            </a:r>
            <a:r>
              <a:rPr lang="tr-TR" dirty="0" smtClean="0">
                <a:solidFill>
                  <a:schemeClr val="tx1">
                    <a:lumMod val="75000"/>
                    <a:lumOff val="25000"/>
                  </a:schemeClr>
                </a:solidFill>
                <a:latin typeface="Trebuchet MS" pitchFamily="34" charset="0"/>
              </a:rPr>
              <a:t>="https://www.w3schools.com"&gt;w3schools.com&lt;/a&gt;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&lt;a </a:t>
            </a:r>
            <a:r>
              <a:rPr lang="tr-TR" dirty="0" err="1" smtClean="0">
                <a:solidFill>
                  <a:schemeClr val="tx1">
                    <a:lumMod val="75000"/>
                    <a:lumOff val="25000"/>
                  </a:schemeClr>
                </a:solidFill>
                <a:latin typeface="Trebuchet MS" pitchFamily="34" charset="0"/>
              </a:rPr>
              <a:t>href</a:t>
            </a:r>
            <a:r>
              <a:rPr lang="tr-TR" dirty="0" smtClean="0">
                <a:solidFill>
                  <a:schemeClr val="tx1">
                    <a:lumMod val="75000"/>
                    <a:lumOff val="25000"/>
                  </a:schemeClr>
                </a:solidFill>
                <a:latin typeface="Trebuchet MS" pitchFamily="34" charset="0"/>
              </a:rPr>
              <a:t>="http://www.</a:t>
            </a:r>
            <a:r>
              <a:rPr lang="tr-TR" dirty="0" err="1" smtClean="0">
                <a:solidFill>
                  <a:schemeClr val="tx1">
                    <a:lumMod val="75000"/>
                    <a:lumOff val="25000"/>
                  </a:schemeClr>
                </a:solidFill>
                <a:latin typeface="Trebuchet MS" pitchFamily="34" charset="0"/>
              </a:rPr>
              <a:t>erbakan</a:t>
            </a:r>
            <a:r>
              <a:rPr lang="tr-TR" dirty="0" smtClean="0">
                <a:solidFill>
                  <a:schemeClr val="tx1">
                    <a:lumMod val="75000"/>
                    <a:lumOff val="25000"/>
                  </a:schemeClr>
                </a:solidFill>
                <a:latin typeface="Trebuchet MS" pitchFamily="34" charset="0"/>
              </a:rPr>
              <a:t>.edu.tr" </a:t>
            </a:r>
            <a:r>
              <a:rPr lang="tr-TR" dirty="0" err="1" smtClean="0">
                <a:solidFill>
                  <a:schemeClr val="tx1">
                    <a:lumMod val="75000"/>
                    <a:lumOff val="25000"/>
                  </a:schemeClr>
                </a:solidFill>
                <a:latin typeface="Trebuchet MS" pitchFamily="34" charset="0"/>
              </a:rPr>
              <a:t>target</a:t>
            </a:r>
            <a:r>
              <a:rPr lang="tr-TR" dirty="0" smtClean="0">
                <a:solidFill>
                  <a:schemeClr val="tx1">
                    <a:lumMod val="75000"/>
                    <a:lumOff val="25000"/>
                  </a:schemeClr>
                </a:solidFill>
                <a:latin typeface="Trebuchet MS" pitchFamily="34" charset="0"/>
              </a:rPr>
              <a:t>="_</a:t>
            </a:r>
            <a:r>
              <a:rPr lang="tr-TR" dirty="0" err="1" smtClean="0">
                <a:solidFill>
                  <a:schemeClr val="tx1">
                    <a:lumMod val="75000"/>
                    <a:lumOff val="25000"/>
                  </a:schemeClr>
                </a:solidFill>
                <a:latin typeface="Trebuchet MS" pitchFamily="34" charset="0"/>
              </a:rPr>
              <a:t>blank</a:t>
            </a:r>
            <a:r>
              <a:rPr lang="tr-TR" dirty="0" smtClean="0">
                <a:solidFill>
                  <a:schemeClr val="tx1">
                    <a:lumMod val="75000"/>
                    <a:lumOff val="25000"/>
                  </a:schemeClr>
                </a:solidFill>
                <a:latin typeface="Trebuchet MS" pitchFamily="34" charset="0"/>
              </a:rPr>
              <a:t>"&gt;Necmettin Erbakan Üniversitesi&lt;/a&gt;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&lt;a </a:t>
            </a:r>
            <a:r>
              <a:rPr lang="tr-TR" dirty="0" err="1" smtClean="0">
                <a:solidFill>
                  <a:schemeClr val="tx1">
                    <a:lumMod val="75000"/>
                    <a:lumOff val="25000"/>
                  </a:schemeClr>
                </a:solidFill>
                <a:latin typeface="Trebuchet MS" pitchFamily="34" charset="0"/>
              </a:rPr>
              <a:t>href</a:t>
            </a:r>
            <a:r>
              <a:rPr lang="tr-TR" dirty="0" smtClean="0">
                <a:solidFill>
                  <a:schemeClr val="tx1">
                    <a:lumMod val="75000"/>
                    <a:lumOff val="25000"/>
                  </a:schemeClr>
                </a:solidFill>
                <a:latin typeface="Trebuchet MS" pitchFamily="34" charset="0"/>
              </a:rPr>
              <a:t>="http://www.</a:t>
            </a:r>
            <a:r>
              <a:rPr lang="tr-TR" dirty="0" err="1" smtClean="0">
                <a:solidFill>
                  <a:schemeClr val="tx1">
                    <a:lumMod val="75000"/>
                    <a:lumOff val="25000"/>
                  </a:schemeClr>
                </a:solidFill>
                <a:latin typeface="Trebuchet MS" pitchFamily="34" charset="0"/>
              </a:rPr>
              <a:t>selcuk</a:t>
            </a:r>
            <a:r>
              <a:rPr lang="tr-TR" dirty="0" smtClean="0">
                <a:solidFill>
                  <a:schemeClr val="tx1">
                    <a:lumMod val="75000"/>
                    <a:lumOff val="25000"/>
                  </a:schemeClr>
                </a:solidFill>
                <a:latin typeface="Trebuchet MS" pitchFamily="34" charset="0"/>
              </a:rPr>
              <a:t>.edu.tr" </a:t>
            </a:r>
            <a:r>
              <a:rPr lang="tr-TR" dirty="0" err="1" smtClean="0">
                <a:solidFill>
                  <a:schemeClr val="tx1">
                    <a:lumMod val="75000"/>
                    <a:lumOff val="25000"/>
                  </a:schemeClr>
                </a:solidFill>
                <a:latin typeface="Trebuchet MS" pitchFamily="34" charset="0"/>
              </a:rPr>
              <a:t>target</a:t>
            </a:r>
            <a:r>
              <a:rPr lang="tr-TR" dirty="0" smtClean="0">
                <a:solidFill>
                  <a:schemeClr val="tx1">
                    <a:lumMod val="75000"/>
                    <a:lumOff val="25000"/>
                  </a:schemeClr>
                </a:solidFill>
                <a:latin typeface="Trebuchet MS" pitchFamily="34" charset="0"/>
              </a:rPr>
              <a:t>="_top"&gt;Selçuk Üniversitesi&lt;/a&gt;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62500" lnSpcReduction="20000"/>
          </a:bodyPr>
          <a:lstStyle/>
          <a:p>
            <a:pPr marL="0" indent="0" algn="just">
              <a:buClr>
                <a:srgbClr val="C00000"/>
              </a:buClr>
              <a:buSzPct val="100000"/>
              <a:buNone/>
            </a:pPr>
            <a:r>
              <a:rPr lang="tr-TR" sz="4200" dirty="0" smtClean="0">
                <a:solidFill>
                  <a:srgbClr val="C00000"/>
                </a:solidFill>
                <a:latin typeface="Trebuchet MS" pitchFamily="34" charset="0"/>
              </a:rPr>
              <a:t>Öznitelik seçiciler</a:t>
            </a:r>
          </a:p>
          <a:p>
            <a:pPr marL="361950" indent="-266700" algn="just">
              <a:buClr>
                <a:srgbClr val="C00000"/>
              </a:buClr>
              <a:buSzPct val="100000"/>
              <a:buFont typeface="Wingdings" pitchFamily="2" charset="2"/>
              <a:buChar char="§"/>
            </a:pPr>
            <a:r>
              <a:rPr lang="tr-TR" sz="3800" i="1" dirty="0" smtClean="0">
                <a:solidFill>
                  <a:srgbClr val="C00000"/>
                </a:solidFill>
                <a:latin typeface="Trebuchet MS" pitchFamily="34" charset="0"/>
              </a:rPr>
              <a:t>CSS [öznitelik~="değer"] Seçici</a:t>
            </a:r>
          </a:p>
          <a:p>
            <a:pPr marL="361950" indent="-266700" algn="just">
              <a:buClr>
                <a:srgbClr val="C00000"/>
              </a:buClr>
              <a:buSzPct val="100000"/>
              <a:buNone/>
            </a:pPr>
            <a:r>
              <a:rPr lang="tr-TR" sz="3400" dirty="0" smtClean="0">
                <a:solidFill>
                  <a:schemeClr val="tx1">
                    <a:lumMod val="75000"/>
                    <a:lumOff val="25000"/>
                  </a:schemeClr>
                </a:solidFill>
                <a:latin typeface="Trebuchet MS" pitchFamily="34" charset="0"/>
              </a:rPr>
              <a:t>	Bu seçici, belirtilen bir kelimeyi içeren bir nitelik değerine sahip öğeleri seçmek için kullanılır. </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&lt;!DOCTYPE html&gt;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&lt;html&gt;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a:t>
            </a:r>
            <a:r>
              <a:rPr lang="tr-TR" sz="2100" dirty="0" err="1" smtClean="0">
                <a:solidFill>
                  <a:schemeClr val="tx1">
                    <a:lumMod val="75000"/>
                    <a:lumOff val="25000"/>
                  </a:schemeClr>
                </a:solidFill>
                <a:latin typeface="Trebuchet MS" pitchFamily="34" charset="0"/>
              </a:rPr>
              <a:t>head</a:t>
            </a:r>
            <a:r>
              <a:rPr lang="tr-TR" sz="2100"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a:t>
            </a:r>
            <a:r>
              <a:rPr lang="tr-TR" sz="2100" dirty="0" err="1" smtClean="0">
                <a:solidFill>
                  <a:schemeClr val="tx1">
                    <a:lumMod val="75000"/>
                    <a:lumOff val="25000"/>
                  </a:schemeClr>
                </a:solidFill>
                <a:latin typeface="Trebuchet MS" pitchFamily="34" charset="0"/>
              </a:rPr>
              <a:t>style</a:t>
            </a:r>
            <a:r>
              <a:rPr lang="tr-TR" sz="2100"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title</a:t>
            </a:r>
            <a:r>
              <a:rPr lang="tr-TR" sz="2100" dirty="0" smtClean="0">
                <a:solidFill>
                  <a:schemeClr val="tx1">
                    <a:lumMod val="75000"/>
                    <a:lumOff val="25000"/>
                  </a:schemeClr>
                </a:solidFill>
                <a:latin typeface="Trebuchet MS" pitchFamily="34" charset="0"/>
              </a:rPr>
              <a:t>~=</a:t>
            </a:r>
            <a:r>
              <a:rPr lang="tr-TR" sz="2100" dirty="0" err="1" smtClean="0">
                <a:solidFill>
                  <a:schemeClr val="tx1">
                    <a:lumMod val="75000"/>
                    <a:lumOff val="25000"/>
                  </a:schemeClr>
                </a:solidFill>
                <a:latin typeface="Trebuchet MS" pitchFamily="34" charset="0"/>
              </a:rPr>
              <a:t>flower</a:t>
            </a:r>
            <a:r>
              <a:rPr lang="tr-TR" sz="2100" dirty="0" smtClean="0">
                <a:solidFill>
                  <a:schemeClr val="tx1">
                    <a:lumMod val="75000"/>
                    <a:lumOff val="25000"/>
                  </a:schemeClr>
                </a:solidFill>
                <a:latin typeface="Trebuchet MS" pitchFamily="34" charset="0"/>
              </a:rPr>
              <a:t>] {</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border</a:t>
            </a:r>
            <a:r>
              <a:rPr lang="tr-TR" sz="2100" dirty="0" smtClean="0">
                <a:solidFill>
                  <a:schemeClr val="tx1">
                    <a:lumMod val="75000"/>
                    <a:lumOff val="25000"/>
                  </a:schemeClr>
                </a:solidFill>
                <a:latin typeface="Trebuchet MS" pitchFamily="34" charset="0"/>
              </a:rPr>
              <a:t>: 5px </a:t>
            </a:r>
            <a:r>
              <a:rPr lang="tr-TR" sz="2100" dirty="0" err="1" smtClean="0">
                <a:solidFill>
                  <a:schemeClr val="tx1">
                    <a:lumMod val="75000"/>
                    <a:lumOff val="25000"/>
                  </a:schemeClr>
                </a:solidFill>
                <a:latin typeface="Trebuchet MS" pitchFamily="34" charset="0"/>
              </a:rPr>
              <a:t>solid</a:t>
            </a: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yellow</a:t>
            </a:r>
            <a:r>
              <a:rPr lang="tr-TR" sz="2100" dirty="0" smtClean="0">
                <a:solidFill>
                  <a:schemeClr val="tx1">
                    <a:lumMod val="75000"/>
                    <a:lumOff val="25000"/>
                  </a:schemeClr>
                </a:solidFill>
                <a:latin typeface="Trebuchet MS" pitchFamily="34" charset="0"/>
              </a:rPr>
              <a: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a:t>
            </a:r>
            <a:r>
              <a:rPr lang="tr-TR" sz="2100" dirty="0" err="1" smtClean="0">
                <a:solidFill>
                  <a:schemeClr val="tx1">
                    <a:lumMod val="75000"/>
                    <a:lumOff val="25000"/>
                  </a:schemeClr>
                </a:solidFill>
                <a:latin typeface="Trebuchet MS" pitchFamily="34" charset="0"/>
              </a:rPr>
              <a:t>style</a:t>
            </a:r>
            <a:r>
              <a:rPr lang="tr-TR" sz="2100"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a:t>
            </a:r>
            <a:r>
              <a:rPr lang="tr-TR" sz="2100" dirty="0" err="1" smtClean="0">
                <a:solidFill>
                  <a:schemeClr val="tx1">
                    <a:lumMod val="75000"/>
                    <a:lumOff val="25000"/>
                  </a:schemeClr>
                </a:solidFill>
                <a:latin typeface="Trebuchet MS" pitchFamily="34" charset="0"/>
              </a:rPr>
              <a:t>head</a:t>
            </a:r>
            <a:r>
              <a:rPr lang="tr-TR" sz="2100"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&lt;body&gt;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&lt;h2&gt;CSS [öznitelik~="değer"] Seçici&lt;/h2&gt;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&lt;p&gt;</a:t>
            </a:r>
            <a:r>
              <a:rPr lang="tr-TR" sz="2100" dirty="0" err="1" smtClean="0">
                <a:solidFill>
                  <a:schemeClr val="tx1">
                    <a:lumMod val="75000"/>
                    <a:lumOff val="25000"/>
                  </a:schemeClr>
                </a:solidFill>
                <a:latin typeface="Trebuchet MS" pitchFamily="34" charset="0"/>
              </a:rPr>
              <a:t>Title</a:t>
            </a:r>
            <a:r>
              <a:rPr lang="tr-TR" sz="2100" dirty="0" smtClean="0">
                <a:solidFill>
                  <a:schemeClr val="tx1">
                    <a:lumMod val="75000"/>
                    <a:lumOff val="25000"/>
                  </a:schemeClr>
                </a:solidFill>
                <a:latin typeface="Trebuchet MS" pitchFamily="34" charset="0"/>
              </a:rPr>
              <a:t> özniteliğinde "</a:t>
            </a:r>
            <a:r>
              <a:rPr lang="tr-TR" sz="2100" dirty="0" err="1" smtClean="0">
                <a:solidFill>
                  <a:schemeClr val="tx1">
                    <a:lumMod val="75000"/>
                    <a:lumOff val="25000"/>
                  </a:schemeClr>
                </a:solidFill>
                <a:latin typeface="Trebuchet MS" pitchFamily="34" charset="0"/>
              </a:rPr>
              <a:t>flower</a:t>
            </a:r>
            <a:r>
              <a:rPr lang="tr-TR" sz="2100" dirty="0" smtClean="0">
                <a:solidFill>
                  <a:schemeClr val="tx1">
                    <a:lumMod val="75000"/>
                    <a:lumOff val="25000"/>
                  </a:schemeClr>
                </a:solidFill>
                <a:latin typeface="Trebuchet MS" pitchFamily="34" charset="0"/>
              </a:rPr>
              <a:t>" kelimesi gecen tüm resimlerin kenarlıkları sarı olacak&lt;/p&gt;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a:t>
            </a:r>
            <a:r>
              <a:rPr lang="tr-TR" sz="2100" dirty="0" err="1" smtClean="0">
                <a:solidFill>
                  <a:schemeClr val="tx1">
                    <a:lumMod val="75000"/>
                    <a:lumOff val="25000"/>
                  </a:schemeClr>
                </a:solidFill>
                <a:latin typeface="Trebuchet MS" pitchFamily="34" charset="0"/>
              </a:rPr>
              <a:t>img</a:t>
            </a: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src</a:t>
            </a:r>
            <a:r>
              <a:rPr lang="tr-TR" sz="2100" dirty="0" smtClean="0">
                <a:solidFill>
                  <a:schemeClr val="tx1">
                    <a:lumMod val="75000"/>
                    <a:lumOff val="25000"/>
                  </a:schemeClr>
                </a:solidFill>
                <a:latin typeface="Trebuchet MS" pitchFamily="34" charset="0"/>
              </a:rPr>
              <a:t>="resimler/</a:t>
            </a:r>
            <a:r>
              <a:rPr lang="tr-TR" sz="2100" dirty="0" err="1" smtClean="0">
                <a:solidFill>
                  <a:schemeClr val="tx1">
                    <a:lumMod val="75000"/>
                    <a:lumOff val="25000"/>
                  </a:schemeClr>
                </a:solidFill>
                <a:latin typeface="Trebuchet MS" pitchFamily="34" charset="0"/>
              </a:rPr>
              <a:t>klematis</a:t>
            </a:r>
            <a:r>
              <a:rPr lang="tr-TR" sz="2100" dirty="0" smtClean="0">
                <a:solidFill>
                  <a:schemeClr val="tx1">
                    <a:lumMod val="75000"/>
                    <a:lumOff val="25000"/>
                  </a:schemeClr>
                </a:solidFill>
                <a:latin typeface="Trebuchet MS" pitchFamily="34" charset="0"/>
              </a:rPr>
              <a:t>.</a:t>
            </a:r>
            <a:r>
              <a:rPr lang="tr-TR" sz="2100" dirty="0" err="1" smtClean="0">
                <a:solidFill>
                  <a:schemeClr val="tx1">
                    <a:lumMod val="75000"/>
                    <a:lumOff val="25000"/>
                  </a:schemeClr>
                </a:solidFill>
                <a:latin typeface="Trebuchet MS" pitchFamily="34" charset="0"/>
              </a:rPr>
              <a:t>jpg</a:t>
            </a: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title</a:t>
            </a:r>
            <a:r>
              <a:rPr lang="tr-TR" sz="2100" dirty="0" smtClean="0">
                <a:solidFill>
                  <a:schemeClr val="tx1">
                    <a:lumMod val="75000"/>
                    <a:lumOff val="25000"/>
                  </a:schemeClr>
                </a:solidFill>
                <a:latin typeface="Trebuchet MS" pitchFamily="34" charset="0"/>
              </a:rPr>
              <a:t>="</a:t>
            </a:r>
            <a:r>
              <a:rPr lang="tr-TR" sz="2100" dirty="0" err="1" smtClean="0">
                <a:solidFill>
                  <a:schemeClr val="tx1">
                    <a:lumMod val="75000"/>
                    <a:lumOff val="25000"/>
                  </a:schemeClr>
                </a:solidFill>
                <a:latin typeface="Trebuchet MS" pitchFamily="34" charset="0"/>
              </a:rPr>
              <a:t>klematis</a:t>
            </a: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flower</a:t>
            </a: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width</a:t>
            </a:r>
            <a:r>
              <a:rPr lang="tr-TR" sz="2100" dirty="0" smtClean="0">
                <a:solidFill>
                  <a:schemeClr val="tx1">
                    <a:lumMod val="75000"/>
                    <a:lumOff val="25000"/>
                  </a:schemeClr>
                </a:solidFill>
                <a:latin typeface="Trebuchet MS" pitchFamily="34" charset="0"/>
              </a:rPr>
              <a:t>="150" </a:t>
            </a:r>
            <a:r>
              <a:rPr lang="tr-TR" sz="2100" dirty="0" err="1" smtClean="0">
                <a:solidFill>
                  <a:schemeClr val="tx1">
                    <a:lumMod val="75000"/>
                    <a:lumOff val="25000"/>
                  </a:schemeClr>
                </a:solidFill>
                <a:latin typeface="Trebuchet MS" pitchFamily="34" charset="0"/>
              </a:rPr>
              <a:t>height</a:t>
            </a:r>
            <a:r>
              <a:rPr lang="tr-TR" sz="2100" dirty="0" smtClean="0">
                <a:solidFill>
                  <a:schemeClr val="tx1">
                    <a:lumMod val="75000"/>
                    <a:lumOff val="25000"/>
                  </a:schemeClr>
                </a:solidFill>
                <a:latin typeface="Trebuchet MS" pitchFamily="34" charset="0"/>
              </a:rPr>
              <a:t>="113"&gt;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a:t>
            </a:r>
            <a:r>
              <a:rPr lang="tr-TR" sz="2100" dirty="0" err="1" smtClean="0">
                <a:solidFill>
                  <a:schemeClr val="tx1">
                    <a:lumMod val="75000"/>
                    <a:lumOff val="25000"/>
                  </a:schemeClr>
                </a:solidFill>
                <a:latin typeface="Trebuchet MS" pitchFamily="34" charset="0"/>
              </a:rPr>
              <a:t>img</a:t>
            </a: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src</a:t>
            </a:r>
            <a:r>
              <a:rPr lang="tr-TR" sz="2100" dirty="0" smtClean="0">
                <a:solidFill>
                  <a:schemeClr val="tx1">
                    <a:lumMod val="75000"/>
                    <a:lumOff val="25000"/>
                  </a:schemeClr>
                </a:solidFill>
                <a:latin typeface="Trebuchet MS" pitchFamily="34" charset="0"/>
              </a:rPr>
              <a:t>="resimler/</a:t>
            </a:r>
            <a:r>
              <a:rPr lang="tr-TR" sz="2100" dirty="0" err="1" smtClean="0">
                <a:solidFill>
                  <a:schemeClr val="tx1">
                    <a:lumMod val="75000"/>
                    <a:lumOff val="25000"/>
                  </a:schemeClr>
                </a:solidFill>
                <a:latin typeface="Trebuchet MS" pitchFamily="34" charset="0"/>
              </a:rPr>
              <a:t>img</a:t>
            </a:r>
            <a:r>
              <a:rPr lang="tr-TR" sz="2100" dirty="0" smtClean="0">
                <a:solidFill>
                  <a:schemeClr val="tx1">
                    <a:lumMod val="75000"/>
                    <a:lumOff val="25000"/>
                  </a:schemeClr>
                </a:solidFill>
                <a:latin typeface="Trebuchet MS" pitchFamily="34" charset="0"/>
              </a:rPr>
              <a:t>_</a:t>
            </a:r>
            <a:r>
              <a:rPr lang="tr-TR" sz="2100" dirty="0" err="1" smtClean="0">
                <a:solidFill>
                  <a:schemeClr val="tx1">
                    <a:lumMod val="75000"/>
                    <a:lumOff val="25000"/>
                  </a:schemeClr>
                </a:solidFill>
                <a:latin typeface="Trebuchet MS" pitchFamily="34" charset="0"/>
              </a:rPr>
              <a:t>flwr</a:t>
            </a:r>
            <a:r>
              <a:rPr lang="tr-TR" sz="2100" dirty="0" smtClean="0">
                <a:solidFill>
                  <a:schemeClr val="tx1">
                    <a:lumMod val="75000"/>
                    <a:lumOff val="25000"/>
                  </a:schemeClr>
                </a:solidFill>
                <a:latin typeface="Trebuchet MS" pitchFamily="34" charset="0"/>
              </a:rPr>
              <a:t>.</a:t>
            </a:r>
            <a:r>
              <a:rPr lang="tr-TR" sz="2100" dirty="0" err="1" smtClean="0">
                <a:solidFill>
                  <a:schemeClr val="tx1">
                    <a:lumMod val="75000"/>
                    <a:lumOff val="25000"/>
                  </a:schemeClr>
                </a:solidFill>
                <a:latin typeface="Trebuchet MS" pitchFamily="34" charset="0"/>
              </a:rPr>
              <a:t>gif</a:t>
            </a: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title</a:t>
            </a:r>
            <a:r>
              <a:rPr lang="tr-TR" sz="2100" dirty="0" smtClean="0">
                <a:solidFill>
                  <a:schemeClr val="tx1">
                    <a:lumMod val="75000"/>
                    <a:lumOff val="25000"/>
                  </a:schemeClr>
                </a:solidFill>
                <a:latin typeface="Trebuchet MS" pitchFamily="34" charset="0"/>
              </a:rPr>
              <a:t>="</a:t>
            </a:r>
            <a:r>
              <a:rPr lang="tr-TR" sz="2100" dirty="0" err="1" smtClean="0">
                <a:solidFill>
                  <a:schemeClr val="tx1">
                    <a:lumMod val="75000"/>
                    <a:lumOff val="25000"/>
                  </a:schemeClr>
                </a:solidFill>
                <a:latin typeface="Trebuchet MS" pitchFamily="34" charset="0"/>
              </a:rPr>
              <a:t>flower</a:t>
            </a: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width</a:t>
            </a:r>
            <a:r>
              <a:rPr lang="tr-TR" sz="2100" dirty="0" smtClean="0">
                <a:solidFill>
                  <a:schemeClr val="tx1">
                    <a:lumMod val="75000"/>
                    <a:lumOff val="25000"/>
                  </a:schemeClr>
                </a:solidFill>
                <a:latin typeface="Trebuchet MS" pitchFamily="34" charset="0"/>
              </a:rPr>
              <a:t>="224" </a:t>
            </a:r>
            <a:r>
              <a:rPr lang="tr-TR" sz="2100" dirty="0" err="1" smtClean="0">
                <a:solidFill>
                  <a:schemeClr val="tx1">
                    <a:lumMod val="75000"/>
                    <a:lumOff val="25000"/>
                  </a:schemeClr>
                </a:solidFill>
                <a:latin typeface="Trebuchet MS" pitchFamily="34" charset="0"/>
              </a:rPr>
              <a:t>height</a:t>
            </a:r>
            <a:r>
              <a:rPr lang="tr-TR" sz="2100" dirty="0" smtClean="0">
                <a:solidFill>
                  <a:schemeClr val="tx1">
                    <a:lumMod val="75000"/>
                    <a:lumOff val="25000"/>
                  </a:schemeClr>
                </a:solidFill>
                <a:latin typeface="Trebuchet MS" pitchFamily="34" charset="0"/>
              </a:rPr>
              <a:t>="162"&gt;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a:t>
            </a:r>
            <a:r>
              <a:rPr lang="tr-TR" sz="2100" dirty="0" err="1" smtClean="0">
                <a:solidFill>
                  <a:schemeClr val="tx1">
                    <a:lumMod val="75000"/>
                    <a:lumOff val="25000"/>
                  </a:schemeClr>
                </a:solidFill>
                <a:latin typeface="Trebuchet MS" pitchFamily="34" charset="0"/>
              </a:rPr>
              <a:t>img</a:t>
            </a: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src</a:t>
            </a:r>
            <a:r>
              <a:rPr lang="tr-TR" sz="2100" dirty="0" smtClean="0">
                <a:solidFill>
                  <a:schemeClr val="tx1">
                    <a:lumMod val="75000"/>
                    <a:lumOff val="25000"/>
                  </a:schemeClr>
                </a:solidFill>
                <a:latin typeface="Trebuchet MS" pitchFamily="34" charset="0"/>
              </a:rPr>
              <a:t>="resimler/</a:t>
            </a:r>
            <a:r>
              <a:rPr lang="tr-TR" sz="2100" dirty="0" err="1" smtClean="0">
                <a:solidFill>
                  <a:schemeClr val="tx1">
                    <a:lumMod val="75000"/>
                    <a:lumOff val="25000"/>
                  </a:schemeClr>
                </a:solidFill>
                <a:latin typeface="Trebuchet MS" pitchFamily="34" charset="0"/>
              </a:rPr>
              <a:t>img</a:t>
            </a:r>
            <a:r>
              <a:rPr lang="tr-TR" sz="2100" dirty="0" smtClean="0">
                <a:solidFill>
                  <a:schemeClr val="tx1">
                    <a:lumMod val="75000"/>
                    <a:lumOff val="25000"/>
                  </a:schemeClr>
                </a:solidFill>
                <a:latin typeface="Trebuchet MS" pitchFamily="34" charset="0"/>
              </a:rPr>
              <a:t>_</a:t>
            </a:r>
            <a:r>
              <a:rPr lang="tr-TR" sz="2100" dirty="0" err="1" smtClean="0">
                <a:solidFill>
                  <a:schemeClr val="tx1">
                    <a:lumMod val="75000"/>
                    <a:lumOff val="25000"/>
                  </a:schemeClr>
                </a:solidFill>
                <a:latin typeface="Trebuchet MS" pitchFamily="34" charset="0"/>
              </a:rPr>
              <a:t>tree</a:t>
            </a:r>
            <a:r>
              <a:rPr lang="tr-TR" sz="2100" dirty="0" smtClean="0">
                <a:solidFill>
                  <a:schemeClr val="tx1">
                    <a:lumMod val="75000"/>
                    <a:lumOff val="25000"/>
                  </a:schemeClr>
                </a:solidFill>
                <a:latin typeface="Trebuchet MS" pitchFamily="34" charset="0"/>
              </a:rPr>
              <a:t>.</a:t>
            </a:r>
            <a:r>
              <a:rPr lang="tr-TR" sz="2100" dirty="0" err="1" smtClean="0">
                <a:solidFill>
                  <a:schemeClr val="tx1">
                    <a:lumMod val="75000"/>
                    <a:lumOff val="25000"/>
                  </a:schemeClr>
                </a:solidFill>
                <a:latin typeface="Trebuchet MS" pitchFamily="34" charset="0"/>
              </a:rPr>
              <a:t>gif</a:t>
            </a: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title</a:t>
            </a:r>
            <a:r>
              <a:rPr lang="tr-TR" sz="2100" dirty="0" smtClean="0">
                <a:solidFill>
                  <a:schemeClr val="tx1">
                    <a:lumMod val="75000"/>
                    <a:lumOff val="25000"/>
                  </a:schemeClr>
                </a:solidFill>
                <a:latin typeface="Trebuchet MS" pitchFamily="34" charset="0"/>
              </a:rPr>
              <a:t>="</a:t>
            </a:r>
            <a:r>
              <a:rPr lang="tr-TR" sz="2100" dirty="0" err="1" smtClean="0">
                <a:solidFill>
                  <a:schemeClr val="tx1">
                    <a:lumMod val="75000"/>
                    <a:lumOff val="25000"/>
                  </a:schemeClr>
                </a:solidFill>
                <a:latin typeface="Trebuchet MS" pitchFamily="34" charset="0"/>
              </a:rPr>
              <a:t>tree</a:t>
            </a: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width</a:t>
            </a:r>
            <a:r>
              <a:rPr lang="tr-TR" sz="2100" dirty="0" smtClean="0">
                <a:solidFill>
                  <a:schemeClr val="tx1">
                    <a:lumMod val="75000"/>
                    <a:lumOff val="25000"/>
                  </a:schemeClr>
                </a:solidFill>
                <a:latin typeface="Trebuchet MS" pitchFamily="34" charset="0"/>
              </a:rPr>
              <a:t>="200" </a:t>
            </a:r>
            <a:r>
              <a:rPr lang="tr-TR" sz="2100" dirty="0" err="1" smtClean="0">
                <a:solidFill>
                  <a:schemeClr val="tx1">
                    <a:lumMod val="75000"/>
                    <a:lumOff val="25000"/>
                  </a:schemeClr>
                </a:solidFill>
                <a:latin typeface="Trebuchet MS" pitchFamily="34" charset="0"/>
              </a:rPr>
              <a:t>height</a:t>
            </a:r>
            <a:r>
              <a:rPr lang="tr-TR" sz="2100" dirty="0" smtClean="0">
                <a:solidFill>
                  <a:schemeClr val="tx1">
                    <a:lumMod val="75000"/>
                    <a:lumOff val="25000"/>
                  </a:schemeClr>
                </a:solidFill>
                <a:latin typeface="Trebuchet MS" pitchFamily="34" charset="0"/>
              </a:rPr>
              <a:t>="358"&gt;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&lt;/body&gt;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&lt;/html&gt;</a:t>
            </a:r>
            <a:endParaRPr lang="tr-TR" sz="18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62500" lnSpcReduction="20000"/>
          </a:bodyPr>
          <a:lstStyle/>
          <a:p>
            <a:pPr marL="0" indent="0" algn="just">
              <a:buClr>
                <a:srgbClr val="C00000"/>
              </a:buClr>
              <a:buSzPct val="100000"/>
              <a:buNone/>
            </a:pPr>
            <a:r>
              <a:rPr lang="tr-TR" sz="4200" dirty="0" smtClean="0">
                <a:solidFill>
                  <a:srgbClr val="C00000"/>
                </a:solidFill>
                <a:latin typeface="Trebuchet MS" pitchFamily="34" charset="0"/>
              </a:rPr>
              <a:t>Öznitelik seçiciler</a:t>
            </a:r>
          </a:p>
          <a:p>
            <a:pPr marL="361950" indent="-266700" algn="just">
              <a:buClr>
                <a:srgbClr val="C00000"/>
              </a:buClr>
              <a:buSzPct val="100000"/>
              <a:buFont typeface="Wingdings" pitchFamily="2" charset="2"/>
              <a:buChar char="§"/>
            </a:pPr>
            <a:r>
              <a:rPr lang="tr-TR" sz="3800" i="1" dirty="0" smtClean="0">
                <a:solidFill>
                  <a:srgbClr val="C00000"/>
                </a:solidFill>
                <a:latin typeface="Trebuchet MS" pitchFamily="34" charset="0"/>
              </a:rPr>
              <a:t>CSS [öznitelik|="değer"] Seçici</a:t>
            </a:r>
          </a:p>
          <a:p>
            <a:pPr marL="361950" indent="-266700" algn="just">
              <a:buClr>
                <a:srgbClr val="C00000"/>
              </a:buClr>
              <a:buSzPct val="100000"/>
              <a:buNone/>
            </a:pPr>
            <a:r>
              <a:rPr lang="tr-TR" sz="3400" dirty="0" smtClean="0">
                <a:solidFill>
                  <a:schemeClr val="tx1">
                    <a:lumMod val="75000"/>
                    <a:lumOff val="25000"/>
                  </a:schemeClr>
                </a:solidFill>
                <a:latin typeface="Trebuchet MS" pitchFamily="34" charset="0"/>
              </a:rPr>
              <a:t>	Bu seçici, değeri tam olarak belirtilen değer veya belirtilen değerin ardından bir tire (-) gelebilen belirtilen özniteliğe sahip öğeleri seçmek için kullanılır. </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&lt;!DOCTYPE html&gt;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&lt;html&gt;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a:t>
            </a:r>
            <a:r>
              <a:rPr lang="tr-TR" sz="2100" dirty="0" err="1" smtClean="0">
                <a:solidFill>
                  <a:schemeClr val="tx1">
                    <a:lumMod val="75000"/>
                    <a:lumOff val="25000"/>
                  </a:schemeClr>
                </a:solidFill>
                <a:latin typeface="Trebuchet MS" pitchFamily="34" charset="0"/>
              </a:rPr>
              <a:t>head</a:t>
            </a:r>
            <a:r>
              <a:rPr lang="tr-TR" sz="2100"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a:t>
            </a:r>
            <a:r>
              <a:rPr lang="tr-TR" sz="2100" dirty="0" err="1" smtClean="0">
                <a:solidFill>
                  <a:schemeClr val="tx1">
                    <a:lumMod val="75000"/>
                    <a:lumOff val="25000"/>
                  </a:schemeClr>
                </a:solidFill>
                <a:latin typeface="Trebuchet MS" pitchFamily="34" charset="0"/>
              </a:rPr>
              <a:t>style</a:t>
            </a:r>
            <a:r>
              <a:rPr lang="tr-TR" sz="2100"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class</a:t>
            </a:r>
            <a:r>
              <a:rPr lang="tr-TR" sz="2100" dirty="0" smtClean="0">
                <a:solidFill>
                  <a:schemeClr val="tx1">
                    <a:lumMod val="75000"/>
                    <a:lumOff val="25000"/>
                  </a:schemeClr>
                </a:solidFill>
                <a:latin typeface="Trebuchet MS" pitchFamily="34" charset="0"/>
              </a:rPr>
              <a:t>|=top] {</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background: </a:t>
            </a:r>
            <a:r>
              <a:rPr lang="tr-TR" sz="2100" dirty="0" err="1" smtClean="0">
                <a:solidFill>
                  <a:schemeClr val="tx1">
                    <a:lumMod val="75000"/>
                    <a:lumOff val="25000"/>
                  </a:schemeClr>
                </a:solidFill>
                <a:latin typeface="Trebuchet MS" pitchFamily="34" charset="0"/>
              </a:rPr>
              <a:t>yellow</a:t>
            </a:r>
            <a:r>
              <a:rPr lang="tr-TR" sz="2100" dirty="0" smtClean="0">
                <a:solidFill>
                  <a:schemeClr val="tx1">
                    <a:lumMod val="75000"/>
                    <a:lumOff val="25000"/>
                  </a:schemeClr>
                </a:solidFill>
                <a:latin typeface="Trebuchet MS" pitchFamily="34" charset="0"/>
              </a:rPr>
              <a: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a:t>
            </a:r>
            <a:r>
              <a:rPr lang="tr-TR" sz="2100" dirty="0" err="1" smtClean="0">
                <a:solidFill>
                  <a:schemeClr val="tx1">
                    <a:lumMod val="75000"/>
                    <a:lumOff val="25000"/>
                  </a:schemeClr>
                </a:solidFill>
                <a:latin typeface="Trebuchet MS" pitchFamily="34" charset="0"/>
              </a:rPr>
              <a:t>style</a:t>
            </a:r>
            <a:r>
              <a:rPr lang="tr-TR" sz="2100"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a:t>
            </a:r>
            <a:r>
              <a:rPr lang="tr-TR" sz="2100" dirty="0" err="1" smtClean="0">
                <a:solidFill>
                  <a:schemeClr val="tx1">
                    <a:lumMod val="75000"/>
                    <a:lumOff val="25000"/>
                  </a:schemeClr>
                </a:solidFill>
                <a:latin typeface="Trebuchet MS" pitchFamily="34" charset="0"/>
              </a:rPr>
              <a:t>head</a:t>
            </a:r>
            <a:r>
              <a:rPr lang="tr-TR" sz="2100"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&lt;body&gt;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&lt;h2&gt;CSS [öznitelik|="değer"] Seçici&lt;/h2&gt;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&lt;h1 </a:t>
            </a:r>
            <a:r>
              <a:rPr lang="tr-TR" sz="2100" dirty="0" err="1" smtClean="0">
                <a:solidFill>
                  <a:schemeClr val="tx1">
                    <a:lumMod val="75000"/>
                    <a:lumOff val="25000"/>
                  </a:schemeClr>
                </a:solidFill>
                <a:latin typeface="Trebuchet MS" pitchFamily="34" charset="0"/>
              </a:rPr>
              <a:t>class</a:t>
            </a:r>
            <a:r>
              <a:rPr lang="tr-TR" sz="2100" dirty="0" smtClean="0">
                <a:solidFill>
                  <a:schemeClr val="tx1">
                    <a:lumMod val="75000"/>
                    <a:lumOff val="25000"/>
                  </a:schemeClr>
                </a:solidFill>
                <a:latin typeface="Trebuchet MS" pitchFamily="34" charset="0"/>
              </a:rPr>
              <a:t>="top-</a:t>
            </a:r>
            <a:r>
              <a:rPr lang="tr-TR" sz="2100" dirty="0" err="1" smtClean="0">
                <a:solidFill>
                  <a:schemeClr val="tx1">
                    <a:lumMod val="75000"/>
                    <a:lumOff val="25000"/>
                  </a:schemeClr>
                </a:solidFill>
                <a:latin typeface="Trebuchet MS" pitchFamily="34" charset="0"/>
              </a:rPr>
              <a:t>header</a:t>
            </a:r>
            <a:r>
              <a:rPr lang="tr-TR" sz="2100" dirty="0" smtClean="0">
                <a:solidFill>
                  <a:schemeClr val="tx1">
                    <a:lumMod val="75000"/>
                    <a:lumOff val="25000"/>
                  </a:schemeClr>
                </a:solidFill>
                <a:latin typeface="Trebuchet MS" pitchFamily="34" charset="0"/>
              </a:rPr>
              <a:t>"&gt;Hoş geldiniz&lt;/h1&gt;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&lt;p </a:t>
            </a:r>
            <a:r>
              <a:rPr lang="tr-TR" sz="2100" dirty="0" err="1" smtClean="0">
                <a:solidFill>
                  <a:schemeClr val="tx1">
                    <a:lumMod val="75000"/>
                    <a:lumOff val="25000"/>
                  </a:schemeClr>
                </a:solidFill>
                <a:latin typeface="Trebuchet MS" pitchFamily="34" charset="0"/>
              </a:rPr>
              <a:t>class</a:t>
            </a:r>
            <a:r>
              <a:rPr lang="tr-TR" sz="2100" dirty="0" smtClean="0">
                <a:solidFill>
                  <a:schemeClr val="tx1">
                    <a:lumMod val="75000"/>
                    <a:lumOff val="25000"/>
                  </a:schemeClr>
                </a:solidFill>
                <a:latin typeface="Trebuchet MS" pitchFamily="34" charset="0"/>
              </a:rPr>
              <a:t>="top-</a:t>
            </a:r>
            <a:r>
              <a:rPr lang="tr-TR" sz="2100" dirty="0" err="1" smtClean="0">
                <a:solidFill>
                  <a:schemeClr val="tx1">
                    <a:lumMod val="75000"/>
                    <a:lumOff val="25000"/>
                  </a:schemeClr>
                </a:solidFill>
                <a:latin typeface="Trebuchet MS" pitchFamily="34" charset="0"/>
              </a:rPr>
              <a:t>text</a:t>
            </a:r>
            <a:r>
              <a:rPr lang="tr-TR" sz="2100" dirty="0" smtClean="0">
                <a:solidFill>
                  <a:schemeClr val="tx1">
                    <a:lumMod val="75000"/>
                    <a:lumOff val="25000"/>
                  </a:schemeClr>
                </a:solidFill>
                <a:latin typeface="Trebuchet MS" pitchFamily="34" charset="0"/>
              </a:rPr>
              <a:t>"&gt;Merhaba Dünya!&lt;/p&gt;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&lt;p </a:t>
            </a:r>
            <a:r>
              <a:rPr lang="tr-TR" sz="2100" dirty="0" err="1" smtClean="0">
                <a:solidFill>
                  <a:schemeClr val="tx1">
                    <a:lumMod val="75000"/>
                    <a:lumOff val="25000"/>
                  </a:schemeClr>
                </a:solidFill>
                <a:latin typeface="Trebuchet MS" pitchFamily="34" charset="0"/>
              </a:rPr>
              <a:t>class</a:t>
            </a:r>
            <a:r>
              <a:rPr lang="tr-TR" sz="2100" dirty="0" smtClean="0">
                <a:solidFill>
                  <a:schemeClr val="tx1">
                    <a:lumMod val="75000"/>
                    <a:lumOff val="25000"/>
                  </a:schemeClr>
                </a:solidFill>
                <a:latin typeface="Trebuchet MS" pitchFamily="34" charset="0"/>
              </a:rPr>
              <a:t>="</a:t>
            </a:r>
            <a:r>
              <a:rPr lang="tr-TR" sz="2100" dirty="0" err="1" smtClean="0">
                <a:solidFill>
                  <a:schemeClr val="tx1">
                    <a:lumMod val="75000"/>
                    <a:lumOff val="25000"/>
                  </a:schemeClr>
                </a:solidFill>
                <a:latin typeface="Trebuchet MS" pitchFamily="34" charset="0"/>
              </a:rPr>
              <a:t>topcontent</a:t>
            </a:r>
            <a:r>
              <a:rPr lang="tr-TR" sz="2100" dirty="0" smtClean="0">
                <a:solidFill>
                  <a:schemeClr val="tx1">
                    <a:lumMod val="75000"/>
                    <a:lumOff val="25000"/>
                  </a:schemeClr>
                </a:solidFill>
                <a:latin typeface="Trebuchet MS" pitchFamily="34" charset="0"/>
              </a:rPr>
              <a:t>"&gt;CSS öğrenmek çok eğlenceli!&lt;/p&gt;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&lt;/body&gt;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&lt;/html&gt;</a:t>
            </a:r>
            <a:endParaRPr lang="tr-TR" sz="18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6" name="2 İçerik Yer Tutucusu"/>
          <p:cNvSpPr txBox="1">
            <a:spLocks/>
          </p:cNvSpPr>
          <p:nvPr/>
        </p:nvSpPr>
        <p:spPr>
          <a:xfrm>
            <a:off x="3203848" y="3356992"/>
            <a:ext cx="5328592" cy="1800200"/>
          </a:xfrm>
          <a:prstGeom prst="rect">
            <a:avLst/>
          </a:prstGeom>
        </p:spPr>
        <p:txBody>
          <a:bodyPr vert="horz">
            <a:normAutofit/>
          </a:bodyPr>
          <a:lstStyle/>
          <a:p>
            <a:pPr marL="361950" lvl="0" indent="-266700" algn="just">
              <a:spcBef>
                <a:spcPts val="600"/>
              </a:spcBef>
              <a:buClr>
                <a:srgbClr val="C00000"/>
              </a:buClr>
              <a:buSzPct val="100000"/>
            </a:pPr>
            <a:r>
              <a:rPr kumimoji="0" lang="tr-TR" b="0" i="0" u="none" strike="noStrike" kern="1200" cap="none" spc="0" normalizeH="0" baseline="0" noProof="0" dirty="0" smtClean="0">
                <a:ln>
                  <a:noFill/>
                </a:ln>
                <a:solidFill>
                  <a:srgbClr val="C00000"/>
                </a:solidFill>
                <a:effectLst/>
                <a:uLnTx/>
                <a:uFillTx/>
                <a:latin typeface="Trebuchet MS" pitchFamily="34" charset="0"/>
                <a:ea typeface="+mn-ea"/>
                <a:cs typeface="+mn-cs"/>
              </a:rPr>
              <a:t>Not:</a:t>
            </a:r>
          </a:p>
          <a:p>
            <a:pPr marL="727075" lvl="1" indent="-1588" algn="just">
              <a:spcBef>
                <a:spcPct val="20000"/>
              </a:spcBef>
              <a:buClr>
                <a:srgbClr val="C00000"/>
              </a:buClr>
              <a:buSzPct val="100000"/>
            </a:pPr>
            <a:r>
              <a:rPr lang="tr-TR" dirty="0" smtClean="0">
                <a:solidFill>
                  <a:srgbClr val="0070C0"/>
                </a:solidFill>
                <a:latin typeface="Trebuchet MS" pitchFamily="34" charset="0"/>
              </a:rPr>
              <a:t>Değer, </a:t>
            </a:r>
            <a:r>
              <a:rPr lang="tr-TR" dirty="0" err="1" smtClean="0">
                <a:solidFill>
                  <a:srgbClr val="0070C0"/>
                </a:solidFill>
                <a:latin typeface="Trebuchet MS" pitchFamily="34" charset="0"/>
              </a:rPr>
              <a:t>class</a:t>
            </a:r>
            <a:r>
              <a:rPr lang="tr-TR" dirty="0" smtClean="0">
                <a:solidFill>
                  <a:srgbClr val="0070C0"/>
                </a:solidFill>
                <a:latin typeface="Trebuchet MS" pitchFamily="34" charset="0"/>
              </a:rPr>
              <a:t>="top" gibi tek başına veya </a:t>
            </a:r>
            <a:r>
              <a:rPr lang="tr-TR" dirty="0" err="1" smtClean="0">
                <a:solidFill>
                  <a:srgbClr val="0070C0"/>
                </a:solidFill>
                <a:latin typeface="Trebuchet MS" pitchFamily="34" charset="0"/>
              </a:rPr>
              <a:t>class</a:t>
            </a:r>
            <a:r>
              <a:rPr lang="tr-TR" dirty="0" smtClean="0">
                <a:solidFill>
                  <a:srgbClr val="0070C0"/>
                </a:solidFill>
                <a:latin typeface="Trebuchet MS" pitchFamily="34" charset="0"/>
              </a:rPr>
              <a:t>="top-</a:t>
            </a:r>
            <a:r>
              <a:rPr lang="tr-TR" dirty="0" err="1" smtClean="0">
                <a:solidFill>
                  <a:srgbClr val="0070C0"/>
                </a:solidFill>
                <a:latin typeface="Trebuchet MS" pitchFamily="34" charset="0"/>
              </a:rPr>
              <a:t>text</a:t>
            </a:r>
            <a:r>
              <a:rPr lang="tr-TR" dirty="0" smtClean="0">
                <a:solidFill>
                  <a:srgbClr val="0070C0"/>
                </a:solidFill>
                <a:latin typeface="Trebuchet MS" pitchFamily="34" charset="0"/>
              </a:rPr>
              <a:t>" gibi bir tire( - ) tarafından takip edilen tam bir sözcük olmalıdır. 	</a:t>
            </a:r>
            <a:endParaRPr kumimoji="0" lang="tr-TR" b="0" i="0" u="none" strike="noStrike" kern="1200" cap="none" spc="0" normalizeH="0" baseline="0" noProof="0" dirty="0" smtClean="0">
              <a:ln>
                <a:noFill/>
              </a:ln>
              <a:solidFill>
                <a:srgbClr val="0070C0"/>
              </a:solidFill>
              <a:effectLst/>
              <a:uLnTx/>
              <a:uFillTx/>
              <a:latin typeface="Trebuchet MS" pitchFamily="34" charset="0"/>
              <a:ea typeface="+mn-ea"/>
              <a:cs typeface="+mn-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70000" lnSpcReduction="20000"/>
          </a:bodyPr>
          <a:lstStyle/>
          <a:p>
            <a:pPr marL="0" indent="0" algn="just">
              <a:buClr>
                <a:srgbClr val="C00000"/>
              </a:buClr>
              <a:buSzPct val="100000"/>
              <a:buNone/>
            </a:pPr>
            <a:r>
              <a:rPr lang="tr-TR" sz="3700" dirty="0" smtClean="0">
                <a:solidFill>
                  <a:srgbClr val="C00000"/>
                </a:solidFill>
                <a:latin typeface="Trebuchet MS" pitchFamily="34" charset="0"/>
              </a:rPr>
              <a:t>Öznitelik seçiciler</a:t>
            </a:r>
          </a:p>
          <a:p>
            <a:pPr marL="361950" indent="-266700" algn="just">
              <a:buClr>
                <a:srgbClr val="C00000"/>
              </a:buClr>
              <a:buSzPct val="100000"/>
              <a:buFont typeface="Wingdings" pitchFamily="2" charset="2"/>
              <a:buChar char="§"/>
            </a:pPr>
            <a:r>
              <a:rPr lang="tr-TR" sz="3400" i="1" dirty="0" smtClean="0">
                <a:solidFill>
                  <a:srgbClr val="C00000"/>
                </a:solidFill>
                <a:latin typeface="Trebuchet MS" pitchFamily="34" charset="0"/>
              </a:rPr>
              <a:t>CSS [öznitelik^="değer"] Seçici</a:t>
            </a:r>
          </a:p>
          <a:p>
            <a:pPr marL="361950" indent="-266700" algn="just">
              <a:buClr>
                <a:srgbClr val="C00000"/>
              </a:buClr>
              <a:buSzPct val="100000"/>
              <a:buNone/>
            </a:pPr>
            <a:r>
              <a:rPr lang="tr-TR" sz="3000" dirty="0" smtClean="0">
                <a:solidFill>
                  <a:schemeClr val="tx1">
                    <a:lumMod val="75000"/>
                    <a:lumOff val="25000"/>
                  </a:schemeClr>
                </a:solidFill>
                <a:latin typeface="Trebuchet MS" pitchFamily="34" charset="0"/>
              </a:rPr>
              <a:t>	Bu seçici, değeri belirtilen değerle başlayan, belirtilen özniteliğe sahip öğeleri seçmek için kullanılır.</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&lt;!DOCTYPE html&gt;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&lt;html&gt;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a:t>
            </a:r>
            <a:r>
              <a:rPr lang="tr-TR" sz="2100" dirty="0" err="1" smtClean="0">
                <a:solidFill>
                  <a:schemeClr val="tx1">
                    <a:lumMod val="75000"/>
                    <a:lumOff val="25000"/>
                  </a:schemeClr>
                </a:solidFill>
                <a:latin typeface="Trebuchet MS" pitchFamily="34" charset="0"/>
              </a:rPr>
              <a:t>head</a:t>
            </a:r>
            <a:r>
              <a:rPr lang="tr-TR" sz="2100"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a:t>
            </a:r>
            <a:r>
              <a:rPr lang="tr-TR" sz="2100" dirty="0" err="1" smtClean="0">
                <a:solidFill>
                  <a:schemeClr val="tx1">
                    <a:lumMod val="75000"/>
                    <a:lumOff val="25000"/>
                  </a:schemeClr>
                </a:solidFill>
                <a:latin typeface="Trebuchet MS" pitchFamily="34" charset="0"/>
              </a:rPr>
              <a:t>style</a:t>
            </a:r>
            <a:r>
              <a:rPr lang="tr-TR" sz="2100"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class</a:t>
            </a:r>
            <a:r>
              <a:rPr lang="tr-TR" sz="2100" dirty="0" smtClean="0">
                <a:solidFill>
                  <a:schemeClr val="tx1">
                    <a:lumMod val="75000"/>
                    <a:lumOff val="25000"/>
                  </a:schemeClr>
                </a:solidFill>
                <a:latin typeface="Trebuchet MS" pitchFamily="34" charset="0"/>
              </a:rPr>
              <a:t>^="top"] {</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background: </a:t>
            </a:r>
            <a:r>
              <a:rPr lang="tr-TR" sz="2100" dirty="0" err="1" smtClean="0">
                <a:solidFill>
                  <a:schemeClr val="tx1">
                    <a:lumMod val="75000"/>
                    <a:lumOff val="25000"/>
                  </a:schemeClr>
                </a:solidFill>
                <a:latin typeface="Trebuchet MS" pitchFamily="34" charset="0"/>
              </a:rPr>
              <a:t>yellow</a:t>
            </a:r>
            <a:r>
              <a:rPr lang="tr-TR" sz="2100" dirty="0" smtClean="0">
                <a:solidFill>
                  <a:schemeClr val="tx1">
                    <a:lumMod val="75000"/>
                    <a:lumOff val="25000"/>
                  </a:schemeClr>
                </a:solidFill>
                <a:latin typeface="Trebuchet MS" pitchFamily="34" charset="0"/>
              </a:rPr>
              <a: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a:t>
            </a:r>
            <a:r>
              <a:rPr lang="tr-TR" sz="2100" dirty="0" err="1" smtClean="0">
                <a:solidFill>
                  <a:schemeClr val="tx1">
                    <a:lumMod val="75000"/>
                    <a:lumOff val="25000"/>
                  </a:schemeClr>
                </a:solidFill>
                <a:latin typeface="Trebuchet MS" pitchFamily="34" charset="0"/>
              </a:rPr>
              <a:t>style</a:t>
            </a:r>
            <a:r>
              <a:rPr lang="tr-TR" sz="2100"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a:t>
            </a:r>
            <a:r>
              <a:rPr lang="tr-TR" sz="2100" dirty="0" err="1" smtClean="0">
                <a:solidFill>
                  <a:schemeClr val="tx1">
                    <a:lumMod val="75000"/>
                    <a:lumOff val="25000"/>
                  </a:schemeClr>
                </a:solidFill>
                <a:latin typeface="Trebuchet MS" pitchFamily="34" charset="0"/>
              </a:rPr>
              <a:t>head</a:t>
            </a:r>
            <a:r>
              <a:rPr lang="tr-TR" sz="2100"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&lt;body&gt;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&lt;h2&gt;CSS [öznitelik^="değer"] Seçici&lt;/h2&gt;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&lt;h1 </a:t>
            </a:r>
            <a:r>
              <a:rPr lang="tr-TR" sz="2100" dirty="0" err="1" smtClean="0">
                <a:solidFill>
                  <a:schemeClr val="tx1">
                    <a:lumMod val="75000"/>
                    <a:lumOff val="25000"/>
                  </a:schemeClr>
                </a:solidFill>
                <a:latin typeface="Trebuchet MS" pitchFamily="34" charset="0"/>
              </a:rPr>
              <a:t>class</a:t>
            </a:r>
            <a:r>
              <a:rPr lang="tr-TR" sz="2100" dirty="0" smtClean="0">
                <a:solidFill>
                  <a:schemeClr val="tx1">
                    <a:lumMod val="75000"/>
                    <a:lumOff val="25000"/>
                  </a:schemeClr>
                </a:solidFill>
                <a:latin typeface="Trebuchet MS" pitchFamily="34" charset="0"/>
              </a:rPr>
              <a:t>="top-</a:t>
            </a:r>
            <a:r>
              <a:rPr lang="tr-TR" sz="2100" dirty="0" err="1" smtClean="0">
                <a:solidFill>
                  <a:schemeClr val="tx1">
                    <a:lumMod val="75000"/>
                    <a:lumOff val="25000"/>
                  </a:schemeClr>
                </a:solidFill>
                <a:latin typeface="Trebuchet MS" pitchFamily="34" charset="0"/>
              </a:rPr>
              <a:t>header</a:t>
            </a:r>
            <a:r>
              <a:rPr lang="tr-TR" sz="2100" dirty="0" smtClean="0">
                <a:solidFill>
                  <a:schemeClr val="tx1">
                    <a:lumMod val="75000"/>
                    <a:lumOff val="25000"/>
                  </a:schemeClr>
                </a:solidFill>
                <a:latin typeface="Trebuchet MS" pitchFamily="34" charset="0"/>
              </a:rPr>
              <a:t>"&gt;Hoş geldiniz&lt;/h1&gt;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&lt;p </a:t>
            </a:r>
            <a:r>
              <a:rPr lang="tr-TR" sz="2100" dirty="0" err="1" smtClean="0">
                <a:solidFill>
                  <a:schemeClr val="tx1">
                    <a:lumMod val="75000"/>
                    <a:lumOff val="25000"/>
                  </a:schemeClr>
                </a:solidFill>
                <a:latin typeface="Trebuchet MS" pitchFamily="34" charset="0"/>
              </a:rPr>
              <a:t>class</a:t>
            </a:r>
            <a:r>
              <a:rPr lang="tr-TR" sz="2100" dirty="0" smtClean="0">
                <a:solidFill>
                  <a:schemeClr val="tx1">
                    <a:lumMod val="75000"/>
                    <a:lumOff val="25000"/>
                  </a:schemeClr>
                </a:solidFill>
                <a:latin typeface="Trebuchet MS" pitchFamily="34" charset="0"/>
              </a:rPr>
              <a:t>="top-</a:t>
            </a:r>
            <a:r>
              <a:rPr lang="tr-TR" sz="2100" dirty="0" err="1" smtClean="0">
                <a:solidFill>
                  <a:schemeClr val="tx1">
                    <a:lumMod val="75000"/>
                    <a:lumOff val="25000"/>
                  </a:schemeClr>
                </a:solidFill>
                <a:latin typeface="Trebuchet MS" pitchFamily="34" charset="0"/>
              </a:rPr>
              <a:t>text</a:t>
            </a:r>
            <a:r>
              <a:rPr lang="tr-TR" sz="2100" dirty="0" smtClean="0">
                <a:solidFill>
                  <a:schemeClr val="tx1">
                    <a:lumMod val="75000"/>
                    <a:lumOff val="25000"/>
                  </a:schemeClr>
                </a:solidFill>
                <a:latin typeface="Trebuchet MS" pitchFamily="34" charset="0"/>
              </a:rPr>
              <a:t>"&gt;Merhaba dünya!&lt;/p&gt;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&lt;p </a:t>
            </a:r>
            <a:r>
              <a:rPr lang="tr-TR" sz="2100" dirty="0" err="1" smtClean="0">
                <a:solidFill>
                  <a:schemeClr val="tx1">
                    <a:lumMod val="75000"/>
                    <a:lumOff val="25000"/>
                  </a:schemeClr>
                </a:solidFill>
                <a:latin typeface="Trebuchet MS" pitchFamily="34" charset="0"/>
              </a:rPr>
              <a:t>class</a:t>
            </a:r>
            <a:r>
              <a:rPr lang="tr-TR" sz="2100" dirty="0" smtClean="0">
                <a:solidFill>
                  <a:schemeClr val="tx1">
                    <a:lumMod val="75000"/>
                    <a:lumOff val="25000"/>
                  </a:schemeClr>
                </a:solidFill>
                <a:latin typeface="Trebuchet MS" pitchFamily="34" charset="0"/>
              </a:rPr>
              <a:t>="</a:t>
            </a:r>
            <a:r>
              <a:rPr lang="tr-TR" sz="2100" dirty="0" err="1" smtClean="0">
                <a:solidFill>
                  <a:schemeClr val="tx1">
                    <a:lumMod val="75000"/>
                    <a:lumOff val="25000"/>
                  </a:schemeClr>
                </a:solidFill>
                <a:latin typeface="Trebuchet MS" pitchFamily="34" charset="0"/>
              </a:rPr>
              <a:t>topcontent</a:t>
            </a:r>
            <a:r>
              <a:rPr lang="tr-TR" sz="2100" dirty="0" smtClean="0">
                <a:solidFill>
                  <a:schemeClr val="tx1">
                    <a:lumMod val="75000"/>
                    <a:lumOff val="25000"/>
                  </a:schemeClr>
                </a:solidFill>
                <a:latin typeface="Trebuchet MS" pitchFamily="34" charset="0"/>
              </a:rPr>
              <a:t>"&gt;CSS öğrenmek çok eğlenceli!&lt;/p&gt;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&lt;/body&gt;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&lt;/html&gt;</a:t>
            </a:r>
            <a:endParaRPr lang="tr-TR" sz="18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6" name="2 İçerik Yer Tutucusu"/>
          <p:cNvSpPr txBox="1">
            <a:spLocks/>
          </p:cNvSpPr>
          <p:nvPr/>
        </p:nvSpPr>
        <p:spPr>
          <a:xfrm>
            <a:off x="3203848" y="3356992"/>
            <a:ext cx="5328592" cy="1800200"/>
          </a:xfrm>
          <a:prstGeom prst="rect">
            <a:avLst/>
          </a:prstGeom>
        </p:spPr>
        <p:txBody>
          <a:bodyPr vert="horz">
            <a:normAutofit/>
          </a:bodyPr>
          <a:lstStyle/>
          <a:p>
            <a:pPr marL="361950" lvl="0" indent="-266700" algn="just">
              <a:spcBef>
                <a:spcPts val="600"/>
              </a:spcBef>
              <a:buClr>
                <a:srgbClr val="C00000"/>
              </a:buClr>
              <a:buSzPct val="100000"/>
            </a:pPr>
            <a:r>
              <a:rPr kumimoji="0" lang="tr-TR" b="0" i="0" u="none" strike="noStrike" kern="1200" cap="none" spc="0" normalizeH="0" baseline="0" noProof="0" dirty="0" smtClean="0">
                <a:ln>
                  <a:noFill/>
                </a:ln>
                <a:solidFill>
                  <a:srgbClr val="C00000"/>
                </a:solidFill>
                <a:effectLst/>
                <a:uLnTx/>
                <a:uFillTx/>
                <a:latin typeface="Trebuchet MS" pitchFamily="34" charset="0"/>
                <a:ea typeface="+mn-ea"/>
                <a:cs typeface="+mn-cs"/>
              </a:rPr>
              <a:t>Not:</a:t>
            </a:r>
          </a:p>
          <a:p>
            <a:pPr marL="727710" lvl="1" indent="-266700" algn="just">
              <a:spcBef>
                <a:spcPct val="20000"/>
              </a:spcBef>
              <a:buClr>
                <a:srgbClr val="C00000"/>
              </a:buClr>
              <a:buSzPct val="100000"/>
            </a:pPr>
            <a:r>
              <a:rPr lang="tr-TR" dirty="0" smtClean="0">
                <a:solidFill>
                  <a:srgbClr val="0070C0"/>
                </a:solidFill>
                <a:latin typeface="Trebuchet MS" pitchFamily="34" charset="0"/>
              </a:rPr>
              <a:t>	Değerin tam bir kelime olması gerekmez! </a:t>
            </a:r>
            <a:endParaRPr kumimoji="0" lang="tr-TR" b="0" i="0" u="none" strike="noStrike" kern="1200" cap="none" spc="0" normalizeH="0" baseline="0" noProof="0" dirty="0" smtClean="0">
              <a:ln>
                <a:noFill/>
              </a:ln>
              <a:solidFill>
                <a:srgbClr val="0070C0"/>
              </a:solidFill>
              <a:effectLst/>
              <a:uLnTx/>
              <a:uFillTx/>
              <a:latin typeface="Trebuchet MS" pitchFamily="34" charset="0"/>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Seçici Nedir?</a:t>
            </a:r>
          </a:p>
          <a:p>
            <a:pPr marL="0" indent="0" algn="just">
              <a:buClr>
                <a:srgbClr val="C00000"/>
              </a:buClr>
              <a:buSzPct val="100000"/>
              <a:buNone/>
            </a:pPr>
            <a:r>
              <a:rPr lang="tr-TR" dirty="0" smtClean="0">
                <a:solidFill>
                  <a:srgbClr val="C00000"/>
                </a:solidFill>
                <a:latin typeface="Trebuchet MS" pitchFamily="34" charset="0"/>
              </a:rPr>
              <a:t>CSS </a:t>
            </a:r>
            <a:r>
              <a:rPr lang="tr-TR" dirty="0" err="1" smtClean="0">
                <a:solidFill>
                  <a:srgbClr val="C00000"/>
                </a:solidFill>
                <a:latin typeface="Trebuchet MS" pitchFamily="34" charset="0"/>
              </a:rPr>
              <a:t>Selector</a:t>
            </a:r>
            <a:r>
              <a:rPr lang="tr-TR" dirty="0" smtClean="0">
                <a:solidFill>
                  <a:schemeClr val="tx1">
                    <a:lumMod val="75000"/>
                    <a:lumOff val="25000"/>
                  </a:schemeClr>
                </a:solidFill>
                <a:latin typeface="Trebuchet MS" pitchFamily="34" charset="0"/>
              </a:rPr>
              <a:t> (Seçici-HTML etiketi), stil vermek istediğiniz HTML öğelerini "bulmak" (veya seçmek) için kullanılır.</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Neyi seçerseniz onunla ilgili işlem yaparsınız.</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CSS kodu uygulayacaksanız, öncelikle HTML öğesini seçmeniz gerekir.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1026" name="Picture 2"/>
          <p:cNvPicPr>
            <a:picLocks noChangeAspect="1" noChangeArrowheads="1"/>
          </p:cNvPicPr>
          <p:nvPr/>
        </p:nvPicPr>
        <p:blipFill>
          <a:blip r:embed="rId3" cstate="print"/>
          <a:srcRect/>
          <a:stretch>
            <a:fillRect/>
          </a:stretch>
        </p:blipFill>
        <p:spPr bwMode="auto">
          <a:xfrm>
            <a:off x="827584" y="3861048"/>
            <a:ext cx="7267575" cy="159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62500" lnSpcReduction="20000"/>
          </a:bodyPr>
          <a:lstStyle/>
          <a:p>
            <a:pPr marL="0" indent="0" algn="just">
              <a:buClr>
                <a:srgbClr val="C00000"/>
              </a:buClr>
              <a:buSzPct val="100000"/>
              <a:buNone/>
            </a:pPr>
            <a:r>
              <a:rPr lang="tr-TR" sz="4200" dirty="0" smtClean="0">
                <a:solidFill>
                  <a:srgbClr val="C00000"/>
                </a:solidFill>
                <a:latin typeface="Trebuchet MS" pitchFamily="34" charset="0"/>
              </a:rPr>
              <a:t>Öznitelik seçiciler</a:t>
            </a:r>
          </a:p>
          <a:p>
            <a:pPr marL="361950" indent="-266700" algn="just">
              <a:buClr>
                <a:srgbClr val="C00000"/>
              </a:buClr>
              <a:buSzPct val="100000"/>
              <a:buFont typeface="Wingdings" pitchFamily="2" charset="2"/>
              <a:buChar char="§"/>
            </a:pPr>
            <a:r>
              <a:rPr lang="tr-TR" sz="3800" i="1" dirty="0" smtClean="0">
                <a:solidFill>
                  <a:srgbClr val="C00000"/>
                </a:solidFill>
                <a:latin typeface="Trebuchet MS" pitchFamily="34" charset="0"/>
              </a:rPr>
              <a:t>CSS [öznitelik$="değer"] Seçici</a:t>
            </a:r>
          </a:p>
          <a:p>
            <a:pPr marL="361950" indent="-266700" algn="just">
              <a:buClr>
                <a:srgbClr val="C00000"/>
              </a:buClr>
              <a:buSzPct val="100000"/>
              <a:buNone/>
            </a:pPr>
            <a:r>
              <a:rPr lang="tr-TR" sz="3400" dirty="0" smtClean="0">
                <a:solidFill>
                  <a:schemeClr val="tx1">
                    <a:lumMod val="75000"/>
                    <a:lumOff val="25000"/>
                  </a:schemeClr>
                </a:solidFill>
                <a:latin typeface="Trebuchet MS" pitchFamily="34" charset="0"/>
              </a:rPr>
              <a:t>	Bu seçici, değeri belirtilen </a:t>
            </a:r>
            <a:r>
              <a:rPr lang="tr-TR" sz="3400" smtClean="0">
                <a:solidFill>
                  <a:schemeClr val="tx1">
                    <a:lumMod val="75000"/>
                    <a:lumOff val="25000"/>
                  </a:schemeClr>
                </a:solidFill>
                <a:latin typeface="Trebuchet MS" pitchFamily="34" charset="0"/>
              </a:rPr>
              <a:t>değeri içeren özniteliğe </a:t>
            </a:r>
            <a:r>
              <a:rPr lang="tr-TR" sz="3400" dirty="0" smtClean="0">
                <a:solidFill>
                  <a:schemeClr val="tx1">
                    <a:lumMod val="75000"/>
                    <a:lumOff val="25000"/>
                  </a:schemeClr>
                </a:solidFill>
                <a:latin typeface="Trebuchet MS" pitchFamily="34" charset="0"/>
              </a:rPr>
              <a:t>sahip öğeleri seçmek için kullanılır.</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&lt;!DOCTYPE html&gt;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&lt;html&gt;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&lt;head&gt;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&lt;style&gt; </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[class$="test"] {</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background: yellow;</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&lt;/style&gt;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&lt;/head&gt;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&lt;body&gt;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&lt;h2&gt;CSS [attribute$="value"] Selector&lt;/h2&gt;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&lt;div class="</a:t>
            </a:r>
            <a:r>
              <a:rPr lang="en-US" sz="2100" dirty="0" err="1" smtClean="0">
                <a:solidFill>
                  <a:schemeClr val="tx1">
                    <a:lumMod val="75000"/>
                    <a:lumOff val="25000"/>
                  </a:schemeClr>
                </a:solidFill>
                <a:latin typeface="Trebuchet MS" pitchFamily="34" charset="0"/>
              </a:rPr>
              <a:t>first_test</a:t>
            </a:r>
            <a:r>
              <a:rPr lang="en-US" sz="2100" dirty="0" smtClean="0">
                <a:solidFill>
                  <a:schemeClr val="tx1">
                    <a:lumMod val="75000"/>
                    <a:lumOff val="25000"/>
                  </a:schemeClr>
                </a:solidFill>
                <a:latin typeface="Trebuchet MS" pitchFamily="34" charset="0"/>
              </a:rPr>
              <a:t>"&gt;The first div element.&lt;/div&gt;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&lt;div class="second"&gt;The second div element.&lt;/div&gt;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&lt;div class="my-test"&gt;The third div element.&lt;/div&gt;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&lt;p class="</a:t>
            </a:r>
            <a:r>
              <a:rPr lang="en-US" sz="2100" dirty="0" err="1" smtClean="0">
                <a:solidFill>
                  <a:schemeClr val="tx1">
                    <a:lumMod val="75000"/>
                    <a:lumOff val="25000"/>
                  </a:schemeClr>
                </a:solidFill>
                <a:latin typeface="Trebuchet MS" pitchFamily="34" charset="0"/>
              </a:rPr>
              <a:t>mytest</a:t>
            </a:r>
            <a:r>
              <a:rPr lang="en-US" sz="2100" dirty="0" smtClean="0">
                <a:solidFill>
                  <a:schemeClr val="tx1">
                    <a:lumMod val="75000"/>
                    <a:lumOff val="25000"/>
                  </a:schemeClr>
                </a:solidFill>
                <a:latin typeface="Trebuchet MS" pitchFamily="34" charset="0"/>
              </a:rPr>
              <a:t>"&gt;This is some text in a paragraph.&lt;/p&gt;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&lt;/body&gt;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&lt;/html&gt;</a:t>
            </a:r>
            <a:endParaRPr lang="tr-TR" sz="18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6" name="2 İçerik Yer Tutucusu"/>
          <p:cNvSpPr txBox="1">
            <a:spLocks/>
          </p:cNvSpPr>
          <p:nvPr/>
        </p:nvSpPr>
        <p:spPr>
          <a:xfrm>
            <a:off x="3203848" y="3356992"/>
            <a:ext cx="5328592" cy="1800200"/>
          </a:xfrm>
          <a:prstGeom prst="rect">
            <a:avLst/>
          </a:prstGeom>
        </p:spPr>
        <p:txBody>
          <a:bodyPr vert="horz">
            <a:normAutofit/>
          </a:bodyPr>
          <a:lstStyle/>
          <a:p>
            <a:pPr marL="361950" lvl="0" indent="-266700" algn="just">
              <a:spcBef>
                <a:spcPts val="600"/>
              </a:spcBef>
              <a:buClr>
                <a:srgbClr val="C00000"/>
              </a:buClr>
              <a:buSzPct val="100000"/>
            </a:pPr>
            <a:r>
              <a:rPr kumimoji="0" lang="tr-TR" b="0" i="0" u="none" strike="noStrike" kern="1200" cap="none" spc="0" normalizeH="0" baseline="0" noProof="0" dirty="0" smtClean="0">
                <a:ln>
                  <a:noFill/>
                </a:ln>
                <a:solidFill>
                  <a:srgbClr val="C00000"/>
                </a:solidFill>
                <a:effectLst/>
                <a:uLnTx/>
                <a:uFillTx/>
                <a:latin typeface="Trebuchet MS" pitchFamily="34" charset="0"/>
                <a:ea typeface="+mn-ea"/>
                <a:cs typeface="+mn-cs"/>
              </a:rPr>
              <a:t>Not:</a:t>
            </a:r>
          </a:p>
          <a:p>
            <a:pPr marL="727075" lvl="1" indent="-1588" algn="just">
              <a:spcBef>
                <a:spcPct val="20000"/>
              </a:spcBef>
              <a:buClr>
                <a:srgbClr val="C00000"/>
              </a:buClr>
              <a:buSzPct val="100000"/>
            </a:pPr>
            <a:r>
              <a:rPr lang="tr-TR" dirty="0" smtClean="0">
                <a:solidFill>
                  <a:srgbClr val="0070C0"/>
                </a:solidFill>
                <a:latin typeface="Trebuchet MS" pitchFamily="34" charset="0"/>
              </a:rPr>
              <a:t>	Değerin tam bir kelime olması gerekmez!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62500" lnSpcReduction="20000"/>
          </a:bodyPr>
          <a:lstStyle/>
          <a:p>
            <a:pPr marL="0" indent="0" algn="just">
              <a:buClr>
                <a:srgbClr val="C00000"/>
              </a:buClr>
              <a:buSzPct val="100000"/>
              <a:buNone/>
            </a:pPr>
            <a:r>
              <a:rPr lang="tr-TR" sz="4200" dirty="0" smtClean="0">
                <a:solidFill>
                  <a:srgbClr val="C00000"/>
                </a:solidFill>
                <a:latin typeface="Trebuchet MS" pitchFamily="34" charset="0"/>
              </a:rPr>
              <a:t>Öznitelik seçiciler</a:t>
            </a:r>
          </a:p>
          <a:p>
            <a:pPr marL="361950" indent="-266700" algn="just">
              <a:buClr>
                <a:srgbClr val="C00000"/>
              </a:buClr>
              <a:buSzPct val="100000"/>
              <a:buFont typeface="Wingdings" pitchFamily="2" charset="2"/>
              <a:buChar char="§"/>
            </a:pPr>
            <a:r>
              <a:rPr lang="tr-TR" sz="3800" i="1" dirty="0" smtClean="0">
                <a:solidFill>
                  <a:srgbClr val="C00000"/>
                </a:solidFill>
                <a:latin typeface="Trebuchet MS" pitchFamily="34" charset="0"/>
              </a:rPr>
              <a:t>CSS [öznitelik*="değer"] Seçici</a:t>
            </a:r>
          </a:p>
          <a:p>
            <a:pPr marL="361950" indent="-266700" algn="just">
              <a:buClr>
                <a:srgbClr val="C00000"/>
              </a:buClr>
              <a:buSzPct val="100000"/>
              <a:buNone/>
            </a:pPr>
            <a:r>
              <a:rPr lang="tr-TR" sz="3400" dirty="0" smtClean="0">
                <a:solidFill>
                  <a:schemeClr val="tx1">
                    <a:lumMod val="75000"/>
                    <a:lumOff val="25000"/>
                  </a:schemeClr>
                </a:solidFill>
                <a:latin typeface="Trebuchet MS" pitchFamily="34" charset="0"/>
              </a:rPr>
              <a:t>	Bu seçici, nitelik değeri belirli bir değer içeren öğeleri seçmek için kullanılır.</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&lt;!DOCTYPE html&gt;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&lt;html&gt;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&lt;head&gt;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&lt;style&gt; </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[class*="</a:t>
            </a:r>
            <a:r>
              <a:rPr lang="en-US" sz="2100" dirty="0" err="1" smtClean="0">
                <a:solidFill>
                  <a:schemeClr val="tx1">
                    <a:lumMod val="75000"/>
                    <a:lumOff val="25000"/>
                  </a:schemeClr>
                </a:solidFill>
                <a:latin typeface="Trebuchet MS" pitchFamily="34" charset="0"/>
              </a:rPr>
              <a:t>te</a:t>
            </a:r>
            <a:r>
              <a:rPr lang="en-US" sz="2100" dirty="0" smtClean="0">
                <a:solidFill>
                  <a:schemeClr val="tx1">
                    <a:lumMod val="75000"/>
                    <a:lumOff val="25000"/>
                  </a:schemeClr>
                </a:solidFill>
                <a:latin typeface="Trebuchet MS" pitchFamily="34" charset="0"/>
              </a:rPr>
              <a:t>"] {</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background: yellow;</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&lt;/style&gt;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&lt;/head&gt;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&lt;body&gt;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&lt;h2&gt;CSS [</a:t>
            </a:r>
            <a:r>
              <a:rPr lang="en-US" sz="2100" dirty="0" err="1" smtClean="0">
                <a:solidFill>
                  <a:schemeClr val="tx1">
                    <a:lumMod val="75000"/>
                    <a:lumOff val="25000"/>
                  </a:schemeClr>
                </a:solidFill>
                <a:latin typeface="Trebuchet MS" pitchFamily="34" charset="0"/>
              </a:rPr>
              <a:t>öznitelik</a:t>
            </a:r>
            <a:r>
              <a:rPr lang="en-US" sz="2100" dirty="0" smtClean="0">
                <a:solidFill>
                  <a:schemeClr val="tx1">
                    <a:lumMod val="75000"/>
                    <a:lumOff val="25000"/>
                  </a:schemeClr>
                </a:solidFill>
                <a:latin typeface="Trebuchet MS" pitchFamily="34" charset="0"/>
              </a:rPr>
              <a:t>*="</a:t>
            </a:r>
            <a:r>
              <a:rPr lang="en-US" sz="2100" dirty="0" err="1" smtClean="0">
                <a:solidFill>
                  <a:schemeClr val="tx1">
                    <a:lumMod val="75000"/>
                    <a:lumOff val="25000"/>
                  </a:schemeClr>
                </a:solidFill>
                <a:latin typeface="Trebuchet MS" pitchFamily="34" charset="0"/>
              </a:rPr>
              <a:t>değer</a:t>
            </a:r>
            <a:r>
              <a:rPr lang="en-US" sz="2100" dirty="0" smtClean="0">
                <a:solidFill>
                  <a:schemeClr val="tx1">
                    <a:lumMod val="75000"/>
                    <a:lumOff val="25000"/>
                  </a:schemeClr>
                </a:solidFill>
                <a:latin typeface="Trebuchet MS" pitchFamily="34" charset="0"/>
              </a:rPr>
              <a:t>"] </a:t>
            </a:r>
            <a:r>
              <a:rPr lang="en-US" sz="2100" dirty="0" err="1" smtClean="0">
                <a:solidFill>
                  <a:schemeClr val="tx1">
                    <a:lumMod val="75000"/>
                    <a:lumOff val="25000"/>
                  </a:schemeClr>
                </a:solidFill>
                <a:latin typeface="Trebuchet MS" pitchFamily="34" charset="0"/>
              </a:rPr>
              <a:t>Seçici</a:t>
            </a:r>
            <a:r>
              <a:rPr lang="en-US" sz="2100" dirty="0" smtClean="0">
                <a:solidFill>
                  <a:schemeClr val="tx1">
                    <a:lumMod val="75000"/>
                    <a:lumOff val="25000"/>
                  </a:schemeClr>
                </a:solidFill>
                <a:latin typeface="Trebuchet MS" pitchFamily="34" charset="0"/>
              </a:rPr>
              <a:t>&lt;/h2&gt;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&lt;div class="</a:t>
            </a:r>
            <a:r>
              <a:rPr lang="en-US" sz="2100" dirty="0" err="1" smtClean="0">
                <a:solidFill>
                  <a:schemeClr val="tx1">
                    <a:lumMod val="75000"/>
                    <a:lumOff val="25000"/>
                  </a:schemeClr>
                </a:solidFill>
                <a:latin typeface="Trebuchet MS" pitchFamily="34" charset="0"/>
              </a:rPr>
              <a:t>first_test</a:t>
            </a:r>
            <a:r>
              <a:rPr lang="en-US" sz="2100" dirty="0" smtClean="0">
                <a:solidFill>
                  <a:schemeClr val="tx1">
                    <a:lumMod val="75000"/>
                    <a:lumOff val="25000"/>
                  </a:schemeClr>
                </a:solidFill>
                <a:latin typeface="Trebuchet MS" pitchFamily="34" charset="0"/>
              </a:rPr>
              <a:t>"&gt;</a:t>
            </a:r>
            <a:r>
              <a:rPr lang="en-US" sz="2100" dirty="0" err="1" smtClean="0">
                <a:solidFill>
                  <a:schemeClr val="tx1">
                    <a:lumMod val="75000"/>
                    <a:lumOff val="25000"/>
                  </a:schemeClr>
                </a:solidFill>
                <a:latin typeface="Trebuchet MS" pitchFamily="34" charset="0"/>
              </a:rPr>
              <a:t>Birinci</a:t>
            </a:r>
            <a:r>
              <a:rPr lang="en-US" sz="2100" dirty="0" smtClean="0">
                <a:solidFill>
                  <a:schemeClr val="tx1">
                    <a:lumMod val="75000"/>
                    <a:lumOff val="25000"/>
                  </a:schemeClr>
                </a:solidFill>
                <a:latin typeface="Trebuchet MS" pitchFamily="34" charset="0"/>
              </a:rPr>
              <a:t> div </a:t>
            </a:r>
            <a:r>
              <a:rPr lang="en-US" sz="2100" dirty="0" err="1" smtClean="0">
                <a:solidFill>
                  <a:schemeClr val="tx1">
                    <a:lumMod val="75000"/>
                    <a:lumOff val="25000"/>
                  </a:schemeClr>
                </a:solidFill>
                <a:latin typeface="Trebuchet MS" pitchFamily="34" charset="0"/>
              </a:rPr>
              <a:t>elemanı</a:t>
            </a:r>
            <a:r>
              <a:rPr lang="en-US" sz="2100" dirty="0" smtClean="0">
                <a:solidFill>
                  <a:schemeClr val="tx1">
                    <a:lumMod val="75000"/>
                    <a:lumOff val="25000"/>
                  </a:schemeClr>
                </a:solidFill>
                <a:latin typeface="Trebuchet MS" pitchFamily="34" charset="0"/>
              </a:rPr>
              <a:t>&lt;/div&gt;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&lt;div class="second"&gt;</a:t>
            </a:r>
            <a:r>
              <a:rPr lang="en-US" sz="2100" dirty="0" err="1" smtClean="0">
                <a:solidFill>
                  <a:schemeClr val="tx1">
                    <a:lumMod val="75000"/>
                    <a:lumOff val="25000"/>
                  </a:schemeClr>
                </a:solidFill>
                <a:latin typeface="Trebuchet MS" pitchFamily="34" charset="0"/>
              </a:rPr>
              <a:t>İkinci</a:t>
            </a:r>
            <a:r>
              <a:rPr lang="en-US" sz="2100" dirty="0" smtClean="0">
                <a:solidFill>
                  <a:schemeClr val="tx1">
                    <a:lumMod val="75000"/>
                    <a:lumOff val="25000"/>
                  </a:schemeClr>
                </a:solidFill>
                <a:latin typeface="Trebuchet MS" pitchFamily="34" charset="0"/>
              </a:rPr>
              <a:t> div </a:t>
            </a:r>
            <a:r>
              <a:rPr lang="en-US" sz="2100" dirty="0" err="1" smtClean="0">
                <a:solidFill>
                  <a:schemeClr val="tx1">
                    <a:lumMod val="75000"/>
                    <a:lumOff val="25000"/>
                  </a:schemeClr>
                </a:solidFill>
                <a:latin typeface="Trebuchet MS" pitchFamily="34" charset="0"/>
              </a:rPr>
              <a:t>elemanı</a:t>
            </a:r>
            <a:r>
              <a:rPr lang="en-US" sz="2100" dirty="0" smtClean="0">
                <a:solidFill>
                  <a:schemeClr val="tx1">
                    <a:lumMod val="75000"/>
                    <a:lumOff val="25000"/>
                  </a:schemeClr>
                </a:solidFill>
                <a:latin typeface="Trebuchet MS" pitchFamily="34" charset="0"/>
              </a:rPr>
              <a:t>&lt;/div&gt;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&lt;div class="my-test"&gt;</a:t>
            </a:r>
            <a:r>
              <a:rPr lang="en-US" sz="2100" dirty="0" err="1" smtClean="0">
                <a:solidFill>
                  <a:schemeClr val="tx1">
                    <a:lumMod val="75000"/>
                    <a:lumOff val="25000"/>
                  </a:schemeClr>
                </a:solidFill>
                <a:latin typeface="Trebuchet MS" pitchFamily="34" charset="0"/>
              </a:rPr>
              <a:t>Üçüncü</a:t>
            </a:r>
            <a:r>
              <a:rPr lang="en-US" sz="2100" dirty="0" smtClean="0">
                <a:solidFill>
                  <a:schemeClr val="tx1">
                    <a:lumMod val="75000"/>
                    <a:lumOff val="25000"/>
                  </a:schemeClr>
                </a:solidFill>
                <a:latin typeface="Trebuchet MS" pitchFamily="34" charset="0"/>
              </a:rPr>
              <a:t> div </a:t>
            </a:r>
            <a:r>
              <a:rPr lang="en-US" sz="2100" dirty="0" err="1" smtClean="0">
                <a:solidFill>
                  <a:schemeClr val="tx1">
                    <a:lumMod val="75000"/>
                    <a:lumOff val="25000"/>
                  </a:schemeClr>
                </a:solidFill>
                <a:latin typeface="Trebuchet MS" pitchFamily="34" charset="0"/>
              </a:rPr>
              <a:t>elemanı</a:t>
            </a:r>
            <a:r>
              <a:rPr lang="en-US" sz="2100" dirty="0" smtClean="0">
                <a:solidFill>
                  <a:schemeClr val="tx1">
                    <a:lumMod val="75000"/>
                    <a:lumOff val="25000"/>
                  </a:schemeClr>
                </a:solidFill>
                <a:latin typeface="Trebuchet MS" pitchFamily="34" charset="0"/>
              </a:rPr>
              <a:t>&lt;/div&gt;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&lt;p class="</a:t>
            </a:r>
            <a:r>
              <a:rPr lang="en-US" sz="2100" dirty="0" err="1" smtClean="0">
                <a:solidFill>
                  <a:schemeClr val="tx1">
                    <a:lumMod val="75000"/>
                    <a:lumOff val="25000"/>
                  </a:schemeClr>
                </a:solidFill>
                <a:latin typeface="Trebuchet MS" pitchFamily="34" charset="0"/>
              </a:rPr>
              <a:t>mytest</a:t>
            </a:r>
            <a:r>
              <a:rPr lang="en-US" sz="2100" dirty="0" smtClean="0">
                <a:solidFill>
                  <a:schemeClr val="tx1">
                    <a:lumMod val="75000"/>
                    <a:lumOff val="25000"/>
                  </a:schemeClr>
                </a:solidFill>
                <a:latin typeface="Trebuchet MS" pitchFamily="34" charset="0"/>
              </a:rPr>
              <a:t>"&gt;</a:t>
            </a:r>
            <a:r>
              <a:rPr lang="en-US" sz="2100" dirty="0" err="1" smtClean="0">
                <a:solidFill>
                  <a:schemeClr val="tx1">
                    <a:lumMod val="75000"/>
                    <a:lumOff val="25000"/>
                  </a:schemeClr>
                </a:solidFill>
                <a:latin typeface="Trebuchet MS" pitchFamily="34" charset="0"/>
              </a:rPr>
              <a:t>Paragraf</a:t>
            </a:r>
            <a:r>
              <a:rPr lang="en-US" sz="2100" dirty="0" smtClean="0">
                <a:solidFill>
                  <a:schemeClr val="tx1">
                    <a:lumMod val="75000"/>
                    <a:lumOff val="25000"/>
                  </a:schemeClr>
                </a:solidFill>
                <a:latin typeface="Trebuchet MS" pitchFamily="34" charset="0"/>
              </a:rPr>
              <a:t> </a:t>
            </a:r>
            <a:r>
              <a:rPr lang="en-US" sz="2100" dirty="0" err="1" smtClean="0">
                <a:solidFill>
                  <a:schemeClr val="tx1">
                    <a:lumMod val="75000"/>
                    <a:lumOff val="25000"/>
                  </a:schemeClr>
                </a:solidFill>
                <a:latin typeface="Trebuchet MS" pitchFamily="34" charset="0"/>
              </a:rPr>
              <a:t>içindeki</a:t>
            </a:r>
            <a:r>
              <a:rPr lang="en-US" sz="2100" dirty="0" smtClean="0">
                <a:solidFill>
                  <a:schemeClr val="tx1">
                    <a:lumMod val="75000"/>
                    <a:lumOff val="25000"/>
                  </a:schemeClr>
                </a:solidFill>
                <a:latin typeface="Trebuchet MS" pitchFamily="34" charset="0"/>
              </a:rPr>
              <a:t> </a:t>
            </a:r>
            <a:r>
              <a:rPr lang="en-US" sz="2100" dirty="0" err="1" smtClean="0">
                <a:solidFill>
                  <a:schemeClr val="tx1">
                    <a:lumMod val="75000"/>
                    <a:lumOff val="25000"/>
                  </a:schemeClr>
                </a:solidFill>
                <a:latin typeface="Trebuchet MS" pitchFamily="34" charset="0"/>
              </a:rPr>
              <a:t>bazı</a:t>
            </a:r>
            <a:r>
              <a:rPr lang="en-US" sz="2100" dirty="0" smtClean="0">
                <a:solidFill>
                  <a:schemeClr val="tx1">
                    <a:lumMod val="75000"/>
                    <a:lumOff val="25000"/>
                  </a:schemeClr>
                </a:solidFill>
                <a:latin typeface="Trebuchet MS" pitchFamily="34" charset="0"/>
              </a:rPr>
              <a:t> </a:t>
            </a:r>
            <a:r>
              <a:rPr lang="en-US" sz="2100" dirty="0" err="1" smtClean="0">
                <a:solidFill>
                  <a:schemeClr val="tx1">
                    <a:lumMod val="75000"/>
                    <a:lumOff val="25000"/>
                  </a:schemeClr>
                </a:solidFill>
                <a:latin typeface="Trebuchet MS" pitchFamily="34" charset="0"/>
              </a:rPr>
              <a:t>yazılar</a:t>
            </a:r>
            <a:r>
              <a:rPr lang="en-US" sz="2100" dirty="0" smtClean="0">
                <a:solidFill>
                  <a:schemeClr val="tx1">
                    <a:lumMod val="75000"/>
                    <a:lumOff val="25000"/>
                  </a:schemeClr>
                </a:solidFill>
                <a:latin typeface="Trebuchet MS" pitchFamily="34" charset="0"/>
              </a:rPr>
              <a:t>&lt;/p&gt;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    &lt;/body&gt;</a:t>
            </a:r>
          </a:p>
          <a:p>
            <a:pPr marL="361950" indent="-266700" algn="just">
              <a:buClr>
                <a:srgbClr val="C00000"/>
              </a:buClr>
              <a:buSzPct val="100000"/>
              <a:buNone/>
            </a:pPr>
            <a:r>
              <a:rPr lang="en-US" sz="2100" dirty="0" smtClean="0">
                <a:solidFill>
                  <a:schemeClr val="tx1">
                    <a:lumMod val="75000"/>
                    <a:lumOff val="25000"/>
                  </a:schemeClr>
                </a:solidFill>
                <a:latin typeface="Trebuchet MS" pitchFamily="34" charset="0"/>
              </a:rPr>
              <a:t>&lt;/html&gt;</a:t>
            </a:r>
            <a:endParaRPr lang="tr-TR" sz="18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6" name="2 İçerik Yer Tutucusu"/>
          <p:cNvSpPr txBox="1">
            <a:spLocks/>
          </p:cNvSpPr>
          <p:nvPr/>
        </p:nvSpPr>
        <p:spPr>
          <a:xfrm>
            <a:off x="3203848" y="3356992"/>
            <a:ext cx="5328592" cy="1800200"/>
          </a:xfrm>
          <a:prstGeom prst="rect">
            <a:avLst/>
          </a:prstGeom>
        </p:spPr>
        <p:txBody>
          <a:bodyPr vert="horz">
            <a:normAutofit/>
          </a:bodyPr>
          <a:lstStyle/>
          <a:p>
            <a:pPr marL="361950" lvl="0" indent="-266700" algn="just">
              <a:spcBef>
                <a:spcPts val="600"/>
              </a:spcBef>
              <a:buClr>
                <a:srgbClr val="C00000"/>
              </a:buClr>
              <a:buSzPct val="100000"/>
            </a:pPr>
            <a:r>
              <a:rPr kumimoji="0" lang="tr-TR" b="0" i="0" u="none" strike="noStrike" kern="1200" cap="none" spc="0" normalizeH="0" baseline="0" noProof="0" dirty="0" smtClean="0">
                <a:ln>
                  <a:noFill/>
                </a:ln>
                <a:solidFill>
                  <a:srgbClr val="C00000"/>
                </a:solidFill>
                <a:effectLst/>
                <a:uLnTx/>
                <a:uFillTx/>
                <a:latin typeface="Trebuchet MS" pitchFamily="34" charset="0"/>
                <a:ea typeface="+mn-ea"/>
                <a:cs typeface="+mn-cs"/>
              </a:rPr>
              <a:t>Not:</a:t>
            </a:r>
          </a:p>
          <a:p>
            <a:pPr marL="727075" lvl="1" indent="-1588" algn="just">
              <a:spcBef>
                <a:spcPct val="20000"/>
              </a:spcBef>
              <a:buClr>
                <a:srgbClr val="C00000"/>
              </a:buClr>
              <a:buSzPct val="100000"/>
            </a:pPr>
            <a:r>
              <a:rPr lang="tr-TR" dirty="0" smtClean="0">
                <a:solidFill>
                  <a:srgbClr val="0070C0"/>
                </a:solidFill>
                <a:latin typeface="Trebuchet MS" pitchFamily="34" charset="0"/>
              </a:rPr>
              <a:t>	Değerin tam bir kelime olması gerekmez!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77500" lnSpcReduction="20000"/>
          </a:bodyPr>
          <a:lstStyle/>
          <a:p>
            <a:pPr marL="0" indent="0" algn="just">
              <a:buClr>
                <a:srgbClr val="C00000"/>
              </a:buClr>
              <a:buSzPct val="100000"/>
              <a:buNone/>
            </a:pPr>
            <a:r>
              <a:rPr lang="tr-TR" sz="3400" dirty="0" smtClean="0">
                <a:solidFill>
                  <a:srgbClr val="C00000"/>
                </a:solidFill>
                <a:latin typeface="Trebuchet MS" pitchFamily="34" charset="0"/>
              </a:rPr>
              <a:t>Öznitelik seçiciler</a:t>
            </a:r>
          </a:p>
          <a:p>
            <a:pPr marL="361950" indent="-266700" algn="just">
              <a:buClr>
                <a:srgbClr val="C00000"/>
              </a:buClr>
              <a:buSzPct val="100000"/>
              <a:buFont typeface="Wingdings" pitchFamily="2" charset="2"/>
              <a:buChar char="§"/>
            </a:pPr>
            <a:r>
              <a:rPr lang="tr-TR" sz="3100" i="1" dirty="0" smtClean="0">
                <a:solidFill>
                  <a:srgbClr val="C00000"/>
                </a:solidFill>
                <a:latin typeface="Trebuchet MS" pitchFamily="34" charset="0"/>
              </a:rPr>
              <a:t>Öznitelik seçicilerle form biçimlendirme</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&lt;!DOCTYPE html&gt;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&lt;html&gt;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a:t>
            </a:r>
            <a:r>
              <a:rPr lang="tr-TR" sz="2100" dirty="0" err="1" smtClean="0">
                <a:solidFill>
                  <a:schemeClr val="tx1">
                    <a:lumMod val="75000"/>
                    <a:lumOff val="25000"/>
                  </a:schemeClr>
                </a:solidFill>
                <a:latin typeface="Trebuchet MS" pitchFamily="34" charset="0"/>
              </a:rPr>
              <a:t>head</a:t>
            </a:r>
            <a:r>
              <a:rPr lang="tr-TR" sz="2100"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a:t>
            </a:r>
            <a:r>
              <a:rPr lang="tr-TR" sz="2100" dirty="0" err="1" smtClean="0">
                <a:solidFill>
                  <a:schemeClr val="tx1">
                    <a:lumMod val="75000"/>
                    <a:lumOff val="25000"/>
                  </a:schemeClr>
                </a:solidFill>
                <a:latin typeface="Trebuchet MS" pitchFamily="34" charset="0"/>
              </a:rPr>
              <a:t>style</a:t>
            </a:r>
            <a:r>
              <a:rPr lang="tr-TR" sz="2100"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input</a:t>
            </a:r>
            <a:r>
              <a:rPr lang="tr-TR" sz="2100" dirty="0" smtClean="0">
                <a:solidFill>
                  <a:schemeClr val="tx1">
                    <a:lumMod val="75000"/>
                    <a:lumOff val="25000"/>
                  </a:schemeClr>
                </a:solidFill>
                <a:latin typeface="Trebuchet MS" pitchFamily="34" charset="0"/>
              </a:rPr>
              <a:t>[</a:t>
            </a:r>
            <a:r>
              <a:rPr lang="tr-TR" sz="2100" dirty="0" err="1" smtClean="0">
                <a:solidFill>
                  <a:schemeClr val="tx1">
                    <a:lumMod val="75000"/>
                    <a:lumOff val="25000"/>
                  </a:schemeClr>
                </a:solidFill>
                <a:latin typeface="Trebuchet MS" pitchFamily="34" charset="0"/>
              </a:rPr>
              <a:t>type</a:t>
            </a:r>
            <a:r>
              <a:rPr lang="tr-TR" sz="2100" dirty="0" smtClean="0">
                <a:solidFill>
                  <a:schemeClr val="tx1">
                    <a:lumMod val="75000"/>
                    <a:lumOff val="25000"/>
                  </a:schemeClr>
                </a:solidFill>
                <a:latin typeface="Trebuchet MS" pitchFamily="34" charset="0"/>
              </a:rPr>
              <a:t>=</a:t>
            </a:r>
            <a:r>
              <a:rPr lang="tr-TR" sz="2100" dirty="0" err="1" smtClean="0">
                <a:solidFill>
                  <a:schemeClr val="tx1">
                    <a:lumMod val="75000"/>
                    <a:lumOff val="25000"/>
                  </a:schemeClr>
                </a:solidFill>
                <a:latin typeface="Trebuchet MS" pitchFamily="34" charset="0"/>
              </a:rPr>
              <a:t>text</a:t>
            </a:r>
            <a:r>
              <a:rPr lang="tr-TR" sz="2100" dirty="0" smtClean="0">
                <a:solidFill>
                  <a:schemeClr val="tx1">
                    <a:lumMod val="75000"/>
                    <a:lumOff val="25000"/>
                  </a:schemeClr>
                </a:solidFill>
                <a:latin typeface="Trebuchet MS" pitchFamily="34" charset="0"/>
              </a:rPr>
              <a:t>] {</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width</a:t>
            </a:r>
            <a:r>
              <a:rPr lang="tr-TR" sz="2100" dirty="0" smtClean="0">
                <a:solidFill>
                  <a:schemeClr val="tx1">
                    <a:lumMod val="75000"/>
                    <a:lumOff val="25000"/>
                  </a:schemeClr>
                </a:solidFill>
                <a:latin typeface="Trebuchet MS" pitchFamily="34" charset="0"/>
              </a:rPr>
              <a:t>: 150px;</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display</a:t>
            </a: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block</a:t>
            </a:r>
            <a:r>
              <a:rPr lang="tr-TR" sz="2100" dirty="0" smtClean="0">
                <a:solidFill>
                  <a:schemeClr val="tx1">
                    <a:lumMod val="75000"/>
                    <a:lumOff val="25000"/>
                  </a:schemeClr>
                </a:solidFill>
                <a:latin typeface="Trebuchet MS" pitchFamily="34" charset="0"/>
              </a:rPr>
              <a: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margin</a:t>
            </a:r>
            <a:r>
              <a:rPr lang="tr-TR" sz="2100" dirty="0" smtClean="0">
                <a:solidFill>
                  <a:schemeClr val="tx1">
                    <a:lumMod val="75000"/>
                    <a:lumOff val="25000"/>
                  </a:schemeClr>
                </a:solidFill>
                <a:latin typeface="Trebuchet MS" pitchFamily="34" charset="0"/>
              </a:rPr>
              <a:t>-</a:t>
            </a:r>
            <a:r>
              <a:rPr lang="tr-TR" sz="2100" dirty="0" err="1" smtClean="0">
                <a:solidFill>
                  <a:schemeClr val="tx1">
                    <a:lumMod val="75000"/>
                    <a:lumOff val="25000"/>
                  </a:schemeClr>
                </a:solidFill>
                <a:latin typeface="Trebuchet MS" pitchFamily="34" charset="0"/>
              </a:rPr>
              <a:t>bottom</a:t>
            </a:r>
            <a:r>
              <a:rPr lang="tr-TR" sz="2100" dirty="0" smtClean="0">
                <a:solidFill>
                  <a:schemeClr val="tx1">
                    <a:lumMod val="75000"/>
                    <a:lumOff val="25000"/>
                  </a:schemeClr>
                </a:solidFill>
                <a:latin typeface="Trebuchet MS" pitchFamily="34" charset="0"/>
              </a:rPr>
              <a:t>: 10px;</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background-</a:t>
            </a:r>
            <a:r>
              <a:rPr lang="tr-TR" sz="2100" dirty="0" err="1" smtClean="0">
                <a:solidFill>
                  <a:schemeClr val="tx1">
                    <a:lumMod val="75000"/>
                    <a:lumOff val="25000"/>
                  </a:schemeClr>
                </a:solidFill>
                <a:latin typeface="Trebuchet MS" pitchFamily="34" charset="0"/>
              </a:rPr>
              <a:t>color</a:t>
            </a: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yellow</a:t>
            </a:r>
            <a:r>
              <a:rPr lang="tr-TR" sz="2100" dirty="0" smtClean="0">
                <a:solidFill>
                  <a:schemeClr val="tx1">
                    <a:lumMod val="75000"/>
                    <a:lumOff val="25000"/>
                  </a:schemeClr>
                </a:solidFill>
                <a:latin typeface="Trebuchet MS" pitchFamily="34" charset="0"/>
              </a:rPr>
              <a: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input</a:t>
            </a:r>
            <a:r>
              <a:rPr lang="tr-TR" sz="2100" dirty="0" smtClean="0">
                <a:solidFill>
                  <a:schemeClr val="tx1">
                    <a:lumMod val="75000"/>
                    <a:lumOff val="25000"/>
                  </a:schemeClr>
                </a:solidFill>
                <a:latin typeface="Trebuchet MS" pitchFamily="34" charset="0"/>
              </a:rPr>
              <a:t>[</a:t>
            </a:r>
            <a:r>
              <a:rPr lang="tr-TR" sz="2100" dirty="0" err="1" smtClean="0">
                <a:solidFill>
                  <a:schemeClr val="tx1">
                    <a:lumMod val="75000"/>
                    <a:lumOff val="25000"/>
                  </a:schemeClr>
                </a:solidFill>
                <a:latin typeface="Trebuchet MS" pitchFamily="34" charset="0"/>
              </a:rPr>
              <a:t>type</a:t>
            </a:r>
            <a:r>
              <a:rPr lang="tr-TR" sz="2100" dirty="0" smtClean="0">
                <a:solidFill>
                  <a:schemeClr val="tx1">
                    <a:lumMod val="75000"/>
                    <a:lumOff val="25000"/>
                  </a:schemeClr>
                </a:solidFill>
                <a:latin typeface="Trebuchet MS" pitchFamily="34" charset="0"/>
              </a:rPr>
              <a:t>=</a:t>
            </a:r>
            <a:r>
              <a:rPr lang="tr-TR" sz="2100" dirty="0" err="1" smtClean="0">
                <a:solidFill>
                  <a:schemeClr val="tx1">
                    <a:lumMod val="75000"/>
                    <a:lumOff val="25000"/>
                  </a:schemeClr>
                </a:solidFill>
                <a:latin typeface="Trebuchet MS" pitchFamily="34" charset="0"/>
              </a:rPr>
              <a:t>button</a:t>
            </a:r>
            <a:r>
              <a:rPr lang="tr-TR" sz="2100" dirty="0" smtClean="0">
                <a:solidFill>
                  <a:schemeClr val="tx1">
                    <a:lumMod val="75000"/>
                    <a:lumOff val="25000"/>
                  </a:schemeClr>
                </a:solidFill>
                <a:latin typeface="Trebuchet MS" pitchFamily="34" charset="0"/>
              </a:rPr>
              <a:t>] {</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width</a:t>
            </a:r>
            <a:r>
              <a:rPr lang="tr-TR" sz="2100" dirty="0" smtClean="0">
                <a:solidFill>
                  <a:schemeClr val="tx1">
                    <a:lumMod val="75000"/>
                    <a:lumOff val="25000"/>
                  </a:schemeClr>
                </a:solidFill>
                <a:latin typeface="Trebuchet MS" pitchFamily="34" charset="0"/>
              </a:rPr>
              <a:t>: 120px;</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margin</a:t>
            </a:r>
            <a:r>
              <a:rPr lang="tr-TR" sz="2100" dirty="0" smtClean="0">
                <a:solidFill>
                  <a:schemeClr val="tx1">
                    <a:lumMod val="75000"/>
                    <a:lumOff val="25000"/>
                  </a:schemeClr>
                </a:solidFill>
                <a:latin typeface="Trebuchet MS" pitchFamily="34" charset="0"/>
              </a:rPr>
              <a:t>-</a:t>
            </a:r>
            <a:r>
              <a:rPr lang="tr-TR" sz="2100" dirty="0" err="1" smtClean="0">
                <a:solidFill>
                  <a:schemeClr val="tx1">
                    <a:lumMod val="75000"/>
                    <a:lumOff val="25000"/>
                  </a:schemeClr>
                </a:solidFill>
                <a:latin typeface="Trebuchet MS" pitchFamily="34" charset="0"/>
              </a:rPr>
              <a:t>left</a:t>
            </a:r>
            <a:r>
              <a:rPr lang="tr-TR" sz="2100" dirty="0" smtClean="0">
                <a:solidFill>
                  <a:schemeClr val="tx1">
                    <a:lumMod val="75000"/>
                    <a:lumOff val="25000"/>
                  </a:schemeClr>
                </a:solidFill>
                <a:latin typeface="Trebuchet MS" pitchFamily="34" charset="0"/>
              </a:rPr>
              <a:t>: 35px;</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display</a:t>
            </a:r>
            <a:r>
              <a:rPr lang="tr-TR" sz="2100" dirty="0" smtClean="0">
                <a:solidFill>
                  <a:schemeClr val="tx1">
                    <a:lumMod val="75000"/>
                    <a:lumOff val="25000"/>
                  </a:schemeClr>
                </a:solidFill>
                <a:latin typeface="Trebuchet MS" pitchFamily="34" charset="0"/>
              </a:rPr>
              <a:t>: </a:t>
            </a:r>
            <a:r>
              <a:rPr lang="tr-TR" sz="2100" dirty="0" err="1" smtClean="0">
                <a:solidFill>
                  <a:schemeClr val="tx1">
                    <a:lumMod val="75000"/>
                    <a:lumOff val="25000"/>
                  </a:schemeClr>
                </a:solidFill>
                <a:latin typeface="Trebuchet MS" pitchFamily="34" charset="0"/>
              </a:rPr>
              <a:t>block</a:t>
            </a:r>
            <a:r>
              <a:rPr lang="tr-TR" sz="2100" dirty="0" smtClean="0">
                <a:solidFill>
                  <a:schemeClr val="tx1">
                    <a:lumMod val="75000"/>
                    <a:lumOff val="25000"/>
                  </a:schemeClr>
                </a:solidFill>
                <a:latin typeface="Trebuchet MS" pitchFamily="34" charset="0"/>
              </a:rPr>
              <a: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a:t>
            </a:r>
            <a:r>
              <a:rPr lang="tr-TR" sz="2100" dirty="0" err="1" smtClean="0">
                <a:solidFill>
                  <a:schemeClr val="tx1">
                    <a:lumMod val="75000"/>
                    <a:lumOff val="25000"/>
                  </a:schemeClr>
                </a:solidFill>
                <a:latin typeface="Trebuchet MS" pitchFamily="34" charset="0"/>
              </a:rPr>
              <a:t>style</a:t>
            </a:r>
            <a:r>
              <a:rPr lang="tr-TR" sz="2100"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sz="2100" dirty="0" smtClean="0">
                <a:solidFill>
                  <a:schemeClr val="tx1">
                    <a:lumMod val="75000"/>
                    <a:lumOff val="25000"/>
                  </a:schemeClr>
                </a:solidFill>
                <a:latin typeface="Trebuchet MS" pitchFamily="34" charset="0"/>
              </a:rPr>
              <a:t>    &lt;/</a:t>
            </a:r>
            <a:r>
              <a:rPr lang="tr-TR" sz="2100" dirty="0" err="1" smtClean="0">
                <a:solidFill>
                  <a:schemeClr val="tx1">
                    <a:lumMod val="75000"/>
                    <a:lumOff val="25000"/>
                  </a:schemeClr>
                </a:solidFill>
                <a:latin typeface="Trebuchet MS" pitchFamily="34" charset="0"/>
              </a:rPr>
              <a:t>head</a:t>
            </a:r>
            <a:r>
              <a:rPr lang="tr-TR" sz="2100" dirty="0" smtClean="0">
                <a:solidFill>
                  <a:schemeClr val="tx1">
                    <a:lumMod val="75000"/>
                    <a:lumOff val="25000"/>
                  </a:schemeClr>
                </a:solidFill>
                <a:latin typeface="Trebuchet MS" pitchFamily="34" charset="0"/>
              </a:rPr>
              <a:t>&gt;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6" name="2 İçerik Yer Tutucusu"/>
          <p:cNvSpPr txBox="1">
            <a:spLocks/>
          </p:cNvSpPr>
          <p:nvPr/>
        </p:nvSpPr>
        <p:spPr>
          <a:xfrm>
            <a:off x="3779912" y="2780928"/>
            <a:ext cx="4645024" cy="2592288"/>
          </a:xfrm>
          <a:prstGeom prst="rect">
            <a:avLst/>
          </a:prstGeom>
        </p:spPr>
        <p:txBody>
          <a:bodyPr vert="horz">
            <a:normAutofit fontScale="85000" lnSpcReduction="10000"/>
          </a:bodyPr>
          <a:lstStyle/>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&lt;h2&gt;Öznitelik Seçicilerle Formları Biçimlendirme&lt;/h2&gt;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&lt;form name="</a:t>
            </a:r>
            <a:r>
              <a:rPr lang="tr-TR" dirty="0" err="1" smtClean="0">
                <a:solidFill>
                  <a:schemeClr val="tx1">
                    <a:lumMod val="75000"/>
                    <a:lumOff val="25000"/>
                  </a:schemeClr>
                </a:solidFill>
                <a:latin typeface="Trebuchet MS" pitchFamily="34" charset="0"/>
              </a:rPr>
              <a:t>input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action</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method</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get</a:t>
            </a:r>
            <a:r>
              <a:rPr lang="tr-TR"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Adı:&lt;</a:t>
            </a:r>
            <a:r>
              <a:rPr lang="tr-TR" dirty="0" err="1" smtClean="0">
                <a:solidFill>
                  <a:schemeClr val="tx1">
                    <a:lumMod val="75000"/>
                    <a:lumOff val="25000"/>
                  </a:schemeClr>
                </a:solidFill>
                <a:latin typeface="Trebuchet MS" pitchFamily="34" charset="0"/>
              </a:rPr>
              <a:t>input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type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text</a:t>
            </a:r>
            <a:r>
              <a:rPr lang="tr-TR" dirty="0" smtClean="0">
                <a:solidFill>
                  <a:schemeClr val="tx1">
                    <a:lumMod val="75000"/>
                    <a:lumOff val="25000"/>
                  </a:schemeClr>
                </a:solidFill>
                <a:latin typeface="Trebuchet MS" pitchFamily="34" charset="0"/>
              </a:rPr>
              <a:t>" name="Name" </a:t>
            </a:r>
            <a:r>
              <a:rPr lang="tr-TR" dirty="0" err="1" smtClean="0">
                <a:solidFill>
                  <a:schemeClr val="tx1">
                    <a:lumMod val="75000"/>
                    <a:lumOff val="25000"/>
                  </a:schemeClr>
                </a:solidFill>
                <a:latin typeface="Trebuchet MS" pitchFamily="34" charset="0"/>
              </a:rPr>
              <a:t>value</a:t>
            </a:r>
            <a:r>
              <a:rPr lang="tr-TR" dirty="0" smtClean="0">
                <a:solidFill>
                  <a:schemeClr val="tx1">
                    <a:lumMod val="75000"/>
                    <a:lumOff val="25000"/>
                  </a:schemeClr>
                </a:solidFill>
                <a:latin typeface="Trebuchet MS" pitchFamily="34" charset="0"/>
              </a:rPr>
              <a:t>="Ali" size="20"&gt;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Soyadı:&lt;</a:t>
            </a:r>
            <a:r>
              <a:rPr lang="tr-TR" dirty="0" err="1" smtClean="0">
                <a:solidFill>
                  <a:schemeClr val="tx1">
                    <a:lumMod val="75000"/>
                    <a:lumOff val="25000"/>
                  </a:schemeClr>
                </a:solidFill>
                <a:latin typeface="Trebuchet MS" pitchFamily="34" charset="0"/>
              </a:rPr>
              <a:t>input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type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text</a:t>
            </a:r>
            <a:r>
              <a:rPr lang="tr-TR" dirty="0" smtClean="0">
                <a:solidFill>
                  <a:schemeClr val="tx1">
                    <a:lumMod val="75000"/>
                    <a:lumOff val="25000"/>
                  </a:schemeClr>
                </a:solidFill>
                <a:latin typeface="Trebuchet MS" pitchFamily="34" charset="0"/>
              </a:rPr>
              <a:t>" name="Name" </a:t>
            </a:r>
            <a:r>
              <a:rPr lang="tr-TR" dirty="0" err="1" smtClean="0">
                <a:solidFill>
                  <a:schemeClr val="tx1">
                    <a:lumMod val="75000"/>
                    <a:lumOff val="25000"/>
                  </a:schemeClr>
                </a:solidFill>
                <a:latin typeface="Trebuchet MS" pitchFamily="34" charset="0"/>
              </a:rPr>
              <a:t>value</a:t>
            </a:r>
            <a:r>
              <a:rPr lang="tr-TR" dirty="0" smtClean="0">
                <a:solidFill>
                  <a:schemeClr val="tx1">
                    <a:lumMod val="75000"/>
                    <a:lumOff val="25000"/>
                  </a:schemeClr>
                </a:solidFill>
                <a:latin typeface="Trebuchet MS" pitchFamily="34" charset="0"/>
              </a:rPr>
              <a:t>="Can" size="20"&gt;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input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type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button</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value</a:t>
            </a:r>
            <a:r>
              <a:rPr lang="tr-TR" dirty="0" smtClean="0">
                <a:solidFill>
                  <a:schemeClr val="tx1">
                    <a:lumMod val="75000"/>
                    <a:lumOff val="25000"/>
                  </a:schemeClr>
                </a:solidFill>
                <a:latin typeface="Trebuchet MS" pitchFamily="34" charset="0"/>
              </a:rPr>
              <a:t>="Örnek Buton"&gt;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&lt;/form&gt;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&lt;/html&gt;</a:t>
            </a:r>
            <a:endParaRPr lang="tr-TR" dirty="0" smtClean="0">
              <a:solidFill>
                <a:srgbClr val="0070C0"/>
              </a:solidFill>
              <a:latin typeface="Trebuchet MS"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Seçici Nedir?</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CSS seçicilerini beş kategoriye ayırabiliriz:</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Basit seçiciler (Öğeleri ad, kimlik, sınıfa göre seçer)</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Birleştirici seçiciler (öğeleri aralarındaki belirli bir ilişkiye göre seçer)</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Sözde sınıf seçiciler (öğeleri belirli bir duruma göre seçer)</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Sözde öğe seçiciler (bir öğenin bir parçasını seçer ve </a:t>
            </a:r>
            <a:r>
              <a:rPr lang="tr-TR" dirty="0" err="1" smtClean="0">
                <a:solidFill>
                  <a:schemeClr val="tx1">
                    <a:lumMod val="75000"/>
                    <a:lumOff val="25000"/>
                  </a:schemeClr>
                </a:solidFill>
                <a:latin typeface="Trebuchet MS" pitchFamily="34" charset="0"/>
              </a:rPr>
              <a:t>stillendirir</a:t>
            </a:r>
            <a:r>
              <a:rPr lang="tr-TR" dirty="0" smtClean="0">
                <a:solidFill>
                  <a:schemeClr val="tx1">
                    <a:lumMod val="75000"/>
                    <a:lumOff val="25000"/>
                  </a:schemeClr>
                </a:solidFill>
                <a:latin typeface="Trebuchet MS" pitchFamily="34" charset="0"/>
              </a:rPr>
              <a:t>)</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Öznitelik seçiciler (öğeleri bir özniteliğe veya öznitelik değerine göre seçer)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Clr>
                <a:srgbClr val="C00000"/>
              </a:buClr>
              <a:buSzPct val="100000"/>
              <a:buNone/>
            </a:pPr>
            <a:r>
              <a:rPr lang="tr-TR" dirty="0" smtClean="0">
                <a:solidFill>
                  <a:schemeClr val="tx1">
                    <a:lumMod val="75000"/>
                    <a:lumOff val="25000"/>
                  </a:schemeClr>
                </a:solidFill>
                <a:latin typeface="Trebuchet MS" pitchFamily="34" charset="0"/>
              </a:rPr>
              <a:t>CSS seçicilerini beş kategoriye ayırabiliriz:</a:t>
            </a:r>
          </a:p>
          <a:p>
            <a:pPr marL="0" indent="0" algn="just">
              <a:buClr>
                <a:srgbClr val="C00000"/>
              </a:buClr>
              <a:buSzPct val="100000"/>
              <a:buNone/>
            </a:pPr>
            <a:r>
              <a:rPr lang="tr-TR" sz="2600" dirty="0" smtClean="0">
                <a:solidFill>
                  <a:srgbClr val="C00000"/>
                </a:solidFill>
                <a:latin typeface="Trebuchet MS" pitchFamily="34" charset="0"/>
              </a:rPr>
              <a:t>Basit seçiciler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2" name="Picture 2"/>
          <p:cNvPicPr>
            <a:picLocks noChangeAspect="1" noChangeArrowheads="1"/>
          </p:cNvPicPr>
          <p:nvPr/>
        </p:nvPicPr>
        <p:blipFill>
          <a:blip r:embed="rId3" cstate="print"/>
          <a:srcRect/>
          <a:stretch>
            <a:fillRect/>
          </a:stretch>
        </p:blipFill>
        <p:spPr bwMode="auto">
          <a:xfrm>
            <a:off x="395536" y="2492896"/>
            <a:ext cx="8306656" cy="40397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77500" lnSpcReduction="20000"/>
          </a:bodyPr>
          <a:lstStyle/>
          <a:p>
            <a:pPr marL="0" indent="0" algn="just">
              <a:buClr>
                <a:srgbClr val="C00000"/>
              </a:buClr>
              <a:buSzPct val="100000"/>
              <a:buNone/>
            </a:pPr>
            <a:r>
              <a:rPr lang="tr-TR" sz="3400" dirty="0" smtClean="0">
                <a:solidFill>
                  <a:srgbClr val="C00000"/>
                </a:solidFill>
                <a:latin typeface="Trebuchet MS" pitchFamily="34" charset="0"/>
              </a:rPr>
              <a:t>Basit seçiciler</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text</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align</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center</a:t>
            </a:r>
            <a:r>
              <a:rPr lang="tr-TR"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blue</a:t>
            </a:r>
            <a:r>
              <a:rPr lang="tr-TR"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&lt;h1&gt;Merhaba Dünya!&lt;/h1&gt;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&lt;p&gt;Sayfadaki her HTML etiketi stilden etkilenecektir&lt;/p&gt;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&lt;p </a:t>
            </a:r>
            <a:r>
              <a:rPr lang="tr-TR" dirty="0" err="1" smtClean="0">
                <a:solidFill>
                  <a:schemeClr val="tx1">
                    <a:lumMod val="75000"/>
                    <a:lumOff val="25000"/>
                  </a:schemeClr>
                </a:solidFill>
                <a:latin typeface="Trebuchet MS" pitchFamily="34" charset="0"/>
              </a:rPr>
              <a:t>id</a:t>
            </a:r>
            <a:r>
              <a:rPr lang="tr-TR" dirty="0" smtClean="0">
                <a:solidFill>
                  <a:schemeClr val="tx1">
                    <a:lumMod val="75000"/>
                    <a:lumOff val="25000"/>
                  </a:schemeClr>
                </a:solidFill>
                <a:latin typeface="Trebuchet MS" pitchFamily="34" charset="0"/>
              </a:rPr>
              <a:t>="para1"&gt;Ben stilden etkilendim&lt;/p&gt;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&lt;p&gt;Ben de etkilendim&lt;/p&gt;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endParaRPr lang="tr-TR" i="1" dirty="0" smtClean="0">
              <a:solidFill>
                <a:srgbClr val="C00000"/>
              </a:solidFill>
              <a:latin typeface="Trebuchet MS" pitchFamily="34" charset="0"/>
            </a:endParaRPr>
          </a:p>
          <a:p>
            <a:pPr marL="0" indent="0" algn="just">
              <a:buClr>
                <a:srgbClr val="C00000"/>
              </a:buClr>
              <a:buSzPct val="100000"/>
              <a:buNone/>
            </a:pPr>
            <a:endParaRPr lang="tr-TR" i="1" dirty="0" smtClean="0">
              <a:solidFill>
                <a:srgbClr val="C00000"/>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184576"/>
          </a:xfrm>
        </p:spPr>
        <p:txBody>
          <a:bodyPr>
            <a:normAutofit/>
          </a:bodyPr>
          <a:lstStyle/>
          <a:p>
            <a:pPr marL="0" indent="0" algn="just">
              <a:buClr>
                <a:srgbClr val="C00000"/>
              </a:buClr>
              <a:buSzPct val="100000"/>
              <a:buNone/>
            </a:pPr>
            <a:r>
              <a:rPr lang="tr-TR" sz="2600" dirty="0" smtClean="0">
                <a:solidFill>
                  <a:srgbClr val="C00000"/>
                </a:solidFill>
                <a:latin typeface="Trebuchet MS" pitchFamily="34" charset="0"/>
              </a:rPr>
              <a:t>Birleştirici seçiciler</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Birleştirici, seçiciler arasındaki ilişkiyi açıklayan bir terimdir.</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Bir CSS seçici birden fazla basit seçici içerebilir. Basit seçiciler arasına bir birleştirici dahil edebiliriz. </a:t>
            </a:r>
            <a:r>
              <a:rPr lang="tr-TR" dirty="0" err="1" smtClean="0">
                <a:solidFill>
                  <a:schemeClr val="tx1">
                    <a:lumMod val="75000"/>
                    <a:lumOff val="25000"/>
                  </a:schemeClr>
                </a:solidFill>
                <a:latin typeface="Trebuchet MS" pitchFamily="34" charset="0"/>
              </a:rPr>
              <a:t>CSS'de</a:t>
            </a:r>
            <a:r>
              <a:rPr lang="tr-TR" dirty="0" smtClean="0">
                <a:solidFill>
                  <a:schemeClr val="tx1">
                    <a:lumMod val="75000"/>
                    <a:lumOff val="25000"/>
                  </a:schemeClr>
                </a:solidFill>
                <a:latin typeface="Trebuchet MS" pitchFamily="34" charset="0"/>
              </a:rPr>
              <a:t> dört farklı birleştirici vardır:</a:t>
            </a:r>
          </a:p>
          <a:p>
            <a:pPr marL="361950" indent="-266700"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Alt seçici (boşluk)</a:t>
            </a:r>
          </a:p>
          <a:p>
            <a:pPr marL="361950" indent="-266700"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Çocuk seçici (&gt;)</a:t>
            </a:r>
          </a:p>
          <a:p>
            <a:pPr marL="361950" indent="-266700"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Bitişik kardeş seçici (+)</a:t>
            </a:r>
          </a:p>
          <a:p>
            <a:pPr marL="361950" indent="-266700"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Genel kardeş seçici (~)</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Clr>
                <a:srgbClr val="C00000"/>
              </a:buClr>
              <a:buSzPct val="100000"/>
              <a:buNone/>
            </a:pPr>
            <a:r>
              <a:rPr lang="tr-TR" sz="2600" dirty="0" smtClean="0">
                <a:solidFill>
                  <a:srgbClr val="C00000"/>
                </a:solidFill>
                <a:latin typeface="Trebuchet MS" pitchFamily="34" charset="0"/>
              </a:rPr>
              <a:t>Birleştirici seçiciler</a:t>
            </a:r>
          </a:p>
          <a:p>
            <a:pPr marL="361950" indent="-266700" algn="just">
              <a:buClr>
                <a:srgbClr val="C00000"/>
              </a:buClr>
              <a:buSzPct val="100000"/>
              <a:buFont typeface="Wingdings" pitchFamily="2" charset="2"/>
              <a:buChar char="§"/>
            </a:pPr>
            <a:r>
              <a:rPr lang="tr-TR" i="1" dirty="0" smtClean="0">
                <a:solidFill>
                  <a:srgbClr val="C00000"/>
                </a:solidFill>
                <a:latin typeface="Trebuchet MS" pitchFamily="34" charset="0"/>
              </a:rPr>
              <a:t>Alt seçici (boşluk)</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Alt seçici, belirtilen bir öğenin alt öğesi olan tüm öğeleri seçer.</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&lt;!DOCTYPE html&gt;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 p {</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background-</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yellow</a:t>
            </a:r>
            <a:r>
              <a:rPr lang="tr-TR" dirty="0" smtClean="0">
                <a:solidFill>
                  <a:schemeClr val="tx1">
                    <a:lumMod val="75000"/>
                    <a:lumOff val="25000"/>
                  </a:schemeClr>
                </a:solidFill>
                <a:latin typeface="Trebuchet MS" pitchFamily="34" charset="0"/>
              </a:rPr>
              <a: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361950" indent="-26670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361950" indent="-266700" algn="just">
              <a:buClr>
                <a:srgbClr val="C00000"/>
              </a:buClr>
              <a:buSzPct val="100000"/>
              <a:buNone/>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17671</TotalTime>
  <Words>1833</Words>
  <Application>Microsoft Office PowerPoint</Application>
  <PresentationFormat>Ekran Gösterisi (4:3)</PresentationFormat>
  <Paragraphs>699</Paragraphs>
  <Slides>42</Slides>
  <Notes>41</Notes>
  <HiddenSlides>0</HiddenSlides>
  <MMClips>0</MMClips>
  <ScaleCrop>false</ScaleCrop>
  <HeadingPairs>
    <vt:vector size="4" baseType="variant">
      <vt:variant>
        <vt:lpstr>Tema</vt:lpstr>
      </vt:variant>
      <vt:variant>
        <vt:i4>1</vt:i4>
      </vt:variant>
      <vt:variant>
        <vt:lpstr>Slayt Başlıkları</vt:lpstr>
      </vt:variant>
      <vt:variant>
        <vt:i4>42</vt:i4>
      </vt:variant>
    </vt:vector>
  </HeadingPairs>
  <TitlesOfParts>
    <vt:vector size="43" baseType="lpstr">
      <vt:lpstr>Cumba</vt:lpstr>
      <vt:lpstr>WEB TASARIMI    </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Slayt 21</vt:lpstr>
      <vt:lpstr>Slayt 22</vt:lpstr>
      <vt:lpstr>Slayt 23</vt:lpstr>
      <vt:lpstr>Slayt 24</vt:lpstr>
      <vt:lpstr>Slayt 25</vt:lpstr>
      <vt:lpstr>Slayt 26</vt:lpstr>
      <vt:lpstr>Slayt 27</vt:lpstr>
      <vt:lpstr>Slayt 28</vt:lpstr>
      <vt:lpstr>Slayt 29</vt:lpstr>
      <vt:lpstr>Slayt 30</vt:lpstr>
      <vt:lpstr>Slayt 31</vt:lpstr>
      <vt:lpstr>Slayt 32</vt:lpstr>
      <vt:lpstr>Slayt 33</vt:lpstr>
      <vt:lpstr>Slayt 34</vt:lpstr>
      <vt:lpstr>Slayt 35</vt:lpstr>
      <vt:lpstr>Slayt 36</vt:lpstr>
      <vt:lpstr>Slayt 37</vt:lpstr>
      <vt:lpstr>Slayt 38</vt:lpstr>
      <vt:lpstr>Slayt 39</vt:lpstr>
      <vt:lpstr>Slayt 40</vt:lpstr>
      <vt:lpstr>Slayt 41</vt:lpstr>
      <vt:lpstr>Slayt 42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Eğitimle İlgili </dc:title>
  <dc:creator>AOguz</dc:creator>
  <cp:lastModifiedBy>Akturk</cp:lastModifiedBy>
  <cp:revision>1196</cp:revision>
  <dcterms:created xsi:type="dcterms:W3CDTF">2012-10-12T19:56:05Z</dcterms:created>
  <dcterms:modified xsi:type="dcterms:W3CDTF">2022-12-16T07:56:05Z</dcterms:modified>
</cp:coreProperties>
</file>