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notesMasterIdLst>
    <p:notesMasterId r:id="rId31"/>
  </p:notesMasterIdLst>
  <p:sldIdLst>
    <p:sldId id="256" r:id="rId2"/>
    <p:sldId id="527" r:id="rId3"/>
    <p:sldId id="657" r:id="rId4"/>
    <p:sldId id="658" r:id="rId5"/>
    <p:sldId id="675" r:id="rId6"/>
    <p:sldId id="676" r:id="rId7"/>
    <p:sldId id="677" r:id="rId8"/>
    <p:sldId id="678" r:id="rId9"/>
    <p:sldId id="679" r:id="rId10"/>
    <p:sldId id="680" r:id="rId11"/>
    <p:sldId id="681" r:id="rId12"/>
    <p:sldId id="682" r:id="rId13"/>
    <p:sldId id="683" r:id="rId14"/>
    <p:sldId id="684" r:id="rId15"/>
    <p:sldId id="685" r:id="rId16"/>
    <p:sldId id="686" r:id="rId17"/>
    <p:sldId id="687" r:id="rId18"/>
    <p:sldId id="688" r:id="rId19"/>
    <p:sldId id="689" r:id="rId20"/>
    <p:sldId id="690" r:id="rId21"/>
    <p:sldId id="691" r:id="rId22"/>
    <p:sldId id="692" r:id="rId23"/>
    <p:sldId id="693" r:id="rId24"/>
    <p:sldId id="694" r:id="rId25"/>
    <p:sldId id="696" r:id="rId26"/>
    <p:sldId id="695" r:id="rId27"/>
    <p:sldId id="699" r:id="rId28"/>
    <p:sldId id="698" r:id="rId29"/>
    <p:sldId id="697" r:id="rId30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2832" autoAdjust="0"/>
  </p:normalViewPr>
  <p:slideViewPr>
    <p:cSldViewPr>
      <p:cViewPr>
        <p:scale>
          <a:sx n="80" d="100"/>
          <a:sy n="80" d="100"/>
        </p:scale>
        <p:origin x="-990" y="60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88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Üstbilgi Yer Tutucusu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0923E4-09D3-427C-831B-50E8FBA1AE8C}" type="datetimeFigureOut">
              <a:rPr lang="tr-TR" smtClean="0"/>
              <a:pPr/>
              <a:t>21.10.2022</a:t>
            </a:fld>
            <a:endParaRPr lang="tr-TR"/>
          </a:p>
        </p:txBody>
      </p:sp>
      <p:sp>
        <p:nvSpPr>
          <p:cNvPr id="4" name="3 Slayt Görüntüsü Yer Tutucusu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4 Not Yer Tutucusu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6E9089-F4C1-4077-A4CA-AC31FC2677EE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E9089-F4C1-4077-A4CA-AC31FC2677EE}" type="slidenum">
              <a:rPr lang="tr-TR" smtClean="0"/>
              <a:pPr/>
              <a:t>2</a:t>
            </a:fld>
            <a:endParaRPr lang="tr-T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E9089-F4C1-4077-A4CA-AC31FC2677EE}" type="slidenum">
              <a:rPr lang="tr-TR" smtClean="0"/>
              <a:pPr/>
              <a:t>11</a:t>
            </a:fld>
            <a:endParaRPr lang="tr-T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E9089-F4C1-4077-A4CA-AC31FC2677EE}" type="slidenum">
              <a:rPr lang="tr-TR" smtClean="0"/>
              <a:pPr/>
              <a:t>12</a:t>
            </a:fld>
            <a:endParaRPr lang="tr-T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E9089-F4C1-4077-A4CA-AC31FC2677EE}" type="slidenum">
              <a:rPr lang="tr-TR" smtClean="0"/>
              <a:pPr/>
              <a:t>13</a:t>
            </a:fld>
            <a:endParaRPr lang="tr-T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E9089-F4C1-4077-A4CA-AC31FC2677EE}" type="slidenum">
              <a:rPr lang="tr-TR" smtClean="0"/>
              <a:pPr/>
              <a:t>14</a:t>
            </a:fld>
            <a:endParaRPr lang="tr-T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E9089-F4C1-4077-A4CA-AC31FC2677EE}" type="slidenum">
              <a:rPr lang="tr-TR" smtClean="0"/>
              <a:pPr/>
              <a:t>15</a:t>
            </a:fld>
            <a:endParaRPr lang="tr-T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E9089-F4C1-4077-A4CA-AC31FC2677EE}" type="slidenum">
              <a:rPr lang="tr-TR" smtClean="0"/>
              <a:pPr/>
              <a:t>16</a:t>
            </a:fld>
            <a:endParaRPr lang="tr-T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E9089-F4C1-4077-A4CA-AC31FC2677EE}" type="slidenum">
              <a:rPr lang="tr-TR" smtClean="0"/>
              <a:pPr/>
              <a:t>17</a:t>
            </a:fld>
            <a:endParaRPr lang="tr-T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E9089-F4C1-4077-A4CA-AC31FC2677EE}" type="slidenum">
              <a:rPr lang="tr-TR" smtClean="0"/>
              <a:pPr/>
              <a:t>18</a:t>
            </a:fld>
            <a:endParaRPr lang="tr-T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E9089-F4C1-4077-A4CA-AC31FC2677EE}" type="slidenum">
              <a:rPr lang="tr-TR" smtClean="0"/>
              <a:pPr/>
              <a:t>19</a:t>
            </a:fld>
            <a:endParaRPr lang="tr-T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E9089-F4C1-4077-A4CA-AC31FC2677EE}" type="slidenum">
              <a:rPr lang="tr-TR" smtClean="0"/>
              <a:pPr/>
              <a:t>20</a:t>
            </a:fld>
            <a:endParaRPr lang="tr-T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E9089-F4C1-4077-A4CA-AC31FC2677EE}" type="slidenum">
              <a:rPr lang="tr-TR" smtClean="0"/>
              <a:pPr/>
              <a:t>3</a:t>
            </a:fld>
            <a:endParaRPr lang="tr-T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E9089-F4C1-4077-A4CA-AC31FC2677EE}" type="slidenum">
              <a:rPr lang="tr-TR" smtClean="0"/>
              <a:pPr/>
              <a:t>21</a:t>
            </a:fld>
            <a:endParaRPr lang="tr-T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E9089-F4C1-4077-A4CA-AC31FC2677EE}" type="slidenum">
              <a:rPr lang="tr-TR" smtClean="0"/>
              <a:pPr/>
              <a:t>22</a:t>
            </a:fld>
            <a:endParaRPr lang="tr-T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E9089-F4C1-4077-A4CA-AC31FC2677EE}" type="slidenum">
              <a:rPr lang="tr-TR" smtClean="0"/>
              <a:pPr/>
              <a:t>23</a:t>
            </a:fld>
            <a:endParaRPr lang="tr-T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E9089-F4C1-4077-A4CA-AC31FC2677EE}" type="slidenum">
              <a:rPr lang="tr-TR" smtClean="0"/>
              <a:pPr/>
              <a:t>24</a:t>
            </a:fld>
            <a:endParaRPr lang="tr-TR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E9089-F4C1-4077-A4CA-AC31FC2677EE}" type="slidenum">
              <a:rPr lang="tr-TR" smtClean="0"/>
              <a:pPr/>
              <a:t>25</a:t>
            </a:fld>
            <a:endParaRPr lang="tr-TR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E9089-F4C1-4077-A4CA-AC31FC2677EE}" type="slidenum">
              <a:rPr lang="tr-TR" smtClean="0"/>
              <a:pPr/>
              <a:t>26</a:t>
            </a:fld>
            <a:endParaRPr lang="tr-TR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E9089-F4C1-4077-A4CA-AC31FC2677EE}" type="slidenum">
              <a:rPr lang="tr-TR" smtClean="0"/>
              <a:pPr/>
              <a:t>27</a:t>
            </a:fld>
            <a:endParaRPr lang="tr-TR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E9089-F4C1-4077-A4CA-AC31FC2677EE}" type="slidenum">
              <a:rPr lang="tr-TR" smtClean="0"/>
              <a:pPr/>
              <a:t>28</a:t>
            </a:fld>
            <a:endParaRPr lang="tr-TR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E9089-F4C1-4077-A4CA-AC31FC2677EE}" type="slidenum">
              <a:rPr lang="tr-TR" smtClean="0"/>
              <a:pPr/>
              <a:t>29</a:t>
            </a:fld>
            <a:endParaRPr lang="tr-T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E9089-F4C1-4077-A4CA-AC31FC2677EE}" type="slidenum">
              <a:rPr lang="tr-TR" smtClean="0"/>
              <a:pPr/>
              <a:t>4</a:t>
            </a:fld>
            <a:endParaRPr lang="tr-T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E9089-F4C1-4077-A4CA-AC31FC2677EE}" type="slidenum">
              <a:rPr lang="tr-TR" smtClean="0"/>
              <a:pPr/>
              <a:t>5</a:t>
            </a:fld>
            <a:endParaRPr lang="tr-T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E9089-F4C1-4077-A4CA-AC31FC2677EE}" type="slidenum">
              <a:rPr lang="tr-TR" smtClean="0"/>
              <a:pPr/>
              <a:t>6</a:t>
            </a:fld>
            <a:endParaRPr lang="tr-T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E9089-F4C1-4077-A4CA-AC31FC2677EE}" type="slidenum">
              <a:rPr lang="tr-TR" smtClean="0"/>
              <a:pPr/>
              <a:t>7</a:t>
            </a:fld>
            <a:endParaRPr lang="tr-T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E9089-F4C1-4077-A4CA-AC31FC2677EE}" type="slidenum">
              <a:rPr lang="tr-TR" smtClean="0"/>
              <a:pPr/>
              <a:t>8</a:t>
            </a:fld>
            <a:endParaRPr lang="tr-T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E9089-F4C1-4077-A4CA-AC31FC2677EE}" type="slidenum">
              <a:rPr lang="tr-TR" smtClean="0"/>
              <a:pPr/>
              <a:t>9</a:t>
            </a:fld>
            <a:endParaRPr lang="tr-T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E9089-F4C1-4077-A4CA-AC31FC2677EE}" type="slidenum">
              <a:rPr lang="tr-TR" smtClean="0"/>
              <a:pPr/>
              <a:t>10</a:t>
            </a:fld>
            <a:endParaRPr lang="tr-T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Başlık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9" name="8 Alt Başlık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tr-TR" smtClean="0"/>
              <a:t>Asıl alt başlık stilini düzenlemek için tıklatın</a:t>
            </a:r>
            <a:endParaRPr kumimoji="0" lang="en-US"/>
          </a:p>
        </p:txBody>
      </p:sp>
      <p:sp>
        <p:nvSpPr>
          <p:cNvPr id="28" name="27 Veri Yer Tutucusu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664122C9-FD2B-41C6-8277-5965C8284F6C}" type="datetimeFigureOut">
              <a:rPr lang="tr-TR" smtClean="0"/>
              <a:pPr/>
              <a:t>21.10.2022</a:t>
            </a:fld>
            <a:endParaRPr lang="tr-TR"/>
          </a:p>
        </p:txBody>
      </p:sp>
      <p:sp>
        <p:nvSpPr>
          <p:cNvPr id="17" name="16 Altbilgi Yer Tutucusu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tr-TR"/>
          </a:p>
        </p:txBody>
      </p:sp>
      <p:sp>
        <p:nvSpPr>
          <p:cNvPr id="10" name="9 Dikdörtgen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Dikdörtgen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13 Dikdörtgen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18 Dikdörtgen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Düz Bağlayıcı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Düz Bağlayıcı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19 Düz Bağlayıcı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Düz Bağlayıcı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Düz Bağlayıcı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21 Düz Bağlayıcı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26 Dikdörtgen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Oval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Oval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23 Oval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Oval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24 Oval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28 Slayt Numarası Yer Tutucusu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E48A94BF-475D-4723-847D-E30041FBA160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122C9-FD2B-41C6-8277-5965C8284F6C}" type="datetimeFigureOut">
              <a:rPr lang="tr-TR" smtClean="0"/>
              <a:pPr/>
              <a:t>21.10.2022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A94BF-475D-4723-847D-E30041FBA160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122C9-FD2B-41C6-8277-5965C8284F6C}" type="datetimeFigureOut">
              <a:rPr lang="tr-TR" smtClean="0"/>
              <a:pPr/>
              <a:t>21.10.2022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A94BF-475D-4723-847D-E30041FBA160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8" name="7 İçerik Yer Tutucusu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664122C9-FD2B-41C6-8277-5965C8284F6C}" type="datetimeFigureOut">
              <a:rPr lang="tr-TR" smtClean="0"/>
              <a:pPr/>
              <a:t>21.10.2022</a:t>
            </a:fld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E48A94BF-475D-4723-847D-E30041FBA160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0" name="9 Altbilgi Yer Tutucusu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664122C9-FD2B-41C6-8277-5965C8284F6C}" type="datetimeFigureOut">
              <a:rPr lang="tr-TR" smtClean="0"/>
              <a:pPr/>
              <a:t>21.10.2022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tr-TR"/>
          </a:p>
        </p:txBody>
      </p:sp>
      <p:sp>
        <p:nvSpPr>
          <p:cNvPr id="9" name="8 Dikdörtgen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Dikdörtgen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Dikdörtgen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Dikdörtgen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Düz Bağlayıcı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Düz Bağlayıcı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Düz Bağlayıcı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Düz Bağlayıcı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16 Düz Bağlayıcı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Dikdörtgen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18 Oval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19 Oval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Oval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21 Oval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Oval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Düz Bağlayıcı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E48A94BF-475D-4723-847D-E30041FBA160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122C9-FD2B-41C6-8277-5965C8284F6C}" type="datetimeFigureOut">
              <a:rPr lang="tr-TR" smtClean="0"/>
              <a:pPr/>
              <a:t>21.10.2022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A94BF-475D-4723-847D-E30041FBA160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9" name="8 İçerik Yer Tutucusu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11" name="10 İçerik Yer Tutucusu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122C9-FD2B-41C6-8277-5965C8284F6C}" type="datetimeFigureOut">
              <a:rPr lang="tr-TR" smtClean="0"/>
              <a:pPr/>
              <a:t>21.10.2022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A94BF-475D-4723-847D-E30041FBA160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1" name="10 İçerik Yer Tutucusu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13" name="12 İçerik Yer Tutucusu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12" name="11 Metin Yer Tutucusu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14" name="13 Metin Yer Tutucusu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6" name="5 Veri Yer Tutucusu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64122C9-FD2B-41C6-8277-5965C8284F6C}" type="datetimeFigureOut">
              <a:rPr lang="tr-TR" smtClean="0"/>
              <a:pPr/>
              <a:t>21.10.2022</a:t>
            </a:fld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48A94BF-475D-4723-847D-E30041FBA160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122C9-FD2B-41C6-8277-5965C8284F6C}" type="datetimeFigureOut">
              <a:rPr lang="tr-TR" smtClean="0"/>
              <a:pPr/>
              <a:t>21.10.2022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A94BF-475D-4723-847D-E30041FBA160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Düz Bağlayıcı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8" name="7 Düz Bağlayıcı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8 Düz Bağlayıcı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10 Düz Bağlayıcı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Dikdörtgen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Düz Bağlayıcı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Oval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17 İçerik Yer Tutucusu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21" name="20 Veri Yer Tutucusu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664122C9-FD2B-41C6-8277-5965C8284F6C}" type="datetimeFigureOut">
              <a:rPr lang="tr-TR" smtClean="0"/>
              <a:pPr/>
              <a:t>21.10.2022</a:t>
            </a:fld>
            <a:endParaRPr lang="tr-TR"/>
          </a:p>
        </p:txBody>
      </p:sp>
      <p:sp>
        <p:nvSpPr>
          <p:cNvPr id="22" name="21 Slayt Numarası Yer Tutucusu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E48A94BF-475D-4723-847D-E30041FBA160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23" name="22 Altbilgi Yer Tutucusu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tr-T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Düz Bağlayıcı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12 Oval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tr-TR" smtClean="0"/>
              <a:t>Resim eklemek için simgeyi tıklatın</a:t>
            </a:r>
            <a:endParaRPr kumimoji="0" lang="en-US" dirty="0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10" name="9 Düz Bağlayıcı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10 Dikdörtgen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Düz Bağlayıcı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18 Düz Bağlayıcı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19 Düz Bağlayıcı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16 Veri Yer Tutucusu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64122C9-FD2B-41C6-8277-5965C8284F6C}" type="datetimeFigureOut">
              <a:rPr lang="tr-TR" smtClean="0"/>
              <a:pPr/>
              <a:t>21.10.2022</a:t>
            </a:fld>
            <a:endParaRPr lang="tr-TR"/>
          </a:p>
        </p:txBody>
      </p:sp>
      <p:sp>
        <p:nvSpPr>
          <p:cNvPr id="18" name="17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48A94BF-475D-4723-847D-E30041FBA160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21" name="20 Altbilgi Yer Tutucusu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15 Düz Bağlayıcı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2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13" name="1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  <a:p>
            <a:pPr lvl="1" eaLnBrk="1" latinLnBrk="0" hangingPunct="1"/>
            <a:r>
              <a:rPr kumimoji="0" lang="tr-TR" smtClean="0"/>
              <a:t>İkinci düzey</a:t>
            </a:r>
          </a:p>
          <a:p>
            <a:pPr lvl="2" eaLnBrk="1" latinLnBrk="0" hangingPunct="1"/>
            <a:r>
              <a:rPr kumimoji="0" lang="tr-TR" smtClean="0"/>
              <a:t>Üçüncü düzey</a:t>
            </a:r>
          </a:p>
          <a:p>
            <a:pPr lvl="3" eaLnBrk="1" latinLnBrk="0" hangingPunct="1"/>
            <a:r>
              <a:rPr kumimoji="0" lang="tr-TR" smtClean="0"/>
              <a:t>Dördüncü düzey</a:t>
            </a:r>
          </a:p>
          <a:p>
            <a:pPr lvl="4" eaLnBrk="1" latinLnBrk="0" hangingPunct="1"/>
            <a:r>
              <a:rPr kumimoji="0" lang="tr-TR" smtClean="0"/>
              <a:t>Beşinci düzey</a:t>
            </a:r>
            <a:endParaRPr kumimoji="0" lang="en-US"/>
          </a:p>
        </p:txBody>
      </p:sp>
      <p:sp>
        <p:nvSpPr>
          <p:cNvPr id="14" name="13 Veri Yer Tutucusu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664122C9-FD2B-41C6-8277-5965C8284F6C}" type="datetimeFigureOut">
              <a:rPr lang="tr-TR" smtClean="0"/>
              <a:pPr/>
              <a:t>21.10.2022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7" name="6 Düz Bağlayıcı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Düz Bağlayıcı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Dikdörtgen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Düz Bağlayıcı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Oval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48A94BF-475D-4723-847D-E30041FBA160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vicon-generator.or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tr-TR" dirty="0" smtClean="0">
                <a:latin typeface="Trebuchet MS" pitchFamily="34" charset="0"/>
              </a:rPr>
              <a:t>WEB TASARIMI</a:t>
            </a:r>
            <a:br>
              <a:rPr lang="tr-TR" dirty="0" smtClean="0">
                <a:latin typeface="Trebuchet MS" pitchFamily="34" charset="0"/>
              </a:rPr>
            </a:br>
            <a:r>
              <a:rPr lang="tr-TR" dirty="0" smtClean="0">
                <a:latin typeface="Trebuchet MS" pitchFamily="34" charset="0"/>
              </a:rPr>
              <a:t> </a:t>
            </a:r>
            <a:br>
              <a:rPr lang="tr-TR" dirty="0" smtClean="0">
                <a:latin typeface="Trebuchet MS" pitchFamily="34" charset="0"/>
              </a:rPr>
            </a:br>
            <a:r>
              <a:rPr lang="tr-TR" dirty="0" smtClean="0">
                <a:latin typeface="Trebuchet MS" pitchFamily="34" charset="0"/>
              </a:rPr>
              <a:t/>
            </a:r>
            <a:br>
              <a:rPr lang="tr-TR" dirty="0" smtClean="0">
                <a:latin typeface="Trebuchet MS" pitchFamily="34" charset="0"/>
              </a:rPr>
            </a:br>
            <a:endParaRPr lang="tr-TR" dirty="0">
              <a:latin typeface="Trebuchet MS" pitchFamily="34" charset="0"/>
            </a:endParaRPr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3575826" y="4071942"/>
            <a:ext cx="5100630" cy="1229266"/>
          </a:xfrm>
        </p:spPr>
        <p:txBody>
          <a:bodyPr>
            <a:normAutofit/>
          </a:bodyPr>
          <a:lstStyle/>
          <a:p>
            <a:endParaRPr lang="tr-TR" sz="1900" dirty="0" smtClean="0">
              <a:solidFill>
                <a:srgbClr val="C00000"/>
              </a:solidFill>
              <a:latin typeface="+mj-lt"/>
            </a:endParaRPr>
          </a:p>
          <a:p>
            <a:endParaRPr lang="tr-TR" dirty="0" smtClean="0"/>
          </a:p>
          <a:p>
            <a:r>
              <a:rPr lang="tr-TR" dirty="0" smtClean="0"/>
              <a:t>Doç. Dr. Ahmet Oğuz AKTÜRK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>
          <a:xfrm>
            <a:off x="288032" y="1052736"/>
            <a:ext cx="8316416" cy="5805264"/>
          </a:xfrm>
        </p:spPr>
        <p:txBody>
          <a:bodyPr>
            <a:normAutofit fontScale="62500" lnSpcReduction="20000"/>
          </a:bodyPr>
          <a:lstStyle/>
          <a:p>
            <a:pPr marL="0" indent="0" algn="just">
              <a:buFont typeface="Wingdings" pitchFamily="2" charset="2"/>
              <a:buNone/>
            </a:pPr>
            <a:r>
              <a:rPr lang="tr-TR" sz="4200" dirty="0" smtClean="0">
                <a:solidFill>
                  <a:srgbClr val="C00000"/>
                </a:solidFill>
                <a:latin typeface="Trebuchet MS" pitchFamily="34" charset="0"/>
              </a:rPr>
              <a:t>Resim İşlemleri</a:t>
            </a:r>
          </a:p>
          <a:p>
            <a:pPr marL="0" indent="0" algn="just">
              <a:buNone/>
            </a:pPr>
            <a:r>
              <a:rPr lang="tr-TR" sz="3800" i="1" dirty="0" smtClean="0">
                <a:solidFill>
                  <a:srgbClr val="C00000"/>
                </a:solidFill>
                <a:latin typeface="Trebuchet MS" pitchFamily="34" charset="0"/>
              </a:rPr>
              <a:t>&lt;</a:t>
            </a:r>
            <a:r>
              <a:rPr lang="tr-TR" sz="3800" i="1" dirty="0" err="1" smtClean="0">
                <a:solidFill>
                  <a:srgbClr val="C00000"/>
                </a:solidFill>
                <a:latin typeface="Trebuchet MS" pitchFamily="34" charset="0"/>
              </a:rPr>
              <a:t>picture</a:t>
            </a:r>
            <a:r>
              <a:rPr lang="tr-TR" sz="3800" i="1" dirty="0" smtClean="0">
                <a:solidFill>
                  <a:srgbClr val="C00000"/>
                </a:solidFill>
                <a:latin typeface="Trebuchet MS" pitchFamily="34" charset="0"/>
              </a:rPr>
              <a:t>&gt; </a:t>
            </a:r>
            <a:r>
              <a:rPr lang="tr-TR" sz="3800" i="1" dirty="0" err="1" smtClean="0">
                <a:solidFill>
                  <a:srgbClr val="C00000"/>
                </a:solidFill>
                <a:latin typeface="Trebuchet MS" pitchFamily="34" charset="0"/>
              </a:rPr>
              <a:t>ögesi</a:t>
            </a:r>
            <a:endParaRPr lang="tr-TR" sz="3800" i="1" dirty="0" smtClean="0">
              <a:solidFill>
                <a:srgbClr val="C00000"/>
              </a:solidFill>
              <a:latin typeface="Trebuchet MS" pitchFamily="34" charset="0"/>
            </a:endParaRP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&lt;!DOCTYPE html&gt;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&lt;html&gt;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&lt;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head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&gt;&lt;/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head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&gt;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&lt;body&gt;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&lt;h1&gt;HTML 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picture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öğesi&lt;/h1&gt;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&lt;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picture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&gt;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    &lt;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source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media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="(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min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-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width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: 650px)" 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srcset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="resimler/yiyecekler.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jpg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"&gt;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    &lt;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source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media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="(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min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-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width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: 465px)" 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srcset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="resimler/araba.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jpg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"&gt;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    &lt;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img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src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="resimler/insan.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jpg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" 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style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="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width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: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auto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;"&gt;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&lt;/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picture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&gt;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&lt;p&gt;Farklı görüntü alanı boyutlarında yüklenen resmin farklı sürümlerini görmek için tarayıcıyı yeniden boyutlandırın. Tarayıcı, ortam sorgusunun kullanıcının mevcut görüntü alanı genişliğiyle eşleştiği ilk kaynak öğeyi arar  ve 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srcset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özniteliğinde belirtilen görüntüyü getirir.&lt;/p&gt;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&lt;p&gt;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img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öğesi, resim bildirim bloğunun son alt etiketi olarak gereklidir. 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img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öğesi, resim öğesini desteklemeyen tarayıcılar için veya kaynak etiketlerden hiçbiri eşleşmediyse geriye dönük uyumluluk sağlamak için kullanılır.&lt;/p&gt;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&lt;p&gt;&lt;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strong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&gt;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Note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:&lt;/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strong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&gt; Resim öğesi, IE12 ve önceki sürümlerde veya Safari 9.0 ve önceki sürümlerde desteklenmez.&lt;/p&gt;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&lt;/body&gt;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&lt;/html&gt;</a:t>
            </a:r>
          </a:p>
        </p:txBody>
      </p:sp>
      <p:sp>
        <p:nvSpPr>
          <p:cNvPr id="5" name="4 Metin kutusu"/>
          <p:cNvSpPr txBox="1"/>
          <p:nvPr/>
        </p:nvSpPr>
        <p:spPr>
          <a:xfrm>
            <a:off x="285720" y="428604"/>
            <a:ext cx="8318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tr-TR" sz="2800" dirty="0" smtClean="0">
                <a:solidFill>
                  <a:srgbClr val="C00000"/>
                </a:solidFill>
                <a:latin typeface="Trebuchet MS" pitchFamily="34" charset="0"/>
              </a:rPr>
              <a:t>HTML İŞARETLEME DİLİ</a:t>
            </a:r>
            <a:endParaRPr lang="tr-TR" sz="2800" dirty="0">
              <a:solidFill>
                <a:srgbClr val="C00000"/>
              </a:solidFill>
              <a:latin typeface="Trebuchet MS" pitchFamily="34" charset="0"/>
            </a:endParaRPr>
          </a:p>
        </p:txBody>
      </p:sp>
      <p:sp>
        <p:nvSpPr>
          <p:cNvPr id="2050" name="AutoShape 2" descr="stratejik plan – Demet Eki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052" name="AutoShape 4" descr="stratejik plan – Demet Eki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>
          <a:xfrm>
            <a:off x="288032" y="1052736"/>
            <a:ext cx="8316416" cy="4896544"/>
          </a:xfrm>
        </p:spPr>
        <p:txBody>
          <a:bodyPr>
            <a:normAutofit/>
          </a:bodyPr>
          <a:lstStyle/>
          <a:p>
            <a:pPr marL="0" indent="0" algn="just">
              <a:buFont typeface="Wingdings" pitchFamily="2" charset="2"/>
              <a:buNone/>
            </a:pPr>
            <a:r>
              <a:rPr lang="tr-TR" sz="2600" dirty="0" smtClean="0">
                <a:solidFill>
                  <a:srgbClr val="C00000"/>
                </a:solidFill>
                <a:latin typeface="Trebuchet MS" pitchFamily="34" charset="0"/>
              </a:rPr>
              <a:t>Resim İşlemleri</a:t>
            </a:r>
          </a:p>
          <a:p>
            <a:pPr marL="0" indent="0" algn="just">
              <a:buNone/>
            </a:pPr>
            <a:r>
              <a:rPr lang="fr-FR" i="1" dirty="0" smtClean="0">
                <a:solidFill>
                  <a:srgbClr val="C00000"/>
                </a:solidFill>
                <a:latin typeface="Trebuchet MS" pitchFamily="34" charset="0"/>
              </a:rPr>
              <a:t>&lt;figure&gt; </a:t>
            </a:r>
            <a:r>
              <a:rPr lang="fr-FR" i="1" dirty="0" err="1" smtClean="0">
                <a:solidFill>
                  <a:srgbClr val="C00000"/>
                </a:solidFill>
                <a:latin typeface="Trebuchet MS" pitchFamily="34" charset="0"/>
              </a:rPr>
              <a:t>ve</a:t>
            </a:r>
            <a:r>
              <a:rPr lang="fr-FR" i="1" dirty="0" smtClean="0">
                <a:solidFill>
                  <a:srgbClr val="C00000"/>
                </a:solidFill>
                <a:latin typeface="Trebuchet MS" pitchFamily="34" charset="0"/>
              </a:rPr>
              <a:t> &lt;</a:t>
            </a:r>
            <a:r>
              <a:rPr lang="fr-FR" i="1" dirty="0" err="1" smtClean="0">
                <a:solidFill>
                  <a:srgbClr val="C00000"/>
                </a:solidFill>
                <a:latin typeface="Trebuchet MS" pitchFamily="34" charset="0"/>
              </a:rPr>
              <a:t>figcaption</a:t>
            </a:r>
            <a:r>
              <a:rPr lang="fr-FR" i="1" dirty="0" smtClean="0">
                <a:solidFill>
                  <a:srgbClr val="C00000"/>
                </a:solidFill>
                <a:latin typeface="Trebuchet MS" pitchFamily="34" charset="0"/>
              </a:rPr>
              <a:t>&gt; </a:t>
            </a:r>
            <a:r>
              <a:rPr lang="fr-FR" i="1" dirty="0" err="1" smtClean="0">
                <a:solidFill>
                  <a:srgbClr val="C00000"/>
                </a:solidFill>
                <a:latin typeface="Trebuchet MS" pitchFamily="34" charset="0"/>
              </a:rPr>
              <a:t>semantik</a:t>
            </a:r>
            <a:r>
              <a:rPr lang="fr-FR" i="1" dirty="0" smtClean="0">
                <a:solidFill>
                  <a:srgbClr val="C00000"/>
                </a:solidFill>
                <a:latin typeface="Trebuchet MS" pitchFamily="34" charset="0"/>
              </a:rPr>
              <a:t> </a:t>
            </a:r>
            <a:r>
              <a:rPr lang="fr-FR" i="1" dirty="0" err="1" smtClean="0">
                <a:solidFill>
                  <a:srgbClr val="C00000"/>
                </a:solidFill>
                <a:latin typeface="Trebuchet MS" pitchFamily="34" charset="0"/>
              </a:rPr>
              <a:t>öğeleri</a:t>
            </a:r>
            <a:endParaRPr lang="tr-TR" i="1" dirty="0" smtClean="0">
              <a:solidFill>
                <a:srgbClr val="C00000"/>
              </a:solidFill>
              <a:latin typeface="Trebuchet MS" pitchFamily="34" charset="0"/>
            </a:endParaRPr>
          </a:p>
          <a:p>
            <a:pPr marL="0" indent="0" algn="just">
              <a:buNone/>
            </a:pPr>
            <a:r>
              <a:rPr lang="tr-TR" dirty="0" smtClean="0">
                <a:solidFill>
                  <a:srgbClr val="C00000"/>
                </a:solidFill>
                <a:latin typeface="Trebuchet MS" pitchFamily="34" charset="0"/>
              </a:rPr>
              <a:t>&lt;</a:t>
            </a:r>
            <a:r>
              <a:rPr lang="tr-TR" dirty="0" err="1" smtClean="0">
                <a:solidFill>
                  <a:srgbClr val="C00000"/>
                </a:solidFill>
                <a:latin typeface="Trebuchet MS" pitchFamily="34" charset="0"/>
              </a:rPr>
              <a:t>figure</a:t>
            </a:r>
            <a:r>
              <a:rPr lang="tr-TR" dirty="0" smtClean="0">
                <a:solidFill>
                  <a:srgbClr val="C00000"/>
                </a:solidFill>
                <a:latin typeface="Trebuchet MS" pitchFamily="34" charset="0"/>
              </a:rPr>
              <a:t>&gt; 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öğesi bir belgedeki bir fotoğrafı işaretlemek kullanılırken </a:t>
            </a:r>
            <a:r>
              <a:rPr lang="tr-TR" dirty="0" smtClean="0">
                <a:solidFill>
                  <a:srgbClr val="C00000"/>
                </a:solidFill>
                <a:latin typeface="Trebuchet MS" pitchFamily="34" charset="0"/>
              </a:rPr>
              <a:t>&lt;</a:t>
            </a:r>
            <a:r>
              <a:rPr lang="tr-TR" dirty="0" err="1" smtClean="0">
                <a:solidFill>
                  <a:srgbClr val="C00000"/>
                </a:solidFill>
                <a:latin typeface="Trebuchet MS" pitchFamily="34" charset="0"/>
              </a:rPr>
              <a:t>figcaption</a:t>
            </a:r>
            <a:r>
              <a:rPr lang="tr-TR" dirty="0" smtClean="0">
                <a:solidFill>
                  <a:srgbClr val="C00000"/>
                </a:solidFill>
                <a:latin typeface="Trebuchet MS" pitchFamily="34" charset="0"/>
              </a:rPr>
              <a:t>&gt; 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öğesi ise fotoğraf için bir resim yazısı tanımlamak için bir kullanılır.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rgbClr val="C00000"/>
                </a:solidFill>
                <a:latin typeface="Trebuchet MS" pitchFamily="34" charset="0"/>
              </a:rPr>
              <a:t>&lt;</a:t>
            </a:r>
            <a:r>
              <a:rPr lang="tr-TR" dirty="0" err="1" smtClean="0">
                <a:solidFill>
                  <a:srgbClr val="C00000"/>
                </a:solidFill>
                <a:latin typeface="Trebuchet MS" pitchFamily="34" charset="0"/>
              </a:rPr>
              <a:t>figure</a:t>
            </a:r>
            <a:r>
              <a:rPr lang="tr-TR" dirty="0" smtClean="0">
                <a:solidFill>
                  <a:srgbClr val="C00000"/>
                </a:solidFill>
                <a:latin typeface="Trebuchet MS" pitchFamily="34" charset="0"/>
              </a:rPr>
              <a:t>&gt; 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etiketi, çizimler, diyagramlar, fotoğraflar, kod listeleri vb. gibi bağımsız içeriği belirtir ve bu öğenin içeriği ana akışla ilgili olsa da konumu ana akıştan bağımsızdır ve çıkarılırsa belge akışını etkilememelidir.</a:t>
            </a:r>
          </a:p>
        </p:txBody>
      </p:sp>
      <p:sp>
        <p:nvSpPr>
          <p:cNvPr id="5" name="4 Metin kutusu"/>
          <p:cNvSpPr txBox="1"/>
          <p:nvPr/>
        </p:nvSpPr>
        <p:spPr>
          <a:xfrm>
            <a:off x="285720" y="428604"/>
            <a:ext cx="8318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tr-TR" sz="2800" dirty="0" smtClean="0">
                <a:solidFill>
                  <a:srgbClr val="C00000"/>
                </a:solidFill>
                <a:latin typeface="Trebuchet MS" pitchFamily="34" charset="0"/>
              </a:rPr>
              <a:t>HTML İŞARETLEME DİLİ</a:t>
            </a:r>
            <a:endParaRPr lang="tr-TR" sz="2800" dirty="0">
              <a:solidFill>
                <a:srgbClr val="C00000"/>
              </a:solidFill>
              <a:latin typeface="Trebuchet MS" pitchFamily="34" charset="0"/>
            </a:endParaRPr>
          </a:p>
        </p:txBody>
      </p:sp>
      <p:sp>
        <p:nvSpPr>
          <p:cNvPr id="2050" name="AutoShape 2" descr="stratejik plan – Demet Eki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052" name="AutoShape 4" descr="stratejik plan – Demet Eki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>
          <a:xfrm>
            <a:off x="288032" y="1052736"/>
            <a:ext cx="8316416" cy="5400600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Font typeface="Wingdings" pitchFamily="2" charset="2"/>
              <a:buNone/>
            </a:pPr>
            <a:r>
              <a:rPr lang="tr-TR" sz="2800" dirty="0" smtClean="0">
                <a:solidFill>
                  <a:srgbClr val="C00000"/>
                </a:solidFill>
                <a:latin typeface="Trebuchet MS" pitchFamily="34" charset="0"/>
              </a:rPr>
              <a:t>Resim İşlemleri</a:t>
            </a:r>
          </a:p>
          <a:p>
            <a:pPr marL="0" indent="0" algn="just">
              <a:buNone/>
            </a:pPr>
            <a:r>
              <a:rPr lang="fr-FR" sz="2600" i="1" dirty="0" smtClean="0">
                <a:solidFill>
                  <a:srgbClr val="C00000"/>
                </a:solidFill>
                <a:latin typeface="Trebuchet MS" pitchFamily="34" charset="0"/>
              </a:rPr>
              <a:t>&lt;figure&gt; </a:t>
            </a:r>
            <a:r>
              <a:rPr lang="fr-FR" sz="2600" i="1" dirty="0" err="1" smtClean="0">
                <a:solidFill>
                  <a:srgbClr val="C00000"/>
                </a:solidFill>
                <a:latin typeface="Trebuchet MS" pitchFamily="34" charset="0"/>
              </a:rPr>
              <a:t>ve</a:t>
            </a:r>
            <a:r>
              <a:rPr lang="fr-FR" sz="2600" i="1" dirty="0" smtClean="0">
                <a:solidFill>
                  <a:srgbClr val="C00000"/>
                </a:solidFill>
                <a:latin typeface="Trebuchet MS" pitchFamily="34" charset="0"/>
              </a:rPr>
              <a:t> &lt;</a:t>
            </a:r>
            <a:r>
              <a:rPr lang="fr-FR" sz="2600" i="1" dirty="0" err="1" smtClean="0">
                <a:solidFill>
                  <a:srgbClr val="C00000"/>
                </a:solidFill>
                <a:latin typeface="Trebuchet MS" pitchFamily="34" charset="0"/>
              </a:rPr>
              <a:t>figcaption</a:t>
            </a:r>
            <a:r>
              <a:rPr lang="fr-FR" sz="2600" i="1" dirty="0" smtClean="0">
                <a:solidFill>
                  <a:srgbClr val="C00000"/>
                </a:solidFill>
                <a:latin typeface="Trebuchet MS" pitchFamily="34" charset="0"/>
              </a:rPr>
              <a:t>&gt; </a:t>
            </a:r>
            <a:r>
              <a:rPr lang="fr-FR" sz="2600" i="1" dirty="0" err="1" smtClean="0">
                <a:solidFill>
                  <a:srgbClr val="C00000"/>
                </a:solidFill>
                <a:latin typeface="Trebuchet MS" pitchFamily="34" charset="0"/>
              </a:rPr>
              <a:t>semantik</a:t>
            </a:r>
            <a:r>
              <a:rPr lang="fr-FR" sz="2600" i="1" dirty="0" smtClean="0">
                <a:solidFill>
                  <a:srgbClr val="C00000"/>
                </a:solidFill>
                <a:latin typeface="Trebuchet MS" pitchFamily="34" charset="0"/>
              </a:rPr>
              <a:t> </a:t>
            </a:r>
            <a:r>
              <a:rPr lang="fr-FR" sz="2600" i="1" dirty="0" err="1" smtClean="0">
                <a:solidFill>
                  <a:srgbClr val="C00000"/>
                </a:solidFill>
                <a:latin typeface="Trebuchet MS" pitchFamily="34" charset="0"/>
              </a:rPr>
              <a:t>öğeleri</a:t>
            </a:r>
            <a:endParaRPr lang="tr-TR" sz="2600" i="1" dirty="0" smtClean="0">
              <a:solidFill>
                <a:srgbClr val="C00000"/>
              </a:solidFill>
              <a:latin typeface="Trebuchet MS" pitchFamily="34" charset="0"/>
            </a:endParaRP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&lt;!DOCTYPE html&gt;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&lt;html&gt;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&lt;body&gt;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&lt;h1&gt;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figure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ve 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figcaption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öğeleri&lt;/h1&gt;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&lt;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figure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&gt;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    &lt;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img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src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="resimler/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konya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.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jpg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" alt="Konya" 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style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="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width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:40%"&gt;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    &lt;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figcaption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&gt;Resim.1 - Mevlana Türbesi, Konya, Türkiye.&lt;/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figcaption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&gt;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&lt;/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figure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&gt;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&lt;/body&gt;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&lt;/html&gt;</a:t>
            </a:r>
          </a:p>
        </p:txBody>
      </p:sp>
      <p:sp>
        <p:nvSpPr>
          <p:cNvPr id="5" name="4 Metin kutusu"/>
          <p:cNvSpPr txBox="1"/>
          <p:nvPr/>
        </p:nvSpPr>
        <p:spPr>
          <a:xfrm>
            <a:off x="285720" y="428604"/>
            <a:ext cx="8318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tr-TR" sz="2800" dirty="0" smtClean="0">
                <a:solidFill>
                  <a:srgbClr val="C00000"/>
                </a:solidFill>
                <a:latin typeface="Trebuchet MS" pitchFamily="34" charset="0"/>
              </a:rPr>
              <a:t>HTML İŞARETLEME DİLİ</a:t>
            </a:r>
            <a:endParaRPr lang="tr-TR" sz="2800" dirty="0">
              <a:solidFill>
                <a:srgbClr val="C00000"/>
              </a:solidFill>
              <a:latin typeface="Trebuchet MS" pitchFamily="34" charset="0"/>
            </a:endParaRPr>
          </a:p>
        </p:txBody>
      </p:sp>
      <p:sp>
        <p:nvSpPr>
          <p:cNvPr id="2050" name="AutoShape 2" descr="stratejik plan – Demet Eki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052" name="AutoShape 4" descr="stratejik plan – Demet Eki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>
          <a:xfrm>
            <a:off x="288032" y="1052736"/>
            <a:ext cx="8316416" cy="4896544"/>
          </a:xfrm>
        </p:spPr>
        <p:txBody>
          <a:bodyPr>
            <a:normAutofit/>
          </a:bodyPr>
          <a:lstStyle/>
          <a:p>
            <a:pPr marL="0" indent="0" algn="just">
              <a:buFont typeface="Wingdings" pitchFamily="2" charset="2"/>
              <a:buNone/>
            </a:pPr>
            <a:r>
              <a:rPr lang="tr-TR" sz="2600" dirty="0" smtClean="0">
                <a:solidFill>
                  <a:srgbClr val="C00000"/>
                </a:solidFill>
                <a:latin typeface="Trebuchet MS" pitchFamily="34" charset="0"/>
              </a:rPr>
              <a:t>Resim İşlemleri</a:t>
            </a:r>
          </a:p>
          <a:p>
            <a:pPr marL="0" indent="0" algn="just">
              <a:buNone/>
            </a:pPr>
            <a:r>
              <a:rPr lang="tr-TR" i="1" dirty="0" smtClean="0">
                <a:solidFill>
                  <a:srgbClr val="C00000"/>
                </a:solidFill>
                <a:latin typeface="Trebuchet MS" pitchFamily="34" charset="0"/>
              </a:rPr>
              <a:t>Resim haritaları &lt;</a:t>
            </a:r>
            <a:r>
              <a:rPr lang="tr-TR" i="1" dirty="0" err="1" smtClean="0">
                <a:solidFill>
                  <a:srgbClr val="C00000"/>
                </a:solidFill>
                <a:latin typeface="Trebuchet MS" pitchFamily="34" charset="0"/>
              </a:rPr>
              <a:t>map</a:t>
            </a:r>
            <a:r>
              <a:rPr lang="tr-TR" i="1" dirty="0" smtClean="0">
                <a:solidFill>
                  <a:srgbClr val="C00000"/>
                </a:solidFill>
                <a:latin typeface="Trebuchet MS" pitchFamily="34" charset="0"/>
              </a:rPr>
              <a:t>&gt;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HTML resim haritaları, bir resim üzerinde fare ile tıklanabilir alanlar oluşturmak için kullanılır.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HTML </a:t>
            </a:r>
            <a:r>
              <a:rPr lang="tr-TR" dirty="0" smtClean="0">
                <a:solidFill>
                  <a:srgbClr val="C00000"/>
                </a:solidFill>
                <a:latin typeface="Trebuchet MS" pitchFamily="34" charset="0"/>
              </a:rPr>
              <a:t>&lt;</a:t>
            </a:r>
            <a:r>
              <a:rPr lang="tr-TR" dirty="0" err="1" smtClean="0">
                <a:solidFill>
                  <a:srgbClr val="C00000"/>
                </a:solidFill>
                <a:latin typeface="Trebuchet MS" pitchFamily="34" charset="0"/>
              </a:rPr>
              <a:t>map</a:t>
            </a:r>
            <a:r>
              <a:rPr lang="tr-TR" dirty="0" smtClean="0">
                <a:solidFill>
                  <a:srgbClr val="C00000"/>
                </a:solidFill>
                <a:latin typeface="Trebuchet MS" pitchFamily="34" charset="0"/>
              </a:rPr>
              <a:t>&gt; 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etiketi bir resim haritasını tanımlar.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Resim üzerindeki tıklanabilir alanları oluşturmak için bir veya birden fazla </a:t>
            </a:r>
            <a:r>
              <a:rPr lang="tr-TR" dirty="0" smtClean="0">
                <a:solidFill>
                  <a:srgbClr val="C00000"/>
                </a:solidFill>
                <a:latin typeface="Trebuchet MS" pitchFamily="34" charset="0"/>
              </a:rPr>
              <a:t>&lt;</a:t>
            </a:r>
            <a:r>
              <a:rPr lang="tr-TR" dirty="0" err="1" smtClean="0">
                <a:solidFill>
                  <a:srgbClr val="C00000"/>
                </a:solidFill>
                <a:latin typeface="Trebuchet MS" pitchFamily="34" charset="0"/>
              </a:rPr>
              <a:t>area</a:t>
            </a:r>
            <a:r>
              <a:rPr lang="tr-TR" dirty="0" smtClean="0">
                <a:solidFill>
                  <a:srgbClr val="C00000"/>
                </a:solidFill>
                <a:latin typeface="Trebuchet MS" pitchFamily="34" charset="0"/>
              </a:rPr>
              <a:t>&gt; 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etiketi kullanılabilir.</a:t>
            </a:r>
          </a:p>
        </p:txBody>
      </p:sp>
      <p:sp>
        <p:nvSpPr>
          <p:cNvPr id="5" name="4 Metin kutusu"/>
          <p:cNvSpPr txBox="1"/>
          <p:nvPr/>
        </p:nvSpPr>
        <p:spPr>
          <a:xfrm>
            <a:off x="285720" y="428604"/>
            <a:ext cx="8318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tr-TR" sz="2800" dirty="0" smtClean="0">
                <a:solidFill>
                  <a:srgbClr val="C00000"/>
                </a:solidFill>
                <a:latin typeface="Trebuchet MS" pitchFamily="34" charset="0"/>
              </a:rPr>
              <a:t>HTML İŞARETLEME DİLİ</a:t>
            </a:r>
            <a:endParaRPr lang="tr-TR" sz="2800" dirty="0">
              <a:solidFill>
                <a:srgbClr val="C00000"/>
              </a:solidFill>
              <a:latin typeface="Trebuchet MS" pitchFamily="34" charset="0"/>
            </a:endParaRPr>
          </a:p>
        </p:txBody>
      </p:sp>
      <p:sp>
        <p:nvSpPr>
          <p:cNvPr id="2050" name="AutoShape 2" descr="stratejik plan – Demet Eki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052" name="AutoShape 4" descr="stratejik plan – Demet Eki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>
          <a:xfrm>
            <a:off x="288032" y="1052736"/>
            <a:ext cx="8316416" cy="5805264"/>
          </a:xfrm>
        </p:spPr>
        <p:txBody>
          <a:bodyPr>
            <a:normAutofit fontScale="70000" lnSpcReduction="20000"/>
          </a:bodyPr>
          <a:lstStyle/>
          <a:p>
            <a:pPr marL="0" indent="0" algn="just">
              <a:buFont typeface="Wingdings" pitchFamily="2" charset="2"/>
              <a:buNone/>
            </a:pPr>
            <a:r>
              <a:rPr lang="tr-TR" sz="3700" dirty="0" smtClean="0">
                <a:solidFill>
                  <a:srgbClr val="C00000"/>
                </a:solidFill>
                <a:latin typeface="Trebuchet MS" pitchFamily="34" charset="0"/>
              </a:rPr>
              <a:t>Resim İşlemleri</a:t>
            </a:r>
          </a:p>
          <a:p>
            <a:pPr marL="0" indent="0" algn="just">
              <a:buNone/>
            </a:pPr>
            <a:r>
              <a:rPr lang="tr-TR" sz="3400" i="1" dirty="0" smtClean="0">
                <a:solidFill>
                  <a:srgbClr val="C00000"/>
                </a:solidFill>
                <a:latin typeface="Trebuchet MS" pitchFamily="34" charset="0"/>
              </a:rPr>
              <a:t>Resim haritaları &lt;</a:t>
            </a:r>
            <a:r>
              <a:rPr lang="tr-TR" sz="3400" i="1" dirty="0" err="1" smtClean="0">
                <a:solidFill>
                  <a:srgbClr val="C00000"/>
                </a:solidFill>
                <a:latin typeface="Trebuchet MS" pitchFamily="34" charset="0"/>
              </a:rPr>
              <a:t>map</a:t>
            </a:r>
            <a:r>
              <a:rPr lang="tr-TR" sz="3400" i="1" dirty="0" smtClean="0">
                <a:solidFill>
                  <a:srgbClr val="C00000"/>
                </a:solidFill>
                <a:latin typeface="Trebuchet MS" pitchFamily="34" charset="0"/>
              </a:rPr>
              <a:t>&gt;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&lt;!DOCTYPE html&gt;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&lt;html&gt;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&lt;body&gt;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    &lt;h2&gt;Resim Haritaları&lt;/h2&gt;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    &lt;p&gt;Yeni bir sayfaya gitmek ve konu hakkında daha fazlasını okumak için bilgisayara, telefona veya kahve fincanına tıklayın:&lt;/p&gt;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    &lt;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img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src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="resimler/laptop.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jpg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" alt="laptop" 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usemap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="#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haritaadi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" 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width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="400" 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height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="379"&gt;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    &lt;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map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name="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haritaadi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"&gt;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        &lt;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area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shape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="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rect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" 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coords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="34,44,270,350" alt="bilgisayar" 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href</a:t>
            </a:r>
            <a:r>
              <a:rPr lang="tr-TR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="https://www.asus.com/tr/"&gt;</a:t>
            </a:r>
            <a:endParaRPr lang="tr-TR" dirty="0" smtClean="0">
              <a:solidFill>
                <a:schemeClr val="tx1">
                  <a:lumMod val="75000"/>
                  <a:lumOff val="25000"/>
                </a:schemeClr>
              </a:solidFill>
              <a:latin typeface="Trebuchet MS" pitchFamily="34" charset="0"/>
            </a:endParaRP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        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&lt;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area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shape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="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rect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" 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coords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="290,172,333,250" alt="telefon" 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href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="telefon.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htm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"&gt;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        &lt;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area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shape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="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circle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" 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coords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="337,300,44" alt="kahve" 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href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="kahve.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htm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"&gt;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    &lt;/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map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&gt;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&lt;/body&gt;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&lt;/html&gt;</a:t>
            </a:r>
          </a:p>
        </p:txBody>
      </p:sp>
      <p:sp>
        <p:nvSpPr>
          <p:cNvPr id="5" name="4 Metin kutusu"/>
          <p:cNvSpPr txBox="1"/>
          <p:nvPr/>
        </p:nvSpPr>
        <p:spPr>
          <a:xfrm>
            <a:off x="285720" y="428604"/>
            <a:ext cx="8318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tr-TR" sz="2800" dirty="0" smtClean="0">
                <a:solidFill>
                  <a:srgbClr val="C00000"/>
                </a:solidFill>
                <a:latin typeface="Trebuchet MS" pitchFamily="34" charset="0"/>
              </a:rPr>
              <a:t>HTML İŞARETLEME DİLİ</a:t>
            </a:r>
            <a:endParaRPr lang="tr-TR" sz="2800" dirty="0">
              <a:solidFill>
                <a:srgbClr val="C00000"/>
              </a:solidFill>
              <a:latin typeface="Trebuchet MS" pitchFamily="34" charset="0"/>
            </a:endParaRPr>
          </a:p>
        </p:txBody>
      </p:sp>
      <p:sp>
        <p:nvSpPr>
          <p:cNvPr id="2050" name="AutoShape 2" descr="stratejik plan – Demet Eki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052" name="AutoShape 4" descr="stratejik plan – Demet Eki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>
          <a:xfrm>
            <a:off x="288032" y="1052736"/>
            <a:ext cx="8316416" cy="4248472"/>
          </a:xfrm>
        </p:spPr>
        <p:txBody>
          <a:bodyPr>
            <a:normAutofit/>
          </a:bodyPr>
          <a:lstStyle/>
          <a:p>
            <a:pPr marL="95250" indent="-95250" algn="just">
              <a:buFont typeface="Wingdings" pitchFamily="2" charset="2"/>
              <a:buNone/>
            </a:pPr>
            <a:r>
              <a:rPr lang="tr-TR" sz="2600" dirty="0" smtClean="0">
                <a:solidFill>
                  <a:srgbClr val="C00000"/>
                </a:solidFill>
                <a:latin typeface="Trebuchet MS" pitchFamily="34" charset="0"/>
              </a:rPr>
              <a:t>Link İşlemleri</a:t>
            </a:r>
          </a:p>
          <a:p>
            <a:pPr marL="0" indent="-95250" algn="just">
              <a:buFont typeface="Wingdings" pitchFamily="2" charset="2"/>
              <a:buNone/>
              <a:defRPr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Bu bölümde;</a:t>
            </a:r>
          </a:p>
          <a:p>
            <a:pPr marL="539750" indent="-269875" algn="just">
              <a:buClr>
                <a:srgbClr val="C00000"/>
              </a:buClr>
              <a:buSzPct val="100000"/>
              <a:buFont typeface="Wingdings" pitchFamily="2" charset="2"/>
              <a:buChar char="§"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Link Nedir?</a:t>
            </a:r>
          </a:p>
          <a:p>
            <a:pPr marL="539750" indent="-269875" algn="just">
              <a:buClr>
                <a:srgbClr val="C00000"/>
              </a:buClr>
              <a:buSzPct val="100000"/>
              <a:buFont typeface="Wingdings" pitchFamily="2" charset="2"/>
              <a:buChar char="§"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Link Oluşturma</a:t>
            </a:r>
          </a:p>
          <a:p>
            <a:pPr marL="539750" indent="-269875" algn="just">
              <a:buClr>
                <a:srgbClr val="C00000"/>
              </a:buClr>
              <a:buSzPct val="100000"/>
              <a:buFont typeface="Wingdings" pitchFamily="2" charset="2"/>
              <a:buChar char="§"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Sayfa Başı ve Sayfa İçi Linkler</a:t>
            </a:r>
          </a:p>
          <a:p>
            <a:pPr marL="539750" indent="-269875" algn="just">
              <a:buClr>
                <a:srgbClr val="C00000"/>
              </a:buClr>
              <a:buSzPct val="100000"/>
              <a:buFont typeface="Wingdings" pitchFamily="2" charset="2"/>
              <a:buChar char="§"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Sayfalar Arası Linkler</a:t>
            </a:r>
          </a:p>
          <a:p>
            <a:pPr marL="539750" indent="-269875" algn="just">
              <a:buClr>
                <a:srgbClr val="C00000"/>
              </a:buClr>
              <a:buSzPct val="100000"/>
              <a:buFont typeface="Wingdings" pitchFamily="2" charset="2"/>
              <a:buChar char="§"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Site Dışı Linkler</a:t>
            </a:r>
          </a:p>
          <a:p>
            <a:pPr marL="539750" indent="-269875" algn="just">
              <a:buClr>
                <a:srgbClr val="C00000"/>
              </a:buClr>
              <a:buSzPct val="100000"/>
              <a:buFont typeface="Wingdings" pitchFamily="2" charset="2"/>
              <a:buChar char="§"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Link Özellikleri</a:t>
            </a:r>
          </a:p>
          <a:p>
            <a:pPr marL="539750" indent="-269875" algn="just">
              <a:buClr>
                <a:srgbClr val="C00000"/>
              </a:buClr>
              <a:buSzPct val="100000"/>
              <a:buFont typeface="Wingdings" pitchFamily="2" charset="2"/>
              <a:buChar char="§"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Site İçi Gezinti Menüleri</a:t>
            </a:r>
          </a:p>
        </p:txBody>
      </p:sp>
      <p:sp>
        <p:nvSpPr>
          <p:cNvPr id="5" name="4 Metin kutusu"/>
          <p:cNvSpPr txBox="1"/>
          <p:nvPr/>
        </p:nvSpPr>
        <p:spPr>
          <a:xfrm>
            <a:off x="285720" y="428604"/>
            <a:ext cx="8318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tr-TR" sz="2800" dirty="0" smtClean="0">
                <a:solidFill>
                  <a:srgbClr val="C00000"/>
                </a:solidFill>
                <a:latin typeface="Trebuchet MS" pitchFamily="34" charset="0"/>
              </a:rPr>
              <a:t>HTML İŞARETLEME DİLİ</a:t>
            </a:r>
            <a:endParaRPr lang="tr-TR" sz="2800" dirty="0">
              <a:solidFill>
                <a:srgbClr val="C00000"/>
              </a:solidFill>
              <a:latin typeface="Trebuchet MS" pitchFamily="34" charset="0"/>
            </a:endParaRPr>
          </a:p>
        </p:txBody>
      </p:sp>
      <p:sp>
        <p:nvSpPr>
          <p:cNvPr id="2050" name="AutoShape 2" descr="stratejik plan – Demet Eki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052" name="AutoShape 4" descr="stratejik plan – Demet Eki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>
          <a:xfrm>
            <a:off x="288032" y="1052736"/>
            <a:ext cx="8316416" cy="5112568"/>
          </a:xfrm>
        </p:spPr>
        <p:txBody>
          <a:bodyPr>
            <a:normAutofit/>
          </a:bodyPr>
          <a:lstStyle/>
          <a:p>
            <a:pPr marL="0" indent="0" algn="just">
              <a:buFont typeface="Wingdings" pitchFamily="2" charset="2"/>
              <a:buNone/>
            </a:pPr>
            <a:r>
              <a:rPr lang="tr-TR" sz="2800" dirty="0" smtClean="0">
                <a:solidFill>
                  <a:srgbClr val="C00000"/>
                </a:solidFill>
                <a:latin typeface="Trebuchet MS" pitchFamily="34" charset="0"/>
              </a:rPr>
              <a:t>Link İşlemleri</a:t>
            </a:r>
          </a:p>
          <a:p>
            <a:pPr marL="0" indent="0" algn="just">
              <a:buNone/>
            </a:pPr>
            <a:r>
              <a:rPr lang="tr-TR" sz="2600" i="1" dirty="0" smtClean="0">
                <a:solidFill>
                  <a:srgbClr val="C00000"/>
                </a:solidFill>
                <a:latin typeface="Trebuchet MS" pitchFamily="34" charset="0"/>
              </a:rPr>
              <a:t>Link nedir?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Linkler, sayfa içinde farklı konumlara veya sayfa dışındaki farklı adreslere gitmemizi sağlar.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Herhangi bir metne, resme veya butona link koyabiliriz.</a:t>
            </a:r>
          </a:p>
          <a:p>
            <a:pPr marL="0" indent="0" algn="just">
              <a:buNone/>
            </a:pPr>
            <a:r>
              <a:rPr lang="tr-TR" sz="2600" i="1" dirty="0" smtClean="0">
                <a:solidFill>
                  <a:srgbClr val="C00000"/>
                </a:solidFill>
                <a:latin typeface="Trebuchet MS" pitchFamily="34" charset="0"/>
              </a:rPr>
              <a:t>Link oluşturma &lt;a&gt;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rgbClr val="C00000"/>
                </a:solidFill>
                <a:latin typeface="Trebuchet MS" pitchFamily="34" charset="0"/>
              </a:rPr>
              <a:t>&lt;a&gt; 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etiketi, bir sayfadan diğerine bağlantı vermek için kullanılan bir köprüyü tanımlar.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rgbClr val="C00000"/>
                </a:solidFill>
                <a:latin typeface="Trebuchet MS" pitchFamily="34" charset="0"/>
              </a:rPr>
              <a:t>&lt;a&gt; 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öğesinin en önemli özelliği, bağlantının hedefini belirten </a:t>
            </a:r>
            <a:r>
              <a:rPr lang="tr-TR" dirty="0" err="1" smtClean="0">
                <a:solidFill>
                  <a:srgbClr val="C00000"/>
                </a:solidFill>
                <a:latin typeface="Trebuchet MS" pitchFamily="34" charset="0"/>
              </a:rPr>
              <a:t>href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özelliğidir. </a:t>
            </a:r>
          </a:p>
        </p:txBody>
      </p:sp>
      <p:sp>
        <p:nvSpPr>
          <p:cNvPr id="5" name="4 Metin kutusu"/>
          <p:cNvSpPr txBox="1"/>
          <p:nvPr/>
        </p:nvSpPr>
        <p:spPr>
          <a:xfrm>
            <a:off x="285720" y="428604"/>
            <a:ext cx="8318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tr-TR" sz="2800" dirty="0" smtClean="0">
                <a:solidFill>
                  <a:srgbClr val="C00000"/>
                </a:solidFill>
                <a:latin typeface="Trebuchet MS" pitchFamily="34" charset="0"/>
              </a:rPr>
              <a:t>HTML İŞARETLEME DİLİ</a:t>
            </a:r>
            <a:endParaRPr lang="tr-TR" sz="2800" dirty="0">
              <a:solidFill>
                <a:srgbClr val="C00000"/>
              </a:solidFill>
              <a:latin typeface="Trebuchet MS" pitchFamily="34" charset="0"/>
            </a:endParaRPr>
          </a:p>
        </p:txBody>
      </p:sp>
      <p:sp>
        <p:nvSpPr>
          <p:cNvPr id="2050" name="AutoShape 2" descr="stratejik plan – Demet Eki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052" name="AutoShape 4" descr="stratejik plan – Demet Eki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>
          <a:xfrm>
            <a:off x="288032" y="1052736"/>
            <a:ext cx="8316416" cy="5400600"/>
          </a:xfrm>
        </p:spPr>
        <p:txBody>
          <a:bodyPr>
            <a:normAutofit/>
          </a:bodyPr>
          <a:lstStyle/>
          <a:p>
            <a:pPr marL="0" indent="0" algn="just">
              <a:buFont typeface="Wingdings" pitchFamily="2" charset="2"/>
              <a:buNone/>
            </a:pPr>
            <a:r>
              <a:rPr lang="tr-TR" sz="2600" dirty="0" smtClean="0">
                <a:solidFill>
                  <a:srgbClr val="C00000"/>
                </a:solidFill>
                <a:latin typeface="Trebuchet MS" pitchFamily="34" charset="0"/>
              </a:rPr>
              <a:t>Link İşlemleri</a:t>
            </a:r>
          </a:p>
          <a:p>
            <a:pPr marL="0" indent="0" algn="just">
              <a:buNone/>
            </a:pPr>
            <a:r>
              <a:rPr lang="tr-TR" i="1" dirty="0" smtClean="0">
                <a:solidFill>
                  <a:srgbClr val="C00000"/>
                </a:solidFill>
                <a:latin typeface="Trebuchet MS" pitchFamily="34" charset="0"/>
              </a:rPr>
              <a:t>Link oluşturma &lt;a&gt;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Varsayılan olarak, bağlantılar tüm tarayıcılarda aşağıdaki gibi görünecektir:</a:t>
            </a:r>
          </a:p>
          <a:p>
            <a:pPr marL="719138" indent="-358775" algn="just">
              <a:buClr>
                <a:srgbClr val="C00000"/>
              </a:buClr>
              <a:buSzPct val="100000"/>
              <a:buFont typeface="Wingdings" pitchFamily="2" charset="2"/>
              <a:buChar char="§"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Ziyaret edilmemiş bir bağlantının </a:t>
            </a:r>
            <a:r>
              <a:rPr lang="tr-TR" u="sng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altı çizili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ve </a:t>
            </a:r>
            <a:r>
              <a:rPr lang="tr-TR" dirty="0" smtClean="0">
                <a:solidFill>
                  <a:srgbClr val="0070C0"/>
                </a:solidFill>
                <a:latin typeface="Trebuchet MS" pitchFamily="34" charset="0"/>
              </a:rPr>
              <a:t>mavi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dir.</a:t>
            </a:r>
          </a:p>
          <a:p>
            <a:pPr marL="719138" indent="-358775" algn="just">
              <a:buClr>
                <a:srgbClr val="C00000"/>
              </a:buClr>
              <a:buSzPct val="100000"/>
              <a:buFont typeface="Wingdings" pitchFamily="2" charset="2"/>
              <a:buChar char="§"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Ziyaret edilen bir bağlantının </a:t>
            </a:r>
            <a:r>
              <a:rPr lang="tr-TR" u="sng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altı çizili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ve </a:t>
            </a:r>
            <a:r>
              <a:rPr lang="tr-TR" dirty="0" smtClean="0">
                <a:solidFill>
                  <a:srgbClr val="7030A0"/>
                </a:solidFill>
                <a:latin typeface="Trebuchet MS" pitchFamily="34" charset="0"/>
              </a:rPr>
              <a:t>mor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dur.</a:t>
            </a:r>
          </a:p>
          <a:p>
            <a:pPr marL="719138" indent="-358775" algn="just">
              <a:buClr>
                <a:srgbClr val="C00000"/>
              </a:buClr>
              <a:buSzPct val="100000"/>
              <a:buFont typeface="Wingdings" pitchFamily="2" charset="2"/>
              <a:buChar char="§"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Aktif bir bağlantının </a:t>
            </a:r>
            <a:r>
              <a:rPr lang="tr-TR" u="sng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altı çizili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ve </a:t>
            </a:r>
            <a:r>
              <a:rPr lang="tr-TR" dirty="0" smtClean="0">
                <a:solidFill>
                  <a:srgbClr val="FF0000"/>
                </a:solidFill>
                <a:latin typeface="Trebuchet MS" pitchFamily="34" charset="0"/>
              </a:rPr>
              <a:t>kırmızı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dır.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rgbClr val="C00000"/>
                </a:solidFill>
                <a:latin typeface="Trebuchet MS" pitchFamily="34" charset="0"/>
              </a:rPr>
              <a:t>&lt;a&gt; 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etiketinin </a:t>
            </a:r>
            <a:r>
              <a:rPr lang="tr-TR" dirty="0" err="1" smtClean="0">
                <a:solidFill>
                  <a:srgbClr val="C00000"/>
                </a:solidFill>
                <a:latin typeface="Trebuchet MS" pitchFamily="34" charset="0"/>
              </a:rPr>
              <a:t>href</a:t>
            </a:r>
            <a:r>
              <a:rPr lang="tr-TR" dirty="0" smtClean="0">
                <a:solidFill>
                  <a:srgbClr val="C00000"/>
                </a:solidFill>
                <a:latin typeface="Trebuchet MS" pitchFamily="34" charset="0"/>
              </a:rPr>
              <a:t> 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özniteliği yoksa, yalnızca bir köprü için yer tutucudur.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Başka bir hedef belirtmediğiniz sürece, normalde geçerli tarayıcı penceresinde bağlantılı bir sayfa görüntülenir.</a:t>
            </a:r>
          </a:p>
        </p:txBody>
      </p:sp>
      <p:sp>
        <p:nvSpPr>
          <p:cNvPr id="5" name="4 Metin kutusu"/>
          <p:cNvSpPr txBox="1"/>
          <p:nvPr/>
        </p:nvSpPr>
        <p:spPr>
          <a:xfrm>
            <a:off x="285720" y="428604"/>
            <a:ext cx="8318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tr-TR" sz="2800" dirty="0" smtClean="0">
                <a:solidFill>
                  <a:srgbClr val="C00000"/>
                </a:solidFill>
                <a:latin typeface="Trebuchet MS" pitchFamily="34" charset="0"/>
              </a:rPr>
              <a:t>HTML İŞARETLEME DİLİ</a:t>
            </a:r>
            <a:endParaRPr lang="tr-TR" sz="2800" dirty="0">
              <a:solidFill>
                <a:srgbClr val="C00000"/>
              </a:solidFill>
              <a:latin typeface="Trebuchet MS" pitchFamily="34" charset="0"/>
            </a:endParaRPr>
          </a:p>
        </p:txBody>
      </p:sp>
      <p:sp>
        <p:nvSpPr>
          <p:cNvPr id="2050" name="AutoShape 2" descr="stratejik plan – Demet Eki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052" name="AutoShape 4" descr="stratejik plan – Demet Eki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>
          <a:xfrm>
            <a:off x="288032" y="1052736"/>
            <a:ext cx="8316416" cy="5805264"/>
          </a:xfrm>
        </p:spPr>
        <p:txBody>
          <a:bodyPr>
            <a:normAutofit lnSpcReduction="10000"/>
          </a:bodyPr>
          <a:lstStyle/>
          <a:p>
            <a:pPr marL="0" indent="0" algn="just">
              <a:buFont typeface="Wingdings" pitchFamily="2" charset="2"/>
              <a:buNone/>
            </a:pPr>
            <a:r>
              <a:rPr lang="tr-TR" sz="2600" dirty="0" smtClean="0">
                <a:solidFill>
                  <a:srgbClr val="C00000"/>
                </a:solidFill>
                <a:latin typeface="Trebuchet MS" pitchFamily="34" charset="0"/>
              </a:rPr>
              <a:t>Link İşlemleri</a:t>
            </a:r>
          </a:p>
          <a:p>
            <a:pPr marL="0" indent="0" algn="just">
              <a:buNone/>
            </a:pPr>
            <a:r>
              <a:rPr lang="tr-TR" i="1" dirty="0" smtClean="0">
                <a:solidFill>
                  <a:srgbClr val="C00000"/>
                </a:solidFill>
                <a:latin typeface="Trebuchet MS" pitchFamily="34" charset="0"/>
              </a:rPr>
              <a:t>Link oluşturma &lt;a&gt;</a:t>
            </a:r>
          </a:p>
          <a:p>
            <a:pPr marL="0" indent="0" algn="just">
              <a:buNone/>
            </a:pPr>
            <a:r>
              <a:rPr lang="tr-TR" dirty="0" err="1" smtClean="0">
                <a:solidFill>
                  <a:srgbClr val="C00000"/>
                </a:solidFill>
                <a:latin typeface="Trebuchet MS" pitchFamily="34" charset="0"/>
              </a:rPr>
              <a:t>href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özelliği, bağlantının gittiği sayfanın URL'sini belirtir.</a:t>
            </a:r>
          </a:p>
          <a:p>
            <a:pPr marL="0" indent="0" algn="just">
              <a:buNone/>
            </a:pPr>
            <a:r>
              <a:rPr lang="tr-TR" dirty="0" err="1" smtClean="0">
                <a:solidFill>
                  <a:srgbClr val="C00000"/>
                </a:solidFill>
                <a:latin typeface="Trebuchet MS" pitchFamily="34" charset="0"/>
              </a:rPr>
              <a:t>href</a:t>
            </a:r>
            <a:r>
              <a:rPr lang="tr-TR" dirty="0" smtClean="0">
                <a:solidFill>
                  <a:srgbClr val="C00000"/>
                </a:solidFill>
                <a:latin typeface="Trebuchet MS" pitchFamily="34" charset="0"/>
              </a:rPr>
              <a:t> 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özelliği mevcut değilse, </a:t>
            </a:r>
            <a:r>
              <a:rPr lang="tr-TR" dirty="0" smtClean="0">
                <a:solidFill>
                  <a:srgbClr val="C00000"/>
                </a:solidFill>
                <a:latin typeface="Trebuchet MS" pitchFamily="34" charset="0"/>
              </a:rPr>
              <a:t>&lt;a&gt;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etiketi bir köprü olmayacaktır.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Geçerli sayfanın en üstüne bağlantı vermek için </a:t>
            </a:r>
            <a:r>
              <a:rPr lang="tr-TR" dirty="0" err="1" smtClean="0">
                <a:solidFill>
                  <a:srgbClr val="C00000"/>
                </a:solidFill>
                <a:latin typeface="Trebuchet MS" pitchFamily="34" charset="0"/>
              </a:rPr>
              <a:t>href</a:t>
            </a:r>
            <a:r>
              <a:rPr lang="tr-TR" dirty="0" smtClean="0">
                <a:solidFill>
                  <a:srgbClr val="C00000"/>
                </a:solidFill>
                <a:latin typeface="Trebuchet MS" pitchFamily="34" charset="0"/>
              </a:rPr>
              <a:t>="#top" 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veya </a:t>
            </a:r>
            <a:r>
              <a:rPr lang="tr-TR" dirty="0" err="1" smtClean="0">
                <a:solidFill>
                  <a:srgbClr val="C00000"/>
                </a:solidFill>
                <a:latin typeface="Trebuchet MS" pitchFamily="34" charset="0"/>
              </a:rPr>
              <a:t>href</a:t>
            </a:r>
            <a:r>
              <a:rPr lang="tr-TR" dirty="0" smtClean="0">
                <a:solidFill>
                  <a:srgbClr val="C00000"/>
                </a:solidFill>
                <a:latin typeface="Trebuchet MS" pitchFamily="34" charset="0"/>
              </a:rPr>
              <a:t>="#" 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kullanılabilir.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Herhangi bir metne, resme veya video gibi bir nesneye link atamak istenirse aşağıdaki gibi bir kod kullanılabilir.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&lt;a 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href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="hedef adres"&gt;nesne&lt;/a&gt;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&lt;a 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href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="#"&gt;Boş Link&lt;/a&gt;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&lt;a 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href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="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kirmizi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.html"&gt;Kırmızı Sayfa&lt;/a&gt;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&lt;a 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href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="https://www.erbakan.edu.tr/"&gt;NEÜ Web&lt;/a&gt;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&lt;a 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href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=“resim.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jpg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"&gt;Resmi İndir&lt;/a&gt;</a:t>
            </a:r>
          </a:p>
          <a:p>
            <a:pPr marL="0" indent="0" algn="just">
              <a:buNone/>
            </a:pPr>
            <a:endParaRPr lang="tr-TR" dirty="0" smtClean="0">
              <a:solidFill>
                <a:schemeClr val="tx1">
                  <a:lumMod val="75000"/>
                  <a:lumOff val="25000"/>
                </a:schemeClr>
              </a:solidFill>
              <a:latin typeface="Trebuchet MS" pitchFamily="34" charset="0"/>
            </a:endParaRPr>
          </a:p>
          <a:p>
            <a:pPr marL="0" indent="0" algn="just">
              <a:buNone/>
            </a:pPr>
            <a:endParaRPr lang="tr-TR" dirty="0" smtClean="0">
              <a:solidFill>
                <a:schemeClr val="tx1">
                  <a:lumMod val="75000"/>
                  <a:lumOff val="25000"/>
                </a:schemeClr>
              </a:solidFill>
              <a:latin typeface="Trebuchet MS" pitchFamily="34" charset="0"/>
            </a:endParaRPr>
          </a:p>
          <a:p>
            <a:pPr marL="0" indent="0" algn="just">
              <a:buNone/>
            </a:pPr>
            <a:endParaRPr lang="tr-TR" dirty="0" smtClean="0">
              <a:solidFill>
                <a:schemeClr val="tx1">
                  <a:lumMod val="75000"/>
                  <a:lumOff val="25000"/>
                </a:schemeClr>
              </a:solidFill>
              <a:latin typeface="Trebuchet MS" pitchFamily="34" charset="0"/>
            </a:endParaRPr>
          </a:p>
          <a:p>
            <a:pPr marL="0" indent="0" algn="just">
              <a:buNone/>
            </a:pPr>
            <a:endParaRPr lang="tr-TR" dirty="0" smtClean="0">
              <a:solidFill>
                <a:schemeClr val="tx1">
                  <a:lumMod val="75000"/>
                  <a:lumOff val="25000"/>
                </a:schemeClr>
              </a:solidFill>
              <a:latin typeface="Trebuchet MS" pitchFamily="34" charset="0"/>
            </a:endParaRPr>
          </a:p>
        </p:txBody>
      </p:sp>
      <p:sp>
        <p:nvSpPr>
          <p:cNvPr id="5" name="4 Metin kutusu"/>
          <p:cNvSpPr txBox="1"/>
          <p:nvPr/>
        </p:nvSpPr>
        <p:spPr>
          <a:xfrm>
            <a:off x="285720" y="428604"/>
            <a:ext cx="8318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tr-TR" sz="2800" dirty="0" smtClean="0">
                <a:solidFill>
                  <a:srgbClr val="C00000"/>
                </a:solidFill>
                <a:latin typeface="Trebuchet MS" pitchFamily="34" charset="0"/>
              </a:rPr>
              <a:t>HTML İŞARETLEME DİLİ</a:t>
            </a:r>
            <a:endParaRPr lang="tr-TR" sz="2800" dirty="0">
              <a:solidFill>
                <a:srgbClr val="C00000"/>
              </a:solidFill>
              <a:latin typeface="Trebuchet MS" pitchFamily="34" charset="0"/>
            </a:endParaRPr>
          </a:p>
        </p:txBody>
      </p:sp>
      <p:sp>
        <p:nvSpPr>
          <p:cNvPr id="2050" name="AutoShape 2" descr="stratejik plan – Demet Eki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052" name="AutoShape 4" descr="stratejik plan – Demet Eki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>
          <a:xfrm>
            <a:off x="288032" y="1052736"/>
            <a:ext cx="8316416" cy="5805264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Font typeface="Wingdings" pitchFamily="2" charset="2"/>
              <a:buNone/>
            </a:pPr>
            <a:r>
              <a:rPr lang="tr-TR" sz="2800" dirty="0" smtClean="0">
                <a:solidFill>
                  <a:srgbClr val="C00000"/>
                </a:solidFill>
                <a:latin typeface="Trebuchet MS" pitchFamily="34" charset="0"/>
              </a:rPr>
              <a:t>Link İşlemleri</a:t>
            </a:r>
          </a:p>
          <a:p>
            <a:pPr marL="0" indent="0" algn="just">
              <a:buNone/>
            </a:pPr>
            <a:r>
              <a:rPr lang="tr-TR" sz="2600" i="1" dirty="0" smtClean="0">
                <a:solidFill>
                  <a:srgbClr val="C00000"/>
                </a:solidFill>
                <a:latin typeface="Trebuchet MS" pitchFamily="34" charset="0"/>
              </a:rPr>
              <a:t>Link oluşturma &lt;a&gt;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&lt;!DOCTYPE html&gt;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&lt;html&gt;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&lt;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head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&gt;&lt;/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head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&gt;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&lt;body&gt;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    &lt;h1&gt;Link (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Anchor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) Oluşturma&lt;/h1&gt;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    &lt;a 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href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="#"&gt;Boş Link&lt;/a&gt;&lt;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br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&gt;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    &lt;a 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href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="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kirmizi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.html"&gt;Kırmızı Sayfaya Git&lt;/a&gt;&lt;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br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&gt;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    &lt;a 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href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="https://www.erbakan.edu.tr/"&gt;Necmettin Erbakan Üniversitesi&lt;/a&gt;&lt;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br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&gt;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    &lt;a 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href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="https://www.erbakan.edu.tr/"&gt;&lt;img 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src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="resim/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erbakan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.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png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" 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style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="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width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:5% "&gt;&lt;/a&gt;&lt;/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img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&gt;&lt;/a&gt;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&lt;/body&gt;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&lt;/html&gt;</a:t>
            </a:r>
          </a:p>
          <a:p>
            <a:pPr marL="0" indent="0" algn="just">
              <a:buNone/>
            </a:pPr>
            <a:endParaRPr lang="tr-TR" dirty="0" smtClean="0">
              <a:solidFill>
                <a:schemeClr val="tx1">
                  <a:lumMod val="75000"/>
                  <a:lumOff val="25000"/>
                </a:schemeClr>
              </a:solidFill>
              <a:latin typeface="Trebuchet MS" pitchFamily="34" charset="0"/>
            </a:endParaRPr>
          </a:p>
          <a:p>
            <a:pPr marL="0" indent="0" algn="just">
              <a:buNone/>
            </a:pPr>
            <a:endParaRPr lang="tr-TR" dirty="0" smtClean="0">
              <a:solidFill>
                <a:schemeClr val="tx1">
                  <a:lumMod val="75000"/>
                  <a:lumOff val="25000"/>
                </a:schemeClr>
              </a:solidFill>
              <a:latin typeface="Trebuchet MS" pitchFamily="34" charset="0"/>
            </a:endParaRPr>
          </a:p>
          <a:p>
            <a:pPr marL="0" indent="0" algn="just">
              <a:buNone/>
            </a:pPr>
            <a:endParaRPr lang="tr-TR" dirty="0" smtClean="0">
              <a:solidFill>
                <a:schemeClr val="tx1">
                  <a:lumMod val="75000"/>
                  <a:lumOff val="25000"/>
                </a:schemeClr>
              </a:solidFill>
              <a:latin typeface="Trebuchet MS" pitchFamily="34" charset="0"/>
            </a:endParaRPr>
          </a:p>
        </p:txBody>
      </p:sp>
      <p:sp>
        <p:nvSpPr>
          <p:cNvPr id="5" name="4 Metin kutusu"/>
          <p:cNvSpPr txBox="1"/>
          <p:nvPr/>
        </p:nvSpPr>
        <p:spPr>
          <a:xfrm>
            <a:off x="285720" y="428604"/>
            <a:ext cx="8318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tr-TR" sz="2800" dirty="0" smtClean="0">
                <a:solidFill>
                  <a:srgbClr val="C00000"/>
                </a:solidFill>
                <a:latin typeface="Trebuchet MS" pitchFamily="34" charset="0"/>
              </a:rPr>
              <a:t>HTML İŞARETLEME DİLİ</a:t>
            </a:r>
            <a:endParaRPr lang="tr-TR" sz="2800" dirty="0">
              <a:solidFill>
                <a:srgbClr val="C00000"/>
              </a:solidFill>
              <a:latin typeface="Trebuchet MS" pitchFamily="34" charset="0"/>
            </a:endParaRPr>
          </a:p>
        </p:txBody>
      </p:sp>
      <p:sp>
        <p:nvSpPr>
          <p:cNvPr id="2050" name="AutoShape 2" descr="stratejik plan – Demet Eki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052" name="AutoShape 4" descr="stratejik plan – Demet Eki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>
          <a:xfrm>
            <a:off x="288032" y="1052736"/>
            <a:ext cx="8316416" cy="5805264"/>
          </a:xfrm>
        </p:spPr>
        <p:txBody>
          <a:bodyPr>
            <a:normAutofit/>
          </a:bodyPr>
          <a:lstStyle/>
          <a:p>
            <a:pPr marL="0" indent="0" algn="just">
              <a:buFont typeface="Wingdings" pitchFamily="2" charset="2"/>
              <a:buNone/>
            </a:pPr>
            <a:r>
              <a:rPr lang="tr-TR" dirty="0" smtClean="0">
                <a:solidFill>
                  <a:srgbClr val="C00000"/>
                </a:solidFill>
                <a:latin typeface="Trebuchet MS" pitchFamily="34" charset="0"/>
              </a:rPr>
              <a:t>HTML İŞARETLEME DİLİ</a:t>
            </a:r>
          </a:p>
          <a:p>
            <a:pPr marL="457200" indent="-457200" algn="just">
              <a:buClr>
                <a:srgbClr val="C00000"/>
              </a:buClr>
              <a:buSzPct val="100000"/>
              <a:buFont typeface="+mj-lt"/>
              <a:buAutoNum type="arabicPeriod"/>
            </a:pPr>
            <a:r>
              <a:rPr lang="tr-TR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HTML dilinin oluşumunu açıklayabilme</a:t>
            </a:r>
          </a:p>
          <a:p>
            <a:pPr marL="457200" indent="-457200" algn="just">
              <a:buClr>
                <a:srgbClr val="C00000"/>
              </a:buClr>
              <a:buSzPct val="100000"/>
              <a:buFont typeface="+mj-lt"/>
              <a:buAutoNum type="arabicPeriod"/>
            </a:pPr>
            <a:r>
              <a:rPr lang="tr-TR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HTML sayfalarını kayıt ederek görüntüleyebilme</a:t>
            </a:r>
          </a:p>
          <a:p>
            <a:pPr marL="0" indent="0" algn="just">
              <a:buNone/>
            </a:pPr>
            <a:endParaRPr lang="tr-TR" dirty="0" smtClean="0">
              <a:solidFill>
                <a:srgbClr val="C00000"/>
              </a:solidFill>
              <a:latin typeface="Trebuchet MS" pitchFamily="34" charset="0"/>
            </a:endParaRPr>
          </a:p>
          <a:p>
            <a:pPr marL="0" indent="0" algn="just">
              <a:buNone/>
            </a:pPr>
            <a:r>
              <a:rPr lang="tr-TR" dirty="0" smtClean="0">
                <a:solidFill>
                  <a:srgbClr val="C00000"/>
                </a:solidFill>
                <a:latin typeface="Trebuchet MS" pitchFamily="34" charset="0"/>
              </a:rPr>
              <a:t>HTML ETİKETLERİ</a:t>
            </a:r>
          </a:p>
          <a:p>
            <a:pPr marL="457200" indent="-457200" algn="just">
              <a:buClr>
                <a:srgbClr val="C00000"/>
              </a:buClr>
              <a:buSzPct val="100000"/>
              <a:buFont typeface="+mj-lt"/>
              <a:buAutoNum type="arabicPeriod" startAt="3"/>
            </a:pPr>
            <a:r>
              <a:rPr lang="tr-TR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HTML etiketlerinin tanımlayabilme</a:t>
            </a:r>
          </a:p>
          <a:p>
            <a:pPr marL="457200" indent="-457200" algn="just">
              <a:buClr>
                <a:srgbClr val="C00000"/>
              </a:buClr>
              <a:buSzPct val="100000"/>
              <a:buNone/>
            </a:pPr>
            <a:endParaRPr lang="tr-TR" dirty="0" smtClean="0">
              <a:solidFill>
                <a:srgbClr val="C00000"/>
              </a:solidFill>
              <a:latin typeface="Trebuchet MS" pitchFamily="34" charset="0"/>
            </a:endParaRPr>
          </a:p>
          <a:p>
            <a:pPr marL="457200" indent="-457200" algn="just">
              <a:buClr>
                <a:srgbClr val="C00000"/>
              </a:buClr>
              <a:buSzPct val="100000"/>
              <a:buNone/>
            </a:pPr>
            <a:r>
              <a:rPr lang="tr-TR" dirty="0" smtClean="0">
                <a:solidFill>
                  <a:srgbClr val="C00000"/>
                </a:solidFill>
                <a:latin typeface="Trebuchet MS" pitchFamily="34" charset="0"/>
              </a:rPr>
              <a:t>HTML 5 İLE GELEN YENİLİKLER, GRAFİKLER VE FORMLAR</a:t>
            </a:r>
          </a:p>
          <a:p>
            <a:pPr marL="457200" indent="-457200" algn="just">
              <a:buClr>
                <a:srgbClr val="C00000"/>
              </a:buClr>
              <a:buSzPct val="100000"/>
              <a:buFont typeface="+mj-lt"/>
              <a:buAutoNum type="arabicPeriod" startAt="4"/>
            </a:pPr>
            <a:r>
              <a:rPr lang="tr-TR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HTML5 yapısının diğer versiyonlardan farkını ifade edebilme</a:t>
            </a:r>
          </a:p>
          <a:p>
            <a:pPr marL="457200" indent="-457200" algn="just">
              <a:buClr>
                <a:srgbClr val="C00000"/>
              </a:buClr>
              <a:buSzPct val="100000"/>
              <a:buFont typeface="+mj-lt"/>
              <a:buAutoNum type="arabicPeriod" startAt="4"/>
            </a:pPr>
            <a:r>
              <a:rPr lang="tr-TR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5 HTML5 ile grafik ve form hazırlayabilme</a:t>
            </a:r>
          </a:p>
          <a:p>
            <a:pPr marL="457200" indent="-457200" algn="just">
              <a:buClr>
                <a:srgbClr val="C00000"/>
              </a:buClr>
              <a:buSzPct val="100000"/>
              <a:buNone/>
            </a:pPr>
            <a:endParaRPr lang="tr-TR" dirty="0" smtClean="0">
              <a:solidFill>
                <a:schemeClr val="tx1">
                  <a:lumMod val="75000"/>
                  <a:lumOff val="25000"/>
                </a:schemeClr>
              </a:solidFill>
              <a:latin typeface="Trebuchet MS" pitchFamily="34" charset="0"/>
            </a:endParaRPr>
          </a:p>
          <a:p>
            <a:pPr marL="457200" indent="-457200" algn="just">
              <a:buClr>
                <a:srgbClr val="C00000"/>
              </a:buClr>
              <a:buSzPct val="100000"/>
              <a:buFont typeface="+mj-lt"/>
              <a:buAutoNum type="arabicPeriod" startAt="6"/>
            </a:pPr>
            <a:endParaRPr lang="tr-TR" dirty="0" smtClean="0">
              <a:solidFill>
                <a:schemeClr val="tx1">
                  <a:lumMod val="75000"/>
                  <a:lumOff val="25000"/>
                </a:schemeClr>
              </a:solidFill>
              <a:latin typeface="Trebuchet MS" pitchFamily="34" charset="0"/>
            </a:endParaRPr>
          </a:p>
          <a:p>
            <a:pPr marL="457200" indent="-457200" algn="just">
              <a:buClr>
                <a:srgbClr val="C00000"/>
              </a:buClr>
              <a:buSzPct val="100000"/>
              <a:buFont typeface="+mj-lt"/>
              <a:buAutoNum type="arabicPeriod" startAt="6"/>
            </a:pPr>
            <a:endParaRPr lang="tr-TR" dirty="0" smtClean="0">
              <a:solidFill>
                <a:schemeClr val="tx1">
                  <a:lumMod val="75000"/>
                  <a:lumOff val="25000"/>
                </a:schemeClr>
              </a:solidFill>
              <a:latin typeface="Trebuchet MS" pitchFamily="34" charset="0"/>
            </a:endParaRPr>
          </a:p>
          <a:p>
            <a:pPr marL="457200" indent="-457200" algn="just">
              <a:buClr>
                <a:srgbClr val="C00000"/>
              </a:buClr>
              <a:buSzPct val="100000"/>
              <a:buFont typeface="+mj-lt"/>
              <a:buAutoNum type="arabicPeriod" startAt="6"/>
            </a:pPr>
            <a:endParaRPr lang="tr-TR" dirty="0" smtClean="0">
              <a:solidFill>
                <a:schemeClr val="tx1">
                  <a:lumMod val="75000"/>
                  <a:lumOff val="25000"/>
                </a:schemeClr>
              </a:solidFill>
              <a:latin typeface="Trebuchet MS" pitchFamily="34" charset="0"/>
            </a:endParaRPr>
          </a:p>
          <a:p>
            <a:pPr marL="457200" indent="-457200" algn="just">
              <a:buClr>
                <a:srgbClr val="C00000"/>
              </a:buClr>
              <a:buSzPct val="100000"/>
              <a:buFont typeface="+mj-lt"/>
              <a:buAutoNum type="arabicPeriod" startAt="6"/>
            </a:pPr>
            <a:endParaRPr lang="tr-TR" dirty="0" smtClean="0">
              <a:solidFill>
                <a:schemeClr val="tx1">
                  <a:lumMod val="75000"/>
                  <a:lumOff val="25000"/>
                </a:schemeClr>
              </a:solidFill>
              <a:latin typeface="Trebuchet MS" pitchFamily="34" charset="0"/>
            </a:endParaRPr>
          </a:p>
          <a:p>
            <a:pPr marL="457200" indent="-457200" algn="just">
              <a:buClr>
                <a:srgbClr val="C00000"/>
              </a:buClr>
              <a:buSzPct val="100000"/>
              <a:buFont typeface="+mj-lt"/>
              <a:buAutoNum type="arabicPeriod" startAt="6"/>
            </a:pPr>
            <a:endParaRPr lang="tr-TR" dirty="0" smtClean="0">
              <a:solidFill>
                <a:schemeClr val="tx1">
                  <a:lumMod val="75000"/>
                  <a:lumOff val="25000"/>
                </a:schemeClr>
              </a:solidFill>
              <a:latin typeface="Trebuchet MS" pitchFamily="34" charset="0"/>
            </a:endParaRPr>
          </a:p>
          <a:p>
            <a:pPr marL="457200" indent="-457200" algn="just">
              <a:buClr>
                <a:srgbClr val="C00000"/>
              </a:buClr>
              <a:buSzPct val="100000"/>
              <a:buFont typeface="+mj-lt"/>
              <a:buAutoNum type="arabicPeriod" startAt="6"/>
            </a:pPr>
            <a:endParaRPr lang="tr-TR" dirty="0" smtClean="0">
              <a:solidFill>
                <a:schemeClr val="tx1">
                  <a:lumMod val="75000"/>
                  <a:lumOff val="25000"/>
                </a:schemeClr>
              </a:solidFill>
              <a:latin typeface="Trebuchet MS" pitchFamily="34" charset="0"/>
            </a:endParaRPr>
          </a:p>
          <a:p>
            <a:pPr marL="457200" indent="-457200" algn="just">
              <a:buClr>
                <a:srgbClr val="C00000"/>
              </a:buClr>
              <a:buSzPct val="100000"/>
              <a:buFont typeface="+mj-lt"/>
              <a:buAutoNum type="arabicPeriod" startAt="6"/>
            </a:pPr>
            <a:endParaRPr lang="tr-TR" dirty="0" smtClean="0">
              <a:solidFill>
                <a:schemeClr val="tx1">
                  <a:lumMod val="75000"/>
                  <a:lumOff val="25000"/>
                </a:schemeClr>
              </a:solidFill>
              <a:latin typeface="Trebuchet MS" pitchFamily="34" charset="0"/>
            </a:endParaRPr>
          </a:p>
          <a:p>
            <a:pPr algn="just">
              <a:buFont typeface="Wingdings" pitchFamily="2" charset="2"/>
              <a:buNone/>
            </a:pPr>
            <a:endParaRPr lang="tr-TR" sz="2200" dirty="0" smtClean="0">
              <a:solidFill>
                <a:schemeClr val="tx1">
                  <a:lumMod val="75000"/>
                  <a:lumOff val="25000"/>
                </a:schemeClr>
              </a:solidFill>
              <a:latin typeface="Trebuchet MS" pitchFamily="34" charset="0"/>
            </a:endParaRPr>
          </a:p>
        </p:txBody>
      </p:sp>
      <p:sp>
        <p:nvSpPr>
          <p:cNvPr id="5" name="4 Metin kutusu"/>
          <p:cNvSpPr txBox="1"/>
          <p:nvPr/>
        </p:nvSpPr>
        <p:spPr>
          <a:xfrm>
            <a:off x="285720" y="428604"/>
            <a:ext cx="8318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tr-TR" sz="2800" dirty="0" smtClean="0">
                <a:solidFill>
                  <a:srgbClr val="C00000"/>
                </a:solidFill>
                <a:latin typeface="Trebuchet MS" pitchFamily="34" charset="0"/>
              </a:rPr>
              <a:t>İÇERİK: HTML</a:t>
            </a:r>
            <a:endParaRPr lang="tr-TR" sz="2800" dirty="0">
              <a:solidFill>
                <a:srgbClr val="C00000"/>
              </a:solidFill>
              <a:latin typeface="Trebuchet MS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>
          <a:xfrm>
            <a:off x="288032" y="1052736"/>
            <a:ext cx="8316416" cy="5805264"/>
          </a:xfrm>
        </p:spPr>
        <p:txBody>
          <a:bodyPr>
            <a:normAutofit/>
          </a:bodyPr>
          <a:lstStyle/>
          <a:p>
            <a:pPr marL="0" indent="0" algn="just">
              <a:buFont typeface="Wingdings" pitchFamily="2" charset="2"/>
              <a:buNone/>
            </a:pPr>
            <a:r>
              <a:rPr lang="tr-TR" sz="2600" dirty="0" smtClean="0">
                <a:solidFill>
                  <a:srgbClr val="C00000"/>
                </a:solidFill>
                <a:latin typeface="Trebuchet MS" pitchFamily="34" charset="0"/>
              </a:rPr>
              <a:t>Link İşlemleri</a:t>
            </a:r>
          </a:p>
          <a:p>
            <a:pPr marL="0" indent="0" algn="just">
              <a:buNone/>
            </a:pPr>
            <a:r>
              <a:rPr lang="tr-TR" i="1" dirty="0" smtClean="0">
                <a:solidFill>
                  <a:srgbClr val="C00000"/>
                </a:solidFill>
                <a:latin typeface="Trebuchet MS" pitchFamily="34" charset="0"/>
              </a:rPr>
              <a:t>Sayfa başı ve sayfa içi linkler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Ziyaretçiyi sayfa başına göndermek için </a:t>
            </a:r>
            <a:r>
              <a:rPr lang="tr-TR" dirty="0" smtClean="0">
                <a:solidFill>
                  <a:srgbClr val="C00000"/>
                </a:solidFill>
                <a:latin typeface="Trebuchet MS" pitchFamily="34" charset="0"/>
              </a:rPr>
              <a:t>&lt;body&gt; 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etiketini aşağıdaki gibi değiştirin: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&lt;body 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id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="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ust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"&gt;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Sayfanın en altına </a:t>
            </a:r>
            <a:r>
              <a:rPr lang="tr-TR" dirty="0" smtClean="0">
                <a:solidFill>
                  <a:srgbClr val="C00000"/>
                </a:solidFill>
                <a:latin typeface="Trebuchet MS" pitchFamily="34" charset="0"/>
              </a:rPr>
              <a:t>&lt;/body&gt; 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etiketinin üstüne aşağıdaki kodu yazın: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&lt;a 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href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="#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ust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"&gt;Sayfa Başına Git…&lt;/a&gt;</a:t>
            </a:r>
          </a:p>
          <a:p>
            <a:pPr marL="0" indent="0" algn="just">
              <a:buNone/>
            </a:pPr>
            <a:endParaRPr lang="tr-TR" dirty="0" smtClean="0">
              <a:solidFill>
                <a:schemeClr val="tx1">
                  <a:lumMod val="75000"/>
                  <a:lumOff val="25000"/>
                </a:schemeClr>
              </a:solidFill>
              <a:latin typeface="Trebuchet MS" pitchFamily="34" charset="0"/>
            </a:endParaRP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Aynı işlem diğer etiketler </a:t>
            </a:r>
            <a:r>
              <a:rPr lang="tr-TR" dirty="0" smtClean="0">
                <a:solidFill>
                  <a:srgbClr val="C00000"/>
                </a:solidFill>
                <a:latin typeface="Trebuchet MS" pitchFamily="34" charset="0"/>
              </a:rPr>
              <a:t>&lt;h&gt;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, </a:t>
            </a:r>
            <a:r>
              <a:rPr lang="tr-TR" dirty="0" smtClean="0">
                <a:solidFill>
                  <a:srgbClr val="C00000"/>
                </a:solidFill>
                <a:latin typeface="Trebuchet MS" pitchFamily="34" charset="0"/>
              </a:rPr>
              <a:t>&lt;p&gt; 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vs. için de yapılabilir.</a:t>
            </a:r>
          </a:p>
          <a:p>
            <a:pPr marL="0" indent="0" algn="just">
              <a:buNone/>
            </a:pPr>
            <a:endParaRPr lang="tr-TR" dirty="0" smtClean="0">
              <a:solidFill>
                <a:schemeClr val="tx1">
                  <a:lumMod val="75000"/>
                  <a:lumOff val="25000"/>
                </a:schemeClr>
              </a:solidFill>
              <a:latin typeface="Trebuchet MS" pitchFamily="34" charset="0"/>
            </a:endParaRPr>
          </a:p>
          <a:p>
            <a:pPr marL="0" indent="0" algn="just">
              <a:buNone/>
            </a:pPr>
            <a:endParaRPr lang="tr-TR" dirty="0" smtClean="0">
              <a:solidFill>
                <a:schemeClr val="tx1">
                  <a:lumMod val="75000"/>
                  <a:lumOff val="25000"/>
                </a:schemeClr>
              </a:solidFill>
              <a:latin typeface="Trebuchet MS" pitchFamily="34" charset="0"/>
            </a:endParaRPr>
          </a:p>
        </p:txBody>
      </p:sp>
      <p:sp>
        <p:nvSpPr>
          <p:cNvPr id="5" name="4 Metin kutusu"/>
          <p:cNvSpPr txBox="1"/>
          <p:nvPr/>
        </p:nvSpPr>
        <p:spPr>
          <a:xfrm>
            <a:off x="285720" y="428604"/>
            <a:ext cx="8318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tr-TR" sz="2800" dirty="0" smtClean="0">
                <a:solidFill>
                  <a:srgbClr val="C00000"/>
                </a:solidFill>
                <a:latin typeface="Trebuchet MS" pitchFamily="34" charset="0"/>
              </a:rPr>
              <a:t>HTML İŞARETLEME DİLİ</a:t>
            </a:r>
            <a:endParaRPr lang="tr-TR" sz="2800" dirty="0">
              <a:solidFill>
                <a:srgbClr val="C00000"/>
              </a:solidFill>
              <a:latin typeface="Trebuchet MS" pitchFamily="34" charset="0"/>
            </a:endParaRPr>
          </a:p>
        </p:txBody>
      </p:sp>
      <p:sp>
        <p:nvSpPr>
          <p:cNvPr id="2050" name="AutoShape 2" descr="stratejik plan – Demet Eki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052" name="AutoShape 4" descr="stratejik plan – Demet Eki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>
          <a:xfrm>
            <a:off x="288032" y="1052736"/>
            <a:ext cx="8316416" cy="5805264"/>
          </a:xfrm>
        </p:spPr>
        <p:txBody>
          <a:bodyPr>
            <a:normAutofit fontScale="62500" lnSpcReduction="20000"/>
          </a:bodyPr>
          <a:lstStyle/>
          <a:p>
            <a:pPr marL="0" indent="0" algn="just">
              <a:buFont typeface="Wingdings" pitchFamily="2" charset="2"/>
              <a:buNone/>
            </a:pPr>
            <a:r>
              <a:rPr lang="tr-TR" sz="4200" dirty="0" smtClean="0">
                <a:solidFill>
                  <a:srgbClr val="C00000"/>
                </a:solidFill>
                <a:latin typeface="Trebuchet MS" pitchFamily="34" charset="0"/>
              </a:rPr>
              <a:t>Link İşlemleri</a:t>
            </a:r>
          </a:p>
          <a:p>
            <a:pPr marL="0" indent="0" algn="just">
              <a:buNone/>
            </a:pPr>
            <a:r>
              <a:rPr lang="tr-TR" sz="3800" i="1" dirty="0" smtClean="0">
                <a:solidFill>
                  <a:srgbClr val="C00000"/>
                </a:solidFill>
                <a:latin typeface="Trebuchet MS" pitchFamily="34" charset="0"/>
              </a:rPr>
              <a:t>Sayfa başı ve sayfa içi linkler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&lt;!DOCTYPE html&gt;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&lt;html&gt;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&lt;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head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&gt;&lt;/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head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&gt;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&lt;body 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id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="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ust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"&gt;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&lt;a 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href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="#bolum1"&gt;Bölüm-1&lt;/a&gt;&lt;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br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&gt;&lt;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br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&gt;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&lt;a 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href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="#bolum2"&gt;Bölüm-2&lt;/a&gt;&lt;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br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&gt;&lt;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br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&gt;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&lt;a 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href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="#bolum3"&gt;Bölüm-3&lt;/a&gt;&lt;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br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&gt;&lt;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br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&gt;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&lt;a 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href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="#bolum4"&gt;Bölüm-4&lt;/a&gt;&lt;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br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&gt;&lt;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br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&gt;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&lt;a 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href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="#bolum5"&gt;Bölüm-5&lt;/a&gt;&lt;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br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&gt;&lt;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br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&gt;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&lt;a 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href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="#bolum6"&gt;Bölüm-6&lt;/a&gt;&lt;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br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&gt;&lt;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br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&gt;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&lt;a 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href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="#bolum7"&gt;Bölüm-7&lt;/a&gt;&lt;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br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&gt;&lt;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br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&gt;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&lt;a 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href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="#bolum8"&gt;Bölüm-8&lt;/a&gt;&lt;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br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&gt;&lt;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br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&gt;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&lt;h1 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id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="bolum1"&gt;Bölüm 1&lt;/h1&gt;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&lt;p&gt;Bölüm 1 ile ilgili açıklamalar&lt;/p&gt;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&lt;a 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href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="#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ust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"&gt;Sayfa Başına Dön&lt;/a&gt; 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&lt;h1 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id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="bolum2"&gt;Bölüm 2&lt;/h1&gt;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&lt;p&gt;Bölüm 2 ile ilgili açıklamalar&lt;/p&gt;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&lt;a 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href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="#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ust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"&gt;Sayfa Başına Dön&lt;/a&gt; </a:t>
            </a:r>
          </a:p>
        </p:txBody>
      </p:sp>
      <p:sp>
        <p:nvSpPr>
          <p:cNvPr id="5" name="4 Metin kutusu"/>
          <p:cNvSpPr txBox="1"/>
          <p:nvPr/>
        </p:nvSpPr>
        <p:spPr>
          <a:xfrm>
            <a:off x="285720" y="428604"/>
            <a:ext cx="8318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tr-TR" sz="2800" dirty="0" smtClean="0">
                <a:solidFill>
                  <a:srgbClr val="C00000"/>
                </a:solidFill>
                <a:latin typeface="Trebuchet MS" pitchFamily="34" charset="0"/>
              </a:rPr>
              <a:t>HTML İŞARETLEME DİLİ</a:t>
            </a:r>
            <a:endParaRPr lang="tr-TR" sz="2800" dirty="0">
              <a:solidFill>
                <a:srgbClr val="C00000"/>
              </a:solidFill>
              <a:latin typeface="Trebuchet MS" pitchFamily="34" charset="0"/>
            </a:endParaRPr>
          </a:p>
        </p:txBody>
      </p:sp>
      <p:sp>
        <p:nvSpPr>
          <p:cNvPr id="2050" name="AutoShape 2" descr="stratejik plan – Demet Eki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052" name="AutoShape 4" descr="stratejik plan – Demet Eki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>
          <a:xfrm>
            <a:off x="288032" y="1052736"/>
            <a:ext cx="8316416" cy="5472608"/>
          </a:xfrm>
        </p:spPr>
        <p:txBody>
          <a:bodyPr>
            <a:normAutofit fontScale="55000" lnSpcReduction="20000"/>
          </a:bodyPr>
          <a:lstStyle/>
          <a:p>
            <a:pPr marL="0" indent="0" algn="just">
              <a:buFont typeface="Wingdings" pitchFamily="2" charset="2"/>
              <a:buNone/>
            </a:pPr>
            <a:r>
              <a:rPr lang="tr-TR" sz="4700" dirty="0" smtClean="0">
                <a:solidFill>
                  <a:srgbClr val="C00000"/>
                </a:solidFill>
                <a:latin typeface="Trebuchet MS" pitchFamily="34" charset="0"/>
              </a:rPr>
              <a:t>Link İşlemleri</a:t>
            </a:r>
          </a:p>
          <a:p>
            <a:pPr marL="0" indent="0" algn="just">
              <a:buNone/>
            </a:pPr>
            <a:r>
              <a:rPr lang="tr-TR" sz="4400" i="1" dirty="0" smtClean="0">
                <a:solidFill>
                  <a:srgbClr val="C00000"/>
                </a:solidFill>
                <a:latin typeface="Trebuchet MS" pitchFamily="34" charset="0"/>
              </a:rPr>
              <a:t>Sayfa başı ve sayfa içi linkler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&lt;h1 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id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="bolum3"&gt;Bölüm 3&lt;/h1&gt;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&lt;p&gt;Bölüm 3 ile ilgili açıklamalar&lt;/p&gt;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&lt;a 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href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="#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ust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"&gt;Sayfa Başına Dön&lt;/a&gt; 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&lt;h1 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id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="bolum4"&gt;Bölüm 4&lt;/h1&gt;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&lt;p&gt;Bölüm 4 ile ilgili açıklamalar&lt;/p&gt;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&lt;a 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href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="#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ust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"&gt;Sayfa Başına Dön&lt;/a&gt; 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&lt;h1 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id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="bolum5"&gt;Bölüm 5&lt;/h1&gt;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&lt;p&gt;Bölüm 5 ile ilgili açıklamalar&lt;/p&gt;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&lt;a 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href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="#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ust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"&gt;Sayfa Başına Dön&lt;/a&gt; 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&lt;h1 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id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="bolum6"&gt;Bölüm 6&lt;/h1&gt;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&lt;p&gt;Bölüm 6 ile ilgili açıklamalar&lt;/p&gt;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&lt;a 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href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="#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ust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"&gt;Sayfa Başına Dön&lt;/a&gt; 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&lt;h1 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id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="bolum7"&gt;Bölüm 7&lt;/h1&gt;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&lt;p&gt;Bölüm 7 ile ilgili açıklamalar&lt;/p&gt;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&lt;a 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href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="#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ust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"&gt;Sayfa Başına Dön&lt;/a&gt; 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&lt;h1 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id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="bolum8"&gt;Bölüm 8&lt;/h1&gt;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&lt;p&gt;Bölüm 8 ile ilgili açıklamalar&lt;/p&gt;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&lt;a 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href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="#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ust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"&gt;Sayfa Başına Dön&lt;/a&gt; 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&lt;/body&gt;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&lt;/html&gt;</a:t>
            </a:r>
          </a:p>
        </p:txBody>
      </p:sp>
      <p:sp>
        <p:nvSpPr>
          <p:cNvPr id="5" name="4 Metin kutusu"/>
          <p:cNvSpPr txBox="1"/>
          <p:nvPr/>
        </p:nvSpPr>
        <p:spPr>
          <a:xfrm>
            <a:off x="285720" y="428604"/>
            <a:ext cx="8318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tr-TR" sz="2800" dirty="0" smtClean="0">
                <a:solidFill>
                  <a:srgbClr val="C00000"/>
                </a:solidFill>
                <a:latin typeface="Trebuchet MS" pitchFamily="34" charset="0"/>
              </a:rPr>
              <a:t>HTML İŞARETLEME DİLİ</a:t>
            </a:r>
            <a:endParaRPr lang="tr-TR" sz="2800" dirty="0">
              <a:solidFill>
                <a:srgbClr val="C00000"/>
              </a:solidFill>
              <a:latin typeface="Trebuchet MS" pitchFamily="34" charset="0"/>
            </a:endParaRPr>
          </a:p>
        </p:txBody>
      </p:sp>
      <p:sp>
        <p:nvSpPr>
          <p:cNvPr id="2050" name="AutoShape 2" descr="stratejik plan – Demet Eki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052" name="AutoShape 4" descr="stratejik plan – Demet Eki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>
          <a:xfrm>
            <a:off x="288032" y="1052736"/>
            <a:ext cx="8316416" cy="5805264"/>
          </a:xfrm>
        </p:spPr>
        <p:txBody>
          <a:bodyPr>
            <a:normAutofit fontScale="70000" lnSpcReduction="20000"/>
          </a:bodyPr>
          <a:lstStyle/>
          <a:p>
            <a:pPr marL="0" indent="0" algn="just">
              <a:buFont typeface="Wingdings" pitchFamily="2" charset="2"/>
              <a:buNone/>
            </a:pPr>
            <a:r>
              <a:rPr lang="tr-TR" sz="3700" dirty="0" smtClean="0">
                <a:solidFill>
                  <a:srgbClr val="C00000"/>
                </a:solidFill>
                <a:latin typeface="Trebuchet MS" pitchFamily="34" charset="0"/>
              </a:rPr>
              <a:t>Link İşlemleri</a:t>
            </a:r>
          </a:p>
          <a:p>
            <a:pPr marL="0" indent="0" algn="just">
              <a:buNone/>
            </a:pPr>
            <a:r>
              <a:rPr lang="tr-TR" sz="3400" i="1" dirty="0" smtClean="0">
                <a:solidFill>
                  <a:srgbClr val="C00000"/>
                </a:solidFill>
                <a:latin typeface="Trebuchet MS" pitchFamily="34" charset="0"/>
              </a:rPr>
              <a:t>Sayfalar arası linkler</a:t>
            </a:r>
          </a:p>
          <a:p>
            <a:pPr marL="0" indent="0" algn="just">
              <a:buNone/>
            </a:pPr>
            <a:r>
              <a:rPr lang="tr-TR" dirty="0" err="1" smtClean="0">
                <a:solidFill>
                  <a:srgbClr val="C00000"/>
                </a:solidFill>
                <a:latin typeface="Trebuchet MS" pitchFamily="34" charset="0"/>
              </a:rPr>
              <a:t>anasayfa</a:t>
            </a:r>
            <a:r>
              <a:rPr lang="tr-TR" dirty="0" smtClean="0">
                <a:solidFill>
                  <a:srgbClr val="C00000"/>
                </a:solidFill>
                <a:latin typeface="Trebuchet MS" pitchFamily="34" charset="0"/>
              </a:rPr>
              <a:t>.html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&lt;!DOCTYPE html&gt;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&lt;html 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lang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="tr"&gt;&lt;/html&gt;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&lt;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head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&gt;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&lt;meta 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charset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="UTF-8"&gt;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&lt;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title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&gt;Sayfalar Arası Gezinti&lt;/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title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&gt;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&lt;/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head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&gt;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&lt;body&gt;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&lt;h1&gt;Necmettin Erbakan Üniversitesi&lt;/h1&gt;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&lt;a 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href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="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anasayfa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.html"&gt;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Anasayfa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&lt;/a&gt; |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&lt;a 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href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="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bolumler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.html"&gt;Bölümlerimiz&lt;/a&gt; |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&lt;a 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href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="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ogrenci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.html"&gt;Öğrenci&lt;/a&gt; |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&lt;a 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href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="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kutuphane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.html"&gt;Kütüphane&lt;/a&gt; |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&lt;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hr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&gt;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&lt;h2&gt;Ana sayfa&lt;/h2&gt;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&lt;/body&gt;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&lt;/html&gt;</a:t>
            </a:r>
          </a:p>
        </p:txBody>
      </p:sp>
      <p:sp>
        <p:nvSpPr>
          <p:cNvPr id="5" name="4 Metin kutusu"/>
          <p:cNvSpPr txBox="1"/>
          <p:nvPr/>
        </p:nvSpPr>
        <p:spPr>
          <a:xfrm>
            <a:off x="285720" y="428604"/>
            <a:ext cx="8318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tr-TR" sz="2800" dirty="0" smtClean="0">
                <a:solidFill>
                  <a:srgbClr val="C00000"/>
                </a:solidFill>
                <a:latin typeface="Trebuchet MS" pitchFamily="34" charset="0"/>
              </a:rPr>
              <a:t>HTML İŞARETLEME DİLİ</a:t>
            </a:r>
            <a:endParaRPr lang="tr-TR" sz="2800" dirty="0">
              <a:solidFill>
                <a:srgbClr val="C00000"/>
              </a:solidFill>
              <a:latin typeface="Trebuchet MS" pitchFamily="34" charset="0"/>
            </a:endParaRPr>
          </a:p>
        </p:txBody>
      </p:sp>
      <p:sp>
        <p:nvSpPr>
          <p:cNvPr id="2050" name="AutoShape 2" descr="stratejik plan – Demet Eki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052" name="AutoShape 4" descr="stratejik plan – Demet Eki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>
          <a:xfrm>
            <a:off x="288032" y="1052736"/>
            <a:ext cx="8316416" cy="5805264"/>
          </a:xfrm>
        </p:spPr>
        <p:txBody>
          <a:bodyPr>
            <a:normAutofit fontScale="70000" lnSpcReduction="20000"/>
          </a:bodyPr>
          <a:lstStyle/>
          <a:p>
            <a:pPr marL="0" indent="0" algn="just">
              <a:buFont typeface="Wingdings" pitchFamily="2" charset="2"/>
              <a:buNone/>
            </a:pPr>
            <a:r>
              <a:rPr lang="tr-TR" sz="3700" dirty="0" smtClean="0">
                <a:solidFill>
                  <a:srgbClr val="C00000"/>
                </a:solidFill>
                <a:latin typeface="Trebuchet MS" pitchFamily="34" charset="0"/>
              </a:rPr>
              <a:t>Link İşlemleri</a:t>
            </a:r>
          </a:p>
          <a:p>
            <a:pPr marL="0" indent="0" algn="just">
              <a:buNone/>
            </a:pPr>
            <a:r>
              <a:rPr lang="tr-TR" sz="3400" i="1" dirty="0" smtClean="0">
                <a:solidFill>
                  <a:srgbClr val="C00000"/>
                </a:solidFill>
                <a:latin typeface="Trebuchet MS" pitchFamily="34" charset="0"/>
              </a:rPr>
              <a:t>Sayfalar arası linkler</a:t>
            </a:r>
          </a:p>
          <a:p>
            <a:pPr marL="0" indent="0" algn="just">
              <a:buNone/>
            </a:pPr>
            <a:r>
              <a:rPr lang="tr-TR" dirty="0" err="1" smtClean="0">
                <a:solidFill>
                  <a:srgbClr val="C00000"/>
                </a:solidFill>
                <a:latin typeface="Trebuchet MS" pitchFamily="34" charset="0"/>
              </a:rPr>
              <a:t>bolumler</a:t>
            </a:r>
            <a:r>
              <a:rPr lang="tr-TR" dirty="0" smtClean="0">
                <a:solidFill>
                  <a:srgbClr val="C00000"/>
                </a:solidFill>
                <a:latin typeface="Trebuchet MS" pitchFamily="34" charset="0"/>
              </a:rPr>
              <a:t>.html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&lt;!DOCTYPE html&gt;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&lt;html 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lang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="tr"&gt;&lt;/html&gt;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&lt;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head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&gt;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&lt;meta 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charset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="UTF-8"&gt;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&lt;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title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&gt;Sayfalar Arası Gezinti&lt;/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title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&gt;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&lt;/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head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&gt;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&lt;body&gt;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&lt;h1&gt;Necmettin Erbakan Üniversitesi&lt;/h1&gt;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&lt;a 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href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="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anasayfa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.html"&gt;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Anasayfa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&lt;/a&gt; |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&lt;a 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href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="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bolumler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.html"&gt;Bölümlerimiz&lt;/a&gt; |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&lt;a 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href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="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ogrenci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.html"&gt;Öğrenci&lt;/a&gt; |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&lt;a 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href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="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kutuphane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.html"&gt;Kütüphane&lt;/a&gt; |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&lt;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hr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&gt;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&lt;h2&gt;Bölümlerimiz&lt;/h2&gt;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&lt;/body&gt;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&lt;/html&gt;</a:t>
            </a:r>
          </a:p>
        </p:txBody>
      </p:sp>
      <p:sp>
        <p:nvSpPr>
          <p:cNvPr id="5" name="4 Metin kutusu"/>
          <p:cNvSpPr txBox="1"/>
          <p:nvPr/>
        </p:nvSpPr>
        <p:spPr>
          <a:xfrm>
            <a:off x="285720" y="428604"/>
            <a:ext cx="8318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tr-TR" sz="2800" dirty="0" smtClean="0">
                <a:solidFill>
                  <a:srgbClr val="C00000"/>
                </a:solidFill>
                <a:latin typeface="Trebuchet MS" pitchFamily="34" charset="0"/>
              </a:rPr>
              <a:t>HTML İŞARETLEME DİLİ</a:t>
            </a:r>
            <a:endParaRPr lang="tr-TR" sz="2800" dirty="0">
              <a:solidFill>
                <a:srgbClr val="C00000"/>
              </a:solidFill>
              <a:latin typeface="Trebuchet MS" pitchFamily="34" charset="0"/>
            </a:endParaRPr>
          </a:p>
        </p:txBody>
      </p:sp>
      <p:sp>
        <p:nvSpPr>
          <p:cNvPr id="2050" name="AutoShape 2" descr="stratejik plan – Demet Eki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052" name="AutoShape 4" descr="stratejik plan – Demet Eki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>
          <a:xfrm>
            <a:off x="288032" y="1052736"/>
            <a:ext cx="8316416" cy="5805264"/>
          </a:xfrm>
        </p:spPr>
        <p:txBody>
          <a:bodyPr>
            <a:normAutofit fontScale="70000" lnSpcReduction="20000"/>
          </a:bodyPr>
          <a:lstStyle/>
          <a:p>
            <a:pPr marL="0" indent="0" algn="just">
              <a:buFont typeface="Wingdings" pitchFamily="2" charset="2"/>
              <a:buNone/>
            </a:pPr>
            <a:r>
              <a:rPr lang="tr-TR" sz="3700" dirty="0" smtClean="0">
                <a:solidFill>
                  <a:srgbClr val="C00000"/>
                </a:solidFill>
                <a:latin typeface="Trebuchet MS" pitchFamily="34" charset="0"/>
              </a:rPr>
              <a:t>Link İşlemleri</a:t>
            </a:r>
          </a:p>
          <a:p>
            <a:pPr marL="0" indent="0" algn="just">
              <a:buNone/>
            </a:pPr>
            <a:r>
              <a:rPr lang="tr-TR" sz="3400" i="1" dirty="0" smtClean="0">
                <a:solidFill>
                  <a:srgbClr val="C00000"/>
                </a:solidFill>
                <a:latin typeface="Trebuchet MS" pitchFamily="34" charset="0"/>
              </a:rPr>
              <a:t>Sayfalar arası linkler</a:t>
            </a:r>
          </a:p>
          <a:p>
            <a:pPr marL="0" indent="0" algn="just">
              <a:buNone/>
            </a:pPr>
            <a:r>
              <a:rPr lang="tr-TR" dirty="0" err="1" smtClean="0">
                <a:solidFill>
                  <a:srgbClr val="C00000"/>
                </a:solidFill>
                <a:latin typeface="Trebuchet MS" pitchFamily="34" charset="0"/>
              </a:rPr>
              <a:t>ogrenci</a:t>
            </a:r>
            <a:r>
              <a:rPr lang="tr-TR" dirty="0" smtClean="0">
                <a:solidFill>
                  <a:srgbClr val="C00000"/>
                </a:solidFill>
                <a:latin typeface="Trebuchet MS" pitchFamily="34" charset="0"/>
              </a:rPr>
              <a:t>.html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&lt;!DOCTYPE html&gt;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&lt;html 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lang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="tr"&gt;&lt;/html&gt;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&lt;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head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&gt;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&lt;meta 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charset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="UTF-8"&gt;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&lt;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title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&gt;Sayfalar Arası Gezinti&lt;/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title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&gt;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&lt;/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head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&gt;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&lt;body&gt;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&lt;h1&gt;Necmettin Erbakan Üniversitesi&lt;/h1&gt;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&lt;a 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href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="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anasayfa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.html"&gt;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Anasayfa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&lt;/a&gt; |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&lt;a 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href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="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bolumler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.html"&gt;Bölümlerimiz&lt;/a&gt; |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&lt;a 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href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="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ogrenci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.html"&gt;Öğrenci&lt;/a&gt; |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&lt;a 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href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="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kutuphane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.html"&gt;Kütüphane&lt;/a&gt; |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&lt;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hr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&gt;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&lt;h2&gt;Öğrenci&lt;/h2&gt;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&lt;/body&gt;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&lt;/html&gt;</a:t>
            </a:r>
          </a:p>
        </p:txBody>
      </p:sp>
      <p:sp>
        <p:nvSpPr>
          <p:cNvPr id="5" name="4 Metin kutusu"/>
          <p:cNvSpPr txBox="1"/>
          <p:nvPr/>
        </p:nvSpPr>
        <p:spPr>
          <a:xfrm>
            <a:off x="285720" y="428604"/>
            <a:ext cx="8318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tr-TR" sz="2800" dirty="0" smtClean="0">
                <a:solidFill>
                  <a:srgbClr val="C00000"/>
                </a:solidFill>
                <a:latin typeface="Trebuchet MS" pitchFamily="34" charset="0"/>
              </a:rPr>
              <a:t>HTML İŞARETLEME DİLİ</a:t>
            </a:r>
            <a:endParaRPr lang="tr-TR" sz="2800" dirty="0">
              <a:solidFill>
                <a:srgbClr val="C00000"/>
              </a:solidFill>
              <a:latin typeface="Trebuchet MS" pitchFamily="34" charset="0"/>
            </a:endParaRPr>
          </a:p>
        </p:txBody>
      </p:sp>
      <p:sp>
        <p:nvSpPr>
          <p:cNvPr id="2050" name="AutoShape 2" descr="stratejik plan – Demet Eki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052" name="AutoShape 4" descr="stratejik plan – Demet Eki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>
          <a:xfrm>
            <a:off x="288032" y="1052736"/>
            <a:ext cx="8316416" cy="5805264"/>
          </a:xfrm>
        </p:spPr>
        <p:txBody>
          <a:bodyPr>
            <a:normAutofit fontScale="70000" lnSpcReduction="20000"/>
          </a:bodyPr>
          <a:lstStyle/>
          <a:p>
            <a:pPr marL="0" indent="0" algn="just">
              <a:buFont typeface="Wingdings" pitchFamily="2" charset="2"/>
              <a:buNone/>
            </a:pPr>
            <a:r>
              <a:rPr lang="tr-TR" sz="3700" dirty="0" smtClean="0">
                <a:solidFill>
                  <a:srgbClr val="C00000"/>
                </a:solidFill>
                <a:latin typeface="Trebuchet MS" pitchFamily="34" charset="0"/>
              </a:rPr>
              <a:t>Link İşlemleri</a:t>
            </a:r>
          </a:p>
          <a:p>
            <a:pPr marL="0" indent="0" algn="just">
              <a:buNone/>
            </a:pPr>
            <a:r>
              <a:rPr lang="tr-TR" sz="3400" i="1" dirty="0" smtClean="0">
                <a:solidFill>
                  <a:srgbClr val="C00000"/>
                </a:solidFill>
                <a:latin typeface="Trebuchet MS" pitchFamily="34" charset="0"/>
              </a:rPr>
              <a:t>Sayfalar </a:t>
            </a:r>
            <a:r>
              <a:rPr lang="tr-TR" sz="3400" i="1" smtClean="0">
                <a:solidFill>
                  <a:srgbClr val="C00000"/>
                </a:solidFill>
                <a:latin typeface="Trebuchet MS" pitchFamily="34" charset="0"/>
              </a:rPr>
              <a:t>arası linkler</a:t>
            </a:r>
            <a:endParaRPr lang="tr-TR" sz="3400" i="1" dirty="0" smtClean="0">
              <a:solidFill>
                <a:srgbClr val="C00000"/>
              </a:solidFill>
              <a:latin typeface="Trebuchet MS" pitchFamily="34" charset="0"/>
            </a:endParaRPr>
          </a:p>
          <a:p>
            <a:pPr marL="0" indent="0" algn="just">
              <a:buNone/>
            </a:pPr>
            <a:r>
              <a:rPr lang="tr-TR" dirty="0" err="1" smtClean="0">
                <a:solidFill>
                  <a:srgbClr val="C00000"/>
                </a:solidFill>
                <a:latin typeface="Trebuchet MS" pitchFamily="34" charset="0"/>
              </a:rPr>
              <a:t>kutuphane</a:t>
            </a:r>
            <a:r>
              <a:rPr lang="tr-TR" dirty="0" smtClean="0">
                <a:solidFill>
                  <a:srgbClr val="C00000"/>
                </a:solidFill>
                <a:latin typeface="Trebuchet MS" pitchFamily="34" charset="0"/>
              </a:rPr>
              <a:t>.html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&lt;!DOCTYPE html&gt;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&lt;html 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lang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="tr"&gt;&lt;/html&gt;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&lt;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head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&gt;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&lt;meta 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charset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="UTF-8"&gt;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&lt;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title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&gt;Sayfalar Arası Gezinti&lt;/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title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&gt;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&lt;/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head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&gt;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&lt;body&gt;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&lt;h1&gt;Necmettin Erbakan Üniversitesi&lt;/h1&gt;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&lt;a 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href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="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anasayfa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.html"&gt;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Anasayfa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&lt;/a&gt; |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&lt;a 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href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="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bolumler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.html"&gt;Bölümlerimiz&lt;/a&gt; |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&lt;a 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href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="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ogrenci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.html"&gt;Öğrenci&lt;/a&gt; |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&lt;a 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href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="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kutuphane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.html"&gt;Kütüphane&lt;/a&gt; |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&lt;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hr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&gt;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&lt;h2&gt;Kütüphane&lt;/h2&gt;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&lt;/body&gt;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&lt;/html&gt;</a:t>
            </a:r>
          </a:p>
        </p:txBody>
      </p:sp>
      <p:sp>
        <p:nvSpPr>
          <p:cNvPr id="5" name="4 Metin kutusu"/>
          <p:cNvSpPr txBox="1"/>
          <p:nvPr/>
        </p:nvSpPr>
        <p:spPr>
          <a:xfrm>
            <a:off x="285720" y="428604"/>
            <a:ext cx="8318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tr-TR" sz="2800" dirty="0" smtClean="0">
                <a:solidFill>
                  <a:srgbClr val="C00000"/>
                </a:solidFill>
                <a:latin typeface="Trebuchet MS" pitchFamily="34" charset="0"/>
              </a:rPr>
              <a:t>HTML İŞARETLEME DİLİ</a:t>
            </a:r>
            <a:endParaRPr lang="tr-TR" sz="2800" dirty="0">
              <a:solidFill>
                <a:srgbClr val="C00000"/>
              </a:solidFill>
              <a:latin typeface="Trebuchet MS" pitchFamily="34" charset="0"/>
            </a:endParaRPr>
          </a:p>
        </p:txBody>
      </p:sp>
      <p:sp>
        <p:nvSpPr>
          <p:cNvPr id="2050" name="AutoShape 2" descr="stratejik plan – Demet Eki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052" name="AutoShape 4" descr="stratejik plan – Demet Eki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>
          <a:xfrm>
            <a:off x="288032" y="1052736"/>
            <a:ext cx="8316416" cy="5805264"/>
          </a:xfrm>
        </p:spPr>
        <p:txBody>
          <a:bodyPr>
            <a:normAutofit/>
          </a:bodyPr>
          <a:lstStyle/>
          <a:p>
            <a:pPr marL="0" indent="0" algn="just">
              <a:buFont typeface="Wingdings" pitchFamily="2" charset="2"/>
              <a:buNone/>
            </a:pPr>
            <a:r>
              <a:rPr lang="tr-TR" sz="2600" dirty="0" smtClean="0">
                <a:solidFill>
                  <a:srgbClr val="C00000"/>
                </a:solidFill>
                <a:latin typeface="Trebuchet MS" pitchFamily="34" charset="0"/>
              </a:rPr>
              <a:t>Link İşlemleri</a:t>
            </a:r>
          </a:p>
          <a:p>
            <a:pPr marL="0" indent="0" algn="just">
              <a:buNone/>
            </a:pPr>
            <a:r>
              <a:rPr lang="tr-TR" i="1" dirty="0" smtClean="0">
                <a:solidFill>
                  <a:srgbClr val="C00000"/>
                </a:solidFill>
                <a:latin typeface="Trebuchet MS" pitchFamily="34" charset="0"/>
              </a:rPr>
              <a:t>Dosya indirme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&lt;!DOCTYPE html&gt;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&lt;html 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lang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="tr"&gt;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&lt;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head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&gt;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&lt;meta 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charset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="UTF-8"&gt;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&lt;/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head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&gt;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&lt;body&gt;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&lt;h1&gt;Dosya İndirme&lt;/h1&gt;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Necmettin Erbakan Üniversitesi Logosunu indirmek için &lt;a 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href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="resim/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erbakan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.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png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"&gt;tıklayınız&lt;/a&gt;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&lt;/body&gt;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&lt;/html&gt;</a:t>
            </a:r>
          </a:p>
        </p:txBody>
      </p:sp>
      <p:sp>
        <p:nvSpPr>
          <p:cNvPr id="5" name="4 Metin kutusu"/>
          <p:cNvSpPr txBox="1"/>
          <p:nvPr/>
        </p:nvSpPr>
        <p:spPr>
          <a:xfrm>
            <a:off x="285720" y="428604"/>
            <a:ext cx="8318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tr-TR" sz="2800" dirty="0" smtClean="0">
                <a:solidFill>
                  <a:srgbClr val="C00000"/>
                </a:solidFill>
                <a:latin typeface="Trebuchet MS" pitchFamily="34" charset="0"/>
              </a:rPr>
              <a:t>HTML İŞARETLEME DİLİ</a:t>
            </a:r>
            <a:endParaRPr lang="tr-TR" sz="2800" dirty="0">
              <a:solidFill>
                <a:srgbClr val="C00000"/>
              </a:solidFill>
              <a:latin typeface="Trebuchet MS" pitchFamily="34" charset="0"/>
            </a:endParaRPr>
          </a:p>
        </p:txBody>
      </p:sp>
      <p:sp>
        <p:nvSpPr>
          <p:cNvPr id="2050" name="AutoShape 2" descr="stratejik plan – Demet Eki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052" name="AutoShape 4" descr="stratejik plan – Demet Eki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>
          <a:xfrm>
            <a:off x="288032" y="1052736"/>
            <a:ext cx="8316416" cy="5805264"/>
          </a:xfrm>
        </p:spPr>
        <p:txBody>
          <a:bodyPr>
            <a:normAutofit/>
          </a:bodyPr>
          <a:lstStyle/>
          <a:p>
            <a:pPr marL="0" indent="0" algn="just">
              <a:buFont typeface="Wingdings" pitchFamily="2" charset="2"/>
              <a:buNone/>
            </a:pPr>
            <a:r>
              <a:rPr lang="tr-TR" sz="2600" dirty="0" smtClean="0">
                <a:solidFill>
                  <a:srgbClr val="C00000"/>
                </a:solidFill>
                <a:latin typeface="Trebuchet MS" pitchFamily="34" charset="0"/>
              </a:rPr>
              <a:t>Link İşlemleri</a:t>
            </a:r>
          </a:p>
          <a:p>
            <a:pPr marL="0" indent="0" algn="just">
              <a:buNone/>
            </a:pPr>
            <a:r>
              <a:rPr lang="tr-TR" i="1" dirty="0" smtClean="0">
                <a:solidFill>
                  <a:srgbClr val="C00000"/>
                </a:solidFill>
                <a:latin typeface="Trebuchet MS" pitchFamily="34" charset="0"/>
              </a:rPr>
              <a:t>E-posta gönderme (mailto: birisi@</a:t>
            </a:r>
            <a:r>
              <a:rPr lang="tr-TR" i="1" dirty="0" err="1" smtClean="0">
                <a:solidFill>
                  <a:srgbClr val="C00000"/>
                </a:solidFill>
                <a:latin typeface="Trebuchet MS" pitchFamily="34" charset="0"/>
              </a:rPr>
              <a:t>ornek</a:t>
            </a:r>
            <a:r>
              <a:rPr lang="tr-TR" i="1" dirty="0" smtClean="0">
                <a:solidFill>
                  <a:srgbClr val="C00000"/>
                </a:solidFill>
                <a:latin typeface="Trebuchet MS" pitchFamily="34" charset="0"/>
              </a:rPr>
              <a:t>.com)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Kullanıcının e-posta programını açarak yeni bir e-posta göndermelerini sağlamak için </a:t>
            </a:r>
            <a:r>
              <a:rPr lang="tr-TR" dirty="0" err="1" smtClean="0">
                <a:solidFill>
                  <a:srgbClr val="C00000"/>
                </a:solidFill>
                <a:latin typeface="Trebuchet MS" pitchFamily="34" charset="0"/>
              </a:rPr>
              <a:t>href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özelliğinin içinde </a:t>
            </a:r>
            <a:r>
              <a:rPr lang="tr-TR" dirty="0" smtClean="0">
                <a:solidFill>
                  <a:srgbClr val="C00000"/>
                </a:solidFill>
                <a:latin typeface="Trebuchet MS" pitchFamily="34" charset="0"/>
              </a:rPr>
              <a:t>mailto: 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kullanılır.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&lt;!DOCTYPE html&gt;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&lt;html&gt;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&lt;body&gt;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    &lt;h1&gt;E-posta Gönderme&lt;/h1&gt;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    &lt;a 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href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="mailto:birisi@ornek.com"&gt;E-posta gönder&lt;/a&gt;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&lt;/body&gt;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&lt;/html&gt;</a:t>
            </a:r>
          </a:p>
        </p:txBody>
      </p:sp>
      <p:sp>
        <p:nvSpPr>
          <p:cNvPr id="5" name="4 Metin kutusu"/>
          <p:cNvSpPr txBox="1"/>
          <p:nvPr/>
        </p:nvSpPr>
        <p:spPr>
          <a:xfrm>
            <a:off x="285720" y="428604"/>
            <a:ext cx="8318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tr-TR" sz="2800" dirty="0" smtClean="0">
                <a:solidFill>
                  <a:srgbClr val="C00000"/>
                </a:solidFill>
                <a:latin typeface="Trebuchet MS" pitchFamily="34" charset="0"/>
              </a:rPr>
              <a:t>HTML İŞARETLEME DİLİ</a:t>
            </a:r>
            <a:endParaRPr lang="tr-TR" sz="2800" dirty="0">
              <a:solidFill>
                <a:srgbClr val="C00000"/>
              </a:solidFill>
              <a:latin typeface="Trebuchet MS" pitchFamily="34" charset="0"/>
            </a:endParaRPr>
          </a:p>
        </p:txBody>
      </p:sp>
      <p:sp>
        <p:nvSpPr>
          <p:cNvPr id="2050" name="AutoShape 2" descr="stratejik plan – Demet Eki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052" name="AutoShape 4" descr="stratejik plan – Demet Eki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>
          <a:xfrm>
            <a:off x="288032" y="1052736"/>
            <a:ext cx="8316416" cy="5805264"/>
          </a:xfrm>
        </p:spPr>
        <p:txBody>
          <a:bodyPr>
            <a:normAutofit/>
          </a:bodyPr>
          <a:lstStyle/>
          <a:p>
            <a:pPr marL="0" indent="0" algn="just">
              <a:buFont typeface="Wingdings" pitchFamily="2" charset="2"/>
              <a:buNone/>
            </a:pPr>
            <a:r>
              <a:rPr lang="tr-TR" sz="2600" dirty="0" smtClean="0">
                <a:solidFill>
                  <a:srgbClr val="C00000"/>
                </a:solidFill>
                <a:latin typeface="Trebuchet MS" pitchFamily="34" charset="0"/>
              </a:rPr>
              <a:t>Link İşlemleri</a:t>
            </a:r>
          </a:p>
          <a:p>
            <a:pPr marL="0" indent="0" algn="just">
              <a:buNone/>
            </a:pPr>
            <a:r>
              <a:rPr lang="tr-TR" i="1" dirty="0" err="1" smtClean="0">
                <a:solidFill>
                  <a:srgbClr val="C00000"/>
                </a:solidFill>
                <a:latin typeface="Trebuchet MS" pitchFamily="34" charset="0"/>
              </a:rPr>
              <a:t>Target</a:t>
            </a:r>
            <a:r>
              <a:rPr lang="tr-TR" i="1" dirty="0" smtClean="0">
                <a:solidFill>
                  <a:srgbClr val="C00000"/>
                </a:solidFill>
                <a:latin typeface="Trebuchet MS" pitchFamily="34" charset="0"/>
              </a:rPr>
              <a:t> özelliği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Varsayılan olarak, bağlantılı sayfa mevcut tarayıcı penceresinde görüntülenmektedir. Ancak bunu değiştirmek için bağlantı için başka bir hedef belirtilebilir.</a:t>
            </a:r>
          </a:p>
          <a:p>
            <a:pPr marL="0" indent="0" algn="just">
              <a:buNone/>
            </a:pP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Target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özelliği, bağlantılı belgenin nerede açılacağını belirtir. 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Target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özelliği aşağıdaki değerlerden birine sahip olabilir:</a:t>
            </a:r>
          </a:p>
          <a:p>
            <a:pPr marL="449263" indent="-269875">
              <a:buClr>
                <a:srgbClr val="C00000"/>
              </a:buClr>
              <a:buSzPct val="100000"/>
              <a:buFont typeface="Wingdings" pitchFamily="2" charset="2"/>
              <a:buChar char="§"/>
            </a:pPr>
            <a:r>
              <a:rPr lang="tr-TR" dirty="0" smtClean="0">
                <a:solidFill>
                  <a:srgbClr val="C00000"/>
                </a:solidFill>
                <a:latin typeface="Trebuchet MS" pitchFamily="34" charset="0"/>
              </a:rPr>
              <a:t>_self: 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Varsayılan. Belgeyi, tıklandığı pencerede/sekmede açar.</a:t>
            </a:r>
          </a:p>
          <a:p>
            <a:pPr marL="449263" indent="-269875">
              <a:buClr>
                <a:srgbClr val="C00000"/>
              </a:buClr>
              <a:buSzPct val="100000"/>
              <a:buFont typeface="Wingdings" pitchFamily="2" charset="2"/>
              <a:buChar char="§"/>
            </a:pPr>
            <a:r>
              <a:rPr lang="tr-TR" dirty="0" smtClean="0">
                <a:solidFill>
                  <a:srgbClr val="C00000"/>
                </a:solidFill>
                <a:latin typeface="Trebuchet MS" pitchFamily="34" charset="0"/>
              </a:rPr>
              <a:t>_</a:t>
            </a:r>
            <a:r>
              <a:rPr lang="tr-TR" dirty="0" err="1" smtClean="0">
                <a:solidFill>
                  <a:srgbClr val="C00000"/>
                </a:solidFill>
                <a:latin typeface="Trebuchet MS" pitchFamily="34" charset="0"/>
              </a:rPr>
              <a:t>blank</a:t>
            </a:r>
            <a:r>
              <a:rPr lang="tr-TR" dirty="0" smtClean="0">
                <a:solidFill>
                  <a:srgbClr val="C00000"/>
                </a:solidFill>
                <a:latin typeface="Trebuchet MS" pitchFamily="34" charset="0"/>
              </a:rPr>
              <a:t>: 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Belgeyi yeni bir pencerede veya sekmede açar.</a:t>
            </a:r>
          </a:p>
          <a:p>
            <a:pPr marL="449263" indent="-269875">
              <a:buClr>
                <a:srgbClr val="C00000"/>
              </a:buClr>
              <a:buSzPct val="100000"/>
              <a:buFont typeface="Wingdings" pitchFamily="2" charset="2"/>
              <a:buChar char="§"/>
            </a:pPr>
            <a:r>
              <a:rPr lang="tr-TR" dirty="0" smtClean="0">
                <a:solidFill>
                  <a:srgbClr val="C00000"/>
                </a:solidFill>
                <a:latin typeface="Trebuchet MS" pitchFamily="34" charset="0"/>
              </a:rPr>
              <a:t>_</a:t>
            </a:r>
            <a:r>
              <a:rPr lang="tr-TR" dirty="0" err="1" smtClean="0">
                <a:solidFill>
                  <a:srgbClr val="C00000"/>
                </a:solidFill>
                <a:latin typeface="Trebuchet MS" pitchFamily="34" charset="0"/>
              </a:rPr>
              <a:t>parent</a:t>
            </a:r>
            <a:r>
              <a:rPr lang="tr-TR" dirty="0" smtClean="0">
                <a:solidFill>
                  <a:srgbClr val="C00000"/>
                </a:solidFill>
                <a:latin typeface="Trebuchet MS" pitchFamily="34" charset="0"/>
              </a:rPr>
              <a:t>: 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Belgeyi üst çerçevede açar.</a:t>
            </a:r>
          </a:p>
          <a:p>
            <a:pPr marL="449263" indent="-269875">
              <a:buClr>
                <a:srgbClr val="C00000"/>
              </a:buClr>
              <a:buSzPct val="100000"/>
              <a:buFont typeface="Wingdings" pitchFamily="2" charset="2"/>
              <a:buChar char="§"/>
            </a:pPr>
            <a:r>
              <a:rPr lang="tr-TR" dirty="0" smtClean="0">
                <a:solidFill>
                  <a:srgbClr val="C00000"/>
                </a:solidFill>
                <a:latin typeface="Trebuchet MS" pitchFamily="34" charset="0"/>
              </a:rPr>
              <a:t>_top: 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Belgeyi pencerenin tam gövdesinde açar.</a:t>
            </a:r>
          </a:p>
        </p:txBody>
      </p:sp>
      <p:sp>
        <p:nvSpPr>
          <p:cNvPr id="5" name="4 Metin kutusu"/>
          <p:cNvSpPr txBox="1"/>
          <p:nvPr/>
        </p:nvSpPr>
        <p:spPr>
          <a:xfrm>
            <a:off x="285720" y="428604"/>
            <a:ext cx="8318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tr-TR" sz="2800" dirty="0" smtClean="0">
                <a:solidFill>
                  <a:srgbClr val="C00000"/>
                </a:solidFill>
                <a:latin typeface="Trebuchet MS" pitchFamily="34" charset="0"/>
              </a:rPr>
              <a:t>HTML İŞARETLEME DİLİ</a:t>
            </a:r>
            <a:endParaRPr lang="tr-TR" sz="2800" dirty="0">
              <a:solidFill>
                <a:srgbClr val="C00000"/>
              </a:solidFill>
              <a:latin typeface="Trebuchet MS" pitchFamily="34" charset="0"/>
            </a:endParaRPr>
          </a:p>
        </p:txBody>
      </p:sp>
      <p:sp>
        <p:nvSpPr>
          <p:cNvPr id="2050" name="AutoShape 2" descr="stratejik plan – Demet Eki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052" name="AutoShape 4" descr="stratejik plan – Demet Eki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>
          <a:xfrm>
            <a:off x="288032" y="1052736"/>
            <a:ext cx="8316416" cy="4248472"/>
          </a:xfrm>
        </p:spPr>
        <p:txBody>
          <a:bodyPr>
            <a:normAutofit/>
          </a:bodyPr>
          <a:lstStyle/>
          <a:p>
            <a:pPr marL="95250" indent="-95250" algn="just">
              <a:buFont typeface="Wingdings" pitchFamily="2" charset="2"/>
              <a:buNone/>
            </a:pPr>
            <a:r>
              <a:rPr lang="tr-TR" sz="2600" dirty="0" smtClean="0">
                <a:solidFill>
                  <a:srgbClr val="C00000"/>
                </a:solidFill>
                <a:latin typeface="Trebuchet MS" pitchFamily="34" charset="0"/>
              </a:rPr>
              <a:t>Resim İşlemleri</a:t>
            </a:r>
          </a:p>
          <a:p>
            <a:pPr marL="0" indent="-95250" algn="just">
              <a:buFont typeface="Wingdings" pitchFamily="2" charset="2"/>
              <a:buNone/>
              <a:defRPr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Bu bölümde;</a:t>
            </a:r>
          </a:p>
          <a:p>
            <a:pPr marL="539750" indent="-269875" algn="just">
              <a:buClr>
                <a:srgbClr val="C00000"/>
              </a:buClr>
              <a:buSzPct val="100000"/>
              <a:buFont typeface="Wingdings" pitchFamily="2" charset="2"/>
              <a:buChar char="§"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Resimlerin sayfaya eklenmesi</a:t>
            </a:r>
          </a:p>
          <a:p>
            <a:pPr marL="539750" indent="-269875" algn="just">
              <a:buClr>
                <a:srgbClr val="C00000"/>
              </a:buClr>
              <a:buSzPct val="100000"/>
              <a:buFont typeface="Wingdings" pitchFamily="2" charset="2"/>
              <a:buChar char="§"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Resimlerin düzenlenmesi </a:t>
            </a:r>
          </a:p>
          <a:p>
            <a:pPr marL="539750" indent="-269875" algn="just">
              <a:buClr>
                <a:srgbClr val="C00000"/>
              </a:buClr>
              <a:buSzPct val="100000"/>
              <a:buFont typeface="Wingdings" pitchFamily="2" charset="2"/>
              <a:buChar char="§"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Alt ve üst yazıların oluşturulması</a:t>
            </a:r>
          </a:p>
          <a:p>
            <a:pPr marL="539750" indent="-269875" algn="just">
              <a:buClr>
                <a:srgbClr val="C00000"/>
              </a:buClr>
              <a:buSzPct val="100000"/>
              <a:buFont typeface="Wingdings" pitchFamily="2" charset="2"/>
              <a:buChar char="§"/>
            </a:pP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Favicon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oluşturma</a:t>
            </a:r>
          </a:p>
          <a:p>
            <a:pPr marL="539750" indent="-269875" algn="just">
              <a:buClr>
                <a:srgbClr val="C00000"/>
              </a:buClr>
              <a:buSzPct val="100000"/>
              <a:buFont typeface="Wingdings" pitchFamily="2" charset="2"/>
              <a:buChar char="§"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&lt;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picture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&gt; öğesi</a:t>
            </a:r>
          </a:p>
          <a:p>
            <a:pPr marL="539750" indent="-269875" algn="just">
              <a:buClr>
                <a:srgbClr val="C00000"/>
              </a:buClr>
              <a:buSzPct val="100000"/>
              <a:buFont typeface="Wingdings" pitchFamily="2" charset="2"/>
              <a:buChar char="§"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&lt;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figure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&gt; ve &lt;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figcaption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&gt; semantik öğeleri</a:t>
            </a:r>
          </a:p>
          <a:p>
            <a:pPr marL="539750" indent="-269875" algn="just">
              <a:buClr>
                <a:srgbClr val="C00000"/>
              </a:buClr>
              <a:buSzPct val="100000"/>
              <a:buFont typeface="Wingdings" pitchFamily="2" charset="2"/>
              <a:buChar char="§"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Resim haritaları</a:t>
            </a:r>
          </a:p>
        </p:txBody>
      </p:sp>
      <p:sp>
        <p:nvSpPr>
          <p:cNvPr id="5" name="4 Metin kutusu"/>
          <p:cNvSpPr txBox="1"/>
          <p:nvPr/>
        </p:nvSpPr>
        <p:spPr>
          <a:xfrm>
            <a:off x="285720" y="428604"/>
            <a:ext cx="8318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tr-TR" sz="2800" dirty="0" smtClean="0">
                <a:solidFill>
                  <a:srgbClr val="C00000"/>
                </a:solidFill>
                <a:latin typeface="Trebuchet MS" pitchFamily="34" charset="0"/>
              </a:rPr>
              <a:t>HTML İŞARETLEME DİLİ</a:t>
            </a:r>
            <a:endParaRPr lang="tr-TR" sz="2800" dirty="0">
              <a:solidFill>
                <a:srgbClr val="C00000"/>
              </a:solidFill>
              <a:latin typeface="Trebuchet MS" pitchFamily="34" charset="0"/>
            </a:endParaRPr>
          </a:p>
        </p:txBody>
      </p:sp>
      <p:sp>
        <p:nvSpPr>
          <p:cNvPr id="2050" name="AutoShape 2" descr="stratejik plan – Demet Eki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052" name="AutoShape 4" descr="stratejik plan – Demet Eki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>
          <a:xfrm>
            <a:off x="288032" y="1052736"/>
            <a:ext cx="8316416" cy="5112568"/>
          </a:xfrm>
        </p:spPr>
        <p:txBody>
          <a:bodyPr>
            <a:normAutofit lnSpcReduction="10000"/>
          </a:bodyPr>
          <a:lstStyle/>
          <a:p>
            <a:pPr marL="0" indent="0" algn="just">
              <a:buFont typeface="Wingdings" pitchFamily="2" charset="2"/>
              <a:buNone/>
            </a:pPr>
            <a:r>
              <a:rPr lang="tr-TR" sz="2600" dirty="0" smtClean="0">
                <a:solidFill>
                  <a:srgbClr val="C00000"/>
                </a:solidFill>
                <a:latin typeface="Trebuchet MS" pitchFamily="34" charset="0"/>
              </a:rPr>
              <a:t>Resim İşlemleri</a:t>
            </a:r>
          </a:p>
          <a:p>
            <a:pPr marL="0" indent="0" algn="just">
              <a:buNone/>
            </a:pPr>
            <a:r>
              <a:rPr lang="tr-TR" i="1" dirty="0" smtClean="0">
                <a:solidFill>
                  <a:srgbClr val="C00000"/>
                </a:solidFill>
                <a:latin typeface="Trebuchet MS" pitchFamily="34" charset="0"/>
              </a:rPr>
              <a:t>Resimlerin sayfaya yerleştirilmesi &lt;</a:t>
            </a:r>
            <a:r>
              <a:rPr lang="tr-TR" i="1" dirty="0" err="1" smtClean="0">
                <a:solidFill>
                  <a:srgbClr val="C00000"/>
                </a:solidFill>
                <a:latin typeface="Trebuchet MS" pitchFamily="34" charset="0"/>
              </a:rPr>
              <a:t>img</a:t>
            </a:r>
            <a:r>
              <a:rPr lang="tr-TR" i="1" dirty="0" smtClean="0">
                <a:solidFill>
                  <a:srgbClr val="C00000"/>
                </a:solidFill>
                <a:latin typeface="Trebuchet MS" pitchFamily="34" charset="0"/>
              </a:rPr>
              <a:t>&gt;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HTML </a:t>
            </a:r>
            <a:r>
              <a:rPr lang="tr-TR" dirty="0" smtClean="0">
                <a:solidFill>
                  <a:srgbClr val="C00000"/>
                </a:solidFill>
                <a:latin typeface="Trebuchet MS" pitchFamily="34" charset="0"/>
              </a:rPr>
              <a:t>&lt;</a:t>
            </a:r>
            <a:r>
              <a:rPr lang="tr-TR" dirty="0" err="1" smtClean="0">
                <a:solidFill>
                  <a:srgbClr val="C00000"/>
                </a:solidFill>
                <a:latin typeface="Trebuchet MS" pitchFamily="34" charset="0"/>
              </a:rPr>
              <a:t>img</a:t>
            </a:r>
            <a:r>
              <a:rPr lang="tr-TR" dirty="0" smtClean="0">
                <a:solidFill>
                  <a:srgbClr val="C00000"/>
                </a:solidFill>
                <a:latin typeface="Trebuchet MS" pitchFamily="34" charset="0"/>
              </a:rPr>
              <a:t>&gt; 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etiketi, bir web sayfasına bir resim gömmek için kullanılır.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Görüntüler teknik olarak bir web sayfasına eklenmez; resimler web sayfalarına bağlıdır. 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rgbClr val="C00000"/>
                </a:solidFill>
                <a:latin typeface="Trebuchet MS" pitchFamily="34" charset="0"/>
              </a:rPr>
              <a:t>&lt;</a:t>
            </a:r>
            <a:r>
              <a:rPr lang="tr-TR" dirty="0" err="1" smtClean="0">
                <a:solidFill>
                  <a:srgbClr val="C00000"/>
                </a:solidFill>
                <a:latin typeface="Trebuchet MS" pitchFamily="34" charset="0"/>
              </a:rPr>
              <a:t>img</a:t>
            </a:r>
            <a:r>
              <a:rPr lang="tr-TR" dirty="0" smtClean="0">
                <a:solidFill>
                  <a:srgbClr val="C00000"/>
                </a:solidFill>
                <a:latin typeface="Trebuchet MS" pitchFamily="34" charset="0"/>
              </a:rPr>
              <a:t>&gt; 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etiketinin bir kapanış etiketi olmayıp, başvurulan görüntü için sayfada bir tutma alanı oluşturur.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rgbClr val="C00000"/>
                </a:solidFill>
                <a:latin typeface="Trebuchet MS" pitchFamily="34" charset="0"/>
              </a:rPr>
              <a:t>&lt;</a:t>
            </a:r>
            <a:r>
              <a:rPr lang="tr-TR" dirty="0" err="1" smtClean="0">
                <a:solidFill>
                  <a:srgbClr val="C00000"/>
                </a:solidFill>
                <a:latin typeface="Trebuchet MS" pitchFamily="34" charset="0"/>
              </a:rPr>
              <a:t>img</a:t>
            </a:r>
            <a:r>
              <a:rPr lang="tr-TR" dirty="0" smtClean="0">
                <a:solidFill>
                  <a:srgbClr val="C00000"/>
                </a:solidFill>
                <a:latin typeface="Trebuchet MS" pitchFamily="34" charset="0"/>
              </a:rPr>
              <a:t>&gt; 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etiketinin iki gerekli özelliği vardır:</a:t>
            </a:r>
          </a:p>
          <a:p>
            <a:pPr marL="0" indent="0" algn="just">
              <a:buNone/>
            </a:pPr>
            <a:r>
              <a:rPr lang="tr-TR" dirty="0" err="1" smtClean="0">
                <a:solidFill>
                  <a:srgbClr val="C00000"/>
                </a:solidFill>
                <a:latin typeface="Trebuchet MS" pitchFamily="34" charset="0"/>
              </a:rPr>
              <a:t>src</a:t>
            </a:r>
            <a:r>
              <a:rPr lang="tr-TR" dirty="0" smtClean="0">
                <a:solidFill>
                  <a:srgbClr val="C00000"/>
                </a:solidFill>
                <a:latin typeface="Trebuchet MS" pitchFamily="34" charset="0"/>
              </a:rPr>
              <a:t>: 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Resmin yolunu belirtir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rgbClr val="C00000"/>
                </a:solidFill>
                <a:latin typeface="Trebuchet MS" pitchFamily="34" charset="0"/>
              </a:rPr>
              <a:t>alt: 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Resim için alternatif bir metin belirtir.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Sayfaya veya siteye eklenmek istenen resimler uygun bir klasöre koyulmalıdır.</a:t>
            </a:r>
          </a:p>
          <a:p>
            <a:pPr marL="0" indent="0" algn="just">
              <a:buNone/>
            </a:pPr>
            <a:endParaRPr lang="tr-TR" dirty="0" smtClean="0">
              <a:solidFill>
                <a:schemeClr val="tx1">
                  <a:lumMod val="75000"/>
                  <a:lumOff val="25000"/>
                </a:schemeClr>
              </a:solidFill>
              <a:latin typeface="Trebuchet MS" pitchFamily="34" charset="0"/>
            </a:endParaRPr>
          </a:p>
        </p:txBody>
      </p:sp>
      <p:sp>
        <p:nvSpPr>
          <p:cNvPr id="5" name="4 Metin kutusu"/>
          <p:cNvSpPr txBox="1"/>
          <p:nvPr/>
        </p:nvSpPr>
        <p:spPr>
          <a:xfrm>
            <a:off x="285720" y="428604"/>
            <a:ext cx="8318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tr-TR" sz="2800" dirty="0" smtClean="0">
                <a:solidFill>
                  <a:srgbClr val="C00000"/>
                </a:solidFill>
                <a:latin typeface="Trebuchet MS" pitchFamily="34" charset="0"/>
              </a:rPr>
              <a:t>HTML İŞARETLEME DİLİ</a:t>
            </a:r>
            <a:endParaRPr lang="tr-TR" sz="2800" dirty="0">
              <a:solidFill>
                <a:srgbClr val="C00000"/>
              </a:solidFill>
              <a:latin typeface="Trebuchet MS" pitchFamily="34" charset="0"/>
            </a:endParaRPr>
          </a:p>
        </p:txBody>
      </p:sp>
      <p:sp>
        <p:nvSpPr>
          <p:cNvPr id="2050" name="AutoShape 2" descr="stratejik plan – Demet Eki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052" name="AutoShape 4" descr="stratejik plan – Demet Eki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>
          <a:xfrm>
            <a:off x="288032" y="1052736"/>
            <a:ext cx="8316416" cy="5805264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buFont typeface="Wingdings" pitchFamily="2" charset="2"/>
              <a:buNone/>
            </a:pPr>
            <a:r>
              <a:rPr lang="tr-TR" sz="3100" dirty="0" smtClean="0">
                <a:solidFill>
                  <a:srgbClr val="C00000"/>
                </a:solidFill>
                <a:latin typeface="Trebuchet MS" pitchFamily="34" charset="0"/>
              </a:rPr>
              <a:t>Resim İşlemleri</a:t>
            </a:r>
          </a:p>
          <a:p>
            <a:pPr marL="0" indent="0" algn="just">
              <a:buNone/>
            </a:pPr>
            <a:r>
              <a:rPr lang="tr-TR" sz="2800" i="1" dirty="0" smtClean="0">
                <a:solidFill>
                  <a:srgbClr val="C00000"/>
                </a:solidFill>
                <a:latin typeface="Trebuchet MS" pitchFamily="34" charset="0"/>
              </a:rPr>
              <a:t>Resimlerin sayfaya yerleştirilmesi &lt;</a:t>
            </a:r>
            <a:r>
              <a:rPr lang="tr-TR" sz="2800" i="1" dirty="0" err="1" smtClean="0">
                <a:solidFill>
                  <a:srgbClr val="C00000"/>
                </a:solidFill>
                <a:latin typeface="Trebuchet MS" pitchFamily="34" charset="0"/>
              </a:rPr>
              <a:t>img</a:t>
            </a:r>
            <a:r>
              <a:rPr lang="tr-TR" sz="2800" i="1" dirty="0" smtClean="0">
                <a:solidFill>
                  <a:srgbClr val="C00000"/>
                </a:solidFill>
                <a:latin typeface="Trebuchet MS" pitchFamily="34" charset="0"/>
              </a:rPr>
              <a:t>&gt;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&lt;!DOCTYPE html&gt;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&lt;html&gt;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&lt;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head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&gt;&lt;/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head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&gt;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&lt;body&gt;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    &lt;h1&gt;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       Türk Bayrağı: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    &lt;/h1&gt;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    &lt;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img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src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="resimler/bayrak.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png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" alt="Türk Bayrağı"&gt;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    &lt;h1&gt;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        Necmettin Erbakan Üniversitesi: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    &lt;/h1&gt;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    &lt;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img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src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="resimler/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erbakan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.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png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" alt="Necmettin Erbakan Üniversitesi"&gt;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&lt;/body&gt;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&lt;/html&gt;</a:t>
            </a:r>
          </a:p>
        </p:txBody>
      </p:sp>
      <p:sp>
        <p:nvSpPr>
          <p:cNvPr id="5" name="4 Metin kutusu"/>
          <p:cNvSpPr txBox="1"/>
          <p:nvPr/>
        </p:nvSpPr>
        <p:spPr>
          <a:xfrm>
            <a:off x="285720" y="428604"/>
            <a:ext cx="8318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tr-TR" sz="2800" dirty="0" smtClean="0">
                <a:solidFill>
                  <a:srgbClr val="C00000"/>
                </a:solidFill>
                <a:latin typeface="Trebuchet MS" pitchFamily="34" charset="0"/>
              </a:rPr>
              <a:t>HTML İŞARETLEME DİLİ</a:t>
            </a:r>
            <a:endParaRPr lang="tr-TR" sz="2800" dirty="0">
              <a:solidFill>
                <a:srgbClr val="C00000"/>
              </a:solidFill>
              <a:latin typeface="Trebuchet MS" pitchFamily="34" charset="0"/>
            </a:endParaRPr>
          </a:p>
        </p:txBody>
      </p:sp>
      <p:sp>
        <p:nvSpPr>
          <p:cNvPr id="2050" name="AutoShape 2" descr="stratejik plan – Demet Eki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052" name="AutoShape 4" descr="stratejik plan – Demet Eki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>
          <a:xfrm>
            <a:off x="288032" y="1052736"/>
            <a:ext cx="8316416" cy="5112568"/>
          </a:xfrm>
        </p:spPr>
        <p:txBody>
          <a:bodyPr>
            <a:normAutofit/>
          </a:bodyPr>
          <a:lstStyle/>
          <a:p>
            <a:pPr marL="0" indent="0" algn="just">
              <a:buFont typeface="Wingdings" pitchFamily="2" charset="2"/>
              <a:buNone/>
            </a:pPr>
            <a:r>
              <a:rPr lang="tr-TR" sz="2600" dirty="0" smtClean="0">
                <a:solidFill>
                  <a:srgbClr val="C00000"/>
                </a:solidFill>
                <a:latin typeface="Trebuchet MS" pitchFamily="34" charset="0"/>
              </a:rPr>
              <a:t>Resim İşlemleri</a:t>
            </a:r>
          </a:p>
          <a:p>
            <a:pPr marL="0" indent="0" algn="just">
              <a:buNone/>
            </a:pPr>
            <a:r>
              <a:rPr lang="tr-TR" i="1" dirty="0" smtClean="0">
                <a:solidFill>
                  <a:srgbClr val="C00000"/>
                </a:solidFill>
                <a:latin typeface="Trebuchet MS" pitchFamily="34" charset="0"/>
              </a:rPr>
              <a:t>Resim özellikleri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Sayfaya eklenen resmin bazı özelliklerini değiştirmek için </a:t>
            </a:r>
            <a:r>
              <a:rPr lang="tr-TR" dirty="0" smtClean="0">
                <a:solidFill>
                  <a:srgbClr val="C00000"/>
                </a:solidFill>
                <a:latin typeface="Trebuchet MS" pitchFamily="34" charset="0"/>
              </a:rPr>
              <a:t>&lt;</a:t>
            </a:r>
            <a:r>
              <a:rPr lang="tr-TR" dirty="0" err="1" smtClean="0">
                <a:solidFill>
                  <a:srgbClr val="C00000"/>
                </a:solidFill>
                <a:latin typeface="Trebuchet MS" pitchFamily="34" charset="0"/>
              </a:rPr>
              <a:t>img</a:t>
            </a:r>
            <a:r>
              <a:rPr lang="tr-TR" dirty="0" smtClean="0">
                <a:solidFill>
                  <a:srgbClr val="C00000"/>
                </a:solidFill>
                <a:latin typeface="Trebuchet MS" pitchFamily="34" charset="0"/>
              </a:rPr>
              <a:t>&gt; 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etiketinin </a:t>
            </a:r>
            <a:r>
              <a:rPr lang="tr-TR" dirty="0" smtClean="0">
                <a:solidFill>
                  <a:srgbClr val="C00000"/>
                </a:solidFill>
                <a:latin typeface="Trebuchet MS" pitchFamily="34" charset="0"/>
              </a:rPr>
              <a:t>alt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, </a:t>
            </a:r>
            <a:r>
              <a:rPr lang="tr-TR" dirty="0" err="1" smtClean="0">
                <a:solidFill>
                  <a:srgbClr val="C00000"/>
                </a:solidFill>
                <a:latin typeface="Trebuchet MS" pitchFamily="34" charset="0"/>
              </a:rPr>
              <a:t>title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, </a:t>
            </a:r>
            <a:r>
              <a:rPr lang="tr-TR" dirty="0" err="1" smtClean="0">
                <a:solidFill>
                  <a:srgbClr val="C00000"/>
                </a:solidFill>
                <a:latin typeface="Trebuchet MS" pitchFamily="34" charset="0"/>
              </a:rPr>
              <a:t>width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ve </a:t>
            </a:r>
            <a:r>
              <a:rPr lang="tr-TR" dirty="0" err="1" smtClean="0">
                <a:solidFill>
                  <a:srgbClr val="C00000"/>
                </a:solidFill>
                <a:latin typeface="Trebuchet MS" pitchFamily="34" charset="0"/>
              </a:rPr>
              <a:t>height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gibi özellikleri kullanılır.</a:t>
            </a:r>
          </a:p>
          <a:p>
            <a:pPr marL="449263" indent="-269875" algn="just">
              <a:buClr>
                <a:srgbClr val="C00000"/>
              </a:buClr>
              <a:buSzPct val="100000"/>
              <a:buFont typeface="Wingdings" pitchFamily="2" charset="2"/>
              <a:buChar char="§"/>
            </a:pPr>
            <a:r>
              <a:rPr lang="tr-TR" dirty="0" smtClean="0">
                <a:solidFill>
                  <a:srgbClr val="C00000"/>
                </a:solidFill>
                <a:latin typeface="Trebuchet MS" pitchFamily="34" charset="0"/>
              </a:rPr>
              <a:t>alt: 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açıklama (resim olmazsa görünür)</a:t>
            </a:r>
          </a:p>
          <a:p>
            <a:pPr marL="449263" indent="-269875" algn="just">
              <a:buClr>
                <a:srgbClr val="C00000"/>
              </a:buClr>
              <a:buSzPct val="100000"/>
              <a:buFont typeface="Wingdings" pitchFamily="2" charset="2"/>
              <a:buChar char="§"/>
            </a:pPr>
            <a:r>
              <a:rPr lang="tr-TR" dirty="0" err="1" smtClean="0">
                <a:solidFill>
                  <a:srgbClr val="C00000"/>
                </a:solidFill>
                <a:latin typeface="Trebuchet MS" pitchFamily="34" charset="0"/>
              </a:rPr>
              <a:t>title</a:t>
            </a:r>
            <a:r>
              <a:rPr lang="tr-TR" dirty="0" smtClean="0">
                <a:solidFill>
                  <a:srgbClr val="C00000"/>
                </a:solidFill>
                <a:latin typeface="Trebuchet MS" pitchFamily="34" charset="0"/>
              </a:rPr>
              <a:t>: 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başlık (resmin üzerine gidince görünür)</a:t>
            </a:r>
          </a:p>
          <a:p>
            <a:pPr marL="449263" indent="-269875" algn="just">
              <a:buClr>
                <a:srgbClr val="C00000"/>
              </a:buClr>
              <a:buSzPct val="100000"/>
              <a:buFont typeface="Wingdings" pitchFamily="2" charset="2"/>
              <a:buChar char="§"/>
            </a:pPr>
            <a:r>
              <a:rPr lang="tr-TR" dirty="0" err="1" smtClean="0">
                <a:solidFill>
                  <a:srgbClr val="C00000"/>
                </a:solidFill>
                <a:latin typeface="Trebuchet MS" pitchFamily="34" charset="0"/>
              </a:rPr>
              <a:t>width</a:t>
            </a:r>
            <a:r>
              <a:rPr lang="tr-TR" dirty="0" smtClean="0">
                <a:solidFill>
                  <a:srgbClr val="C00000"/>
                </a:solidFill>
                <a:latin typeface="Trebuchet MS" pitchFamily="34" charset="0"/>
              </a:rPr>
              <a:t>: 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genişlik</a:t>
            </a:r>
          </a:p>
          <a:p>
            <a:pPr marL="449263" indent="-269875" algn="just">
              <a:buClr>
                <a:srgbClr val="C00000"/>
              </a:buClr>
              <a:buSzPct val="100000"/>
              <a:buFont typeface="Wingdings" pitchFamily="2" charset="2"/>
              <a:buChar char="§"/>
            </a:pPr>
            <a:r>
              <a:rPr lang="tr-TR" dirty="0" err="1" smtClean="0">
                <a:solidFill>
                  <a:srgbClr val="C00000"/>
                </a:solidFill>
                <a:latin typeface="Trebuchet MS" pitchFamily="34" charset="0"/>
              </a:rPr>
              <a:t>height</a:t>
            </a:r>
            <a:r>
              <a:rPr lang="tr-TR" dirty="0" smtClean="0">
                <a:solidFill>
                  <a:srgbClr val="C00000"/>
                </a:solidFill>
                <a:latin typeface="Trebuchet MS" pitchFamily="34" charset="0"/>
              </a:rPr>
              <a:t>: 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yükseklik</a:t>
            </a:r>
          </a:p>
          <a:p>
            <a:pPr marL="449263" indent="-269875" algn="just">
              <a:buClr>
                <a:srgbClr val="C00000"/>
              </a:buClr>
              <a:buSzPct val="100000"/>
              <a:buFont typeface="Wingdings" pitchFamily="2" charset="2"/>
              <a:buChar char="§"/>
            </a:pPr>
            <a:r>
              <a:rPr lang="tr-TR" dirty="0" err="1" smtClean="0">
                <a:solidFill>
                  <a:srgbClr val="C00000"/>
                </a:solidFill>
                <a:latin typeface="Trebuchet MS" pitchFamily="34" charset="0"/>
              </a:rPr>
              <a:t>border</a:t>
            </a:r>
            <a:r>
              <a:rPr lang="tr-TR" dirty="0" smtClean="0">
                <a:solidFill>
                  <a:srgbClr val="C00000"/>
                </a:solidFill>
                <a:latin typeface="Trebuchet MS" pitchFamily="34" charset="0"/>
              </a:rPr>
              <a:t>: 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kenarlık (artık kullanılmıyor)</a:t>
            </a:r>
          </a:p>
        </p:txBody>
      </p:sp>
      <p:sp>
        <p:nvSpPr>
          <p:cNvPr id="5" name="4 Metin kutusu"/>
          <p:cNvSpPr txBox="1"/>
          <p:nvPr/>
        </p:nvSpPr>
        <p:spPr>
          <a:xfrm>
            <a:off x="285720" y="428604"/>
            <a:ext cx="8318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tr-TR" sz="2800" dirty="0" smtClean="0">
                <a:solidFill>
                  <a:srgbClr val="C00000"/>
                </a:solidFill>
                <a:latin typeface="Trebuchet MS" pitchFamily="34" charset="0"/>
              </a:rPr>
              <a:t>HTML İŞARETLEME DİLİ</a:t>
            </a:r>
            <a:endParaRPr lang="tr-TR" sz="2800" dirty="0">
              <a:solidFill>
                <a:srgbClr val="C00000"/>
              </a:solidFill>
              <a:latin typeface="Trebuchet MS" pitchFamily="34" charset="0"/>
            </a:endParaRPr>
          </a:p>
        </p:txBody>
      </p:sp>
      <p:sp>
        <p:nvSpPr>
          <p:cNvPr id="2050" name="AutoShape 2" descr="stratejik plan – Demet Eki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052" name="AutoShape 4" descr="stratejik plan – Demet Eki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>
          <a:xfrm>
            <a:off x="288032" y="1052736"/>
            <a:ext cx="8316416" cy="5805264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buFont typeface="Wingdings" pitchFamily="2" charset="2"/>
              <a:buNone/>
            </a:pPr>
            <a:r>
              <a:rPr lang="tr-TR" sz="3400" dirty="0" smtClean="0">
                <a:solidFill>
                  <a:srgbClr val="C00000"/>
                </a:solidFill>
                <a:latin typeface="Trebuchet MS" pitchFamily="34" charset="0"/>
              </a:rPr>
              <a:t>Resim İşlemleri</a:t>
            </a:r>
          </a:p>
          <a:p>
            <a:pPr marL="0" indent="0" algn="just">
              <a:buNone/>
            </a:pPr>
            <a:r>
              <a:rPr lang="tr-TR" sz="3100" i="1" dirty="0" smtClean="0">
                <a:solidFill>
                  <a:srgbClr val="C00000"/>
                </a:solidFill>
                <a:latin typeface="Trebuchet MS" pitchFamily="34" charset="0"/>
              </a:rPr>
              <a:t>Resim özellikleri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&lt;!DOCTYPE html&gt;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&lt;html&gt;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&lt;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head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&gt;&lt;/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head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&gt;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&lt;body&gt;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    &lt;h1&gt;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       Türk Bayrağı: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    &lt;/h1&gt;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    &lt;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img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src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="resimler/bayrak.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png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" alt="Türk Bayrağı" 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width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="200" 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height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="100" 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border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="10" 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title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="Türk Bayrağı"&gt;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    &lt;h1&gt;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        Necmettin Erbakan Üniversitesi: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    &lt;/h1&gt;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    &lt;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img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src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="resimler/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erbakan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.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png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" alt="Necmettin Erbakan Üniversitesi" 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width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="100" 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height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="100" 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title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="Necmettin Erbakan Üniversitesi"&gt;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&lt;/body&gt;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&lt;/html&gt;</a:t>
            </a:r>
          </a:p>
        </p:txBody>
      </p:sp>
      <p:sp>
        <p:nvSpPr>
          <p:cNvPr id="5" name="4 Metin kutusu"/>
          <p:cNvSpPr txBox="1"/>
          <p:nvPr/>
        </p:nvSpPr>
        <p:spPr>
          <a:xfrm>
            <a:off x="285720" y="428604"/>
            <a:ext cx="8318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tr-TR" sz="2800" dirty="0" smtClean="0">
                <a:solidFill>
                  <a:srgbClr val="C00000"/>
                </a:solidFill>
                <a:latin typeface="Trebuchet MS" pitchFamily="34" charset="0"/>
              </a:rPr>
              <a:t>HTML İŞARETLEME DİLİ</a:t>
            </a:r>
            <a:endParaRPr lang="tr-TR" sz="2800" dirty="0">
              <a:solidFill>
                <a:srgbClr val="C00000"/>
              </a:solidFill>
              <a:latin typeface="Trebuchet MS" pitchFamily="34" charset="0"/>
            </a:endParaRPr>
          </a:p>
        </p:txBody>
      </p:sp>
      <p:sp>
        <p:nvSpPr>
          <p:cNvPr id="2050" name="AutoShape 2" descr="stratejik plan – Demet Eki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052" name="AutoShape 4" descr="stratejik plan – Demet Eki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>
          <a:xfrm>
            <a:off x="288032" y="1052736"/>
            <a:ext cx="8316416" cy="5616624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Font typeface="Wingdings" pitchFamily="2" charset="2"/>
              <a:buNone/>
            </a:pPr>
            <a:r>
              <a:rPr lang="tr-TR" sz="2800" dirty="0" smtClean="0">
                <a:solidFill>
                  <a:srgbClr val="C00000"/>
                </a:solidFill>
                <a:latin typeface="Trebuchet MS" pitchFamily="34" charset="0"/>
              </a:rPr>
              <a:t>Resim İşlemleri</a:t>
            </a:r>
          </a:p>
          <a:p>
            <a:pPr marL="0" indent="0" algn="just">
              <a:buNone/>
            </a:pPr>
            <a:r>
              <a:rPr lang="tr-TR" sz="2600" i="1" dirty="0" err="1" smtClean="0">
                <a:solidFill>
                  <a:srgbClr val="C00000"/>
                </a:solidFill>
                <a:latin typeface="Trebuchet MS" pitchFamily="34" charset="0"/>
              </a:rPr>
              <a:t>Favicon</a:t>
            </a:r>
            <a:endParaRPr lang="tr-TR" sz="2600" i="1" dirty="0" smtClean="0">
              <a:solidFill>
                <a:srgbClr val="C00000"/>
              </a:solidFill>
              <a:latin typeface="Trebuchet MS" pitchFamily="34" charset="0"/>
            </a:endParaRPr>
          </a:p>
          <a:p>
            <a:pPr marL="0" indent="0" algn="just">
              <a:buNone/>
            </a:pPr>
            <a:r>
              <a:rPr lang="tr-TR" sz="2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Favicon</a:t>
            </a:r>
            <a:r>
              <a:rPr lang="tr-TR" sz="2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resimleri, web sayfalarımızın en üstündeki sekmede görülen 16x16 piksel boyutundaki ICO uzantılı resimlerdir. </a:t>
            </a:r>
            <a:r>
              <a:rPr lang="tr-TR" sz="2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Favicon</a:t>
            </a:r>
            <a:r>
              <a:rPr lang="tr-TR" sz="2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kodları </a:t>
            </a:r>
            <a:r>
              <a:rPr lang="tr-TR" sz="2600" dirty="0" smtClean="0">
                <a:solidFill>
                  <a:srgbClr val="C00000"/>
                </a:solidFill>
                <a:latin typeface="Trebuchet MS" pitchFamily="34" charset="0"/>
              </a:rPr>
              <a:t>&lt;</a:t>
            </a:r>
            <a:r>
              <a:rPr lang="tr-TR" sz="2600" dirty="0" err="1" smtClean="0">
                <a:solidFill>
                  <a:srgbClr val="C00000"/>
                </a:solidFill>
                <a:latin typeface="Trebuchet MS" pitchFamily="34" charset="0"/>
              </a:rPr>
              <a:t>head</a:t>
            </a:r>
            <a:r>
              <a:rPr lang="tr-TR" sz="2600" dirty="0" smtClean="0">
                <a:solidFill>
                  <a:srgbClr val="C00000"/>
                </a:solidFill>
                <a:latin typeface="Trebuchet MS" pitchFamily="34" charset="0"/>
              </a:rPr>
              <a:t>&gt;</a:t>
            </a:r>
            <a:r>
              <a:rPr lang="tr-TR" sz="2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bölümüne yazılır.</a:t>
            </a:r>
          </a:p>
          <a:p>
            <a:pPr marL="0" indent="0" algn="just">
              <a:buNone/>
            </a:pPr>
            <a:r>
              <a:rPr lang="tr-TR" sz="2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Favicon</a:t>
            </a:r>
            <a:r>
              <a:rPr lang="tr-TR" sz="2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resimleri tasarlamak için </a:t>
            </a:r>
            <a:r>
              <a:rPr lang="tr-TR" sz="2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  <a:hlinkClick r:id="rId3"/>
              </a:rPr>
              <a:t>https://www.favicon-generator.org/</a:t>
            </a:r>
            <a:r>
              <a:rPr lang="tr-TR" sz="2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adresi kullanılabilir.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&lt;!DOCTYPE html&gt;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&lt;html&gt;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&lt;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head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&gt;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    &lt;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title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&gt;Necmettin Erbakan Üniversitesi&lt;/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title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&gt;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    &lt;link 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rel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="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icon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" 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href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="resimler/bayrak.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ico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" 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type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="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image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/x-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icon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"&gt;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&lt;/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head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&gt;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&lt;/html&gt;</a:t>
            </a:r>
          </a:p>
          <a:p>
            <a:pPr marL="0" indent="0" algn="just">
              <a:buNone/>
            </a:pPr>
            <a:endParaRPr lang="tr-TR" dirty="0" smtClean="0">
              <a:solidFill>
                <a:schemeClr val="tx1">
                  <a:lumMod val="75000"/>
                  <a:lumOff val="25000"/>
                </a:schemeClr>
              </a:solidFill>
              <a:latin typeface="Trebuchet MS" pitchFamily="34" charset="0"/>
            </a:endParaRPr>
          </a:p>
          <a:p>
            <a:pPr marL="0" indent="0" algn="just">
              <a:buNone/>
            </a:pPr>
            <a:endParaRPr lang="tr-TR" dirty="0" smtClean="0">
              <a:solidFill>
                <a:schemeClr val="tx1">
                  <a:lumMod val="75000"/>
                  <a:lumOff val="25000"/>
                </a:schemeClr>
              </a:solidFill>
              <a:latin typeface="Trebuchet MS" pitchFamily="34" charset="0"/>
            </a:endParaRPr>
          </a:p>
        </p:txBody>
      </p:sp>
      <p:sp>
        <p:nvSpPr>
          <p:cNvPr id="5" name="4 Metin kutusu"/>
          <p:cNvSpPr txBox="1"/>
          <p:nvPr/>
        </p:nvSpPr>
        <p:spPr>
          <a:xfrm>
            <a:off x="285720" y="428604"/>
            <a:ext cx="8318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tr-TR" sz="2800" dirty="0" smtClean="0">
                <a:solidFill>
                  <a:srgbClr val="C00000"/>
                </a:solidFill>
                <a:latin typeface="Trebuchet MS" pitchFamily="34" charset="0"/>
              </a:rPr>
              <a:t>HTML İŞARETLEME DİLİ</a:t>
            </a:r>
            <a:endParaRPr lang="tr-TR" sz="2800" dirty="0">
              <a:solidFill>
                <a:srgbClr val="C00000"/>
              </a:solidFill>
              <a:latin typeface="Trebuchet MS" pitchFamily="34" charset="0"/>
            </a:endParaRPr>
          </a:p>
        </p:txBody>
      </p:sp>
      <p:sp>
        <p:nvSpPr>
          <p:cNvPr id="2050" name="AutoShape 2" descr="stratejik plan – Demet Eki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052" name="AutoShape 4" descr="stratejik plan – Demet Eki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>
          <a:xfrm>
            <a:off x="288032" y="1052736"/>
            <a:ext cx="8316416" cy="5805264"/>
          </a:xfrm>
        </p:spPr>
        <p:txBody>
          <a:bodyPr>
            <a:normAutofit fontScale="92500"/>
          </a:bodyPr>
          <a:lstStyle/>
          <a:p>
            <a:pPr marL="0" indent="0" algn="just">
              <a:buFont typeface="Wingdings" pitchFamily="2" charset="2"/>
              <a:buNone/>
            </a:pPr>
            <a:r>
              <a:rPr lang="tr-TR" sz="2800" dirty="0" smtClean="0">
                <a:solidFill>
                  <a:srgbClr val="C00000"/>
                </a:solidFill>
                <a:latin typeface="Trebuchet MS" pitchFamily="34" charset="0"/>
              </a:rPr>
              <a:t>Resim İşlemleri</a:t>
            </a:r>
          </a:p>
          <a:p>
            <a:pPr marL="0" indent="0" algn="just">
              <a:buNone/>
            </a:pPr>
            <a:r>
              <a:rPr lang="tr-TR" sz="2600" i="1" dirty="0" smtClean="0">
                <a:solidFill>
                  <a:srgbClr val="C00000"/>
                </a:solidFill>
                <a:latin typeface="Trebuchet MS" pitchFamily="34" charset="0"/>
              </a:rPr>
              <a:t>&lt;</a:t>
            </a:r>
            <a:r>
              <a:rPr lang="tr-TR" sz="2600" i="1" dirty="0" err="1" smtClean="0">
                <a:solidFill>
                  <a:srgbClr val="C00000"/>
                </a:solidFill>
                <a:latin typeface="Trebuchet MS" pitchFamily="34" charset="0"/>
              </a:rPr>
              <a:t>picture</a:t>
            </a:r>
            <a:r>
              <a:rPr lang="tr-TR" sz="2600" i="1" dirty="0" smtClean="0">
                <a:solidFill>
                  <a:srgbClr val="C00000"/>
                </a:solidFill>
                <a:latin typeface="Trebuchet MS" pitchFamily="34" charset="0"/>
              </a:rPr>
              <a:t>&gt; </a:t>
            </a:r>
            <a:r>
              <a:rPr lang="tr-TR" sz="2600" i="1" dirty="0" err="1" smtClean="0">
                <a:solidFill>
                  <a:srgbClr val="C00000"/>
                </a:solidFill>
                <a:latin typeface="Trebuchet MS" pitchFamily="34" charset="0"/>
              </a:rPr>
              <a:t>ögesi</a:t>
            </a:r>
            <a:endParaRPr lang="tr-TR" sz="2600" i="1" dirty="0" smtClean="0">
              <a:solidFill>
                <a:srgbClr val="C00000"/>
              </a:solidFill>
              <a:latin typeface="Trebuchet MS" pitchFamily="34" charset="0"/>
            </a:endParaRPr>
          </a:p>
          <a:p>
            <a:pPr marL="0" indent="0" algn="just">
              <a:buNone/>
            </a:pPr>
            <a:r>
              <a:rPr lang="tr-TR" sz="2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HTML </a:t>
            </a:r>
            <a:r>
              <a:rPr lang="tr-TR" sz="2600" dirty="0" smtClean="0">
                <a:solidFill>
                  <a:srgbClr val="C00000"/>
                </a:solidFill>
                <a:latin typeface="Trebuchet MS" pitchFamily="34" charset="0"/>
              </a:rPr>
              <a:t>&lt;</a:t>
            </a:r>
            <a:r>
              <a:rPr lang="tr-TR" sz="2600" dirty="0" err="1" smtClean="0">
                <a:solidFill>
                  <a:srgbClr val="C00000"/>
                </a:solidFill>
                <a:latin typeface="Trebuchet MS" pitchFamily="34" charset="0"/>
              </a:rPr>
              <a:t>picture</a:t>
            </a:r>
            <a:r>
              <a:rPr lang="tr-TR" sz="2600" dirty="0" smtClean="0">
                <a:solidFill>
                  <a:srgbClr val="C00000"/>
                </a:solidFill>
                <a:latin typeface="Trebuchet MS" pitchFamily="34" charset="0"/>
              </a:rPr>
              <a:t>&gt; </a:t>
            </a:r>
            <a:r>
              <a:rPr lang="tr-TR" sz="2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öğesi, web geliştiricilerine görüntü kaynaklarını belirlemede daha fazla esneklik sağlar.</a:t>
            </a:r>
          </a:p>
          <a:p>
            <a:pPr marL="0" indent="0" algn="just">
              <a:buNone/>
            </a:pPr>
            <a:r>
              <a:rPr lang="tr-TR" sz="2600" dirty="0" smtClean="0">
                <a:solidFill>
                  <a:srgbClr val="C00000"/>
                </a:solidFill>
                <a:latin typeface="Trebuchet MS" pitchFamily="34" charset="0"/>
              </a:rPr>
              <a:t>&lt;</a:t>
            </a:r>
            <a:r>
              <a:rPr lang="tr-TR" sz="2600" dirty="0" err="1" smtClean="0">
                <a:solidFill>
                  <a:srgbClr val="C00000"/>
                </a:solidFill>
                <a:latin typeface="Trebuchet MS" pitchFamily="34" charset="0"/>
              </a:rPr>
              <a:t>picture</a:t>
            </a:r>
            <a:r>
              <a:rPr lang="tr-TR" sz="2600" dirty="0" smtClean="0">
                <a:solidFill>
                  <a:srgbClr val="C00000"/>
                </a:solidFill>
                <a:latin typeface="Trebuchet MS" pitchFamily="34" charset="0"/>
              </a:rPr>
              <a:t>&gt; </a:t>
            </a:r>
            <a:r>
              <a:rPr lang="tr-TR" sz="2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öğesi, her biri </a:t>
            </a:r>
            <a:r>
              <a:rPr lang="tr-TR" sz="2600" dirty="0" err="1" smtClean="0">
                <a:solidFill>
                  <a:srgbClr val="C00000"/>
                </a:solidFill>
                <a:latin typeface="Trebuchet MS" pitchFamily="34" charset="0"/>
              </a:rPr>
              <a:t>srcset</a:t>
            </a:r>
            <a:r>
              <a:rPr lang="tr-TR" sz="2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özniteliği aracılığıyla farklı görüntülere atıfta bulunan bir veya daha fazla </a:t>
            </a:r>
            <a:r>
              <a:rPr lang="tr-TR" sz="2600" dirty="0" smtClean="0">
                <a:solidFill>
                  <a:srgbClr val="C00000"/>
                </a:solidFill>
                <a:latin typeface="Trebuchet MS" pitchFamily="34" charset="0"/>
              </a:rPr>
              <a:t>&lt;</a:t>
            </a:r>
            <a:r>
              <a:rPr lang="tr-TR" sz="2600" dirty="0" err="1" smtClean="0">
                <a:solidFill>
                  <a:srgbClr val="C00000"/>
                </a:solidFill>
                <a:latin typeface="Trebuchet MS" pitchFamily="34" charset="0"/>
              </a:rPr>
              <a:t>source</a:t>
            </a:r>
            <a:r>
              <a:rPr lang="tr-TR" sz="2600" dirty="0" smtClean="0">
                <a:solidFill>
                  <a:srgbClr val="C00000"/>
                </a:solidFill>
                <a:latin typeface="Trebuchet MS" pitchFamily="34" charset="0"/>
              </a:rPr>
              <a:t>&gt; </a:t>
            </a:r>
            <a:r>
              <a:rPr lang="tr-TR" sz="2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öğesi içerir. Bu şekilde tarayıcı, mevcut görünüme ve/veya cihaza en uygun görüntüyü seçebilir.</a:t>
            </a:r>
          </a:p>
          <a:p>
            <a:pPr marL="0" indent="0" algn="just">
              <a:buNone/>
            </a:pPr>
            <a:r>
              <a:rPr lang="tr-TR" sz="2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Her</a:t>
            </a:r>
            <a:r>
              <a:rPr lang="tr-TR" sz="2600" dirty="0" smtClean="0">
                <a:solidFill>
                  <a:srgbClr val="C00000"/>
                </a:solidFill>
                <a:latin typeface="Trebuchet MS" pitchFamily="34" charset="0"/>
              </a:rPr>
              <a:t> &lt;</a:t>
            </a:r>
            <a:r>
              <a:rPr lang="tr-TR" sz="2600" dirty="0" err="1" smtClean="0">
                <a:solidFill>
                  <a:srgbClr val="C00000"/>
                </a:solidFill>
                <a:latin typeface="Trebuchet MS" pitchFamily="34" charset="0"/>
              </a:rPr>
              <a:t>source</a:t>
            </a:r>
            <a:r>
              <a:rPr lang="tr-TR" sz="2600" dirty="0" smtClean="0">
                <a:solidFill>
                  <a:srgbClr val="C00000"/>
                </a:solidFill>
                <a:latin typeface="Trebuchet MS" pitchFamily="34" charset="0"/>
              </a:rPr>
              <a:t>&gt; </a:t>
            </a:r>
            <a:r>
              <a:rPr lang="tr-TR" sz="2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öğesinin, görüntünün en uygun olduğu zamanı tanımlayan bir medya özniteliği vardır.</a:t>
            </a:r>
          </a:p>
          <a:p>
            <a:pPr marL="0" indent="0" algn="just">
              <a:buNone/>
            </a:pPr>
            <a:r>
              <a:rPr lang="tr-TR" sz="2600" dirty="0" smtClean="0">
                <a:solidFill>
                  <a:srgbClr val="C00000"/>
                </a:solidFill>
                <a:latin typeface="Trebuchet MS" pitchFamily="34" charset="0"/>
              </a:rPr>
              <a:t>Not: </a:t>
            </a:r>
            <a:r>
              <a:rPr lang="tr-TR" sz="2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Her zaman </a:t>
            </a:r>
            <a:r>
              <a:rPr lang="tr-TR" sz="2600" dirty="0" smtClean="0">
                <a:solidFill>
                  <a:srgbClr val="C00000"/>
                </a:solidFill>
                <a:latin typeface="Trebuchet MS" pitchFamily="34" charset="0"/>
              </a:rPr>
              <a:t>&lt;</a:t>
            </a:r>
            <a:r>
              <a:rPr lang="tr-TR" sz="2600" dirty="0" err="1" smtClean="0">
                <a:solidFill>
                  <a:srgbClr val="C00000"/>
                </a:solidFill>
                <a:latin typeface="Trebuchet MS" pitchFamily="34" charset="0"/>
              </a:rPr>
              <a:t>picture</a:t>
            </a:r>
            <a:r>
              <a:rPr lang="tr-TR" sz="2600" dirty="0" smtClean="0">
                <a:solidFill>
                  <a:srgbClr val="C00000"/>
                </a:solidFill>
                <a:latin typeface="Trebuchet MS" pitchFamily="34" charset="0"/>
              </a:rPr>
              <a:t>&gt;</a:t>
            </a:r>
            <a:r>
              <a:rPr lang="tr-TR" sz="2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öğesinin son alt öğesi olarak bir </a:t>
            </a:r>
            <a:r>
              <a:rPr lang="tr-TR" sz="2600" dirty="0" smtClean="0">
                <a:solidFill>
                  <a:srgbClr val="C00000"/>
                </a:solidFill>
                <a:latin typeface="Trebuchet MS" pitchFamily="34" charset="0"/>
              </a:rPr>
              <a:t>&lt;</a:t>
            </a:r>
            <a:r>
              <a:rPr lang="tr-TR" sz="2600" dirty="0" err="1" smtClean="0">
                <a:solidFill>
                  <a:srgbClr val="C00000"/>
                </a:solidFill>
                <a:latin typeface="Trebuchet MS" pitchFamily="34" charset="0"/>
              </a:rPr>
              <a:t>img</a:t>
            </a:r>
            <a:r>
              <a:rPr lang="tr-TR" sz="2600" dirty="0" smtClean="0">
                <a:solidFill>
                  <a:srgbClr val="C00000"/>
                </a:solidFill>
                <a:latin typeface="Trebuchet MS" pitchFamily="34" charset="0"/>
              </a:rPr>
              <a:t>&gt; </a:t>
            </a:r>
            <a:r>
              <a:rPr lang="tr-TR" sz="2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öğesi belirtilmelidir. </a:t>
            </a:r>
            <a:r>
              <a:rPr lang="tr-TR" sz="2600" dirty="0" smtClean="0">
                <a:solidFill>
                  <a:srgbClr val="C00000"/>
                </a:solidFill>
                <a:latin typeface="Trebuchet MS" pitchFamily="34" charset="0"/>
              </a:rPr>
              <a:t>&lt;</a:t>
            </a:r>
            <a:r>
              <a:rPr lang="tr-TR" sz="2600" dirty="0" err="1" smtClean="0">
                <a:solidFill>
                  <a:srgbClr val="C00000"/>
                </a:solidFill>
                <a:latin typeface="Trebuchet MS" pitchFamily="34" charset="0"/>
              </a:rPr>
              <a:t>img</a:t>
            </a:r>
            <a:r>
              <a:rPr lang="tr-TR" sz="2600" dirty="0" smtClean="0">
                <a:solidFill>
                  <a:srgbClr val="C00000"/>
                </a:solidFill>
                <a:latin typeface="Trebuchet MS" pitchFamily="34" charset="0"/>
              </a:rPr>
              <a:t>&gt; </a:t>
            </a:r>
            <a:r>
              <a:rPr lang="tr-TR" sz="2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öğesi, </a:t>
            </a:r>
            <a:r>
              <a:rPr lang="tr-TR" sz="2600" dirty="0" smtClean="0">
                <a:solidFill>
                  <a:srgbClr val="C00000"/>
                </a:solidFill>
                <a:latin typeface="Trebuchet MS" pitchFamily="34" charset="0"/>
              </a:rPr>
              <a:t>&lt;</a:t>
            </a:r>
            <a:r>
              <a:rPr lang="tr-TR" sz="2600" dirty="0" err="1" smtClean="0">
                <a:solidFill>
                  <a:srgbClr val="C00000"/>
                </a:solidFill>
                <a:latin typeface="Trebuchet MS" pitchFamily="34" charset="0"/>
              </a:rPr>
              <a:t>picture</a:t>
            </a:r>
            <a:r>
              <a:rPr lang="tr-TR" sz="2600" dirty="0" smtClean="0">
                <a:solidFill>
                  <a:srgbClr val="C00000"/>
                </a:solidFill>
                <a:latin typeface="Trebuchet MS" pitchFamily="34" charset="0"/>
              </a:rPr>
              <a:t>&gt; </a:t>
            </a:r>
            <a:r>
              <a:rPr lang="tr-TR" sz="2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öğesini desteklemeyen tarayıcılar tarafından veya </a:t>
            </a:r>
            <a:r>
              <a:rPr lang="tr-TR" sz="2600" dirty="0" smtClean="0">
                <a:solidFill>
                  <a:srgbClr val="C00000"/>
                </a:solidFill>
                <a:latin typeface="Trebuchet MS" pitchFamily="34" charset="0"/>
              </a:rPr>
              <a:t>&lt;</a:t>
            </a:r>
            <a:r>
              <a:rPr lang="tr-TR" sz="2600" dirty="0" err="1" smtClean="0">
                <a:solidFill>
                  <a:srgbClr val="C00000"/>
                </a:solidFill>
                <a:latin typeface="Trebuchet MS" pitchFamily="34" charset="0"/>
              </a:rPr>
              <a:t>source</a:t>
            </a:r>
            <a:r>
              <a:rPr lang="tr-TR" sz="2600" dirty="0" smtClean="0">
                <a:solidFill>
                  <a:srgbClr val="C00000"/>
                </a:solidFill>
                <a:latin typeface="Trebuchet MS" pitchFamily="34" charset="0"/>
              </a:rPr>
              <a:t>&gt; </a:t>
            </a:r>
            <a:r>
              <a:rPr lang="tr-TR" sz="2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etiketlerinin hiçbiri eşleşmediğinde kullanılır.</a:t>
            </a:r>
            <a:endParaRPr lang="tr-TR" dirty="0" smtClean="0">
              <a:solidFill>
                <a:schemeClr val="tx1">
                  <a:lumMod val="75000"/>
                  <a:lumOff val="25000"/>
                </a:schemeClr>
              </a:solidFill>
              <a:latin typeface="Trebuchet MS" pitchFamily="34" charset="0"/>
            </a:endParaRPr>
          </a:p>
        </p:txBody>
      </p:sp>
      <p:sp>
        <p:nvSpPr>
          <p:cNvPr id="5" name="4 Metin kutusu"/>
          <p:cNvSpPr txBox="1"/>
          <p:nvPr/>
        </p:nvSpPr>
        <p:spPr>
          <a:xfrm>
            <a:off x="285720" y="428604"/>
            <a:ext cx="8318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tr-TR" sz="2800" dirty="0" smtClean="0">
                <a:solidFill>
                  <a:srgbClr val="C00000"/>
                </a:solidFill>
                <a:latin typeface="Trebuchet MS" pitchFamily="34" charset="0"/>
              </a:rPr>
              <a:t>HTML İŞARETLEME DİLİ</a:t>
            </a:r>
            <a:endParaRPr lang="tr-TR" sz="2800" dirty="0">
              <a:solidFill>
                <a:srgbClr val="C00000"/>
              </a:solidFill>
              <a:latin typeface="Trebuchet MS" pitchFamily="34" charset="0"/>
            </a:endParaRPr>
          </a:p>
        </p:txBody>
      </p:sp>
      <p:sp>
        <p:nvSpPr>
          <p:cNvPr id="2050" name="AutoShape 2" descr="stratejik plan – Demet Eki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052" name="AutoShape 4" descr="stratejik plan – Demet Eki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mba">
  <a:themeElements>
    <a:clrScheme name="Cumba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Cumba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umba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13128</TotalTime>
  <Words>2809</Words>
  <Application>Microsoft Office PowerPoint</Application>
  <PresentationFormat>Ekran Gösterisi (4:3)</PresentationFormat>
  <Paragraphs>412</Paragraphs>
  <Slides>29</Slides>
  <Notes>28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29</vt:i4>
      </vt:variant>
    </vt:vector>
  </HeadingPairs>
  <TitlesOfParts>
    <vt:vector size="30" baseType="lpstr">
      <vt:lpstr>Cumba</vt:lpstr>
      <vt:lpstr>WEB TASARIMI    </vt:lpstr>
      <vt:lpstr>Slayt 2</vt:lpstr>
      <vt:lpstr>Slayt 3</vt:lpstr>
      <vt:lpstr>Slayt 4</vt:lpstr>
      <vt:lpstr>Slayt 5</vt:lpstr>
      <vt:lpstr>Slayt 6</vt:lpstr>
      <vt:lpstr>Slayt 7</vt:lpstr>
      <vt:lpstr>Slayt 8</vt:lpstr>
      <vt:lpstr>Slayt 9</vt:lpstr>
      <vt:lpstr>Slayt 10</vt:lpstr>
      <vt:lpstr>Slayt 11</vt:lpstr>
      <vt:lpstr>Slayt 12</vt:lpstr>
      <vt:lpstr>Slayt 13</vt:lpstr>
      <vt:lpstr>Slayt 14</vt:lpstr>
      <vt:lpstr>Slayt 15</vt:lpstr>
      <vt:lpstr>Slayt 16</vt:lpstr>
      <vt:lpstr>Slayt 17</vt:lpstr>
      <vt:lpstr>Slayt 18</vt:lpstr>
      <vt:lpstr>Slayt 19</vt:lpstr>
      <vt:lpstr>Slayt 20</vt:lpstr>
      <vt:lpstr>Slayt 21</vt:lpstr>
      <vt:lpstr>Slayt 22</vt:lpstr>
      <vt:lpstr>Slayt 23</vt:lpstr>
      <vt:lpstr>Slayt 24</vt:lpstr>
      <vt:lpstr>Slayt 25</vt:lpstr>
      <vt:lpstr>Slayt 26</vt:lpstr>
      <vt:lpstr>Slayt 27</vt:lpstr>
      <vt:lpstr>Slayt 28</vt:lpstr>
      <vt:lpstr>Slayt 29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Eğitimle İlgili </dc:title>
  <dc:creator>AOguz</dc:creator>
  <cp:lastModifiedBy>Akturk</cp:lastModifiedBy>
  <cp:revision>869</cp:revision>
  <dcterms:created xsi:type="dcterms:W3CDTF">2012-10-12T19:56:05Z</dcterms:created>
  <dcterms:modified xsi:type="dcterms:W3CDTF">2022-10-21T14:52:31Z</dcterms:modified>
</cp:coreProperties>
</file>