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7"/>
  </p:notesMasterIdLst>
  <p:sldIdLst>
    <p:sldId id="256" r:id="rId2"/>
    <p:sldId id="527" r:id="rId3"/>
    <p:sldId id="657" r:id="rId4"/>
    <p:sldId id="734" r:id="rId5"/>
    <p:sldId id="727" r:id="rId6"/>
    <p:sldId id="728" r:id="rId7"/>
    <p:sldId id="729" r:id="rId8"/>
    <p:sldId id="730" r:id="rId9"/>
    <p:sldId id="731" r:id="rId10"/>
    <p:sldId id="732" r:id="rId11"/>
    <p:sldId id="733" r:id="rId12"/>
    <p:sldId id="735" r:id="rId13"/>
    <p:sldId id="736" r:id="rId14"/>
    <p:sldId id="737" r:id="rId15"/>
    <p:sldId id="738"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2832" autoAdjust="0"/>
  </p:normalViewPr>
  <p:slideViewPr>
    <p:cSldViewPr>
      <p:cViewPr>
        <p:scale>
          <a:sx n="60" d="100"/>
          <a:sy n="60" d="100"/>
        </p:scale>
        <p:origin x="-1560" y="-168"/>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0923E4-09D3-427C-831B-50E8FBA1AE8C}" type="datetimeFigureOut">
              <a:rPr lang="tr-TR" smtClean="0"/>
              <a:pPr/>
              <a:t>7.11.2022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E9089-F4C1-4077-A4CA-AC31FC2677E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2</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11</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12</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13</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14</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15</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3</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4</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FD6E9089-F4C1-4077-A4CA-AC31FC2677EE}"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664122C9-FD2B-41C6-8277-5965C8284F6C}" type="datetimeFigureOut">
              <a:rPr lang="tr-TR" smtClean="0"/>
              <a:pPr/>
              <a:t>7.11.2022</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E48A94BF-475D-4723-847D-E30041FBA160}"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7.11.2022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664122C9-FD2B-41C6-8277-5965C8284F6C}" type="datetimeFigureOut">
              <a:rPr lang="tr-TR" smtClean="0"/>
              <a:pPr/>
              <a:t>7.11.2022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664122C9-FD2B-41C6-8277-5965C8284F6C}" type="datetimeFigureOut">
              <a:rPr lang="tr-TR" smtClean="0"/>
              <a:pPr/>
              <a:t>7.11.2022</a:t>
            </a:fld>
            <a:endParaRPr lang="tr-TR"/>
          </a:p>
        </p:txBody>
      </p:sp>
      <p:sp>
        <p:nvSpPr>
          <p:cNvPr id="9" name="8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664122C9-FD2B-41C6-8277-5965C8284F6C}" type="datetimeFigureOut">
              <a:rPr lang="tr-TR" smtClean="0"/>
              <a:pPr/>
              <a:t>7.11.2022</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E48A94BF-475D-4723-847D-E30041FBA160}"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664122C9-FD2B-41C6-8277-5965C8284F6C}" type="datetimeFigureOut">
              <a:rPr lang="tr-TR" smtClean="0"/>
              <a:pPr/>
              <a:t>7.11.2022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664122C9-FD2B-41C6-8277-5965C8284F6C}" type="datetimeFigureOut">
              <a:rPr lang="tr-TR" smtClean="0"/>
              <a:pPr/>
              <a:t>7.11.2022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664122C9-FD2B-41C6-8277-5965C8284F6C}" type="datetimeFigureOut">
              <a:rPr lang="tr-TR" smtClean="0"/>
              <a:pPr/>
              <a:t>7.11.2022</a:t>
            </a:fld>
            <a:endParaRPr lang="tr-TR"/>
          </a:p>
        </p:txBody>
      </p:sp>
      <p:sp>
        <p:nvSpPr>
          <p:cNvPr id="7" name="6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64122C9-FD2B-41C6-8277-5965C8284F6C}" type="datetimeFigureOut">
              <a:rPr lang="tr-TR" smtClean="0"/>
              <a:pPr/>
              <a:t>7.11.2022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48A94BF-475D-4723-847D-E30041FBA16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664122C9-FD2B-41C6-8277-5965C8284F6C}" type="datetimeFigureOut">
              <a:rPr lang="tr-TR" smtClean="0"/>
              <a:pPr/>
              <a:t>7.11.2022</a:t>
            </a:fld>
            <a:endParaRPr lang="tr-TR"/>
          </a:p>
        </p:txBody>
      </p:sp>
      <p:sp>
        <p:nvSpPr>
          <p:cNvPr id="22" name="21 Slayt Numarası Yer Tutucusu"/>
          <p:cNvSpPr>
            <a:spLocks noGrp="1"/>
          </p:cNvSpPr>
          <p:nvPr>
            <p:ph type="sldNum" sz="quarter" idx="15"/>
          </p:nvPr>
        </p:nvSpPr>
        <p:spPr/>
        <p:txBody>
          <a:bodyPr rtlCol="0"/>
          <a:lstStyle/>
          <a:p>
            <a:fld id="{E48A94BF-475D-4723-847D-E30041FBA160}"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664122C9-FD2B-41C6-8277-5965C8284F6C}" type="datetimeFigureOut">
              <a:rPr lang="tr-TR" smtClean="0"/>
              <a:pPr/>
              <a:t>7.11.2022</a:t>
            </a:fld>
            <a:endParaRPr lang="tr-TR"/>
          </a:p>
        </p:txBody>
      </p:sp>
      <p:sp>
        <p:nvSpPr>
          <p:cNvPr id="18" name="17 Slayt Numarası Yer Tutucusu"/>
          <p:cNvSpPr>
            <a:spLocks noGrp="1"/>
          </p:cNvSpPr>
          <p:nvPr>
            <p:ph type="sldNum" sz="quarter" idx="11"/>
          </p:nvPr>
        </p:nvSpPr>
        <p:spPr/>
        <p:txBody>
          <a:bodyPr rtlCol="0"/>
          <a:lstStyle/>
          <a:p>
            <a:fld id="{E48A94BF-475D-4723-847D-E30041FBA160}"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64122C9-FD2B-41C6-8277-5965C8284F6C}" type="datetimeFigureOut">
              <a:rPr lang="tr-TR" smtClean="0"/>
              <a:pPr/>
              <a:t>7.11.2022</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E48A94BF-475D-4723-847D-E30041FBA16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pPr algn="ctr"/>
            <a:r>
              <a:rPr lang="tr-TR" dirty="0" smtClean="0">
                <a:latin typeface="Trebuchet MS" pitchFamily="34" charset="0"/>
              </a:rPr>
              <a:t>WEB TASARIMI</a:t>
            </a:r>
            <a:br>
              <a:rPr lang="tr-TR" dirty="0" smtClean="0">
                <a:latin typeface="Trebuchet MS" pitchFamily="34" charset="0"/>
              </a:rPr>
            </a:br>
            <a:r>
              <a:rPr lang="tr-TR" dirty="0" smtClean="0">
                <a:latin typeface="Trebuchet MS" pitchFamily="34" charset="0"/>
              </a:rPr>
              <a:t> </a:t>
            </a:r>
            <a:br>
              <a:rPr lang="tr-TR" dirty="0" smtClean="0">
                <a:latin typeface="Trebuchet MS" pitchFamily="34" charset="0"/>
              </a:rPr>
            </a:br>
            <a:r>
              <a:rPr lang="tr-TR" dirty="0" smtClean="0">
                <a:latin typeface="Trebuchet MS" pitchFamily="34" charset="0"/>
              </a:rPr>
              <a:t/>
            </a:r>
            <a:br>
              <a:rPr lang="tr-TR" dirty="0" smtClean="0">
                <a:latin typeface="Trebuchet MS" pitchFamily="34" charset="0"/>
              </a:rPr>
            </a:br>
            <a:endParaRPr lang="tr-TR" dirty="0">
              <a:latin typeface="Trebuchet MS" pitchFamily="34" charset="0"/>
            </a:endParaRPr>
          </a:p>
        </p:txBody>
      </p:sp>
      <p:sp>
        <p:nvSpPr>
          <p:cNvPr id="3" name="2 Alt Başlık"/>
          <p:cNvSpPr>
            <a:spLocks noGrp="1"/>
          </p:cNvSpPr>
          <p:nvPr>
            <p:ph type="subTitle" idx="1"/>
          </p:nvPr>
        </p:nvSpPr>
        <p:spPr>
          <a:xfrm>
            <a:off x="3575826" y="4071942"/>
            <a:ext cx="5100630" cy="1229266"/>
          </a:xfrm>
        </p:spPr>
        <p:txBody>
          <a:bodyPr>
            <a:normAutofit/>
          </a:bodyPr>
          <a:lstStyle/>
          <a:p>
            <a:endParaRPr lang="tr-TR" sz="1900" dirty="0" smtClean="0">
              <a:solidFill>
                <a:srgbClr val="C00000"/>
              </a:solidFill>
              <a:latin typeface="+mj-lt"/>
            </a:endParaRPr>
          </a:p>
          <a:p>
            <a:endParaRPr lang="tr-TR" dirty="0" smtClean="0"/>
          </a:p>
          <a:p>
            <a:r>
              <a:rPr lang="tr-TR" dirty="0" smtClean="0"/>
              <a:t>Doç. Dr. Ahmet Oğuz AKTÜRK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Form İşlemleri</a:t>
            </a:r>
          </a:p>
          <a:p>
            <a:pPr marL="0" indent="0" algn="just">
              <a:buNone/>
            </a:pPr>
            <a:r>
              <a:rPr lang="tr-TR" i="1" dirty="0" smtClean="0">
                <a:solidFill>
                  <a:srgbClr val="C00000"/>
                </a:solidFill>
                <a:latin typeface="Trebuchet MS" pitchFamily="34" charset="0"/>
              </a:rPr>
              <a:t>Diğer </a:t>
            </a:r>
            <a:r>
              <a:rPr lang="tr-TR" i="1" dirty="0" err="1" smtClean="0">
                <a:solidFill>
                  <a:srgbClr val="C00000"/>
                </a:solidFill>
                <a:latin typeface="Trebuchet MS" pitchFamily="34" charset="0"/>
              </a:rPr>
              <a:t>Input</a:t>
            </a:r>
            <a:r>
              <a:rPr lang="tr-TR" i="1" dirty="0" smtClean="0">
                <a:solidFill>
                  <a:srgbClr val="C00000"/>
                </a:solidFill>
                <a:latin typeface="Trebuchet MS" pitchFamily="34" charset="0"/>
              </a:rPr>
              <a:t> (Veri girişi) Tipleri</a:t>
            </a:r>
          </a:p>
          <a:p>
            <a:pPr marL="0" indent="0" algn="just">
              <a:buNone/>
            </a:pPr>
            <a:r>
              <a:rPr lang="tr-TR" dirty="0" err="1" smtClean="0">
                <a:solidFill>
                  <a:schemeClr val="tx1">
                    <a:lumMod val="75000"/>
                    <a:lumOff val="25000"/>
                  </a:schemeClr>
                </a:solidFill>
                <a:latin typeface="Trebuchet MS" pitchFamily="34" charset="0"/>
              </a:rPr>
              <a:t>HTML'de</a:t>
            </a:r>
            <a:r>
              <a:rPr lang="tr-TR" dirty="0" smtClean="0">
                <a:solidFill>
                  <a:schemeClr val="tx1">
                    <a:lumMod val="75000"/>
                    <a:lumOff val="25000"/>
                  </a:schemeClr>
                </a:solidFill>
                <a:latin typeface="Trebuchet MS" pitchFamily="34" charset="0"/>
              </a:rPr>
              <a:t> kullanılabilen farklı giriş türleri şunlardır:</a:t>
            </a:r>
          </a:p>
          <a:p>
            <a:pPr marL="268288" indent="-268288" algn="just">
              <a:buClr>
                <a:srgbClr val="C00000"/>
              </a:buClr>
              <a:buSzPct val="100000"/>
              <a:buFont typeface="Wingdings" pitchFamily="2" charset="2"/>
              <a:buChar char="§"/>
            </a:pPr>
            <a:r>
              <a:rPr lang="tr-TR" dirty="0" err="1" smtClean="0">
                <a:solidFill>
                  <a:srgbClr val="C00000"/>
                </a:solidFill>
                <a:latin typeface="Trebuchet MS" pitchFamily="34" charset="0"/>
              </a:rPr>
              <a:t>hidden</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gizli bir giriş alanı tanımlar (kullanıcı tarafından görülmez). Gizli bir alan, web geliştiricilerinin bir form gönderildiğinde kullanıcılar tarafından görülemeyen veya değiştirilemeyen verileri içermesine olanak tanır. Gizli bir alan genellikle form gönderildiğinde güncellenmesi gereken veritabanı kaydını depolar.</a:t>
            </a:r>
          </a:p>
          <a:p>
            <a:pPr marL="634048" lvl="1" indent="-268288"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Not: Değer, sayfanın içeriğinde kullanıcıya gösterilmese de, herhangi bir tarayıcının geliştirici araçları veya "Kaynağı Görüntüle" işlevi kullanılarak görülebilir (ve düzenlenebilir). Gizli girdileri bir güvenlik biçimi olarak kullanmayın!</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Form İşlemleri</a:t>
            </a:r>
          </a:p>
          <a:p>
            <a:pPr marL="0" indent="0" algn="just">
              <a:buNone/>
            </a:pPr>
            <a:r>
              <a:rPr lang="tr-TR" i="1" dirty="0" smtClean="0">
                <a:solidFill>
                  <a:srgbClr val="C00000"/>
                </a:solidFill>
                <a:latin typeface="Trebuchet MS" pitchFamily="34" charset="0"/>
              </a:rPr>
              <a:t>Diğer </a:t>
            </a:r>
            <a:r>
              <a:rPr lang="tr-TR" i="1" dirty="0" err="1" smtClean="0">
                <a:solidFill>
                  <a:srgbClr val="C00000"/>
                </a:solidFill>
                <a:latin typeface="Trebuchet MS" pitchFamily="34" charset="0"/>
              </a:rPr>
              <a:t>Input</a:t>
            </a:r>
            <a:r>
              <a:rPr lang="tr-TR" i="1" dirty="0" smtClean="0">
                <a:solidFill>
                  <a:srgbClr val="C00000"/>
                </a:solidFill>
                <a:latin typeface="Trebuchet MS" pitchFamily="34" charset="0"/>
              </a:rPr>
              <a:t> (Veri girişi) Tipleri</a:t>
            </a:r>
          </a:p>
          <a:p>
            <a:pPr marL="0" indent="0" algn="just">
              <a:buNone/>
            </a:pPr>
            <a:r>
              <a:rPr lang="tr-TR" dirty="0" err="1" smtClean="0">
                <a:solidFill>
                  <a:schemeClr val="tx1">
                    <a:lumMod val="75000"/>
                    <a:lumOff val="25000"/>
                  </a:schemeClr>
                </a:solidFill>
                <a:latin typeface="Trebuchet MS" pitchFamily="34" charset="0"/>
              </a:rPr>
              <a:t>HTML'de</a:t>
            </a:r>
            <a:r>
              <a:rPr lang="tr-TR" dirty="0" smtClean="0">
                <a:solidFill>
                  <a:schemeClr val="tx1">
                    <a:lumMod val="75000"/>
                    <a:lumOff val="25000"/>
                  </a:schemeClr>
                </a:solidFill>
                <a:latin typeface="Trebuchet MS" pitchFamily="34" charset="0"/>
              </a:rPr>
              <a:t> kullanılabilen farklı giriş türleri şunlardır:</a:t>
            </a:r>
          </a:p>
          <a:p>
            <a:pPr marL="268288" indent="-268288" algn="just">
              <a:buClr>
                <a:srgbClr val="C00000"/>
              </a:buClr>
              <a:buSzPct val="100000"/>
              <a:buFont typeface="Wingdings" pitchFamily="2" charset="2"/>
              <a:buChar char="§"/>
            </a:pPr>
            <a:r>
              <a:rPr lang="tr-TR" dirty="0" err="1" smtClean="0">
                <a:solidFill>
                  <a:srgbClr val="C00000"/>
                </a:solidFill>
                <a:latin typeface="Trebuchet MS" pitchFamily="34" charset="0"/>
              </a:rPr>
              <a:t>range</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tam değeri önemli olmayan (kaydırıcı denetimi gibi) bir sayı girmek için bir denetim tanımlar. Varsayılan aralık 0 ila 100'dür. Ancak </a:t>
            </a:r>
            <a:r>
              <a:rPr lang="tr-TR" dirty="0" err="1" smtClean="0">
                <a:solidFill>
                  <a:srgbClr val="C00000"/>
                </a:solidFill>
                <a:latin typeface="Trebuchet MS" pitchFamily="34" charset="0"/>
              </a:rPr>
              <a:t>min</a:t>
            </a:r>
            <a:r>
              <a:rPr lang="tr-TR" dirty="0" smtClean="0">
                <a:solidFill>
                  <a:schemeClr val="tx1">
                    <a:lumMod val="75000"/>
                    <a:lumOff val="25000"/>
                  </a:schemeClr>
                </a:solidFill>
                <a:latin typeface="Trebuchet MS" pitchFamily="34" charset="0"/>
              </a:rPr>
              <a:t>, </a:t>
            </a:r>
            <a:r>
              <a:rPr lang="tr-TR" dirty="0" err="1" smtClean="0">
                <a:solidFill>
                  <a:srgbClr val="C00000"/>
                </a:solidFill>
                <a:latin typeface="Trebuchet MS" pitchFamily="34" charset="0"/>
              </a:rPr>
              <a:t>max</a:t>
            </a:r>
            <a:r>
              <a:rPr lang="tr-TR" dirty="0" smtClean="0">
                <a:solidFill>
                  <a:schemeClr val="tx1">
                    <a:lumMod val="75000"/>
                    <a:lumOff val="25000"/>
                  </a:schemeClr>
                </a:solidFill>
                <a:latin typeface="Trebuchet MS" pitchFamily="34" charset="0"/>
              </a:rPr>
              <a:t> ve </a:t>
            </a:r>
            <a:r>
              <a:rPr lang="tr-TR" dirty="0" smtClean="0">
                <a:solidFill>
                  <a:srgbClr val="C00000"/>
                </a:solidFill>
                <a:latin typeface="Trebuchet MS" pitchFamily="34" charset="0"/>
              </a:rPr>
              <a:t>step</a:t>
            </a:r>
            <a:r>
              <a:rPr lang="tr-TR" dirty="0" smtClean="0">
                <a:solidFill>
                  <a:schemeClr val="tx1">
                    <a:lumMod val="75000"/>
                    <a:lumOff val="25000"/>
                  </a:schemeClr>
                </a:solidFill>
                <a:latin typeface="Trebuchet MS" pitchFamily="34" charset="0"/>
              </a:rPr>
              <a:t> öznitelikleriyle hangi sayıların kabul edileceğine ilişkin kısıtlamalar belirlenebilir.</a:t>
            </a:r>
          </a:p>
          <a:p>
            <a:pPr marL="268288" indent="-268288" algn="just">
              <a:buClr>
                <a:srgbClr val="C00000"/>
              </a:buClr>
              <a:buSzPct val="100000"/>
              <a:buFont typeface="Wingdings" pitchFamily="2" charset="2"/>
              <a:buChar char="§"/>
            </a:pPr>
            <a:r>
              <a:rPr lang="tr-TR" dirty="0" err="1" smtClean="0">
                <a:solidFill>
                  <a:srgbClr val="C00000"/>
                </a:solidFill>
                <a:latin typeface="Trebuchet MS" pitchFamily="34" charset="0"/>
              </a:rPr>
              <a:t>search</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arama alanları için kullanılır (arama alanı normal bir metin alanı gibi davranır).</a:t>
            </a:r>
          </a:p>
          <a:p>
            <a:pPr marL="268288" indent="-268288" algn="just">
              <a:buClr>
                <a:srgbClr val="C00000"/>
              </a:buClr>
              <a:buSzPct val="100000"/>
              <a:buFont typeface="Wingdings" pitchFamily="2" charset="2"/>
              <a:buChar char="§"/>
            </a:pPr>
            <a:r>
              <a:rPr lang="tr-TR" dirty="0" smtClean="0">
                <a:solidFill>
                  <a:srgbClr val="C00000"/>
                </a:solidFill>
                <a:latin typeface="Trebuchet MS" pitchFamily="34" charset="0"/>
              </a:rPr>
              <a:t>tel: </a:t>
            </a:r>
            <a:r>
              <a:rPr lang="tr-TR" dirty="0" smtClean="0">
                <a:solidFill>
                  <a:schemeClr val="tx1">
                    <a:lumMod val="75000"/>
                    <a:lumOff val="25000"/>
                  </a:schemeClr>
                </a:solidFill>
                <a:latin typeface="Trebuchet MS" pitchFamily="34" charset="0"/>
              </a:rPr>
              <a:t>bir telefon numarası içermesi gereken giriş alanları için kullanılır.</a:t>
            </a:r>
          </a:p>
          <a:p>
            <a:pPr marL="268288" indent="-268288" algn="just">
              <a:buClr>
                <a:srgbClr val="C00000"/>
              </a:buClr>
              <a:buSzPct val="100000"/>
              <a:buFont typeface="Wingdings" pitchFamily="2" charset="2"/>
              <a:buChar char="§"/>
            </a:pPr>
            <a:r>
              <a:rPr lang="tr-TR" dirty="0" smtClean="0">
                <a:solidFill>
                  <a:srgbClr val="C00000"/>
                </a:solidFill>
                <a:latin typeface="Trebuchet MS" pitchFamily="34" charset="0"/>
              </a:rPr>
              <a:t>time:</a:t>
            </a:r>
            <a:r>
              <a:rPr lang="tr-TR" dirty="0" smtClean="0">
                <a:solidFill>
                  <a:schemeClr val="tx1">
                    <a:lumMod val="75000"/>
                    <a:lumOff val="25000"/>
                  </a:schemeClr>
                </a:solidFill>
                <a:latin typeface="Trebuchet MS" pitchFamily="34" charset="0"/>
              </a:rPr>
              <a:t> kullanıcının bir saat seçmesine izin verir (saat dilimi yok).</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Form İşlemleri</a:t>
            </a:r>
          </a:p>
          <a:p>
            <a:pPr marL="0" indent="0" algn="just">
              <a:buNone/>
            </a:pPr>
            <a:r>
              <a:rPr lang="tr-TR" i="1" dirty="0" smtClean="0">
                <a:solidFill>
                  <a:srgbClr val="C00000"/>
                </a:solidFill>
                <a:latin typeface="Trebuchet MS" pitchFamily="34" charset="0"/>
              </a:rPr>
              <a:t>Seçenek Listesi &lt;</a:t>
            </a:r>
            <a:r>
              <a:rPr lang="tr-TR" i="1" dirty="0" err="1" smtClean="0">
                <a:solidFill>
                  <a:srgbClr val="C00000"/>
                </a:solidFill>
                <a:latin typeface="Trebuchet MS" pitchFamily="34" charset="0"/>
              </a:rPr>
              <a:t>select</a:t>
            </a:r>
            <a:r>
              <a:rPr lang="tr-TR" i="1" dirty="0" smtClean="0">
                <a:solidFill>
                  <a:srgbClr val="C00000"/>
                </a:solidFill>
                <a:latin typeface="Trebuchet MS" pitchFamily="34" charset="0"/>
              </a:rPr>
              <a:t>&gt;</a:t>
            </a:r>
          </a:p>
          <a:p>
            <a:pPr marL="0" indent="0" algn="just">
              <a:buNone/>
            </a:pPr>
            <a:r>
              <a:rPr lang="tr-TR" dirty="0" smtClean="0">
                <a:solidFill>
                  <a:srgbClr val="C00000"/>
                </a:solidFill>
                <a:latin typeface="Trebuchet MS" pitchFamily="34" charset="0"/>
              </a:rPr>
              <a:t>&lt;</a:t>
            </a:r>
            <a:r>
              <a:rPr lang="tr-TR" dirty="0" err="1" smtClean="0">
                <a:solidFill>
                  <a:srgbClr val="C00000"/>
                </a:solidFill>
                <a:latin typeface="Trebuchet MS" pitchFamily="34" charset="0"/>
              </a:rPr>
              <a:t>select</a:t>
            </a:r>
            <a:r>
              <a:rPr lang="tr-TR" dirty="0" smtClean="0">
                <a:solidFill>
                  <a:srgbClr val="C00000"/>
                </a:solidFill>
                <a:latin typeface="Trebuchet MS" pitchFamily="34" charset="0"/>
              </a:rPr>
              <a:t>&gt; </a:t>
            </a:r>
            <a:r>
              <a:rPr lang="tr-TR" dirty="0" smtClean="0">
                <a:solidFill>
                  <a:schemeClr val="tx1">
                    <a:lumMod val="75000"/>
                    <a:lumOff val="25000"/>
                  </a:schemeClr>
                </a:solidFill>
                <a:latin typeface="Trebuchet MS" pitchFamily="34" charset="0"/>
              </a:rPr>
              <a:t>öğesi, bir açılır liste oluşturmak suretiyle bir formda kullanıcı girdisini toplamak için kullanılır.</a:t>
            </a:r>
          </a:p>
          <a:p>
            <a:pPr marL="0" indent="0" algn="just">
              <a:buNone/>
            </a:pPr>
            <a:r>
              <a:rPr lang="tr-TR" dirty="0" smtClean="0">
                <a:solidFill>
                  <a:schemeClr val="tx1">
                    <a:lumMod val="75000"/>
                    <a:lumOff val="25000"/>
                  </a:schemeClr>
                </a:solidFill>
                <a:latin typeface="Trebuchet MS" pitchFamily="34" charset="0"/>
              </a:rPr>
              <a:t>Form gönderildikten sonra form verilerine başvurmak için </a:t>
            </a:r>
            <a:r>
              <a:rPr lang="tr-TR" dirty="0" smtClean="0">
                <a:solidFill>
                  <a:srgbClr val="C00000"/>
                </a:solidFill>
                <a:latin typeface="Trebuchet MS" pitchFamily="34" charset="0"/>
              </a:rPr>
              <a:t>name</a:t>
            </a:r>
            <a:r>
              <a:rPr lang="tr-TR" dirty="0" smtClean="0">
                <a:solidFill>
                  <a:schemeClr val="tx1">
                    <a:lumMod val="75000"/>
                    <a:lumOff val="25000"/>
                  </a:schemeClr>
                </a:solidFill>
                <a:latin typeface="Trebuchet MS" pitchFamily="34" charset="0"/>
              </a:rPr>
              <a:t> özniteliği gereklidir (name özniteliğini atlarsanız, açılır listeden hiçbir veri gönderilmez).</a:t>
            </a:r>
          </a:p>
          <a:p>
            <a:pPr marL="0" indent="0" algn="just">
              <a:buNone/>
            </a:pPr>
            <a:r>
              <a:rPr lang="tr-TR" dirty="0" smtClean="0">
                <a:solidFill>
                  <a:schemeClr val="tx1">
                    <a:lumMod val="75000"/>
                    <a:lumOff val="25000"/>
                  </a:schemeClr>
                </a:solidFill>
                <a:latin typeface="Trebuchet MS" pitchFamily="34" charset="0"/>
              </a:rPr>
              <a:t>Açılır listeyi bir etiketle ilişkilendirmek için </a:t>
            </a:r>
            <a:r>
              <a:rPr lang="tr-TR" dirty="0" err="1" smtClean="0">
                <a:solidFill>
                  <a:srgbClr val="C00000"/>
                </a:solidFill>
                <a:latin typeface="Trebuchet MS" pitchFamily="34" charset="0"/>
              </a:rPr>
              <a:t>id</a:t>
            </a:r>
            <a:r>
              <a:rPr lang="tr-TR" dirty="0" smtClean="0">
                <a:solidFill>
                  <a:schemeClr val="tx1">
                    <a:lumMod val="75000"/>
                    <a:lumOff val="25000"/>
                  </a:schemeClr>
                </a:solidFill>
                <a:latin typeface="Trebuchet MS" pitchFamily="34" charset="0"/>
              </a:rPr>
              <a:t> özelliği gereklidir.</a:t>
            </a:r>
          </a:p>
          <a:p>
            <a:pPr marL="0" indent="0" algn="just">
              <a:buNone/>
            </a:pPr>
            <a:r>
              <a:rPr lang="tr-TR" dirty="0" smtClean="0">
                <a:solidFill>
                  <a:srgbClr val="C00000"/>
                </a:solidFill>
                <a:latin typeface="Trebuchet MS" pitchFamily="34" charset="0"/>
              </a:rPr>
              <a:t>&lt;</a:t>
            </a:r>
            <a:r>
              <a:rPr lang="tr-TR" dirty="0" err="1" smtClean="0">
                <a:solidFill>
                  <a:srgbClr val="C00000"/>
                </a:solidFill>
                <a:latin typeface="Trebuchet MS" pitchFamily="34" charset="0"/>
              </a:rPr>
              <a:t>select</a:t>
            </a:r>
            <a:r>
              <a:rPr lang="tr-TR" dirty="0" smtClean="0">
                <a:solidFill>
                  <a:srgbClr val="C00000"/>
                </a:solidFill>
                <a:latin typeface="Trebuchet MS" pitchFamily="34" charset="0"/>
              </a:rPr>
              <a:t>&gt; </a:t>
            </a:r>
            <a:r>
              <a:rPr lang="tr-TR" dirty="0" smtClean="0">
                <a:solidFill>
                  <a:schemeClr val="tx1">
                    <a:lumMod val="75000"/>
                    <a:lumOff val="25000"/>
                  </a:schemeClr>
                </a:solidFill>
                <a:latin typeface="Trebuchet MS" pitchFamily="34" charset="0"/>
              </a:rPr>
              <a:t>öğesinin içindeki </a:t>
            </a:r>
            <a:r>
              <a:rPr lang="tr-TR" dirty="0" smtClean="0">
                <a:solidFill>
                  <a:srgbClr val="C00000"/>
                </a:solidFill>
                <a:latin typeface="Trebuchet MS" pitchFamily="34" charset="0"/>
              </a:rPr>
              <a:t>&lt;</a:t>
            </a:r>
            <a:r>
              <a:rPr lang="tr-TR" dirty="0" err="1" smtClean="0">
                <a:solidFill>
                  <a:srgbClr val="C00000"/>
                </a:solidFill>
                <a:latin typeface="Trebuchet MS" pitchFamily="34" charset="0"/>
              </a:rPr>
              <a:t>option</a:t>
            </a:r>
            <a:r>
              <a:rPr lang="tr-TR" dirty="0" smtClean="0">
                <a:solidFill>
                  <a:srgbClr val="C00000"/>
                </a:solidFill>
                <a:latin typeface="Trebuchet MS" pitchFamily="34" charset="0"/>
              </a:rPr>
              <a:t>&gt; </a:t>
            </a:r>
            <a:r>
              <a:rPr lang="tr-TR" dirty="0" smtClean="0">
                <a:solidFill>
                  <a:schemeClr val="tx1">
                    <a:lumMod val="75000"/>
                    <a:lumOff val="25000"/>
                  </a:schemeClr>
                </a:solidFill>
                <a:latin typeface="Trebuchet MS" pitchFamily="34" charset="0"/>
              </a:rPr>
              <a:t>etiketleri, açılır listedeki kullanılabilir seçenekleri tanımlar.</a:t>
            </a:r>
          </a:p>
          <a:p>
            <a:pPr marL="0" indent="0" algn="just">
              <a:buNone/>
            </a:pPr>
            <a:r>
              <a:rPr lang="tr-TR" b="1" dirty="0" smtClean="0">
                <a:solidFill>
                  <a:schemeClr val="tx1">
                    <a:lumMod val="75000"/>
                    <a:lumOff val="25000"/>
                  </a:schemeClr>
                </a:solidFill>
                <a:latin typeface="Trebuchet MS" pitchFamily="34" charset="0"/>
              </a:rPr>
              <a:t>İpucu: </a:t>
            </a:r>
            <a:r>
              <a:rPr lang="tr-TR" dirty="0" smtClean="0">
                <a:solidFill>
                  <a:schemeClr val="tx1">
                    <a:lumMod val="75000"/>
                    <a:lumOff val="25000"/>
                  </a:schemeClr>
                </a:solidFill>
                <a:latin typeface="Trebuchet MS" pitchFamily="34" charset="0"/>
              </a:rPr>
              <a:t>En iyi erişilebilirlik uygulamaları için her zaman </a:t>
            </a:r>
            <a:r>
              <a:rPr lang="tr-TR" dirty="0" smtClean="0">
                <a:solidFill>
                  <a:srgbClr val="C00000"/>
                </a:solidFill>
                <a:latin typeface="Trebuchet MS" pitchFamily="34" charset="0"/>
              </a:rPr>
              <a:t>&lt;</a:t>
            </a:r>
            <a:r>
              <a:rPr lang="tr-TR" dirty="0" err="1" smtClean="0">
                <a:solidFill>
                  <a:srgbClr val="C00000"/>
                </a:solidFill>
                <a:latin typeface="Trebuchet MS" pitchFamily="34" charset="0"/>
              </a:rPr>
              <a:t>label</a:t>
            </a:r>
            <a:r>
              <a:rPr lang="tr-TR" dirty="0" smtClean="0">
                <a:solidFill>
                  <a:srgbClr val="C00000"/>
                </a:solidFill>
                <a:latin typeface="Trebuchet MS" pitchFamily="34" charset="0"/>
              </a:rPr>
              <a:t>&gt;</a:t>
            </a:r>
            <a:r>
              <a:rPr lang="tr-TR" dirty="0" smtClean="0">
                <a:solidFill>
                  <a:schemeClr val="tx1">
                    <a:lumMod val="75000"/>
                    <a:lumOff val="25000"/>
                  </a:schemeClr>
                </a:solidFill>
                <a:latin typeface="Trebuchet MS" pitchFamily="34" charset="0"/>
              </a:rPr>
              <a:t> etiketini kullanın!</a:t>
            </a: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47500" lnSpcReduction="20000"/>
          </a:bodyPr>
          <a:lstStyle/>
          <a:p>
            <a:pPr marL="0" indent="0" algn="just">
              <a:buFont typeface="Wingdings" pitchFamily="2" charset="2"/>
              <a:buNone/>
            </a:pPr>
            <a:r>
              <a:rPr lang="tr-TR" sz="5500" dirty="0" smtClean="0">
                <a:solidFill>
                  <a:srgbClr val="C00000"/>
                </a:solidFill>
                <a:latin typeface="Trebuchet MS" pitchFamily="34" charset="0"/>
              </a:rPr>
              <a:t>Form İşlemleri</a:t>
            </a:r>
          </a:p>
          <a:p>
            <a:pPr marL="0" indent="0" algn="just">
              <a:buNone/>
            </a:pPr>
            <a:r>
              <a:rPr lang="tr-TR" sz="5100" i="1" dirty="0" smtClean="0">
                <a:solidFill>
                  <a:srgbClr val="C00000"/>
                </a:solidFill>
                <a:latin typeface="Trebuchet MS" pitchFamily="34" charset="0"/>
              </a:rPr>
              <a:t>Seçenek Listesi &lt;</a:t>
            </a:r>
            <a:r>
              <a:rPr lang="tr-TR" sz="5100" i="1" dirty="0" err="1" smtClean="0">
                <a:solidFill>
                  <a:srgbClr val="C00000"/>
                </a:solidFill>
                <a:latin typeface="Trebuchet MS" pitchFamily="34" charset="0"/>
              </a:rPr>
              <a:t>select</a:t>
            </a:r>
            <a:r>
              <a:rPr lang="tr-TR" sz="5100" i="1" dirty="0" smtClean="0">
                <a:solidFill>
                  <a:srgbClr val="C00000"/>
                </a:solidFill>
                <a:latin typeface="Trebuchet MS" pitchFamily="34" charset="0"/>
              </a:rPr>
              <a:t>&gt;</a:t>
            </a:r>
          </a:p>
          <a:p>
            <a:pPr marL="0" indent="0" algn="just">
              <a:buNone/>
            </a:pPr>
            <a:r>
              <a:rPr lang="tr-TR" sz="3400" dirty="0" smtClean="0">
                <a:solidFill>
                  <a:schemeClr val="tx1">
                    <a:lumMod val="75000"/>
                    <a:lumOff val="25000"/>
                  </a:schemeClr>
                </a:solidFill>
                <a:latin typeface="Trebuchet MS" pitchFamily="34" charset="0"/>
              </a:rPr>
              <a:t>&lt;!DOCTYPE html&gt;</a:t>
            </a:r>
          </a:p>
          <a:p>
            <a:pPr marL="0" indent="0" algn="just">
              <a:buNone/>
            </a:pPr>
            <a:r>
              <a:rPr lang="tr-TR" sz="3400" dirty="0" smtClean="0">
                <a:solidFill>
                  <a:schemeClr val="tx1">
                    <a:lumMod val="75000"/>
                    <a:lumOff val="25000"/>
                  </a:schemeClr>
                </a:solidFill>
                <a:latin typeface="Trebuchet MS" pitchFamily="34" charset="0"/>
              </a:rPr>
              <a:t>&lt;html&gt;</a:t>
            </a:r>
          </a:p>
          <a:p>
            <a:pPr marL="0" indent="0" algn="just">
              <a:buNone/>
            </a:pPr>
            <a:r>
              <a:rPr lang="tr-TR" sz="3400" dirty="0" smtClean="0">
                <a:solidFill>
                  <a:schemeClr val="tx1">
                    <a:lumMod val="75000"/>
                    <a:lumOff val="25000"/>
                  </a:schemeClr>
                </a:solidFill>
                <a:latin typeface="Trebuchet MS" pitchFamily="34" charset="0"/>
              </a:rPr>
              <a:t>    &lt;body&gt;</a:t>
            </a:r>
          </a:p>
          <a:p>
            <a:pPr marL="0" indent="0" algn="just">
              <a:buNone/>
            </a:pPr>
            <a:r>
              <a:rPr lang="tr-TR" sz="3400" dirty="0" smtClean="0">
                <a:solidFill>
                  <a:schemeClr val="tx1">
                    <a:lumMod val="75000"/>
                    <a:lumOff val="25000"/>
                  </a:schemeClr>
                </a:solidFill>
                <a:latin typeface="Trebuchet MS" pitchFamily="34" charset="0"/>
              </a:rPr>
              <a:t>    &lt;h1&gt;</a:t>
            </a:r>
            <a:r>
              <a:rPr lang="tr-TR" sz="3400" dirty="0" err="1" smtClean="0">
                <a:solidFill>
                  <a:schemeClr val="tx1">
                    <a:lumMod val="75000"/>
                    <a:lumOff val="25000"/>
                  </a:schemeClr>
                </a:solidFill>
                <a:latin typeface="Trebuchet MS" pitchFamily="34" charset="0"/>
              </a:rPr>
              <a:t>Select</a:t>
            </a:r>
            <a:r>
              <a:rPr lang="tr-TR" sz="3400" dirty="0" smtClean="0">
                <a:solidFill>
                  <a:schemeClr val="tx1">
                    <a:lumMod val="75000"/>
                    <a:lumOff val="25000"/>
                  </a:schemeClr>
                </a:solidFill>
                <a:latin typeface="Trebuchet MS" pitchFamily="34" charset="0"/>
              </a:rPr>
              <a:t> etiketi bir açılır liste tanımlar&lt;/h1&gt;</a:t>
            </a:r>
          </a:p>
          <a:p>
            <a:pPr marL="0" indent="0" algn="just">
              <a:buNone/>
            </a:pPr>
            <a:r>
              <a:rPr lang="tr-TR" sz="3400" dirty="0" smtClean="0">
                <a:solidFill>
                  <a:schemeClr val="tx1">
                    <a:lumMod val="75000"/>
                    <a:lumOff val="25000"/>
                  </a:schemeClr>
                </a:solidFill>
                <a:latin typeface="Trebuchet MS" pitchFamily="34" charset="0"/>
              </a:rPr>
              <a:t>    &lt;h2&gt;Bir otomobil markası seçiniz:&lt;/h2&gt;</a:t>
            </a:r>
          </a:p>
          <a:p>
            <a:pPr marL="0" indent="0" algn="just">
              <a:buNone/>
            </a:pPr>
            <a:r>
              <a:rPr lang="tr-TR" sz="3400" dirty="0" smtClean="0">
                <a:solidFill>
                  <a:schemeClr val="tx1">
                    <a:lumMod val="75000"/>
                    <a:lumOff val="25000"/>
                  </a:schemeClr>
                </a:solidFill>
                <a:latin typeface="Trebuchet MS" pitchFamily="34" charset="0"/>
              </a:rPr>
              <a:t>    &lt;form name="tercih" </a:t>
            </a:r>
            <a:r>
              <a:rPr lang="tr-TR" sz="3400" dirty="0" err="1" smtClean="0">
                <a:solidFill>
                  <a:schemeClr val="tx1">
                    <a:lumMod val="75000"/>
                    <a:lumOff val="25000"/>
                  </a:schemeClr>
                </a:solidFill>
                <a:latin typeface="Trebuchet MS" pitchFamily="34" charset="0"/>
              </a:rPr>
              <a:t>action</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kayit</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php</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method</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get</a:t>
            </a:r>
            <a:r>
              <a:rPr lang="tr-TR" sz="3400" dirty="0" smtClean="0">
                <a:solidFill>
                  <a:schemeClr val="tx1">
                    <a:lumMod val="75000"/>
                    <a:lumOff val="25000"/>
                  </a:schemeClr>
                </a:solidFill>
                <a:latin typeface="Trebuchet MS" pitchFamily="34" charset="0"/>
              </a:rPr>
              <a:t>"&gt;</a:t>
            </a:r>
          </a:p>
          <a:p>
            <a:pPr marL="0" indent="0" algn="just">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label</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for</a:t>
            </a:r>
            <a:r>
              <a:rPr lang="tr-TR" sz="3400" dirty="0" smtClean="0">
                <a:solidFill>
                  <a:schemeClr val="tx1">
                    <a:lumMod val="75000"/>
                    <a:lumOff val="25000"/>
                  </a:schemeClr>
                </a:solidFill>
                <a:latin typeface="Trebuchet MS" pitchFamily="34" charset="0"/>
              </a:rPr>
              <a:t>="arabalar"&gt;Bir otomobil markası seçiniz:&lt;/</a:t>
            </a:r>
            <a:r>
              <a:rPr lang="tr-TR" sz="3400" dirty="0" err="1" smtClean="0">
                <a:solidFill>
                  <a:schemeClr val="tx1">
                    <a:lumMod val="75000"/>
                    <a:lumOff val="25000"/>
                  </a:schemeClr>
                </a:solidFill>
                <a:latin typeface="Trebuchet MS" pitchFamily="34" charset="0"/>
              </a:rPr>
              <a:t>label</a:t>
            </a:r>
            <a:r>
              <a:rPr lang="tr-TR" sz="3400" dirty="0" smtClean="0">
                <a:solidFill>
                  <a:schemeClr val="tx1">
                    <a:lumMod val="75000"/>
                    <a:lumOff val="25000"/>
                  </a:schemeClr>
                </a:solidFill>
                <a:latin typeface="Trebuchet MS" pitchFamily="34" charset="0"/>
              </a:rPr>
              <a:t>&gt;</a:t>
            </a:r>
          </a:p>
          <a:p>
            <a:pPr marL="0" indent="0" algn="just">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select</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id</a:t>
            </a:r>
            <a:r>
              <a:rPr lang="tr-TR" sz="3400" dirty="0" smtClean="0">
                <a:solidFill>
                  <a:schemeClr val="tx1">
                    <a:lumMod val="75000"/>
                    <a:lumOff val="25000"/>
                  </a:schemeClr>
                </a:solidFill>
                <a:latin typeface="Trebuchet MS" pitchFamily="34" charset="0"/>
              </a:rPr>
              <a:t>="arabalar" name="arabalar" </a:t>
            </a:r>
            <a:r>
              <a:rPr lang="tr-TR" sz="3400" strike="sngStrike" dirty="0" smtClean="0">
                <a:solidFill>
                  <a:schemeClr val="tx1">
                    <a:lumMod val="75000"/>
                    <a:lumOff val="25000"/>
                  </a:schemeClr>
                </a:solidFill>
                <a:latin typeface="Trebuchet MS" pitchFamily="34" charset="0"/>
              </a:rPr>
              <a:t>size="3"</a:t>
            </a:r>
            <a:r>
              <a:rPr lang="tr-TR" sz="3400" dirty="0" smtClean="0">
                <a:solidFill>
                  <a:schemeClr val="tx1">
                    <a:lumMod val="75000"/>
                    <a:lumOff val="25000"/>
                  </a:schemeClr>
                </a:solidFill>
                <a:latin typeface="Trebuchet MS" pitchFamily="34" charset="0"/>
              </a:rPr>
              <a:t> </a:t>
            </a:r>
            <a:r>
              <a:rPr lang="tr-TR" sz="3400" strike="sngStrike" dirty="0" err="1" smtClean="0">
                <a:solidFill>
                  <a:schemeClr val="tx1">
                    <a:lumMod val="75000"/>
                    <a:lumOff val="25000"/>
                  </a:schemeClr>
                </a:solidFill>
                <a:latin typeface="Trebuchet MS" pitchFamily="34" charset="0"/>
              </a:rPr>
              <a:t>multiple</a:t>
            </a:r>
            <a:r>
              <a:rPr lang="tr-TR" sz="3400" dirty="0" smtClean="0">
                <a:solidFill>
                  <a:schemeClr val="tx1">
                    <a:lumMod val="75000"/>
                    <a:lumOff val="25000"/>
                  </a:schemeClr>
                </a:solidFill>
                <a:latin typeface="Trebuchet MS" pitchFamily="34" charset="0"/>
              </a:rPr>
              <a:t>&gt;</a:t>
            </a:r>
          </a:p>
          <a:p>
            <a:pPr marL="0" indent="0" algn="just">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option</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value</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volvo</a:t>
            </a:r>
            <a:r>
              <a:rPr lang="tr-TR" sz="3400" dirty="0" smtClean="0">
                <a:solidFill>
                  <a:schemeClr val="tx1">
                    <a:lumMod val="75000"/>
                    <a:lumOff val="25000"/>
                  </a:schemeClr>
                </a:solidFill>
                <a:latin typeface="Trebuchet MS" pitchFamily="34" charset="0"/>
              </a:rPr>
              <a:t>"&gt;Volvo&lt;/</a:t>
            </a:r>
            <a:r>
              <a:rPr lang="tr-TR" sz="3400" dirty="0" err="1" smtClean="0">
                <a:solidFill>
                  <a:schemeClr val="tx1">
                    <a:lumMod val="75000"/>
                    <a:lumOff val="25000"/>
                  </a:schemeClr>
                </a:solidFill>
                <a:latin typeface="Trebuchet MS" pitchFamily="34" charset="0"/>
              </a:rPr>
              <a:t>option</a:t>
            </a:r>
            <a:r>
              <a:rPr lang="tr-TR" sz="3400" dirty="0" smtClean="0">
                <a:solidFill>
                  <a:schemeClr val="tx1">
                    <a:lumMod val="75000"/>
                    <a:lumOff val="25000"/>
                  </a:schemeClr>
                </a:solidFill>
                <a:latin typeface="Trebuchet MS" pitchFamily="34" charset="0"/>
              </a:rPr>
              <a:t>&gt;</a:t>
            </a:r>
          </a:p>
          <a:p>
            <a:pPr marL="0" indent="0" algn="just">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option</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value</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saab</a:t>
            </a:r>
            <a:r>
              <a:rPr lang="tr-TR" sz="3400" dirty="0" smtClean="0">
                <a:solidFill>
                  <a:schemeClr val="tx1">
                    <a:lumMod val="75000"/>
                    <a:lumOff val="25000"/>
                  </a:schemeClr>
                </a:solidFill>
                <a:latin typeface="Trebuchet MS" pitchFamily="34" charset="0"/>
              </a:rPr>
              <a:t>"&gt;Saab&lt;/</a:t>
            </a:r>
            <a:r>
              <a:rPr lang="tr-TR" sz="3400" dirty="0" err="1" smtClean="0">
                <a:solidFill>
                  <a:schemeClr val="tx1">
                    <a:lumMod val="75000"/>
                    <a:lumOff val="25000"/>
                  </a:schemeClr>
                </a:solidFill>
                <a:latin typeface="Trebuchet MS" pitchFamily="34" charset="0"/>
              </a:rPr>
              <a:t>option</a:t>
            </a:r>
            <a:r>
              <a:rPr lang="tr-TR" sz="3400" dirty="0" smtClean="0">
                <a:solidFill>
                  <a:schemeClr val="tx1">
                    <a:lumMod val="75000"/>
                    <a:lumOff val="25000"/>
                  </a:schemeClr>
                </a:solidFill>
                <a:latin typeface="Trebuchet MS" pitchFamily="34" charset="0"/>
              </a:rPr>
              <a:t>&gt;</a:t>
            </a:r>
          </a:p>
          <a:p>
            <a:pPr marL="0" indent="0" algn="just">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option</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value</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fiat</a:t>
            </a:r>
            <a:r>
              <a:rPr lang="tr-TR" sz="3400" dirty="0" smtClean="0">
                <a:solidFill>
                  <a:schemeClr val="tx1">
                    <a:lumMod val="75000"/>
                    <a:lumOff val="25000"/>
                  </a:schemeClr>
                </a:solidFill>
                <a:latin typeface="Trebuchet MS" pitchFamily="34" charset="0"/>
              </a:rPr>
              <a:t>"&gt;</a:t>
            </a:r>
            <a:r>
              <a:rPr lang="tr-TR" sz="3400" dirty="0" err="1" smtClean="0">
                <a:solidFill>
                  <a:schemeClr val="tx1">
                    <a:lumMod val="75000"/>
                    <a:lumOff val="25000"/>
                  </a:schemeClr>
                </a:solidFill>
                <a:latin typeface="Trebuchet MS" pitchFamily="34" charset="0"/>
              </a:rPr>
              <a:t>Fiat</a:t>
            </a:r>
            <a:r>
              <a:rPr lang="tr-TR" sz="3400" dirty="0" smtClean="0">
                <a:solidFill>
                  <a:schemeClr val="tx1">
                    <a:lumMod val="75000"/>
                    <a:lumOff val="25000"/>
                  </a:schemeClr>
                </a:solidFill>
                <a:latin typeface="Trebuchet MS" pitchFamily="34" charset="0"/>
              </a:rPr>
              <a:t>&lt;/</a:t>
            </a:r>
            <a:r>
              <a:rPr lang="tr-TR" sz="3400" dirty="0" err="1" smtClean="0">
                <a:solidFill>
                  <a:schemeClr val="tx1">
                    <a:lumMod val="75000"/>
                    <a:lumOff val="25000"/>
                  </a:schemeClr>
                </a:solidFill>
                <a:latin typeface="Trebuchet MS" pitchFamily="34" charset="0"/>
              </a:rPr>
              <a:t>option</a:t>
            </a:r>
            <a:r>
              <a:rPr lang="tr-TR" sz="3400" dirty="0" smtClean="0">
                <a:solidFill>
                  <a:schemeClr val="tx1">
                    <a:lumMod val="75000"/>
                    <a:lumOff val="25000"/>
                  </a:schemeClr>
                </a:solidFill>
                <a:latin typeface="Trebuchet MS" pitchFamily="34" charset="0"/>
              </a:rPr>
              <a:t>&gt;</a:t>
            </a:r>
          </a:p>
          <a:p>
            <a:pPr marL="0" indent="0" algn="just">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option</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value</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audi</a:t>
            </a:r>
            <a:r>
              <a:rPr lang="tr-TR" sz="3400" dirty="0" smtClean="0">
                <a:solidFill>
                  <a:schemeClr val="tx1">
                    <a:lumMod val="75000"/>
                    <a:lumOff val="25000"/>
                  </a:schemeClr>
                </a:solidFill>
                <a:latin typeface="Trebuchet MS" pitchFamily="34" charset="0"/>
              </a:rPr>
              <a:t>" </a:t>
            </a:r>
            <a:r>
              <a:rPr lang="tr-TR" sz="3400" strike="sngStrike" dirty="0" err="1" smtClean="0">
                <a:solidFill>
                  <a:schemeClr val="tx1">
                    <a:lumMod val="75000"/>
                    <a:lumOff val="25000"/>
                  </a:schemeClr>
                </a:solidFill>
                <a:latin typeface="Trebuchet MS" pitchFamily="34" charset="0"/>
              </a:rPr>
              <a:t>selected</a:t>
            </a:r>
            <a:r>
              <a:rPr lang="tr-TR" sz="3400" dirty="0" smtClean="0">
                <a:solidFill>
                  <a:schemeClr val="tx1">
                    <a:lumMod val="75000"/>
                    <a:lumOff val="25000"/>
                  </a:schemeClr>
                </a:solidFill>
                <a:latin typeface="Trebuchet MS" pitchFamily="34" charset="0"/>
              </a:rPr>
              <a:t>&gt;Audi&lt;/</a:t>
            </a:r>
            <a:r>
              <a:rPr lang="tr-TR" sz="3400" dirty="0" err="1" smtClean="0">
                <a:solidFill>
                  <a:schemeClr val="tx1">
                    <a:lumMod val="75000"/>
                    <a:lumOff val="25000"/>
                  </a:schemeClr>
                </a:solidFill>
                <a:latin typeface="Trebuchet MS" pitchFamily="34" charset="0"/>
              </a:rPr>
              <a:t>option</a:t>
            </a:r>
            <a:r>
              <a:rPr lang="tr-TR" sz="3400" dirty="0" smtClean="0">
                <a:solidFill>
                  <a:schemeClr val="tx1">
                    <a:lumMod val="75000"/>
                    <a:lumOff val="25000"/>
                  </a:schemeClr>
                </a:solidFill>
                <a:latin typeface="Trebuchet MS" pitchFamily="34" charset="0"/>
              </a:rPr>
              <a:t>&gt;</a:t>
            </a:r>
          </a:p>
          <a:p>
            <a:pPr marL="0" indent="0" algn="just">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select</a:t>
            </a:r>
            <a:r>
              <a:rPr lang="tr-TR" sz="3400" dirty="0" smtClean="0">
                <a:solidFill>
                  <a:schemeClr val="tx1">
                    <a:lumMod val="75000"/>
                    <a:lumOff val="25000"/>
                  </a:schemeClr>
                </a:solidFill>
                <a:latin typeface="Trebuchet MS" pitchFamily="34" charset="0"/>
              </a:rPr>
              <a:t>&gt;</a:t>
            </a:r>
          </a:p>
          <a:p>
            <a:pPr marL="0" indent="0" algn="just">
              <a:buNone/>
            </a:pPr>
            <a:r>
              <a:rPr lang="tr-TR" sz="3400" dirty="0" smtClean="0">
                <a:solidFill>
                  <a:schemeClr val="tx1">
                    <a:lumMod val="75000"/>
                    <a:lumOff val="25000"/>
                  </a:schemeClr>
                </a:solidFill>
                <a:latin typeface="Trebuchet MS" pitchFamily="34" charset="0"/>
              </a:rPr>
              <a:t>        &lt;</a:t>
            </a:r>
            <a:r>
              <a:rPr lang="tr-TR" sz="3400" dirty="0" err="1" smtClean="0">
                <a:solidFill>
                  <a:schemeClr val="tx1">
                    <a:lumMod val="75000"/>
                    <a:lumOff val="25000"/>
                  </a:schemeClr>
                </a:solidFill>
                <a:latin typeface="Trebuchet MS" pitchFamily="34" charset="0"/>
              </a:rPr>
              <a:t>input</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type</a:t>
            </a:r>
            <a:r>
              <a:rPr lang="tr-TR" sz="3400" dirty="0" smtClean="0">
                <a:solidFill>
                  <a:schemeClr val="tx1">
                    <a:lumMod val="75000"/>
                    <a:lumOff val="25000"/>
                  </a:schemeClr>
                </a:solidFill>
                <a:latin typeface="Trebuchet MS" pitchFamily="34" charset="0"/>
              </a:rPr>
              <a:t>="</a:t>
            </a:r>
            <a:r>
              <a:rPr lang="tr-TR" sz="3400" dirty="0" err="1" smtClean="0">
                <a:solidFill>
                  <a:schemeClr val="tx1">
                    <a:lumMod val="75000"/>
                    <a:lumOff val="25000"/>
                  </a:schemeClr>
                </a:solidFill>
                <a:latin typeface="Trebuchet MS" pitchFamily="34" charset="0"/>
              </a:rPr>
              <a:t>submit</a:t>
            </a:r>
            <a:r>
              <a:rPr lang="tr-TR" sz="3400" dirty="0" smtClean="0">
                <a:solidFill>
                  <a:schemeClr val="tx1">
                    <a:lumMod val="75000"/>
                    <a:lumOff val="25000"/>
                  </a:schemeClr>
                </a:solidFill>
                <a:latin typeface="Trebuchet MS" pitchFamily="34" charset="0"/>
              </a:rPr>
              <a:t>" </a:t>
            </a:r>
            <a:r>
              <a:rPr lang="tr-TR" sz="3400" dirty="0" err="1" smtClean="0">
                <a:solidFill>
                  <a:schemeClr val="tx1">
                    <a:lumMod val="75000"/>
                    <a:lumOff val="25000"/>
                  </a:schemeClr>
                </a:solidFill>
                <a:latin typeface="Trebuchet MS" pitchFamily="34" charset="0"/>
              </a:rPr>
              <a:t>value</a:t>
            </a:r>
            <a:r>
              <a:rPr lang="tr-TR" sz="3400" dirty="0" smtClean="0">
                <a:solidFill>
                  <a:schemeClr val="tx1">
                    <a:lumMod val="75000"/>
                    <a:lumOff val="25000"/>
                  </a:schemeClr>
                </a:solidFill>
                <a:latin typeface="Trebuchet MS" pitchFamily="34" charset="0"/>
              </a:rPr>
              <a:t>="Gönder"&gt;</a:t>
            </a:r>
          </a:p>
          <a:p>
            <a:pPr marL="0" indent="0" algn="just">
              <a:buNone/>
            </a:pPr>
            <a:r>
              <a:rPr lang="tr-TR" sz="3400" dirty="0" smtClean="0">
                <a:solidFill>
                  <a:schemeClr val="tx1">
                    <a:lumMod val="75000"/>
                    <a:lumOff val="25000"/>
                  </a:schemeClr>
                </a:solidFill>
                <a:latin typeface="Trebuchet MS" pitchFamily="34" charset="0"/>
              </a:rPr>
              <a:t>    &lt;/form&gt;</a:t>
            </a:r>
          </a:p>
          <a:p>
            <a:pPr marL="0" indent="0" algn="just">
              <a:buNone/>
            </a:pPr>
            <a:r>
              <a:rPr lang="tr-TR" sz="3400" dirty="0" smtClean="0">
                <a:solidFill>
                  <a:schemeClr val="tx1">
                    <a:lumMod val="75000"/>
                    <a:lumOff val="25000"/>
                  </a:schemeClr>
                </a:solidFill>
                <a:latin typeface="Trebuchet MS" pitchFamily="34" charset="0"/>
              </a:rPr>
              <a:t>&lt;/body&gt;</a:t>
            </a:r>
          </a:p>
          <a:p>
            <a:pPr marL="0" indent="0" algn="just">
              <a:buNone/>
            </a:pPr>
            <a:r>
              <a:rPr lang="tr-TR" sz="3400"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Form İşlemleri</a:t>
            </a:r>
          </a:p>
          <a:p>
            <a:pPr marL="0" indent="0" algn="just">
              <a:buNone/>
            </a:pPr>
            <a:r>
              <a:rPr lang="tr-TR" i="1" dirty="0" smtClean="0">
                <a:solidFill>
                  <a:srgbClr val="C00000"/>
                </a:solidFill>
                <a:latin typeface="Trebuchet MS" pitchFamily="34" charset="0"/>
              </a:rPr>
              <a:t>Seçenek Listesi &lt;</a:t>
            </a:r>
            <a:r>
              <a:rPr lang="tr-TR" i="1" dirty="0" err="1" smtClean="0">
                <a:solidFill>
                  <a:srgbClr val="C00000"/>
                </a:solidFill>
                <a:latin typeface="Trebuchet MS" pitchFamily="34" charset="0"/>
              </a:rPr>
              <a:t>select</a:t>
            </a:r>
            <a:r>
              <a:rPr lang="tr-TR" i="1" dirty="0" smtClean="0">
                <a:solidFill>
                  <a:srgbClr val="C00000"/>
                </a:solidFill>
                <a:latin typeface="Trebuchet MS" pitchFamily="34" charset="0"/>
              </a:rPr>
              <a:t>&gt; (&lt;</a:t>
            </a:r>
            <a:r>
              <a:rPr lang="tr-TR" i="1" dirty="0" err="1" smtClean="0">
                <a:solidFill>
                  <a:srgbClr val="C00000"/>
                </a:solidFill>
                <a:latin typeface="Trebuchet MS" pitchFamily="34" charset="0"/>
              </a:rPr>
              <a:t>optgroup</a:t>
            </a:r>
            <a:r>
              <a:rPr lang="tr-TR" i="1" dirty="0" smtClean="0">
                <a:solidFill>
                  <a:srgbClr val="C00000"/>
                </a:solidFill>
                <a:latin typeface="Trebuchet MS" pitchFamily="34" charset="0"/>
              </a:rPr>
              <a:t>&gt;)</a:t>
            </a:r>
          </a:p>
          <a:p>
            <a:pPr marL="0" indent="0" algn="just">
              <a:buNone/>
            </a:pPr>
            <a:r>
              <a:rPr lang="tr-TR" dirty="0" smtClean="0">
                <a:solidFill>
                  <a:srgbClr val="C00000"/>
                </a:solidFill>
                <a:latin typeface="Trebuchet MS" pitchFamily="34" charset="0"/>
              </a:rPr>
              <a:t>&lt;</a:t>
            </a:r>
            <a:r>
              <a:rPr lang="tr-TR" dirty="0" err="1" smtClean="0">
                <a:solidFill>
                  <a:srgbClr val="C00000"/>
                </a:solidFill>
                <a:latin typeface="Trebuchet MS" pitchFamily="34" charset="0"/>
              </a:rPr>
              <a:t>optgroup</a:t>
            </a:r>
            <a:r>
              <a:rPr lang="tr-TR" dirty="0" smtClean="0">
                <a:solidFill>
                  <a:srgbClr val="C00000"/>
                </a:solidFill>
                <a:latin typeface="Trebuchet MS" pitchFamily="34" charset="0"/>
              </a:rPr>
              <a:t>&gt; </a:t>
            </a:r>
            <a:r>
              <a:rPr lang="tr-TR" dirty="0" smtClean="0">
                <a:solidFill>
                  <a:schemeClr val="tx1">
                    <a:lumMod val="75000"/>
                    <a:lumOff val="25000"/>
                  </a:schemeClr>
                </a:solidFill>
                <a:latin typeface="Trebuchet MS" pitchFamily="34" charset="0"/>
              </a:rPr>
              <a:t>etiketi, bir </a:t>
            </a:r>
            <a:r>
              <a:rPr lang="tr-TR" dirty="0" smtClean="0">
                <a:solidFill>
                  <a:srgbClr val="C00000"/>
                </a:solidFill>
                <a:latin typeface="Trebuchet MS" pitchFamily="34" charset="0"/>
              </a:rPr>
              <a:t>&lt;</a:t>
            </a:r>
            <a:r>
              <a:rPr lang="tr-TR" dirty="0" err="1" smtClean="0">
                <a:solidFill>
                  <a:srgbClr val="C00000"/>
                </a:solidFill>
                <a:latin typeface="Trebuchet MS" pitchFamily="34" charset="0"/>
              </a:rPr>
              <a:t>select</a:t>
            </a:r>
            <a:r>
              <a:rPr lang="tr-TR" dirty="0" smtClean="0">
                <a:solidFill>
                  <a:srgbClr val="C00000"/>
                </a:solidFill>
                <a:latin typeface="Trebuchet MS" pitchFamily="34" charset="0"/>
              </a:rPr>
              <a:t>&gt; </a:t>
            </a:r>
            <a:r>
              <a:rPr lang="tr-TR" dirty="0" smtClean="0">
                <a:solidFill>
                  <a:schemeClr val="tx1">
                    <a:lumMod val="75000"/>
                    <a:lumOff val="25000"/>
                  </a:schemeClr>
                </a:solidFill>
                <a:latin typeface="Trebuchet MS" pitchFamily="34" charset="0"/>
              </a:rPr>
              <a:t>öğesinde (açılır liste) ilgili seçenekleri gruplamak için kullanılır.</a:t>
            </a:r>
          </a:p>
          <a:p>
            <a:pPr marL="0" indent="0" algn="just">
              <a:buNone/>
            </a:pPr>
            <a:r>
              <a:rPr lang="tr-TR" dirty="0" smtClean="0">
                <a:solidFill>
                  <a:schemeClr val="tx1">
                    <a:lumMod val="75000"/>
                    <a:lumOff val="25000"/>
                  </a:schemeClr>
                </a:solidFill>
                <a:latin typeface="Trebuchet MS" pitchFamily="34" charset="0"/>
              </a:rPr>
              <a:t>Uzun bir seçenekler listeniz varsa, ilgili seçenek gruplarının kullanımı bir kullanıcı için daha kolaydır.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55000" lnSpcReduction="20000"/>
          </a:bodyPr>
          <a:lstStyle/>
          <a:p>
            <a:pPr marL="0" indent="0" algn="just">
              <a:buFont typeface="Wingdings" pitchFamily="2" charset="2"/>
              <a:buNone/>
            </a:pPr>
            <a:r>
              <a:rPr lang="tr-TR" sz="4700" dirty="0" smtClean="0">
                <a:solidFill>
                  <a:srgbClr val="C00000"/>
                </a:solidFill>
                <a:latin typeface="Trebuchet MS" pitchFamily="34" charset="0"/>
              </a:rPr>
              <a:t>Form İşlemleri</a:t>
            </a:r>
          </a:p>
          <a:p>
            <a:pPr marL="0" indent="0" algn="just">
              <a:buNone/>
            </a:pPr>
            <a:r>
              <a:rPr lang="tr-TR" sz="4400" i="1" dirty="0" smtClean="0">
                <a:solidFill>
                  <a:srgbClr val="C00000"/>
                </a:solidFill>
                <a:latin typeface="Trebuchet MS" pitchFamily="34" charset="0"/>
              </a:rPr>
              <a:t>Seçenek Listesi &lt;</a:t>
            </a:r>
            <a:r>
              <a:rPr lang="tr-TR" sz="4400" i="1" dirty="0" err="1" smtClean="0">
                <a:solidFill>
                  <a:srgbClr val="C00000"/>
                </a:solidFill>
                <a:latin typeface="Trebuchet MS" pitchFamily="34" charset="0"/>
              </a:rPr>
              <a:t>select</a:t>
            </a:r>
            <a:r>
              <a:rPr lang="tr-TR" sz="4400" i="1" dirty="0" smtClean="0">
                <a:solidFill>
                  <a:srgbClr val="C00000"/>
                </a:solidFill>
                <a:latin typeface="Trebuchet MS" pitchFamily="34" charset="0"/>
              </a:rPr>
              <a:t>&gt; (&lt;</a:t>
            </a:r>
            <a:r>
              <a:rPr lang="tr-TR" sz="4400" i="1" dirty="0" err="1" smtClean="0">
                <a:solidFill>
                  <a:srgbClr val="C00000"/>
                </a:solidFill>
                <a:latin typeface="Trebuchet MS" pitchFamily="34" charset="0"/>
              </a:rPr>
              <a:t>optgroup</a:t>
            </a:r>
            <a:r>
              <a:rPr lang="tr-TR" sz="4400" i="1" dirty="0" smtClean="0">
                <a:solidFill>
                  <a:srgbClr val="C00000"/>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&lt;!DOCTYPE html&gt;</a:t>
            </a:r>
          </a:p>
          <a:p>
            <a:pPr marL="0" indent="0" algn="just">
              <a:buNone/>
            </a:pPr>
            <a:r>
              <a:rPr lang="tr-TR" dirty="0" smtClean="0">
                <a:solidFill>
                  <a:schemeClr val="tx1">
                    <a:lumMod val="75000"/>
                    <a:lumOff val="25000"/>
                  </a:schemeClr>
                </a:solidFill>
                <a:latin typeface="Trebuchet MS" pitchFamily="34" charset="0"/>
              </a:rPr>
              <a:t>&lt;html&gt;</a:t>
            </a:r>
          </a:p>
          <a:p>
            <a:pPr marL="0" indent="0" algn="just">
              <a:buNone/>
            </a:pPr>
            <a:r>
              <a:rPr lang="tr-TR" dirty="0" smtClean="0">
                <a:solidFill>
                  <a:schemeClr val="tx1">
                    <a:lumMod val="75000"/>
                    <a:lumOff val="25000"/>
                  </a:schemeClr>
                </a:solidFill>
                <a:latin typeface="Trebuchet MS" pitchFamily="34" charset="0"/>
              </a:rPr>
              <a:t>&lt;body&gt;</a:t>
            </a:r>
          </a:p>
          <a:p>
            <a:pPr marL="0" indent="0" algn="just">
              <a:buNone/>
            </a:pPr>
            <a:r>
              <a:rPr lang="tr-TR" dirty="0" smtClean="0">
                <a:solidFill>
                  <a:schemeClr val="tx1">
                    <a:lumMod val="75000"/>
                    <a:lumOff val="25000"/>
                  </a:schemeClr>
                </a:solidFill>
                <a:latin typeface="Trebuchet MS" pitchFamily="34" charset="0"/>
              </a:rPr>
              <a:t>&lt;h1&gt;</a:t>
            </a:r>
            <a:r>
              <a:rPr lang="tr-TR" dirty="0" err="1" smtClean="0">
                <a:solidFill>
                  <a:schemeClr val="tx1">
                    <a:lumMod val="75000"/>
                    <a:lumOff val="25000"/>
                  </a:schemeClr>
                </a:solidFill>
                <a:latin typeface="Trebuchet MS" pitchFamily="34" charset="0"/>
              </a:rPr>
              <a:t>optgroup</a:t>
            </a:r>
            <a:r>
              <a:rPr lang="tr-TR" dirty="0" smtClean="0">
                <a:solidFill>
                  <a:schemeClr val="tx1">
                    <a:lumMod val="75000"/>
                    <a:lumOff val="25000"/>
                  </a:schemeClr>
                </a:solidFill>
                <a:latin typeface="Trebuchet MS" pitchFamily="34" charset="0"/>
              </a:rPr>
              <a:t> etiketi&lt;/h1&gt;</a:t>
            </a:r>
          </a:p>
          <a:p>
            <a:pPr marL="0" indent="0" algn="just">
              <a:buNone/>
            </a:pPr>
            <a:r>
              <a:rPr lang="tr-TR" dirty="0" smtClean="0">
                <a:solidFill>
                  <a:schemeClr val="tx1">
                    <a:lumMod val="75000"/>
                    <a:lumOff val="25000"/>
                  </a:schemeClr>
                </a:solidFill>
                <a:latin typeface="Trebuchet MS" pitchFamily="34" charset="0"/>
              </a:rPr>
              <a:t>&lt;form </a:t>
            </a:r>
            <a:r>
              <a:rPr lang="tr-TR" dirty="0" err="1" smtClean="0">
                <a:solidFill>
                  <a:schemeClr val="tx1">
                    <a:lumMod val="75000"/>
                    <a:lumOff val="25000"/>
                  </a:schemeClr>
                </a:solidFill>
                <a:latin typeface="Trebuchet MS" pitchFamily="34" charset="0"/>
              </a:rPr>
              <a:t>action</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action</a:t>
            </a:r>
            <a:r>
              <a:rPr lang="tr-TR" dirty="0" smtClean="0">
                <a:solidFill>
                  <a:schemeClr val="tx1">
                    <a:lumMod val="75000"/>
                    <a:lumOff val="25000"/>
                  </a:schemeClr>
                </a:solidFill>
                <a:latin typeface="Trebuchet MS" pitchFamily="34" charset="0"/>
              </a:rPr>
              <a:t>_</a:t>
            </a:r>
            <a:r>
              <a:rPr lang="tr-TR" dirty="0" err="1" smtClean="0">
                <a:solidFill>
                  <a:schemeClr val="tx1">
                    <a:lumMod val="75000"/>
                    <a:lumOff val="25000"/>
                  </a:schemeClr>
                </a:solidFill>
                <a:latin typeface="Trebuchet MS" pitchFamily="34" charset="0"/>
              </a:rPr>
              <a:t>page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php</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for</a:t>
            </a:r>
            <a:r>
              <a:rPr lang="tr-TR" dirty="0" smtClean="0">
                <a:solidFill>
                  <a:schemeClr val="tx1">
                    <a:lumMod val="75000"/>
                    <a:lumOff val="25000"/>
                  </a:schemeClr>
                </a:solidFill>
                <a:latin typeface="Trebuchet MS" pitchFamily="34" charset="0"/>
              </a:rPr>
              <a:t>="arabalar"&gt;Otomobil markası seçiniz:&lt;/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select</a:t>
            </a:r>
            <a:r>
              <a:rPr lang="tr-TR" dirty="0" smtClean="0">
                <a:solidFill>
                  <a:schemeClr val="tx1">
                    <a:lumMod val="75000"/>
                    <a:lumOff val="25000"/>
                  </a:schemeClr>
                </a:solidFill>
                <a:latin typeface="Trebuchet MS" pitchFamily="34" charset="0"/>
              </a:rPr>
              <a:t> name="arabalar"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="arabalar"&gt;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optgroup</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="Fransız Arabaları"&gt;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option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renault</a:t>
            </a:r>
            <a:r>
              <a:rPr lang="tr-TR" dirty="0" smtClean="0">
                <a:solidFill>
                  <a:schemeClr val="tx1">
                    <a:lumMod val="75000"/>
                    <a:lumOff val="25000"/>
                  </a:schemeClr>
                </a:solidFill>
                <a:latin typeface="Trebuchet MS" pitchFamily="34" charset="0"/>
              </a:rPr>
              <a:t>"&gt;Renault&lt;/</a:t>
            </a:r>
            <a:r>
              <a:rPr lang="tr-TR" dirty="0" err="1" smtClean="0">
                <a:solidFill>
                  <a:schemeClr val="tx1">
                    <a:lumMod val="75000"/>
                    <a:lumOff val="25000"/>
                  </a:schemeClr>
                </a:solidFill>
                <a:latin typeface="Trebuchet MS" pitchFamily="34" charset="0"/>
              </a:rPr>
              <a:t>option</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option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peugeot</a:t>
            </a:r>
            <a:r>
              <a:rPr lang="tr-TR" dirty="0" smtClean="0">
                <a:solidFill>
                  <a:schemeClr val="tx1">
                    <a:lumMod val="75000"/>
                    <a:lumOff val="25000"/>
                  </a:schemeClr>
                </a:solidFill>
                <a:latin typeface="Trebuchet MS" pitchFamily="34" charset="0"/>
              </a:rPr>
              <a:t>"&gt;Peugeot&lt;/</a:t>
            </a:r>
            <a:r>
              <a:rPr lang="tr-TR" dirty="0" err="1" smtClean="0">
                <a:solidFill>
                  <a:schemeClr val="tx1">
                    <a:lumMod val="75000"/>
                    <a:lumOff val="25000"/>
                  </a:schemeClr>
                </a:solidFill>
                <a:latin typeface="Trebuchet MS" pitchFamily="34" charset="0"/>
              </a:rPr>
              <a:t>option</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optgroup</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optgroup</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="Alman Arabaları"&gt;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option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="Mercedes"&gt;Mercedes&lt;/</a:t>
            </a:r>
            <a:r>
              <a:rPr lang="tr-TR" dirty="0" err="1" smtClean="0">
                <a:solidFill>
                  <a:schemeClr val="tx1">
                    <a:lumMod val="75000"/>
                    <a:lumOff val="25000"/>
                  </a:schemeClr>
                </a:solidFill>
                <a:latin typeface="Trebuchet MS" pitchFamily="34" charset="0"/>
              </a:rPr>
              <a:t>option</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option</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="Audi"&gt;Audi&lt;/</a:t>
            </a:r>
            <a:r>
              <a:rPr lang="tr-TR" dirty="0" err="1" smtClean="0">
                <a:solidFill>
                  <a:schemeClr val="tx1">
                    <a:lumMod val="75000"/>
                    <a:lumOff val="25000"/>
                  </a:schemeClr>
                </a:solidFill>
                <a:latin typeface="Trebuchet MS" pitchFamily="34" charset="0"/>
              </a:rPr>
              <a:t>option</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optgroup</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select</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submit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="Gönder"&gt;</a:t>
            </a:r>
          </a:p>
          <a:p>
            <a:pPr marL="0" indent="0" algn="just">
              <a:buNone/>
            </a:pPr>
            <a:r>
              <a:rPr lang="tr-TR" dirty="0" smtClean="0">
                <a:solidFill>
                  <a:schemeClr val="tx1">
                    <a:lumMod val="75000"/>
                    <a:lumOff val="25000"/>
                  </a:schemeClr>
                </a:solidFill>
                <a:latin typeface="Trebuchet MS" pitchFamily="34" charset="0"/>
              </a:rPr>
              <a:t>&lt;/form&gt;</a:t>
            </a:r>
          </a:p>
          <a:p>
            <a:pPr marL="0" indent="0" algn="just">
              <a:buNone/>
            </a:pPr>
            <a:r>
              <a:rPr lang="tr-TR" dirty="0" smtClean="0">
                <a:solidFill>
                  <a:schemeClr val="tx1">
                    <a:lumMod val="75000"/>
                    <a:lumOff val="25000"/>
                  </a:schemeClr>
                </a:solidFill>
                <a:latin typeface="Trebuchet MS" pitchFamily="34" charset="0"/>
              </a:rPr>
              <a:t>&lt;/body&gt;</a:t>
            </a:r>
          </a:p>
          <a:p>
            <a:pPr marL="0" indent="0" algn="just">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805264"/>
          </a:xfrm>
        </p:spPr>
        <p:txBody>
          <a:bodyPr>
            <a:normAutofit/>
          </a:bodyPr>
          <a:lstStyle/>
          <a:p>
            <a:pPr marL="0" indent="0" algn="just">
              <a:buFont typeface="Wingdings" pitchFamily="2" charset="2"/>
              <a:buNone/>
            </a:pPr>
            <a:r>
              <a:rPr lang="tr-TR" dirty="0" smtClean="0">
                <a:solidFill>
                  <a:srgbClr val="C00000"/>
                </a:solidFill>
                <a:latin typeface="Trebuchet MS" pitchFamily="34" charset="0"/>
              </a:rPr>
              <a:t>HTML İŞARETLEME DİLİ</a:t>
            </a:r>
          </a:p>
          <a:p>
            <a:pPr marL="457200" indent="-457200" algn="just">
              <a:buClr>
                <a:srgbClr val="C00000"/>
              </a:buClr>
              <a:buSzPct val="100000"/>
              <a:buFont typeface="+mj-lt"/>
              <a:buAutoNum type="arabicPeriod"/>
            </a:pPr>
            <a:r>
              <a:rPr lang="tr-TR" sz="2200" dirty="0" smtClean="0">
                <a:solidFill>
                  <a:schemeClr val="tx1">
                    <a:lumMod val="75000"/>
                    <a:lumOff val="25000"/>
                  </a:schemeClr>
                </a:solidFill>
                <a:latin typeface="Trebuchet MS" pitchFamily="34" charset="0"/>
              </a:rPr>
              <a:t>HTML dilinin oluşumunu açıklayabilme</a:t>
            </a:r>
          </a:p>
          <a:p>
            <a:pPr marL="457200" indent="-457200" algn="just">
              <a:buClr>
                <a:srgbClr val="C00000"/>
              </a:buClr>
              <a:buSzPct val="100000"/>
              <a:buFont typeface="+mj-lt"/>
              <a:buAutoNum type="arabicPeriod"/>
            </a:pPr>
            <a:r>
              <a:rPr lang="tr-TR" sz="2200" dirty="0" smtClean="0">
                <a:solidFill>
                  <a:schemeClr val="tx1">
                    <a:lumMod val="75000"/>
                    <a:lumOff val="25000"/>
                  </a:schemeClr>
                </a:solidFill>
                <a:latin typeface="Trebuchet MS" pitchFamily="34" charset="0"/>
              </a:rPr>
              <a:t>HTML sayfalarını kayıt ederek görüntüleyebilme</a:t>
            </a:r>
          </a:p>
          <a:p>
            <a:pPr marL="0" indent="0" algn="just">
              <a:buNone/>
            </a:pPr>
            <a:endParaRPr lang="tr-TR" dirty="0" smtClean="0">
              <a:solidFill>
                <a:srgbClr val="C00000"/>
              </a:solidFill>
              <a:latin typeface="Trebuchet MS" pitchFamily="34" charset="0"/>
            </a:endParaRPr>
          </a:p>
          <a:p>
            <a:pPr marL="0" indent="0" algn="just">
              <a:buNone/>
            </a:pPr>
            <a:r>
              <a:rPr lang="tr-TR" dirty="0" smtClean="0">
                <a:solidFill>
                  <a:srgbClr val="C00000"/>
                </a:solidFill>
                <a:latin typeface="Trebuchet MS" pitchFamily="34" charset="0"/>
              </a:rPr>
              <a:t>HTML ETİKETLERİ</a:t>
            </a:r>
          </a:p>
          <a:p>
            <a:pPr marL="457200" indent="-457200" algn="just">
              <a:buClr>
                <a:srgbClr val="C00000"/>
              </a:buClr>
              <a:buSzPct val="100000"/>
              <a:buFont typeface="+mj-lt"/>
              <a:buAutoNum type="arabicPeriod" startAt="3"/>
            </a:pPr>
            <a:r>
              <a:rPr lang="tr-TR" sz="2200" dirty="0" smtClean="0">
                <a:solidFill>
                  <a:schemeClr val="tx1">
                    <a:lumMod val="75000"/>
                    <a:lumOff val="25000"/>
                  </a:schemeClr>
                </a:solidFill>
                <a:latin typeface="Trebuchet MS" pitchFamily="34" charset="0"/>
              </a:rPr>
              <a:t>HTML etiketlerinin tanımlayabilme</a:t>
            </a:r>
          </a:p>
          <a:p>
            <a:pPr marL="457200" indent="-457200" algn="just">
              <a:buClr>
                <a:srgbClr val="C00000"/>
              </a:buClr>
              <a:buSzPct val="100000"/>
              <a:buNone/>
            </a:pPr>
            <a:endParaRPr lang="tr-TR" dirty="0" smtClean="0">
              <a:solidFill>
                <a:srgbClr val="C00000"/>
              </a:solidFill>
              <a:latin typeface="Trebuchet MS" pitchFamily="34" charset="0"/>
            </a:endParaRPr>
          </a:p>
          <a:p>
            <a:pPr marL="457200" indent="-457200" algn="just">
              <a:buClr>
                <a:srgbClr val="C00000"/>
              </a:buClr>
              <a:buSzPct val="100000"/>
              <a:buNone/>
            </a:pPr>
            <a:r>
              <a:rPr lang="tr-TR" dirty="0" smtClean="0">
                <a:solidFill>
                  <a:srgbClr val="C00000"/>
                </a:solidFill>
                <a:latin typeface="Trebuchet MS" pitchFamily="34" charset="0"/>
              </a:rPr>
              <a:t>HTML 5 İLE GELEN YENİLİKLER, GRAFİKLER VE FORMLAR</a:t>
            </a:r>
          </a:p>
          <a:p>
            <a:pPr marL="457200" indent="-457200" algn="just">
              <a:buClr>
                <a:srgbClr val="C00000"/>
              </a:buClr>
              <a:buSzPct val="100000"/>
              <a:buFont typeface="+mj-lt"/>
              <a:buAutoNum type="arabicPeriod" startAt="4"/>
            </a:pPr>
            <a:r>
              <a:rPr lang="tr-TR" sz="2200" dirty="0" smtClean="0">
                <a:solidFill>
                  <a:schemeClr val="tx1">
                    <a:lumMod val="75000"/>
                    <a:lumOff val="25000"/>
                  </a:schemeClr>
                </a:solidFill>
                <a:latin typeface="Trebuchet MS" pitchFamily="34" charset="0"/>
              </a:rPr>
              <a:t>HTML5 yapısının diğer versiyonlardan farkını ifade edebilme</a:t>
            </a:r>
          </a:p>
          <a:p>
            <a:pPr marL="457200" indent="-457200" algn="just">
              <a:buClr>
                <a:srgbClr val="C00000"/>
              </a:buClr>
              <a:buSzPct val="100000"/>
              <a:buFont typeface="+mj-lt"/>
              <a:buAutoNum type="arabicPeriod" startAt="4"/>
            </a:pPr>
            <a:r>
              <a:rPr lang="tr-TR" sz="2200" dirty="0" smtClean="0">
                <a:solidFill>
                  <a:schemeClr val="tx1">
                    <a:lumMod val="75000"/>
                    <a:lumOff val="25000"/>
                  </a:schemeClr>
                </a:solidFill>
                <a:latin typeface="Trebuchet MS" pitchFamily="34" charset="0"/>
              </a:rPr>
              <a:t>5 HTML5 ile grafik ve form hazırlayabilme</a:t>
            </a:r>
          </a:p>
          <a:p>
            <a:pPr marL="457200" indent="-457200" algn="just">
              <a:buClr>
                <a:srgbClr val="C00000"/>
              </a:buClr>
              <a:buSzPct val="100000"/>
              <a:buNone/>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marL="457200" indent="-457200" algn="just">
              <a:buClr>
                <a:srgbClr val="C00000"/>
              </a:buClr>
              <a:buSzPct val="100000"/>
              <a:buFont typeface="+mj-lt"/>
              <a:buAutoNum type="arabicPeriod" startAt="6"/>
            </a:pPr>
            <a:endParaRPr lang="tr-TR" dirty="0" smtClean="0">
              <a:solidFill>
                <a:schemeClr val="tx1">
                  <a:lumMod val="75000"/>
                  <a:lumOff val="25000"/>
                </a:schemeClr>
              </a:solidFill>
              <a:latin typeface="Trebuchet MS" pitchFamily="34" charset="0"/>
            </a:endParaRPr>
          </a:p>
          <a:p>
            <a:pPr algn="just">
              <a:buFont typeface="Wingdings" pitchFamily="2" charset="2"/>
              <a:buNone/>
            </a:pPr>
            <a:endParaRPr lang="tr-TR" sz="2200"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İÇERİK: HTML</a:t>
            </a:r>
            <a:endParaRPr lang="tr-TR" sz="2800" dirty="0">
              <a:solidFill>
                <a:srgbClr val="C00000"/>
              </a:solidFill>
              <a:latin typeface="Trebuchet MS"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316416" cy="5472608"/>
          </a:xfrm>
        </p:spPr>
        <p:txBody>
          <a:bodyPr>
            <a:normAutofit lnSpcReduction="10000"/>
          </a:bodyPr>
          <a:lstStyle/>
          <a:p>
            <a:pPr marL="95250" indent="-95250" algn="just">
              <a:buFont typeface="Wingdings" pitchFamily="2" charset="2"/>
              <a:buNone/>
            </a:pPr>
            <a:r>
              <a:rPr lang="tr-TR" sz="2600" dirty="0" smtClean="0">
                <a:solidFill>
                  <a:srgbClr val="C00000"/>
                </a:solidFill>
                <a:latin typeface="Trebuchet MS" pitchFamily="34" charset="0"/>
              </a:rPr>
              <a:t>Form İşlemleri</a:t>
            </a:r>
          </a:p>
          <a:p>
            <a:pPr marL="0" indent="-95250" algn="just">
              <a:buFont typeface="Wingdings" pitchFamily="2" charset="2"/>
              <a:buNone/>
              <a:defRPr/>
            </a:pPr>
            <a:r>
              <a:rPr lang="tr-TR" dirty="0" smtClean="0">
                <a:solidFill>
                  <a:schemeClr val="tx1">
                    <a:lumMod val="75000"/>
                    <a:lumOff val="25000"/>
                  </a:schemeClr>
                </a:solidFill>
                <a:latin typeface="Trebuchet MS" pitchFamily="34" charset="0"/>
              </a:rPr>
              <a:t>Bu bölümde;</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Form Oluşturma</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Metin Kutusu</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Onay ve İptal Butonları</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Parola, </a:t>
            </a:r>
            <a:r>
              <a:rPr lang="tr-TR" dirty="0" err="1" smtClean="0">
                <a:solidFill>
                  <a:schemeClr val="tx1">
                    <a:lumMod val="75000"/>
                    <a:lumOff val="25000"/>
                  </a:schemeClr>
                </a:solidFill>
                <a:latin typeface="Trebuchet MS" pitchFamily="34" charset="0"/>
              </a:rPr>
              <a:t>Email</a:t>
            </a:r>
            <a:r>
              <a:rPr lang="tr-TR" dirty="0" smtClean="0">
                <a:solidFill>
                  <a:schemeClr val="tx1">
                    <a:lumMod val="75000"/>
                    <a:lumOff val="25000"/>
                  </a:schemeClr>
                </a:solidFill>
                <a:latin typeface="Trebuchet MS" pitchFamily="34" charset="0"/>
              </a:rPr>
              <a:t> ve URL Kutuları</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Form Elemanlarının Hizalanması</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Form Elemanlarının Ortak Özellikleri</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Metin Alanı</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Seçenek ve Onay Düğmeleri</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Seçenek Listesi</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Dosya Yükleme Elemanı</a:t>
            </a:r>
          </a:p>
          <a:p>
            <a:pPr marL="539750" indent="-269875" algn="just">
              <a:buClr>
                <a:srgbClr val="C00000"/>
              </a:buClr>
              <a:buSzPct val="100000"/>
              <a:buFont typeface="Wingdings" pitchFamily="2" charset="2"/>
              <a:buChar char="§"/>
            </a:pPr>
            <a:r>
              <a:rPr lang="tr-TR" dirty="0" smtClean="0">
                <a:solidFill>
                  <a:schemeClr val="tx1">
                    <a:lumMod val="75000"/>
                    <a:lumOff val="25000"/>
                  </a:schemeClr>
                </a:solidFill>
                <a:latin typeface="Trebuchet MS" pitchFamily="34" charset="0"/>
              </a:rPr>
              <a:t>Gizli Form Alanları</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85000" lnSpcReduction="20000"/>
          </a:bodyPr>
          <a:lstStyle/>
          <a:p>
            <a:pPr marL="0" indent="0" algn="just">
              <a:buFont typeface="Wingdings" pitchFamily="2" charset="2"/>
              <a:buNone/>
            </a:pPr>
            <a:r>
              <a:rPr lang="tr-TR" sz="3100" dirty="0" smtClean="0">
                <a:solidFill>
                  <a:srgbClr val="C00000"/>
                </a:solidFill>
                <a:latin typeface="Trebuchet MS" pitchFamily="34" charset="0"/>
              </a:rPr>
              <a:t>Form İşlemleri</a:t>
            </a:r>
          </a:p>
          <a:p>
            <a:pPr marL="0" indent="0" algn="just">
              <a:buNone/>
            </a:pPr>
            <a:r>
              <a:rPr lang="tr-TR" sz="2800" i="1" dirty="0" smtClean="0">
                <a:solidFill>
                  <a:srgbClr val="C00000"/>
                </a:solidFill>
                <a:latin typeface="Trebuchet MS" pitchFamily="34" charset="0"/>
              </a:rPr>
              <a:t>Resimli gönder düğmesi &lt;</a:t>
            </a:r>
            <a:r>
              <a:rPr lang="tr-TR" sz="2800" i="1" dirty="0" err="1" smtClean="0">
                <a:solidFill>
                  <a:srgbClr val="C00000"/>
                </a:solidFill>
                <a:latin typeface="Trebuchet MS" pitchFamily="34" charset="0"/>
              </a:rPr>
              <a:t>input</a:t>
            </a:r>
            <a:r>
              <a:rPr lang="tr-TR" sz="2800" i="1" dirty="0" smtClean="0">
                <a:solidFill>
                  <a:srgbClr val="C00000"/>
                </a:solidFill>
                <a:latin typeface="Trebuchet MS" pitchFamily="34" charset="0"/>
              </a:rPr>
              <a:t> </a:t>
            </a:r>
            <a:r>
              <a:rPr lang="tr-TR" sz="2800" i="1" dirty="0" err="1" smtClean="0">
                <a:solidFill>
                  <a:srgbClr val="C00000"/>
                </a:solidFill>
                <a:latin typeface="Trebuchet MS" pitchFamily="34" charset="0"/>
              </a:rPr>
              <a:t>type</a:t>
            </a:r>
            <a:r>
              <a:rPr lang="tr-TR" sz="2800" i="1" dirty="0" smtClean="0">
                <a:solidFill>
                  <a:srgbClr val="C00000"/>
                </a:solidFill>
                <a:latin typeface="Trebuchet MS" pitchFamily="34" charset="0"/>
              </a:rPr>
              <a:t>="</a:t>
            </a:r>
            <a:r>
              <a:rPr lang="tr-TR" sz="2800" i="1" dirty="0" err="1" smtClean="0">
                <a:solidFill>
                  <a:srgbClr val="C00000"/>
                </a:solidFill>
                <a:latin typeface="Trebuchet MS" pitchFamily="34" charset="0"/>
              </a:rPr>
              <a:t>image</a:t>
            </a:r>
            <a:r>
              <a:rPr lang="tr-TR" sz="2800" i="1" dirty="0" smtClean="0">
                <a:solidFill>
                  <a:srgbClr val="C00000"/>
                </a:solidFill>
                <a:latin typeface="Trebuchet MS" pitchFamily="34" charset="0"/>
              </a:rPr>
              <a:t>"&gt;</a:t>
            </a:r>
          </a:p>
          <a:p>
            <a:pPr marL="0" indent="0" algn="just">
              <a:buNone/>
            </a:pPr>
            <a:r>
              <a:rPr lang="tr-TR" sz="2800" dirty="0" smtClean="0">
                <a:solidFill>
                  <a:schemeClr val="tx1">
                    <a:lumMod val="75000"/>
                    <a:lumOff val="25000"/>
                  </a:schemeClr>
                </a:solidFill>
                <a:latin typeface="Trebuchet MS" pitchFamily="34" charset="0"/>
              </a:rPr>
              <a:t>Bir resmi gönder düğmesi tanımlar. Resmin yolu, </a:t>
            </a:r>
            <a:r>
              <a:rPr lang="tr-TR" sz="2800" dirty="0" err="1" smtClean="0">
                <a:solidFill>
                  <a:srgbClr val="C00000"/>
                </a:solidFill>
                <a:latin typeface="Trebuchet MS" pitchFamily="34" charset="0"/>
              </a:rPr>
              <a:t>src</a:t>
            </a:r>
            <a:r>
              <a:rPr lang="tr-TR" sz="2800" dirty="0" smtClean="0">
                <a:solidFill>
                  <a:schemeClr val="tx1">
                    <a:lumMod val="75000"/>
                    <a:lumOff val="25000"/>
                  </a:schemeClr>
                </a:solidFill>
                <a:latin typeface="Trebuchet MS" pitchFamily="34" charset="0"/>
              </a:rPr>
              <a:t> özniteliğinde belirtilir.</a:t>
            </a:r>
          </a:p>
          <a:p>
            <a:pPr marL="0" indent="0" algn="just">
              <a:buNone/>
            </a:pPr>
            <a:r>
              <a:rPr lang="tr-TR" dirty="0" smtClean="0">
                <a:solidFill>
                  <a:schemeClr val="tx1">
                    <a:lumMod val="75000"/>
                    <a:lumOff val="25000"/>
                  </a:schemeClr>
                </a:solidFill>
                <a:latin typeface="Trebuchet MS" pitchFamily="34" charset="0"/>
              </a:rPr>
              <a:t>&lt;!DOCTYPE html&gt;</a:t>
            </a:r>
          </a:p>
          <a:p>
            <a:pPr marL="0" indent="0" algn="just">
              <a:buNone/>
            </a:pPr>
            <a:r>
              <a:rPr lang="tr-TR" dirty="0" smtClean="0">
                <a:solidFill>
                  <a:schemeClr val="tx1">
                    <a:lumMod val="75000"/>
                    <a:lumOff val="25000"/>
                  </a:schemeClr>
                </a:solidFill>
                <a:latin typeface="Trebuchet MS" pitchFamily="34" charset="0"/>
              </a:rPr>
              <a:t>&lt;html&gt;</a:t>
            </a:r>
          </a:p>
          <a:p>
            <a:pPr marL="0" indent="0" algn="just">
              <a:buNone/>
            </a:pPr>
            <a:r>
              <a:rPr lang="tr-TR" dirty="0" smtClean="0">
                <a:solidFill>
                  <a:schemeClr val="tx1">
                    <a:lumMod val="75000"/>
                    <a:lumOff val="25000"/>
                  </a:schemeClr>
                </a:solidFill>
                <a:latin typeface="Trebuchet MS" pitchFamily="34" charset="0"/>
              </a:rPr>
              <a:t>&lt;body&gt;</a:t>
            </a:r>
          </a:p>
          <a:p>
            <a:pPr marL="0" indent="0" algn="just">
              <a:buNone/>
            </a:pPr>
            <a:r>
              <a:rPr lang="tr-TR" dirty="0" smtClean="0">
                <a:solidFill>
                  <a:schemeClr val="tx1">
                    <a:lumMod val="75000"/>
                    <a:lumOff val="25000"/>
                  </a:schemeClr>
                </a:solidFill>
                <a:latin typeface="Trebuchet MS" pitchFamily="34" charset="0"/>
              </a:rPr>
              <a:t>&lt;h2&gt;Resimli Gönder Düğmesi&lt;/h2&gt;</a:t>
            </a:r>
          </a:p>
          <a:p>
            <a:pPr marL="0" indent="0" algn="just">
              <a:buNone/>
            </a:pPr>
            <a:r>
              <a:rPr lang="tr-TR" dirty="0" smtClean="0">
                <a:solidFill>
                  <a:schemeClr val="tx1">
                    <a:lumMod val="75000"/>
                    <a:lumOff val="25000"/>
                  </a:schemeClr>
                </a:solidFill>
                <a:latin typeface="Trebuchet MS" pitchFamily="34" charset="0"/>
              </a:rPr>
              <a:t>&lt;form name="</a:t>
            </a:r>
            <a:r>
              <a:rPr lang="tr-TR" dirty="0" err="1" smtClean="0">
                <a:solidFill>
                  <a:schemeClr val="tx1">
                    <a:lumMod val="75000"/>
                    <a:lumOff val="25000"/>
                  </a:schemeClr>
                </a:solidFill>
                <a:latin typeface="Trebuchet MS" pitchFamily="34" charset="0"/>
              </a:rPr>
              <a:t>kayit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action</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kayit</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php</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method</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get</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Adı: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_ad" name="ad"&gt;&lt;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Soyadı: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text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_</a:t>
            </a:r>
            <a:r>
              <a:rPr lang="tr-TR" dirty="0" err="1" smtClean="0">
                <a:solidFill>
                  <a:schemeClr val="tx1">
                    <a:lumMod val="75000"/>
                    <a:lumOff val="25000"/>
                  </a:schemeClr>
                </a:solidFill>
                <a:latin typeface="Trebuchet MS" pitchFamily="34" charset="0"/>
              </a:rPr>
              <a:t>soyad</a:t>
            </a:r>
            <a:r>
              <a:rPr lang="tr-TR" dirty="0" smtClean="0">
                <a:solidFill>
                  <a:schemeClr val="tx1">
                    <a:lumMod val="75000"/>
                    <a:lumOff val="25000"/>
                  </a:schemeClr>
                </a:solidFill>
                <a:latin typeface="Trebuchet MS" pitchFamily="34" charset="0"/>
              </a:rPr>
              <a:t>" name="</a:t>
            </a:r>
            <a:r>
              <a:rPr lang="tr-TR" dirty="0" err="1" smtClean="0">
                <a:solidFill>
                  <a:schemeClr val="tx1">
                    <a:lumMod val="75000"/>
                    <a:lumOff val="25000"/>
                  </a:schemeClr>
                </a:solidFill>
                <a:latin typeface="Trebuchet MS" pitchFamily="34" charset="0"/>
              </a:rPr>
              <a:t>soyad</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image</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src</a:t>
            </a:r>
            <a:r>
              <a:rPr lang="tr-TR" dirty="0" smtClean="0">
                <a:solidFill>
                  <a:schemeClr val="tx1">
                    <a:lumMod val="75000"/>
                    <a:lumOff val="25000"/>
                  </a:schemeClr>
                </a:solidFill>
                <a:latin typeface="Trebuchet MS" pitchFamily="34" charset="0"/>
              </a:rPr>
              <a:t>="resimler/</a:t>
            </a:r>
            <a:r>
              <a:rPr lang="tr-TR" dirty="0" err="1" smtClean="0">
                <a:solidFill>
                  <a:schemeClr val="tx1">
                    <a:lumMod val="75000"/>
                    <a:lumOff val="25000"/>
                  </a:schemeClr>
                </a:solidFill>
                <a:latin typeface="Trebuchet MS" pitchFamily="34" charset="0"/>
              </a:rPr>
              <a:t>gonder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png</a:t>
            </a:r>
            <a:r>
              <a:rPr lang="tr-TR" dirty="0" smtClean="0">
                <a:solidFill>
                  <a:schemeClr val="tx1">
                    <a:lumMod val="75000"/>
                    <a:lumOff val="25000"/>
                  </a:schemeClr>
                </a:solidFill>
                <a:latin typeface="Trebuchet MS" pitchFamily="34" charset="0"/>
              </a:rPr>
              <a:t>" alt="</a:t>
            </a:r>
            <a:r>
              <a:rPr lang="tr-TR" dirty="0" err="1" smtClean="0">
                <a:solidFill>
                  <a:schemeClr val="tx1">
                    <a:lumMod val="75000"/>
                    <a:lumOff val="25000"/>
                  </a:schemeClr>
                </a:solidFill>
                <a:latin typeface="Trebuchet MS" pitchFamily="34" charset="0"/>
              </a:rPr>
              <a:t>Submit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width</a:t>
            </a:r>
            <a:r>
              <a:rPr lang="tr-TR" dirty="0" smtClean="0">
                <a:solidFill>
                  <a:schemeClr val="tx1">
                    <a:lumMod val="75000"/>
                    <a:lumOff val="25000"/>
                  </a:schemeClr>
                </a:solidFill>
                <a:latin typeface="Trebuchet MS" pitchFamily="34" charset="0"/>
              </a:rPr>
              <a:t>="48" </a:t>
            </a:r>
            <a:r>
              <a:rPr lang="tr-TR" dirty="0" err="1" smtClean="0">
                <a:solidFill>
                  <a:schemeClr val="tx1">
                    <a:lumMod val="75000"/>
                    <a:lumOff val="25000"/>
                  </a:schemeClr>
                </a:solidFill>
                <a:latin typeface="Trebuchet MS" pitchFamily="34" charset="0"/>
              </a:rPr>
              <a:t>height</a:t>
            </a:r>
            <a:r>
              <a:rPr lang="tr-TR" dirty="0" smtClean="0">
                <a:solidFill>
                  <a:schemeClr val="tx1">
                    <a:lumMod val="75000"/>
                    <a:lumOff val="25000"/>
                  </a:schemeClr>
                </a:solidFill>
                <a:latin typeface="Trebuchet MS" pitchFamily="34" charset="0"/>
              </a:rPr>
              <a:t>="48"&gt;</a:t>
            </a:r>
          </a:p>
          <a:p>
            <a:pPr marL="0" indent="0" algn="just">
              <a:buNone/>
            </a:pPr>
            <a:r>
              <a:rPr lang="tr-TR" dirty="0" smtClean="0">
                <a:solidFill>
                  <a:schemeClr val="tx1">
                    <a:lumMod val="75000"/>
                    <a:lumOff val="25000"/>
                  </a:schemeClr>
                </a:solidFill>
                <a:latin typeface="Trebuchet MS" pitchFamily="34" charset="0"/>
              </a:rPr>
              <a:t>&lt;/form&gt;</a:t>
            </a:r>
          </a:p>
          <a:p>
            <a:pPr marL="0" indent="0" algn="just">
              <a:buNone/>
            </a:pPr>
            <a:r>
              <a:rPr lang="tr-TR" dirty="0" smtClean="0">
                <a:solidFill>
                  <a:schemeClr val="tx1">
                    <a:lumMod val="75000"/>
                    <a:lumOff val="25000"/>
                  </a:schemeClr>
                </a:solidFill>
                <a:latin typeface="Trebuchet MS" pitchFamily="34" charset="0"/>
              </a:rPr>
              <a:t>&lt;p&gt;&lt;b&gt;Not:&lt;/b&gt; görüntü düğmesini etkinleştiren tıklamanın X ve Y koordinatlarını gönderir.&lt;/p&gt;</a:t>
            </a:r>
          </a:p>
          <a:p>
            <a:pPr marL="0" indent="0" algn="just">
              <a:buNone/>
            </a:pPr>
            <a:r>
              <a:rPr lang="tr-TR" dirty="0" smtClean="0">
                <a:solidFill>
                  <a:schemeClr val="tx1">
                    <a:lumMod val="75000"/>
                    <a:lumOff val="25000"/>
                  </a:schemeClr>
                </a:solidFill>
                <a:latin typeface="Trebuchet MS" pitchFamily="34" charset="0"/>
              </a:rPr>
              <a:t>&lt;/body&gt;</a:t>
            </a:r>
          </a:p>
          <a:p>
            <a:pPr marL="0" indent="0" algn="just">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Form İşlemleri</a:t>
            </a:r>
          </a:p>
          <a:p>
            <a:pPr marL="0" indent="0" algn="just">
              <a:buNone/>
            </a:pPr>
            <a:r>
              <a:rPr lang="tr-TR" i="1" dirty="0" smtClean="0">
                <a:solidFill>
                  <a:srgbClr val="C00000"/>
                </a:solidFill>
                <a:latin typeface="Trebuchet MS" pitchFamily="34" charset="0"/>
              </a:rPr>
              <a:t>Onay kutusu (</a:t>
            </a:r>
            <a:r>
              <a:rPr lang="tr-TR" i="1" dirty="0" err="1" smtClean="0">
                <a:solidFill>
                  <a:srgbClr val="C00000"/>
                </a:solidFill>
                <a:latin typeface="Trebuchet MS" pitchFamily="34" charset="0"/>
              </a:rPr>
              <a:t>Checkbox</a:t>
            </a:r>
            <a:r>
              <a:rPr lang="tr-TR" i="1" dirty="0" smtClean="0">
                <a:solidFill>
                  <a:srgbClr val="C00000"/>
                </a:solidFill>
                <a:latin typeface="Trebuchet MS" pitchFamily="34" charset="0"/>
              </a:rPr>
              <a:t>)</a:t>
            </a:r>
          </a:p>
          <a:p>
            <a:pPr marL="0" indent="0" algn="just">
              <a:buNone/>
            </a:pPr>
            <a:r>
              <a:rPr lang="tr-TR" dirty="0" smtClean="0">
                <a:solidFill>
                  <a:schemeClr val="tx1">
                    <a:lumMod val="75000"/>
                    <a:lumOff val="25000"/>
                  </a:schemeClr>
                </a:solidFill>
                <a:latin typeface="Trebuchet MS" pitchFamily="34" charset="0"/>
              </a:rPr>
              <a:t>Onay kutuları, kullanıcının sınırlı sayıda seçenek arasından SIFIR veya DAHA FAZLA seçeneğini seçmesine izin verir.</a:t>
            </a:r>
          </a:p>
          <a:p>
            <a:pPr marL="0" indent="0" algn="just">
              <a:buNone/>
            </a:pPr>
            <a:r>
              <a:rPr lang="tr-TR" dirty="0" smtClean="0">
                <a:solidFill>
                  <a:schemeClr val="tx1">
                    <a:lumMod val="75000"/>
                    <a:lumOff val="25000"/>
                  </a:schemeClr>
                </a:solidFill>
                <a:latin typeface="Trebuchet MS" pitchFamily="34" charset="0"/>
              </a:rPr>
              <a:t>Ziyaretçiden Evet/Hayır, Doğru/Yanlış, Onayla/Onaylama gibi cevaplar girmesini istiyorsanız onay kutuları kullanılır.</a:t>
            </a:r>
          </a:p>
          <a:p>
            <a:pPr marL="0" indent="0" algn="just">
              <a:buNone/>
            </a:pPr>
            <a:r>
              <a:rPr lang="tr-TR" dirty="0" smtClean="0">
                <a:solidFill>
                  <a:schemeClr val="tx1">
                    <a:lumMod val="75000"/>
                    <a:lumOff val="25000"/>
                  </a:schemeClr>
                </a:solidFill>
                <a:latin typeface="Trebuchet MS" pitchFamily="34" charset="0"/>
              </a:rPr>
              <a:t>Formdaki her onay kutusunun </a:t>
            </a:r>
            <a:r>
              <a:rPr lang="tr-TR" dirty="0" smtClean="0">
                <a:solidFill>
                  <a:srgbClr val="C00000"/>
                </a:solidFill>
                <a:latin typeface="Trebuchet MS" pitchFamily="34" charset="0"/>
              </a:rPr>
              <a:t>name</a:t>
            </a:r>
            <a:r>
              <a:rPr lang="tr-TR" dirty="0" smtClean="0">
                <a:solidFill>
                  <a:schemeClr val="tx1">
                    <a:lumMod val="75000"/>
                    <a:lumOff val="25000"/>
                  </a:schemeClr>
                </a:solidFill>
                <a:latin typeface="Trebuchet MS" pitchFamily="34" charset="0"/>
              </a:rPr>
              <a:t> özelliği farklı olmalıdır.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85000" lnSpcReduction="10000"/>
          </a:bodyPr>
          <a:lstStyle/>
          <a:p>
            <a:pPr marL="0" indent="0" algn="just">
              <a:buFont typeface="Wingdings" pitchFamily="2" charset="2"/>
              <a:buNone/>
            </a:pPr>
            <a:r>
              <a:rPr lang="tr-TR" sz="3100" dirty="0" smtClean="0">
                <a:solidFill>
                  <a:srgbClr val="C00000"/>
                </a:solidFill>
                <a:latin typeface="Trebuchet MS" pitchFamily="34" charset="0"/>
              </a:rPr>
              <a:t>Form İşlemleri</a:t>
            </a:r>
          </a:p>
          <a:p>
            <a:pPr marL="0" indent="0" algn="just">
              <a:buNone/>
            </a:pPr>
            <a:r>
              <a:rPr lang="tr-TR" sz="2800" i="1" dirty="0" smtClean="0">
                <a:solidFill>
                  <a:srgbClr val="C00000"/>
                </a:solidFill>
                <a:latin typeface="Trebuchet MS" pitchFamily="34" charset="0"/>
              </a:rPr>
              <a:t>Onay kutusu (</a:t>
            </a:r>
            <a:r>
              <a:rPr lang="tr-TR" sz="2800" i="1" dirty="0" err="1" smtClean="0">
                <a:solidFill>
                  <a:srgbClr val="C00000"/>
                </a:solidFill>
                <a:latin typeface="Trebuchet MS" pitchFamily="34" charset="0"/>
              </a:rPr>
              <a:t>Checkbox</a:t>
            </a:r>
            <a:r>
              <a:rPr lang="tr-TR" sz="2800" i="1" dirty="0" smtClean="0">
                <a:solidFill>
                  <a:srgbClr val="C00000"/>
                </a:solidFill>
                <a:latin typeface="Trebuchet MS" pitchFamily="34" charset="0"/>
              </a:rPr>
              <a:t>)</a:t>
            </a:r>
          </a:p>
          <a:p>
            <a:pPr marL="0" indent="0" algn="just">
              <a:buNone/>
            </a:pPr>
            <a:r>
              <a:rPr lang="tr-TR" dirty="0" smtClean="0">
                <a:solidFill>
                  <a:schemeClr val="tx1">
                    <a:lumMod val="75000"/>
                    <a:lumOff val="25000"/>
                  </a:schemeClr>
                </a:solidFill>
                <a:latin typeface="Trebuchet MS" pitchFamily="34" charset="0"/>
              </a:rPr>
              <a:t>&lt;!DOCTYPE html&gt;</a:t>
            </a:r>
          </a:p>
          <a:p>
            <a:pPr marL="0" indent="0" algn="just">
              <a:buNone/>
            </a:pPr>
            <a:r>
              <a:rPr lang="tr-TR" dirty="0" smtClean="0">
                <a:solidFill>
                  <a:schemeClr val="tx1">
                    <a:lumMod val="75000"/>
                    <a:lumOff val="25000"/>
                  </a:schemeClr>
                </a:solidFill>
                <a:latin typeface="Trebuchet MS" pitchFamily="34" charset="0"/>
              </a:rPr>
              <a:t>&lt;html&gt;</a:t>
            </a:r>
          </a:p>
          <a:p>
            <a:pPr marL="0" indent="0" algn="just">
              <a:buNone/>
            </a:pPr>
            <a:r>
              <a:rPr lang="tr-TR" dirty="0" smtClean="0">
                <a:solidFill>
                  <a:schemeClr val="tx1">
                    <a:lumMod val="75000"/>
                    <a:lumOff val="25000"/>
                  </a:schemeClr>
                </a:solidFill>
                <a:latin typeface="Trebuchet MS" pitchFamily="34" charset="0"/>
              </a:rPr>
              <a:t>&lt;body&gt;</a:t>
            </a:r>
          </a:p>
          <a:p>
            <a:pPr marL="0" indent="0" algn="just">
              <a:buNone/>
            </a:pPr>
            <a:r>
              <a:rPr lang="tr-TR" dirty="0" smtClean="0">
                <a:solidFill>
                  <a:schemeClr val="tx1">
                    <a:lumMod val="75000"/>
                    <a:lumOff val="25000"/>
                  </a:schemeClr>
                </a:solidFill>
                <a:latin typeface="Trebuchet MS" pitchFamily="34" charset="0"/>
              </a:rPr>
              <a:t>&lt;h2&gt;Onay Kutuluları&lt;/h2&gt;</a:t>
            </a:r>
          </a:p>
          <a:p>
            <a:pPr marL="0" indent="0" algn="just">
              <a:buNone/>
            </a:pPr>
            <a:r>
              <a:rPr lang="tr-TR" dirty="0" smtClean="0">
                <a:solidFill>
                  <a:schemeClr val="tx1">
                    <a:lumMod val="75000"/>
                    <a:lumOff val="25000"/>
                  </a:schemeClr>
                </a:solidFill>
                <a:latin typeface="Trebuchet MS" pitchFamily="34" charset="0"/>
              </a:rPr>
              <a:t>&lt;form name="onay" </a:t>
            </a:r>
            <a:r>
              <a:rPr lang="tr-TR" dirty="0" err="1" smtClean="0">
                <a:solidFill>
                  <a:schemeClr val="tx1">
                    <a:lumMod val="75000"/>
                    <a:lumOff val="25000"/>
                  </a:schemeClr>
                </a:solidFill>
                <a:latin typeface="Trebuchet MS" pitchFamily="34" charset="0"/>
              </a:rPr>
              <a:t>action</a:t>
            </a:r>
            <a:r>
              <a:rPr lang="tr-TR" dirty="0" smtClean="0">
                <a:solidFill>
                  <a:schemeClr val="tx1">
                    <a:lumMod val="75000"/>
                    <a:lumOff val="25000"/>
                  </a:schemeClr>
                </a:solidFill>
                <a:latin typeface="Trebuchet MS" pitchFamily="34" charset="0"/>
              </a:rPr>
              <a:t>="onay.</a:t>
            </a:r>
            <a:r>
              <a:rPr lang="tr-TR" dirty="0" err="1" smtClean="0">
                <a:solidFill>
                  <a:schemeClr val="tx1">
                    <a:lumMod val="75000"/>
                    <a:lumOff val="25000"/>
                  </a:schemeClr>
                </a:solidFill>
                <a:latin typeface="Trebuchet MS" pitchFamily="34" charset="0"/>
              </a:rPr>
              <a:t>asp</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method</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get</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checkbox</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="arac1" name="arac1"&gt; Bisikletim var&lt;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checkbox</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="arac2" name="arac2"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="motosiklet"&gt;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for</a:t>
            </a:r>
            <a:r>
              <a:rPr lang="tr-TR" dirty="0" smtClean="0">
                <a:solidFill>
                  <a:schemeClr val="tx1">
                    <a:lumMod val="75000"/>
                    <a:lumOff val="25000"/>
                  </a:schemeClr>
                </a:solidFill>
                <a:latin typeface="Trebuchet MS" pitchFamily="34" charset="0"/>
              </a:rPr>
              <a:t>="arac2"&gt; Motosikletim var&lt;/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checkbox</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="arac3" name="arac3"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="otomobil"&gt;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for</a:t>
            </a:r>
            <a:r>
              <a:rPr lang="tr-TR" dirty="0" smtClean="0">
                <a:solidFill>
                  <a:schemeClr val="tx1">
                    <a:lumMod val="75000"/>
                    <a:lumOff val="25000"/>
                  </a:schemeClr>
                </a:solidFill>
                <a:latin typeface="Trebuchet MS" pitchFamily="34" charset="0"/>
              </a:rPr>
              <a:t>="arac3"&gt; Otomobilim var&lt;/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submit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="Gönder"&gt;</a:t>
            </a:r>
          </a:p>
          <a:p>
            <a:pPr marL="0" indent="0" algn="just">
              <a:buNone/>
            </a:pPr>
            <a:r>
              <a:rPr lang="tr-TR" dirty="0" smtClean="0">
                <a:solidFill>
                  <a:schemeClr val="tx1">
                    <a:lumMod val="75000"/>
                    <a:lumOff val="25000"/>
                  </a:schemeClr>
                </a:solidFill>
                <a:latin typeface="Trebuchet MS" pitchFamily="34" charset="0"/>
              </a:rPr>
              <a:t>&lt;/form&gt; </a:t>
            </a:r>
          </a:p>
          <a:p>
            <a:pPr marL="0" indent="0" algn="just">
              <a:buNone/>
            </a:pPr>
            <a:r>
              <a:rPr lang="tr-TR" dirty="0" smtClean="0">
                <a:solidFill>
                  <a:schemeClr val="tx1">
                    <a:lumMod val="75000"/>
                    <a:lumOff val="25000"/>
                  </a:schemeClr>
                </a:solidFill>
                <a:latin typeface="Trebuchet MS" pitchFamily="34" charset="0"/>
              </a:rPr>
              <a:t>&lt;/body&gt;</a:t>
            </a:r>
          </a:p>
          <a:p>
            <a:pPr marL="0" indent="0" algn="just">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Form İşlemleri</a:t>
            </a:r>
          </a:p>
          <a:p>
            <a:pPr marL="0" indent="0" algn="just">
              <a:buNone/>
            </a:pPr>
            <a:r>
              <a:rPr lang="tr-TR" i="1" dirty="0" smtClean="0">
                <a:solidFill>
                  <a:srgbClr val="C00000"/>
                </a:solidFill>
                <a:latin typeface="Trebuchet MS" pitchFamily="34" charset="0"/>
              </a:rPr>
              <a:t>Seçenek kutusu (</a:t>
            </a:r>
            <a:r>
              <a:rPr lang="tr-TR" i="1" dirty="0" err="1" smtClean="0">
                <a:solidFill>
                  <a:srgbClr val="C00000"/>
                </a:solidFill>
                <a:latin typeface="Trebuchet MS" pitchFamily="34" charset="0"/>
              </a:rPr>
              <a:t>Radio</a:t>
            </a:r>
            <a:r>
              <a:rPr lang="tr-TR" i="1" dirty="0" smtClean="0">
                <a:solidFill>
                  <a:srgbClr val="C00000"/>
                </a:solidFill>
                <a:latin typeface="Trebuchet MS" pitchFamily="34" charset="0"/>
              </a:rPr>
              <a:t>)</a:t>
            </a:r>
          </a:p>
          <a:p>
            <a:pPr marL="0" indent="0" algn="just">
              <a:buNone/>
            </a:pPr>
            <a:r>
              <a:rPr lang="tr-TR" dirty="0" smtClean="0">
                <a:solidFill>
                  <a:schemeClr val="tx1">
                    <a:lumMod val="75000"/>
                    <a:lumOff val="25000"/>
                  </a:schemeClr>
                </a:solidFill>
                <a:latin typeface="Trebuchet MS" pitchFamily="34" charset="0"/>
              </a:rPr>
              <a:t>Radyo düğmeleri, kullanıcının sınırlı sayıda seçenekten YALNIZCA BİRİNİ seçmesine izin verir.</a:t>
            </a:r>
          </a:p>
          <a:p>
            <a:pPr marL="0" indent="0" algn="just">
              <a:buNone/>
            </a:pPr>
            <a:r>
              <a:rPr lang="tr-TR" dirty="0" smtClean="0">
                <a:solidFill>
                  <a:schemeClr val="tx1">
                    <a:lumMod val="75000"/>
                    <a:lumOff val="25000"/>
                  </a:schemeClr>
                </a:solidFill>
                <a:latin typeface="Trebuchet MS" pitchFamily="34" charset="0"/>
              </a:rPr>
              <a:t>Aynı gruptaki onay kutularının </a:t>
            </a:r>
            <a:r>
              <a:rPr lang="tr-TR" dirty="0" smtClean="0">
                <a:solidFill>
                  <a:srgbClr val="C00000"/>
                </a:solidFill>
                <a:latin typeface="Trebuchet MS" pitchFamily="34" charset="0"/>
              </a:rPr>
              <a:t>name</a:t>
            </a:r>
            <a:r>
              <a:rPr lang="tr-TR" dirty="0" smtClean="0">
                <a:solidFill>
                  <a:schemeClr val="tx1">
                    <a:lumMod val="75000"/>
                    <a:lumOff val="25000"/>
                  </a:schemeClr>
                </a:solidFill>
                <a:latin typeface="Trebuchet MS" pitchFamily="34" charset="0"/>
              </a:rPr>
              <a:t> özelliği aynı olmalıdır.</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fontScale="70000" lnSpcReduction="20000"/>
          </a:bodyPr>
          <a:lstStyle/>
          <a:p>
            <a:pPr marL="0" indent="0" algn="just">
              <a:buFont typeface="Wingdings" pitchFamily="2" charset="2"/>
              <a:buNone/>
            </a:pPr>
            <a:r>
              <a:rPr lang="tr-TR" sz="3700" dirty="0" smtClean="0">
                <a:solidFill>
                  <a:srgbClr val="C00000"/>
                </a:solidFill>
                <a:latin typeface="Trebuchet MS" pitchFamily="34" charset="0"/>
              </a:rPr>
              <a:t>Form İşlemleri</a:t>
            </a:r>
          </a:p>
          <a:p>
            <a:pPr marL="0" indent="0" algn="just">
              <a:buNone/>
            </a:pPr>
            <a:r>
              <a:rPr lang="tr-TR" sz="3400" i="1" dirty="0" smtClean="0">
                <a:solidFill>
                  <a:srgbClr val="C00000"/>
                </a:solidFill>
                <a:latin typeface="Trebuchet MS" pitchFamily="34" charset="0"/>
              </a:rPr>
              <a:t>Seçenek kutusu (</a:t>
            </a:r>
            <a:r>
              <a:rPr lang="tr-TR" sz="3400" i="1" dirty="0" err="1" smtClean="0">
                <a:solidFill>
                  <a:srgbClr val="C00000"/>
                </a:solidFill>
                <a:latin typeface="Trebuchet MS" pitchFamily="34" charset="0"/>
              </a:rPr>
              <a:t>Radio</a:t>
            </a:r>
            <a:r>
              <a:rPr lang="tr-TR" sz="3400" i="1" dirty="0" smtClean="0">
                <a:solidFill>
                  <a:srgbClr val="C00000"/>
                </a:solidFill>
                <a:latin typeface="Trebuchet MS" pitchFamily="34" charset="0"/>
              </a:rPr>
              <a:t>)</a:t>
            </a:r>
          </a:p>
          <a:p>
            <a:pPr marL="0" indent="0" algn="just">
              <a:buNone/>
            </a:pPr>
            <a:r>
              <a:rPr lang="tr-TR" dirty="0" smtClean="0">
                <a:solidFill>
                  <a:schemeClr val="tx1">
                    <a:lumMod val="75000"/>
                    <a:lumOff val="25000"/>
                  </a:schemeClr>
                </a:solidFill>
                <a:latin typeface="Trebuchet MS" pitchFamily="34" charset="0"/>
              </a:rPr>
              <a:t>&lt;!DOCTYPE html&gt;</a:t>
            </a:r>
          </a:p>
          <a:p>
            <a:pPr marL="0" indent="0" algn="just">
              <a:buNone/>
            </a:pPr>
            <a:r>
              <a:rPr lang="tr-TR" dirty="0" smtClean="0">
                <a:solidFill>
                  <a:schemeClr val="tx1">
                    <a:lumMod val="75000"/>
                    <a:lumOff val="25000"/>
                  </a:schemeClr>
                </a:solidFill>
                <a:latin typeface="Trebuchet MS" pitchFamily="34" charset="0"/>
              </a:rPr>
              <a:t>&lt;html&gt;</a:t>
            </a:r>
          </a:p>
          <a:p>
            <a:pPr marL="0" indent="0" algn="just">
              <a:buNone/>
            </a:pPr>
            <a:r>
              <a:rPr lang="tr-TR" dirty="0" smtClean="0">
                <a:solidFill>
                  <a:schemeClr val="tx1">
                    <a:lumMod val="75000"/>
                    <a:lumOff val="25000"/>
                  </a:schemeClr>
                </a:solidFill>
                <a:latin typeface="Trebuchet MS" pitchFamily="34" charset="0"/>
              </a:rPr>
              <a:t>&lt;body&gt;</a:t>
            </a:r>
          </a:p>
          <a:p>
            <a:pPr marL="0" indent="0" algn="just">
              <a:buNone/>
            </a:pPr>
            <a:r>
              <a:rPr lang="tr-TR" dirty="0" smtClean="0">
                <a:solidFill>
                  <a:schemeClr val="tx1">
                    <a:lumMod val="75000"/>
                    <a:lumOff val="25000"/>
                  </a:schemeClr>
                </a:solidFill>
                <a:latin typeface="Trebuchet MS" pitchFamily="34" charset="0"/>
              </a:rPr>
              <a:t>&lt;h2&gt;Seçenek Kutusu&lt;/h2&gt;</a:t>
            </a:r>
          </a:p>
          <a:p>
            <a:pPr marL="0" indent="0" algn="just">
              <a:buNone/>
            </a:pPr>
            <a:r>
              <a:rPr lang="tr-TR" dirty="0" smtClean="0">
                <a:solidFill>
                  <a:schemeClr val="tx1">
                    <a:lumMod val="75000"/>
                    <a:lumOff val="25000"/>
                  </a:schemeClr>
                </a:solidFill>
                <a:latin typeface="Trebuchet MS" pitchFamily="34" charset="0"/>
              </a:rPr>
              <a:t>&lt;p&gt;Favori Web Dilinizi Seçiniz:&lt;/p&gt;</a:t>
            </a:r>
          </a:p>
          <a:p>
            <a:pPr marL="0" indent="0" algn="just">
              <a:buNone/>
            </a:pPr>
            <a:r>
              <a:rPr lang="tr-TR" dirty="0" smtClean="0">
                <a:solidFill>
                  <a:schemeClr val="tx1">
                    <a:lumMod val="75000"/>
                    <a:lumOff val="25000"/>
                  </a:schemeClr>
                </a:solidFill>
                <a:latin typeface="Trebuchet MS" pitchFamily="34" charset="0"/>
              </a:rPr>
              <a:t>&lt;form name="onay" </a:t>
            </a:r>
            <a:r>
              <a:rPr lang="tr-TR" dirty="0" err="1" smtClean="0">
                <a:solidFill>
                  <a:schemeClr val="tx1">
                    <a:lumMod val="75000"/>
                    <a:lumOff val="25000"/>
                  </a:schemeClr>
                </a:solidFill>
                <a:latin typeface="Trebuchet MS" pitchFamily="34" charset="0"/>
              </a:rPr>
              <a:t>action</a:t>
            </a:r>
            <a:r>
              <a:rPr lang="tr-TR" dirty="0" smtClean="0">
                <a:solidFill>
                  <a:schemeClr val="tx1">
                    <a:lumMod val="75000"/>
                    <a:lumOff val="25000"/>
                  </a:schemeClr>
                </a:solidFill>
                <a:latin typeface="Trebuchet MS" pitchFamily="34" charset="0"/>
              </a:rPr>
              <a:t>="onay.</a:t>
            </a:r>
            <a:r>
              <a:rPr lang="tr-TR" dirty="0" err="1" smtClean="0">
                <a:solidFill>
                  <a:schemeClr val="tx1">
                    <a:lumMod val="75000"/>
                    <a:lumOff val="25000"/>
                  </a:schemeClr>
                </a:solidFill>
                <a:latin typeface="Trebuchet MS" pitchFamily="34" charset="0"/>
              </a:rPr>
              <a:t>asp</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method</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get</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radio</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="html" name="favori_dil"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="HTML" </a:t>
            </a:r>
            <a:r>
              <a:rPr lang="tr-TR" dirty="0" err="1" smtClean="0">
                <a:solidFill>
                  <a:srgbClr val="C00000"/>
                </a:solidFill>
                <a:latin typeface="Trebuchet MS" pitchFamily="34" charset="0"/>
              </a:rPr>
              <a:t>chechked</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for</a:t>
            </a:r>
            <a:r>
              <a:rPr lang="tr-TR" dirty="0" smtClean="0">
                <a:solidFill>
                  <a:schemeClr val="tx1">
                    <a:lumMod val="75000"/>
                    <a:lumOff val="25000"/>
                  </a:schemeClr>
                </a:solidFill>
                <a:latin typeface="Trebuchet MS" pitchFamily="34" charset="0"/>
              </a:rPr>
              <a:t>="html"&gt;HTML&lt;/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radio</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css</a:t>
            </a:r>
            <a:r>
              <a:rPr lang="tr-TR" dirty="0" smtClean="0">
                <a:solidFill>
                  <a:schemeClr val="tx1">
                    <a:lumMod val="75000"/>
                    <a:lumOff val="25000"/>
                  </a:schemeClr>
                </a:solidFill>
                <a:latin typeface="Trebuchet MS" pitchFamily="34" charset="0"/>
              </a:rPr>
              <a:t>" name="favori_dil"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="CSS"&gt;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for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css</a:t>
            </a:r>
            <a:r>
              <a:rPr lang="tr-TR" dirty="0" smtClean="0">
                <a:solidFill>
                  <a:schemeClr val="tx1">
                    <a:lumMod val="75000"/>
                    <a:lumOff val="25000"/>
                  </a:schemeClr>
                </a:solidFill>
                <a:latin typeface="Trebuchet MS" pitchFamily="34" charset="0"/>
              </a:rPr>
              <a:t>"&gt;CSS&lt;/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radio</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id</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 name="favori_dil"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for</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"&gt;</a:t>
            </a:r>
            <a:r>
              <a:rPr lang="tr-TR" dirty="0" err="1" smtClean="0">
                <a:solidFill>
                  <a:schemeClr val="tx1">
                    <a:lumMod val="75000"/>
                    <a:lumOff val="25000"/>
                  </a:schemeClr>
                </a:solidFill>
                <a:latin typeface="Trebuchet MS" pitchFamily="34" charset="0"/>
              </a:rPr>
              <a:t>JavaScript</a:t>
            </a:r>
            <a:r>
              <a:rPr lang="tr-TR" dirty="0" smtClean="0">
                <a:solidFill>
                  <a:schemeClr val="tx1">
                    <a:lumMod val="75000"/>
                    <a:lumOff val="25000"/>
                  </a:schemeClr>
                </a:solidFill>
                <a:latin typeface="Trebuchet MS" pitchFamily="34" charset="0"/>
              </a:rPr>
              <a:t>&lt;/</a:t>
            </a:r>
            <a:r>
              <a:rPr lang="tr-TR" dirty="0" err="1" smtClean="0">
                <a:solidFill>
                  <a:schemeClr val="tx1">
                    <a:lumMod val="75000"/>
                    <a:lumOff val="25000"/>
                  </a:schemeClr>
                </a:solidFill>
                <a:latin typeface="Trebuchet MS" pitchFamily="34" charset="0"/>
              </a:rPr>
              <a:t>label</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&gt;&lt;</a:t>
            </a:r>
            <a:r>
              <a:rPr lang="tr-TR" dirty="0" err="1" smtClean="0">
                <a:solidFill>
                  <a:schemeClr val="tx1">
                    <a:lumMod val="75000"/>
                    <a:lumOff val="25000"/>
                  </a:schemeClr>
                </a:solidFill>
                <a:latin typeface="Trebuchet MS" pitchFamily="34" charset="0"/>
              </a:rPr>
              <a:t>br</a:t>
            </a:r>
            <a:r>
              <a:rPr lang="tr-TR" dirty="0" smtClean="0">
                <a:solidFill>
                  <a:schemeClr val="tx1">
                    <a:lumMod val="75000"/>
                    <a:lumOff val="25000"/>
                  </a:schemeClr>
                </a:solidFill>
                <a:latin typeface="Trebuchet MS" pitchFamily="34" charset="0"/>
              </a:rPr>
              <a:t>&gt;</a:t>
            </a:r>
          </a:p>
          <a:p>
            <a:pPr marL="0" indent="0" algn="just">
              <a:buNone/>
            </a:pPr>
            <a:r>
              <a:rPr lang="tr-TR" dirty="0" smtClean="0">
                <a:solidFill>
                  <a:schemeClr val="tx1">
                    <a:lumMod val="75000"/>
                    <a:lumOff val="25000"/>
                  </a:schemeClr>
                </a:solidFill>
                <a:latin typeface="Trebuchet MS" pitchFamily="34" charset="0"/>
              </a:rPr>
              <a:t>    &lt;</a:t>
            </a:r>
            <a:r>
              <a:rPr lang="tr-TR" dirty="0" err="1" smtClean="0">
                <a:solidFill>
                  <a:schemeClr val="tx1">
                    <a:lumMod val="75000"/>
                    <a:lumOff val="25000"/>
                  </a:schemeClr>
                </a:solidFill>
                <a:latin typeface="Trebuchet MS" pitchFamily="34" charset="0"/>
              </a:rPr>
              <a:t>input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type</a:t>
            </a:r>
            <a:r>
              <a:rPr lang="tr-TR" dirty="0" smtClean="0">
                <a:solidFill>
                  <a:schemeClr val="tx1">
                    <a:lumMod val="75000"/>
                    <a:lumOff val="25000"/>
                  </a:schemeClr>
                </a:solidFill>
                <a:latin typeface="Trebuchet MS" pitchFamily="34" charset="0"/>
              </a:rPr>
              <a:t>="</a:t>
            </a:r>
            <a:r>
              <a:rPr lang="tr-TR" dirty="0" err="1" smtClean="0">
                <a:solidFill>
                  <a:schemeClr val="tx1">
                    <a:lumMod val="75000"/>
                    <a:lumOff val="25000"/>
                  </a:schemeClr>
                </a:solidFill>
                <a:latin typeface="Trebuchet MS" pitchFamily="34" charset="0"/>
              </a:rPr>
              <a:t>submit</a:t>
            </a:r>
            <a:r>
              <a:rPr lang="tr-TR" dirty="0" smtClean="0">
                <a:solidFill>
                  <a:schemeClr val="tx1">
                    <a:lumMod val="75000"/>
                    <a:lumOff val="25000"/>
                  </a:schemeClr>
                </a:solidFill>
                <a:latin typeface="Trebuchet MS" pitchFamily="34" charset="0"/>
              </a:rPr>
              <a:t>" </a:t>
            </a:r>
            <a:r>
              <a:rPr lang="tr-TR" dirty="0" err="1" smtClean="0">
                <a:solidFill>
                  <a:schemeClr val="tx1">
                    <a:lumMod val="75000"/>
                    <a:lumOff val="25000"/>
                  </a:schemeClr>
                </a:solidFill>
                <a:latin typeface="Trebuchet MS" pitchFamily="34" charset="0"/>
              </a:rPr>
              <a:t>value</a:t>
            </a:r>
            <a:r>
              <a:rPr lang="tr-TR" dirty="0" smtClean="0">
                <a:solidFill>
                  <a:schemeClr val="tx1">
                    <a:lumMod val="75000"/>
                    <a:lumOff val="25000"/>
                  </a:schemeClr>
                </a:solidFill>
                <a:latin typeface="Trebuchet MS" pitchFamily="34" charset="0"/>
              </a:rPr>
              <a:t>="Gönder"&gt;</a:t>
            </a:r>
          </a:p>
          <a:p>
            <a:pPr marL="0" indent="0" algn="just">
              <a:buNone/>
            </a:pPr>
            <a:r>
              <a:rPr lang="tr-TR" dirty="0" smtClean="0">
                <a:solidFill>
                  <a:schemeClr val="tx1">
                    <a:lumMod val="75000"/>
                    <a:lumOff val="25000"/>
                  </a:schemeClr>
                </a:solidFill>
                <a:latin typeface="Trebuchet MS" pitchFamily="34" charset="0"/>
              </a:rPr>
              <a:t>&lt;/form&gt;</a:t>
            </a:r>
          </a:p>
          <a:p>
            <a:pPr marL="0" indent="0" algn="just">
              <a:buNone/>
            </a:pPr>
            <a:r>
              <a:rPr lang="tr-TR" dirty="0" smtClean="0">
                <a:solidFill>
                  <a:schemeClr val="tx1">
                    <a:lumMod val="75000"/>
                    <a:lumOff val="25000"/>
                  </a:schemeClr>
                </a:solidFill>
                <a:latin typeface="Trebuchet MS" pitchFamily="34" charset="0"/>
              </a:rPr>
              <a:t>&lt;/body&gt;</a:t>
            </a:r>
          </a:p>
          <a:p>
            <a:pPr marL="0" indent="0" algn="just">
              <a:buNone/>
            </a:pPr>
            <a:r>
              <a:rPr lang="tr-TR" dirty="0" smtClean="0">
                <a:solidFill>
                  <a:schemeClr val="tx1">
                    <a:lumMod val="75000"/>
                    <a:lumOff val="25000"/>
                  </a:schemeClr>
                </a:solidFill>
                <a:latin typeface="Trebuchet MS" pitchFamily="34" charset="0"/>
              </a:rPr>
              <a:t>&lt;/html&gt;</a:t>
            </a: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288032" y="1052736"/>
            <a:ext cx="8244408" cy="5805264"/>
          </a:xfrm>
        </p:spPr>
        <p:txBody>
          <a:bodyPr>
            <a:normAutofit/>
          </a:bodyPr>
          <a:lstStyle/>
          <a:p>
            <a:pPr marL="0" indent="0" algn="just">
              <a:buFont typeface="Wingdings" pitchFamily="2" charset="2"/>
              <a:buNone/>
            </a:pPr>
            <a:r>
              <a:rPr lang="tr-TR" sz="2600" dirty="0" smtClean="0">
                <a:solidFill>
                  <a:srgbClr val="C00000"/>
                </a:solidFill>
                <a:latin typeface="Trebuchet MS" pitchFamily="34" charset="0"/>
              </a:rPr>
              <a:t>Form İşlemleri</a:t>
            </a:r>
          </a:p>
          <a:p>
            <a:pPr marL="0" indent="0" algn="just">
              <a:buNone/>
            </a:pPr>
            <a:r>
              <a:rPr lang="tr-TR" i="1" dirty="0" smtClean="0">
                <a:solidFill>
                  <a:srgbClr val="C00000"/>
                </a:solidFill>
                <a:latin typeface="Trebuchet MS" pitchFamily="34" charset="0"/>
              </a:rPr>
              <a:t>Diğer </a:t>
            </a:r>
            <a:r>
              <a:rPr lang="tr-TR" i="1" dirty="0" err="1" smtClean="0">
                <a:solidFill>
                  <a:srgbClr val="C00000"/>
                </a:solidFill>
                <a:latin typeface="Trebuchet MS" pitchFamily="34" charset="0"/>
              </a:rPr>
              <a:t>Input</a:t>
            </a:r>
            <a:r>
              <a:rPr lang="tr-TR" i="1" dirty="0" smtClean="0">
                <a:solidFill>
                  <a:srgbClr val="C00000"/>
                </a:solidFill>
                <a:latin typeface="Trebuchet MS" pitchFamily="34" charset="0"/>
              </a:rPr>
              <a:t> (Veri girişi) Tipleri</a:t>
            </a:r>
          </a:p>
          <a:p>
            <a:pPr marL="0" indent="0" algn="just">
              <a:buNone/>
            </a:pPr>
            <a:r>
              <a:rPr lang="tr-TR" dirty="0" err="1" smtClean="0">
                <a:solidFill>
                  <a:schemeClr val="tx1">
                    <a:lumMod val="75000"/>
                    <a:lumOff val="25000"/>
                  </a:schemeClr>
                </a:solidFill>
                <a:latin typeface="Trebuchet MS" pitchFamily="34" charset="0"/>
              </a:rPr>
              <a:t>HTML'de</a:t>
            </a:r>
            <a:r>
              <a:rPr lang="tr-TR" dirty="0" smtClean="0">
                <a:solidFill>
                  <a:schemeClr val="tx1">
                    <a:lumMod val="75000"/>
                    <a:lumOff val="25000"/>
                  </a:schemeClr>
                </a:solidFill>
                <a:latin typeface="Trebuchet MS" pitchFamily="34" charset="0"/>
              </a:rPr>
              <a:t> kullanılabilen farklı giriş türleri şunlardır:</a:t>
            </a:r>
          </a:p>
          <a:p>
            <a:pPr marL="268288" indent="-268288" algn="just">
              <a:buClr>
                <a:srgbClr val="C00000"/>
              </a:buClr>
              <a:buSzPct val="100000"/>
              <a:buFont typeface="Wingdings" pitchFamily="2" charset="2"/>
              <a:buChar char="§"/>
            </a:pPr>
            <a:r>
              <a:rPr lang="tr-TR" dirty="0" err="1" smtClean="0">
                <a:solidFill>
                  <a:srgbClr val="C00000"/>
                </a:solidFill>
                <a:latin typeface="Trebuchet MS" pitchFamily="34" charset="0"/>
              </a:rPr>
              <a:t>color</a:t>
            </a:r>
            <a:r>
              <a:rPr lang="tr-TR" dirty="0" smtClean="0">
                <a:solidFill>
                  <a:srgbClr val="C00000"/>
                </a:solidFill>
                <a:latin typeface="Trebuchet MS" pitchFamily="34" charset="0"/>
              </a:rPr>
              <a:t>: </a:t>
            </a:r>
            <a:r>
              <a:rPr lang="tr-TR" dirty="0" smtClean="0">
                <a:solidFill>
                  <a:schemeClr val="tx1">
                    <a:lumMod val="75000"/>
                    <a:lumOff val="25000"/>
                  </a:schemeClr>
                </a:solidFill>
                <a:latin typeface="Trebuchet MS" pitchFamily="34" charset="0"/>
              </a:rPr>
              <a:t>bir renk içermesi gereken giriş alanları için kullanılır. Tarayıcı desteğine bağlı olarak, giriş alanında bir renk seçici görünebilir.</a:t>
            </a:r>
          </a:p>
          <a:p>
            <a:pPr marL="268288" indent="-268288" algn="just">
              <a:buClr>
                <a:srgbClr val="C00000"/>
              </a:buClr>
              <a:buSzPct val="100000"/>
              <a:buFont typeface="Wingdings" pitchFamily="2" charset="2"/>
              <a:buChar char="§"/>
            </a:pPr>
            <a:r>
              <a:rPr lang="tr-TR" dirty="0" err="1" smtClean="0">
                <a:solidFill>
                  <a:srgbClr val="C00000"/>
                </a:solidFill>
                <a:latin typeface="Trebuchet MS" pitchFamily="34" charset="0"/>
              </a:rPr>
              <a:t>date</a:t>
            </a:r>
            <a:r>
              <a:rPr lang="tr-TR" dirty="0" smtClean="0">
                <a:solidFill>
                  <a:srgbClr val="C00000"/>
                </a:solidFill>
                <a:latin typeface="Trebuchet MS" pitchFamily="34" charset="0"/>
              </a:rPr>
              <a:t>:</a:t>
            </a:r>
            <a:r>
              <a:rPr lang="tr-TR" dirty="0" smtClean="0">
                <a:solidFill>
                  <a:schemeClr val="tx1">
                    <a:lumMod val="75000"/>
                    <a:lumOff val="25000"/>
                  </a:schemeClr>
                </a:solidFill>
                <a:latin typeface="Trebuchet MS" pitchFamily="34" charset="0"/>
              </a:rPr>
              <a:t> tarih içermesi gereken giriş alanları için kullanılır. </a:t>
            </a:r>
          </a:p>
          <a:p>
            <a:pPr marL="268288" indent="-268288" algn="just">
              <a:buClr>
                <a:srgbClr val="C00000"/>
              </a:buClr>
              <a:buSzPct val="100000"/>
              <a:buFont typeface="Wingdings" pitchFamily="2" charset="2"/>
              <a:buChar char="§"/>
            </a:pPr>
            <a:r>
              <a:rPr lang="tr-TR" dirty="0" err="1" smtClean="0">
                <a:solidFill>
                  <a:srgbClr val="C00000"/>
                </a:solidFill>
                <a:latin typeface="Trebuchet MS" pitchFamily="34" charset="0"/>
              </a:rPr>
              <a:t>Datetime</a:t>
            </a:r>
            <a:r>
              <a:rPr lang="tr-TR" dirty="0" smtClean="0">
                <a:solidFill>
                  <a:srgbClr val="C00000"/>
                </a:solidFill>
                <a:latin typeface="Trebuchet MS" pitchFamily="34" charset="0"/>
              </a:rPr>
              <a:t>-</a:t>
            </a:r>
            <a:r>
              <a:rPr lang="tr-TR" dirty="0" err="1" smtClean="0">
                <a:solidFill>
                  <a:srgbClr val="C00000"/>
                </a:solidFill>
                <a:latin typeface="Trebuchet MS" pitchFamily="34" charset="0"/>
              </a:rPr>
              <a:t>local</a:t>
            </a:r>
            <a:r>
              <a:rPr lang="tr-TR" dirty="0" smtClean="0">
                <a:solidFill>
                  <a:srgbClr val="C00000"/>
                </a:solidFill>
                <a:latin typeface="Trebuchet MS" pitchFamily="34" charset="0"/>
              </a:rPr>
              <a:t>: </a:t>
            </a:r>
            <a:r>
              <a:rPr lang="es-ES" dirty="0" smtClean="0">
                <a:solidFill>
                  <a:schemeClr val="tx1">
                    <a:lumMod val="75000"/>
                    <a:lumOff val="25000"/>
                  </a:schemeClr>
                </a:solidFill>
                <a:latin typeface="Trebuchet MS" pitchFamily="34" charset="0"/>
              </a:rPr>
              <a:t>saat dilimi olmadan bir tarih ve saat giriş alanı belirtir.</a:t>
            </a:r>
            <a:endParaRPr lang="tr-TR" dirty="0" smtClean="0">
              <a:solidFill>
                <a:schemeClr val="tx1">
                  <a:lumMod val="75000"/>
                  <a:lumOff val="25000"/>
                </a:schemeClr>
              </a:solidFill>
              <a:latin typeface="Trebuchet MS" pitchFamily="34" charset="0"/>
            </a:endParaRPr>
          </a:p>
          <a:p>
            <a:pPr marL="268288" indent="-268288" algn="just">
              <a:buClr>
                <a:srgbClr val="C00000"/>
              </a:buClr>
              <a:buSzPct val="100000"/>
              <a:buFont typeface="Wingdings" pitchFamily="2" charset="2"/>
              <a:buChar char="§"/>
            </a:pPr>
            <a:r>
              <a:rPr lang="tr-TR" dirty="0" smtClean="0">
                <a:solidFill>
                  <a:srgbClr val="C00000"/>
                </a:solidFill>
                <a:latin typeface="Trebuchet MS" pitchFamily="34" charset="0"/>
              </a:rPr>
              <a:t>file: </a:t>
            </a:r>
            <a:r>
              <a:rPr lang="tr-TR" dirty="0" smtClean="0">
                <a:solidFill>
                  <a:schemeClr val="tx1">
                    <a:lumMod val="75000"/>
                    <a:lumOff val="25000"/>
                  </a:schemeClr>
                </a:solidFill>
                <a:latin typeface="Trebuchet MS" pitchFamily="34" charset="0"/>
              </a:rPr>
              <a:t>dosya yüklemeleri için bir dosya seçme alanı ve bir "</a:t>
            </a:r>
            <a:r>
              <a:rPr lang="tr-TR" dirty="0" err="1" smtClean="0">
                <a:solidFill>
                  <a:schemeClr val="tx1">
                    <a:lumMod val="75000"/>
                    <a:lumOff val="25000"/>
                  </a:schemeClr>
                </a:solidFill>
                <a:latin typeface="Trebuchet MS" pitchFamily="34" charset="0"/>
              </a:rPr>
              <a:t>Gözat</a:t>
            </a:r>
            <a:r>
              <a:rPr lang="tr-TR" dirty="0" smtClean="0">
                <a:solidFill>
                  <a:schemeClr val="tx1">
                    <a:lumMod val="75000"/>
                    <a:lumOff val="25000"/>
                  </a:schemeClr>
                </a:solidFill>
                <a:latin typeface="Trebuchet MS" pitchFamily="34" charset="0"/>
              </a:rPr>
              <a:t>" düğmesi tanımlar.</a:t>
            </a:r>
          </a:p>
          <a:p>
            <a:pPr marL="268288" indent="-268288" algn="just">
              <a:buClr>
                <a:srgbClr val="C00000"/>
              </a:buClr>
              <a:buSzPct val="100000"/>
              <a:buFont typeface="Wingdings" pitchFamily="2" charset="2"/>
              <a:buChar char="§"/>
            </a:pPr>
            <a:r>
              <a:rPr lang="tr-TR" dirty="0" err="1" smtClean="0">
                <a:solidFill>
                  <a:srgbClr val="C00000"/>
                </a:solidFill>
                <a:latin typeface="Trebuchet MS" pitchFamily="34" charset="0"/>
              </a:rPr>
              <a:t>month</a:t>
            </a:r>
            <a:r>
              <a:rPr lang="tr-TR" dirty="0" smtClean="0">
                <a:solidFill>
                  <a:srgbClr val="C00000"/>
                </a:solidFill>
                <a:latin typeface="Trebuchet MS" pitchFamily="34" charset="0"/>
              </a:rPr>
              <a:t>:</a:t>
            </a:r>
            <a:r>
              <a:rPr lang="tr-TR" dirty="0" smtClean="0">
                <a:solidFill>
                  <a:schemeClr val="tx1">
                    <a:lumMod val="75000"/>
                    <a:lumOff val="25000"/>
                  </a:schemeClr>
                </a:solidFill>
                <a:latin typeface="Trebuchet MS" pitchFamily="34" charset="0"/>
              </a:rPr>
              <a:t> kullanıcının bir ay ve yıl seçmesini sağlar.</a:t>
            </a: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a:p>
            <a:pPr marL="0" indent="0" algn="just">
              <a:buNone/>
            </a:pPr>
            <a:endParaRPr lang="tr-TR" dirty="0" smtClean="0">
              <a:solidFill>
                <a:schemeClr val="tx1">
                  <a:lumMod val="75000"/>
                  <a:lumOff val="25000"/>
                </a:schemeClr>
              </a:solidFill>
              <a:latin typeface="Trebuchet MS" pitchFamily="34" charset="0"/>
            </a:endParaRPr>
          </a:p>
        </p:txBody>
      </p:sp>
      <p:sp>
        <p:nvSpPr>
          <p:cNvPr id="5" name="4 Metin kutusu"/>
          <p:cNvSpPr txBox="1"/>
          <p:nvPr/>
        </p:nvSpPr>
        <p:spPr>
          <a:xfrm>
            <a:off x="285720" y="428604"/>
            <a:ext cx="8318728" cy="523220"/>
          </a:xfrm>
          <a:prstGeom prst="rect">
            <a:avLst/>
          </a:prstGeom>
          <a:noFill/>
        </p:spPr>
        <p:txBody>
          <a:bodyPr wrap="square" rtlCol="0">
            <a:spAutoFit/>
          </a:bodyPr>
          <a:lstStyle/>
          <a:p>
            <a:pPr algn="just"/>
            <a:r>
              <a:rPr lang="tr-TR" sz="2800" dirty="0" smtClean="0">
                <a:solidFill>
                  <a:srgbClr val="C00000"/>
                </a:solidFill>
                <a:latin typeface="Trebuchet MS" pitchFamily="34" charset="0"/>
              </a:rPr>
              <a:t>HTML İŞARETLEME DİLİ</a:t>
            </a:r>
            <a:endParaRPr lang="tr-TR" sz="2800" dirty="0">
              <a:solidFill>
                <a:srgbClr val="C00000"/>
              </a:solidFill>
              <a:latin typeface="Trebuchet MS" pitchFamily="34" charset="0"/>
            </a:endParaRPr>
          </a:p>
        </p:txBody>
      </p:sp>
      <p:sp>
        <p:nvSpPr>
          <p:cNvPr id="2050" name="AutoShape 2"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2052" name="AutoShape 4" descr="stratejik plan – Demet Ek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13988</TotalTime>
  <Words>1397</Words>
  <Application>Microsoft Office PowerPoint</Application>
  <PresentationFormat>Ekran Gösterisi (4:3)</PresentationFormat>
  <Paragraphs>195</Paragraphs>
  <Slides>15</Slides>
  <Notes>14</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Cumba</vt:lpstr>
      <vt:lpstr>WEB TASARIMI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Eğitimle İlgili </dc:title>
  <dc:creator>AOguz</dc:creator>
  <cp:lastModifiedBy>Akturk</cp:lastModifiedBy>
  <cp:revision>962</cp:revision>
  <dcterms:created xsi:type="dcterms:W3CDTF">2012-10-12T19:56:05Z</dcterms:created>
  <dcterms:modified xsi:type="dcterms:W3CDTF">2022-11-07T12:24:06Z</dcterms:modified>
</cp:coreProperties>
</file>