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3"/>
  </p:notesMasterIdLst>
  <p:sldIdLst>
    <p:sldId id="256" r:id="rId2"/>
    <p:sldId id="527" r:id="rId3"/>
    <p:sldId id="657" r:id="rId4"/>
    <p:sldId id="734" r:id="rId5"/>
    <p:sldId id="761" r:id="rId6"/>
    <p:sldId id="758" r:id="rId7"/>
    <p:sldId id="760" r:id="rId8"/>
    <p:sldId id="762" r:id="rId9"/>
    <p:sldId id="763" r:id="rId10"/>
    <p:sldId id="764" r:id="rId11"/>
    <p:sldId id="765" r:id="rId12"/>
    <p:sldId id="766" r:id="rId13"/>
    <p:sldId id="767" r:id="rId14"/>
    <p:sldId id="772" r:id="rId15"/>
    <p:sldId id="768" r:id="rId16"/>
    <p:sldId id="769" r:id="rId17"/>
    <p:sldId id="770" r:id="rId18"/>
    <p:sldId id="771" r:id="rId19"/>
    <p:sldId id="773" r:id="rId20"/>
    <p:sldId id="774" r:id="rId21"/>
    <p:sldId id="775" r:id="rId22"/>
    <p:sldId id="776" r:id="rId23"/>
    <p:sldId id="777" r:id="rId24"/>
    <p:sldId id="778" r:id="rId25"/>
    <p:sldId id="779" r:id="rId26"/>
    <p:sldId id="780" r:id="rId27"/>
    <p:sldId id="781" r:id="rId28"/>
    <p:sldId id="782" r:id="rId29"/>
    <p:sldId id="783" r:id="rId30"/>
    <p:sldId id="784" r:id="rId31"/>
    <p:sldId id="785"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2832" autoAdjust="0"/>
  </p:normalViewPr>
  <p:slideViewPr>
    <p:cSldViewPr>
      <p:cViewPr>
        <p:scale>
          <a:sx n="60" d="100"/>
          <a:sy n="60" d="100"/>
        </p:scale>
        <p:origin x="-1560" y="-16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23E4-09D3-427C-831B-50E8FBA1AE8C}" type="datetimeFigureOut">
              <a:rPr lang="tr-TR" smtClean="0"/>
              <a:pPr/>
              <a:t>2.12.2022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E9089-F4C1-4077-A4CA-AC31FC2677E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16</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17</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18</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19</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21</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22</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23</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24</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25</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26</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27</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28</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29</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30</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31</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4122C9-FD2B-41C6-8277-5965C8284F6C}" type="datetimeFigureOut">
              <a:rPr lang="tr-TR" smtClean="0"/>
              <a:pPr/>
              <a:t>2.12.2022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48A94BF-475D-4723-847D-E30041FBA16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2.12.2022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2.12.2022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64122C9-FD2B-41C6-8277-5965C8284F6C}" type="datetimeFigureOut">
              <a:rPr lang="tr-TR" smtClean="0"/>
              <a:pPr/>
              <a:t>2.12.2022</a:t>
            </a:fld>
            <a:endParaRPr lang="tr-TR"/>
          </a:p>
        </p:txBody>
      </p:sp>
      <p:sp>
        <p:nvSpPr>
          <p:cNvPr id="9" name="8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64122C9-FD2B-41C6-8277-5965C8284F6C}" type="datetimeFigureOut">
              <a:rPr lang="tr-TR" smtClean="0"/>
              <a:pPr/>
              <a:t>2.12.2022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48A94BF-475D-4723-847D-E30041FBA16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64122C9-FD2B-41C6-8277-5965C8284F6C}" type="datetimeFigureOut">
              <a:rPr lang="tr-TR" smtClean="0"/>
              <a:pPr/>
              <a:t>2.12.2022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64122C9-FD2B-41C6-8277-5965C8284F6C}" type="datetimeFigureOut">
              <a:rPr lang="tr-TR" smtClean="0"/>
              <a:pPr/>
              <a:t>2.12.2022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64122C9-FD2B-41C6-8277-5965C8284F6C}" type="datetimeFigureOut">
              <a:rPr lang="tr-TR" smtClean="0"/>
              <a:pPr/>
              <a:t>2.12.2022</a:t>
            </a:fld>
            <a:endParaRPr lang="tr-TR"/>
          </a:p>
        </p:txBody>
      </p:sp>
      <p:sp>
        <p:nvSpPr>
          <p:cNvPr id="7" name="6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64122C9-FD2B-41C6-8277-5965C8284F6C}" type="datetimeFigureOut">
              <a:rPr lang="tr-TR" smtClean="0"/>
              <a:pPr/>
              <a:t>2.12.2022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64122C9-FD2B-41C6-8277-5965C8284F6C}" type="datetimeFigureOut">
              <a:rPr lang="tr-TR" smtClean="0"/>
              <a:pPr/>
              <a:t>2.12.2022</a:t>
            </a:fld>
            <a:endParaRPr lang="tr-TR"/>
          </a:p>
        </p:txBody>
      </p:sp>
      <p:sp>
        <p:nvSpPr>
          <p:cNvPr id="22" name="21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64122C9-FD2B-41C6-8277-5965C8284F6C}" type="datetimeFigureOut">
              <a:rPr lang="tr-TR" smtClean="0"/>
              <a:pPr/>
              <a:t>2.12.2022</a:t>
            </a:fld>
            <a:endParaRPr lang="tr-TR"/>
          </a:p>
        </p:txBody>
      </p:sp>
      <p:sp>
        <p:nvSpPr>
          <p:cNvPr id="18" name="17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4122C9-FD2B-41C6-8277-5965C8284F6C}" type="datetimeFigureOut">
              <a:rPr lang="tr-TR" smtClean="0"/>
              <a:pPr/>
              <a:t>2.12.2022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8A94BF-475D-4723-847D-E30041FBA1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ctr"/>
            <a:r>
              <a:rPr lang="tr-TR" dirty="0" smtClean="0">
                <a:latin typeface="Trebuchet MS" pitchFamily="34" charset="0"/>
              </a:rPr>
              <a:t>WEB TASARIMI</a:t>
            </a:r>
            <a:br>
              <a:rPr lang="tr-TR" dirty="0" smtClean="0">
                <a:latin typeface="Trebuchet MS" pitchFamily="34" charset="0"/>
              </a:rPr>
            </a:br>
            <a:r>
              <a:rPr lang="tr-TR" dirty="0" smtClean="0">
                <a:latin typeface="Trebuchet MS" pitchFamily="34" charset="0"/>
              </a:rPr>
              <a:t> </a:t>
            </a:r>
            <a:br>
              <a:rPr lang="tr-TR" dirty="0" smtClean="0">
                <a:latin typeface="Trebuchet MS" pitchFamily="34" charset="0"/>
              </a:rPr>
            </a:br>
            <a:r>
              <a:rPr lang="tr-TR" dirty="0" smtClean="0">
                <a:latin typeface="Trebuchet MS" pitchFamily="34" charset="0"/>
              </a:rPr>
              <a:t/>
            </a:r>
            <a:br>
              <a:rPr lang="tr-TR" dirty="0" smtClean="0">
                <a:latin typeface="Trebuchet MS" pitchFamily="34" charset="0"/>
              </a:rPr>
            </a:br>
            <a:endParaRPr lang="tr-TR" dirty="0">
              <a:latin typeface="Trebuchet MS" pitchFamily="34" charset="0"/>
            </a:endParaRPr>
          </a:p>
        </p:txBody>
      </p:sp>
      <p:sp>
        <p:nvSpPr>
          <p:cNvPr id="3" name="2 Alt Başlık"/>
          <p:cNvSpPr>
            <a:spLocks noGrp="1"/>
          </p:cNvSpPr>
          <p:nvPr>
            <p:ph type="subTitle" idx="1"/>
          </p:nvPr>
        </p:nvSpPr>
        <p:spPr>
          <a:xfrm>
            <a:off x="3575826" y="4071942"/>
            <a:ext cx="5100630" cy="1229266"/>
          </a:xfrm>
        </p:spPr>
        <p:txBody>
          <a:bodyPr>
            <a:normAutofit/>
          </a:bodyPr>
          <a:lstStyle/>
          <a:p>
            <a:endParaRPr lang="tr-TR" sz="1900" dirty="0" smtClean="0">
              <a:solidFill>
                <a:srgbClr val="C00000"/>
              </a:solidFill>
              <a:latin typeface="+mj-lt"/>
            </a:endParaRPr>
          </a:p>
          <a:p>
            <a:endParaRPr lang="tr-TR" dirty="0" smtClean="0"/>
          </a:p>
          <a:p>
            <a:r>
              <a:rPr lang="tr-TR" dirty="0" smtClean="0"/>
              <a:t>Doç. Dr. Ahmet Oğuz AKTÜRK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396044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Yazım Kuralları</a:t>
            </a:r>
          </a:p>
          <a:p>
            <a:pPr marL="441325" indent="-346075" algn="just">
              <a:buClr>
                <a:srgbClr val="C00000"/>
              </a:buClr>
              <a:buSzPct val="100000"/>
              <a:buFont typeface="Wingdings" pitchFamily="2" charset="2"/>
              <a:buChar char="§"/>
            </a:pPr>
            <a:r>
              <a:rPr lang="tr-TR" dirty="0" err="1" smtClean="0">
                <a:solidFill>
                  <a:srgbClr val="C00000"/>
                </a:solidFill>
                <a:latin typeface="Trebuchet MS" pitchFamily="34" charset="0"/>
              </a:rPr>
              <a:t>Selector</a:t>
            </a:r>
            <a:r>
              <a:rPr lang="tr-TR" dirty="0" smtClean="0">
                <a:solidFill>
                  <a:schemeClr val="tx1">
                    <a:lumMod val="75000"/>
                    <a:lumOff val="25000"/>
                  </a:schemeClr>
                </a:solidFill>
                <a:latin typeface="Trebuchet MS" pitchFamily="34" charset="0"/>
              </a:rPr>
              <a:t> (Seçici-HTML etiketi), stil vermek istediğiniz HTML öğesine işaret eder.</a:t>
            </a:r>
          </a:p>
          <a:p>
            <a:pPr marL="441325" indent="-346075" algn="just">
              <a:buClr>
                <a:srgbClr val="C00000"/>
              </a:buClr>
              <a:buSzPct val="100000"/>
              <a:buFont typeface="Wingdings" pitchFamily="2" charset="2"/>
              <a:buChar char="§"/>
            </a:pPr>
            <a:r>
              <a:rPr lang="tr-TR" dirty="0" err="1" smtClean="0">
                <a:solidFill>
                  <a:srgbClr val="C00000"/>
                </a:solidFill>
                <a:latin typeface="Trebuchet MS" pitchFamily="34" charset="0"/>
              </a:rPr>
              <a:t>Declaration</a:t>
            </a:r>
            <a:r>
              <a:rPr lang="tr-TR" dirty="0" smtClean="0">
                <a:solidFill>
                  <a:schemeClr val="tx1">
                    <a:lumMod val="75000"/>
                    <a:lumOff val="25000"/>
                  </a:schemeClr>
                </a:solidFill>
                <a:latin typeface="Trebuchet MS" pitchFamily="34" charset="0"/>
              </a:rPr>
              <a:t> (Bildirim) bloğu, noktalı virgülle ayrılmış bir veya daha fazla bildirim içerir.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Her bildirim, iki nokta üst üste ile ayrılmış bir CSS </a:t>
            </a:r>
            <a:r>
              <a:rPr lang="tr-TR" dirty="0" err="1" smtClean="0">
                <a:solidFill>
                  <a:srgbClr val="002060"/>
                </a:solidFill>
                <a:latin typeface="Trebuchet MS" pitchFamily="34" charset="0"/>
              </a:rPr>
              <a:t>Property</a:t>
            </a:r>
            <a:r>
              <a:rPr lang="tr-TR" dirty="0" smtClean="0">
                <a:solidFill>
                  <a:srgbClr val="002060"/>
                </a:solidFill>
                <a:latin typeface="Trebuchet MS" pitchFamily="34" charset="0"/>
              </a:rPr>
              <a:t> </a:t>
            </a:r>
            <a:r>
              <a:rPr lang="tr-TR" dirty="0" smtClean="0">
                <a:solidFill>
                  <a:schemeClr val="tx1">
                    <a:lumMod val="75000"/>
                    <a:lumOff val="25000"/>
                  </a:schemeClr>
                </a:solidFill>
                <a:latin typeface="Trebuchet MS" pitchFamily="34" charset="0"/>
              </a:rPr>
              <a:t>(özellik</a:t>
            </a:r>
            <a:r>
              <a:rPr lang="tr-TR" dirty="0" smtClean="0">
                <a:solidFill>
                  <a:srgbClr val="002060"/>
                </a:solidFill>
                <a:latin typeface="Trebuchet MS" pitchFamily="34" charset="0"/>
              </a:rPr>
              <a:t>)</a:t>
            </a:r>
            <a:r>
              <a:rPr lang="tr-TR" dirty="0" smtClean="0">
                <a:solidFill>
                  <a:schemeClr val="tx1">
                    <a:lumMod val="75000"/>
                    <a:lumOff val="25000"/>
                  </a:schemeClr>
                </a:solidFill>
                <a:latin typeface="Trebuchet MS" pitchFamily="34" charset="0"/>
              </a:rPr>
              <a:t> adı ve bir </a:t>
            </a:r>
            <a:r>
              <a:rPr lang="tr-TR" dirty="0" err="1" smtClean="0">
                <a:solidFill>
                  <a:srgbClr val="002060"/>
                </a:solidFill>
                <a:latin typeface="Trebuchet MS" pitchFamily="34" charset="0"/>
              </a:rPr>
              <a:t>Value</a:t>
            </a:r>
            <a:r>
              <a:rPr lang="tr-TR" dirty="0" smtClean="0">
                <a:solidFill>
                  <a:schemeClr val="tx1">
                    <a:lumMod val="75000"/>
                    <a:lumOff val="25000"/>
                  </a:schemeClr>
                </a:solidFill>
                <a:latin typeface="Trebuchet MS" pitchFamily="34" charset="0"/>
              </a:rPr>
              <a:t> (değer) içerir.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Birden çok CSS bildirimi noktalı virgülle ayrılır ve bildirim blokları süslü parantez içine yazılır.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4098" name="Picture 2"/>
          <p:cNvPicPr>
            <a:picLocks noChangeAspect="1" noChangeArrowheads="1"/>
          </p:cNvPicPr>
          <p:nvPr/>
        </p:nvPicPr>
        <p:blipFill>
          <a:blip r:embed="rId3" cstate="print"/>
          <a:srcRect/>
          <a:stretch>
            <a:fillRect/>
          </a:stretch>
        </p:blipFill>
        <p:spPr bwMode="auto">
          <a:xfrm>
            <a:off x="1028158" y="4941168"/>
            <a:ext cx="6924138"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Yazım Kuralları</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kodlarındaki okunabilirliği arttırmak için genelde her özellik alt alta yazılır.</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8" name="Picture 2"/>
          <p:cNvPicPr>
            <a:picLocks noChangeAspect="1" noChangeArrowheads="1"/>
          </p:cNvPicPr>
          <p:nvPr/>
        </p:nvPicPr>
        <p:blipFill>
          <a:blip r:embed="rId3" cstate="print"/>
          <a:srcRect/>
          <a:stretch>
            <a:fillRect/>
          </a:stretch>
        </p:blipFill>
        <p:spPr bwMode="auto">
          <a:xfrm>
            <a:off x="899592" y="1772816"/>
            <a:ext cx="7420978" cy="1656184"/>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989534" y="4608684"/>
            <a:ext cx="2358330" cy="20606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8052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Yazım Kuralları</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kodları yazılırken gruplama yapılabilir.</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kodu sadece belli bir </a:t>
            </a:r>
            <a:r>
              <a:rPr lang="tr-TR" dirty="0" err="1" smtClean="0">
                <a:solidFill>
                  <a:srgbClr val="C00000"/>
                </a:solidFill>
                <a:latin typeface="Trebuchet MS" pitchFamily="34" charset="0"/>
              </a:rPr>
              <a:t>id</a:t>
            </a:r>
            <a:r>
              <a:rPr lang="tr-TR" dirty="0" smtClean="0">
                <a:solidFill>
                  <a:schemeClr val="tx1">
                    <a:lumMod val="75000"/>
                    <a:lumOff val="25000"/>
                  </a:schemeClr>
                </a:solidFill>
                <a:latin typeface="Trebuchet MS" pitchFamily="34" charset="0"/>
              </a:rPr>
              <a:t> değerine sahip HTML etiketine uygulanabilir.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147" name="Picture 3"/>
          <p:cNvPicPr>
            <a:picLocks noChangeAspect="1" noChangeArrowheads="1"/>
          </p:cNvPicPr>
          <p:nvPr/>
        </p:nvPicPr>
        <p:blipFill>
          <a:blip r:embed="rId3" cstate="print"/>
          <a:srcRect/>
          <a:stretch>
            <a:fillRect/>
          </a:stretch>
        </p:blipFill>
        <p:spPr bwMode="auto">
          <a:xfrm>
            <a:off x="755576" y="2060848"/>
            <a:ext cx="2939527" cy="1584176"/>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899592" y="4725144"/>
            <a:ext cx="2902667"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61662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Yazım Kuralları</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kodlarını birden fazla HTML komutuna uygulamak için CSS kodlarına bir isim verip </a:t>
            </a:r>
            <a:r>
              <a:rPr lang="tr-TR" dirty="0" err="1" smtClean="0">
                <a:solidFill>
                  <a:srgbClr val="C00000"/>
                </a:solidFill>
                <a:latin typeface="Trebuchet MS" pitchFamily="34" charset="0"/>
              </a:rPr>
              <a:t>class</a:t>
            </a:r>
            <a:r>
              <a:rPr lang="tr-TR" dirty="0" smtClean="0">
                <a:solidFill>
                  <a:schemeClr val="tx1">
                    <a:lumMod val="75000"/>
                    <a:lumOff val="25000"/>
                  </a:schemeClr>
                </a:solidFill>
                <a:latin typeface="Trebuchet MS" pitchFamily="34" charset="0"/>
              </a:rPr>
              <a:t> özelliği kullanılır.</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 sınıftan (</a:t>
            </a:r>
            <a:r>
              <a:rPr lang="tr-TR" dirty="0" err="1" smtClean="0">
                <a:solidFill>
                  <a:srgbClr val="C00000"/>
                </a:solidFill>
                <a:latin typeface="Trebuchet MS" pitchFamily="34" charset="0"/>
              </a:rPr>
              <a:t>class</a:t>
            </a:r>
            <a:r>
              <a:rPr lang="tr-TR" dirty="0" smtClean="0">
                <a:solidFill>
                  <a:schemeClr val="tx1">
                    <a:lumMod val="75000"/>
                    <a:lumOff val="25000"/>
                  </a:schemeClr>
                </a:solidFill>
                <a:latin typeface="Trebuchet MS" pitchFamily="34" charset="0"/>
              </a:rPr>
              <a:t>) yalnızca belirli HTML etiketlerinin etkilenmesi gerektiğini de belirtilebilir.</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HTML etiketleri birden fazla sınıfa başvurabilir.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7170" name="Picture 2"/>
          <p:cNvPicPr>
            <a:picLocks noChangeAspect="1" noChangeArrowheads="1"/>
          </p:cNvPicPr>
          <p:nvPr/>
        </p:nvPicPr>
        <p:blipFill>
          <a:blip r:embed="rId3" cstate="print"/>
          <a:srcRect/>
          <a:stretch>
            <a:fillRect/>
          </a:stretch>
        </p:blipFill>
        <p:spPr bwMode="auto">
          <a:xfrm>
            <a:off x="1187624" y="2348880"/>
            <a:ext cx="2808312" cy="1404156"/>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1259631" y="4509120"/>
            <a:ext cx="2658435" cy="1385608"/>
          </a:xfrm>
          <a:prstGeom prst="rect">
            <a:avLst/>
          </a:prstGeom>
          <a:noFill/>
          <a:ln w="9525">
            <a:noFill/>
            <a:miter lim="800000"/>
            <a:headEnd/>
            <a:tailEnd/>
          </a:ln>
        </p:spPr>
      </p:pic>
      <p:pic>
        <p:nvPicPr>
          <p:cNvPr id="7174" name="Picture 6"/>
          <p:cNvPicPr>
            <a:picLocks noChangeAspect="1" noChangeArrowheads="1"/>
          </p:cNvPicPr>
          <p:nvPr/>
        </p:nvPicPr>
        <p:blipFill>
          <a:blip r:embed="rId5" cstate="print"/>
          <a:srcRect/>
          <a:stretch>
            <a:fillRect/>
          </a:stretch>
        </p:blipFill>
        <p:spPr bwMode="auto">
          <a:xfrm>
            <a:off x="899592" y="6309320"/>
            <a:ext cx="7856873" cy="432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61662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Yazım Kuralları</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Eğer CSS kodları içine açıklama metinleri eklenmek isteniyorsa aşağıdaki sözdizimi kullanılır.</a:t>
            </a:r>
          </a:p>
          <a:p>
            <a:pPr marL="441325" indent="-346075" algn="just">
              <a:buClr>
                <a:srgbClr val="C00000"/>
              </a:buClr>
              <a:buSzPct val="100000"/>
              <a:buNone/>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8194" name="Picture 2"/>
          <p:cNvPicPr>
            <a:picLocks noChangeAspect="1" noChangeArrowheads="1"/>
          </p:cNvPicPr>
          <p:nvPr/>
        </p:nvPicPr>
        <p:blipFill>
          <a:blip r:embed="rId3" cstate="print"/>
          <a:srcRect/>
          <a:stretch>
            <a:fillRect/>
          </a:stretch>
        </p:blipFill>
        <p:spPr bwMode="auto">
          <a:xfrm>
            <a:off x="1115616" y="2420888"/>
            <a:ext cx="4362062" cy="122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616624"/>
          </a:xfrm>
        </p:spPr>
        <p:txBody>
          <a:bodyPr>
            <a:normAutofit fontScale="85000" lnSpcReduction="20000"/>
          </a:bodyPr>
          <a:lstStyle/>
          <a:p>
            <a:pPr marL="0" indent="0" algn="just">
              <a:buFont typeface="Wingdings" pitchFamily="2" charset="2"/>
              <a:buNone/>
            </a:pPr>
            <a:r>
              <a:rPr lang="tr-TR" sz="3100" dirty="0" smtClean="0">
                <a:solidFill>
                  <a:srgbClr val="C00000"/>
                </a:solidFill>
                <a:latin typeface="Trebuchet MS" pitchFamily="34" charset="0"/>
              </a:rPr>
              <a:t>CSS Yazım Kuralları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p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&lt;p&gt;Her paragraf stilden etkilenecektir&lt;/p&gt;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="para1"&gt;Ben etkilendim&lt;/p&gt;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&lt;p&gt;Ben de etkilendim!&lt;/p&gt;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616624"/>
          </a:xfrm>
        </p:spPr>
        <p:txBody>
          <a:bodyPr>
            <a:normAutofit fontScale="85000" lnSpcReduction="20000"/>
          </a:bodyPr>
          <a:lstStyle/>
          <a:p>
            <a:pPr marL="0" indent="0" algn="just">
              <a:buFont typeface="Wingdings" pitchFamily="2" charset="2"/>
              <a:buNone/>
            </a:pPr>
            <a:r>
              <a:rPr lang="tr-TR" sz="3100" dirty="0" smtClean="0">
                <a:solidFill>
                  <a:srgbClr val="C00000"/>
                </a:solidFill>
                <a:latin typeface="Trebuchet MS" pitchFamily="34" charset="0"/>
              </a:rPr>
              <a:t>CSS Yazım Kuralları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#para1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="para1"&gt;Merhaba Dünya!&lt;/p&gt;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&lt;p&gt;Bu paragraf stil tarafından </a:t>
            </a:r>
            <a:r>
              <a:rPr lang="tr-TR" dirty="0" err="1" smtClean="0">
                <a:solidFill>
                  <a:schemeClr val="tx1">
                    <a:lumMod val="75000"/>
                    <a:lumOff val="25000"/>
                  </a:schemeClr>
                </a:solidFill>
                <a:latin typeface="Trebuchet MS" pitchFamily="34" charset="0"/>
              </a:rPr>
              <a:t>etilenmeyez</a:t>
            </a:r>
            <a:r>
              <a:rPr lang="tr-TR" dirty="0" smtClean="0">
                <a:solidFill>
                  <a:schemeClr val="tx1">
                    <a:lumMod val="75000"/>
                    <a:lumOff val="25000"/>
                  </a:schemeClr>
                </a:solidFill>
                <a:latin typeface="Trebuchet MS" pitchFamily="34" charset="0"/>
              </a:rPr>
              <a:t>&lt;/p&gt;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616624"/>
          </a:xfrm>
        </p:spPr>
        <p:txBody>
          <a:bodyPr>
            <a:normAutofit fontScale="85000" lnSpcReduction="20000"/>
          </a:bodyPr>
          <a:lstStyle/>
          <a:p>
            <a:pPr marL="0" indent="0" algn="just">
              <a:buFont typeface="Wingdings" pitchFamily="2" charset="2"/>
              <a:buNone/>
            </a:pPr>
            <a:r>
              <a:rPr lang="tr-TR" sz="3100" dirty="0" smtClean="0">
                <a:solidFill>
                  <a:srgbClr val="C00000"/>
                </a:solidFill>
                <a:latin typeface="Trebuchet MS" pitchFamily="34" charset="0"/>
              </a:rPr>
              <a:t>CSS Yazım Kuralları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"&gt;Kırmızı ve ortaya hizalanmış başlık&lt;/h1&gt;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"&gt;Kırmızı ve ortaya hizalanmış paragraf&lt;/p&gt;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Font typeface="Wingdings" pitchFamily="2" charset="2"/>
              <a:buNone/>
            </a:pPr>
            <a:r>
              <a:rPr lang="tr-TR" sz="4200" dirty="0" smtClean="0">
                <a:solidFill>
                  <a:srgbClr val="C00000"/>
                </a:solidFill>
                <a:latin typeface="Trebuchet MS" pitchFamily="34" charset="0"/>
              </a:rPr>
              <a:t>CSS Yazım Kuralları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p.</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align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p.</a:t>
            </a:r>
            <a:r>
              <a:rPr lang="tr-TR" dirty="0" err="1" smtClean="0">
                <a:solidFill>
                  <a:schemeClr val="tx1">
                    <a:lumMod val="75000"/>
                    <a:lumOff val="25000"/>
                  </a:schemeClr>
                </a:solidFill>
                <a:latin typeface="Trebuchet MS" pitchFamily="34" charset="0"/>
              </a:rPr>
              <a:t>large</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font-size: 300%;</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"&gt;Bu başlık stil tarafından etkilenmeyecek&lt;/h1&gt;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"&gt;Bu paragraf kırmızı ve ortaya hizalı olacaktır&lt;/p&gt;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center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large</a:t>
            </a:r>
            <a:r>
              <a:rPr lang="tr-TR" dirty="0" smtClean="0">
                <a:solidFill>
                  <a:schemeClr val="tx1">
                    <a:lumMod val="75000"/>
                    <a:lumOff val="25000"/>
                  </a:schemeClr>
                </a:solidFill>
                <a:latin typeface="Trebuchet MS" pitchFamily="34" charset="0"/>
              </a:rPr>
              <a:t>"&gt;Bu paragraf kırmızı, ortaya hizalı ve büyük puntolu olacaktır&lt;/p&gt;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8052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Bir tarayıcı bir stil sayfasını okuduğunda, HTML belgesini stil sayfasındaki bilgilere göre biçimlendirir. CSS kodları 3 farklı yere yazılabilir.</a:t>
            </a:r>
          </a:p>
          <a:p>
            <a:pPr marL="918210" lvl="1" indent="-457200" algn="just">
              <a:buClr>
                <a:srgbClr val="C00000"/>
              </a:buClr>
              <a:buSzPct val="100000"/>
              <a:buFont typeface="+mj-lt"/>
              <a:buAutoNum type="arabicPeriod"/>
            </a:pPr>
            <a:r>
              <a:rPr lang="tr-TR" dirty="0" smtClean="0">
                <a:solidFill>
                  <a:schemeClr val="tx1">
                    <a:lumMod val="75000"/>
                    <a:lumOff val="25000"/>
                  </a:schemeClr>
                </a:solidFill>
                <a:latin typeface="Trebuchet MS" pitchFamily="34" charset="0"/>
              </a:rPr>
              <a:t>HTML etiketinin için </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Inline</a:t>
            </a:r>
            <a:r>
              <a:rPr lang="tr-TR" dirty="0" smtClean="0">
                <a:solidFill>
                  <a:srgbClr val="C00000"/>
                </a:solidFill>
                <a:latin typeface="Trebuchet MS" pitchFamily="34" charset="0"/>
              </a:rPr>
              <a:t> CSS)</a:t>
            </a:r>
          </a:p>
          <a:p>
            <a:pPr marL="918210" lvl="1" indent="-457200" algn="just">
              <a:buClr>
                <a:srgbClr val="C00000"/>
              </a:buClr>
              <a:buSzPct val="100000"/>
              <a:buFont typeface="+mj-lt"/>
              <a:buAutoNum type="arabicPeriod"/>
            </a:pPr>
            <a:r>
              <a:rPr lang="tr-TR" dirty="0" smtClean="0">
                <a:solidFill>
                  <a:schemeClr val="tx1">
                    <a:lumMod val="75000"/>
                    <a:lumOff val="25000"/>
                  </a:schemeClr>
                </a:solidFill>
                <a:latin typeface="Trebuchet MS" pitchFamily="34" charset="0"/>
              </a:rPr>
              <a:t>Sayfanın </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 bölümüne </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Internal</a:t>
            </a:r>
            <a:r>
              <a:rPr lang="tr-TR" dirty="0" smtClean="0">
                <a:solidFill>
                  <a:srgbClr val="C00000"/>
                </a:solidFill>
                <a:latin typeface="Trebuchet MS" pitchFamily="34" charset="0"/>
              </a:rPr>
              <a:t> CSS)</a:t>
            </a:r>
          </a:p>
          <a:p>
            <a:pPr marL="918210" lvl="1" indent="-457200" algn="just">
              <a:buClr>
                <a:srgbClr val="C00000"/>
              </a:buClr>
              <a:buSzPct val="100000"/>
              <a:buFont typeface="+mj-lt"/>
              <a:buAutoNum type="arabicPeriod"/>
            </a:pPr>
            <a:r>
              <a:rPr lang="tr-TR" dirty="0" smtClean="0">
                <a:solidFill>
                  <a:schemeClr val="tx1">
                    <a:lumMod val="75000"/>
                    <a:lumOff val="25000"/>
                  </a:schemeClr>
                </a:solidFill>
                <a:latin typeface="Trebuchet MS" pitchFamily="34" charset="0"/>
              </a:rPr>
              <a:t>Bir dosyaya </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External</a:t>
            </a:r>
            <a:r>
              <a:rPr lang="tr-TR" dirty="0" smtClean="0">
                <a:solidFill>
                  <a:srgbClr val="C00000"/>
                </a:solidFill>
                <a:latin typeface="Trebuchet MS" pitchFamily="34" charset="0"/>
              </a:rPr>
              <a:t> CSS)</a:t>
            </a:r>
          </a:p>
          <a:p>
            <a:pPr marL="441325" indent="-346075" algn="just">
              <a:buClr>
                <a:srgbClr val="C00000"/>
              </a:buClr>
              <a:buSzPct val="100000"/>
              <a:buFont typeface="Wingdings" pitchFamily="2" charset="2"/>
              <a:buChar char="§"/>
            </a:pPr>
            <a:endParaRPr lang="tr-TR" dirty="0" smtClean="0">
              <a:solidFill>
                <a:schemeClr val="tx1">
                  <a:lumMod val="75000"/>
                  <a:lumOff val="25000"/>
                </a:schemeClr>
              </a:solidFill>
              <a:latin typeface="Trebuchet MS" pitchFamily="34" charset="0"/>
            </a:endParaRPr>
          </a:p>
          <a:p>
            <a:pPr marL="441325" indent="-346075"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a:bodyPr>
          <a:lstStyle/>
          <a:p>
            <a:pPr marL="0" indent="0" algn="just">
              <a:buFont typeface="Wingdings" pitchFamily="2" charset="2"/>
              <a:buNone/>
            </a:pPr>
            <a:r>
              <a:rPr lang="tr-TR" sz="2200" dirty="0" smtClean="0">
                <a:solidFill>
                  <a:srgbClr val="C00000"/>
                </a:solidFill>
                <a:latin typeface="Trebuchet MS" pitchFamily="34" charset="0"/>
              </a:rPr>
              <a:t>Stil Şablonu (CSS) Nedir?</a:t>
            </a:r>
          </a:p>
          <a:p>
            <a:pPr marL="457200" indent="-457200" algn="just">
              <a:buClr>
                <a:srgbClr val="C00000"/>
              </a:buClr>
              <a:buSzPct val="100000"/>
              <a:buFont typeface="+mj-lt"/>
              <a:buAutoNum type="arabicPeriod"/>
            </a:pPr>
            <a:r>
              <a:rPr lang="tr-TR" sz="2000" dirty="0" smtClean="0">
                <a:solidFill>
                  <a:schemeClr val="tx1">
                    <a:lumMod val="75000"/>
                    <a:lumOff val="25000"/>
                  </a:schemeClr>
                </a:solidFill>
                <a:latin typeface="Trebuchet MS" pitchFamily="34" charset="0"/>
              </a:rPr>
              <a:t>CSS kavramını, türleri ve faydaları</a:t>
            </a:r>
          </a:p>
          <a:p>
            <a:pPr marL="457200" indent="-457200" algn="just">
              <a:buClr>
                <a:srgbClr val="C00000"/>
              </a:buClr>
              <a:buSzPct val="100000"/>
              <a:buFont typeface="+mj-lt"/>
              <a:buAutoNum type="arabicPeriod"/>
            </a:pPr>
            <a:r>
              <a:rPr lang="tr-TR" sz="2000" dirty="0" err="1" smtClean="0">
                <a:solidFill>
                  <a:schemeClr val="tx1">
                    <a:lumMod val="75000"/>
                    <a:lumOff val="25000"/>
                  </a:schemeClr>
                </a:solidFill>
                <a:latin typeface="Trebuchet MS" pitchFamily="34" charset="0"/>
              </a:rPr>
              <a:t>CSS’in</a:t>
            </a:r>
            <a:r>
              <a:rPr lang="tr-TR" sz="2000" dirty="0" smtClean="0">
                <a:solidFill>
                  <a:schemeClr val="tx1">
                    <a:lumMod val="75000"/>
                    <a:lumOff val="25000"/>
                  </a:schemeClr>
                </a:solidFill>
                <a:latin typeface="Trebuchet MS" pitchFamily="34" charset="0"/>
              </a:rPr>
              <a:t> temel özellikleri ve yapısı</a:t>
            </a:r>
            <a:endParaRPr lang="tr-TR" sz="2000" dirty="0" smtClean="0">
              <a:solidFill>
                <a:srgbClr val="C00000"/>
              </a:solidFill>
              <a:latin typeface="Trebuchet MS" pitchFamily="34" charset="0"/>
            </a:endParaRPr>
          </a:p>
          <a:p>
            <a:pPr marL="0" indent="0" algn="just">
              <a:buNone/>
            </a:pPr>
            <a:r>
              <a:rPr lang="tr-TR" sz="2200" dirty="0" smtClean="0">
                <a:solidFill>
                  <a:srgbClr val="C00000"/>
                </a:solidFill>
                <a:latin typeface="Trebuchet MS" pitchFamily="34" charset="0"/>
              </a:rPr>
              <a:t>CSS ile Hücre Özellikleri Belirleme</a:t>
            </a:r>
          </a:p>
          <a:p>
            <a:pPr marL="457200" indent="-457200" algn="just">
              <a:buClr>
                <a:srgbClr val="C00000"/>
              </a:buClr>
              <a:buSzPct val="100000"/>
              <a:buFont typeface="+mj-lt"/>
              <a:buAutoNum type="arabicPeriod" startAt="3"/>
            </a:pPr>
            <a:r>
              <a:rPr lang="tr-TR" sz="2000" dirty="0" smtClean="0">
                <a:solidFill>
                  <a:schemeClr val="tx1">
                    <a:lumMod val="75000"/>
                    <a:lumOff val="25000"/>
                  </a:schemeClr>
                </a:solidFill>
                <a:latin typeface="Trebuchet MS" pitchFamily="34" charset="0"/>
              </a:rPr>
              <a:t>Stil kullanarak metin biçimlendirme</a:t>
            </a:r>
          </a:p>
          <a:p>
            <a:pPr marL="457200" indent="-457200" algn="just">
              <a:buClr>
                <a:srgbClr val="C00000"/>
              </a:buClr>
              <a:buSzPct val="100000"/>
              <a:buFont typeface="+mj-lt"/>
              <a:buAutoNum type="arabicPeriod" startAt="3"/>
            </a:pPr>
            <a:r>
              <a:rPr lang="tr-TR" sz="2000" dirty="0" smtClean="0">
                <a:solidFill>
                  <a:schemeClr val="tx1">
                    <a:lumMod val="75000"/>
                    <a:lumOff val="25000"/>
                  </a:schemeClr>
                </a:solidFill>
                <a:latin typeface="Trebuchet MS" pitchFamily="34" charset="0"/>
              </a:rPr>
              <a:t>Stil kullanarak hücre özelliklerini belirleme</a:t>
            </a:r>
            <a:endParaRPr lang="tr-TR" sz="2000" dirty="0" smtClean="0">
              <a:solidFill>
                <a:srgbClr val="C00000"/>
              </a:solidFill>
              <a:latin typeface="Trebuchet MS" pitchFamily="34" charset="0"/>
            </a:endParaRPr>
          </a:p>
          <a:p>
            <a:pPr marL="457200" indent="-457200" algn="just">
              <a:buClr>
                <a:srgbClr val="C00000"/>
              </a:buClr>
              <a:buSzPct val="100000"/>
              <a:buNone/>
            </a:pPr>
            <a:r>
              <a:rPr lang="tr-TR" sz="2200" dirty="0" err="1" smtClean="0">
                <a:solidFill>
                  <a:srgbClr val="C00000"/>
                </a:solidFill>
                <a:latin typeface="Trebuchet MS" pitchFamily="34" charset="0"/>
              </a:rPr>
              <a:t>CSS’de</a:t>
            </a:r>
            <a:r>
              <a:rPr lang="tr-TR" sz="2200" dirty="0" smtClean="0">
                <a:solidFill>
                  <a:srgbClr val="C00000"/>
                </a:solidFill>
                <a:latin typeface="Trebuchet MS" pitchFamily="34" charset="0"/>
              </a:rPr>
              <a:t> Sınıf ve </a:t>
            </a:r>
            <a:r>
              <a:rPr lang="tr-TR" sz="2200" dirty="0" err="1" smtClean="0">
                <a:solidFill>
                  <a:srgbClr val="C00000"/>
                </a:solidFill>
                <a:latin typeface="Trebuchet MS" pitchFamily="34" charset="0"/>
              </a:rPr>
              <a:t>Kimliklendirme</a:t>
            </a:r>
            <a:endParaRPr lang="tr-TR" sz="2200" dirty="0" smtClean="0">
              <a:solidFill>
                <a:srgbClr val="C00000"/>
              </a:solidFill>
              <a:latin typeface="Trebuchet MS" pitchFamily="34" charset="0"/>
            </a:endParaRPr>
          </a:p>
          <a:p>
            <a:pPr marL="457200" indent="-457200" algn="just">
              <a:buClr>
                <a:srgbClr val="C00000"/>
              </a:buClr>
              <a:buSzPct val="100000"/>
              <a:buFont typeface="+mj-lt"/>
              <a:buAutoNum type="arabicPeriod" startAt="5"/>
            </a:pPr>
            <a:r>
              <a:rPr lang="tr-TR" sz="2000" dirty="0" smtClean="0">
                <a:solidFill>
                  <a:schemeClr val="tx1">
                    <a:lumMod val="75000"/>
                    <a:lumOff val="25000"/>
                  </a:schemeClr>
                </a:solidFill>
                <a:latin typeface="Trebuchet MS" pitchFamily="34" charset="0"/>
              </a:rPr>
              <a:t>CSS kullanarak sınıflandırılmış ve </a:t>
            </a:r>
            <a:r>
              <a:rPr lang="tr-TR" sz="2000" dirty="0" err="1" smtClean="0">
                <a:solidFill>
                  <a:schemeClr val="tx1">
                    <a:lumMod val="75000"/>
                    <a:lumOff val="25000"/>
                  </a:schemeClr>
                </a:solidFill>
                <a:latin typeface="Trebuchet MS" pitchFamily="34" charset="0"/>
              </a:rPr>
              <a:t>kimliklendirilmiş</a:t>
            </a:r>
            <a:r>
              <a:rPr lang="tr-TR" sz="2000" dirty="0" smtClean="0">
                <a:solidFill>
                  <a:schemeClr val="tx1">
                    <a:lumMod val="75000"/>
                    <a:lumOff val="25000"/>
                  </a:schemeClr>
                </a:solidFill>
                <a:latin typeface="Trebuchet MS" pitchFamily="34" charset="0"/>
              </a:rPr>
              <a:t> nesne yazabilme</a:t>
            </a:r>
          </a:p>
          <a:p>
            <a:pPr marL="457200" indent="-457200" algn="just">
              <a:buClr>
                <a:srgbClr val="C00000"/>
              </a:buClr>
              <a:buSzPct val="100000"/>
              <a:buNone/>
            </a:pPr>
            <a:r>
              <a:rPr lang="tr-TR" sz="2200" dirty="0" smtClean="0">
                <a:solidFill>
                  <a:srgbClr val="C00000"/>
                </a:solidFill>
                <a:latin typeface="Trebuchet MS" pitchFamily="34" charset="0"/>
              </a:rPr>
              <a:t>CSS Kullanarak Nesneleri Konumlandırma</a:t>
            </a:r>
          </a:p>
          <a:p>
            <a:pPr marL="457200" indent="-457200" algn="just">
              <a:buClr>
                <a:srgbClr val="C00000"/>
              </a:buClr>
              <a:buSzPct val="100000"/>
              <a:buFont typeface="+mj-lt"/>
              <a:buAutoNum type="arabicPeriod" startAt="6"/>
            </a:pPr>
            <a:r>
              <a:rPr lang="tr-TR" sz="2000" dirty="0" smtClean="0">
                <a:solidFill>
                  <a:schemeClr val="tx1">
                    <a:lumMod val="75000"/>
                    <a:lumOff val="25000"/>
                  </a:schemeClr>
                </a:solidFill>
                <a:latin typeface="Trebuchet MS" pitchFamily="34" charset="0"/>
              </a:rPr>
              <a:t>Stil kullanarak kutu düzenleri oluşturma</a:t>
            </a:r>
          </a:p>
          <a:p>
            <a:pPr marL="457200" indent="-457200" algn="just">
              <a:buClr>
                <a:srgbClr val="C00000"/>
              </a:buClr>
              <a:buSzPct val="100000"/>
              <a:buFont typeface="+mj-lt"/>
              <a:buAutoNum type="arabicPeriod" startAt="6"/>
            </a:pPr>
            <a:r>
              <a:rPr lang="tr-TR" sz="2000" dirty="0" smtClean="0">
                <a:solidFill>
                  <a:schemeClr val="tx1">
                    <a:lumMod val="75000"/>
                    <a:lumOff val="25000"/>
                  </a:schemeClr>
                </a:solidFill>
                <a:latin typeface="Trebuchet MS" pitchFamily="34" charset="0"/>
              </a:rPr>
              <a:t>CSS ile nesne konumlandırma</a:t>
            </a:r>
          </a:p>
          <a:p>
            <a:pPr marL="457200" indent="-457200" algn="just">
              <a:buClr>
                <a:srgbClr val="C00000"/>
              </a:buClr>
              <a:buSzPct val="100000"/>
              <a:buNone/>
            </a:pPr>
            <a:r>
              <a:rPr lang="tr-TR" sz="2200" dirty="0" smtClean="0">
                <a:solidFill>
                  <a:srgbClr val="C00000"/>
                </a:solidFill>
                <a:latin typeface="Trebuchet MS" pitchFamily="34" charset="0"/>
              </a:rPr>
              <a:t>Bir Sınıfa Ait Olmayan Sınıflar (</a:t>
            </a:r>
            <a:r>
              <a:rPr lang="tr-TR" sz="2200" dirty="0" err="1" smtClean="0">
                <a:solidFill>
                  <a:srgbClr val="C00000"/>
                </a:solidFill>
                <a:latin typeface="Trebuchet MS" pitchFamily="34" charset="0"/>
              </a:rPr>
              <a:t>Pseudo</a:t>
            </a:r>
            <a:r>
              <a:rPr lang="tr-TR" sz="2200" dirty="0" smtClean="0">
                <a:solidFill>
                  <a:srgbClr val="C00000"/>
                </a:solidFill>
                <a:latin typeface="Trebuchet MS" pitchFamily="34" charset="0"/>
              </a:rPr>
              <a:t>-Sözde Sınıflar)</a:t>
            </a:r>
          </a:p>
          <a:p>
            <a:pPr marL="457200" indent="-457200" algn="just">
              <a:buClr>
                <a:srgbClr val="C00000"/>
              </a:buClr>
              <a:buSzPct val="100000"/>
              <a:buFont typeface="+mj-lt"/>
              <a:buAutoNum type="arabicPeriod" startAt="8"/>
            </a:pPr>
            <a:r>
              <a:rPr lang="tr-TR" sz="2000" dirty="0" smtClean="0">
                <a:solidFill>
                  <a:schemeClr val="tx1">
                    <a:lumMod val="75000"/>
                    <a:lumOff val="25000"/>
                  </a:schemeClr>
                </a:solidFill>
                <a:latin typeface="Trebuchet MS" pitchFamily="34" charset="0"/>
              </a:rPr>
              <a:t>Sözde sınıf tanımlama</a:t>
            </a:r>
          </a:p>
          <a:p>
            <a:pPr marL="457200" indent="-457200" algn="just">
              <a:buClr>
                <a:srgbClr val="C00000"/>
              </a:buClr>
              <a:buSzPct val="100000"/>
              <a:buNone/>
            </a:pPr>
            <a:r>
              <a:rPr lang="tr-TR" sz="2200" dirty="0" smtClean="0">
                <a:solidFill>
                  <a:srgbClr val="C00000"/>
                </a:solidFill>
                <a:latin typeface="Trebuchet MS" pitchFamily="34" charset="0"/>
              </a:rPr>
              <a:t>CSS3 Uygulamaları</a:t>
            </a:r>
          </a:p>
          <a:p>
            <a:pPr marL="457200" indent="-457200" algn="just">
              <a:buClr>
                <a:srgbClr val="C00000"/>
              </a:buClr>
              <a:buSzPct val="100000"/>
              <a:buNone/>
            </a:pPr>
            <a:endParaRPr lang="tr-TR" dirty="0" smtClean="0">
              <a:solidFill>
                <a:srgbClr val="C00000"/>
              </a:solidFill>
              <a:latin typeface="Trebuchet MS" pitchFamily="34" charset="0"/>
            </a:endParaRPr>
          </a:p>
          <a:p>
            <a:pPr marL="457200" indent="-457200" algn="just">
              <a:buClr>
                <a:srgbClr val="C00000"/>
              </a:buClr>
              <a:buSzPct val="100000"/>
              <a:buNone/>
            </a:pPr>
            <a:endParaRPr lang="tr-TR" sz="2200" dirty="0" smtClean="0">
              <a:solidFill>
                <a:schemeClr val="tx1">
                  <a:lumMod val="75000"/>
                  <a:lumOff val="25000"/>
                </a:schemeClr>
              </a:solidFill>
              <a:latin typeface="Trebuchet MS" pitchFamily="34" charset="0"/>
            </a:endParaRP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İÇERİK: CSS (</a:t>
            </a:r>
            <a:r>
              <a:rPr lang="tr-TR" sz="2800" dirty="0" err="1" smtClean="0">
                <a:solidFill>
                  <a:srgbClr val="C00000"/>
                </a:solidFill>
                <a:latin typeface="Trebuchet MS" pitchFamily="34" charset="0"/>
              </a:rPr>
              <a:t>Cascade</a:t>
            </a:r>
            <a:r>
              <a:rPr lang="tr-TR" sz="2800" dirty="0" smtClean="0">
                <a:solidFill>
                  <a:srgbClr val="C00000"/>
                </a:solidFill>
                <a:latin typeface="Trebuchet MS" pitchFamily="34" charset="0"/>
              </a:rPr>
              <a:t> </a:t>
            </a:r>
            <a:r>
              <a:rPr lang="tr-TR" sz="2800" dirty="0" err="1" smtClean="0">
                <a:solidFill>
                  <a:srgbClr val="C00000"/>
                </a:solidFill>
                <a:latin typeface="Trebuchet MS" pitchFamily="34" charset="0"/>
              </a:rPr>
              <a:t>Style</a:t>
            </a:r>
            <a:r>
              <a:rPr lang="tr-TR" sz="2800" dirty="0" smtClean="0">
                <a:solidFill>
                  <a:srgbClr val="C00000"/>
                </a:solidFill>
                <a:latin typeface="Trebuchet MS" pitchFamily="34" charset="0"/>
              </a:rPr>
              <a:t> </a:t>
            </a:r>
            <a:r>
              <a:rPr lang="tr-TR" sz="2800" dirty="0" err="1" smtClean="0">
                <a:solidFill>
                  <a:srgbClr val="C00000"/>
                </a:solidFill>
                <a:latin typeface="Trebuchet MS" pitchFamily="34" charset="0"/>
              </a:rPr>
              <a:t>Sheets</a:t>
            </a:r>
            <a:r>
              <a:rPr lang="tr-TR" sz="2800" dirty="0" smtClean="0">
                <a:solidFill>
                  <a:srgbClr val="C00000"/>
                </a:solidFill>
                <a:latin typeface="Trebuchet MS" pitchFamily="34" charset="0"/>
              </a:rPr>
              <a:t>)</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8052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Satır içi CSS kodları (</a:t>
            </a:r>
            <a:r>
              <a:rPr lang="tr-TR" i="1" dirty="0" err="1" smtClean="0">
                <a:solidFill>
                  <a:srgbClr val="C00000"/>
                </a:solidFill>
                <a:latin typeface="Trebuchet MS" pitchFamily="34" charset="0"/>
              </a:rPr>
              <a:t>Inline</a:t>
            </a:r>
            <a:r>
              <a:rPr lang="tr-TR" i="1" dirty="0" smtClean="0">
                <a:solidFill>
                  <a:srgbClr val="C00000"/>
                </a:solidFill>
                <a:latin typeface="Trebuchet MS" pitchFamily="34" charset="0"/>
              </a:rPr>
              <a:t> CSS)</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Tek bir öğeye benzersiz bir stil uygulamak için satır içi stil kullanılır. Satır içi stilleri kullanmak için ilgili öğeye stil özniteliği eklenmelidir. Stil özniteliği herhangi bir CSS özelliğini içerebilir.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Satır içi stil, içeriği sunumla harmanladığı için stil sayfasının birçok avantajını kaybeder. Bu yöntemi çok fazla tercih edilmemelidir.</a:t>
            </a:r>
          </a:p>
          <a:p>
            <a:pPr marL="441325" indent="-346075"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8052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Satır içi CSS kodları (</a:t>
            </a:r>
            <a:r>
              <a:rPr lang="tr-TR" i="1" dirty="0" err="1" smtClean="0">
                <a:solidFill>
                  <a:srgbClr val="C00000"/>
                </a:solidFill>
                <a:latin typeface="Trebuchet MS" pitchFamily="34" charset="0"/>
              </a:rPr>
              <a:t>Inline</a:t>
            </a:r>
            <a:r>
              <a:rPr lang="tr-TR" i="1" dirty="0" smtClean="0">
                <a:solidFill>
                  <a:srgbClr val="C00000"/>
                </a:solidFill>
                <a:latin typeface="Trebuchet MS" pitchFamily="34" charset="0"/>
              </a:rPr>
              <a:t> CSS)</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&lt;h1 style="</a:t>
            </a:r>
            <a:r>
              <a:rPr lang="en-US" dirty="0" err="1" smtClean="0">
                <a:solidFill>
                  <a:schemeClr val="tx1">
                    <a:lumMod val="75000"/>
                    <a:lumOff val="25000"/>
                  </a:schemeClr>
                </a:solidFill>
                <a:latin typeface="Trebuchet MS" pitchFamily="34" charset="0"/>
              </a:rPr>
              <a:t>color:blue;text-align:center</a:t>
            </a:r>
            <a:r>
              <a:rPr lang="en-US" dirty="0" smtClean="0">
                <a:solidFill>
                  <a:schemeClr val="tx1">
                    <a:lumMod val="75000"/>
                    <a:lumOff val="25000"/>
                  </a:schemeClr>
                </a:solidFill>
                <a:latin typeface="Trebuchet MS" pitchFamily="34" charset="0"/>
              </a:rPr>
              <a:t>;"&gt;</a:t>
            </a:r>
            <a:r>
              <a:rPr lang="tr-TR" dirty="0" smtClean="0">
                <a:solidFill>
                  <a:schemeClr val="tx1">
                    <a:lumMod val="75000"/>
                    <a:lumOff val="25000"/>
                  </a:schemeClr>
                </a:solidFill>
                <a:latin typeface="Trebuchet MS" pitchFamily="34" charset="0"/>
              </a:rPr>
              <a:t>Bu bir başlıktır</a:t>
            </a:r>
            <a:r>
              <a:rPr lang="en-US" dirty="0" smtClean="0">
                <a:solidFill>
                  <a:schemeClr val="tx1">
                    <a:lumMod val="75000"/>
                    <a:lumOff val="25000"/>
                  </a:schemeClr>
                </a:solidFill>
                <a:latin typeface="Trebuchet MS" pitchFamily="34" charset="0"/>
              </a:rPr>
              <a:t>&lt;/h1&gt;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&lt;p style="</a:t>
            </a:r>
            <a:r>
              <a:rPr lang="en-US" dirty="0" err="1" smtClean="0">
                <a:solidFill>
                  <a:schemeClr val="tx1">
                    <a:lumMod val="75000"/>
                    <a:lumOff val="25000"/>
                  </a:schemeClr>
                </a:solidFill>
                <a:latin typeface="Trebuchet MS" pitchFamily="34" charset="0"/>
              </a:rPr>
              <a:t>color:red</a:t>
            </a:r>
            <a:r>
              <a:rPr lang="en-US" dirty="0" smtClean="0">
                <a:solidFill>
                  <a:schemeClr val="tx1">
                    <a:lumMod val="75000"/>
                    <a:lumOff val="25000"/>
                  </a:schemeClr>
                </a:solidFill>
                <a:latin typeface="Trebuchet MS" pitchFamily="34" charset="0"/>
              </a:rPr>
              <a:t>;"&gt;</a:t>
            </a:r>
            <a:r>
              <a:rPr lang="tr-TR" dirty="0" smtClean="0">
                <a:solidFill>
                  <a:schemeClr val="tx1">
                    <a:lumMod val="75000"/>
                    <a:lumOff val="25000"/>
                  </a:schemeClr>
                </a:solidFill>
                <a:latin typeface="Trebuchet MS" pitchFamily="34" charset="0"/>
              </a:rPr>
              <a:t>Bu bir paragraftır&lt;/</a:t>
            </a:r>
            <a:r>
              <a:rPr lang="en-US" dirty="0" smtClean="0">
                <a:solidFill>
                  <a:schemeClr val="tx1">
                    <a:lumMod val="75000"/>
                    <a:lumOff val="25000"/>
                  </a:schemeClr>
                </a:solidFill>
                <a:latin typeface="Trebuchet MS" pitchFamily="34" charset="0"/>
              </a:rPr>
              <a:t>p&gt;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&lt;/body&gt;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&lt;/html&gt;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680520"/>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Dahili CSS kodları (</a:t>
            </a:r>
            <a:r>
              <a:rPr lang="tr-TR" i="1" dirty="0" err="1" smtClean="0">
                <a:solidFill>
                  <a:srgbClr val="C00000"/>
                </a:solidFill>
                <a:latin typeface="Trebuchet MS" pitchFamily="34" charset="0"/>
              </a:rPr>
              <a:t>Internal</a:t>
            </a:r>
            <a:r>
              <a:rPr lang="tr-TR" i="1" dirty="0" smtClean="0">
                <a:solidFill>
                  <a:srgbClr val="C00000"/>
                </a:solidFill>
                <a:latin typeface="Trebuchet MS" pitchFamily="34" charset="0"/>
              </a:rPr>
              <a:t> CSS)</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Tek bir HTML sayfasının benzersiz bir stili varsa, dahili bir stil sayfası kullanılabilir.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Dahili stil, </a:t>
            </a: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style</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öğesinin içinde, </a:t>
            </a:r>
            <a:r>
              <a:rPr lang="tr-TR" dirty="0" err="1" smtClean="0">
                <a:solidFill>
                  <a:srgbClr val="C00000"/>
                </a:solidFill>
                <a:latin typeface="Trebuchet MS" pitchFamily="34" charset="0"/>
              </a:rPr>
              <a:t>head</a:t>
            </a:r>
            <a:r>
              <a:rPr lang="tr-TR" dirty="0" smtClean="0">
                <a:solidFill>
                  <a:schemeClr val="tx1">
                    <a:lumMod val="75000"/>
                    <a:lumOff val="25000"/>
                  </a:schemeClr>
                </a:solidFill>
                <a:latin typeface="Trebuchet MS" pitchFamily="34" charset="0"/>
              </a:rPr>
              <a:t> bölümünün içinde tanımlanır.</a:t>
            </a:r>
          </a:p>
          <a:p>
            <a:pPr marL="441325" indent="-346075"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Font typeface="Wingdings" pitchFamily="2" charset="2"/>
              <a:buNone/>
            </a:pPr>
            <a:r>
              <a:rPr lang="tr-TR" sz="4200" dirty="0" smtClean="0">
                <a:solidFill>
                  <a:srgbClr val="C00000"/>
                </a:solidFill>
                <a:latin typeface="Trebuchet MS" pitchFamily="34" charset="0"/>
              </a:rPr>
              <a:t>CSS Kodları Nereye Yazılır?</a:t>
            </a:r>
          </a:p>
          <a:p>
            <a:pPr marL="0" indent="0" algn="just">
              <a:buFont typeface="Wingdings" pitchFamily="2" charset="2"/>
              <a:buNone/>
            </a:pPr>
            <a:r>
              <a:rPr lang="tr-TR" sz="3800" i="1" dirty="0" smtClean="0">
                <a:solidFill>
                  <a:srgbClr val="C00000"/>
                </a:solidFill>
                <a:latin typeface="Trebuchet MS" pitchFamily="34" charset="0"/>
              </a:rPr>
              <a:t>Dahili CSS kodları (</a:t>
            </a:r>
            <a:r>
              <a:rPr lang="tr-TR" sz="3800" i="1" dirty="0" err="1" smtClean="0">
                <a:solidFill>
                  <a:srgbClr val="C00000"/>
                </a:solidFill>
                <a:latin typeface="Trebuchet MS" pitchFamily="34" charset="0"/>
              </a:rPr>
              <a:t>Internal</a:t>
            </a:r>
            <a:r>
              <a:rPr lang="tr-TR" sz="3800" i="1" dirty="0" smtClean="0">
                <a:solidFill>
                  <a:srgbClr val="C00000"/>
                </a:solidFill>
                <a:latin typeface="Trebuchet MS" pitchFamily="34" charset="0"/>
              </a:rPr>
              <a:t> CSS)</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linen</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h1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maroon</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margin</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left</a:t>
            </a:r>
            <a:r>
              <a:rPr lang="tr-TR" dirty="0" smtClean="0">
                <a:solidFill>
                  <a:schemeClr val="tx1">
                    <a:lumMod val="75000"/>
                    <a:lumOff val="25000"/>
                  </a:schemeClr>
                </a:solidFill>
                <a:latin typeface="Trebuchet MS" pitchFamily="34" charset="0"/>
              </a:rPr>
              <a:t>: 40px;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&lt;h1&gt;Bu bir başlık&lt;/h1&gt;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&lt;p&gt;Bu bir paragraf&lt;/p&gt;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441325" indent="-346075"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Harici CSS kodları (</a:t>
            </a:r>
            <a:r>
              <a:rPr lang="tr-TR" i="1" dirty="0" err="1" smtClean="0">
                <a:solidFill>
                  <a:srgbClr val="C00000"/>
                </a:solidFill>
                <a:latin typeface="Trebuchet MS" pitchFamily="34" charset="0"/>
              </a:rPr>
              <a:t>External</a:t>
            </a:r>
            <a:r>
              <a:rPr lang="tr-TR" i="1" dirty="0" smtClean="0">
                <a:solidFill>
                  <a:srgbClr val="C00000"/>
                </a:solidFill>
                <a:latin typeface="Trebuchet MS" pitchFamily="34" charset="0"/>
              </a:rPr>
              <a:t> CSS)</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Harici bir stil sayfasıyla, yalnızca bir dosyayı değiştirerek tüm web sitesinin görünümü değiştirilebilir. Harici CSS kodları metin tabanlı bir dosya içine yazılır ve ihtiyaç duyulan her sayfaya bağlanır (</a:t>
            </a:r>
            <a:r>
              <a:rPr lang="tr-TR" dirty="0" smtClean="0">
                <a:solidFill>
                  <a:srgbClr val="C00000"/>
                </a:solidFill>
                <a:latin typeface="Trebuchet MS" pitchFamily="34" charset="0"/>
              </a:rPr>
              <a:t>link</a:t>
            </a:r>
            <a:r>
              <a:rPr lang="tr-TR" dirty="0" smtClean="0">
                <a:solidFill>
                  <a:schemeClr val="tx1">
                    <a:lumMod val="75000"/>
                    <a:lumOff val="25000"/>
                  </a:schemeClr>
                </a:solidFill>
                <a:latin typeface="Trebuchet MS" pitchFamily="34" charset="0"/>
              </a:rPr>
              <a:t>).</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Harici CSS kodlarını kullanacak her HTML sayfası, başlık bölümünün içindeki </a:t>
            </a:r>
            <a:r>
              <a:rPr lang="tr-TR" dirty="0" smtClean="0">
                <a:solidFill>
                  <a:srgbClr val="C00000"/>
                </a:solidFill>
                <a:latin typeface="Trebuchet MS" pitchFamily="34" charset="0"/>
              </a:rPr>
              <a:t>&lt;link&gt; </a:t>
            </a:r>
            <a:r>
              <a:rPr lang="tr-TR" dirty="0" smtClean="0">
                <a:solidFill>
                  <a:schemeClr val="tx1">
                    <a:lumMod val="75000"/>
                    <a:lumOff val="25000"/>
                  </a:schemeClr>
                </a:solidFill>
                <a:latin typeface="Trebuchet MS" pitchFamily="34" charset="0"/>
              </a:rPr>
              <a:t>etiketi içindeki harici stil sayfası dosyasına bir referans içermelidir.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Harici bir stil sayfası herhangi bir metin düzenleyicide yazılabilir ve </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css</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uzantısıyla kaydedilmelidir.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Harici </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css</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dosyası herhangi bir HTML etiketi içermemelidir.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544616"/>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Harici CSS kodları (</a:t>
            </a:r>
            <a:r>
              <a:rPr lang="tr-TR" i="1" dirty="0" err="1" smtClean="0">
                <a:solidFill>
                  <a:srgbClr val="C00000"/>
                </a:solidFill>
                <a:latin typeface="Trebuchet MS" pitchFamily="34" charset="0"/>
              </a:rPr>
              <a:t>External</a:t>
            </a:r>
            <a:r>
              <a:rPr lang="tr-TR" i="1" dirty="0" smtClean="0">
                <a:solidFill>
                  <a:srgbClr val="C00000"/>
                </a:solidFill>
                <a:latin typeface="Trebuchet MS" pitchFamily="34" charset="0"/>
              </a:rPr>
              <a:t> CSS)</a:t>
            </a:r>
          </a:p>
          <a:p>
            <a:pPr marL="441325" indent="-346075"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9218" name="Picture 2"/>
          <p:cNvPicPr>
            <a:picLocks noChangeAspect="1" noChangeArrowheads="1"/>
          </p:cNvPicPr>
          <p:nvPr/>
        </p:nvPicPr>
        <p:blipFill>
          <a:blip r:embed="rId3" cstate="print"/>
          <a:srcRect/>
          <a:stretch>
            <a:fillRect/>
          </a:stretch>
        </p:blipFill>
        <p:spPr bwMode="auto">
          <a:xfrm>
            <a:off x="611560" y="5229200"/>
            <a:ext cx="7866874" cy="45277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l="9915" t="3491" r="12008" b="6894"/>
          <a:stretch>
            <a:fillRect/>
          </a:stretch>
        </p:blipFill>
        <p:spPr bwMode="auto">
          <a:xfrm>
            <a:off x="755576" y="2060848"/>
            <a:ext cx="4968552" cy="30757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Font typeface="Wingdings" pitchFamily="2" charset="2"/>
              <a:buNone/>
            </a:pPr>
            <a:r>
              <a:rPr lang="tr-TR" sz="4200" dirty="0" smtClean="0">
                <a:solidFill>
                  <a:srgbClr val="C00000"/>
                </a:solidFill>
                <a:latin typeface="Trebuchet MS" pitchFamily="34" charset="0"/>
              </a:rPr>
              <a:t>CSS Kodları Nereye Yazılır?</a:t>
            </a:r>
          </a:p>
          <a:p>
            <a:pPr marL="0" indent="0" algn="just">
              <a:buFont typeface="Wingdings" pitchFamily="2" charset="2"/>
              <a:buNone/>
            </a:pPr>
            <a:r>
              <a:rPr lang="tr-TR" sz="3800" i="1" dirty="0" smtClean="0">
                <a:solidFill>
                  <a:srgbClr val="C00000"/>
                </a:solidFill>
                <a:latin typeface="Trebuchet MS" pitchFamily="34" charset="0"/>
              </a:rPr>
              <a:t>Harici CSS kodları (</a:t>
            </a:r>
            <a:r>
              <a:rPr lang="tr-TR" sz="3800" i="1" dirty="0" err="1" smtClean="0">
                <a:solidFill>
                  <a:srgbClr val="C00000"/>
                </a:solidFill>
                <a:latin typeface="Trebuchet MS" pitchFamily="34" charset="0"/>
              </a:rPr>
              <a:t>External</a:t>
            </a:r>
            <a:r>
              <a:rPr lang="tr-TR" sz="3800" i="1" dirty="0" smtClean="0">
                <a:solidFill>
                  <a:srgbClr val="C00000"/>
                </a:solidFill>
                <a:latin typeface="Trebuchet MS" pitchFamily="34" charset="0"/>
              </a:rPr>
              <a:t> CSS)</a:t>
            </a:r>
          </a:p>
          <a:p>
            <a:pPr marL="0" indent="0" algn="just">
              <a:buClr>
                <a:srgbClr val="C00000"/>
              </a:buClr>
              <a:buSzPct val="100000"/>
              <a:buNone/>
            </a:pPr>
            <a:r>
              <a:rPr lang="tr-TR" u="sng" dirty="0" smtClean="0">
                <a:solidFill>
                  <a:schemeClr val="tx1">
                    <a:lumMod val="75000"/>
                    <a:lumOff val="25000"/>
                  </a:schemeClr>
                </a:solidFill>
                <a:latin typeface="Trebuchet MS" pitchFamily="34" charset="0"/>
              </a:rPr>
              <a:t>stil.</a:t>
            </a:r>
            <a:r>
              <a:rPr lang="tr-TR" u="sng" dirty="0" err="1" smtClean="0">
                <a:solidFill>
                  <a:schemeClr val="tx1">
                    <a:lumMod val="75000"/>
                    <a:lumOff val="25000"/>
                  </a:schemeClr>
                </a:solidFill>
                <a:latin typeface="Trebuchet MS" pitchFamily="34" charset="0"/>
              </a:rPr>
              <a:t>css</a:t>
            </a:r>
            <a:endParaRPr lang="tr-TR" u="sng"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chemeClr val="tx1">
                    <a:lumMod val="75000"/>
                    <a:lumOff val="25000"/>
                  </a:schemeClr>
                </a:solidFill>
                <a:latin typeface="Trebuchet MS" pitchFamily="34" charset="0"/>
              </a:rPr>
              <a:t>body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background-color: </a:t>
            </a:r>
            <a:r>
              <a:rPr lang="en-US" dirty="0" err="1" smtClean="0">
                <a:solidFill>
                  <a:schemeClr val="tx1">
                    <a:lumMod val="75000"/>
                    <a:lumOff val="25000"/>
                  </a:schemeClr>
                </a:solidFill>
                <a:latin typeface="Trebuchet MS" pitchFamily="34" charset="0"/>
              </a:rPr>
              <a:t>lightblue</a:t>
            </a:r>
            <a:r>
              <a:rPr lang="en-US" dirty="0" smtClean="0">
                <a:solidFill>
                  <a:schemeClr val="tx1">
                    <a:lumMod val="75000"/>
                    <a:lumOff val="25000"/>
                  </a:schemeClr>
                </a:solidFill>
                <a:latin typeface="Trebuchet MS" pitchFamily="34" charset="0"/>
              </a:rPr>
              <a: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h1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color: navy;</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margin-left: 20px;</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a:t>
            </a:r>
            <a:endParaRPr lang="tr-TR" dirty="0" smtClean="0">
              <a:solidFill>
                <a:schemeClr val="tx1">
                  <a:lumMod val="75000"/>
                  <a:lumOff val="25000"/>
                </a:schemeClr>
              </a:solidFill>
              <a:latin typeface="Trebuchet MS" pitchFamily="34" charset="0"/>
            </a:endParaRPr>
          </a:p>
          <a:p>
            <a:pPr marL="0" indent="0" algn="just">
              <a:buClr>
                <a:srgbClr val="C00000"/>
              </a:buClr>
              <a:buSzPct val="100000"/>
              <a:buNone/>
            </a:pPr>
            <a:r>
              <a:rPr lang="tr-TR" u="sng" dirty="0" err="1" smtClean="0">
                <a:solidFill>
                  <a:schemeClr val="tx1">
                    <a:lumMod val="75000"/>
                    <a:lumOff val="25000"/>
                  </a:schemeClr>
                </a:solidFill>
                <a:latin typeface="Trebuchet MS" pitchFamily="34" charset="0"/>
              </a:rPr>
              <a:t>css</a:t>
            </a:r>
            <a:r>
              <a:rPr lang="tr-TR" u="sng" dirty="0" smtClean="0">
                <a:solidFill>
                  <a:schemeClr val="tx1">
                    <a:lumMod val="75000"/>
                    <a:lumOff val="25000"/>
                  </a:schemeClr>
                </a:solidFill>
                <a:latin typeface="Trebuchet MS" pitchFamily="34" charset="0"/>
              </a:rPr>
              <a:t>-7.html</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&lt;link </a:t>
            </a:r>
            <a:r>
              <a:rPr lang="en-US" dirty="0" err="1" smtClean="0">
                <a:solidFill>
                  <a:schemeClr val="tx1">
                    <a:lumMod val="75000"/>
                    <a:lumOff val="25000"/>
                  </a:schemeClr>
                </a:solidFill>
                <a:latin typeface="Trebuchet MS" pitchFamily="34" charset="0"/>
              </a:rPr>
              <a:t>rel</a:t>
            </a:r>
            <a:r>
              <a:rPr lang="en-US" dirty="0" smtClean="0">
                <a:solidFill>
                  <a:schemeClr val="tx1">
                    <a:lumMod val="75000"/>
                    <a:lumOff val="25000"/>
                  </a:schemeClr>
                </a:solidFill>
                <a:latin typeface="Trebuchet MS" pitchFamily="34" charset="0"/>
              </a:rPr>
              <a:t>="</a:t>
            </a:r>
            <a:r>
              <a:rPr lang="en-US" dirty="0" err="1" smtClean="0">
                <a:solidFill>
                  <a:schemeClr val="tx1">
                    <a:lumMod val="75000"/>
                    <a:lumOff val="25000"/>
                  </a:schemeClr>
                </a:solidFill>
                <a:latin typeface="Trebuchet MS" pitchFamily="34" charset="0"/>
              </a:rPr>
              <a:t>stylesheet</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href</a:t>
            </a:r>
            <a:r>
              <a:rPr lang="en-US" dirty="0" smtClean="0">
                <a:solidFill>
                  <a:schemeClr val="tx1">
                    <a:lumMod val="75000"/>
                    <a:lumOff val="25000"/>
                  </a:schemeClr>
                </a:solidFill>
                <a:latin typeface="Trebuchet MS" pitchFamily="34" charset="0"/>
              </a:rPr>
              <a:t>="stil.css" type="text/</a:t>
            </a:r>
            <a:r>
              <a:rPr lang="en-US" dirty="0" err="1" smtClean="0">
                <a:solidFill>
                  <a:schemeClr val="tx1">
                    <a:lumMod val="75000"/>
                    <a:lumOff val="25000"/>
                  </a:schemeClr>
                </a:solidFill>
                <a:latin typeface="Trebuchet MS" pitchFamily="34" charset="0"/>
              </a:rPr>
              <a:t>css</a:t>
            </a:r>
            <a:r>
              <a:rPr lang="en-US"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&lt;h1&gt;</a:t>
            </a:r>
            <a:r>
              <a:rPr lang="tr-TR" dirty="0" smtClean="0">
                <a:solidFill>
                  <a:schemeClr val="tx1">
                    <a:lumMod val="75000"/>
                    <a:lumOff val="25000"/>
                  </a:schemeClr>
                </a:solidFill>
                <a:latin typeface="Trebuchet MS" pitchFamily="34" charset="0"/>
              </a:rPr>
              <a:t>Bu bir başlık</a:t>
            </a:r>
            <a:r>
              <a:rPr lang="en-US" dirty="0" smtClean="0">
                <a:solidFill>
                  <a:schemeClr val="tx1">
                    <a:lumMod val="75000"/>
                    <a:lumOff val="25000"/>
                  </a:schemeClr>
                </a:solidFill>
                <a:latin typeface="Trebuchet MS" pitchFamily="34" charset="0"/>
              </a:rPr>
              <a:t>&lt;/h1&gt;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&lt;p&gt;</a:t>
            </a:r>
            <a:r>
              <a:rPr lang="tr-TR" dirty="0" smtClean="0">
                <a:solidFill>
                  <a:schemeClr val="tx1">
                    <a:lumMod val="75000"/>
                    <a:lumOff val="25000"/>
                  </a:schemeClr>
                </a:solidFill>
                <a:latin typeface="Trebuchet MS" pitchFamily="34" charset="0"/>
              </a:rPr>
              <a:t>Bu bir paragraf</a:t>
            </a:r>
            <a:r>
              <a:rPr lang="en-US" dirty="0" smtClean="0">
                <a:solidFill>
                  <a:schemeClr val="tx1">
                    <a:lumMod val="75000"/>
                    <a:lumOff val="25000"/>
                  </a:schemeClr>
                </a:solidFill>
                <a:latin typeface="Trebuchet MS" pitchFamily="34" charset="0"/>
              </a:rPr>
              <a:t>&lt;/p&gt;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&lt;/html&gt;</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11256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Çoklu Stil Sayfaları</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Farklı stil sayfalarında aynı HTML etiketi (seçici) için bazı özellikler tanımlanmışsa, son okunan </a:t>
            </a:r>
            <a:r>
              <a:rPr lang="tr-TR" dirty="0" err="1" smtClean="0">
                <a:solidFill>
                  <a:schemeClr val="tx1">
                    <a:lumMod val="75000"/>
                    <a:lumOff val="25000"/>
                  </a:schemeClr>
                </a:solidFill>
                <a:latin typeface="Trebuchet MS" pitchFamily="34" charset="0"/>
              </a:rPr>
              <a:t>CSS’deki</a:t>
            </a:r>
            <a:r>
              <a:rPr lang="tr-TR" dirty="0" smtClean="0">
                <a:solidFill>
                  <a:schemeClr val="tx1">
                    <a:lumMod val="75000"/>
                    <a:lumOff val="25000"/>
                  </a:schemeClr>
                </a:solidFill>
                <a:latin typeface="Trebuchet MS" pitchFamily="34" charset="0"/>
              </a:rPr>
              <a:t> özellikler kullanılır.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Dahili stil, harici stil sayfasına bağlantıdan sonra tanımlanırsa, etiketin özellikleri dahili stil özellikleri gibi olur.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Bununla birlikte, dahili stil, harici stil sayfasına bağlantıdan önce tanımlanırsa, etiketin özellikleri harici stil özellikleri gibi olur.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0000" lnSpcReduction="20000"/>
          </a:bodyPr>
          <a:lstStyle/>
          <a:p>
            <a:pPr marL="0" indent="0" algn="just">
              <a:buFont typeface="Wingdings" pitchFamily="2" charset="2"/>
              <a:buNone/>
            </a:pPr>
            <a:r>
              <a:rPr lang="tr-TR" sz="3700" dirty="0" smtClean="0">
                <a:solidFill>
                  <a:srgbClr val="C00000"/>
                </a:solidFill>
                <a:latin typeface="Trebuchet MS" pitchFamily="34" charset="0"/>
              </a:rPr>
              <a:t>CSS Kodları Nereye Yazılır?</a:t>
            </a:r>
          </a:p>
          <a:p>
            <a:pPr marL="0" indent="0" algn="just">
              <a:buFont typeface="Wingdings" pitchFamily="2" charset="2"/>
              <a:buNone/>
            </a:pPr>
            <a:r>
              <a:rPr lang="tr-TR" sz="3400" i="1" dirty="0" smtClean="0">
                <a:solidFill>
                  <a:srgbClr val="C00000"/>
                </a:solidFill>
                <a:latin typeface="Trebuchet MS" pitchFamily="34" charset="0"/>
              </a:rPr>
              <a:t>Çoklu Stil Sayfaları</a:t>
            </a:r>
          </a:p>
          <a:p>
            <a:pPr marL="0" indent="0" algn="just">
              <a:buClr>
                <a:srgbClr val="C00000"/>
              </a:buClr>
              <a:buSzPct val="100000"/>
              <a:buNone/>
            </a:pPr>
            <a:r>
              <a:rPr lang="tr-TR" u="sng" dirty="0" err="1" smtClean="0">
                <a:solidFill>
                  <a:schemeClr val="tx1">
                    <a:lumMod val="75000"/>
                    <a:lumOff val="25000"/>
                  </a:schemeClr>
                </a:solidFill>
                <a:latin typeface="Trebuchet MS" pitchFamily="34" charset="0"/>
              </a:rPr>
              <a:t>css</a:t>
            </a:r>
            <a:r>
              <a:rPr lang="tr-TR" u="sng" dirty="0" smtClean="0">
                <a:solidFill>
                  <a:schemeClr val="tx1">
                    <a:lumMod val="75000"/>
                    <a:lumOff val="25000"/>
                  </a:schemeClr>
                </a:solidFill>
                <a:latin typeface="Trebuchet MS" pitchFamily="34" charset="0"/>
              </a:rPr>
              <a:t>-8.html</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&lt;link </a:t>
            </a:r>
            <a:r>
              <a:rPr lang="tr-TR" dirty="0" err="1" smtClean="0">
                <a:solidFill>
                  <a:schemeClr val="tx1">
                    <a:lumMod val="75000"/>
                    <a:lumOff val="25000"/>
                  </a:schemeClr>
                </a:solidFill>
                <a:latin typeface="Trebuchet MS" pitchFamily="34" charset="0"/>
              </a:rPr>
              <a:t>rel</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stylesheet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="stil-1.</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h1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orange</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&lt;h1&gt;Bu bir başlık&lt;/h1&gt;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&lt;p&gt;Bu belgenin stili, harici bir stil sayfası ile dahili stilin birleşimidir.&lt;/p&gt;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&lt;p&gt;Dahili stil, harici stil sayfasına bağlantıdan sonra tanımlandığı için başlık etiketin özellikleri dahili stil özellikleri gibi olur.&lt;/p&gt;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5580112" y="1484784"/>
            <a:ext cx="3024336" cy="1440160"/>
          </a:xfrm>
          <a:prstGeom prst="rect">
            <a:avLst/>
          </a:prstGeom>
        </p:spPr>
        <p:txBody>
          <a:bodyPr vert="horz">
            <a:normAutofit/>
          </a:bodyPr>
          <a:lstStyle/>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sng"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stil-1.</a:t>
            </a:r>
            <a:r>
              <a:rPr kumimoji="0" lang="tr-TR" sz="1700" b="0" i="0" u="sng"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css</a:t>
            </a:r>
            <a:endParaRPr kumimoji="0" lang="tr-TR" sz="1700" b="0" i="0" u="sng"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h1 {</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a:t>
            </a:r>
            <a:r>
              <a:rPr kumimoji="0" lang="tr-TR" sz="17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color</a:t>
            </a: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a:t>
            </a:r>
            <a:r>
              <a:rPr kumimoji="0" lang="tr-TR" sz="17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navy</a:t>
            </a: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0000" lnSpcReduction="20000"/>
          </a:bodyPr>
          <a:lstStyle/>
          <a:p>
            <a:pPr marL="0" indent="0" algn="just">
              <a:buFont typeface="Wingdings" pitchFamily="2" charset="2"/>
              <a:buNone/>
            </a:pPr>
            <a:r>
              <a:rPr lang="tr-TR" sz="3700" dirty="0" smtClean="0">
                <a:solidFill>
                  <a:srgbClr val="C00000"/>
                </a:solidFill>
                <a:latin typeface="Trebuchet MS" pitchFamily="34" charset="0"/>
              </a:rPr>
              <a:t>CSS Kodları Nereye Yazılır?</a:t>
            </a:r>
          </a:p>
          <a:p>
            <a:pPr marL="0" indent="0" algn="just">
              <a:buFont typeface="Wingdings" pitchFamily="2" charset="2"/>
              <a:buNone/>
            </a:pPr>
            <a:r>
              <a:rPr lang="tr-TR" sz="3400" i="1" dirty="0" smtClean="0">
                <a:solidFill>
                  <a:srgbClr val="C00000"/>
                </a:solidFill>
                <a:latin typeface="Trebuchet MS" pitchFamily="34" charset="0"/>
              </a:rPr>
              <a:t>Çoklu Stil Sayfaları</a:t>
            </a:r>
          </a:p>
          <a:p>
            <a:pPr marL="0" indent="0" algn="just">
              <a:buClr>
                <a:srgbClr val="C00000"/>
              </a:buClr>
              <a:buSzPct val="100000"/>
              <a:buNone/>
            </a:pPr>
            <a:r>
              <a:rPr lang="tr-TR" u="sng" dirty="0" err="1" smtClean="0">
                <a:solidFill>
                  <a:schemeClr val="tx1">
                    <a:lumMod val="75000"/>
                    <a:lumOff val="25000"/>
                  </a:schemeClr>
                </a:solidFill>
                <a:latin typeface="Trebuchet MS" pitchFamily="34" charset="0"/>
              </a:rPr>
              <a:t>css</a:t>
            </a:r>
            <a:r>
              <a:rPr lang="tr-TR" u="sng" dirty="0" smtClean="0">
                <a:solidFill>
                  <a:schemeClr val="tx1">
                    <a:lumMod val="75000"/>
                    <a:lumOff val="25000"/>
                  </a:schemeClr>
                </a:solidFill>
                <a:latin typeface="Trebuchet MS" pitchFamily="34" charset="0"/>
              </a:rPr>
              <a:t>-9.html</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h1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orange</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&lt;link </a:t>
            </a:r>
            <a:r>
              <a:rPr lang="tr-TR" dirty="0" err="1" smtClean="0">
                <a:solidFill>
                  <a:schemeClr val="tx1">
                    <a:lumMod val="75000"/>
                    <a:lumOff val="25000"/>
                  </a:schemeClr>
                </a:solidFill>
                <a:latin typeface="Trebuchet MS" pitchFamily="34" charset="0"/>
              </a:rPr>
              <a:t>rel</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stylesheet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="stil-1.</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&lt;h1&gt;Bu bir başlık&lt;/h1&gt;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&lt;p&gt;Bu belgenin stili, harici bir stil sayfası ile dahili stilin birleşimidir.&lt;/p&gt;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&lt;p&gt;Dahili stil, harici stil sayfasına bağlantıdan önce tanımlandığı için başlık etiketin özellikleri harici stil özellikleri gibi olur.&lt;/p&gt;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472608"/>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Temel CSS Bilgisi</a:t>
            </a:r>
          </a:p>
          <a:p>
            <a:pPr marL="0" indent="-95250" algn="just">
              <a:buFont typeface="Wingdings" pitchFamily="2" charset="2"/>
              <a:buNone/>
              <a:defRPr/>
            </a:pPr>
            <a:r>
              <a:rPr lang="tr-TR" dirty="0" smtClean="0">
                <a:solidFill>
                  <a:schemeClr val="tx1">
                    <a:lumMod val="75000"/>
                    <a:lumOff val="25000"/>
                  </a:schemeClr>
                </a:solidFill>
                <a:latin typeface="Trebuchet MS" pitchFamily="34" charset="0"/>
              </a:rPr>
              <a:t>Bu bölümde;</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Nedir, Ne İşe Yarar?</a:t>
            </a:r>
          </a:p>
          <a:p>
            <a:pPr marL="539750" indent="-269875" algn="just">
              <a:buClr>
                <a:srgbClr val="C00000"/>
              </a:buClr>
              <a:buSzPct val="100000"/>
              <a:buFont typeface="Wingdings" pitchFamily="2" charset="2"/>
              <a:buChar char="§"/>
            </a:pPr>
            <a:r>
              <a:rPr lang="tr-TR" dirty="0" err="1" smtClean="0">
                <a:solidFill>
                  <a:schemeClr val="tx1">
                    <a:lumMod val="75000"/>
                    <a:lumOff val="25000"/>
                  </a:schemeClr>
                </a:solidFill>
                <a:latin typeface="Trebuchet MS" pitchFamily="34" charset="0"/>
              </a:rPr>
              <a:t>CSS’in</a:t>
            </a:r>
            <a:r>
              <a:rPr lang="tr-TR" dirty="0" smtClean="0">
                <a:solidFill>
                  <a:schemeClr val="tx1">
                    <a:lumMod val="75000"/>
                    <a:lumOff val="25000"/>
                  </a:schemeClr>
                </a:solidFill>
                <a:latin typeface="Trebuchet MS" pitchFamily="34" charset="0"/>
              </a:rPr>
              <a:t> Tarihsel Gelişimi</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Yazım Kuralları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Kodları Nereye Yazılır?</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Komut İçi CSS Kodları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Harici ve Dâhili CSS Kodları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Seçici İşlemleri</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11256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Kodları Nereye Yazılır?</a:t>
            </a:r>
          </a:p>
          <a:p>
            <a:pPr marL="0" indent="0" algn="just">
              <a:buFont typeface="Wingdings" pitchFamily="2" charset="2"/>
              <a:buNone/>
            </a:pPr>
            <a:r>
              <a:rPr lang="tr-TR" i="1" dirty="0" smtClean="0">
                <a:solidFill>
                  <a:srgbClr val="C00000"/>
                </a:solidFill>
                <a:latin typeface="Trebuchet MS" pitchFamily="34" charset="0"/>
              </a:rPr>
              <a:t>CSS Kodu Öncelikleri</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HTML etiketine daha yakın olan CSS kodu önceliklidir.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42" name="Picture 2"/>
          <p:cNvPicPr>
            <a:picLocks noChangeAspect="1" noChangeArrowheads="1"/>
          </p:cNvPicPr>
          <p:nvPr/>
        </p:nvPicPr>
        <p:blipFill>
          <a:blip r:embed="rId3" cstate="print"/>
          <a:srcRect/>
          <a:stretch>
            <a:fillRect/>
          </a:stretch>
        </p:blipFill>
        <p:spPr bwMode="auto">
          <a:xfrm>
            <a:off x="556964" y="2564904"/>
            <a:ext cx="8191500"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Font typeface="Wingdings" pitchFamily="2" charset="2"/>
              <a:buNone/>
            </a:pPr>
            <a:r>
              <a:rPr lang="tr-TR" sz="4200" dirty="0" smtClean="0">
                <a:solidFill>
                  <a:srgbClr val="C00000"/>
                </a:solidFill>
                <a:latin typeface="Trebuchet MS" pitchFamily="34" charset="0"/>
              </a:rPr>
              <a:t>CSS Kodları Nereye Yazılır?</a:t>
            </a:r>
          </a:p>
          <a:p>
            <a:pPr marL="0" indent="0" algn="just">
              <a:buFont typeface="Wingdings" pitchFamily="2" charset="2"/>
              <a:buNone/>
            </a:pPr>
            <a:r>
              <a:rPr lang="tr-TR" sz="3800" i="1" dirty="0" smtClean="0">
                <a:solidFill>
                  <a:srgbClr val="C00000"/>
                </a:solidFill>
                <a:latin typeface="Trebuchet MS" pitchFamily="34" charset="0"/>
              </a:rPr>
              <a:t>CSS Kodu Öncelikleri</a:t>
            </a:r>
          </a:p>
          <a:p>
            <a:pPr marL="0" indent="0" algn="just">
              <a:buClr>
                <a:srgbClr val="C00000"/>
              </a:buClr>
              <a:buSzPct val="100000"/>
              <a:buNone/>
            </a:pPr>
            <a:r>
              <a:rPr lang="tr-TR" u="sng" dirty="0" err="1" smtClean="0">
                <a:solidFill>
                  <a:schemeClr val="tx1">
                    <a:lumMod val="75000"/>
                    <a:lumOff val="25000"/>
                  </a:schemeClr>
                </a:solidFill>
                <a:latin typeface="Trebuchet MS" pitchFamily="34" charset="0"/>
              </a:rPr>
              <a:t>css</a:t>
            </a:r>
            <a:r>
              <a:rPr lang="tr-TR" u="sng" dirty="0" smtClean="0">
                <a:solidFill>
                  <a:schemeClr val="tx1">
                    <a:lumMod val="75000"/>
                    <a:lumOff val="25000"/>
                  </a:schemeClr>
                </a:solidFill>
                <a:latin typeface="Trebuchet MS" pitchFamily="34" charset="0"/>
              </a:rPr>
              <a:t>-10.html</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&lt;link </a:t>
            </a:r>
            <a:r>
              <a:rPr lang="tr-TR" dirty="0" err="1" smtClean="0">
                <a:solidFill>
                  <a:schemeClr val="tx1">
                    <a:lumMod val="75000"/>
                    <a:lumOff val="25000"/>
                  </a:schemeClr>
                </a:solidFill>
                <a:latin typeface="Trebuchet MS" pitchFamily="34" charset="0"/>
              </a:rPr>
              <a:t>rel</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stylesheet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href</a:t>
            </a:r>
            <a:r>
              <a:rPr lang="tr-TR" dirty="0" smtClean="0">
                <a:solidFill>
                  <a:schemeClr val="tx1">
                    <a:lumMod val="75000"/>
                    <a:lumOff val="25000"/>
                  </a:schemeClr>
                </a:solidFill>
                <a:latin typeface="Trebuchet MS" pitchFamily="34" charset="0"/>
              </a:rPr>
              <a:t>="stil-2.</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cyan</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 </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yellowgreen</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&lt;h1&gt;Çoklu Stillerin Öncelikleri&lt;/h1&gt;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&lt;p&gt;Burada sayfanın arka plan rengi satır içi CSS ile ve ayrıca dahili bir CSS ile ve ayrıca harici bir CSS ile ayarlanır.&lt;/p&gt;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&lt;p&gt;Basamaklı stil sayfalarının nasıl çalıştığını görmek için stilleri kaldırarak denemeler yapmayı deneyin (önce satır içi </a:t>
            </a:r>
            <a:r>
              <a:rPr lang="tr-TR" dirty="0" err="1" smtClean="0">
                <a:solidFill>
                  <a:schemeClr val="tx1">
                    <a:lumMod val="75000"/>
                    <a:lumOff val="25000"/>
                  </a:schemeClr>
                </a:solidFill>
                <a:latin typeface="Trebuchet MS" pitchFamily="34" charset="0"/>
              </a:rPr>
              <a:t>CSS'yi</a:t>
            </a:r>
            <a:r>
              <a:rPr lang="tr-TR" dirty="0" smtClean="0">
                <a:solidFill>
                  <a:schemeClr val="tx1">
                    <a:lumMod val="75000"/>
                    <a:lumOff val="25000"/>
                  </a:schemeClr>
                </a:solidFill>
                <a:latin typeface="Trebuchet MS" pitchFamily="34" charset="0"/>
              </a:rPr>
              <a:t>, ardından dahili, sonra harici </a:t>
            </a:r>
            <a:r>
              <a:rPr lang="tr-TR" dirty="0" err="1" smtClean="0">
                <a:solidFill>
                  <a:schemeClr val="tx1">
                    <a:lumMod val="75000"/>
                    <a:lumOff val="25000"/>
                  </a:schemeClr>
                </a:solidFill>
                <a:latin typeface="Trebuchet MS" pitchFamily="34" charset="0"/>
              </a:rPr>
              <a:t>CSS'yi</a:t>
            </a:r>
            <a:r>
              <a:rPr lang="tr-TR" dirty="0" smtClean="0">
                <a:solidFill>
                  <a:schemeClr val="tx1">
                    <a:lumMod val="75000"/>
                    <a:lumOff val="25000"/>
                  </a:schemeClr>
                </a:solidFill>
                <a:latin typeface="Trebuchet MS" pitchFamily="34" charset="0"/>
              </a:rPr>
              <a:t> kaldırmayı deneyin).&lt;/p&gt;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5580112" y="1484784"/>
            <a:ext cx="3024336" cy="1440160"/>
          </a:xfrm>
          <a:prstGeom prst="rect">
            <a:avLst/>
          </a:prstGeom>
        </p:spPr>
        <p:txBody>
          <a:bodyPr vert="horz">
            <a:normAutofit/>
          </a:bodyPr>
          <a:lstStyle/>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sng"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stil-2.</a:t>
            </a:r>
            <a:r>
              <a:rPr kumimoji="0" lang="tr-TR" sz="1700" b="0" i="0" u="sng"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css</a:t>
            </a:r>
            <a:endParaRPr kumimoji="0" lang="tr-TR" sz="1700" b="0" i="0" u="sng"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a:p>
            <a:pPr lvl="0" algn="just">
              <a:spcBef>
                <a:spcPts val="600"/>
              </a:spcBef>
              <a:buClr>
                <a:srgbClr val="C00000"/>
              </a:buClr>
              <a:buSzPct val="100000"/>
            </a:pPr>
            <a:r>
              <a:rPr lang="tr-TR" sz="1700" dirty="0" smtClean="0">
                <a:solidFill>
                  <a:schemeClr val="tx1">
                    <a:lumMod val="75000"/>
                    <a:lumOff val="25000"/>
                  </a:schemeClr>
                </a:solidFill>
                <a:latin typeface="Trebuchet MS" pitchFamily="34" charset="0"/>
              </a:rPr>
              <a:t>body {</a:t>
            </a:r>
          </a:p>
          <a:p>
            <a:pPr lvl="0" algn="just">
              <a:spcBef>
                <a:spcPts val="600"/>
              </a:spcBef>
              <a:buClr>
                <a:srgbClr val="C00000"/>
              </a:buClr>
              <a:buSzPct val="100000"/>
            </a:pPr>
            <a:r>
              <a:rPr lang="tr-TR" sz="1700" dirty="0" smtClean="0">
                <a:solidFill>
                  <a:schemeClr val="tx1">
                    <a:lumMod val="75000"/>
                    <a:lumOff val="25000"/>
                  </a:schemeClr>
                </a:solidFill>
                <a:latin typeface="Trebuchet MS" pitchFamily="34" charset="0"/>
              </a:rPr>
              <a:t>  background-</a:t>
            </a:r>
            <a:r>
              <a:rPr lang="tr-TR" sz="1700" dirty="0" err="1" smtClean="0">
                <a:solidFill>
                  <a:schemeClr val="tx1">
                    <a:lumMod val="75000"/>
                    <a:lumOff val="25000"/>
                  </a:schemeClr>
                </a:solidFill>
                <a:latin typeface="Trebuchet MS" pitchFamily="34" charset="0"/>
              </a:rPr>
              <a:t>color</a:t>
            </a:r>
            <a:r>
              <a:rPr lang="tr-TR" sz="1700" dirty="0" smtClean="0">
                <a:solidFill>
                  <a:schemeClr val="tx1">
                    <a:lumMod val="75000"/>
                    <a:lumOff val="25000"/>
                  </a:schemeClr>
                </a:solidFill>
                <a:latin typeface="Trebuchet MS" pitchFamily="34" charset="0"/>
              </a:rPr>
              <a:t>: </a:t>
            </a:r>
            <a:r>
              <a:rPr lang="tr-TR" sz="1700" dirty="0" err="1" smtClean="0">
                <a:solidFill>
                  <a:schemeClr val="tx1">
                    <a:lumMod val="75000"/>
                    <a:lumOff val="25000"/>
                  </a:schemeClr>
                </a:solidFill>
                <a:latin typeface="Trebuchet MS" pitchFamily="34" charset="0"/>
              </a:rPr>
              <a:t>purple</a:t>
            </a:r>
            <a:r>
              <a:rPr lang="tr-TR" sz="1700" dirty="0" smtClean="0">
                <a:solidFill>
                  <a:schemeClr val="tx1">
                    <a:lumMod val="75000"/>
                    <a:lumOff val="25000"/>
                  </a:schemeClr>
                </a:solidFill>
                <a:latin typeface="Trebuchet MS" pitchFamily="34" charset="0"/>
              </a:rPr>
              <a:t>;</a:t>
            </a:r>
          </a:p>
          <a:p>
            <a:pPr lvl="0" algn="just">
              <a:spcBef>
                <a:spcPts val="600"/>
              </a:spcBef>
              <a:buClr>
                <a:srgbClr val="C00000"/>
              </a:buClr>
              <a:buSzPct val="100000"/>
            </a:pPr>
            <a:r>
              <a:rPr lang="tr-TR" sz="1700" dirty="0" smtClean="0">
                <a:solidFill>
                  <a:schemeClr val="tx1">
                    <a:lumMod val="75000"/>
                    <a:lumOff val="25000"/>
                  </a:schemeClr>
                </a:solidFill>
                <a:latin typeface="Trebuchet MS" pitchFamily="34" charset="0"/>
              </a:rPr>
              <a:t>}</a:t>
            </a:r>
            <a:endPar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Nedir?</a:t>
            </a:r>
          </a:p>
          <a:p>
            <a:pPr marL="0" indent="0" algn="just">
              <a:buClr>
                <a:srgbClr val="C00000"/>
              </a:buClr>
              <a:buSzPct val="100000"/>
              <a:buNone/>
            </a:pPr>
            <a:r>
              <a:rPr lang="tr-TR" b="1" dirty="0" err="1" smtClean="0">
                <a:solidFill>
                  <a:srgbClr val="C00000"/>
                </a:solidFill>
                <a:latin typeface="Trebuchet MS" pitchFamily="34" charset="0"/>
              </a:rPr>
              <a:t>C</a:t>
            </a:r>
            <a:r>
              <a:rPr lang="tr-TR" b="1" dirty="0" err="1" smtClean="0">
                <a:solidFill>
                  <a:schemeClr val="tx1">
                    <a:lumMod val="75000"/>
                    <a:lumOff val="25000"/>
                  </a:schemeClr>
                </a:solidFill>
                <a:latin typeface="Trebuchet MS" pitchFamily="34" charset="0"/>
              </a:rPr>
              <a:t>ascade</a:t>
            </a:r>
            <a:r>
              <a:rPr lang="tr-TR" b="1" dirty="0" smtClean="0">
                <a:solidFill>
                  <a:schemeClr val="tx1">
                    <a:lumMod val="75000"/>
                    <a:lumOff val="25000"/>
                  </a:schemeClr>
                </a:solidFill>
                <a:latin typeface="Trebuchet MS" pitchFamily="34" charset="0"/>
              </a:rPr>
              <a:t> </a:t>
            </a:r>
            <a:r>
              <a:rPr lang="tr-TR" b="1" dirty="0" err="1" smtClean="0">
                <a:solidFill>
                  <a:srgbClr val="C00000"/>
                </a:solidFill>
                <a:latin typeface="Trebuchet MS" pitchFamily="34" charset="0"/>
              </a:rPr>
              <a:t>S</a:t>
            </a:r>
            <a:r>
              <a:rPr lang="tr-TR" b="1" dirty="0" err="1" smtClean="0">
                <a:solidFill>
                  <a:schemeClr val="tx1">
                    <a:lumMod val="75000"/>
                    <a:lumOff val="25000"/>
                  </a:schemeClr>
                </a:solidFill>
                <a:latin typeface="Trebuchet MS" pitchFamily="34" charset="0"/>
              </a:rPr>
              <a:t>tyle</a:t>
            </a:r>
            <a:r>
              <a:rPr lang="tr-TR" b="1" dirty="0" smtClean="0">
                <a:solidFill>
                  <a:schemeClr val="tx1">
                    <a:lumMod val="75000"/>
                    <a:lumOff val="25000"/>
                  </a:schemeClr>
                </a:solidFill>
                <a:latin typeface="Trebuchet MS" pitchFamily="34" charset="0"/>
              </a:rPr>
              <a:t> </a:t>
            </a:r>
            <a:r>
              <a:rPr lang="tr-TR" b="1" dirty="0" err="1" smtClean="0">
                <a:solidFill>
                  <a:srgbClr val="C00000"/>
                </a:solidFill>
                <a:latin typeface="Trebuchet MS" pitchFamily="34" charset="0"/>
              </a:rPr>
              <a:t>S</a:t>
            </a:r>
            <a:r>
              <a:rPr lang="tr-TR" b="1" dirty="0" err="1" smtClean="0">
                <a:solidFill>
                  <a:schemeClr val="tx1">
                    <a:lumMod val="75000"/>
                    <a:lumOff val="25000"/>
                  </a:schemeClr>
                </a:solidFill>
                <a:latin typeface="Trebuchet MS" pitchFamily="34" charset="0"/>
              </a:rPr>
              <a:t>heets</a:t>
            </a:r>
            <a:r>
              <a:rPr lang="tr-TR" b="1"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kelimelerinin kısaltılmış halidir ve </a:t>
            </a:r>
            <a:r>
              <a:rPr lang="tr-TR" dirty="0" err="1" smtClean="0">
                <a:solidFill>
                  <a:schemeClr val="tx1">
                    <a:lumMod val="75000"/>
                    <a:lumOff val="25000"/>
                  </a:schemeClr>
                </a:solidFill>
                <a:latin typeface="Trebuchet MS" pitchFamily="34" charset="0"/>
              </a:rPr>
              <a:t>Türkçe’ye</a:t>
            </a:r>
            <a:r>
              <a:rPr lang="tr-TR" dirty="0" smtClean="0">
                <a:solidFill>
                  <a:schemeClr val="tx1">
                    <a:lumMod val="75000"/>
                    <a:lumOff val="25000"/>
                  </a:schemeClr>
                </a:solidFill>
                <a:latin typeface="Trebuchet MS" pitchFamily="34" charset="0"/>
              </a:rPr>
              <a:t> </a:t>
            </a:r>
            <a:r>
              <a:rPr lang="tr-TR" dirty="0" smtClean="0">
                <a:solidFill>
                  <a:srgbClr val="C00000"/>
                </a:solidFill>
                <a:latin typeface="Trebuchet MS" pitchFamily="34" charset="0"/>
              </a:rPr>
              <a:t>Basamaklı Stil Sayfaları </a:t>
            </a:r>
            <a:r>
              <a:rPr lang="tr-TR" dirty="0" smtClean="0">
                <a:solidFill>
                  <a:schemeClr val="tx1">
                    <a:lumMod val="75000"/>
                    <a:lumOff val="25000"/>
                  </a:schemeClr>
                </a:solidFill>
                <a:latin typeface="Trebuchet MS" pitchFamily="34" charset="0"/>
              </a:rPr>
              <a:t>olarak çevrilir.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bir HTML belgesini biçimlendirmek için kullandığımız dildir.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HTML öğelerinin ekranda, kağıtta veya diğer ortamlarda nasıl görüntülenmesi gerektiğini açıklar.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HTML dili ile kodlaması yapılarak iskeleti oluşturulup dinamik yapısı hazırlanır ve görsel sunumu için </a:t>
            </a:r>
            <a:r>
              <a:rPr lang="tr-TR" dirty="0" err="1" smtClean="0">
                <a:solidFill>
                  <a:schemeClr val="tx1">
                    <a:lumMod val="75000"/>
                    <a:lumOff val="25000"/>
                  </a:schemeClr>
                </a:solidFill>
                <a:latin typeface="Trebuchet MS" pitchFamily="34" charset="0"/>
              </a:rPr>
              <a:t>CSS’ten</a:t>
            </a:r>
            <a:r>
              <a:rPr lang="tr-TR" dirty="0" smtClean="0">
                <a:solidFill>
                  <a:schemeClr val="tx1">
                    <a:lumMod val="75000"/>
                    <a:lumOff val="25000"/>
                  </a:schemeClr>
                </a:solidFill>
                <a:latin typeface="Trebuchet MS" pitchFamily="34" charset="0"/>
              </a:rPr>
              <a:t> yararlanılır. </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Her bir yapıyı parçalar hâlinde düzenlemek sonraki süreçlerde kolaylık sağlayacaktır.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550810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Nedir?</a:t>
            </a:r>
          </a:p>
          <a:p>
            <a:pPr marL="441325" indent="-346075" algn="just">
              <a:buClr>
                <a:srgbClr val="C00000"/>
              </a:buClr>
              <a:buSzPct val="100000"/>
              <a:buFont typeface="Wingdings" pitchFamily="2" charset="2"/>
              <a:buChar char="§"/>
            </a:pPr>
            <a:r>
              <a:rPr lang="tr-TR" dirty="0" err="1" smtClean="0">
                <a:solidFill>
                  <a:srgbClr val="C00000"/>
                </a:solidFill>
                <a:latin typeface="Trebuchet MS" pitchFamily="34" charset="0"/>
              </a:rPr>
              <a:t>Style</a:t>
            </a:r>
            <a:r>
              <a:rPr lang="tr-TR" dirty="0" smtClean="0">
                <a:solidFill>
                  <a:schemeClr val="tx1">
                    <a:lumMod val="75000"/>
                    <a:lumOff val="25000"/>
                  </a:schemeClr>
                </a:solidFill>
                <a:latin typeface="Trebuchet MS" pitchFamily="34" charset="0"/>
              </a:rPr>
              <a:t> kelimesi </a:t>
            </a:r>
            <a:r>
              <a:rPr lang="tr-TR" dirty="0" err="1" smtClean="0">
                <a:solidFill>
                  <a:schemeClr val="tx1">
                    <a:lumMod val="75000"/>
                    <a:lumOff val="25000"/>
                  </a:schemeClr>
                </a:solidFill>
                <a:latin typeface="Trebuchet MS" pitchFamily="34" charset="0"/>
              </a:rPr>
              <a:t>Türkçe’deki</a:t>
            </a:r>
            <a:r>
              <a:rPr lang="tr-TR" dirty="0" smtClean="0">
                <a:solidFill>
                  <a:schemeClr val="tx1">
                    <a:lumMod val="75000"/>
                    <a:lumOff val="25000"/>
                  </a:schemeClr>
                </a:solidFill>
                <a:latin typeface="Trebuchet MS" pitchFamily="34" charset="0"/>
              </a:rPr>
              <a:t> </a:t>
            </a:r>
            <a:r>
              <a:rPr lang="tr-TR" dirty="0" smtClean="0">
                <a:solidFill>
                  <a:srgbClr val="C00000"/>
                </a:solidFill>
                <a:latin typeface="Trebuchet MS" pitchFamily="34" charset="0"/>
              </a:rPr>
              <a:t>biçem</a:t>
            </a:r>
            <a:r>
              <a:rPr lang="tr-TR" dirty="0" smtClean="0">
                <a:solidFill>
                  <a:schemeClr val="tx1">
                    <a:lumMod val="75000"/>
                    <a:lumOff val="25000"/>
                  </a:schemeClr>
                </a:solidFill>
                <a:latin typeface="Trebuchet MS" pitchFamily="34" charset="0"/>
              </a:rPr>
              <a:t> kelimesine karşılık gelir.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Biçem kabaca, ayarlar topluluğu olarak tanımlanır.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Yani, bazı ayarlar yapıyoruz, bu ayarlara bir isim veriyoruz ve bu biçemi değişik nesnelere uygulayarak nesnenin görüntüsünü değiştiriyoruz.</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5868144" y="1484784"/>
            <a:ext cx="2838450"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lnSpcReduction="10000"/>
          </a:bodyPr>
          <a:lstStyle/>
          <a:p>
            <a:pPr marL="0" indent="0" algn="just">
              <a:buFont typeface="Wingdings" pitchFamily="2" charset="2"/>
              <a:buNone/>
            </a:pPr>
            <a:r>
              <a:rPr lang="tr-TR" sz="2600" dirty="0" smtClean="0">
                <a:solidFill>
                  <a:srgbClr val="C00000"/>
                </a:solidFill>
                <a:latin typeface="Trebuchet MS" pitchFamily="34" charset="0"/>
              </a:rPr>
              <a:t>CSS Nedir?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HTML, bir web sayfasını biçimlendirmek için etiketler içerecek şekilde tasarlanmamıştır.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HTML, bir web sayfasının içeriğini açıklamak için oluşturulmuş bir işaretleme dilidir.</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&lt;h1&gt;Bu bir başlıktır&lt;/h1&gt;&lt;p&gt;Bu bir paragraftır.&lt;/p&gt;</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HTML 3.2 </a:t>
            </a:r>
            <a:r>
              <a:rPr lang="tr-TR" dirty="0" err="1" smtClean="0">
                <a:solidFill>
                  <a:schemeClr val="tx1">
                    <a:lumMod val="75000"/>
                    <a:lumOff val="25000"/>
                  </a:schemeClr>
                </a:solidFill>
                <a:latin typeface="Trebuchet MS" pitchFamily="34" charset="0"/>
              </a:rPr>
              <a:t>spesifikasyonuna</a:t>
            </a:r>
            <a:r>
              <a:rPr lang="tr-TR" dirty="0" smtClean="0">
                <a:solidFill>
                  <a:schemeClr val="tx1">
                    <a:lumMod val="75000"/>
                    <a:lumOff val="25000"/>
                  </a:schemeClr>
                </a:solidFill>
                <a:latin typeface="Trebuchet MS" pitchFamily="34" charset="0"/>
              </a:rPr>
              <a:t> &lt;font&gt; gibi etiketler ve renk nitelikleri eklendiğinde, web geliştiricileri için bir kabus başladı. </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Her sayfaya yazı tipi ve renk bilgilerinin eklendiği büyük web sitelerinin geliştirilmesi uzun ve pahalı bir süreç haline geldi.</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Bu sorunu çözmek için </a:t>
            </a:r>
            <a:r>
              <a:rPr lang="tr-TR" dirty="0" err="1" smtClean="0">
                <a:solidFill>
                  <a:schemeClr val="tx1">
                    <a:lumMod val="75000"/>
                    <a:lumOff val="25000"/>
                  </a:schemeClr>
                </a:solidFill>
                <a:latin typeface="Trebuchet MS" pitchFamily="34" charset="0"/>
              </a:rPr>
              <a:t>World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Wide</a:t>
            </a:r>
            <a:r>
              <a:rPr lang="tr-TR" dirty="0" smtClean="0">
                <a:solidFill>
                  <a:schemeClr val="tx1">
                    <a:lumMod val="75000"/>
                    <a:lumOff val="25000"/>
                  </a:schemeClr>
                </a:solidFill>
                <a:latin typeface="Trebuchet MS" pitchFamily="34" charset="0"/>
              </a:rPr>
              <a:t> Web Konsorsiyumu (W3C) </a:t>
            </a:r>
            <a:r>
              <a:rPr lang="tr-TR" dirty="0" err="1" smtClean="0">
                <a:solidFill>
                  <a:schemeClr val="tx1">
                    <a:lumMod val="75000"/>
                    <a:lumOff val="25000"/>
                  </a:schemeClr>
                </a:solidFill>
                <a:latin typeface="Trebuchet MS" pitchFamily="34" charset="0"/>
              </a:rPr>
              <a:t>CSS'yi</a:t>
            </a:r>
            <a:r>
              <a:rPr lang="tr-TR" dirty="0" smtClean="0">
                <a:solidFill>
                  <a:schemeClr val="tx1">
                    <a:lumMod val="75000"/>
                    <a:lumOff val="25000"/>
                  </a:schemeClr>
                </a:solidFill>
                <a:latin typeface="Trebuchet MS" pitchFamily="34" charset="0"/>
              </a:rPr>
              <a:t> yarattı. </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 stil biçimlendirmesini HTML sayfasından kaldırdı. </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61662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CSS Nedir?</a:t>
            </a:r>
          </a:p>
          <a:p>
            <a:pPr marL="441325" indent="-346075" algn="just">
              <a:buClr>
                <a:srgbClr val="C00000"/>
              </a:buClr>
              <a:buSzPct val="100000"/>
              <a:buNone/>
            </a:pPr>
            <a:r>
              <a:rPr lang="tr-TR" dirty="0" smtClean="0">
                <a:solidFill>
                  <a:schemeClr val="tx1">
                    <a:lumMod val="75000"/>
                    <a:lumOff val="25000"/>
                  </a:schemeClr>
                </a:solidFill>
                <a:latin typeface="Trebuchet MS" pitchFamily="34" charset="0"/>
              </a:rPr>
              <a:t> </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539552" y="1535997"/>
            <a:ext cx="8188449" cy="53220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err="1" smtClean="0">
                <a:solidFill>
                  <a:srgbClr val="C00000"/>
                </a:solidFill>
                <a:latin typeface="Trebuchet MS" pitchFamily="34" charset="0"/>
              </a:rPr>
              <a:t>CSS’in</a:t>
            </a:r>
            <a:r>
              <a:rPr lang="tr-TR" sz="2600" dirty="0" smtClean="0">
                <a:solidFill>
                  <a:srgbClr val="C00000"/>
                </a:solidFill>
                <a:latin typeface="Trebuchet MS" pitchFamily="34" charset="0"/>
              </a:rPr>
              <a:t> Tarihsel Gelişimi</a:t>
            </a:r>
          </a:p>
          <a:p>
            <a:pPr marL="441325" indent="-346075" algn="just">
              <a:buClr>
                <a:srgbClr val="C00000"/>
              </a:buClr>
              <a:buSzPct val="100000"/>
              <a:buFont typeface="Wingdings" pitchFamily="2" charset="2"/>
              <a:buChar char="§"/>
            </a:pPr>
            <a:r>
              <a:rPr lang="tr-TR" dirty="0" err="1" smtClean="0">
                <a:solidFill>
                  <a:schemeClr val="tx1">
                    <a:lumMod val="75000"/>
                    <a:lumOff val="25000"/>
                  </a:schemeClr>
                </a:solidFill>
                <a:latin typeface="Trebuchet MS" pitchFamily="34" charset="0"/>
              </a:rPr>
              <a:t>World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Wide</a:t>
            </a:r>
            <a:r>
              <a:rPr lang="tr-TR" dirty="0" smtClean="0">
                <a:solidFill>
                  <a:schemeClr val="tx1">
                    <a:lumMod val="75000"/>
                    <a:lumOff val="25000"/>
                  </a:schemeClr>
                </a:solidFill>
                <a:latin typeface="Trebuchet MS" pitchFamily="34" charset="0"/>
              </a:rPr>
              <a:t> Web konsorsiyumu tarafından 1996’da uluslararası bir biçimlendirme standardı olarak kabul edilen CSS1 yazı tipi ve düzeni, renk ve hizalama gibi özelliklere yönelik düzenlemeler yapılmasına olanak vermekteydi. </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1998 yılından itibaren yeni düzenlemelere de olanak tanıyan CSS2’ye dönüşmüştür. CSS2 versiyonunda yazı düzeninin yanında sayfa düzeniyle ilgili özelliklerin de belirlenmesi sağlanmaktadır. Ayrıca yalnızca bilgisayarlarda değil, </a:t>
            </a:r>
            <a:r>
              <a:rPr lang="tr-TR" dirty="0" err="1" smtClean="0">
                <a:solidFill>
                  <a:schemeClr val="tx1">
                    <a:lumMod val="75000"/>
                    <a:lumOff val="25000"/>
                  </a:schemeClr>
                </a:solidFill>
                <a:latin typeface="Trebuchet MS" pitchFamily="34" charset="0"/>
              </a:rPr>
              <a:t>kiosk</a:t>
            </a:r>
            <a:r>
              <a:rPr lang="tr-TR" dirty="0" smtClean="0">
                <a:solidFill>
                  <a:schemeClr val="tx1">
                    <a:lumMod val="75000"/>
                    <a:lumOff val="25000"/>
                  </a:schemeClr>
                </a:solidFill>
                <a:latin typeface="Trebuchet MS" pitchFamily="34" charset="0"/>
              </a:rPr>
              <a:t>, cep telefonu gibi diğer cihazlarda da web sitelerinin düzgün görünmesini sağlayan ek özellikler içermektedir. 2004 yılında CSS2’de görülen bazı hatalar düzeltilerek CSS2 versiyon1’e geçilmiştir.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4104456"/>
          </a:xfrm>
        </p:spPr>
        <p:txBody>
          <a:bodyPr>
            <a:normAutofit/>
          </a:bodyPr>
          <a:lstStyle/>
          <a:p>
            <a:pPr marL="0" indent="0" algn="just">
              <a:buFont typeface="Wingdings" pitchFamily="2" charset="2"/>
              <a:buNone/>
            </a:pPr>
            <a:r>
              <a:rPr lang="tr-TR" sz="2600" dirty="0" err="1" smtClean="0">
                <a:solidFill>
                  <a:srgbClr val="C00000"/>
                </a:solidFill>
                <a:latin typeface="Trebuchet MS" pitchFamily="34" charset="0"/>
              </a:rPr>
              <a:t>CSS’in</a:t>
            </a:r>
            <a:r>
              <a:rPr lang="tr-TR" sz="2600" dirty="0" smtClean="0">
                <a:solidFill>
                  <a:srgbClr val="C00000"/>
                </a:solidFill>
                <a:latin typeface="Trebuchet MS" pitchFamily="34" charset="0"/>
              </a:rPr>
              <a:t> Tarihsel Gelişimi</a:t>
            </a:r>
          </a:p>
          <a:p>
            <a:pPr marL="441325" indent="-3460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CSS3 ise 2010 yılında “</a:t>
            </a:r>
            <a:r>
              <a:rPr lang="tr-TR" dirty="0" smtClean="0">
                <a:solidFill>
                  <a:srgbClr val="C00000"/>
                </a:solidFill>
                <a:latin typeface="Trebuchet MS" pitchFamily="34" charset="0"/>
              </a:rPr>
              <a:t>modül</a:t>
            </a:r>
            <a:r>
              <a:rPr lang="tr-TR" dirty="0" smtClean="0">
                <a:solidFill>
                  <a:schemeClr val="tx1">
                    <a:lumMod val="75000"/>
                    <a:lumOff val="25000"/>
                  </a:schemeClr>
                </a:solidFill>
                <a:latin typeface="Trebuchet MS" pitchFamily="34" charset="0"/>
              </a:rPr>
              <a:t>” kavramı ile birlikte yeni bir yapı olarak ortaya çıkmıştır. CSS3’ün modüler yapısı alışılagelmiş </a:t>
            </a:r>
            <a:r>
              <a:rPr lang="tr-TR" dirty="0" err="1" smtClean="0">
                <a:solidFill>
                  <a:schemeClr val="tx1">
                    <a:lumMod val="75000"/>
                    <a:lumOff val="25000"/>
                  </a:schemeClr>
                </a:solidFill>
                <a:latin typeface="Trebuchet MS" pitchFamily="34" charset="0"/>
              </a:rPr>
              <a:t>stillendirme</a:t>
            </a:r>
            <a:r>
              <a:rPr lang="tr-TR" dirty="0" smtClean="0">
                <a:solidFill>
                  <a:schemeClr val="tx1">
                    <a:lumMod val="75000"/>
                    <a:lumOff val="25000"/>
                  </a:schemeClr>
                </a:solidFill>
                <a:latin typeface="Trebuchet MS" pitchFamily="34" charset="0"/>
              </a:rPr>
              <a:t> düzenlerinin dışındadır. Dolayısıyla öğrenmesi önceki sürümlere göre nispeten zordur denilebilir. Ancak bununla birlikte daha dinamik sayfalar oluşturmaya olanak tanıması üstün bir yönü olarak ifade edilebilir. Bu versiyonla beraber kenar yumuşatma, oval kenarlıklar, hareketli stiller oluşturulması mümkün hâle gelmiştir.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971600" y="4981611"/>
            <a:ext cx="7776864" cy="16157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16882</TotalTime>
  <Words>2190</Words>
  <Application>Microsoft Office PowerPoint</Application>
  <PresentationFormat>Ekran Gösterisi (4:3)</PresentationFormat>
  <Paragraphs>372</Paragraphs>
  <Slides>31</Slides>
  <Notes>30</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Cumba</vt:lpstr>
      <vt:lpstr>WEB TASARIMI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Eğitimle İlgili </dc:title>
  <dc:creator>AOguz</dc:creator>
  <cp:lastModifiedBy>Akturk</cp:lastModifiedBy>
  <cp:revision>1092</cp:revision>
  <dcterms:created xsi:type="dcterms:W3CDTF">2012-10-12T19:56:05Z</dcterms:created>
  <dcterms:modified xsi:type="dcterms:W3CDTF">2022-12-02T08:13:02Z</dcterms:modified>
</cp:coreProperties>
</file>