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8"/>
  </p:notesMasterIdLst>
  <p:sldIdLst>
    <p:sldId id="256" r:id="rId2"/>
    <p:sldId id="527" r:id="rId3"/>
    <p:sldId id="657" r:id="rId4"/>
    <p:sldId id="734" r:id="rId5"/>
    <p:sldId id="748" r:id="rId6"/>
    <p:sldId id="749" r:id="rId7"/>
    <p:sldId id="750" r:id="rId8"/>
    <p:sldId id="751" r:id="rId9"/>
    <p:sldId id="752" r:id="rId10"/>
    <p:sldId id="753" r:id="rId11"/>
    <p:sldId id="754" r:id="rId12"/>
    <p:sldId id="755" r:id="rId13"/>
    <p:sldId id="756" r:id="rId14"/>
    <p:sldId id="758" r:id="rId15"/>
    <p:sldId id="759" r:id="rId16"/>
    <p:sldId id="757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2832" autoAdjust="0"/>
  </p:normalViewPr>
  <p:slideViewPr>
    <p:cSldViewPr>
      <p:cViewPr>
        <p:scale>
          <a:sx n="60" d="100"/>
          <a:sy n="60" d="100"/>
        </p:scale>
        <p:origin x="-156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23E4-09D3-427C-831B-50E8FBA1AE8C}" type="datetimeFigureOut">
              <a:rPr lang="tr-TR" smtClean="0"/>
              <a:pPr/>
              <a:t>2.12.2022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E9089-F4C1-4077-A4CA-AC31FC2677E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64122C9-FD2B-41C6-8277-5965C8284F6C}" type="datetimeFigureOut">
              <a:rPr lang="tr-TR" smtClean="0"/>
              <a:pPr/>
              <a:t>2.12.2022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2.12.2022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2.12.2022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2.12.2022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64122C9-FD2B-41C6-8277-5965C8284F6C}" type="datetimeFigureOut">
              <a:rPr lang="tr-TR" smtClean="0"/>
              <a:pPr/>
              <a:t>2.12.2022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2.12.2022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2.12.2022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2.12.2022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2.12.2022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2.12.2022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2.12.2022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64122C9-FD2B-41C6-8277-5965C8284F6C}" type="datetimeFigureOut">
              <a:rPr lang="tr-TR" smtClean="0"/>
              <a:pPr/>
              <a:t>2.12.2022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smtClean="0">
                <a:latin typeface="Trebuchet MS" pitchFamily="34" charset="0"/>
              </a:rPr>
              <a:t>WEB TASARIMI</a:t>
            </a:r>
            <a:br>
              <a:rPr lang="tr-TR" dirty="0" smtClean="0">
                <a:latin typeface="Trebuchet MS" pitchFamily="34" charset="0"/>
              </a:rPr>
            </a:br>
            <a:r>
              <a:rPr lang="tr-TR" dirty="0" smtClean="0">
                <a:latin typeface="Trebuchet MS" pitchFamily="34" charset="0"/>
              </a:rPr>
              <a:t> </a:t>
            </a:r>
            <a:br>
              <a:rPr lang="tr-TR" dirty="0" smtClean="0">
                <a:latin typeface="Trebuchet MS" pitchFamily="34" charset="0"/>
              </a:rPr>
            </a:br>
            <a:r>
              <a:rPr lang="tr-TR" dirty="0" smtClean="0">
                <a:latin typeface="Trebuchet MS" pitchFamily="34" charset="0"/>
              </a:rPr>
              <a:t/>
            </a:r>
            <a:br>
              <a:rPr lang="tr-TR" dirty="0" smtClean="0">
                <a:latin typeface="Trebuchet MS" pitchFamily="34" charset="0"/>
              </a:rPr>
            </a:br>
            <a:endParaRPr lang="tr-TR" dirty="0">
              <a:latin typeface="Trebuchet MS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3575826" y="4071942"/>
            <a:ext cx="5100630" cy="1229266"/>
          </a:xfrm>
        </p:spPr>
        <p:txBody>
          <a:bodyPr>
            <a:normAutofit/>
          </a:bodyPr>
          <a:lstStyle/>
          <a:p>
            <a:endParaRPr lang="tr-TR" sz="1900" dirty="0" smtClean="0">
              <a:solidFill>
                <a:srgbClr val="C00000"/>
              </a:solidFill>
              <a:latin typeface="+mj-lt"/>
            </a:endParaRPr>
          </a:p>
          <a:p>
            <a:endParaRPr lang="tr-TR" dirty="0" smtClean="0"/>
          </a:p>
          <a:p>
            <a:r>
              <a:rPr lang="tr-TR" dirty="0" smtClean="0"/>
              <a:t>Doç. Dr. Ahmet Oğuz AKTÜRK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6300192" cy="5184576"/>
          </a:xfrm>
        </p:spPr>
        <p:txBody>
          <a:bodyPr>
            <a:normAutofit lnSpcReduction="1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Semantik (Anlamsal) Web Nedir?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Semantik bir etiket, anlamını hem tarayıcıya hem de geliştiriciye açık bir şekilde açıklar.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&lt;form&gt;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,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,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ve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footer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gibi HTML komutları semantiktir çünkü komutun adından hem anlamı hem de işlevi ortaya çıkar.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Semantik olmayan etiketler ise içeriği hakkında hiçbir şey söylemez.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span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ve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div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gibi komutlar ise semantik değildir. Sonuçta, arama motorları açısından daha zor anlaşılan içerikler sunarlar.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8189" y="1268760"/>
            <a:ext cx="22002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Semantik (Anlamsal) Web Nedir?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Semantik olarak tasarlanan sayfa içerikleri arama sonuçlarında daha üstte görünürler.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Bu nedenle, genel sayfa yapısını tasarlarken aşağıdaki semantik web etiketleri ihmal edilmemeli ve içeriğe uygun olarak kullanılmalıdır:</a:t>
            </a:r>
          </a:p>
          <a:p>
            <a:pPr marL="441325" indent="-346075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807085" lvl="1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  <a:latin typeface="Trebuchet MS" pitchFamily="34" charset="0"/>
              </a:rPr>
              <a:t>&lt;article&gt;</a:t>
            </a:r>
          </a:p>
          <a:p>
            <a:pPr marL="807085" lvl="1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  <a:latin typeface="Trebuchet MS" pitchFamily="34" charset="0"/>
              </a:rPr>
              <a:t>&lt;aside&gt;</a:t>
            </a:r>
          </a:p>
          <a:p>
            <a:pPr marL="807085" lvl="1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&lt;details&gt;</a:t>
            </a:r>
          </a:p>
          <a:p>
            <a:pPr marL="807085" lvl="1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figcaption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807085" lvl="1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&lt;figure&gt;</a:t>
            </a:r>
          </a:p>
          <a:p>
            <a:pPr marL="807085" lvl="1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  <a:latin typeface="Trebuchet MS" pitchFamily="34" charset="0"/>
              </a:rPr>
              <a:t>&lt;footer&gt;</a:t>
            </a:r>
          </a:p>
          <a:p>
            <a:pPr marL="807085" lvl="1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  <a:latin typeface="Trebuchet MS" pitchFamily="34" charset="0"/>
              </a:rPr>
              <a:t>&lt;header&gt;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2 İçerik Yer Tutucusu"/>
          <p:cNvSpPr txBox="1">
            <a:spLocks/>
          </p:cNvSpPr>
          <p:nvPr/>
        </p:nvSpPr>
        <p:spPr>
          <a:xfrm>
            <a:off x="2808312" y="3933056"/>
            <a:ext cx="2483768" cy="2952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41325" marR="0" lvl="0" indent="-34607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&lt;main&gt;</a:t>
            </a:r>
          </a:p>
          <a:p>
            <a:pPr marL="441325" marR="0" lvl="0" indent="-34607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&lt;mark&gt;</a:t>
            </a:r>
          </a:p>
          <a:p>
            <a:pPr marL="441325" marR="0" lvl="0" indent="-34607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&lt;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nav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&gt;</a:t>
            </a:r>
          </a:p>
          <a:p>
            <a:pPr marL="441325" marR="0" lvl="0" indent="-34607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&lt;section&gt;</a:t>
            </a:r>
          </a:p>
          <a:p>
            <a:pPr marL="441325" marR="0" lvl="0" indent="-34607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&lt;summary&gt;</a:t>
            </a:r>
          </a:p>
          <a:p>
            <a:pPr marL="441325" marR="0" lvl="0" indent="-34607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&lt;time&gt;</a:t>
            </a:r>
            <a:endParaRPr kumimoji="0" lang="tr-TR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356992"/>
            <a:ext cx="2976513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25658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Semantik Sayfa Düzeni Etiketlerinin Açıklamaları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14475"/>
            <a:ext cx="84105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Genel Sayfa Düzeni</a:t>
            </a:r>
          </a:p>
          <a:p>
            <a:pPr marL="0" indent="0" algn="just">
              <a:buFont typeface="Wingdings" pitchFamily="2" charset="2"/>
              <a:buNone/>
            </a:pPr>
            <a:endParaRPr lang="tr-TR" sz="2600" dirty="0" smtClean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14672" t="1433"/>
          <a:stretch>
            <a:fillRect/>
          </a:stretch>
        </p:blipFill>
        <p:spPr bwMode="auto">
          <a:xfrm>
            <a:off x="683568" y="1700808"/>
            <a:ext cx="5444282" cy="495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5500" dirty="0" smtClean="0">
                <a:solidFill>
                  <a:srgbClr val="C00000"/>
                </a:solidFill>
                <a:latin typeface="Trebuchet MS" pitchFamily="34" charset="0"/>
              </a:rPr>
              <a:t>Genel Sayfa Düzeni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style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type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text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/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css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body *{background-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color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crimson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;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border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-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bottom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:2px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solid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white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;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color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white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;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margin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5px; }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footer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{background-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color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black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;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auto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;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bottom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:0px;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display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block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;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clear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left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; }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header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{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height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:100px;}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nav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{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height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:50px; background-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color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yellow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;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color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black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;}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article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{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padding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:10px; background-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color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pink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;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:500px;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float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left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;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clear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both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;}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aside{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:300px;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float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left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;}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.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anaicerik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{background-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color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lightblue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padding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:5px;}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address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{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transparent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:0.8;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height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:20px;}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style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class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anaicerik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header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&gt;Başlık...&lt;/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header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nav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Nav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...&lt;/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nav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544616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5500" dirty="0" smtClean="0">
                <a:solidFill>
                  <a:srgbClr val="C00000"/>
                </a:solidFill>
                <a:latin typeface="Trebuchet MS" pitchFamily="34" charset="0"/>
              </a:rPr>
              <a:t>Genel Sayfa Düzeni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article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1..&lt;/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2..&lt;/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3..&lt;/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4..&lt;/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article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&lt;aside&gt;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1..&lt;/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2..&lt;/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nav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&gt;NAV..&lt;/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nav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&lt;/aside&gt;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footer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Footer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...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address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Uygulamalı Bilimler Fakültesi &lt;/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address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footer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</a:t>
            </a:r>
            <a:r>
              <a:rPr lang="tr-T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section</a:t>
            </a: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3024336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Genel Sayfa Düzeni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Genel Sayfa Düzeni sadece HTML ile değil aynı zamanda CSS kodu kullanılarak yapılır.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Bu nedenle, sayfa düzeni ile ilgili çok daha ayrıntılı işlemleri CSS konusunda öğreneceğiz.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9" name="Picture 8" descr="What is the official JavaScript logo? - Community - SitePoint Forums | Web  Development &amp; Design Community"/>
          <p:cNvPicPr>
            <a:picLocks noChangeAspect="1" noChangeArrowheads="1"/>
          </p:cNvPicPr>
          <p:nvPr/>
        </p:nvPicPr>
        <p:blipFill>
          <a:blip r:embed="rId3" cstate="print"/>
          <a:srcRect l="4131" t="14035" r="66415" b="12813"/>
          <a:stretch>
            <a:fillRect/>
          </a:stretch>
        </p:blipFill>
        <p:spPr bwMode="auto">
          <a:xfrm>
            <a:off x="2052377" y="4077072"/>
            <a:ext cx="1918463" cy="2304256"/>
          </a:xfrm>
          <a:prstGeom prst="rect">
            <a:avLst/>
          </a:prstGeom>
          <a:noFill/>
        </p:spPr>
      </p:pic>
      <p:pic>
        <p:nvPicPr>
          <p:cNvPr id="10" name="Picture 8" descr="What is the official JavaScript logo? - Community - SitePoint Forums | Web  Development &amp; Design Community"/>
          <p:cNvPicPr>
            <a:picLocks noChangeAspect="1" noChangeArrowheads="1"/>
          </p:cNvPicPr>
          <p:nvPr/>
        </p:nvPicPr>
        <p:blipFill>
          <a:blip r:embed="rId3" cstate="print"/>
          <a:srcRect l="67948" t="14035" r="2919" b="12813"/>
          <a:stretch>
            <a:fillRect/>
          </a:stretch>
        </p:blipFill>
        <p:spPr bwMode="auto">
          <a:xfrm>
            <a:off x="3923928" y="4077072"/>
            <a:ext cx="1919120" cy="23304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dilinin oluşumunu açıklayabilme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sayfalarını kayıt ederek görüntüleyebilme</a:t>
            </a:r>
          </a:p>
          <a:p>
            <a:pPr marL="0" indent="0" algn="just">
              <a:buNone/>
            </a:pPr>
            <a:endParaRPr lang="tr-TR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HTML ETİKETLERİ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3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etiketlerinin tanımlayabilme</a:t>
            </a:r>
          </a:p>
          <a:p>
            <a:pPr marL="457200" indent="-45720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HTML 5 İLE GELEN YENİLİKLER, GRAFİKLER VE FORMLAR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4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HTML5 yapısının diğer versiyonlardan farkını ifade edebilme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4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5 HTML5 ile grafik ve form hazırlayabilme</a:t>
            </a:r>
          </a:p>
          <a:p>
            <a:pPr marL="457200" indent="-45720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algn="just">
              <a:buFont typeface="Wingdings" pitchFamily="2" charset="2"/>
              <a:buNone/>
            </a:pPr>
            <a:endParaRPr lang="tr-T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İÇERİK: HTML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472608"/>
          </a:xfrm>
        </p:spPr>
        <p:txBody>
          <a:bodyPr>
            <a:normAutofit/>
          </a:bodyPr>
          <a:lstStyle/>
          <a:p>
            <a:pPr marL="95250" indent="-9525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SEO ve Semantik Web</a:t>
            </a:r>
          </a:p>
          <a:p>
            <a:pPr marL="0" indent="-95250" algn="just">
              <a:buFont typeface="Wingdings" pitchFamily="2" charset="2"/>
              <a:buNone/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Bu bölümde;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SEO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Sayfa &amp; Konu Başlığı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Semantik Web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Genel Sayfa Düzeni</a:t>
            </a:r>
          </a:p>
          <a:p>
            <a:pPr marL="905510" lvl="1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Başlık Oluşturma (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)</a:t>
            </a:r>
          </a:p>
          <a:p>
            <a:pPr marL="905510" lvl="1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Gezinti Menüsü (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nav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)</a:t>
            </a:r>
          </a:p>
          <a:p>
            <a:pPr marL="905510" lvl="1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Gönderi/Makale (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article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)</a:t>
            </a:r>
          </a:p>
          <a:p>
            <a:pPr marL="905510" lvl="1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Sayfa Kenarı (aside)</a:t>
            </a:r>
          </a:p>
          <a:p>
            <a:pPr marL="905510" lvl="1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Sayfa/Makale altı (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footer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)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SEO Nedir?</a:t>
            </a:r>
          </a:p>
          <a:p>
            <a:pPr marL="0" indent="0" algn="just">
              <a:buClr>
                <a:srgbClr val="C00000"/>
              </a:buClr>
              <a:buSzPct val="100000"/>
              <a:buNone/>
            </a:pPr>
            <a:r>
              <a:rPr lang="tr-TR" b="1" dirty="0" err="1" smtClean="0">
                <a:solidFill>
                  <a:srgbClr val="C00000"/>
                </a:solidFill>
                <a:latin typeface="Trebuchet MS" pitchFamily="34" charset="0"/>
              </a:rPr>
              <a:t>S</a:t>
            </a:r>
            <a:r>
              <a:rPr lang="tr-T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earch</a:t>
            </a:r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b="1" dirty="0" smtClean="0">
                <a:solidFill>
                  <a:srgbClr val="C00000"/>
                </a:solidFill>
                <a:latin typeface="Trebuchet MS" pitchFamily="34" charset="0"/>
              </a:rPr>
              <a:t>E</a:t>
            </a:r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ngine </a:t>
            </a:r>
            <a:r>
              <a:rPr lang="tr-TR" b="1" dirty="0" err="1" smtClean="0">
                <a:solidFill>
                  <a:srgbClr val="C00000"/>
                </a:solidFill>
                <a:latin typeface="Trebuchet MS" pitchFamily="34" charset="0"/>
              </a:rPr>
              <a:t>O</a:t>
            </a:r>
            <a:r>
              <a:rPr lang="tr-T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ptimization</a:t>
            </a:r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kelimelerinin kısaltılmış halidir ve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Türkçe’ye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Arama Motoru Optimizasyonu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olarak çevrilir.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Bir web sitesinin arama performansını arttırmaya yönelik yapılan çalışmaların tümüne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SEO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denir.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Uygun ve kaliteli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SEO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ile web sitesi arama sonuçlarında daha üst sıralarda görünebilir.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Web sitesinin üst sıralara çıkması için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Semantik &amp; SEO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amaçlı kodlama prensiplerine dikkat edilmelidir.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SEO &lt;</a:t>
            </a:r>
            <a:r>
              <a:rPr lang="tr-TR" sz="2600" dirty="0" err="1" smtClean="0">
                <a:solidFill>
                  <a:srgbClr val="C00000"/>
                </a:solidFill>
                <a:latin typeface="Trebuchet MS" pitchFamily="34" charset="0"/>
              </a:rPr>
              <a:t>head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Sayfa Başlığı (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Title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)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Arama motorları sürekli dünya üzerindeki web sunucuları dolaşırlar ve bu sunucularda bulunan web sitelerindeki bilgileri veri tabanlarına kaydederler. Bu tür yazılımlara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spider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/örümce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 denir.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SEO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açısından bilinmesi gereken en önemli konulardan biri sayfa başlığı ve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tagıdır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Eğer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içinde geçen kelimelerden biri aranırsa sizin sayfanız da arama sonuçlarında listelenebilir.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Genelde en fazla 60 karakter uzunluğundadır.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SEO &lt;</a:t>
            </a:r>
            <a:r>
              <a:rPr lang="tr-TR" sz="2600" dirty="0" err="1" smtClean="0">
                <a:solidFill>
                  <a:srgbClr val="C00000"/>
                </a:solidFill>
                <a:latin typeface="Trebuchet MS" pitchFamily="34" charset="0"/>
              </a:rPr>
              <a:t>head</a:t>
            </a: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Description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 (Sayfa Açıklaması)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Arama motorları açısından önemli etiketlerden biri de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&lt;meta&gt;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etiketidir.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&lt;meta&gt;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etiketinin içine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title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 ile ilişkili olarak yazılan açıklama sayfanızın daha üstte görünmesini sağlar.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Keywords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 (Anahtar Kelimeler)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&lt;meta&gt;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 içinde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keywords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ile listelenen kelimeler arama sonuçlarında daha üstte görünür.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Anahtar kelimelerde en fazla 60 karakter kullanılmalıdır.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tr-TR" sz="3700" dirty="0" smtClean="0">
                <a:solidFill>
                  <a:srgbClr val="C00000"/>
                </a:solidFill>
                <a:latin typeface="Trebuchet MS" pitchFamily="34" charset="0"/>
              </a:rPr>
              <a:t>SEO &lt;</a:t>
            </a:r>
            <a:r>
              <a:rPr lang="tr-TR" sz="3700" dirty="0" err="1" smtClean="0">
                <a:solidFill>
                  <a:srgbClr val="C00000"/>
                </a:solidFill>
                <a:latin typeface="Trebuchet MS" pitchFamily="34" charset="0"/>
              </a:rPr>
              <a:t>head</a:t>
            </a:r>
            <a:r>
              <a:rPr lang="tr-TR" sz="3700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 </a:t>
            </a:r>
            <a:r>
              <a:rPr lang="tr-T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lang</a:t>
            </a: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="tr"&gt;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&lt;meta </a:t>
            </a:r>
            <a:r>
              <a:rPr lang="tr-T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charset</a:t>
            </a: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="UTF-8"&gt;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title</a:t>
            </a: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&gt;NEÜ Yönetim Bilişim Sistemleri Bölümü&lt;/</a:t>
            </a:r>
            <a:r>
              <a:rPr lang="tr-T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title</a:t>
            </a: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&lt;meta name="</a:t>
            </a:r>
            <a:r>
              <a:rPr lang="tr-T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description</a:t>
            </a: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content</a:t>
            </a: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="NEÜ Yönetim Bilişim Sistemleri Bölümü, öğrencilere işletmelerin ve bireylerin yaşadığımız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çağa ve topluma adını veren bilgiyi üretme, depolama, paylaşma ve bilgiye erişme ihtiyacını karşılamak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için kullanılan yöntem, süreç ve sistemlerin planlanması, tasarlanması, kurulması ve yönetilmesi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süreçlerini anlayabilme becerisi kazandırmaktır."&gt;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&lt;meta name="</a:t>
            </a:r>
            <a:r>
              <a:rPr lang="tr-T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keywords</a:t>
            </a: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content</a:t>
            </a: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="Necmettin Erbakan Üniversitesi, Uygulamalı Bilimler Fakültesi, Köyceğiz </a:t>
            </a:r>
            <a:r>
              <a:rPr lang="tr-T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Kampüsü</a:t>
            </a: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, 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Yönetim Bilişim Sistemleri"&gt;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5805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SEO &lt;body&gt;</a:t>
            </a:r>
          </a:p>
          <a:p>
            <a:pPr marL="0" indent="0" algn="just">
              <a:buFont typeface="Wingdings" pitchFamily="2" charset="2"/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Konu Başlıkları (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hx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)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&lt;h1</a:t>
            </a:r>
            <a:r>
              <a:rPr lang="tr-TR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  <a:r>
              <a:rPr lang="tr-TR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…</a:t>
            </a:r>
            <a:r>
              <a:rPr lang="tr-TR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smtClean="0">
                <a:solidFill>
                  <a:srgbClr val="C00000"/>
                </a:solidFill>
                <a:latin typeface="Trebuchet MS" pitchFamily="34" charset="0"/>
              </a:rPr>
              <a:t>h6&gt;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konu başlıkları gazetelerdeki manşetler gibi işlev görür. Sadece ziyaretçilerin dikkatini çekmekle kalmaz, aynı zamanda arama motorlarının da dikkatini çeker.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244408" cy="4464496"/>
          </a:xfrm>
        </p:spPr>
        <p:txBody>
          <a:bodyPr>
            <a:normAutofit lnSpcReduction="1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Semantik (Anlamsal) Web Nedir?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Kelimelerin anlamlarını inceleyen bilim dalına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Semantik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denir.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Semantik web, diğer anlamı ile 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anlamsal ağ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, uygun içerikleri uygun HTML komutlarının içine koymak anlamına gelir.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Google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veya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Yandex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gibi arama motorları semantik web sayesinde arama yapan kullanıcılara en uygun içeriği sağlar.</a:t>
            </a:r>
          </a:p>
          <a:p>
            <a:pPr marL="441325" indent="-3460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W3C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'ye göre: "Semantik bir Web, verilerin uygulamalar, kuruluşlar ve topluluklar arasında paylaşılmasına ve yeniden kullanılmasına olanak tanır."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14894" b="15474"/>
          <a:stretch>
            <a:fillRect/>
          </a:stretch>
        </p:blipFill>
        <p:spPr bwMode="auto">
          <a:xfrm>
            <a:off x="899592" y="5517232"/>
            <a:ext cx="338437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7692" b="10256"/>
          <a:stretch>
            <a:fillRect/>
          </a:stretch>
        </p:blipFill>
        <p:spPr bwMode="auto">
          <a:xfrm>
            <a:off x="4644008" y="5445224"/>
            <a:ext cx="28083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15403</TotalTime>
  <Words>1002</Words>
  <Application>Microsoft Office PowerPoint</Application>
  <PresentationFormat>Ekran Gösterisi (4:3)</PresentationFormat>
  <Paragraphs>165</Paragraphs>
  <Slides>16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Cumba</vt:lpstr>
      <vt:lpstr>WEB TASARIMI    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Eğitimle İlgili </dc:title>
  <dc:creator>AOguz</dc:creator>
  <cp:lastModifiedBy>Akturk</cp:lastModifiedBy>
  <cp:revision>1031</cp:revision>
  <dcterms:created xsi:type="dcterms:W3CDTF">2012-10-12T19:56:05Z</dcterms:created>
  <dcterms:modified xsi:type="dcterms:W3CDTF">2022-12-02T06:27:31Z</dcterms:modified>
</cp:coreProperties>
</file>