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9"/>
  </p:notesMasterIdLst>
  <p:sldIdLst>
    <p:sldId id="256" r:id="rId2"/>
    <p:sldId id="527" r:id="rId3"/>
    <p:sldId id="657" r:id="rId4"/>
    <p:sldId id="786" r:id="rId5"/>
    <p:sldId id="827" r:id="rId6"/>
    <p:sldId id="828" r:id="rId7"/>
    <p:sldId id="829" r:id="rId8"/>
    <p:sldId id="830" r:id="rId9"/>
    <p:sldId id="831" r:id="rId10"/>
    <p:sldId id="832" r:id="rId11"/>
    <p:sldId id="833" r:id="rId12"/>
    <p:sldId id="834" r:id="rId13"/>
    <p:sldId id="835" r:id="rId14"/>
    <p:sldId id="836" r:id="rId15"/>
    <p:sldId id="837" r:id="rId16"/>
    <p:sldId id="838" r:id="rId17"/>
    <p:sldId id="839" r:id="rId18"/>
    <p:sldId id="840" r:id="rId19"/>
    <p:sldId id="841" r:id="rId20"/>
    <p:sldId id="842" r:id="rId21"/>
    <p:sldId id="843" r:id="rId22"/>
    <p:sldId id="844" r:id="rId23"/>
    <p:sldId id="845" r:id="rId24"/>
    <p:sldId id="846" r:id="rId25"/>
    <p:sldId id="847" r:id="rId26"/>
    <p:sldId id="848" r:id="rId27"/>
    <p:sldId id="849" r:id="rId28"/>
    <p:sldId id="850" r:id="rId29"/>
    <p:sldId id="851" r:id="rId30"/>
    <p:sldId id="852" r:id="rId31"/>
    <p:sldId id="853" r:id="rId32"/>
    <p:sldId id="856" r:id="rId33"/>
    <p:sldId id="854" r:id="rId34"/>
    <p:sldId id="855" r:id="rId35"/>
    <p:sldId id="857" r:id="rId36"/>
    <p:sldId id="858" r:id="rId37"/>
    <p:sldId id="859" r:id="rId3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2832" autoAdjust="0"/>
  </p:normalViewPr>
  <p:slideViewPr>
    <p:cSldViewPr>
      <p:cViewPr>
        <p:scale>
          <a:sx n="60" d="100"/>
          <a:sy n="60" d="100"/>
        </p:scale>
        <p:origin x="-1560" y="-16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923E4-09D3-427C-831B-50E8FBA1AE8C}" type="datetimeFigureOut">
              <a:rPr lang="tr-TR" smtClean="0"/>
              <a:pPr/>
              <a:t>23.12.2022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E9089-F4C1-4077-A4CA-AC31FC2677E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15</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16</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17</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18</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19</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20</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21</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22</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23</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24</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25</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26</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27</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28</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29</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30</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4</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31</a:t>
            </a:fld>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32</a:t>
            </a:fld>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33</a:t>
            </a:fld>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34</a:t>
            </a:fld>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35</a:t>
            </a:fld>
            <a:endParaRPr lang="tr-T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36</a:t>
            </a:fld>
            <a:endParaRPr lang="tr-T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37</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664122C9-FD2B-41C6-8277-5965C8284F6C}" type="datetimeFigureOut">
              <a:rPr lang="tr-TR" smtClean="0"/>
              <a:pPr/>
              <a:t>23.12.2022</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E48A94BF-475D-4723-847D-E30041FBA16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23.12.2022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23.12.2022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664122C9-FD2B-41C6-8277-5965C8284F6C}" type="datetimeFigureOut">
              <a:rPr lang="tr-TR" smtClean="0"/>
              <a:pPr/>
              <a:t>23.12.2022</a:t>
            </a:fld>
            <a:endParaRPr lang="tr-TR"/>
          </a:p>
        </p:txBody>
      </p:sp>
      <p:sp>
        <p:nvSpPr>
          <p:cNvPr id="9" name="8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664122C9-FD2B-41C6-8277-5965C8284F6C}" type="datetimeFigureOut">
              <a:rPr lang="tr-TR" smtClean="0"/>
              <a:pPr/>
              <a:t>23.12.2022</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E48A94BF-475D-4723-847D-E30041FBA16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664122C9-FD2B-41C6-8277-5965C8284F6C}" type="datetimeFigureOut">
              <a:rPr lang="tr-TR" smtClean="0"/>
              <a:pPr/>
              <a:t>23.12.2022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664122C9-FD2B-41C6-8277-5965C8284F6C}" type="datetimeFigureOut">
              <a:rPr lang="tr-TR" smtClean="0"/>
              <a:pPr/>
              <a:t>23.12.2022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664122C9-FD2B-41C6-8277-5965C8284F6C}" type="datetimeFigureOut">
              <a:rPr lang="tr-TR" smtClean="0"/>
              <a:pPr/>
              <a:t>23.12.2022</a:t>
            </a:fld>
            <a:endParaRPr lang="tr-TR"/>
          </a:p>
        </p:txBody>
      </p:sp>
      <p:sp>
        <p:nvSpPr>
          <p:cNvPr id="7" name="6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64122C9-FD2B-41C6-8277-5965C8284F6C}" type="datetimeFigureOut">
              <a:rPr lang="tr-TR" smtClean="0"/>
              <a:pPr/>
              <a:t>23.12.2022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664122C9-FD2B-41C6-8277-5965C8284F6C}" type="datetimeFigureOut">
              <a:rPr lang="tr-TR" smtClean="0"/>
              <a:pPr/>
              <a:t>23.12.2022</a:t>
            </a:fld>
            <a:endParaRPr lang="tr-TR"/>
          </a:p>
        </p:txBody>
      </p:sp>
      <p:sp>
        <p:nvSpPr>
          <p:cNvPr id="22" name="21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664122C9-FD2B-41C6-8277-5965C8284F6C}" type="datetimeFigureOut">
              <a:rPr lang="tr-TR" smtClean="0"/>
              <a:pPr/>
              <a:t>23.12.2022</a:t>
            </a:fld>
            <a:endParaRPr lang="tr-TR"/>
          </a:p>
        </p:txBody>
      </p:sp>
      <p:sp>
        <p:nvSpPr>
          <p:cNvPr id="18" name="17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64122C9-FD2B-41C6-8277-5965C8284F6C}" type="datetimeFigureOut">
              <a:rPr lang="tr-TR" smtClean="0"/>
              <a:pPr/>
              <a:t>23.12.2022</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48A94BF-475D-4723-847D-E30041FBA16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cssref/pr_background-color.php"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cssref/pr_background-image.ph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cssref/pr_background-repeat.php"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w3schools.com/cssref/pr_background-position.php"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cssref/pr_background-attachment.php"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pPr algn="ctr"/>
            <a:r>
              <a:rPr lang="tr-TR" dirty="0" smtClean="0">
                <a:latin typeface="Trebuchet MS" pitchFamily="34" charset="0"/>
              </a:rPr>
              <a:t>WEB TASARIMI</a:t>
            </a:r>
            <a:br>
              <a:rPr lang="tr-TR" dirty="0" smtClean="0">
                <a:latin typeface="Trebuchet MS" pitchFamily="34" charset="0"/>
              </a:rPr>
            </a:br>
            <a:r>
              <a:rPr lang="tr-TR" dirty="0" smtClean="0">
                <a:latin typeface="Trebuchet MS" pitchFamily="34" charset="0"/>
              </a:rPr>
              <a:t> </a:t>
            </a:r>
            <a:br>
              <a:rPr lang="tr-TR" dirty="0" smtClean="0">
                <a:latin typeface="Trebuchet MS" pitchFamily="34" charset="0"/>
              </a:rPr>
            </a:br>
            <a:r>
              <a:rPr lang="tr-TR" dirty="0" smtClean="0">
                <a:latin typeface="Trebuchet MS" pitchFamily="34" charset="0"/>
              </a:rPr>
              <a:t/>
            </a:r>
            <a:br>
              <a:rPr lang="tr-TR" dirty="0" smtClean="0">
                <a:latin typeface="Trebuchet MS" pitchFamily="34" charset="0"/>
              </a:rPr>
            </a:br>
            <a:endParaRPr lang="tr-TR" dirty="0">
              <a:latin typeface="Trebuchet MS" pitchFamily="34" charset="0"/>
            </a:endParaRPr>
          </a:p>
        </p:txBody>
      </p:sp>
      <p:sp>
        <p:nvSpPr>
          <p:cNvPr id="3" name="2 Alt Başlık"/>
          <p:cNvSpPr>
            <a:spLocks noGrp="1"/>
          </p:cNvSpPr>
          <p:nvPr>
            <p:ph type="subTitle" idx="1"/>
          </p:nvPr>
        </p:nvSpPr>
        <p:spPr>
          <a:xfrm>
            <a:off x="3575826" y="4071942"/>
            <a:ext cx="5100630" cy="1229266"/>
          </a:xfrm>
        </p:spPr>
        <p:txBody>
          <a:bodyPr>
            <a:normAutofit/>
          </a:bodyPr>
          <a:lstStyle/>
          <a:p>
            <a:endParaRPr lang="tr-TR" sz="1900" dirty="0" smtClean="0">
              <a:solidFill>
                <a:srgbClr val="C00000"/>
              </a:solidFill>
              <a:latin typeface="+mj-lt"/>
            </a:endParaRPr>
          </a:p>
          <a:p>
            <a:endParaRPr lang="tr-TR" dirty="0" smtClean="0"/>
          </a:p>
          <a:p>
            <a:r>
              <a:rPr lang="tr-TR" dirty="0" smtClean="0"/>
              <a:t>Doç. Dr. Ahmet Oğuz AKTÜRK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fontScale="92500" lnSpcReduction="10000"/>
          </a:bodyPr>
          <a:lstStyle/>
          <a:p>
            <a:pPr marL="0" indent="0" algn="just">
              <a:buFont typeface="Wingdings" pitchFamily="2" charset="2"/>
              <a:buNone/>
            </a:pPr>
            <a:r>
              <a:rPr lang="tr-TR" sz="2800" dirty="0" smtClean="0">
                <a:solidFill>
                  <a:srgbClr val="C00000"/>
                </a:solidFill>
                <a:latin typeface="Trebuchet MS" pitchFamily="34" charset="0"/>
              </a:rPr>
              <a:t>Kutu Kenarlıkları</a:t>
            </a:r>
          </a:p>
          <a:p>
            <a:pPr marL="0" indent="0" algn="just">
              <a:buClr>
                <a:srgbClr val="C00000"/>
              </a:buClr>
              <a:buSzPct val="100000"/>
              <a:buNone/>
            </a:pPr>
            <a:r>
              <a:rPr lang="tr-TR" sz="2600" dirty="0" smtClean="0">
                <a:solidFill>
                  <a:schemeClr val="tx1">
                    <a:lumMod val="75000"/>
                    <a:lumOff val="25000"/>
                  </a:schemeClr>
                </a:solidFill>
                <a:latin typeface="Trebuchet MS" pitchFamily="34" charset="0"/>
              </a:rPr>
              <a:t>CSS kutu kenarlık özellikleri, bir öğenin kenarlığının stilini, genişliğini ve rengini belirlemenizi sağlar.</a:t>
            </a:r>
          </a:p>
          <a:p>
            <a:pPr marL="0" indent="0" algn="just">
              <a:buClr>
                <a:srgbClr val="C00000"/>
              </a:buClr>
              <a:buSzPct val="100000"/>
              <a:buNone/>
            </a:pPr>
            <a:r>
              <a:rPr lang="tr-TR" sz="2600" dirty="0" err="1" smtClean="0">
                <a:solidFill>
                  <a:srgbClr val="C00000"/>
                </a:solidFill>
                <a:latin typeface="Trebuchet MS" pitchFamily="34" charset="0"/>
              </a:rPr>
              <a:t>border</a:t>
            </a:r>
            <a:r>
              <a:rPr lang="tr-TR" sz="2600" dirty="0" smtClean="0">
                <a:solidFill>
                  <a:srgbClr val="C00000"/>
                </a:solidFill>
                <a:latin typeface="Trebuchet MS" pitchFamily="34" charset="0"/>
              </a:rPr>
              <a:t>-</a:t>
            </a:r>
            <a:r>
              <a:rPr lang="tr-TR" sz="2600" dirty="0" err="1" smtClean="0">
                <a:solidFill>
                  <a:srgbClr val="C00000"/>
                </a:solidFill>
                <a:latin typeface="Trebuchet MS" pitchFamily="34" charset="0"/>
              </a:rPr>
              <a:t>style</a:t>
            </a:r>
            <a:r>
              <a:rPr lang="tr-TR" sz="2600" dirty="0" smtClean="0">
                <a:solidFill>
                  <a:srgbClr val="C00000"/>
                </a:solidFill>
                <a:latin typeface="Trebuchet MS" pitchFamily="34" charset="0"/>
              </a:rPr>
              <a:t>: </a:t>
            </a:r>
            <a:r>
              <a:rPr lang="tr-TR" sz="2600" dirty="0" smtClean="0">
                <a:solidFill>
                  <a:schemeClr val="tx1">
                    <a:lumMod val="75000"/>
                    <a:lumOff val="25000"/>
                  </a:schemeClr>
                </a:solidFill>
                <a:latin typeface="Trebuchet MS" pitchFamily="34" charset="0"/>
              </a:rPr>
              <a:t>kenarlık stilini (nasıl görüneceğini) belirler</a:t>
            </a:r>
          </a:p>
          <a:p>
            <a:pPr marL="0" indent="0" algn="just">
              <a:buClr>
                <a:srgbClr val="C00000"/>
              </a:buClr>
              <a:buSzPct val="100000"/>
              <a:buNone/>
            </a:pPr>
            <a:r>
              <a:rPr lang="en-US" dirty="0" smtClean="0">
                <a:solidFill>
                  <a:srgbClr val="0070C0"/>
                </a:solidFill>
                <a:latin typeface="Trebuchet MS" pitchFamily="34" charset="0"/>
              </a:rPr>
              <a:t>dotted</a:t>
            </a:r>
            <a:r>
              <a:rPr lang="en-US" dirty="0" smtClean="0">
                <a:solidFill>
                  <a:schemeClr val="tx1">
                    <a:lumMod val="75000"/>
                    <a:lumOff val="25000"/>
                  </a:schemeClr>
                </a:solidFill>
                <a:latin typeface="Trebuchet MS" pitchFamily="34" charset="0"/>
              </a:rPr>
              <a:t> – </a:t>
            </a:r>
            <a:r>
              <a:rPr lang="tr-TR" dirty="0" smtClean="0">
                <a:solidFill>
                  <a:schemeClr val="tx1">
                    <a:lumMod val="75000"/>
                    <a:lumOff val="25000"/>
                  </a:schemeClr>
                </a:solidFill>
                <a:latin typeface="Trebuchet MS" pitchFamily="34" charset="0"/>
              </a:rPr>
              <a:t>Noktalı bir kenarlık tanımlar.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0070C0"/>
                </a:solidFill>
                <a:latin typeface="Trebuchet MS" pitchFamily="34" charset="0"/>
              </a:rPr>
              <a:t>dashed</a:t>
            </a:r>
            <a:r>
              <a:rPr lang="en-US" dirty="0" smtClean="0">
                <a:solidFill>
                  <a:schemeClr val="tx1">
                    <a:lumMod val="75000"/>
                    <a:lumOff val="25000"/>
                  </a:schemeClr>
                </a:solidFill>
                <a:latin typeface="Trebuchet MS" pitchFamily="34" charset="0"/>
              </a:rPr>
              <a:t> – </a:t>
            </a:r>
            <a:r>
              <a:rPr lang="tr-TR" dirty="0" smtClean="0">
                <a:solidFill>
                  <a:schemeClr val="tx1">
                    <a:lumMod val="75000"/>
                    <a:lumOff val="25000"/>
                  </a:schemeClr>
                </a:solidFill>
                <a:latin typeface="Trebuchet MS" pitchFamily="34" charset="0"/>
              </a:rPr>
              <a:t>Kesikli bir kenarlık tanımlar.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0070C0"/>
                </a:solidFill>
                <a:latin typeface="Trebuchet MS" pitchFamily="34" charset="0"/>
              </a:rPr>
              <a:t>solid</a:t>
            </a:r>
            <a:r>
              <a:rPr lang="en-US" dirty="0" smtClean="0">
                <a:solidFill>
                  <a:schemeClr val="tx1">
                    <a:lumMod val="75000"/>
                    <a:lumOff val="25000"/>
                  </a:schemeClr>
                </a:solidFill>
                <a:latin typeface="Trebuchet MS" pitchFamily="34" charset="0"/>
              </a:rPr>
              <a:t> – </a:t>
            </a:r>
            <a:r>
              <a:rPr lang="tr-TR" dirty="0" err="1" smtClean="0">
                <a:solidFill>
                  <a:schemeClr val="tx1">
                    <a:lumMod val="75000"/>
                    <a:lumOff val="25000"/>
                  </a:schemeClr>
                </a:solidFill>
                <a:latin typeface="Trebuchet MS" pitchFamily="34" charset="0"/>
              </a:rPr>
              <a:t>Solid</a:t>
            </a:r>
            <a:r>
              <a:rPr lang="tr-TR" dirty="0" smtClean="0">
                <a:solidFill>
                  <a:schemeClr val="tx1">
                    <a:lumMod val="75000"/>
                    <a:lumOff val="25000"/>
                  </a:schemeClr>
                </a:solidFill>
                <a:latin typeface="Trebuchet MS" pitchFamily="34" charset="0"/>
              </a:rPr>
              <a:t> (düz) bir kenarlık tanımlar.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0070C0"/>
                </a:solidFill>
                <a:latin typeface="Trebuchet MS" pitchFamily="34" charset="0"/>
              </a:rPr>
              <a:t>double</a:t>
            </a:r>
            <a:r>
              <a:rPr lang="en-US" dirty="0" smtClean="0">
                <a:solidFill>
                  <a:schemeClr val="tx1">
                    <a:lumMod val="75000"/>
                    <a:lumOff val="25000"/>
                  </a:schemeClr>
                </a:solidFill>
                <a:latin typeface="Trebuchet MS" pitchFamily="34" charset="0"/>
              </a:rPr>
              <a:t> – </a:t>
            </a:r>
            <a:r>
              <a:rPr lang="tr-TR" dirty="0" smtClean="0">
                <a:solidFill>
                  <a:schemeClr val="tx1">
                    <a:lumMod val="75000"/>
                    <a:lumOff val="25000"/>
                  </a:schemeClr>
                </a:solidFill>
                <a:latin typeface="Trebuchet MS" pitchFamily="34" charset="0"/>
              </a:rPr>
              <a:t>Çift çizgili kenarlık tanımlar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0070C0"/>
                </a:solidFill>
                <a:latin typeface="Trebuchet MS" pitchFamily="34" charset="0"/>
              </a:rPr>
              <a:t>groove</a:t>
            </a:r>
            <a:r>
              <a:rPr lang="en-US" dirty="0" smtClean="0">
                <a:solidFill>
                  <a:schemeClr val="tx1">
                    <a:lumMod val="75000"/>
                    <a:lumOff val="25000"/>
                  </a:schemeClr>
                </a:solidFill>
                <a:latin typeface="Trebuchet MS" pitchFamily="34" charset="0"/>
              </a:rPr>
              <a:t> – </a:t>
            </a:r>
            <a:r>
              <a:rPr lang="tr-TR" dirty="0" smtClean="0">
                <a:solidFill>
                  <a:schemeClr val="tx1">
                    <a:lumMod val="75000"/>
                    <a:lumOff val="25000"/>
                  </a:schemeClr>
                </a:solidFill>
                <a:latin typeface="Trebuchet MS" pitchFamily="34" charset="0"/>
              </a:rPr>
              <a:t>Oluklu 3B bir kenarlık tanımlar. Efekt renge bağlıdır.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0070C0"/>
                </a:solidFill>
                <a:latin typeface="Trebuchet MS" pitchFamily="34" charset="0"/>
              </a:rPr>
              <a:t>ridge</a:t>
            </a:r>
            <a:r>
              <a:rPr lang="en-US" dirty="0" smtClean="0">
                <a:solidFill>
                  <a:schemeClr val="tx1">
                    <a:lumMod val="75000"/>
                    <a:lumOff val="25000"/>
                  </a:schemeClr>
                </a:solidFill>
                <a:latin typeface="Trebuchet MS" pitchFamily="34" charset="0"/>
              </a:rPr>
              <a:t> – </a:t>
            </a:r>
            <a:r>
              <a:rPr lang="tr-TR" dirty="0" smtClean="0">
                <a:solidFill>
                  <a:schemeClr val="tx1">
                    <a:lumMod val="75000"/>
                    <a:lumOff val="25000"/>
                  </a:schemeClr>
                </a:solidFill>
                <a:latin typeface="Trebuchet MS" pitchFamily="34" charset="0"/>
              </a:rPr>
              <a:t>Çıkıntılı 3B bir kenarlık tanımlar. Efekt renge bağlıdır.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0070C0"/>
                </a:solidFill>
                <a:latin typeface="Trebuchet MS" pitchFamily="34" charset="0"/>
              </a:rPr>
              <a:t>inset</a:t>
            </a:r>
            <a:r>
              <a:rPr lang="en-US" dirty="0" smtClean="0">
                <a:solidFill>
                  <a:schemeClr val="tx1">
                    <a:lumMod val="75000"/>
                    <a:lumOff val="25000"/>
                  </a:schemeClr>
                </a:solidFill>
                <a:latin typeface="Trebuchet MS" pitchFamily="34" charset="0"/>
              </a:rPr>
              <a:t> – </a:t>
            </a:r>
            <a:r>
              <a:rPr lang="tr-TR" dirty="0" smtClean="0">
                <a:solidFill>
                  <a:schemeClr val="tx1">
                    <a:lumMod val="75000"/>
                    <a:lumOff val="25000"/>
                  </a:schemeClr>
                </a:solidFill>
                <a:latin typeface="Trebuchet MS" pitchFamily="34" charset="0"/>
              </a:rPr>
              <a:t>İçe doğru 3B bir kenarlık tanımlar. Efekt renge bağlıdır.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0070C0"/>
                </a:solidFill>
                <a:latin typeface="Trebuchet MS" pitchFamily="34" charset="0"/>
              </a:rPr>
              <a:t>outset</a:t>
            </a:r>
            <a:r>
              <a:rPr lang="en-US" dirty="0" smtClean="0">
                <a:solidFill>
                  <a:schemeClr val="tx1">
                    <a:lumMod val="75000"/>
                    <a:lumOff val="25000"/>
                  </a:schemeClr>
                </a:solidFill>
                <a:latin typeface="Trebuchet MS" pitchFamily="34" charset="0"/>
              </a:rPr>
              <a:t> – </a:t>
            </a:r>
            <a:r>
              <a:rPr lang="tr-TR" dirty="0" smtClean="0">
                <a:solidFill>
                  <a:schemeClr val="tx1">
                    <a:lumMod val="75000"/>
                    <a:lumOff val="25000"/>
                  </a:schemeClr>
                </a:solidFill>
                <a:latin typeface="Trebuchet MS" pitchFamily="34" charset="0"/>
              </a:rPr>
              <a:t>Dışa doğru 3B bir kenarlık tanımlar</a:t>
            </a:r>
            <a:r>
              <a:rPr lang="en-US"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Efekt renge bağlıdır.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0070C0"/>
                </a:solidFill>
                <a:latin typeface="Trebuchet MS" pitchFamily="34" charset="0"/>
              </a:rPr>
              <a:t>none</a:t>
            </a:r>
            <a:r>
              <a:rPr lang="en-US" dirty="0" smtClean="0">
                <a:solidFill>
                  <a:schemeClr val="tx1">
                    <a:lumMod val="75000"/>
                    <a:lumOff val="25000"/>
                  </a:schemeClr>
                </a:solidFill>
                <a:latin typeface="Trebuchet MS" pitchFamily="34" charset="0"/>
              </a:rPr>
              <a:t> – </a:t>
            </a:r>
            <a:r>
              <a:rPr lang="tr-TR" dirty="0" smtClean="0">
                <a:solidFill>
                  <a:schemeClr val="tx1">
                    <a:lumMod val="75000"/>
                    <a:lumOff val="25000"/>
                  </a:schemeClr>
                </a:solidFill>
                <a:latin typeface="Trebuchet MS" pitchFamily="34" charset="0"/>
              </a:rPr>
              <a:t>Kenarlık tanımlamaz</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0070C0"/>
                </a:solidFill>
                <a:latin typeface="Trebuchet MS" pitchFamily="34" charset="0"/>
              </a:rPr>
              <a:t>hidden</a:t>
            </a:r>
            <a:r>
              <a:rPr lang="en-US" dirty="0" smtClean="0">
                <a:solidFill>
                  <a:schemeClr val="tx1">
                    <a:lumMod val="75000"/>
                    <a:lumOff val="25000"/>
                  </a:schemeClr>
                </a:solidFill>
                <a:latin typeface="Trebuchet MS" pitchFamily="34" charset="0"/>
              </a:rPr>
              <a:t> – </a:t>
            </a:r>
            <a:r>
              <a:rPr lang="tr-TR" dirty="0" smtClean="0">
                <a:solidFill>
                  <a:schemeClr val="tx1">
                    <a:lumMod val="75000"/>
                    <a:lumOff val="25000"/>
                  </a:schemeClr>
                </a:solidFill>
                <a:latin typeface="Trebuchet MS" pitchFamily="34" charset="0"/>
              </a:rPr>
              <a:t>Gizli bir kenarlık tanımlar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92500" lnSpcReduction="10000"/>
          </a:bodyPr>
          <a:lstStyle/>
          <a:p>
            <a:pPr marL="0" indent="0" algn="just">
              <a:buFont typeface="Wingdings" pitchFamily="2" charset="2"/>
              <a:buNone/>
            </a:pPr>
            <a:r>
              <a:rPr lang="tr-TR" sz="2800" dirty="0" smtClean="0">
                <a:solidFill>
                  <a:srgbClr val="C00000"/>
                </a:solidFill>
                <a:latin typeface="Trebuchet MS" pitchFamily="34" charset="0"/>
              </a:rPr>
              <a:t>Kutu Kenarlıkları</a:t>
            </a:r>
          </a:p>
          <a:p>
            <a:pPr marL="0" indent="0" algn="just">
              <a:buClr>
                <a:srgbClr val="C00000"/>
              </a:buClr>
              <a:buSzPct val="100000"/>
              <a:buNone/>
            </a:pPr>
            <a:r>
              <a:rPr lang="tr-TR" sz="2600" dirty="0" err="1" smtClean="0">
                <a:solidFill>
                  <a:srgbClr val="C00000"/>
                </a:solidFill>
                <a:latin typeface="Trebuchet MS" pitchFamily="34" charset="0"/>
              </a:rPr>
              <a:t>border</a:t>
            </a:r>
            <a:r>
              <a:rPr lang="tr-TR" sz="2600" dirty="0" smtClean="0">
                <a:solidFill>
                  <a:srgbClr val="C00000"/>
                </a:solidFill>
                <a:latin typeface="Trebuchet MS" pitchFamily="34" charset="0"/>
              </a:rPr>
              <a:t>-</a:t>
            </a:r>
            <a:r>
              <a:rPr lang="tr-TR" sz="2600" dirty="0" err="1" smtClean="0">
                <a:solidFill>
                  <a:srgbClr val="C00000"/>
                </a:solidFill>
                <a:latin typeface="Trebuchet MS" pitchFamily="34" charset="0"/>
              </a:rPr>
              <a:t>style</a:t>
            </a:r>
            <a:r>
              <a:rPr lang="tr-TR" sz="2600" dirty="0" smtClean="0">
                <a:solidFill>
                  <a:srgbClr val="C00000"/>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head</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dotted</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dotted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dashed</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dashed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solid</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solid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double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double</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groove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groove</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ridge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ridge</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inset</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inset</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outset</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outset</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none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none</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hidden</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hidden</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mix</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err="1" smtClean="0">
                <a:solidFill>
                  <a:schemeClr val="tx1">
                    <a:lumMod val="75000"/>
                    <a:lumOff val="25000"/>
                  </a:schemeClr>
                </a:solidFill>
                <a:latin typeface="Trebuchet MS" pitchFamily="34" charset="0"/>
              </a:rPr>
              <a:t>dotted</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dashed</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solid</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double</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head</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3779912" y="1484784"/>
            <a:ext cx="4968552" cy="5256584"/>
          </a:xfrm>
          <a:prstGeom prst="rect">
            <a:avLst/>
          </a:prstGeom>
        </p:spPr>
        <p:txBody>
          <a:bodyPr vert="horz">
            <a:normAutofit/>
          </a:bodyPr>
          <a:lstStyle/>
          <a:p>
            <a:pPr marL="0" marR="0" lvl="0" indent="0" algn="just"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&lt;body&gt;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&lt;h2&gt;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border</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style</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Özellikleri&lt;/h2&gt;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&lt;p&gt;Bu özellikler kenarlıkların nasıl görüneceğini belirler:&lt;/p&gt;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dotted</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"&gt;Noktalı&lt;/p&gt;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dashed</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"&gt;Kesikli&lt;/p&gt;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solid</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"&gt;Düz&lt;/p&gt;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double</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"&gt;Çift&lt;/p&gt;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groove</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"&gt;3B Oluklu&lt;/p&gt;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ridge</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"&gt;3B Çıkıntılı&lt;/p&gt;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inset</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"&gt;3B İçe doğru&lt;/p&gt;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outset</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"&gt;3B dışa doğru&lt;/p&gt;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none</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"&gt;Yok&lt;/p&gt;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hidden</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"&gt;Gizli&lt;/p&gt;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 </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class</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a:t>
            </a:r>
            <a:r>
              <a:rPr kumimoji="0" lang="tr-TR" sz="14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mix</a:t>
            </a: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"&gt;Karışık&lt;/p&gt;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&lt;/body&gt;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&lt;/html&gt;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Kenarlıkları</a:t>
            </a:r>
          </a:p>
          <a:p>
            <a:pPr marL="0" indent="0" algn="just">
              <a:buClr>
                <a:srgbClr val="C00000"/>
              </a:buClr>
              <a:buSzPct val="100000"/>
              <a:buNone/>
            </a:pPr>
            <a:r>
              <a:rPr lang="tr-TR" dirty="0" err="1" smtClean="0">
                <a:solidFill>
                  <a:srgbClr val="C00000"/>
                </a:solidFill>
                <a:latin typeface="Trebuchet MS" pitchFamily="34" charset="0"/>
              </a:rPr>
              <a:t>border</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width</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kenarlıkların genişliğini belirler ve tek başına kullanılmaz, mutlaka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 ile birlikte kullanılır. </a:t>
            </a:r>
          </a:p>
          <a:p>
            <a:pPr marL="0" indent="0" algn="just">
              <a:buClr>
                <a:srgbClr val="C00000"/>
              </a:buClr>
              <a:buSzPct val="100000"/>
              <a:buNone/>
            </a:pP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width</a:t>
            </a:r>
            <a:r>
              <a:rPr lang="tr-TR" dirty="0" smtClean="0">
                <a:solidFill>
                  <a:schemeClr val="tx1">
                    <a:lumMod val="75000"/>
                    <a:lumOff val="25000"/>
                  </a:schemeClr>
                </a:solidFill>
                <a:latin typeface="Trebuchet MS" pitchFamily="34" charset="0"/>
              </a:rPr>
              <a:t>, belirli bir boyut olarak (</a:t>
            </a:r>
            <a:r>
              <a:rPr lang="tr-TR" dirty="0" err="1" smtClean="0">
                <a:solidFill>
                  <a:srgbClr val="0070C0"/>
                </a:solidFill>
                <a:latin typeface="Trebuchet MS" pitchFamily="34" charset="0"/>
              </a:rPr>
              <a:t>px</a:t>
            </a:r>
            <a:r>
              <a:rPr lang="tr-TR" dirty="0" smtClean="0">
                <a:solidFill>
                  <a:schemeClr val="tx1">
                    <a:lumMod val="75000"/>
                    <a:lumOff val="25000"/>
                  </a:schemeClr>
                </a:solidFill>
                <a:latin typeface="Trebuchet MS" pitchFamily="34" charset="0"/>
              </a:rPr>
              <a:t>, </a:t>
            </a:r>
            <a:r>
              <a:rPr lang="tr-TR" dirty="0" err="1" smtClean="0">
                <a:solidFill>
                  <a:srgbClr val="0070C0"/>
                </a:solidFill>
                <a:latin typeface="Trebuchet MS" pitchFamily="34" charset="0"/>
              </a:rPr>
              <a:t>pt</a:t>
            </a:r>
            <a:r>
              <a:rPr lang="tr-TR" dirty="0" smtClean="0">
                <a:solidFill>
                  <a:schemeClr val="tx1">
                    <a:lumMod val="75000"/>
                    <a:lumOff val="25000"/>
                  </a:schemeClr>
                </a:solidFill>
                <a:latin typeface="Trebuchet MS" pitchFamily="34" charset="0"/>
              </a:rPr>
              <a:t>, </a:t>
            </a:r>
            <a:r>
              <a:rPr lang="tr-TR" dirty="0" smtClean="0">
                <a:solidFill>
                  <a:srgbClr val="0070C0"/>
                </a:solidFill>
                <a:latin typeface="Trebuchet MS" pitchFamily="34" charset="0"/>
              </a:rPr>
              <a:t>cm</a:t>
            </a:r>
            <a:r>
              <a:rPr lang="tr-TR" dirty="0" smtClean="0">
                <a:solidFill>
                  <a:schemeClr val="tx1">
                    <a:lumMod val="75000"/>
                    <a:lumOff val="25000"/>
                  </a:schemeClr>
                </a:solidFill>
                <a:latin typeface="Trebuchet MS" pitchFamily="34" charset="0"/>
              </a:rPr>
              <a:t>, </a:t>
            </a:r>
            <a:r>
              <a:rPr lang="tr-TR" dirty="0" smtClean="0">
                <a:solidFill>
                  <a:srgbClr val="0070C0"/>
                </a:solidFill>
                <a:latin typeface="Trebuchet MS" pitchFamily="34" charset="0"/>
              </a:rPr>
              <a:t>em</a:t>
            </a:r>
            <a:r>
              <a:rPr lang="tr-TR" dirty="0" smtClean="0">
                <a:solidFill>
                  <a:schemeClr val="tx1">
                    <a:lumMod val="75000"/>
                    <a:lumOff val="25000"/>
                  </a:schemeClr>
                </a:solidFill>
                <a:latin typeface="Trebuchet MS" pitchFamily="34" charset="0"/>
              </a:rPr>
              <a:t>, vb.) veya önceden tanımlanmış </a:t>
            </a:r>
            <a:r>
              <a:rPr lang="tr-TR" dirty="0" err="1" smtClean="0">
                <a:solidFill>
                  <a:srgbClr val="0070C0"/>
                </a:solidFill>
                <a:latin typeface="Trebuchet MS" pitchFamily="34" charset="0"/>
              </a:rPr>
              <a:t>thin</a:t>
            </a:r>
            <a:r>
              <a:rPr lang="tr-TR" dirty="0" smtClean="0">
                <a:solidFill>
                  <a:schemeClr val="tx1">
                    <a:lumMod val="75000"/>
                    <a:lumOff val="25000"/>
                  </a:schemeClr>
                </a:solidFill>
                <a:latin typeface="Trebuchet MS" pitchFamily="34" charset="0"/>
              </a:rPr>
              <a:t>, </a:t>
            </a:r>
            <a:r>
              <a:rPr lang="tr-TR" dirty="0" err="1" smtClean="0">
                <a:solidFill>
                  <a:srgbClr val="0070C0"/>
                </a:solidFill>
                <a:latin typeface="Trebuchet MS" pitchFamily="34" charset="0"/>
              </a:rPr>
              <a:t>medium</a:t>
            </a:r>
            <a:r>
              <a:rPr lang="tr-TR" dirty="0" smtClean="0">
                <a:solidFill>
                  <a:schemeClr val="tx1">
                    <a:lumMod val="75000"/>
                    <a:lumOff val="25000"/>
                  </a:schemeClr>
                </a:solidFill>
                <a:latin typeface="Trebuchet MS" pitchFamily="34" charset="0"/>
              </a:rPr>
              <a:t>, ve </a:t>
            </a:r>
            <a:r>
              <a:rPr lang="tr-TR" smtClean="0">
                <a:solidFill>
                  <a:srgbClr val="0070C0"/>
                </a:solidFill>
                <a:latin typeface="Trebuchet MS" pitchFamily="34" charset="0"/>
              </a:rPr>
              <a:t>thick</a:t>
            </a:r>
            <a:r>
              <a:rPr lang="tr-TR" dirty="0" smtClean="0">
                <a:solidFill>
                  <a:schemeClr val="tx1">
                    <a:lumMod val="75000"/>
                    <a:lumOff val="25000"/>
                  </a:schemeClr>
                </a:solidFill>
                <a:latin typeface="Trebuchet MS" pitchFamily="34" charset="0"/>
              </a:rPr>
              <a:t> </a:t>
            </a:r>
            <a:r>
              <a:rPr lang="tr-TR" dirty="0" smtClean="0">
                <a:solidFill>
                  <a:schemeClr val="tx1">
                    <a:lumMod val="75000"/>
                    <a:lumOff val="25000"/>
                  </a:schemeClr>
                </a:solidFill>
                <a:latin typeface="Trebuchet MS" pitchFamily="34" charset="0"/>
              </a:rPr>
              <a:t>den biri kullanılarak ayarlanabilir.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92500" lnSpcReduction="20000"/>
          </a:bodyPr>
          <a:lstStyle/>
          <a:p>
            <a:pPr marL="0" indent="0" algn="just">
              <a:buFont typeface="Wingdings" pitchFamily="2" charset="2"/>
              <a:buNone/>
            </a:pPr>
            <a:r>
              <a:rPr lang="tr-TR" sz="2800" dirty="0" smtClean="0">
                <a:solidFill>
                  <a:srgbClr val="C00000"/>
                </a:solidFill>
                <a:latin typeface="Trebuchet MS" pitchFamily="34" charset="0"/>
              </a:rPr>
              <a:t>Kutu Kenarlıkları</a:t>
            </a:r>
          </a:p>
          <a:p>
            <a:pPr marL="0" indent="0" algn="just">
              <a:buClr>
                <a:srgbClr val="C00000"/>
              </a:buClr>
              <a:buSzPct val="100000"/>
              <a:buNone/>
            </a:pPr>
            <a:r>
              <a:rPr lang="tr-TR" sz="2600" dirty="0" err="1" smtClean="0">
                <a:solidFill>
                  <a:srgbClr val="C00000"/>
                </a:solidFill>
                <a:latin typeface="Trebuchet MS" pitchFamily="34" charset="0"/>
              </a:rPr>
              <a:t>border</a:t>
            </a:r>
            <a:r>
              <a:rPr lang="tr-TR" sz="2600" dirty="0" smtClean="0">
                <a:solidFill>
                  <a:srgbClr val="C00000"/>
                </a:solidFill>
                <a:latin typeface="Trebuchet MS" pitchFamily="34" charset="0"/>
              </a:rPr>
              <a:t>-</a:t>
            </a:r>
            <a:r>
              <a:rPr lang="tr-TR" sz="2600" dirty="0" err="1" smtClean="0">
                <a:solidFill>
                  <a:srgbClr val="C00000"/>
                </a:solidFill>
                <a:latin typeface="Trebuchet MS" pitchFamily="34" charset="0"/>
              </a:rPr>
              <a:t>width</a:t>
            </a:r>
            <a:endParaRPr lang="tr-TR" sz="2600" dirty="0" smtClean="0">
              <a:solidFill>
                <a:srgbClr val="C00000"/>
              </a:solidFill>
              <a:latin typeface="Trebuchet MS" pitchFamily="34" charset="0"/>
            </a:endParaRP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head</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one</a:t>
            </a: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solid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width</a:t>
            </a:r>
            <a:r>
              <a:rPr lang="tr-TR" sz="1500" dirty="0" smtClean="0">
                <a:solidFill>
                  <a:schemeClr val="tx1">
                    <a:lumMod val="75000"/>
                    <a:lumOff val="25000"/>
                  </a:schemeClr>
                </a:solidFill>
                <a:latin typeface="Trebuchet MS" pitchFamily="34" charset="0"/>
              </a:rPr>
              <a:t>: 5px;</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two</a:t>
            </a: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solid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width</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medium</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three</a:t>
            </a: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dotted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width</a:t>
            </a:r>
            <a:r>
              <a:rPr lang="tr-TR" sz="1500" dirty="0" smtClean="0">
                <a:solidFill>
                  <a:schemeClr val="tx1">
                    <a:lumMod val="75000"/>
                    <a:lumOff val="25000"/>
                  </a:schemeClr>
                </a:solidFill>
                <a:latin typeface="Trebuchet MS" pitchFamily="34" charset="0"/>
              </a:rPr>
              <a:t>: 2px;</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four</a:t>
            </a: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dotted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width</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thick</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4211960" y="1844824"/>
            <a:ext cx="4968552" cy="5256584"/>
          </a:xfrm>
          <a:prstGeom prst="rect">
            <a:avLst/>
          </a:prstGeom>
        </p:spPr>
        <p:txBody>
          <a:bodyPr vert="horz">
            <a:normAutofit fontScale="92500" lnSpcReduction="20000"/>
          </a:bodyPr>
          <a:lstStyle/>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p.</a:t>
            </a:r>
            <a:r>
              <a:rPr lang="tr-TR" sz="1400" dirty="0" err="1" smtClean="0">
                <a:solidFill>
                  <a:schemeClr val="tx1">
                    <a:lumMod val="75000"/>
                    <a:lumOff val="25000"/>
                  </a:schemeClr>
                </a:solidFill>
                <a:latin typeface="Trebuchet MS" pitchFamily="34" charset="0"/>
              </a:rPr>
              <a:t>five</a:t>
            </a:r>
            <a:r>
              <a:rPr lang="tr-TR" sz="1400" dirty="0" smtClean="0">
                <a:solidFill>
                  <a:schemeClr val="tx1">
                    <a:lumMod val="75000"/>
                    <a:lumOff val="25000"/>
                  </a:schemeClr>
                </a:solidFill>
                <a:latin typeface="Trebuchet MS" pitchFamily="34" charset="0"/>
              </a:rPr>
              <a:t> {</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border</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double</a:t>
            </a:r>
            <a:r>
              <a:rPr lang="tr-TR" sz="1400" dirty="0" smtClean="0">
                <a:solidFill>
                  <a:schemeClr val="tx1">
                    <a:lumMod val="75000"/>
                    <a:lumOff val="25000"/>
                  </a:schemeClr>
                </a:solidFill>
                <a:latin typeface="Trebuchet MS" pitchFamily="34" charset="0"/>
              </a:rPr>
              <a: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border</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width</a:t>
            </a:r>
            <a:r>
              <a:rPr lang="tr-TR" sz="1400" dirty="0" smtClean="0">
                <a:solidFill>
                  <a:schemeClr val="tx1">
                    <a:lumMod val="75000"/>
                    <a:lumOff val="25000"/>
                  </a:schemeClr>
                </a:solidFill>
                <a:latin typeface="Trebuchet MS" pitchFamily="34" charset="0"/>
              </a:rPr>
              <a:t>: 15px;</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p.</a:t>
            </a:r>
            <a:r>
              <a:rPr lang="tr-TR" sz="1400" dirty="0" err="1" smtClean="0">
                <a:solidFill>
                  <a:schemeClr val="tx1">
                    <a:lumMod val="75000"/>
                    <a:lumOff val="25000"/>
                  </a:schemeClr>
                </a:solidFill>
                <a:latin typeface="Trebuchet MS" pitchFamily="34" charset="0"/>
              </a:rPr>
              <a:t>six</a:t>
            </a:r>
            <a:r>
              <a:rPr lang="tr-TR" sz="1400" dirty="0" smtClean="0">
                <a:solidFill>
                  <a:schemeClr val="tx1">
                    <a:lumMod val="75000"/>
                    <a:lumOff val="25000"/>
                  </a:schemeClr>
                </a:solidFill>
                <a:latin typeface="Trebuchet MS" pitchFamily="34" charset="0"/>
              </a:rPr>
              <a:t> {</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border</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double</a:t>
            </a:r>
            <a:r>
              <a:rPr lang="tr-TR" sz="1400" dirty="0" smtClean="0">
                <a:solidFill>
                  <a:schemeClr val="tx1">
                    <a:lumMod val="75000"/>
                    <a:lumOff val="25000"/>
                  </a:schemeClr>
                </a:solidFill>
                <a:latin typeface="Trebuchet MS" pitchFamily="34" charset="0"/>
              </a:rPr>
              <a: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border</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width</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thick</a:t>
            </a:r>
            <a:r>
              <a:rPr lang="tr-TR" sz="1400" dirty="0" smtClean="0">
                <a:solidFill>
                  <a:schemeClr val="tx1">
                    <a:lumMod val="75000"/>
                    <a:lumOff val="25000"/>
                  </a:schemeClr>
                </a:solidFill>
                <a:latin typeface="Trebuchet MS" pitchFamily="34" charset="0"/>
              </a:rPr>
              <a: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head</a:t>
            </a:r>
            <a:r>
              <a:rPr lang="tr-TR" sz="1400" dirty="0" smtClean="0">
                <a:solidFill>
                  <a:schemeClr val="tx1">
                    <a:lumMod val="75000"/>
                    <a:lumOff val="25000"/>
                  </a:schemeClr>
                </a:solidFill>
                <a:latin typeface="Trebuchet MS" pitchFamily="34" charset="0"/>
              </a:rPr>
              <a:t>&gt;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&lt;body&gt;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&lt;h2&gt;</a:t>
            </a:r>
            <a:r>
              <a:rPr lang="tr-TR" sz="1400" dirty="0" err="1" smtClean="0">
                <a:solidFill>
                  <a:schemeClr val="tx1">
                    <a:lumMod val="75000"/>
                    <a:lumOff val="25000"/>
                  </a:schemeClr>
                </a:solidFill>
                <a:latin typeface="Trebuchet MS" pitchFamily="34" charset="0"/>
              </a:rPr>
              <a:t>border</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width</a:t>
            </a:r>
            <a:r>
              <a:rPr lang="tr-TR" sz="1400" dirty="0" smtClean="0">
                <a:solidFill>
                  <a:schemeClr val="tx1">
                    <a:lumMod val="75000"/>
                    <a:lumOff val="25000"/>
                  </a:schemeClr>
                </a:solidFill>
                <a:latin typeface="Trebuchet MS" pitchFamily="34" charset="0"/>
              </a:rPr>
              <a:t> Özelliği&lt;/h2&gt;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&lt;p&gt;Bu </a:t>
            </a:r>
            <a:r>
              <a:rPr lang="tr-TR" sz="1400" dirty="0" err="1" smtClean="0">
                <a:solidFill>
                  <a:schemeClr val="tx1">
                    <a:lumMod val="75000"/>
                    <a:lumOff val="25000"/>
                  </a:schemeClr>
                </a:solidFill>
                <a:latin typeface="Trebuchet MS" pitchFamily="34" charset="0"/>
              </a:rPr>
              <a:t>özellikl</a:t>
            </a:r>
            <a:r>
              <a:rPr lang="tr-TR" sz="1400" dirty="0" smtClean="0">
                <a:solidFill>
                  <a:schemeClr val="tx1">
                    <a:lumMod val="75000"/>
                    <a:lumOff val="25000"/>
                  </a:schemeClr>
                </a:solidFill>
                <a:latin typeface="Trebuchet MS" pitchFamily="34" charset="0"/>
              </a:rPr>
              <a:t> kenarlıkların kalınlığını belirler.&lt;/p&gt;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one</a:t>
            </a:r>
            <a:r>
              <a:rPr lang="tr-TR" sz="1400" dirty="0" smtClean="0">
                <a:solidFill>
                  <a:schemeClr val="tx1">
                    <a:lumMod val="75000"/>
                    <a:lumOff val="25000"/>
                  </a:schemeClr>
                </a:solidFill>
                <a:latin typeface="Trebuchet MS" pitchFamily="34" charset="0"/>
              </a:rPr>
              <a:t>"&gt;Örnek metin&lt;/p&gt;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two</a:t>
            </a:r>
            <a:r>
              <a:rPr lang="tr-TR" sz="1400" dirty="0" smtClean="0">
                <a:solidFill>
                  <a:schemeClr val="tx1">
                    <a:lumMod val="75000"/>
                    <a:lumOff val="25000"/>
                  </a:schemeClr>
                </a:solidFill>
                <a:latin typeface="Trebuchet MS" pitchFamily="34" charset="0"/>
              </a:rPr>
              <a:t>"&gt;Örnek metin&lt;/p&gt;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three</a:t>
            </a:r>
            <a:r>
              <a:rPr lang="tr-TR" sz="1400" dirty="0" smtClean="0">
                <a:solidFill>
                  <a:schemeClr val="tx1">
                    <a:lumMod val="75000"/>
                    <a:lumOff val="25000"/>
                  </a:schemeClr>
                </a:solidFill>
                <a:latin typeface="Trebuchet MS" pitchFamily="34" charset="0"/>
              </a:rPr>
              <a:t>"&gt;Örnek metin&lt;/p&gt;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four</a:t>
            </a:r>
            <a:r>
              <a:rPr lang="tr-TR" sz="1400" dirty="0" smtClean="0">
                <a:solidFill>
                  <a:schemeClr val="tx1">
                    <a:lumMod val="75000"/>
                    <a:lumOff val="25000"/>
                  </a:schemeClr>
                </a:solidFill>
                <a:latin typeface="Trebuchet MS" pitchFamily="34" charset="0"/>
              </a:rPr>
              <a:t>"&gt;Örnek metin&lt;/p&gt;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five</a:t>
            </a:r>
            <a:r>
              <a:rPr lang="tr-TR" sz="1400" dirty="0" smtClean="0">
                <a:solidFill>
                  <a:schemeClr val="tx1">
                    <a:lumMod val="75000"/>
                    <a:lumOff val="25000"/>
                  </a:schemeClr>
                </a:solidFill>
                <a:latin typeface="Trebuchet MS" pitchFamily="34" charset="0"/>
              </a:rPr>
              <a:t>"&gt;Örnek metin&lt;/p&gt;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six</a:t>
            </a:r>
            <a:r>
              <a:rPr lang="tr-TR" sz="1400" dirty="0" smtClean="0">
                <a:solidFill>
                  <a:schemeClr val="tx1">
                    <a:lumMod val="75000"/>
                    <a:lumOff val="25000"/>
                  </a:schemeClr>
                </a:solidFill>
                <a:latin typeface="Trebuchet MS" pitchFamily="34" charset="0"/>
              </a:rPr>
              <a:t>"&gt;Örnek metin&lt;/p&gt;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&lt;/body&gt;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&lt;/html&gt;</a:t>
            </a:r>
            <a:endPar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Kenarlıkları</a:t>
            </a:r>
          </a:p>
          <a:p>
            <a:pPr marL="0" indent="0" algn="just">
              <a:buClr>
                <a:srgbClr val="C00000"/>
              </a:buClr>
              <a:buSzPct val="100000"/>
              <a:buNone/>
            </a:pPr>
            <a:r>
              <a:rPr lang="tr-TR" dirty="0" err="1" smtClean="0">
                <a:solidFill>
                  <a:srgbClr val="C00000"/>
                </a:solidFill>
                <a:latin typeface="Trebuchet MS" pitchFamily="34" charset="0"/>
              </a:rPr>
              <a:t>border</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color</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kenarlıkların rengini belirler ve tek başına kullanılmaz, mutlaka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 ile birlikte kullanılır. Eğer kenarlık rengi ayarlanmamışsa öğenin rengini devralır.</a:t>
            </a:r>
          </a:p>
          <a:p>
            <a:pPr marL="0" indent="0" algn="just">
              <a:buClr>
                <a:srgbClr val="C00000"/>
              </a:buClr>
              <a:buSzPct val="100000"/>
              <a:buNone/>
            </a:pPr>
            <a:r>
              <a:rPr lang="tr-TR" dirty="0" smtClean="0">
                <a:solidFill>
                  <a:srgbClr val="0070C0"/>
                </a:solidFill>
                <a:latin typeface="Trebuchet MS" pitchFamily="34" charset="0"/>
              </a:rPr>
              <a:t>name </a:t>
            </a:r>
            <a:r>
              <a:rPr lang="tr-TR" dirty="0" smtClean="0">
                <a:solidFill>
                  <a:schemeClr val="tx1">
                    <a:lumMod val="75000"/>
                    <a:lumOff val="25000"/>
                  </a:schemeClr>
                </a:solidFill>
                <a:latin typeface="Trebuchet MS" pitchFamily="34" charset="0"/>
              </a:rPr>
              <a:t>– bir renk adını belirtir. “</a:t>
            </a:r>
            <a:r>
              <a:rPr lang="tr-TR" dirty="0" err="1" smtClean="0">
                <a:solidFill>
                  <a:schemeClr val="tx1">
                    <a:lumMod val="75000"/>
                    <a:lumOff val="25000"/>
                  </a:schemeClr>
                </a:solidFill>
                <a:latin typeface="Trebuchet MS" pitchFamily="34" charset="0"/>
              </a:rPr>
              <a:t>red</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rgbClr val="0070C0"/>
                </a:solidFill>
                <a:latin typeface="Trebuchet MS" pitchFamily="34" charset="0"/>
              </a:rPr>
              <a:t>HEX</a:t>
            </a:r>
            <a:r>
              <a:rPr lang="tr-TR" dirty="0" smtClean="0">
                <a:solidFill>
                  <a:schemeClr val="tx1">
                    <a:lumMod val="75000"/>
                    <a:lumOff val="25000"/>
                  </a:schemeClr>
                </a:solidFill>
                <a:latin typeface="Trebuchet MS" pitchFamily="34" charset="0"/>
              </a:rPr>
              <a:t> - bir HEX değeri belirtir. "#ff0000"</a:t>
            </a:r>
          </a:p>
          <a:p>
            <a:pPr marL="0" indent="0" algn="just">
              <a:buClr>
                <a:srgbClr val="C00000"/>
              </a:buClr>
              <a:buSzPct val="100000"/>
              <a:buNone/>
            </a:pPr>
            <a:r>
              <a:rPr lang="tr-TR" dirty="0" smtClean="0">
                <a:solidFill>
                  <a:srgbClr val="0070C0"/>
                </a:solidFill>
                <a:latin typeface="Trebuchet MS" pitchFamily="34" charset="0"/>
              </a:rPr>
              <a:t>RGB</a:t>
            </a:r>
            <a:r>
              <a:rPr lang="tr-TR" dirty="0" smtClean="0">
                <a:solidFill>
                  <a:schemeClr val="tx1">
                    <a:lumMod val="75000"/>
                    <a:lumOff val="25000"/>
                  </a:schemeClr>
                </a:solidFill>
                <a:latin typeface="Trebuchet MS" pitchFamily="34" charset="0"/>
              </a:rPr>
              <a:t> - bir RGB değeri belirtir. "</a:t>
            </a:r>
            <a:r>
              <a:rPr lang="tr-TR" dirty="0" err="1" smtClean="0">
                <a:solidFill>
                  <a:schemeClr val="tx1">
                    <a:lumMod val="75000"/>
                    <a:lumOff val="25000"/>
                  </a:schemeClr>
                </a:solidFill>
                <a:latin typeface="Trebuchet MS" pitchFamily="34" charset="0"/>
              </a:rPr>
              <a:t>rgb</a:t>
            </a:r>
            <a:r>
              <a:rPr lang="tr-TR" dirty="0" smtClean="0">
                <a:solidFill>
                  <a:schemeClr val="tx1">
                    <a:lumMod val="75000"/>
                    <a:lumOff val="25000"/>
                  </a:schemeClr>
                </a:solidFill>
                <a:latin typeface="Trebuchet MS" pitchFamily="34" charset="0"/>
              </a:rPr>
              <a:t>(255,0,0)"</a:t>
            </a:r>
          </a:p>
          <a:p>
            <a:pPr marL="0" indent="0" algn="just">
              <a:buClr>
                <a:srgbClr val="C00000"/>
              </a:buClr>
              <a:buSzPct val="100000"/>
              <a:buNone/>
            </a:pPr>
            <a:r>
              <a:rPr lang="tr-TR" dirty="0" smtClean="0">
                <a:solidFill>
                  <a:srgbClr val="0070C0"/>
                </a:solidFill>
                <a:latin typeface="Trebuchet MS" pitchFamily="34" charset="0"/>
              </a:rPr>
              <a:t>HSL</a:t>
            </a:r>
            <a:r>
              <a:rPr lang="tr-TR" dirty="0" smtClean="0">
                <a:solidFill>
                  <a:schemeClr val="tx1">
                    <a:lumMod val="75000"/>
                    <a:lumOff val="25000"/>
                  </a:schemeClr>
                </a:solidFill>
                <a:latin typeface="Trebuchet MS" pitchFamily="34" charset="0"/>
              </a:rPr>
              <a:t> - bir HSL değeri belirtir. "</a:t>
            </a:r>
            <a:r>
              <a:rPr lang="tr-TR" dirty="0" err="1" smtClean="0">
                <a:solidFill>
                  <a:schemeClr val="tx1">
                    <a:lumMod val="75000"/>
                    <a:lumOff val="25000"/>
                  </a:schemeClr>
                </a:solidFill>
                <a:latin typeface="Trebuchet MS" pitchFamily="34" charset="0"/>
              </a:rPr>
              <a:t>hsl</a:t>
            </a:r>
            <a:r>
              <a:rPr lang="tr-TR" dirty="0" smtClean="0">
                <a:solidFill>
                  <a:schemeClr val="tx1">
                    <a:lumMod val="75000"/>
                    <a:lumOff val="25000"/>
                  </a:schemeClr>
                </a:solidFill>
                <a:latin typeface="Trebuchet MS" pitchFamily="34" charset="0"/>
              </a:rPr>
              <a:t>(0, 100%, 50%)"</a:t>
            </a:r>
          </a:p>
          <a:p>
            <a:pPr marL="0" indent="0" algn="just">
              <a:buClr>
                <a:srgbClr val="C00000"/>
              </a:buClr>
              <a:buSzPct val="100000"/>
              <a:buNone/>
            </a:pPr>
            <a:r>
              <a:rPr lang="tr-TR" dirty="0" err="1" smtClean="0">
                <a:solidFill>
                  <a:srgbClr val="0070C0"/>
                </a:solidFill>
                <a:latin typeface="Trebuchet MS" pitchFamily="34" charset="0"/>
              </a:rPr>
              <a:t>transparent</a:t>
            </a:r>
            <a:r>
              <a:rPr lang="tr-TR" dirty="0" smtClean="0">
                <a:solidFill>
                  <a:srgbClr val="0070C0"/>
                </a:solidFill>
                <a:latin typeface="Trebuchet MS" pitchFamily="34" charset="0"/>
              </a:rPr>
              <a:t> – </a:t>
            </a:r>
            <a:r>
              <a:rPr lang="tr-TR" dirty="0" err="1" smtClean="0">
                <a:solidFill>
                  <a:schemeClr val="tx1">
                    <a:lumMod val="75000"/>
                    <a:lumOff val="25000"/>
                  </a:schemeClr>
                </a:solidFill>
                <a:latin typeface="Trebuchet MS" pitchFamily="34" charset="0"/>
              </a:rPr>
              <a:t>şeffarflık</a:t>
            </a:r>
            <a:r>
              <a:rPr lang="tr-TR" dirty="0" smtClean="0">
                <a:solidFill>
                  <a:schemeClr val="tx1">
                    <a:lumMod val="75000"/>
                    <a:lumOff val="25000"/>
                  </a:schemeClr>
                </a:solidFill>
                <a:latin typeface="Trebuchet MS" pitchFamily="34" charset="0"/>
              </a:rPr>
              <a:t> belirtir.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lnSpcReduction="10000"/>
          </a:bodyPr>
          <a:lstStyle/>
          <a:p>
            <a:pPr marL="0" indent="0" algn="just">
              <a:buFont typeface="Wingdings" pitchFamily="2" charset="2"/>
              <a:buNone/>
            </a:pPr>
            <a:r>
              <a:rPr lang="tr-TR" sz="2600" dirty="0" smtClean="0">
                <a:solidFill>
                  <a:srgbClr val="C00000"/>
                </a:solidFill>
                <a:latin typeface="Trebuchet MS" pitchFamily="34" charset="0"/>
              </a:rPr>
              <a:t>Kutu Kenarlıkları</a:t>
            </a:r>
          </a:p>
          <a:p>
            <a:pPr marL="0" indent="0" algn="just">
              <a:buClr>
                <a:srgbClr val="C00000"/>
              </a:buClr>
              <a:buSzPct val="100000"/>
              <a:buNone/>
            </a:pPr>
            <a:r>
              <a:rPr lang="tr-TR" dirty="0" err="1" smtClean="0">
                <a:solidFill>
                  <a:srgbClr val="C00000"/>
                </a:solidFill>
                <a:latin typeface="Trebuchet MS" pitchFamily="34" charset="0"/>
              </a:rPr>
              <a:t>border</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color</a:t>
            </a:r>
            <a:endParaRPr lang="tr-TR" dirty="0" smtClean="0">
              <a:solidFill>
                <a:srgbClr val="C00000"/>
              </a:solidFill>
              <a:latin typeface="Trebuchet MS" pitchFamily="34" charset="0"/>
            </a:endParaRP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head</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one</a:t>
            </a: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solid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color</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red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two</a:t>
            </a: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solid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color</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green</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a:t>
            </a:r>
            <a:r>
              <a:rPr lang="tr-TR" sz="1500" dirty="0" err="1" smtClean="0">
                <a:solidFill>
                  <a:schemeClr val="tx1">
                    <a:lumMod val="75000"/>
                    <a:lumOff val="25000"/>
                  </a:schemeClr>
                </a:solidFill>
                <a:latin typeface="Trebuchet MS" pitchFamily="34" charset="0"/>
              </a:rPr>
              <a:t>three</a:t>
            </a: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dotted</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color</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blue</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 </a:t>
            </a: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3707904" y="1844824"/>
            <a:ext cx="4968552" cy="4752528"/>
          </a:xfrm>
          <a:prstGeom prst="rect">
            <a:avLst/>
          </a:prstGeom>
        </p:spPr>
        <p:txBody>
          <a:bodyPr vert="horz">
            <a:normAutofit/>
          </a:bodyPr>
          <a:lstStyle/>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p.</a:t>
            </a:r>
            <a:r>
              <a:rPr lang="tr-TR" sz="1400" dirty="0" err="1" smtClean="0">
                <a:solidFill>
                  <a:schemeClr val="tx1">
                    <a:lumMod val="75000"/>
                    <a:lumOff val="25000"/>
                  </a:schemeClr>
                </a:solidFill>
                <a:latin typeface="Trebuchet MS" pitchFamily="34" charset="0"/>
              </a:rPr>
              <a:t>mix</a:t>
            </a:r>
            <a:r>
              <a:rPr lang="tr-TR" sz="1400" dirty="0" smtClean="0">
                <a:solidFill>
                  <a:schemeClr val="tx1">
                    <a:lumMod val="75000"/>
                    <a:lumOff val="25000"/>
                  </a:schemeClr>
                </a:solidFill>
                <a:latin typeface="Trebuchet MS" pitchFamily="34" charset="0"/>
              </a:rPr>
              <a:t> {</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border</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solid</a:t>
            </a:r>
            <a:r>
              <a:rPr lang="tr-TR" sz="1400" dirty="0" smtClean="0">
                <a:solidFill>
                  <a:schemeClr val="tx1">
                    <a:lumMod val="75000"/>
                    <a:lumOff val="25000"/>
                  </a:schemeClr>
                </a:solidFill>
                <a:latin typeface="Trebuchet MS" pitchFamily="34" charset="0"/>
              </a:rPr>
              <a: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border</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color</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red</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green</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blue</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yellow</a:t>
            </a:r>
            <a:r>
              <a:rPr lang="tr-TR" sz="1400" dirty="0" smtClean="0">
                <a:solidFill>
                  <a:schemeClr val="tx1">
                    <a:lumMod val="75000"/>
                    <a:lumOff val="25000"/>
                  </a:schemeClr>
                </a:solidFill>
                <a:latin typeface="Trebuchet MS" pitchFamily="34" charset="0"/>
              </a:rPr>
              <a:t>; /* kırmızı üst, yeşil sağ, mavi alt ve sarı sol*/</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head</a:t>
            </a:r>
            <a:r>
              <a:rPr lang="tr-TR" sz="1400" dirty="0" smtClean="0">
                <a:solidFill>
                  <a:schemeClr val="tx1">
                    <a:lumMod val="75000"/>
                    <a:lumOff val="25000"/>
                  </a:schemeClr>
                </a:solidFill>
                <a:latin typeface="Trebuchet MS" pitchFamily="34" charset="0"/>
              </a:rPr>
              <a:t>&gt;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&lt;body&gt;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&lt;h2&gt;</a:t>
            </a:r>
            <a:r>
              <a:rPr lang="tr-TR" sz="1400" dirty="0" err="1" smtClean="0">
                <a:solidFill>
                  <a:schemeClr val="tx1">
                    <a:lumMod val="75000"/>
                    <a:lumOff val="25000"/>
                  </a:schemeClr>
                </a:solidFill>
                <a:latin typeface="Trebuchet MS" pitchFamily="34" charset="0"/>
              </a:rPr>
              <a:t>Border</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color</a:t>
            </a:r>
            <a:r>
              <a:rPr lang="tr-TR" sz="1400" dirty="0" smtClean="0">
                <a:solidFill>
                  <a:schemeClr val="tx1">
                    <a:lumMod val="75000"/>
                    <a:lumOff val="25000"/>
                  </a:schemeClr>
                </a:solidFill>
                <a:latin typeface="Trebuchet MS" pitchFamily="34" charset="0"/>
              </a:rPr>
              <a:t> Özelliği&lt;/h2&gt;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&lt;p&gt;Bu özellik kenarlıkların rengini belirler:&lt;/p&gt;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one</a:t>
            </a:r>
            <a:r>
              <a:rPr lang="tr-TR" sz="1400" dirty="0" smtClean="0">
                <a:solidFill>
                  <a:schemeClr val="tx1">
                    <a:lumMod val="75000"/>
                    <a:lumOff val="25000"/>
                  </a:schemeClr>
                </a:solidFill>
                <a:latin typeface="Trebuchet MS" pitchFamily="34" charset="0"/>
              </a:rPr>
              <a:t>"&gt;Düz kırmızı kenarlık&lt;/p&gt;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two</a:t>
            </a:r>
            <a:r>
              <a:rPr lang="tr-TR" sz="1400" dirty="0" smtClean="0">
                <a:solidFill>
                  <a:schemeClr val="tx1">
                    <a:lumMod val="75000"/>
                    <a:lumOff val="25000"/>
                  </a:schemeClr>
                </a:solidFill>
                <a:latin typeface="Trebuchet MS" pitchFamily="34" charset="0"/>
              </a:rPr>
              <a:t>"&gt;Düz yeşil kenarlık&lt;/p&gt;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three</a:t>
            </a:r>
            <a:r>
              <a:rPr lang="tr-TR" sz="1400" dirty="0" smtClean="0">
                <a:solidFill>
                  <a:schemeClr val="tx1">
                    <a:lumMod val="75000"/>
                    <a:lumOff val="25000"/>
                  </a:schemeClr>
                </a:solidFill>
                <a:latin typeface="Trebuchet MS" pitchFamily="34" charset="0"/>
              </a:rPr>
              <a:t>"&gt;Noktalı mavi kenarlık&lt;/p&gt;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&lt;p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mix</a:t>
            </a:r>
            <a:r>
              <a:rPr lang="tr-TR" sz="1400" dirty="0" smtClean="0">
                <a:solidFill>
                  <a:schemeClr val="tx1">
                    <a:lumMod val="75000"/>
                    <a:lumOff val="25000"/>
                  </a:schemeClr>
                </a:solidFill>
                <a:latin typeface="Trebuchet MS" pitchFamily="34" charset="0"/>
              </a:rPr>
              <a:t>"&gt;Düz çok renkli kenarlık&lt;/p&gt;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    &lt;/body&gt;</a:t>
            </a:r>
          </a:p>
          <a:p>
            <a:pPr lvl="0" algn="just">
              <a:spcBef>
                <a:spcPts val="600"/>
              </a:spcBef>
              <a:buClr>
                <a:schemeClr val="accent1"/>
              </a:buClr>
              <a:buSzPct val="70000"/>
            </a:pPr>
            <a:r>
              <a:rPr lang="tr-TR" sz="1400" dirty="0" smtClean="0">
                <a:solidFill>
                  <a:schemeClr val="tx1">
                    <a:lumMod val="75000"/>
                    <a:lumOff val="25000"/>
                  </a:schemeClr>
                </a:solidFill>
                <a:latin typeface="Trebuchet MS" pitchFamily="34" charset="0"/>
              </a:rPr>
              <a:t>&lt;/html&gt;</a:t>
            </a:r>
            <a:endPar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4752528"/>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Kenarlıkları</a:t>
            </a:r>
          </a:p>
          <a:p>
            <a:pPr marL="0" indent="0" algn="just">
              <a:buClr>
                <a:srgbClr val="C00000"/>
              </a:buClr>
              <a:buSzPct val="100000"/>
              <a:buNone/>
            </a:pPr>
            <a:r>
              <a:rPr lang="tr-TR" dirty="0" err="1" smtClean="0">
                <a:solidFill>
                  <a:srgbClr val="C00000"/>
                </a:solidFill>
                <a:latin typeface="Trebuchet MS" pitchFamily="34" charset="0"/>
              </a:rPr>
              <a:t>border</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radius</a:t>
            </a:r>
            <a:r>
              <a:rPr lang="tr-TR" dirty="0" smtClean="0">
                <a:solidFill>
                  <a:srgbClr val="C00000"/>
                </a:solidFill>
                <a:latin typeface="Trebuchet MS" pitchFamily="34" charset="0"/>
              </a:rPr>
              <a:t>:</a:t>
            </a:r>
            <a:r>
              <a:rPr lang="tr-TR" dirty="0" smtClean="0">
                <a:solidFill>
                  <a:schemeClr val="tx1">
                    <a:lumMod val="75000"/>
                    <a:lumOff val="25000"/>
                  </a:schemeClr>
                </a:solidFill>
                <a:latin typeface="Trebuchet MS" pitchFamily="34" charset="0"/>
              </a:rPr>
              <a:t> Bu özellik bir öğeye yuvarlatılmış kenarlıklar eklemek için kullanılır.</a:t>
            </a:r>
          </a:p>
          <a:p>
            <a:pPr marL="0" indent="0" algn="just">
              <a:buClr>
                <a:srgbClr val="C00000"/>
              </a:buClr>
              <a:buSzPct val="100000"/>
              <a:buNone/>
            </a:pP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larla</a:t>
            </a:r>
            <a:r>
              <a:rPr lang="tr-TR" dirty="0" smtClean="0">
                <a:solidFill>
                  <a:schemeClr val="tx1">
                    <a:lumMod val="75000"/>
                    <a:lumOff val="25000"/>
                  </a:schemeClr>
                </a:solidFill>
                <a:latin typeface="Trebuchet MS" pitchFamily="34" charset="0"/>
              </a:rPr>
              <a:t> iş yaparken dikkate alınması gereken birçok özellik vardır. CSS kodunu kısaltmak için tüm kenarlık özelliklerini tek bir özellikte belirtmek de mümkündür.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 özelliği, aşağıdaki bireysel kenarlık özellikleri için aşağıdaki sırada verildiği gibi bir kestirme kullanılabilir:</a:t>
            </a:r>
          </a:p>
          <a:p>
            <a:pPr marL="0" indent="0" algn="just">
              <a:buClr>
                <a:srgbClr val="C00000"/>
              </a:buClr>
              <a:buSzPct val="100000"/>
              <a:buNone/>
            </a:pPr>
            <a:r>
              <a:rPr lang="tr-TR" dirty="0" err="1" smtClean="0">
                <a:solidFill>
                  <a:srgbClr val="C00000"/>
                </a:solidFill>
                <a:latin typeface="Trebuchet MS" pitchFamily="34" charset="0"/>
              </a:rPr>
              <a:t>border</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width</a:t>
            </a:r>
            <a:endParaRPr lang="tr-TR" dirty="0" smtClean="0">
              <a:solidFill>
                <a:srgbClr val="C00000"/>
              </a:solidFill>
              <a:latin typeface="Trebuchet MS" pitchFamily="34" charset="0"/>
            </a:endParaRPr>
          </a:p>
          <a:p>
            <a:pPr marL="0" indent="0" algn="just">
              <a:buClr>
                <a:srgbClr val="C00000"/>
              </a:buClr>
              <a:buSzPct val="100000"/>
              <a:buNone/>
            </a:pPr>
            <a:r>
              <a:rPr lang="tr-TR" dirty="0" err="1" smtClean="0">
                <a:solidFill>
                  <a:srgbClr val="C00000"/>
                </a:solidFill>
                <a:latin typeface="Trebuchet MS" pitchFamily="34" charset="0"/>
              </a:rPr>
              <a:t>border</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style</a:t>
            </a:r>
            <a:r>
              <a:rPr lang="tr-TR" dirty="0" smtClean="0">
                <a:solidFill>
                  <a:schemeClr val="tx1">
                    <a:lumMod val="75000"/>
                    <a:lumOff val="25000"/>
                  </a:schemeClr>
                </a:solidFill>
                <a:latin typeface="Trebuchet MS" pitchFamily="34" charset="0"/>
              </a:rPr>
              <a:t> (gerekli)</a:t>
            </a:r>
          </a:p>
          <a:p>
            <a:pPr marL="0" indent="0" algn="just">
              <a:buClr>
                <a:srgbClr val="C00000"/>
              </a:buClr>
              <a:buSzPct val="100000"/>
              <a:buNone/>
            </a:pPr>
            <a:r>
              <a:rPr lang="tr-TR" dirty="0" err="1" smtClean="0">
                <a:solidFill>
                  <a:srgbClr val="C00000"/>
                </a:solidFill>
                <a:latin typeface="Trebuchet MS" pitchFamily="34" charset="0"/>
              </a:rPr>
              <a:t>border</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color</a:t>
            </a:r>
            <a:endParaRPr lang="tr-TR" dirty="0" smtClean="0">
              <a:solidFill>
                <a:srgbClr val="C00000"/>
              </a:solidFill>
              <a:latin typeface="Trebuchet MS" pitchFamily="34" charset="0"/>
            </a:endParaRPr>
          </a:p>
          <a:p>
            <a:pPr marL="0" indent="0" algn="just">
              <a:buClr>
                <a:srgbClr val="C00000"/>
              </a:buClr>
              <a:buSzPct val="100000"/>
              <a:buNone/>
            </a:pPr>
            <a:endParaRPr lang="tr-TR" dirty="0" smtClean="0">
              <a:solidFill>
                <a:srgbClr val="C00000"/>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616624"/>
          </a:xfrm>
        </p:spPr>
        <p:txBody>
          <a:bodyPr>
            <a:normAutofit fontScale="55000" lnSpcReduction="20000"/>
          </a:bodyPr>
          <a:lstStyle/>
          <a:p>
            <a:pPr marL="0" indent="0" algn="just">
              <a:buFont typeface="Wingdings" pitchFamily="2" charset="2"/>
              <a:buNone/>
            </a:pPr>
            <a:r>
              <a:rPr lang="tr-TR" sz="4700" dirty="0" smtClean="0">
                <a:solidFill>
                  <a:srgbClr val="C00000"/>
                </a:solidFill>
                <a:latin typeface="Trebuchet MS" pitchFamily="34" charset="0"/>
              </a:rPr>
              <a:t>Kutu Kenarlıkları</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p.</a:t>
            </a:r>
            <a:r>
              <a:rPr lang="tr-TR" dirty="0" err="1" smtClean="0">
                <a:solidFill>
                  <a:schemeClr val="tx1">
                    <a:lumMod val="75000"/>
                    <a:lumOff val="25000"/>
                  </a:schemeClr>
                </a:solidFill>
                <a:latin typeface="Trebuchet MS" pitchFamily="34" charset="0"/>
              </a:rPr>
              <a:t>round</a:t>
            </a: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 2px </a:t>
            </a:r>
            <a:r>
              <a:rPr lang="tr-TR" dirty="0" err="1" smtClean="0">
                <a:solidFill>
                  <a:schemeClr val="tx1">
                    <a:lumMod val="75000"/>
                    <a:lumOff val="25000"/>
                  </a:schemeClr>
                </a:solidFill>
                <a:latin typeface="Trebuchet MS" pitchFamily="34" charset="0"/>
              </a:rPr>
              <a:t>solid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red</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radius</a:t>
            </a:r>
            <a:r>
              <a:rPr lang="tr-TR" dirty="0" smtClean="0">
                <a:solidFill>
                  <a:schemeClr val="tx1">
                    <a:lumMod val="75000"/>
                    <a:lumOff val="25000"/>
                  </a:schemeClr>
                </a:solidFill>
                <a:latin typeface="Trebuchet MS" pitchFamily="34" charset="0"/>
              </a:rPr>
              <a:t>: 12px;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padding</a:t>
            </a:r>
            <a:r>
              <a:rPr lang="tr-TR" dirty="0" smtClean="0">
                <a:solidFill>
                  <a:schemeClr val="tx1">
                    <a:lumMod val="75000"/>
                    <a:lumOff val="25000"/>
                  </a:schemeClr>
                </a:solidFill>
                <a:latin typeface="Trebuchet MS" pitchFamily="34" charset="0"/>
              </a:rPr>
              <a:t>: 5px;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p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 5px </a:t>
            </a:r>
            <a:r>
              <a:rPr lang="tr-TR" dirty="0" err="1" smtClean="0">
                <a:solidFill>
                  <a:schemeClr val="tx1">
                    <a:lumMod val="75000"/>
                    <a:lumOff val="25000"/>
                  </a:schemeClr>
                </a:solidFill>
                <a:latin typeface="Trebuchet MS" pitchFamily="34" charset="0"/>
              </a:rPr>
              <a:t>solid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red</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&lt;h2&gt;</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radius</a:t>
            </a:r>
            <a:r>
              <a:rPr lang="tr-TR" dirty="0" smtClean="0">
                <a:solidFill>
                  <a:schemeClr val="tx1">
                    <a:lumMod val="75000"/>
                    <a:lumOff val="25000"/>
                  </a:schemeClr>
                </a:solidFill>
                <a:latin typeface="Trebuchet MS" pitchFamily="34" charset="0"/>
              </a:rPr>
              <a:t> Özelliği&lt;/h2&gt;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round</a:t>
            </a:r>
            <a:r>
              <a:rPr lang="tr-TR" dirty="0" smtClean="0">
                <a:solidFill>
                  <a:schemeClr val="tx1">
                    <a:lumMod val="75000"/>
                    <a:lumOff val="25000"/>
                  </a:schemeClr>
                </a:solidFill>
                <a:latin typeface="Trebuchet MS" pitchFamily="34" charset="0"/>
              </a:rPr>
              <a:t>"&gt;Yuvarlatılmış kenarlık&lt;/p&gt;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&lt;h2&gt;Kenarlıklar için kestirme kullanım&lt;/h2&gt;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&lt;p&gt;Bu özellik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width</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 ve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için bir kestirme kullanımdır.&lt;/p&gt;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a:t>
            </a:r>
            <a:r>
              <a:rPr lang="tr-TR" sz="2600" dirty="0" err="1" smtClean="0">
                <a:solidFill>
                  <a:srgbClr val="C00000"/>
                </a:solidFill>
                <a:latin typeface="Trebuchet MS" pitchFamily="34" charset="0"/>
              </a:rPr>
              <a:t>Arkaplanı</a:t>
            </a:r>
            <a:endParaRPr lang="tr-TR" sz="2600" dirty="0" smtClean="0">
              <a:solidFill>
                <a:srgbClr val="C00000"/>
              </a:solidFill>
              <a:latin typeface="Trebuchet MS" pitchFamily="34" charset="0"/>
            </a:endParaRPr>
          </a:p>
          <a:p>
            <a:pPr marL="0" indent="0" algn="just">
              <a:buClr>
                <a:srgbClr val="C00000"/>
              </a:buClr>
              <a:buSzPct val="100000"/>
              <a:buNone/>
            </a:pPr>
            <a:r>
              <a:rPr lang="tr-TR" dirty="0" smtClean="0">
                <a:solidFill>
                  <a:schemeClr val="tx1">
                    <a:lumMod val="75000"/>
                    <a:lumOff val="25000"/>
                  </a:schemeClr>
                </a:solidFill>
                <a:latin typeface="Trebuchet MS" pitchFamily="34" charset="0"/>
              </a:rPr>
              <a:t>CSS kutu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özellikleri öğelere arka plan efektleri eklemek için kullanılır.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özellikler aşağıdaki gibidir:</a:t>
            </a:r>
          </a:p>
          <a:p>
            <a:pPr marL="0" indent="0" algn="just">
              <a:buClr>
                <a:srgbClr val="C00000"/>
              </a:buClr>
              <a:buSzPct val="100000"/>
              <a:buNone/>
            </a:pPr>
            <a:r>
              <a:rPr lang="en-US" dirty="0" smtClean="0">
                <a:solidFill>
                  <a:srgbClr val="C00000"/>
                </a:solidFill>
                <a:latin typeface="Trebuchet MS" pitchFamily="34" charset="0"/>
              </a:rPr>
              <a:t>background-color</a:t>
            </a:r>
            <a:r>
              <a:rPr lang="tr-TR" dirty="0" smtClean="0">
                <a:solidFill>
                  <a:srgbClr val="C00000"/>
                </a:solidFill>
                <a:latin typeface="Trebuchet MS" pitchFamily="34" charset="0"/>
              </a:rPr>
              <a:t>: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rengini belirler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C00000"/>
                </a:solidFill>
                <a:latin typeface="Trebuchet MS" pitchFamily="34" charset="0"/>
              </a:rPr>
              <a:t>background-image</a:t>
            </a:r>
            <a:r>
              <a:rPr lang="tr-TR" dirty="0" smtClean="0">
                <a:solidFill>
                  <a:srgbClr val="C00000"/>
                </a:solidFill>
                <a:latin typeface="Trebuchet MS" pitchFamily="34" charset="0"/>
              </a:rPr>
              <a:t>: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için bir resim belirler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C00000"/>
                </a:solidFill>
                <a:latin typeface="Trebuchet MS" pitchFamily="34" charset="0"/>
              </a:rPr>
              <a:t>background-repeat</a:t>
            </a:r>
            <a:r>
              <a:rPr lang="tr-TR" dirty="0" smtClean="0">
                <a:solidFill>
                  <a:srgbClr val="C00000"/>
                </a:solidFill>
                <a:latin typeface="Trebuchet MS" pitchFamily="34" charset="0"/>
              </a:rPr>
              <a:t>: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olarak belirlenmiş olan bir resmi hem yatay hem de dikey olarak yineler.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C00000"/>
                </a:solidFill>
                <a:latin typeface="Trebuchet MS" pitchFamily="34" charset="0"/>
              </a:rPr>
              <a:t>background-attachment</a:t>
            </a:r>
            <a:r>
              <a:rPr lang="tr-TR" dirty="0" smtClean="0">
                <a:solidFill>
                  <a:srgbClr val="C00000"/>
                </a:solidFill>
                <a:latin typeface="Trebuchet MS" pitchFamily="34" charset="0"/>
              </a:rPr>
              <a:t>: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resminin kaydırılması veya sabitlenmesi gerektiğini belirtir.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C00000"/>
                </a:solidFill>
                <a:latin typeface="Trebuchet MS" pitchFamily="34" charset="0"/>
              </a:rPr>
              <a:t>background-position</a:t>
            </a:r>
            <a:r>
              <a:rPr lang="tr-TR" dirty="0" smtClean="0">
                <a:solidFill>
                  <a:srgbClr val="C00000"/>
                </a:solidFill>
                <a:latin typeface="Trebuchet MS" pitchFamily="34" charset="0"/>
              </a:rPr>
              <a:t>: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resminin konumunu belirtmek için kullanılır.</a:t>
            </a:r>
            <a:endParaRPr lang="en-US" dirty="0" smtClean="0">
              <a:solidFill>
                <a:schemeClr val="tx1">
                  <a:lumMod val="75000"/>
                  <a:lumOff val="25000"/>
                </a:schemeClr>
              </a:solidFill>
              <a:latin typeface="Trebuchet MS" pitchFamily="34" charset="0"/>
            </a:endParaRPr>
          </a:p>
          <a:p>
            <a:pPr marL="0" indent="0" algn="just">
              <a:buClr>
                <a:srgbClr val="C00000"/>
              </a:buClr>
              <a:buSzPct val="100000"/>
              <a:buNone/>
            </a:pPr>
            <a:r>
              <a:rPr lang="en-US" dirty="0" smtClean="0">
                <a:solidFill>
                  <a:srgbClr val="C00000"/>
                </a:solidFill>
                <a:latin typeface="Trebuchet MS" pitchFamily="34" charset="0"/>
              </a:rPr>
              <a:t>background (shorthand property)</a:t>
            </a:r>
            <a:r>
              <a:rPr lang="tr-TR" dirty="0" smtClean="0">
                <a:solidFill>
                  <a:srgbClr val="C00000"/>
                </a:solidFill>
                <a:latin typeface="Trebuchet MS" pitchFamily="34" charset="0"/>
              </a:rPr>
              <a: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fontScale="47500" lnSpcReduction="20000"/>
          </a:bodyPr>
          <a:lstStyle/>
          <a:p>
            <a:pPr marL="0" indent="0" algn="just">
              <a:buFont typeface="Wingdings" pitchFamily="2" charset="2"/>
              <a:buNone/>
            </a:pPr>
            <a:r>
              <a:rPr lang="tr-TR" sz="5500" dirty="0" smtClean="0">
                <a:solidFill>
                  <a:srgbClr val="C00000"/>
                </a:solidFill>
                <a:latin typeface="Trebuchet MS" pitchFamily="34" charset="0"/>
              </a:rPr>
              <a:t>Kutu </a:t>
            </a:r>
            <a:r>
              <a:rPr lang="tr-TR" sz="5500" dirty="0" err="1" smtClean="0">
                <a:solidFill>
                  <a:srgbClr val="C00000"/>
                </a:solidFill>
                <a:latin typeface="Trebuchet MS" pitchFamily="34" charset="0"/>
              </a:rPr>
              <a:t>Arkaplanı</a:t>
            </a:r>
            <a:endParaRPr lang="tr-TR" sz="5500" dirty="0" smtClean="0">
              <a:solidFill>
                <a:srgbClr val="C00000"/>
              </a:solidFill>
              <a:latin typeface="Trebuchet MS" pitchFamily="34" charset="0"/>
            </a:endParaRPr>
          </a:p>
          <a:p>
            <a:pPr marL="0" indent="0" algn="just">
              <a:buClr>
                <a:srgbClr val="C00000"/>
              </a:buClr>
              <a:buSzPct val="100000"/>
              <a:buNone/>
            </a:pPr>
            <a:r>
              <a:rPr lang="en-US" sz="5100" dirty="0" smtClean="0">
                <a:solidFill>
                  <a:srgbClr val="C00000"/>
                </a:solidFill>
                <a:latin typeface="Trebuchet MS" pitchFamily="34" charset="0"/>
              </a:rPr>
              <a:t>background-color</a:t>
            </a:r>
            <a:r>
              <a:rPr lang="tr-TR" sz="5100" dirty="0" smtClean="0">
                <a:solidFill>
                  <a:srgbClr val="C00000"/>
                </a:solidFill>
                <a:latin typeface="Trebuchet MS" pitchFamily="34" charset="0"/>
              </a:rPr>
              <a:t>: </a:t>
            </a:r>
            <a:r>
              <a:rPr lang="tr-TR" sz="5100" dirty="0" smtClean="0">
                <a:solidFill>
                  <a:schemeClr val="tx1">
                    <a:lumMod val="75000"/>
                    <a:lumOff val="25000"/>
                  </a:schemeClr>
                </a:solidFill>
                <a:latin typeface="Trebuchet MS" pitchFamily="34" charset="0"/>
              </a:rPr>
              <a:t>bir öğenin </a:t>
            </a:r>
            <a:r>
              <a:rPr lang="tr-TR" sz="5100" dirty="0" err="1" smtClean="0">
                <a:solidFill>
                  <a:schemeClr val="tx1">
                    <a:lumMod val="75000"/>
                    <a:lumOff val="25000"/>
                  </a:schemeClr>
                </a:solidFill>
                <a:latin typeface="Trebuchet MS" pitchFamily="34" charset="0"/>
              </a:rPr>
              <a:t>arkaplan</a:t>
            </a:r>
            <a:r>
              <a:rPr lang="tr-TR" sz="5100" dirty="0" smtClean="0">
                <a:solidFill>
                  <a:schemeClr val="tx1">
                    <a:lumMod val="75000"/>
                    <a:lumOff val="25000"/>
                  </a:schemeClr>
                </a:solidFill>
                <a:latin typeface="Trebuchet MS" pitchFamily="34" charset="0"/>
              </a:rPr>
              <a:t> rengini belirler.</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h1 {</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background-color: green;</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div {</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background-color: </a:t>
            </a:r>
            <a:r>
              <a:rPr lang="en-US" dirty="0" err="1" smtClean="0">
                <a:solidFill>
                  <a:schemeClr val="tx1">
                    <a:lumMod val="75000"/>
                    <a:lumOff val="25000"/>
                  </a:schemeClr>
                </a:solidFill>
                <a:latin typeface="Trebuchet MS" pitchFamily="34" charset="0"/>
              </a:rPr>
              <a:t>lightblue</a:t>
            </a:r>
            <a:r>
              <a:rPr lang="en-US" dirty="0" smtClean="0">
                <a:solidFill>
                  <a:schemeClr val="tx1">
                    <a:lumMod val="75000"/>
                    <a:lumOff val="25000"/>
                  </a:schemeClr>
                </a:solidFill>
                <a:latin typeface="Trebuchet MS" pitchFamily="34" charset="0"/>
              </a:rPr>
              <a: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p {</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background-color: yellow;</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&lt;/style&gt;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&lt;/head&gt;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&lt;h1&gt;Background-color </a:t>
            </a:r>
            <a:r>
              <a:rPr lang="en-US" dirty="0" err="1" smtClean="0">
                <a:solidFill>
                  <a:schemeClr val="tx1">
                    <a:lumMod val="75000"/>
                    <a:lumOff val="25000"/>
                  </a:schemeClr>
                </a:solidFill>
                <a:latin typeface="Trebuchet MS" pitchFamily="34" charset="0"/>
              </a:rPr>
              <a:t>Örneği</a:t>
            </a:r>
            <a:r>
              <a:rPr lang="en-US" dirty="0" smtClean="0">
                <a:solidFill>
                  <a:schemeClr val="tx1">
                    <a:lumMod val="75000"/>
                    <a:lumOff val="25000"/>
                  </a:schemeClr>
                </a:solidFill>
                <a:latin typeface="Trebuchet MS" pitchFamily="34" charset="0"/>
              </a:rPr>
              <a:t>&lt;/h1&gt;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&lt;div&gt;</a:t>
            </a:r>
            <a:r>
              <a:rPr lang="en-US" dirty="0" err="1" smtClean="0">
                <a:solidFill>
                  <a:schemeClr val="tx1">
                    <a:lumMod val="75000"/>
                    <a:lumOff val="25000"/>
                  </a:schemeClr>
                </a:solidFill>
                <a:latin typeface="Trebuchet MS" pitchFamily="34" charset="0"/>
              </a:rPr>
              <a:t>Burası</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bir</a:t>
            </a:r>
            <a:r>
              <a:rPr lang="en-US" dirty="0" smtClean="0">
                <a:solidFill>
                  <a:schemeClr val="tx1">
                    <a:lumMod val="75000"/>
                    <a:lumOff val="25000"/>
                  </a:schemeClr>
                </a:solidFill>
                <a:latin typeface="Trebuchet MS" pitchFamily="34" charset="0"/>
              </a:rPr>
              <a:t> div </a:t>
            </a:r>
            <a:r>
              <a:rPr lang="en-US" dirty="0" err="1" smtClean="0">
                <a:solidFill>
                  <a:schemeClr val="tx1">
                    <a:lumMod val="75000"/>
                    <a:lumOff val="25000"/>
                  </a:schemeClr>
                </a:solidFill>
                <a:latin typeface="Trebuchet MS" pitchFamily="34" charset="0"/>
              </a:rPr>
              <a:t>etiketi</a:t>
            </a:r>
            <a:r>
              <a:rPr lang="en-US" dirty="0" smtClean="0">
                <a:solidFill>
                  <a:schemeClr val="tx1">
                    <a:lumMod val="75000"/>
                    <a:lumOff val="25000"/>
                  </a:schemeClr>
                </a:solidFill>
                <a:latin typeface="Trebuchet MS" pitchFamily="34" charset="0"/>
              </a:rPr>
              <a: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&lt;p&gt;Bu </a:t>
            </a:r>
            <a:r>
              <a:rPr lang="en-US" dirty="0" err="1" smtClean="0">
                <a:solidFill>
                  <a:schemeClr val="tx1">
                    <a:lumMod val="75000"/>
                    <a:lumOff val="25000"/>
                  </a:schemeClr>
                </a:solidFill>
                <a:latin typeface="Trebuchet MS" pitchFamily="34" charset="0"/>
              </a:rPr>
              <a:t>paragraf</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kendi</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arkaplan</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rengine</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sahip</a:t>
            </a:r>
            <a:r>
              <a:rPr lang="en-US" dirty="0" smtClean="0">
                <a:solidFill>
                  <a:schemeClr val="tx1">
                    <a:lumMod val="75000"/>
                    <a:lumOff val="25000"/>
                  </a:schemeClr>
                </a:solidFill>
                <a:latin typeface="Trebuchet MS" pitchFamily="34" charset="0"/>
              </a:rPr>
              <a:t>&lt;/p&gt;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Burası</a:t>
            </a:r>
            <a:r>
              <a:rPr lang="en-US" dirty="0" smtClean="0">
                <a:solidFill>
                  <a:schemeClr val="tx1">
                    <a:lumMod val="75000"/>
                    <a:lumOff val="25000"/>
                  </a:schemeClr>
                </a:solidFill>
                <a:latin typeface="Trebuchet MS" pitchFamily="34" charset="0"/>
              </a:rPr>
              <a:t> </a:t>
            </a:r>
            <a:r>
              <a:rPr lang="en-US" dirty="0" err="1" smtClean="0">
                <a:solidFill>
                  <a:schemeClr val="tx1">
                    <a:lumMod val="75000"/>
                    <a:lumOff val="25000"/>
                  </a:schemeClr>
                </a:solidFill>
                <a:latin typeface="Trebuchet MS" pitchFamily="34" charset="0"/>
              </a:rPr>
              <a:t>bir</a:t>
            </a:r>
            <a:r>
              <a:rPr lang="en-US" dirty="0" smtClean="0">
                <a:solidFill>
                  <a:schemeClr val="tx1">
                    <a:lumMod val="75000"/>
                    <a:lumOff val="25000"/>
                  </a:schemeClr>
                </a:solidFill>
                <a:latin typeface="Trebuchet MS" pitchFamily="34" charset="0"/>
              </a:rPr>
              <a:t> div </a:t>
            </a:r>
            <a:r>
              <a:rPr lang="en-US" dirty="0" err="1" smtClean="0">
                <a:solidFill>
                  <a:schemeClr val="tx1">
                    <a:lumMod val="75000"/>
                    <a:lumOff val="25000"/>
                  </a:schemeClr>
                </a:solidFill>
                <a:latin typeface="Trebuchet MS" pitchFamily="34" charset="0"/>
              </a:rPr>
              <a:t>etiketi</a:t>
            </a:r>
            <a:r>
              <a:rPr lang="en-US" dirty="0" smtClean="0">
                <a:solidFill>
                  <a:schemeClr val="tx1">
                    <a:lumMod val="75000"/>
                    <a:lumOff val="25000"/>
                  </a:schemeClr>
                </a:solidFill>
                <a:latin typeface="Trebuchet MS" pitchFamily="34" charset="0"/>
              </a:rPr>
              <a: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&lt;/div&gt;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en-US"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a:bodyPr>
          <a:lstStyle/>
          <a:p>
            <a:pPr marL="0" indent="0" algn="just">
              <a:buFont typeface="Wingdings" pitchFamily="2" charset="2"/>
              <a:buNone/>
            </a:pPr>
            <a:r>
              <a:rPr lang="tr-TR" sz="2200" dirty="0" smtClean="0">
                <a:solidFill>
                  <a:srgbClr val="C00000"/>
                </a:solidFill>
                <a:latin typeface="Trebuchet MS" pitchFamily="34" charset="0"/>
              </a:rPr>
              <a:t>Stil Şablonu (CSS) Nedir?</a:t>
            </a:r>
          </a:p>
          <a:p>
            <a:pPr marL="457200" indent="-457200" algn="just">
              <a:buClr>
                <a:srgbClr val="C00000"/>
              </a:buClr>
              <a:buSzPct val="100000"/>
              <a:buFont typeface="+mj-lt"/>
              <a:buAutoNum type="arabicPeriod"/>
            </a:pPr>
            <a:r>
              <a:rPr lang="tr-TR" sz="2000" dirty="0" smtClean="0">
                <a:solidFill>
                  <a:schemeClr val="tx1">
                    <a:lumMod val="75000"/>
                    <a:lumOff val="25000"/>
                  </a:schemeClr>
                </a:solidFill>
                <a:latin typeface="Trebuchet MS" pitchFamily="34" charset="0"/>
              </a:rPr>
              <a:t>CSS kavramını, türleri ve faydaları</a:t>
            </a:r>
          </a:p>
          <a:p>
            <a:pPr marL="457200" indent="-457200" algn="just">
              <a:buClr>
                <a:srgbClr val="C00000"/>
              </a:buClr>
              <a:buSzPct val="100000"/>
              <a:buFont typeface="+mj-lt"/>
              <a:buAutoNum type="arabicPeriod"/>
            </a:pPr>
            <a:r>
              <a:rPr lang="tr-TR" sz="2000" dirty="0" err="1" smtClean="0">
                <a:solidFill>
                  <a:schemeClr val="tx1">
                    <a:lumMod val="75000"/>
                    <a:lumOff val="25000"/>
                  </a:schemeClr>
                </a:solidFill>
                <a:latin typeface="Trebuchet MS" pitchFamily="34" charset="0"/>
              </a:rPr>
              <a:t>CSS’in</a:t>
            </a:r>
            <a:r>
              <a:rPr lang="tr-TR" sz="2000" dirty="0" smtClean="0">
                <a:solidFill>
                  <a:schemeClr val="tx1">
                    <a:lumMod val="75000"/>
                    <a:lumOff val="25000"/>
                  </a:schemeClr>
                </a:solidFill>
                <a:latin typeface="Trebuchet MS" pitchFamily="34" charset="0"/>
              </a:rPr>
              <a:t> temel özellikleri ve yapısı</a:t>
            </a:r>
            <a:endParaRPr lang="tr-TR" sz="2000" dirty="0" smtClean="0">
              <a:solidFill>
                <a:srgbClr val="C00000"/>
              </a:solidFill>
              <a:latin typeface="Trebuchet MS" pitchFamily="34" charset="0"/>
            </a:endParaRPr>
          </a:p>
          <a:p>
            <a:pPr marL="0" indent="0" algn="just">
              <a:buNone/>
            </a:pPr>
            <a:r>
              <a:rPr lang="tr-TR" sz="2200" dirty="0" smtClean="0">
                <a:solidFill>
                  <a:srgbClr val="C00000"/>
                </a:solidFill>
                <a:latin typeface="Trebuchet MS" pitchFamily="34" charset="0"/>
              </a:rPr>
              <a:t>CSS ile Hücre Özellikleri Belirleme</a:t>
            </a:r>
          </a:p>
          <a:p>
            <a:pPr marL="457200" indent="-457200" algn="just">
              <a:buClr>
                <a:srgbClr val="C00000"/>
              </a:buClr>
              <a:buSzPct val="100000"/>
              <a:buFont typeface="+mj-lt"/>
              <a:buAutoNum type="arabicPeriod" startAt="3"/>
            </a:pPr>
            <a:r>
              <a:rPr lang="tr-TR" sz="2000" dirty="0" smtClean="0">
                <a:solidFill>
                  <a:schemeClr val="tx1">
                    <a:lumMod val="75000"/>
                    <a:lumOff val="25000"/>
                  </a:schemeClr>
                </a:solidFill>
                <a:latin typeface="Trebuchet MS" pitchFamily="34" charset="0"/>
              </a:rPr>
              <a:t>Stil kullanarak metin biçimlendirme</a:t>
            </a:r>
          </a:p>
          <a:p>
            <a:pPr marL="457200" indent="-457200" algn="just">
              <a:buClr>
                <a:srgbClr val="C00000"/>
              </a:buClr>
              <a:buSzPct val="100000"/>
              <a:buFont typeface="+mj-lt"/>
              <a:buAutoNum type="arabicPeriod" startAt="3"/>
            </a:pPr>
            <a:r>
              <a:rPr lang="tr-TR" sz="2000" dirty="0" smtClean="0">
                <a:solidFill>
                  <a:schemeClr val="tx1">
                    <a:lumMod val="75000"/>
                    <a:lumOff val="25000"/>
                  </a:schemeClr>
                </a:solidFill>
                <a:latin typeface="Trebuchet MS" pitchFamily="34" charset="0"/>
              </a:rPr>
              <a:t>Stil kullanarak hücre özelliklerini belirleme</a:t>
            </a:r>
            <a:endParaRPr lang="tr-TR" sz="2000" dirty="0" smtClean="0">
              <a:solidFill>
                <a:srgbClr val="C00000"/>
              </a:solidFill>
              <a:latin typeface="Trebuchet MS" pitchFamily="34" charset="0"/>
            </a:endParaRPr>
          </a:p>
          <a:p>
            <a:pPr marL="457200" indent="-457200" algn="just">
              <a:buClr>
                <a:srgbClr val="C00000"/>
              </a:buClr>
              <a:buSzPct val="100000"/>
              <a:buNone/>
            </a:pPr>
            <a:r>
              <a:rPr lang="tr-TR" sz="2200" dirty="0" err="1" smtClean="0">
                <a:solidFill>
                  <a:srgbClr val="C00000"/>
                </a:solidFill>
                <a:latin typeface="Trebuchet MS" pitchFamily="34" charset="0"/>
              </a:rPr>
              <a:t>CSS’de</a:t>
            </a:r>
            <a:r>
              <a:rPr lang="tr-TR" sz="2200" dirty="0" smtClean="0">
                <a:solidFill>
                  <a:srgbClr val="C00000"/>
                </a:solidFill>
                <a:latin typeface="Trebuchet MS" pitchFamily="34" charset="0"/>
              </a:rPr>
              <a:t> Sınıf ve </a:t>
            </a:r>
            <a:r>
              <a:rPr lang="tr-TR" sz="2200" dirty="0" err="1" smtClean="0">
                <a:solidFill>
                  <a:srgbClr val="C00000"/>
                </a:solidFill>
                <a:latin typeface="Trebuchet MS" pitchFamily="34" charset="0"/>
              </a:rPr>
              <a:t>Kimliklendirme</a:t>
            </a:r>
            <a:endParaRPr lang="tr-TR" sz="2200" dirty="0" smtClean="0">
              <a:solidFill>
                <a:srgbClr val="C00000"/>
              </a:solidFill>
              <a:latin typeface="Trebuchet MS" pitchFamily="34" charset="0"/>
            </a:endParaRPr>
          </a:p>
          <a:p>
            <a:pPr marL="457200" indent="-457200" algn="just">
              <a:buClr>
                <a:srgbClr val="C00000"/>
              </a:buClr>
              <a:buSzPct val="100000"/>
              <a:buFont typeface="+mj-lt"/>
              <a:buAutoNum type="arabicPeriod" startAt="5"/>
            </a:pPr>
            <a:r>
              <a:rPr lang="tr-TR" sz="2000" dirty="0" smtClean="0">
                <a:solidFill>
                  <a:schemeClr val="tx1">
                    <a:lumMod val="75000"/>
                    <a:lumOff val="25000"/>
                  </a:schemeClr>
                </a:solidFill>
                <a:latin typeface="Trebuchet MS" pitchFamily="34" charset="0"/>
              </a:rPr>
              <a:t>CSS kullanarak sınıflandırılmış ve </a:t>
            </a:r>
            <a:r>
              <a:rPr lang="tr-TR" sz="2000" dirty="0" err="1" smtClean="0">
                <a:solidFill>
                  <a:schemeClr val="tx1">
                    <a:lumMod val="75000"/>
                    <a:lumOff val="25000"/>
                  </a:schemeClr>
                </a:solidFill>
                <a:latin typeface="Trebuchet MS" pitchFamily="34" charset="0"/>
              </a:rPr>
              <a:t>kimliklendirilmiş</a:t>
            </a:r>
            <a:r>
              <a:rPr lang="tr-TR" sz="2000" dirty="0" smtClean="0">
                <a:solidFill>
                  <a:schemeClr val="tx1">
                    <a:lumMod val="75000"/>
                    <a:lumOff val="25000"/>
                  </a:schemeClr>
                </a:solidFill>
                <a:latin typeface="Trebuchet MS" pitchFamily="34" charset="0"/>
              </a:rPr>
              <a:t> nesne yazabilme</a:t>
            </a:r>
          </a:p>
          <a:p>
            <a:pPr marL="457200" indent="-457200" algn="just">
              <a:buClr>
                <a:srgbClr val="C00000"/>
              </a:buClr>
              <a:buSzPct val="100000"/>
              <a:buNone/>
            </a:pPr>
            <a:r>
              <a:rPr lang="tr-TR" sz="2200" dirty="0" smtClean="0">
                <a:solidFill>
                  <a:srgbClr val="C00000"/>
                </a:solidFill>
                <a:latin typeface="Trebuchet MS" pitchFamily="34" charset="0"/>
              </a:rPr>
              <a:t>CSS Kullanarak Nesneleri Konumlandırma</a:t>
            </a:r>
          </a:p>
          <a:p>
            <a:pPr marL="457200" indent="-457200" algn="just">
              <a:buClr>
                <a:srgbClr val="C00000"/>
              </a:buClr>
              <a:buSzPct val="100000"/>
              <a:buFont typeface="+mj-lt"/>
              <a:buAutoNum type="arabicPeriod" startAt="6"/>
            </a:pPr>
            <a:r>
              <a:rPr lang="tr-TR" sz="2000" dirty="0" smtClean="0">
                <a:solidFill>
                  <a:schemeClr val="tx1">
                    <a:lumMod val="75000"/>
                    <a:lumOff val="25000"/>
                  </a:schemeClr>
                </a:solidFill>
                <a:latin typeface="Trebuchet MS" pitchFamily="34" charset="0"/>
              </a:rPr>
              <a:t>Stil kullanarak kutu düzenleri oluşturma</a:t>
            </a:r>
          </a:p>
          <a:p>
            <a:pPr marL="457200" indent="-457200" algn="just">
              <a:buClr>
                <a:srgbClr val="C00000"/>
              </a:buClr>
              <a:buSzPct val="100000"/>
              <a:buFont typeface="+mj-lt"/>
              <a:buAutoNum type="arabicPeriod" startAt="6"/>
            </a:pPr>
            <a:r>
              <a:rPr lang="tr-TR" sz="2000" dirty="0" smtClean="0">
                <a:solidFill>
                  <a:schemeClr val="tx1">
                    <a:lumMod val="75000"/>
                    <a:lumOff val="25000"/>
                  </a:schemeClr>
                </a:solidFill>
                <a:latin typeface="Trebuchet MS" pitchFamily="34" charset="0"/>
              </a:rPr>
              <a:t>CSS ile nesne konumlandırma</a:t>
            </a:r>
          </a:p>
          <a:p>
            <a:pPr marL="457200" indent="-457200" algn="just">
              <a:buClr>
                <a:srgbClr val="C00000"/>
              </a:buClr>
              <a:buSzPct val="100000"/>
              <a:buNone/>
            </a:pPr>
            <a:r>
              <a:rPr lang="tr-TR" sz="2200" dirty="0" smtClean="0">
                <a:solidFill>
                  <a:srgbClr val="C00000"/>
                </a:solidFill>
                <a:latin typeface="Trebuchet MS" pitchFamily="34" charset="0"/>
              </a:rPr>
              <a:t>Bir Sınıfa Ait Olmayan Sınıflar (</a:t>
            </a:r>
            <a:r>
              <a:rPr lang="tr-TR" sz="2200" dirty="0" err="1" smtClean="0">
                <a:solidFill>
                  <a:srgbClr val="C00000"/>
                </a:solidFill>
                <a:latin typeface="Trebuchet MS" pitchFamily="34" charset="0"/>
              </a:rPr>
              <a:t>Pseudo</a:t>
            </a:r>
            <a:r>
              <a:rPr lang="tr-TR" sz="2200" dirty="0" smtClean="0">
                <a:solidFill>
                  <a:srgbClr val="C00000"/>
                </a:solidFill>
                <a:latin typeface="Trebuchet MS" pitchFamily="34" charset="0"/>
              </a:rPr>
              <a:t>-Sözde Sınıflar)</a:t>
            </a:r>
          </a:p>
          <a:p>
            <a:pPr marL="457200" indent="-457200" algn="just">
              <a:buClr>
                <a:srgbClr val="C00000"/>
              </a:buClr>
              <a:buSzPct val="100000"/>
              <a:buFont typeface="+mj-lt"/>
              <a:buAutoNum type="arabicPeriod" startAt="8"/>
            </a:pPr>
            <a:r>
              <a:rPr lang="tr-TR" sz="2000" dirty="0" smtClean="0">
                <a:solidFill>
                  <a:schemeClr val="tx1">
                    <a:lumMod val="75000"/>
                    <a:lumOff val="25000"/>
                  </a:schemeClr>
                </a:solidFill>
                <a:latin typeface="Trebuchet MS" pitchFamily="34" charset="0"/>
              </a:rPr>
              <a:t>Sözde sınıf tanımlama</a:t>
            </a:r>
          </a:p>
          <a:p>
            <a:pPr marL="457200" indent="-457200" algn="just">
              <a:buClr>
                <a:srgbClr val="C00000"/>
              </a:buClr>
              <a:buSzPct val="100000"/>
              <a:buNone/>
            </a:pPr>
            <a:r>
              <a:rPr lang="tr-TR" sz="2200" dirty="0" smtClean="0">
                <a:solidFill>
                  <a:srgbClr val="C00000"/>
                </a:solidFill>
                <a:latin typeface="Trebuchet MS" pitchFamily="34" charset="0"/>
              </a:rPr>
              <a:t>CSS3 Uygulamaları</a:t>
            </a:r>
          </a:p>
          <a:p>
            <a:pPr marL="457200" indent="-457200" algn="just">
              <a:buClr>
                <a:srgbClr val="C00000"/>
              </a:buClr>
              <a:buSzPct val="100000"/>
              <a:buNone/>
            </a:pPr>
            <a:endParaRPr lang="tr-TR" dirty="0" smtClean="0">
              <a:solidFill>
                <a:srgbClr val="C00000"/>
              </a:solidFill>
              <a:latin typeface="Trebuchet MS" pitchFamily="34" charset="0"/>
            </a:endParaRPr>
          </a:p>
          <a:p>
            <a:pPr marL="457200" indent="-457200" algn="just">
              <a:buClr>
                <a:srgbClr val="C00000"/>
              </a:buClr>
              <a:buSzPct val="100000"/>
              <a:buNone/>
            </a:pPr>
            <a:endParaRPr lang="tr-TR" sz="2200" dirty="0" smtClean="0">
              <a:solidFill>
                <a:schemeClr val="tx1">
                  <a:lumMod val="75000"/>
                  <a:lumOff val="25000"/>
                </a:schemeClr>
              </a:solidFill>
              <a:latin typeface="Trebuchet MS" pitchFamily="34" charset="0"/>
            </a:endParaRPr>
          </a:p>
          <a:p>
            <a:pPr marL="457200" indent="-457200" algn="just">
              <a:buClr>
                <a:srgbClr val="C00000"/>
              </a:buClr>
              <a:buSzPct val="100000"/>
              <a:buNone/>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İÇERİK: CSS (</a:t>
            </a:r>
            <a:r>
              <a:rPr lang="tr-TR" sz="2800" dirty="0" err="1" smtClean="0">
                <a:solidFill>
                  <a:srgbClr val="C00000"/>
                </a:solidFill>
                <a:latin typeface="Trebuchet MS" pitchFamily="34" charset="0"/>
              </a:rPr>
              <a:t>Cascade</a:t>
            </a:r>
            <a:r>
              <a:rPr lang="tr-TR" sz="2800" dirty="0" smtClean="0">
                <a:solidFill>
                  <a:srgbClr val="C00000"/>
                </a:solidFill>
                <a:latin typeface="Trebuchet MS" pitchFamily="34" charset="0"/>
              </a:rPr>
              <a:t> </a:t>
            </a:r>
            <a:r>
              <a:rPr lang="tr-TR" sz="2800" dirty="0" err="1" smtClean="0">
                <a:solidFill>
                  <a:srgbClr val="C00000"/>
                </a:solidFill>
                <a:latin typeface="Trebuchet MS" pitchFamily="34" charset="0"/>
              </a:rPr>
              <a:t>Style</a:t>
            </a:r>
            <a:r>
              <a:rPr lang="tr-TR" sz="2800" dirty="0" smtClean="0">
                <a:solidFill>
                  <a:srgbClr val="C00000"/>
                </a:solidFill>
                <a:latin typeface="Trebuchet MS" pitchFamily="34" charset="0"/>
              </a:rPr>
              <a:t> </a:t>
            </a:r>
            <a:r>
              <a:rPr lang="tr-TR" sz="2800" dirty="0" err="1" smtClean="0">
                <a:solidFill>
                  <a:srgbClr val="C00000"/>
                </a:solidFill>
                <a:latin typeface="Trebuchet MS" pitchFamily="34" charset="0"/>
              </a:rPr>
              <a:t>Sheets</a:t>
            </a:r>
            <a:r>
              <a:rPr lang="tr-TR" sz="2800" dirty="0" smtClean="0">
                <a:solidFill>
                  <a:srgbClr val="C00000"/>
                </a:solidFill>
                <a:latin typeface="Trebuchet MS" pitchFamily="34" charset="0"/>
              </a:rPr>
              <a:t>)</a:t>
            </a:r>
            <a:endParaRPr lang="tr-TR" sz="2800" dirty="0">
              <a:solidFill>
                <a:srgbClr val="C00000"/>
              </a:solidFill>
              <a:latin typeface="Trebuchet MS"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472608"/>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a:t>
            </a:r>
            <a:r>
              <a:rPr lang="tr-TR" sz="2600" dirty="0" err="1" smtClean="0">
                <a:solidFill>
                  <a:srgbClr val="C00000"/>
                </a:solidFill>
                <a:latin typeface="Trebuchet MS" pitchFamily="34" charset="0"/>
              </a:rPr>
              <a:t>Arkaplanı</a:t>
            </a:r>
            <a:endParaRPr lang="tr-TR" sz="2600" dirty="0" smtClean="0">
              <a:solidFill>
                <a:srgbClr val="C00000"/>
              </a:solidFill>
              <a:latin typeface="Trebuchet MS" pitchFamily="34" charset="0"/>
            </a:endParaRPr>
          </a:p>
          <a:p>
            <a:pPr marL="0" indent="0" algn="just">
              <a:buClr>
                <a:srgbClr val="C00000"/>
              </a:buClr>
              <a:buSzPct val="100000"/>
              <a:buNone/>
            </a:pPr>
            <a:r>
              <a:rPr lang="en-US" dirty="0" smtClean="0">
                <a:solidFill>
                  <a:srgbClr val="C00000"/>
                </a:solidFill>
                <a:latin typeface="Trebuchet MS" pitchFamily="34" charset="0"/>
              </a:rPr>
              <a:t>background-color</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bir öğenin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rengini belirler.</a:t>
            </a:r>
          </a:p>
          <a:p>
            <a:pPr marL="0" indent="0" algn="just">
              <a:buClr>
                <a:srgbClr val="C00000"/>
              </a:buClr>
              <a:buSzPct val="100000"/>
              <a:buNone/>
            </a:pPr>
            <a:r>
              <a:rPr lang="tr-TR" dirty="0" err="1" smtClean="0">
                <a:solidFill>
                  <a:srgbClr val="0070C0"/>
                </a:solidFill>
                <a:latin typeface="Trebuchet MS" pitchFamily="34" charset="0"/>
              </a:rPr>
              <a:t>Opacity</a:t>
            </a:r>
            <a:r>
              <a:rPr lang="tr-TR" dirty="0" smtClean="0">
                <a:solidFill>
                  <a:srgbClr val="0070C0"/>
                </a:solidFill>
                <a:latin typeface="Trebuchet MS" pitchFamily="34" charset="0"/>
              </a:rPr>
              <a:t> / </a:t>
            </a:r>
            <a:r>
              <a:rPr lang="tr-TR" dirty="0" err="1" smtClean="0">
                <a:solidFill>
                  <a:srgbClr val="0070C0"/>
                </a:solidFill>
                <a:latin typeface="Trebuchet MS" pitchFamily="34" charset="0"/>
              </a:rPr>
              <a:t>Transparency</a:t>
            </a:r>
            <a:r>
              <a:rPr lang="tr-TR" dirty="0" smtClean="0">
                <a:solidFill>
                  <a:srgbClr val="0070C0"/>
                </a:solidFill>
                <a:latin typeface="Trebuchet MS" pitchFamily="34" charset="0"/>
              </a:rPr>
              <a:t>: </a:t>
            </a:r>
          </a:p>
          <a:p>
            <a:pPr marL="0" indent="0" algn="just">
              <a:buClr>
                <a:srgbClr val="C00000"/>
              </a:buClr>
              <a:buSzPct val="100000"/>
              <a:buNone/>
            </a:pPr>
            <a:r>
              <a:rPr lang="tr-TR" dirty="0" err="1" smtClean="0">
                <a:solidFill>
                  <a:schemeClr val="tx1">
                    <a:lumMod val="75000"/>
                    <a:lumOff val="25000"/>
                  </a:schemeClr>
                </a:solidFill>
                <a:latin typeface="Trebuchet MS" pitchFamily="34" charset="0"/>
              </a:rPr>
              <a:t>Opaklık</a:t>
            </a:r>
            <a:r>
              <a:rPr lang="tr-TR" dirty="0" smtClean="0">
                <a:solidFill>
                  <a:schemeClr val="tx1">
                    <a:lumMod val="75000"/>
                    <a:lumOff val="25000"/>
                  </a:schemeClr>
                </a:solidFill>
                <a:latin typeface="Trebuchet MS" pitchFamily="34" charset="0"/>
              </a:rPr>
              <a:t> özelliği, bir öğenin </a:t>
            </a:r>
            <a:r>
              <a:rPr lang="tr-TR" dirty="0" err="1" smtClean="0">
                <a:solidFill>
                  <a:schemeClr val="tx1">
                    <a:lumMod val="75000"/>
                    <a:lumOff val="25000"/>
                  </a:schemeClr>
                </a:solidFill>
                <a:latin typeface="Trebuchet MS" pitchFamily="34" charset="0"/>
              </a:rPr>
              <a:t>opaklığını</a:t>
            </a:r>
            <a:r>
              <a:rPr lang="tr-TR" dirty="0" smtClean="0">
                <a:solidFill>
                  <a:schemeClr val="tx1">
                    <a:lumMod val="75000"/>
                    <a:lumOff val="25000"/>
                  </a:schemeClr>
                </a:solidFill>
                <a:latin typeface="Trebuchet MS" pitchFamily="34" charset="0"/>
              </a:rPr>
              <a:t>/şeffaflığını belirtir. 0.0 - 1.0 arasında bir değer alabilir. Değer ne kadar düşükse, o kadar şeffaftır. Ancak, Bir öğenin arka planına saydamlık eklemek için </a:t>
            </a:r>
            <a:r>
              <a:rPr lang="tr-TR" dirty="0" err="1" smtClean="0">
                <a:solidFill>
                  <a:schemeClr val="tx1">
                    <a:lumMod val="75000"/>
                    <a:lumOff val="25000"/>
                  </a:schemeClr>
                </a:solidFill>
                <a:latin typeface="Trebuchet MS" pitchFamily="34" charset="0"/>
              </a:rPr>
              <a:t>opaklık</a:t>
            </a:r>
            <a:r>
              <a:rPr lang="tr-TR" dirty="0" smtClean="0">
                <a:solidFill>
                  <a:schemeClr val="tx1">
                    <a:lumMod val="75000"/>
                    <a:lumOff val="25000"/>
                  </a:schemeClr>
                </a:solidFill>
                <a:latin typeface="Trebuchet MS" pitchFamily="34" charset="0"/>
              </a:rPr>
              <a:t> özelliğini kullanırken, tüm alt öğeleri aynı saydamlığı devralır. Bu, tamamen saydam bir öğenin içindeki metnin okunmasını zorlaştırabilir. Alt öğelere </a:t>
            </a:r>
            <a:r>
              <a:rPr lang="tr-TR" dirty="0" err="1" smtClean="0">
                <a:solidFill>
                  <a:schemeClr val="tx1">
                    <a:lumMod val="75000"/>
                    <a:lumOff val="25000"/>
                  </a:schemeClr>
                </a:solidFill>
                <a:latin typeface="Trebuchet MS" pitchFamily="34" charset="0"/>
              </a:rPr>
              <a:t>opaklık</a:t>
            </a:r>
            <a:r>
              <a:rPr lang="tr-TR" dirty="0" smtClean="0">
                <a:solidFill>
                  <a:schemeClr val="tx1">
                    <a:lumMod val="75000"/>
                    <a:lumOff val="25000"/>
                  </a:schemeClr>
                </a:solidFill>
                <a:latin typeface="Trebuchet MS" pitchFamily="34" charset="0"/>
              </a:rPr>
              <a:t> uygulanmak istenmiyorsa, RGBA renk değerleri kullanılır. </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Autofit/>
          </a:bodyPr>
          <a:lstStyle/>
          <a:p>
            <a:pPr marL="0" indent="0" algn="just">
              <a:lnSpc>
                <a:spcPct val="80000"/>
              </a:lnSpc>
              <a:buFont typeface="Wingdings" pitchFamily="2" charset="2"/>
              <a:buNone/>
            </a:pPr>
            <a:r>
              <a:rPr lang="tr-TR" sz="2600" dirty="0" smtClean="0">
                <a:solidFill>
                  <a:srgbClr val="C00000"/>
                </a:solidFill>
                <a:latin typeface="Trebuchet MS" pitchFamily="34" charset="0"/>
              </a:rPr>
              <a:t>Kutu </a:t>
            </a:r>
            <a:r>
              <a:rPr lang="tr-TR" sz="2600" dirty="0" err="1" smtClean="0">
                <a:solidFill>
                  <a:srgbClr val="C00000"/>
                </a:solidFill>
                <a:latin typeface="Trebuchet MS" pitchFamily="34" charset="0"/>
              </a:rPr>
              <a:t>Arkaplanı</a:t>
            </a:r>
            <a:endParaRPr lang="tr-TR" sz="2600" dirty="0" smtClean="0">
              <a:solidFill>
                <a:srgbClr val="C00000"/>
              </a:solidFill>
              <a:latin typeface="Trebuchet MS" pitchFamily="34" charset="0"/>
            </a:endParaRPr>
          </a:p>
          <a:p>
            <a:pPr marL="0" indent="0" algn="just">
              <a:lnSpc>
                <a:spcPct val="80000"/>
              </a:lnSpc>
              <a:buClr>
                <a:srgbClr val="C00000"/>
              </a:buClr>
              <a:buSzPct val="100000"/>
              <a:buNone/>
            </a:pPr>
            <a:r>
              <a:rPr lang="en-US" dirty="0" smtClean="0">
                <a:solidFill>
                  <a:srgbClr val="C00000"/>
                </a:solidFill>
                <a:latin typeface="Trebuchet MS" pitchFamily="34" charset="0"/>
              </a:rPr>
              <a:t>background-color</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bir öğenin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rengini belirler.</a:t>
            </a:r>
          </a:p>
          <a:p>
            <a:pPr marL="0" indent="0" algn="just">
              <a:lnSpc>
                <a:spcPct val="80000"/>
              </a:lnSpc>
              <a:buClr>
                <a:srgbClr val="C00000"/>
              </a:buClr>
              <a:buSzPct val="100000"/>
              <a:buNone/>
            </a:pPr>
            <a:r>
              <a:rPr lang="tr-TR" dirty="0" err="1" smtClean="0">
                <a:solidFill>
                  <a:srgbClr val="0070C0"/>
                </a:solidFill>
                <a:latin typeface="Trebuchet MS" pitchFamily="34" charset="0"/>
              </a:rPr>
              <a:t>Opacity</a:t>
            </a:r>
            <a:r>
              <a:rPr lang="tr-TR" dirty="0" smtClean="0">
                <a:solidFill>
                  <a:srgbClr val="0070C0"/>
                </a:solidFill>
                <a:latin typeface="Trebuchet MS" pitchFamily="34" charset="0"/>
              </a:rPr>
              <a:t> / </a:t>
            </a:r>
            <a:r>
              <a:rPr lang="tr-TR" dirty="0" err="1" smtClean="0">
                <a:solidFill>
                  <a:srgbClr val="0070C0"/>
                </a:solidFill>
                <a:latin typeface="Trebuchet MS" pitchFamily="34" charset="0"/>
              </a:rPr>
              <a:t>Transparency</a:t>
            </a:r>
            <a:r>
              <a:rPr lang="tr-TR" dirty="0" smtClean="0">
                <a:solidFill>
                  <a:srgbClr val="0070C0"/>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&lt;!DOCTYPE html&gt;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&lt;html&gt;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head</a:t>
            </a:r>
            <a:r>
              <a:rPr lang="tr-TR" sz="1400" dirty="0" smtClean="0">
                <a:solidFill>
                  <a:schemeClr val="tx1">
                    <a:lumMod val="75000"/>
                    <a:lumOff val="25000"/>
                  </a:schemeClr>
                </a:solidFill>
                <a:latin typeface="Trebuchet MS" pitchFamily="34" charset="0"/>
              </a:rPr>
              <a:t>&gt;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background: </a:t>
            </a:r>
            <a:r>
              <a:rPr lang="tr-TR" sz="1400" dirty="0" err="1" smtClean="0">
                <a:solidFill>
                  <a:schemeClr val="tx1">
                    <a:lumMod val="75000"/>
                    <a:lumOff val="25000"/>
                  </a:schemeClr>
                </a:solidFill>
                <a:latin typeface="Trebuchet MS" pitchFamily="34" charset="0"/>
              </a:rPr>
              <a:t>rgb</a:t>
            </a:r>
            <a:r>
              <a:rPr lang="tr-TR" sz="1400" dirty="0" smtClean="0">
                <a:solidFill>
                  <a:schemeClr val="tx1">
                    <a:lumMod val="75000"/>
                    <a:lumOff val="25000"/>
                  </a:schemeClr>
                </a:solidFill>
                <a:latin typeface="Trebuchet MS" pitchFamily="34" charset="0"/>
              </a:rPr>
              <a:t>(0, 128, 0);</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first</a:t>
            </a:r>
            <a:r>
              <a:rPr lang="tr-TR" sz="1400" dirty="0" smtClean="0">
                <a:solidFill>
                  <a:schemeClr val="tx1">
                    <a:lumMod val="75000"/>
                    <a:lumOff val="25000"/>
                  </a:schemeClr>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background: </a:t>
            </a:r>
            <a:r>
              <a:rPr lang="tr-TR" sz="1400" dirty="0" err="1" smtClean="0">
                <a:solidFill>
                  <a:schemeClr val="tx1">
                    <a:lumMod val="75000"/>
                    <a:lumOff val="25000"/>
                  </a:schemeClr>
                </a:solidFill>
                <a:latin typeface="Trebuchet MS" pitchFamily="34" charset="0"/>
              </a:rPr>
              <a:t>rgba</a:t>
            </a:r>
            <a:r>
              <a:rPr lang="tr-TR" sz="1400" dirty="0" smtClean="0">
                <a:solidFill>
                  <a:schemeClr val="tx1">
                    <a:lumMod val="75000"/>
                    <a:lumOff val="25000"/>
                  </a:schemeClr>
                </a:solidFill>
                <a:latin typeface="Trebuchet MS" pitchFamily="34" charset="0"/>
              </a:rPr>
              <a:t>(0, 128, 0, 0.1);</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second</a:t>
            </a:r>
            <a:r>
              <a:rPr lang="tr-TR" sz="1400" dirty="0" smtClean="0">
                <a:solidFill>
                  <a:schemeClr val="tx1">
                    <a:lumMod val="75000"/>
                    <a:lumOff val="25000"/>
                  </a:schemeClr>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background: </a:t>
            </a:r>
            <a:r>
              <a:rPr lang="tr-TR" sz="1400" dirty="0" err="1" smtClean="0">
                <a:solidFill>
                  <a:schemeClr val="tx1">
                    <a:lumMod val="75000"/>
                    <a:lumOff val="25000"/>
                  </a:schemeClr>
                </a:solidFill>
                <a:latin typeface="Trebuchet MS" pitchFamily="34" charset="0"/>
              </a:rPr>
              <a:t>rgba</a:t>
            </a:r>
            <a:r>
              <a:rPr lang="tr-TR" sz="1400" dirty="0" smtClean="0">
                <a:solidFill>
                  <a:schemeClr val="tx1">
                    <a:lumMod val="75000"/>
                    <a:lumOff val="25000"/>
                  </a:schemeClr>
                </a:solidFill>
                <a:latin typeface="Trebuchet MS" pitchFamily="34" charset="0"/>
              </a:rPr>
              <a:t>(0, 128, 0, 0.3);</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third</a:t>
            </a:r>
            <a:r>
              <a:rPr lang="tr-TR" sz="1400" dirty="0" smtClean="0">
                <a:solidFill>
                  <a:schemeClr val="tx1">
                    <a:lumMod val="75000"/>
                    <a:lumOff val="25000"/>
                  </a:schemeClr>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background: </a:t>
            </a:r>
            <a:r>
              <a:rPr lang="tr-TR" sz="1400" dirty="0" err="1" smtClean="0">
                <a:solidFill>
                  <a:schemeClr val="tx1">
                    <a:lumMod val="75000"/>
                    <a:lumOff val="25000"/>
                  </a:schemeClr>
                </a:solidFill>
                <a:latin typeface="Trebuchet MS" pitchFamily="34" charset="0"/>
              </a:rPr>
              <a:t>rgba</a:t>
            </a:r>
            <a:r>
              <a:rPr lang="tr-TR" sz="1400" dirty="0" smtClean="0">
                <a:solidFill>
                  <a:schemeClr val="tx1">
                    <a:lumMod val="75000"/>
                    <a:lumOff val="25000"/>
                  </a:schemeClr>
                </a:solidFill>
                <a:latin typeface="Trebuchet MS" pitchFamily="34" charset="0"/>
              </a:rPr>
              <a:t>(0, 128, 0, 0.6);</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Autofit/>
          </a:bodyPr>
          <a:lstStyle/>
          <a:p>
            <a:pPr marL="0" indent="0" algn="just">
              <a:lnSpc>
                <a:spcPct val="80000"/>
              </a:lnSpc>
              <a:buFont typeface="Wingdings" pitchFamily="2" charset="2"/>
              <a:buNone/>
            </a:pPr>
            <a:r>
              <a:rPr lang="tr-TR" sz="2600" dirty="0" smtClean="0">
                <a:solidFill>
                  <a:srgbClr val="C00000"/>
                </a:solidFill>
                <a:latin typeface="Trebuchet MS" pitchFamily="34" charset="0"/>
              </a:rPr>
              <a:t>Kutu </a:t>
            </a:r>
            <a:r>
              <a:rPr lang="tr-TR" sz="2600" dirty="0" err="1" smtClean="0">
                <a:solidFill>
                  <a:srgbClr val="C00000"/>
                </a:solidFill>
                <a:latin typeface="Trebuchet MS" pitchFamily="34" charset="0"/>
              </a:rPr>
              <a:t>Arkaplanı</a:t>
            </a:r>
            <a:endParaRPr lang="tr-TR" sz="2600" dirty="0" smtClean="0">
              <a:solidFill>
                <a:srgbClr val="C00000"/>
              </a:solidFill>
              <a:latin typeface="Trebuchet MS" pitchFamily="34" charset="0"/>
            </a:endParaRPr>
          </a:p>
          <a:p>
            <a:pPr marL="0" indent="0" algn="just">
              <a:lnSpc>
                <a:spcPct val="80000"/>
              </a:lnSpc>
              <a:buClr>
                <a:srgbClr val="C00000"/>
              </a:buClr>
              <a:buSzPct val="100000"/>
              <a:buNone/>
            </a:pPr>
            <a:r>
              <a:rPr lang="en-US" dirty="0" smtClean="0">
                <a:solidFill>
                  <a:srgbClr val="C00000"/>
                </a:solidFill>
                <a:latin typeface="Trebuchet MS" pitchFamily="34" charset="0"/>
              </a:rPr>
              <a:t>background-color</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bir öğenin </a:t>
            </a:r>
            <a:r>
              <a:rPr lang="tr-TR" dirty="0" err="1" smtClean="0">
                <a:solidFill>
                  <a:schemeClr val="tx1">
                    <a:lumMod val="75000"/>
                    <a:lumOff val="25000"/>
                  </a:schemeClr>
                </a:solidFill>
                <a:latin typeface="Trebuchet MS" pitchFamily="34" charset="0"/>
              </a:rPr>
              <a:t>arkaplan</a:t>
            </a:r>
            <a:r>
              <a:rPr lang="tr-TR" dirty="0" smtClean="0">
                <a:solidFill>
                  <a:schemeClr val="tx1">
                    <a:lumMod val="75000"/>
                    <a:lumOff val="25000"/>
                  </a:schemeClr>
                </a:solidFill>
                <a:latin typeface="Trebuchet MS" pitchFamily="34" charset="0"/>
              </a:rPr>
              <a:t> rengini belirler.</a:t>
            </a:r>
          </a:p>
          <a:p>
            <a:pPr marL="0" indent="0" algn="just">
              <a:lnSpc>
                <a:spcPct val="80000"/>
              </a:lnSpc>
              <a:buClr>
                <a:srgbClr val="C00000"/>
              </a:buClr>
              <a:buSzPct val="100000"/>
              <a:buNone/>
            </a:pPr>
            <a:r>
              <a:rPr lang="tr-TR" dirty="0" err="1" smtClean="0">
                <a:solidFill>
                  <a:srgbClr val="0070C0"/>
                </a:solidFill>
                <a:latin typeface="Trebuchet MS" pitchFamily="34" charset="0"/>
              </a:rPr>
              <a:t>Opacity</a:t>
            </a:r>
            <a:r>
              <a:rPr lang="tr-TR" dirty="0" smtClean="0">
                <a:solidFill>
                  <a:srgbClr val="0070C0"/>
                </a:solidFill>
                <a:latin typeface="Trebuchet MS" pitchFamily="34" charset="0"/>
              </a:rPr>
              <a:t> / </a:t>
            </a:r>
            <a:r>
              <a:rPr lang="tr-TR" dirty="0" err="1" smtClean="0">
                <a:solidFill>
                  <a:srgbClr val="0070C0"/>
                </a:solidFill>
                <a:latin typeface="Trebuchet MS" pitchFamily="34" charset="0"/>
              </a:rPr>
              <a:t>Transparency</a:t>
            </a:r>
            <a:r>
              <a:rPr lang="tr-TR" dirty="0" smtClean="0">
                <a:solidFill>
                  <a:srgbClr val="0070C0"/>
                </a:solidFill>
                <a:latin typeface="Trebuchet MS" pitchFamily="34" charset="0"/>
              </a:rPr>
              <a:t>: </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&lt;/</a:t>
            </a:r>
            <a:r>
              <a:rPr lang="tr-TR" sz="1400" dirty="0" err="1" smtClean="0">
                <a:solidFill>
                  <a:schemeClr val="tx1">
                    <a:lumMod val="75000"/>
                    <a:lumOff val="25000"/>
                  </a:schemeClr>
                </a:solidFill>
                <a:latin typeface="Trebuchet MS" pitchFamily="34" charset="0"/>
              </a:rPr>
              <a:t>head</a:t>
            </a:r>
            <a:r>
              <a:rPr lang="tr-TR" sz="1400" dirty="0" smtClean="0">
                <a:solidFill>
                  <a:schemeClr val="tx1">
                    <a:lumMod val="75000"/>
                    <a:lumOff val="25000"/>
                  </a:schemeClr>
                </a:solidFill>
                <a:latin typeface="Trebuchet MS" pitchFamily="34" charset="0"/>
              </a:rPr>
              <a:t>&gt;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&lt;body&gt;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&lt;h1&gt;</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/Şeffaflık&lt;/h1&gt;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&lt;p&gt;</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 Uygulandı:&lt;/p&gt;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opacity</a:t>
            </a:r>
            <a:r>
              <a:rPr lang="tr-TR" sz="1400" dirty="0" smtClean="0">
                <a:solidFill>
                  <a:schemeClr val="tx1">
                    <a:lumMod val="75000"/>
                    <a:lumOff val="25000"/>
                  </a:schemeClr>
                </a:solidFill>
                <a:latin typeface="Trebuchet MS" pitchFamily="34" charset="0"/>
              </a:rPr>
              <a:t>:0.1;"&gt;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&lt;h1&gt;10% </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&lt;/h1&gt;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opacity</a:t>
            </a:r>
            <a:r>
              <a:rPr lang="tr-TR" sz="1400" dirty="0" smtClean="0">
                <a:solidFill>
                  <a:schemeClr val="tx1">
                    <a:lumMod val="75000"/>
                    <a:lumOff val="25000"/>
                  </a:schemeClr>
                </a:solidFill>
                <a:latin typeface="Trebuchet MS" pitchFamily="34" charset="0"/>
              </a:rPr>
              <a:t>:0.3;"&gt;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&lt;h1&gt;30% </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&lt;/h1&gt;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style</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opacity</a:t>
            </a:r>
            <a:r>
              <a:rPr lang="tr-TR" sz="1400" dirty="0" smtClean="0">
                <a:solidFill>
                  <a:schemeClr val="tx1">
                    <a:lumMod val="75000"/>
                    <a:lumOff val="25000"/>
                  </a:schemeClr>
                </a:solidFill>
                <a:latin typeface="Trebuchet MS" pitchFamily="34" charset="0"/>
              </a:rPr>
              <a:t>:0.6;"&gt;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&lt;h1&gt;60% </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&lt;/h1&gt;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&lt;h1&gt;</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 1&lt;/h1&gt;</a:t>
            </a:r>
          </a:p>
          <a:p>
            <a:pPr marL="0" indent="0" algn="just">
              <a:lnSpc>
                <a:spcPct val="80000"/>
              </a:lnSpc>
              <a:buClr>
                <a:srgbClr val="C00000"/>
              </a:buClr>
              <a:buSzPct val="100000"/>
              <a:buNone/>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marL="0" indent="0" algn="just">
              <a:lnSpc>
                <a:spcPct val="80000"/>
              </a:lnSpc>
              <a:buClr>
                <a:srgbClr val="C00000"/>
              </a:buClr>
              <a:buSzPct val="100000"/>
              <a:buNone/>
            </a:pPr>
            <a:endParaRPr lang="tr-TR" sz="1400" dirty="0" smtClean="0">
              <a:solidFill>
                <a:schemeClr val="tx1">
                  <a:lumMod val="75000"/>
                  <a:lumOff val="25000"/>
                </a:schemeClr>
              </a:solidFill>
              <a:latin typeface="Trebuchet MS" pitchFamily="34" charset="0"/>
            </a:endParaRPr>
          </a:p>
          <a:p>
            <a:pPr marL="0" indent="0" algn="just">
              <a:lnSpc>
                <a:spcPct val="80000"/>
              </a:lnSpc>
              <a:buClr>
                <a:srgbClr val="C00000"/>
              </a:buClr>
              <a:buSzPct val="100000"/>
              <a:buNone/>
            </a:pPr>
            <a:r>
              <a:rPr lang="tr-TR" sz="2000" dirty="0" smtClean="0">
                <a:solidFill>
                  <a:schemeClr val="tx1">
                    <a:lumMod val="75000"/>
                    <a:lumOff val="25000"/>
                  </a:schemeClr>
                </a:solidFill>
                <a:latin typeface="Trebuchet MS" pitchFamily="34" charset="0"/>
                <a:hlinkClick r:id="rId3"/>
              </a:rPr>
              <a:t>Daha fazla background-</a:t>
            </a:r>
            <a:r>
              <a:rPr lang="tr-TR" sz="2000" dirty="0" err="1" smtClean="0">
                <a:solidFill>
                  <a:schemeClr val="tx1">
                    <a:lumMod val="75000"/>
                    <a:lumOff val="25000"/>
                  </a:schemeClr>
                </a:solidFill>
                <a:latin typeface="Trebuchet MS" pitchFamily="34" charset="0"/>
                <a:hlinkClick r:id="rId3"/>
              </a:rPr>
              <a:t>color</a:t>
            </a:r>
            <a:r>
              <a:rPr lang="tr-TR" sz="2000" dirty="0" smtClean="0">
                <a:solidFill>
                  <a:schemeClr val="tx1">
                    <a:lumMod val="75000"/>
                    <a:lumOff val="25000"/>
                  </a:schemeClr>
                </a:solidFill>
                <a:latin typeface="Trebuchet MS" pitchFamily="34" charset="0"/>
                <a:hlinkClick r:id="rId3"/>
              </a:rPr>
              <a:t>  özelliği için lütfen tıklayınız..</a:t>
            </a:r>
            <a:endParaRPr lang="tr-TR" sz="20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7" name="2 İçerik Yer Tutucusu"/>
          <p:cNvSpPr txBox="1">
            <a:spLocks/>
          </p:cNvSpPr>
          <p:nvPr/>
        </p:nvSpPr>
        <p:spPr>
          <a:xfrm>
            <a:off x="3491880" y="2060848"/>
            <a:ext cx="2808312" cy="4608512"/>
          </a:xfrm>
          <a:prstGeom prst="rect">
            <a:avLst/>
          </a:prstGeom>
        </p:spPr>
        <p:txBody>
          <a:bodyPr vert="horz">
            <a:noAutofit/>
          </a:bodyPr>
          <a:lstStyle/>
          <a:p>
            <a:pPr lvl="0" algn="just">
              <a:lnSpc>
                <a:spcPct val="80000"/>
              </a:lnSpc>
              <a:spcBef>
                <a:spcPts val="600"/>
              </a:spcBef>
              <a:buClr>
                <a:srgbClr val="C00000"/>
              </a:buClr>
              <a:buSzPct val="100000"/>
            </a:pPr>
            <a:endPar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
        <p:nvSpPr>
          <p:cNvPr id="8" name="2 İçerik Yer Tutucusu"/>
          <p:cNvSpPr txBox="1">
            <a:spLocks/>
          </p:cNvSpPr>
          <p:nvPr/>
        </p:nvSpPr>
        <p:spPr>
          <a:xfrm>
            <a:off x="3203848" y="2177480"/>
            <a:ext cx="5472608" cy="4347864"/>
          </a:xfrm>
          <a:prstGeom prst="rect">
            <a:avLst/>
          </a:prstGeom>
        </p:spPr>
        <p:txBody>
          <a:bodyPr vert="horz">
            <a:noAutofit/>
          </a:bodyPr>
          <a:lstStyle/>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&lt;p&gt;</a:t>
            </a:r>
            <a:r>
              <a:rPr lang="tr-TR" sz="1400" dirty="0" err="1" smtClean="0">
                <a:solidFill>
                  <a:schemeClr val="tx1">
                    <a:lumMod val="75000"/>
                    <a:lumOff val="25000"/>
                  </a:schemeClr>
                </a:solidFill>
                <a:latin typeface="Trebuchet MS" pitchFamily="34" charset="0"/>
              </a:rPr>
              <a:t>rgba</a:t>
            </a:r>
            <a:r>
              <a:rPr lang="tr-TR" sz="1400" dirty="0" smtClean="0">
                <a:solidFill>
                  <a:schemeClr val="tx1">
                    <a:lumMod val="75000"/>
                    <a:lumOff val="25000"/>
                  </a:schemeClr>
                </a:solidFill>
                <a:latin typeface="Trebuchet MS" pitchFamily="34" charset="0"/>
              </a:rPr>
              <a:t>() Uygulandı:&lt;/p&gt;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first</a:t>
            </a:r>
            <a:r>
              <a:rPr lang="tr-TR" sz="1400" dirty="0" smtClean="0">
                <a:solidFill>
                  <a:schemeClr val="tx1">
                    <a:lumMod val="75000"/>
                    <a:lumOff val="25000"/>
                  </a:schemeClr>
                </a:solidFill>
                <a:latin typeface="Trebuchet MS" pitchFamily="34" charset="0"/>
              </a:rPr>
              <a:t>"&gt;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&lt;h1&gt;10% </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&lt;/h1&gt;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second</a:t>
            </a:r>
            <a:r>
              <a:rPr lang="tr-TR" sz="1400" dirty="0" smtClean="0">
                <a:solidFill>
                  <a:schemeClr val="tx1">
                    <a:lumMod val="75000"/>
                    <a:lumOff val="25000"/>
                  </a:schemeClr>
                </a:solidFill>
                <a:latin typeface="Trebuchet MS" pitchFamily="34" charset="0"/>
              </a:rPr>
              <a:t>"&gt;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&lt;h1&gt;30% </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&lt;/h1&gt;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 </a:t>
            </a:r>
            <a:r>
              <a:rPr lang="tr-TR" sz="1400" dirty="0" err="1" smtClean="0">
                <a:solidFill>
                  <a:schemeClr val="tx1">
                    <a:lumMod val="75000"/>
                    <a:lumOff val="25000"/>
                  </a:schemeClr>
                </a:solidFill>
                <a:latin typeface="Trebuchet MS" pitchFamily="34" charset="0"/>
              </a:rPr>
              <a:t>class</a:t>
            </a:r>
            <a:r>
              <a:rPr lang="tr-TR" sz="1400" dirty="0" smtClean="0">
                <a:solidFill>
                  <a:schemeClr val="tx1">
                    <a:lumMod val="75000"/>
                    <a:lumOff val="25000"/>
                  </a:schemeClr>
                </a:solidFill>
                <a:latin typeface="Trebuchet MS" pitchFamily="34" charset="0"/>
              </a:rPr>
              <a:t>="</a:t>
            </a:r>
            <a:r>
              <a:rPr lang="tr-TR" sz="1400" dirty="0" err="1" smtClean="0">
                <a:solidFill>
                  <a:schemeClr val="tx1">
                    <a:lumMod val="75000"/>
                    <a:lumOff val="25000"/>
                  </a:schemeClr>
                </a:solidFill>
                <a:latin typeface="Trebuchet MS" pitchFamily="34" charset="0"/>
              </a:rPr>
              <a:t>third</a:t>
            </a:r>
            <a:r>
              <a:rPr lang="tr-TR" sz="1400" dirty="0" smtClean="0">
                <a:solidFill>
                  <a:schemeClr val="tx1">
                    <a:lumMod val="75000"/>
                    <a:lumOff val="25000"/>
                  </a:schemeClr>
                </a:solidFill>
                <a:latin typeface="Trebuchet MS" pitchFamily="34" charset="0"/>
              </a:rPr>
              <a:t>"&gt;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&lt;h1&gt;60% </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&lt;/h1&gt;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&lt;h1&gt;Varsayılan&lt;/h1&gt;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a:t>
            </a:r>
            <a:r>
              <a:rPr lang="tr-TR" sz="1400" dirty="0" err="1" smtClean="0">
                <a:solidFill>
                  <a:schemeClr val="tx1">
                    <a:lumMod val="75000"/>
                    <a:lumOff val="25000"/>
                  </a:schemeClr>
                </a:solidFill>
                <a:latin typeface="Trebuchet MS" pitchFamily="34" charset="0"/>
              </a:rPr>
              <a:t>div</a:t>
            </a:r>
            <a:r>
              <a:rPr lang="tr-TR" sz="1400" dirty="0" smtClean="0">
                <a:solidFill>
                  <a:schemeClr val="tx1">
                    <a:lumMod val="75000"/>
                    <a:lumOff val="25000"/>
                  </a:schemeClr>
                </a:solidFill>
                <a:latin typeface="Trebuchet MS" pitchFamily="34" charset="0"/>
              </a:rPr>
              <a:t>&gt;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&lt;p&gt;</a:t>
            </a:r>
            <a:r>
              <a:rPr lang="tr-TR" sz="1400" dirty="0" err="1" smtClean="0">
                <a:solidFill>
                  <a:schemeClr val="tx1">
                    <a:lumMod val="75000"/>
                    <a:lumOff val="25000"/>
                  </a:schemeClr>
                </a:solidFill>
                <a:latin typeface="Trebuchet MS" pitchFamily="34" charset="0"/>
              </a:rPr>
              <a:t>Opaklık</a:t>
            </a:r>
            <a:r>
              <a:rPr lang="tr-TR" sz="1400" dirty="0" smtClean="0">
                <a:solidFill>
                  <a:schemeClr val="tx1">
                    <a:lumMod val="75000"/>
                    <a:lumOff val="25000"/>
                  </a:schemeClr>
                </a:solidFill>
                <a:latin typeface="Trebuchet MS" pitchFamily="34" charset="0"/>
              </a:rPr>
              <a:t> özelliğini kullanırken metnin ve </a:t>
            </a:r>
            <a:r>
              <a:rPr lang="tr-TR" sz="1400" dirty="0" err="1" smtClean="0">
                <a:solidFill>
                  <a:schemeClr val="tx1">
                    <a:lumMod val="75000"/>
                    <a:lumOff val="25000"/>
                  </a:schemeClr>
                </a:solidFill>
                <a:latin typeface="Trebuchet MS" pitchFamily="34" charset="0"/>
              </a:rPr>
              <a:t>arkaplan</a:t>
            </a:r>
            <a:r>
              <a:rPr lang="tr-TR" sz="1400" dirty="0" smtClean="0">
                <a:solidFill>
                  <a:schemeClr val="tx1">
                    <a:lumMod val="75000"/>
                    <a:lumOff val="25000"/>
                  </a:schemeClr>
                </a:solidFill>
                <a:latin typeface="Trebuchet MS" pitchFamily="34" charset="0"/>
              </a:rPr>
              <a:t> renginin nasıl saydamlaştığına dikkat edin.&lt;/p&gt;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    &lt;/body&gt;</a:t>
            </a:r>
          </a:p>
          <a:p>
            <a:pPr lvl="0" algn="just">
              <a:lnSpc>
                <a:spcPct val="80000"/>
              </a:lnSpc>
              <a:spcBef>
                <a:spcPts val="600"/>
              </a:spcBef>
              <a:buClr>
                <a:srgbClr val="C00000"/>
              </a:buClr>
              <a:buSzPct val="100000"/>
            </a:pPr>
            <a:r>
              <a:rPr lang="tr-TR" sz="1400" dirty="0" smtClean="0">
                <a:solidFill>
                  <a:schemeClr val="tx1">
                    <a:lumMod val="75000"/>
                    <a:lumOff val="25000"/>
                  </a:schemeClr>
                </a:solidFill>
                <a:latin typeface="Trebuchet MS" pitchFamily="34" charset="0"/>
              </a:rPr>
              <a:t>&lt;/html&gt;</a:t>
            </a:r>
            <a:endParaRPr kumimoji="0" lang="tr-TR" sz="1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fontScale="92500" lnSpcReduction="20000"/>
          </a:bodyPr>
          <a:lstStyle/>
          <a:p>
            <a:pPr marL="0" indent="0" algn="just">
              <a:buFont typeface="Wingdings" pitchFamily="2" charset="2"/>
              <a:buNone/>
            </a:pPr>
            <a:r>
              <a:rPr lang="tr-TR" sz="2800" dirty="0" smtClean="0">
                <a:solidFill>
                  <a:srgbClr val="C00000"/>
                </a:solidFill>
                <a:latin typeface="Trebuchet MS" pitchFamily="34" charset="0"/>
              </a:rPr>
              <a:t>Kutu </a:t>
            </a:r>
            <a:r>
              <a:rPr lang="tr-TR" sz="2800" dirty="0" err="1" smtClean="0">
                <a:solidFill>
                  <a:srgbClr val="C00000"/>
                </a:solidFill>
                <a:latin typeface="Trebuchet MS" pitchFamily="34" charset="0"/>
              </a:rPr>
              <a:t>Arkaplanı</a:t>
            </a:r>
            <a:endParaRPr lang="tr-TR" sz="2800" dirty="0" smtClean="0">
              <a:solidFill>
                <a:srgbClr val="C00000"/>
              </a:solidFill>
              <a:latin typeface="Trebuchet MS" pitchFamily="34" charset="0"/>
            </a:endParaRPr>
          </a:p>
          <a:p>
            <a:pPr marL="0" indent="0" algn="just">
              <a:buClr>
                <a:srgbClr val="C00000"/>
              </a:buClr>
              <a:buSzPct val="100000"/>
              <a:buNone/>
            </a:pPr>
            <a:r>
              <a:rPr lang="en-US" sz="2600" dirty="0" smtClean="0">
                <a:solidFill>
                  <a:srgbClr val="C00000"/>
                </a:solidFill>
                <a:latin typeface="Trebuchet MS" pitchFamily="34" charset="0"/>
              </a:rPr>
              <a:t>background-</a:t>
            </a:r>
            <a:r>
              <a:rPr lang="tr-TR" sz="2600" dirty="0" err="1" smtClean="0">
                <a:solidFill>
                  <a:srgbClr val="C00000"/>
                </a:solidFill>
                <a:latin typeface="Trebuchet MS" pitchFamily="34" charset="0"/>
              </a:rPr>
              <a:t>image</a:t>
            </a:r>
            <a:r>
              <a:rPr lang="tr-TR" sz="2600" dirty="0" smtClean="0">
                <a:solidFill>
                  <a:srgbClr val="C00000"/>
                </a:solidFill>
                <a:latin typeface="Trebuchet MS" pitchFamily="34" charset="0"/>
              </a:rPr>
              <a:t>: </a:t>
            </a:r>
            <a:r>
              <a:rPr lang="tr-TR" sz="2600" dirty="0" smtClean="0">
                <a:solidFill>
                  <a:schemeClr val="tx1">
                    <a:lumMod val="75000"/>
                    <a:lumOff val="25000"/>
                  </a:schemeClr>
                </a:solidFill>
                <a:latin typeface="Trebuchet MS" pitchFamily="34" charset="0"/>
              </a:rPr>
              <a:t>bir öğenin arka planı olarak kullanılacak bir görüntüyü belirler. Görüntü, varsayılan olarak tüm öğeyi kaplayacak şekilde tekrarlanır. </a:t>
            </a:r>
            <a:r>
              <a:rPr lang="nn-NO" sz="2600" dirty="0" smtClean="0">
                <a:solidFill>
                  <a:schemeClr val="tx1">
                    <a:lumMod val="75000"/>
                    <a:lumOff val="25000"/>
                  </a:schemeClr>
                </a:solidFill>
                <a:latin typeface="Trebuchet MS" pitchFamily="34" charset="0"/>
              </a:rPr>
              <a:t>Bir arka plan resmi kullanırken, metni</a:t>
            </a:r>
            <a:r>
              <a:rPr lang="tr-TR" sz="2600" dirty="0" smtClean="0">
                <a:solidFill>
                  <a:schemeClr val="tx1">
                    <a:lumMod val="75000"/>
                    <a:lumOff val="25000"/>
                  </a:schemeClr>
                </a:solidFill>
                <a:latin typeface="Trebuchet MS" pitchFamily="34" charset="0"/>
              </a:rPr>
              <a:t>n okunmasını zorlaştırmayan </a:t>
            </a:r>
            <a:r>
              <a:rPr lang="nn-NO" sz="2600" dirty="0" smtClean="0">
                <a:solidFill>
                  <a:schemeClr val="tx1">
                    <a:lumMod val="75000"/>
                    <a:lumOff val="25000"/>
                  </a:schemeClr>
                </a:solidFill>
                <a:latin typeface="Trebuchet MS" pitchFamily="34" charset="0"/>
              </a:rPr>
              <a:t>bir resim kullanı</a:t>
            </a:r>
            <a:r>
              <a:rPr lang="tr-TR" sz="2600" dirty="0" err="1" smtClean="0">
                <a:solidFill>
                  <a:schemeClr val="tx1">
                    <a:lumMod val="75000"/>
                    <a:lumOff val="25000"/>
                  </a:schemeClr>
                </a:solidFill>
                <a:latin typeface="Trebuchet MS" pitchFamily="34" charset="0"/>
              </a:rPr>
              <a:t>lmalıdır</a:t>
            </a:r>
            <a:r>
              <a:rPr lang="tr-TR" sz="26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2600" dirty="0" smtClean="0">
                <a:solidFill>
                  <a:schemeClr val="tx1">
                    <a:lumMod val="75000"/>
                    <a:lumOff val="25000"/>
                  </a:schemeClr>
                </a:solidFill>
                <a:latin typeface="Trebuchet MS" pitchFamily="34" charset="0"/>
              </a:rPr>
              <a:t>Arka plan görüntüsü, &lt;p&gt; öğesi gibi belirli öğeler için de ayarlanabilir.</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    &lt;</a:t>
            </a:r>
            <a:r>
              <a:rPr lang="tr-TR" sz="1700" dirty="0" err="1" smtClean="0">
                <a:solidFill>
                  <a:schemeClr val="tx1">
                    <a:lumMod val="75000"/>
                    <a:lumOff val="25000"/>
                  </a:schemeClr>
                </a:solidFill>
                <a:latin typeface="Trebuchet MS" pitchFamily="34" charset="0"/>
              </a:rPr>
              <a:t>head</a:t>
            </a:r>
            <a:r>
              <a:rPr lang="tr-TR" sz="1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        &lt;</a:t>
            </a:r>
            <a:r>
              <a:rPr lang="tr-TR" sz="1700" dirty="0" err="1" smtClean="0">
                <a:solidFill>
                  <a:schemeClr val="tx1">
                    <a:lumMod val="75000"/>
                    <a:lumOff val="25000"/>
                  </a:schemeClr>
                </a:solidFill>
                <a:latin typeface="Trebuchet MS" pitchFamily="34" charset="0"/>
              </a:rPr>
              <a:t>style</a:t>
            </a:r>
            <a:r>
              <a:rPr lang="tr-TR" sz="1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            body {</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                background-</a:t>
            </a:r>
            <a:r>
              <a:rPr lang="tr-TR" sz="1700" dirty="0" err="1" smtClean="0">
                <a:solidFill>
                  <a:schemeClr val="tx1">
                    <a:lumMod val="75000"/>
                    <a:lumOff val="25000"/>
                  </a:schemeClr>
                </a:solidFill>
                <a:latin typeface="Trebuchet MS" pitchFamily="34" charset="0"/>
              </a:rPr>
              <a:t>image</a:t>
            </a:r>
            <a:r>
              <a:rPr lang="tr-TR" sz="17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700" dirty="0" err="1" smtClean="0">
                <a:solidFill>
                  <a:schemeClr val="tx1">
                    <a:lumMod val="75000"/>
                    <a:lumOff val="25000"/>
                  </a:schemeClr>
                </a:solidFill>
                <a:latin typeface="Trebuchet MS" pitchFamily="34" charset="0"/>
              </a:rPr>
              <a:t>url</a:t>
            </a:r>
            <a:r>
              <a:rPr lang="tr-TR" sz="1700" dirty="0" smtClean="0">
                <a:solidFill>
                  <a:schemeClr val="tx1">
                    <a:lumMod val="75000"/>
                    <a:lumOff val="25000"/>
                  </a:schemeClr>
                </a:solidFill>
                <a:latin typeface="Trebuchet MS" pitchFamily="34" charset="0"/>
              </a:rPr>
              <a:t>("resimler/</a:t>
            </a:r>
            <a:r>
              <a:rPr lang="tr-TR" sz="1700" dirty="0" err="1" smtClean="0">
                <a:solidFill>
                  <a:schemeClr val="tx1">
                    <a:lumMod val="75000"/>
                    <a:lumOff val="25000"/>
                  </a:schemeClr>
                </a:solidFill>
                <a:latin typeface="Trebuchet MS" pitchFamily="34" charset="0"/>
              </a:rPr>
              <a:t>vintage</a:t>
            </a:r>
            <a:r>
              <a:rPr lang="tr-TR" sz="1700" dirty="0" smtClean="0">
                <a:solidFill>
                  <a:schemeClr val="tx1">
                    <a:lumMod val="75000"/>
                    <a:lumOff val="25000"/>
                  </a:schemeClr>
                </a:solidFill>
                <a:latin typeface="Trebuchet MS" pitchFamily="34" charset="0"/>
              </a:rPr>
              <a:t>_</a:t>
            </a:r>
            <a:r>
              <a:rPr lang="tr-TR" sz="1700" dirty="0" err="1" smtClean="0">
                <a:solidFill>
                  <a:schemeClr val="tx1">
                    <a:lumMod val="75000"/>
                    <a:lumOff val="25000"/>
                  </a:schemeClr>
                </a:solidFill>
                <a:latin typeface="Trebuchet MS" pitchFamily="34" charset="0"/>
              </a:rPr>
              <a:t>paper</a:t>
            </a:r>
            <a:r>
              <a:rPr lang="tr-TR" sz="1700" dirty="0" smtClean="0">
                <a:solidFill>
                  <a:schemeClr val="tx1">
                    <a:lumMod val="75000"/>
                    <a:lumOff val="25000"/>
                  </a:schemeClr>
                </a:solidFill>
                <a:latin typeface="Trebuchet MS" pitchFamily="34" charset="0"/>
              </a:rPr>
              <a:t>.</a:t>
            </a:r>
            <a:r>
              <a:rPr lang="tr-TR" sz="1700" dirty="0" err="1" smtClean="0">
                <a:solidFill>
                  <a:schemeClr val="tx1">
                    <a:lumMod val="75000"/>
                    <a:lumOff val="25000"/>
                  </a:schemeClr>
                </a:solidFill>
                <a:latin typeface="Trebuchet MS" pitchFamily="34" charset="0"/>
              </a:rPr>
              <a:t>jpg</a:t>
            </a:r>
            <a:r>
              <a:rPr lang="tr-TR" sz="17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        &lt;/</a:t>
            </a:r>
            <a:r>
              <a:rPr lang="tr-TR" sz="1700" dirty="0" err="1" smtClean="0">
                <a:solidFill>
                  <a:schemeClr val="tx1">
                    <a:lumMod val="75000"/>
                    <a:lumOff val="25000"/>
                  </a:schemeClr>
                </a:solidFill>
                <a:latin typeface="Trebuchet MS" pitchFamily="34" charset="0"/>
              </a:rPr>
              <a:t>style</a:t>
            </a:r>
            <a:r>
              <a:rPr lang="tr-TR" sz="1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    &lt;/</a:t>
            </a:r>
            <a:r>
              <a:rPr lang="tr-TR" sz="1700" dirty="0" err="1" smtClean="0">
                <a:solidFill>
                  <a:schemeClr val="tx1">
                    <a:lumMod val="75000"/>
                    <a:lumOff val="25000"/>
                  </a:schemeClr>
                </a:solidFill>
                <a:latin typeface="Trebuchet MS" pitchFamily="34" charset="0"/>
              </a:rPr>
              <a:t>head</a:t>
            </a:r>
            <a:r>
              <a:rPr lang="tr-TR" sz="1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700" dirty="0" smtClean="0">
                <a:solidFill>
                  <a:schemeClr val="tx1">
                    <a:lumMod val="75000"/>
                    <a:lumOff val="25000"/>
                  </a:schemeClr>
                </a:solidFill>
                <a:latin typeface="Trebuchet MS" pitchFamily="34" charset="0"/>
              </a:rPr>
              <a:t>    &lt;body&gt;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4067944" y="4005064"/>
            <a:ext cx="4536504" cy="2736304"/>
          </a:xfrm>
          <a:prstGeom prst="rect">
            <a:avLst/>
          </a:prstGeom>
        </p:spPr>
        <p:txBody>
          <a:bodyPr vert="horz">
            <a:normAutofit/>
          </a:bodyPr>
          <a:lstStyle/>
          <a:p>
            <a:pPr marL="0" marR="0" lvl="0" indent="0" algn="just" defTabSz="914400" rtl="0" eaLnBrk="1" fontAlgn="auto" latinLnBrk="0" hangingPunct="1">
              <a:lnSpc>
                <a:spcPct val="100000"/>
              </a:lnSpc>
              <a:spcBef>
                <a:spcPts val="600"/>
              </a:spcBef>
              <a:spcAft>
                <a:spcPts val="0"/>
              </a:spcAft>
              <a:buClr>
                <a:schemeClr val="accent1"/>
              </a:buClr>
              <a:buSzPct val="70000"/>
              <a:buFont typeface="Wingdings" pitchFamily="2" charset="2"/>
              <a:buNone/>
              <a:tabLst/>
              <a:defRPr/>
            </a:pP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&lt;body&gt;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&lt;h1&gt;Merhaba Dünya!&lt;/h1&gt;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&lt;p&gt;Bu sayfada </a:t>
            </a:r>
            <a:r>
              <a:rPr kumimoji="0" lang="tr-TR" sz="1700" b="0" i="0" u="none" strike="noStrike" kern="1200" cap="none" spc="0" normalizeH="0" baseline="0" noProof="0" dirty="0" err="1" smtClean="0">
                <a:ln>
                  <a:noFill/>
                </a:ln>
                <a:solidFill>
                  <a:schemeClr val="tx1">
                    <a:lumMod val="75000"/>
                    <a:lumOff val="25000"/>
                  </a:schemeClr>
                </a:solidFill>
                <a:effectLst/>
                <a:uLnTx/>
                <a:uFillTx/>
                <a:latin typeface="Trebuchet MS" pitchFamily="34" charset="0"/>
                <a:ea typeface="+mn-ea"/>
                <a:cs typeface="+mn-cs"/>
              </a:rPr>
              <a:t>arkaplan</a:t>
            </a: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olarak bir resim var.&lt;/p&gt;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    &lt;/body&gt;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r>
              <a:rPr kumimoji="0" lang="tr-TR" sz="17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rPr>
              <a:t>&lt;/html&gt;</a:t>
            </a:r>
          </a:p>
          <a:p>
            <a:pPr marL="0" marR="0" lvl="0" indent="0" algn="just" defTabSz="914400" rtl="0" eaLnBrk="1" fontAlgn="auto" latinLnBrk="0" hangingPunct="1">
              <a:lnSpc>
                <a:spcPct val="100000"/>
              </a:lnSpc>
              <a:spcBef>
                <a:spcPts val="600"/>
              </a:spcBef>
              <a:spcAft>
                <a:spcPts val="0"/>
              </a:spcAft>
              <a:buClr>
                <a:srgbClr val="C00000"/>
              </a:buClr>
              <a:buSzPct val="100000"/>
              <a:buFont typeface="Wingdings"/>
              <a:buNone/>
              <a:tabLst/>
              <a:defRPr/>
            </a:pPr>
            <a:endParaRPr kumimoji="0" lang="tr-TR" sz="24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a:t>
            </a:r>
            <a:r>
              <a:rPr lang="tr-TR" sz="2600" dirty="0" err="1" smtClean="0">
                <a:solidFill>
                  <a:srgbClr val="C00000"/>
                </a:solidFill>
                <a:latin typeface="Trebuchet MS" pitchFamily="34" charset="0"/>
              </a:rPr>
              <a:t>Arkaplanı</a:t>
            </a:r>
            <a:endParaRPr lang="tr-TR" sz="2600" dirty="0" smtClean="0">
              <a:solidFill>
                <a:srgbClr val="C00000"/>
              </a:solidFill>
              <a:latin typeface="Trebuchet MS" pitchFamily="34" charset="0"/>
            </a:endParaRPr>
          </a:p>
          <a:p>
            <a:pPr marL="0" indent="0" algn="just">
              <a:buClr>
                <a:srgbClr val="C00000"/>
              </a:buClr>
              <a:buSzPct val="100000"/>
              <a:buNone/>
            </a:pPr>
            <a:r>
              <a:rPr lang="en-US" dirty="0" smtClean="0">
                <a:solidFill>
                  <a:srgbClr val="C00000"/>
                </a:solidFill>
                <a:latin typeface="Trebuchet MS" pitchFamily="34" charset="0"/>
              </a:rPr>
              <a:t>background-</a:t>
            </a:r>
            <a:r>
              <a:rPr lang="tr-TR" dirty="0" err="1" smtClean="0">
                <a:solidFill>
                  <a:srgbClr val="C00000"/>
                </a:solidFill>
                <a:latin typeface="Trebuchet MS" pitchFamily="34" charset="0"/>
              </a:rPr>
              <a:t>image</a:t>
            </a:r>
            <a:r>
              <a:rPr lang="tr-TR" dirty="0" smtClean="0">
                <a:solidFill>
                  <a:srgbClr val="C00000"/>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head</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p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background-</a:t>
            </a:r>
            <a:r>
              <a:rPr lang="tr-TR" sz="1500" dirty="0" err="1" smtClean="0">
                <a:solidFill>
                  <a:schemeClr val="tx1">
                    <a:lumMod val="75000"/>
                    <a:lumOff val="25000"/>
                  </a:schemeClr>
                </a:solidFill>
                <a:latin typeface="Trebuchet MS" pitchFamily="34" charset="0"/>
              </a:rPr>
              <a:t>image</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url</a:t>
            </a:r>
            <a:r>
              <a:rPr lang="tr-TR" sz="1500" dirty="0" smtClean="0">
                <a:solidFill>
                  <a:schemeClr val="tx1">
                    <a:lumMod val="75000"/>
                    <a:lumOff val="25000"/>
                  </a:schemeClr>
                </a:solidFill>
                <a:latin typeface="Trebuchet MS" pitchFamily="34" charset="0"/>
              </a:rPr>
              <a:t>("resimler/</a:t>
            </a:r>
            <a:r>
              <a:rPr lang="tr-TR" sz="1500" dirty="0" err="1" smtClean="0">
                <a:solidFill>
                  <a:schemeClr val="tx1">
                    <a:lumMod val="75000"/>
                    <a:lumOff val="25000"/>
                  </a:schemeClr>
                </a:solidFill>
                <a:latin typeface="Trebuchet MS" pitchFamily="34" charset="0"/>
              </a:rPr>
              <a:t>vintage</a:t>
            </a:r>
            <a:r>
              <a:rPr lang="tr-TR" sz="1500" dirty="0" smtClean="0">
                <a:solidFill>
                  <a:schemeClr val="tx1">
                    <a:lumMod val="75000"/>
                    <a:lumOff val="25000"/>
                  </a:schemeClr>
                </a:solidFill>
                <a:latin typeface="Trebuchet MS" pitchFamily="34" charset="0"/>
              </a:rPr>
              <a:t>_</a:t>
            </a:r>
            <a:r>
              <a:rPr lang="tr-TR" sz="1500" dirty="0" err="1" smtClean="0">
                <a:solidFill>
                  <a:schemeClr val="tx1">
                    <a:lumMod val="75000"/>
                    <a:lumOff val="25000"/>
                  </a:schemeClr>
                </a:solidFill>
                <a:latin typeface="Trebuchet MS" pitchFamily="34" charset="0"/>
              </a:rPr>
              <a:t>paper</a:t>
            </a:r>
            <a:r>
              <a:rPr lang="tr-TR" sz="1500" dirty="0" smtClean="0">
                <a:solidFill>
                  <a:schemeClr val="tx1">
                    <a:lumMod val="75000"/>
                    <a:lumOff val="25000"/>
                  </a:schemeClr>
                </a:solidFill>
                <a:latin typeface="Trebuchet MS" pitchFamily="34" charset="0"/>
              </a:rPr>
              <a:t>.</a:t>
            </a:r>
            <a:r>
              <a:rPr lang="tr-TR" sz="1500" dirty="0" err="1" smtClean="0">
                <a:solidFill>
                  <a:schemeClr val="tx1">
                    <a:lumMod val="75000"/>
                    <a:lumOff val="25000"/>
                  </a:schemeClr>
                </a:solidFill>
                <a:latin typeface="Trebuchet MS" pitchFamily="34" charset="0"/>
              </a:rPr>
              <a:t>jpg</a:t>
            </a:r>
            <a:r>
              <a:rPr lang="tr-TR" sz="15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head</a:t>
            </a:r>
            <a:r>
              <a:rPr lang="tr-TR" sz="15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&lt;h1&gt;Merhaba Dünya!&lt;/h1&gt;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&lt;p&gt;Bu paragrafta </a:t>
            </a:r>
            <a:r>
              <a:rPr lang="tr-TR" sz="1500" dirty="0" err="1" smtClean="0">
                <a:solidFill>
                  <a:schemeClr val="tx1">
                    <a:lumMod val="75000"/>
                    <a:lumOff val="25000"/>
                  </a:schemeClr>
                </a:solidFill>
                <a:latin typeface="Trebuchet MS" pitchFamily="34" charset="0"/>
              </a:rPr>
              <a:t>arkaplan</a:t>
            </a:r>
            <a:r>
              <a:rPr lang="tr-TR" sz="1500" dirty="0" smtClean="0">
                <a:solidFill>
                  <a:schemeClr val="tx1">
                    <a:lumMod val="75000"/>
                    <a:lumOff val="25000"/>
                  </a:schemeClr>
                </a:solidFill>
                <a:latin typeface="Trebuchet MS" pitchFamily="34" charset="0"/>
              </a:rPr>
              <a:t> olarak bir resim var.&lt;/p&gt;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sz="15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2000" dirty="0" smtClean="0">
                <a:solidFill>
                  <a:schemeClr val="tx1">
                    <a:lumMod val="75000"/>
                    <a:lumOff val="25000"/>
                  </a:schemeClr>
                </a:solidFill>
                <a:latin typeface="Trebuchet MS" pitchFamily="34" charset="0"/>
                <a:hlinkClick r:id="rId3"/>
              </a:rPr>
              <a:t>Daha fazla background-</a:t>
            </a:r>
            <a:r>
              <a:rPr lang="tr-TR" sz="2000" dirty="0" err="1" smtClean="0">
                <a:solidFill>
                  <a:schemeClr val="tx1">
                    <a:lumMod val="75000"/>
                    <a:lumOff val="25000"/>
                  </a:schemeClr>
                </a:solidFill>
                <a:latin typeface="Trebuchet MS" pitchFamily="34" charset="0"/>
                <a:hlinkClick r:id="rId3"/>
              </a:rPr>
              <a:t>image</a:t>
            </a:r>
            <a:r>
              <a:rPr lang="tr-TR" sz="2000" dirty="0" smtClean="0">
                <a:solidFill>
                  <a:schemeClr val="tx1">
                    <a:lumMod val="75000"/>
                    <a:lumOff val="25000"/>
                  </a:schemeClr>
                </a:solidFill>
                <a:latin typeface="Trebuchet MS" pitchFamily="34" charset="0"/>
                <a:hlinkClick r:id="rId3"/>
              </a:rPr>
              <a:t> özelliği için lütfen tıklayınız..</a:t>
            </a:r>
            <a:endParaRPr lang="tr-TR" sz="20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a:t>
            </a:r>
            <a:r>
              <a:rPr lang="tr-TR" sz="2600" dirty="0" err="1" smtClean="0">
                <a:solidFill>
                  <a:srgbClr val="C00000"/>
                </a:solidFill>
                <a:latin typeface="Trebuchet MS" pitchFamily="34" charset="0"/>
              </a:rPr>
              <a:t>Arkaplanı</a:t>
            </a:r>
            <a:endParaRPr lang="tr-TR" sz="2600" dirty="0" smtClean="0">
              <a:solidFill>
                <a:srgbClr val="C00000"/>
              </a:solidFill>
              <a:latin typeface="Trebuchet MS" pitchFamily="34" charset="0"/>
            </a:endParaRPr>
          </a:p>
          <a:p>
            <a:pPr marL="0" indent="0" algn="just">
              <a:buClr>
                <a:srgbClr val="C00000"/>
              </a:buClr>
              <a:buSzPct val="100000"/>
              <a:buNone/>
            </a:pPr>
            <a:r>
              <a:rPr lang="en-US" dirty="0" smtClean="0">
                <a:solidFill>
                  <a:srgbClr val="C00000"/>
                </a:solidFill>
                <a:latin typeface="Trebuchet MS" pitchFamily="34" charset="0"/>
              </a:rPr>
              <a:t>background-</a:t>
            </a:r>
            <a:r>
              <a:rPr lang="tr-TR" dirty="0" err="1" smtClean="0">
                <a:solidFill>
                  <a:srgbClr val="C00000"/>
                </a:solidFill>
                <a:latin typeface="Trebuchet MS" pitchFamily="34" charset="0"/>
              </a:rPr>
              <a:t>repeat</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background-</a:t>
            </a:r>
            <a:r>
              <a:rPr lang="tr-TR" dirty="0" err="1" smtClean="0">
                <a:solidFill>
                  <a:schemeClr val="tx1">
                    <a:lumMod val="75000"/>
                    <a:lumOff val="25000"/>
                  </a:schemeClr>
                </a:solidFill>
                <a:latin typeface="Trebuchet MS" pitchFamily="34" charset="0"/>
              </a:rPr>
              <a:t>image</a:t>
            </a:r>
            <a:r>
              <a:rPr lang="tr-TR" dirty="0" smtClean="0">
                <a:solidFill>
                  <a:schemeClr val="tx1">
                    <a:lumMod val="75000"/>
                    <a:lumOff val="25000"/>
                  </a:schemeClr>
                </a:solidFill>
                <a:latin typeface="Trebuchet MS" pitchFamily="34" charset="0"/>
              </a:rPr>
              <a:t> özelliği bir görüntüyü varsayılan olarak hem yatay hem de dikey olarak yineler. Bazı görüntüler yalnızca yatay veya dikey olarak tekrarlanmalıdır, aksi takdirde aşağıdaki garip </a:t>
            </a:r>
            <a:r>
              <a:rPr lang="tr-TR" dirty="0" err="1" smtClean="0">
                <a:solidFill>
                  <a:schemeClr val="tx1">
                    <a:lumMod val="75000"/>
                    <a:lumOff val="25000"/>
                  </a:schemeClr>
                </a:solidFill>
                <a:latin typeface="Trebuchet MS" pitchFamily="34" charset="0"/>
              </a:rPr>
              <a:t>arkaplanlar</a:t>
            </a:r>
            <a:r>
              <a:rPr lang="tr-TR" dirty="0" smtClean="0">
                <a:solidFill>
                  <a:schemeClr val="tx1">
                    <a:lumMod val="75000"/>
                    <a:lumOff val="25000"/>
                  </a:schemeClr>
                </a:solidFill>
                <a:latin typeface="Trebuchet MS" pitchFamily="34" charset="0"/>
              </a:rPr>
              <a:t> ortaya çıkabilir.</a:t>
            </a:r>
          </a:p>
          <a:p>
            <a:pPr marL="0" indent="0" algn="just">
              <a:buClr>
                <a:srgbClr val="C00000"/>
              </a:buClr>
              <a:buSzPct val="100000"/>
              <a:buNone/>
            </a:pPr>
            <a:endParaRPr lang="tr-TR" sz="1600" dirty="0" smtClean="0">
              <a:solidFill>
                <a:schemeClr val="tx1">
                  <a:lumMod val="75000"/>
                  <a:lumOff val="25000"/>
                </a:schemeClr>
              </a:solidFill>
              <a:latin typeface="Trebuchet MS" pitchFamily="34" charset="0"/>
            </a:endParaRP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&lt;</a:t>
            </a:r>
            <a:r>
              <a:rPr lang="tr-TR" sz="1600" dirty="0" err="1" smtClean="0">
                <a:solidFill>
                  <a:schemeClr val="tx1">
                    <a:lumMod val="75000"/>
                    <a:lumOff val="25000"/>
                  </a:schemeClr>
                </a:solidFill>
                <a:latin typeface="Trebuchet MS" pitchFamily="34" charset="0"/>
              </a:rPr>
              <a:t>head</a:t>
            </a:r>
            <a:r>
              <a:rPr lang="tr-TR" sz="16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&lt;</a:t>
            </a:r>
            <a:r>
              <a:rPr lang="tr-TR" sz="1600" dirty="0" err="1" smtClean="0">
                <a:solidFill>
                  <a:schemeClr val="tx1">
                    <a:lumMod val="75000"/>
                    <a:lumOff val="25000"/>
                  </a:schemeClr>
                </a:solidFill>
                <a:latin typeface="Trebuchet MS" pitchFamily="34" charset="0"/>
              </a:rPr>
              <a:t>style</a:t>
            </a:r>
            <a:r>
              <a:rPr lang="tr-TR" sz="16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body {</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background-</a:t>
            </a:r>
            <a:r>
              <a:rPr lang="tr-TR" sz="1600" dirty="0" err="1" smtClean="0">
                <a:solidFill>
                  <a:schemeClr val="tx1">
                    <a:lumMod val="75000"/>
                    <a:lumOff val="25000"/>
                  </a:schemeClr>
                </a:solidFill>
                <a:latin typeface="Trebuchet MS" pitchFamily="34" charset="0"/>
              </a:rPr>
              <a:t>image</a:t>
            </a:r>
            <a:r>
              <a:rPr lang="tr-TR" sz="1600" dirty="0" smtClean="0">
                <a:solidFill>
                  <a:schemeClr val="tx1">
                    <a:lumMod val="75000"/>
                    <a:lumOff val="25000"/>
                  </a:schemeClr>
                </a:solidFill>
                <a:latin typeface="Trebuchet MS" pitchFamily="34" charset="0"/>
              </a:rPr>
              <a:t>: </a:t>
            </a:r>
            <a:r>
              <a:rPr lang="tr-TR" sz="1600" dirty="0" err="1" smtClean="0">
                <a:solidFill>
                  <a:schemeClr val="tx1">
                    <a:lumMod val="75000"/>
                    <a:lumOff val="25000"/>
                  </a:schemeClr>
                </a:solidFill>
                <a:latin typeface="Trebuchet MS" pitchFamily="34" charset="0"/>
              </a:rPr>
              <a:t>url</a:t>
            </a:r>
            <a:r>
              <a:rPr lang="tr-TR" sz="1600" dirty="0" smtClean="0">
                <a:solidFill>
                  <a:schemeClr val="tx1">
                    <a:lumMod val="75000"/>
                    <a:lumOff val="25000"/>
                  </a:schemeClr>
                </a:solidFill>
                <a:latin typeface="Trebuchet MS" pitchFamily="34" charset="0"/>
              </a:rPr>
              <a:t>("resimler/</a:t>
            </a:r>
            <a:r>
              <a:rPr lang="tr-TR" sz="1600" dirty="0" err="1" smtClean="0">
                <a:solidFill>
                  <a:schemeClr val="tx1">
                    <a:lumMod val="75000"/>
                    <a:lumOff val="25000"/>
                  </a:schemeClr>
                </a:solidFill>
                <a:latin typeface="Trebuchet MS" pitchFamily="34" charset="0"/>
              </a:rPr>
              <a:t>gradientbg</a:t>
            </a:r>
            <a:r>
              <a:rPr lang="tr-TR" sz="1600" dirty="0" smtClean="0">
                <a:solidFill>
                  <a:schemeClr val="tx1">
                    <a:lumMod val="75000"/>
                    <a:lumOff val="25000"/>
                  </a:schemeClr>
                </a:solidFill>
                <a:latin typeface="Trebuchet MS" pitchFamily="34" charset="0"/>
              </a:rPr>
              <a:t>.</a:t>
            </a:r>
            <a:r>
              <a:rPr lang="tr-TR" sz="1600" dirty="0" err="1" smtClean="0">
                <a:solidFill>
                  <a:schemeClr val="tx1">
                    <a:lumMod val="75000"/>
                    <a:lumOff val="25000"/>
                  </a:schemeClr>
                </a:solidFill>
                <a:latin typeface="Trebuchet MS" pitchFamily="34" charset="0"/>
              </a:rPr>
              <a:t>png</a:t>
            </a:r>
            <a:r>
              <a:rPr lang="tr-TR" sz="16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600" dirty="0" smtClean="0">
                <a:solidFill>
                  <a:srgbClr val="C00000"/>
                </a:solidFill>
                <a:latin typeface="Trebuchet MS" pitchFamily="34" charset="0"/>
              </a:rPr>
              <a:t>                background-</a:t>
            </a:r>
            <a:r>
              <a:rPr lang="tr-TR" sz="1600" dirty="0" err="1" smtClean="0">
                <a:solidFill>
                  <a:srgbClr val="C00000"/>
                </a:solidFill>
                <a:latin typeface="Trebuchet MS" pitchFamily="34" charset="0"/>
              </a:rPr>
              <a:t>repeat</a:t>
            </a:r>
            <a:r>
              <a:rPr lang="tr-TR" sz="1600" dirty="0" smtClean="0">
                <a:solidFill>
                  <a:srgbClr val="C00000"/>
                </a:solidFill>
                <a:latin typeface="Trebuchet MS" pitchFamily="34" charset="0"/>
              </a:rPr>
              <a:t>: </a:t>
            </a:r>
            <a:r>
              <a:rPr lang="tr-TR" sz="1600" dirty="0" err="1" smtClean="0">
                <a:solidFill>
                  <a:srgbClr val="C00000"/>
                </a:solidFill>
                <a:latin typeface="Trebuchet MS" pitchFamily="34" charset="0"/>
              </a:rPr>
              <a:t>repeat</a:t>
            </a:r>
            <a:r>
              <a:rPr lang="tr-TR" sz="1600" dirty="0" smtClean="0">
                <a:solidFill>
                  <a:srgbClr val="C00000"/>
                </a:solidFill>
                <a:latin typeface="Trebuchet MS" pitchFamily="34" charset="0"/>
              </a:rPr>
              <a:t>-x;</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&lt;/</a:t>
            </a:r>
            <a:r>
              <a:rPr lang="tr-TR" sz="1600" dirty="0" err="1" smtClean="0">
                <a:solidFill>
                  <a:schemeClr val="tx1">
                    <a:lumMod val="75000"/>
                    <a:lumOff val="25000"/>
                  </a:schemeClr>
                </a:solidFill>
                <a:latin typeface="Trebuchet MS" pitchFamily="34" charset="0"/>
              </a:rPr>
              <a:t>style</a:t>
            </a:r>
            <a:r>
              <a:rPr lang="tr-TR" sz="1600" dirty="0" smtClean="0">
                <a:solidFill>
                  <a:schemeClr val="tx1">
                    <a:lumMod val="75000"/>
                    <a:lumOff val="25000"/>
                  </a:schemeClr>
                </a:solidFill>
                <a:latin typeface="Trebuchet MS" pitchFamily="34" charset="0"/>
              </a:rPr>
              <a:t>&gt;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4788024" y="3284984"/>
            <a:ext cx="3888432" cy="2160240"/>
          </a:xfrm>
          <a:prstGeom prst="rect">
            <a:avLst/>
          </a:prstGeom>
        </p:spPr>
        <p:txBody>
          <a:bodyPr vert="horz">
            <a:normAutofit/>
          </a:bodyPr>
          <a:lstStyle/>
          <a:p>
            <a:pPr lvl="0" algn="just">
              <a:spcBef>
                <a:spcPts val="600"/>
              </a:spcBef>
              <a:buClr>
                <a:schemeClr val="accent1"/>
              </a:buClr>
              <a:buSzPct val="70000"/>
            </a:pPr>
            <a:r>
              <a:rPr lang="tr-TR" sz="1700" dirty="0" smtClean="0">
                <a:solidFill>
                  <a:schemeClr val="tx1">
                    <a:lumMod val="75000"/>
                    <a:lumOff val="25000"/>
                  </a:schemeClr>
                </a:solidFill>
                <a:latin typeface="Trebuchet MS" pitchFamily="34" charset="0"/>
              </a:rPr>
              <a:t> </a:t>
            </a:r>
            <a:r>
              <a:rPr lang="tr-TR" sz="1600" dirty="0" smtClean="0">
                <a:solidFill>
                  <a:schemeClr val="tx1">
                    <a:lumMod val="75000"/>
                    <a:lumOff val="25000"/>
                  </a:schemeClr>
                </a:solidFill>
                <a:latin typeface="Trebuchet MS" pitchFamily="34" charset="0"/>
              </a:rPr>
              <a:t>&lt;/</a:t>
            </a:r>
            <a:r>
              <a:rPr lang="tr-TR" sz="1600" dirty="0" err="1" smtClean="0">
                <a:solidFill>
                  <a:schemeClr val="tx1">
                    <a:lumMod val="75000"/>
                    <a:lumOff val="25000"/>
                  </a:schemeClr>
                </a:solidFill>
                <a:latin typeface="Trebuchet MS" pitchFamily="34" charset="0"/>
              </a:rPr>
              <a:t>head</a:t>
            </a:r>
            <a:r>
              <a:rPr lang="tr-TR" sz="1600" dirty="0" smtClean="0">
                <a:solidFill>
                  <a:schemeClr val="tx1">
                    <a:lumMod val="75000"/>
                    <a:lumOff val="25000"/>
                  </a:schemeClr>
                </a:solidFill>
                <a:latin typeface="Trebuchet MS" pitchFamily="34" charset="0"/>
              </a:rPr>
              <a:t>&gt;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    &lt;body&gt;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        &lt;h1&gt;Merhaba Dünya!&lt;/h1&gt;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        &lt;p&gt;Garip </a:t>
            </a:r>
            <a:r>
              <a:rPr lang="tr-TR" sz="1600" dirty="0" err="1" smtClean="0">
                <a:solidFill>
                  <a:schemeClr val="tx1">
                    <a:lumMod val="75000"/>
                    <a:lumOff val="25000"/>
                  </a:schemeClr>
                </a:solidFill>
                <a:latin typeface="Trebuchet MS" pitchFamily="34" charset="0"/>
              </a:rPr>
              <a:t>arkaplan</a:t>
            </a:r>
            <a:r>
              <a:rPr lang="tr-TR" sz="1600" dirty="0" smtClean="0">
                <a:solidFill>
                  <a:schemeClr val="tx1">
                    <a:lumMod val="75000"/>
                    <a:lumOff val="25000"/>
                  </a:schemeClr>
                </a:solidFill>
                <a:latin typeface="Trebuchet MS" pitchFamily="34" charset="0"/>
              </a:rPr>
              <a:t> resmi...&lt;/p&gt;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    &lt;/body&gt;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&lt;/html&gt;</a:t>
            </a:r>
            <a:endParaRPr kumimoji="0" lang="tr-TR" sz="16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a:t>
            </a:r>
            <a:r>
              <a:rPr lang="tr-TR" sz="2600" dirty="0" err="1" smtClean="0">
                <a:solidFill>
                  <a:srgbClr val="C00000"/>
                </a:solidFill>
                <a:latin typeface="Trebuchet MS" pitchFamily="34" charset="0"/>
              </a:rPr>
              <a:t>Arkaplanı</a:t>
            </a:r>
            <a:endParaRPr lang="tr-TR" sz="2600" dirty="0" smtClean="0">
              <a:solidFill>
                <a:srgbClr val="C00000"/>
              </a:solidFill>
              <a:latin typeface="Trebuchet MS" pitchFamily="34" charset="0"/>
            </a:endParaRPr>
          </a:p>
          <a:p>
            <a:pPr marL="0" indent="0" algn="just">
              <a:buClr>
                <a:srgbClr val="C00000"/>
              </a:buClr>
              <a:buSzPct val="100000"/>
              <a:buNone/>
            </a:pPr>
            <a:r>
              <a:rPr lang="en-US" dirty="0" smtClean="0">
                <a:solidFill>
                  <a:srgbClr val="C00000"/>
                </a:solidFill>
                <a:latin typeface="Trebuchet MS" pitchFamily="34" charset="0"/>
              </a:rPr>
              <a:t>background-</a:t>
            </a:r>
            <a:r>
              <a:rPr lang="tr-TR" dirty="0" err="1" smtClean="0">
                <a:solidFill>
                  <a:srgbClr val="C00000"/>
                </a:solidFill>
                <a:latin typeface="Trebuchet MS" pitchFamily="34" charset="0"/>
              </a:rPr>
              <a:t>repeat</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background-</a:t>
            </a:r>
            <a:r>
              <a:rPr lang="tr-TR" dirty="0" err="1" smtClean="0">
                <a:solidFill>
                  <a:schemeClr val="tx1">
                    <a:lumMod val="75000"/>
                    <a:lumOff val="25000"/>
                  </a:schemeClr>
                </a:solidFill>
                <a:latin typeface="Trebuchet MS" pitchFamily="34" charset="0"/>
              </a:rPr>
              <a:t>image</a:t>
            </a:r>
            <a:r>
              <a:rPr lang="tr-TR" dirty="0" smtClean="0">
                <a:solidFill>
                  <a:schemeClr val="tx1">
                    <a:lumMod val="75000"/>
                    <a:lumOff val="25000"/>
                  </a:schemeClr>
                </a:solidFill>
                <a:latin typeface="Trebuchet MS" pitchFamily="34" charset="0"/>
              </a:rPr>
              <a:t> özelliği bir görüntüyü varsayılan olarak hem yatay hem de dikey olarak yineler. Bazı görüntüler yalnızca yatay veya dikey olarak tekrarlanmalıdır, aksi takdirde aşağıdaki garip </a:t>
            </a:r>
            <a:r>
              <a:rPr lang="tr-TR" dirty="0" err="1" smtClean="0">
                <a:solidFill>
                  <a:schemeClr val="tx1">
                    <a:lumMod val="75000"/>
                    <a:lumOff val="25000"/>
                  </a:schemeClr>
                </a:solidFill>
                <a:latin typeface="Trebuchet MS" pitchFamily="34" charset="0"/>
              </a:rPr>
              <a:t>arkaplanlar</a:t>
            </a:r>
            <a:r>
              <a:rPr lang="tr-TR" dirty="0" smtClean="0">
                <a:solidFill>
                  <a:schemeClr val="tx1">
                    <a:lumMod val="75000"/>
                    <a:lumOff val="25000"/>
                  </a:schemeClr>
                </a:solidFill>
                <a:latin typeface="Trebuchet MS" pitchFamily="34" charset="0"/>
              </a:rPr>
              <a:t> ortaya çıkabilir.</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&lt;</a:t>
            </a:r>
            <a:r>
              <a:rPr lang="tr-TR" sz="1600" dirty="0" err="1" smtClean="0">
                <a:solidFill>
                  <a:schemeClr val="tx1">
                    <a:lumMod val="75000"/>
                    <a:lumOff val="25000"/>
                  </a:schemeClr>
                </a:solidFill>
                <a:latin typeface="Trebuchet MS" pitchFamily="34" charset="0"/>
              </a:rPr>
              <a:t>head</a:t>
            </a:r>
            <a:r>
              <a:rPr lang="tr-TR" sz="16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&lt;</a:t>
            </a:r>
            <a:r>
              <a:rPr lang="tr-TR" sz="1600" dirty="0" err="1" smtClean="0">
                <a:solidFill>
                  <a:schemeClr val="tx1">
                    <a:lumMod val="75000"/>
                    <a:lumOff val="25000"/>
                  </a:schemeClr>
                </a:solidFill>
                <a:latin typeface="Trebuchet MS" pitchFamily="34" charset="0"/>
              </a:rPr>
              <a:t>style</a:t>
            </a:r>
            <a:r>
              <a:rPr lang="tr-TR" sz="16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body {</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background-</a:t>
            </a:r>
            <a:r>
              <a:rPr lang="tr-TR" sz="1600" dirty="0" err="1" smtClean="0">
                <a:solidFill>
                  <a:schemeClr val="tx1">
                    <a:lumMod val="75000"/>
                    <a:lumOff val="25000"/>
                  </a:schemeClr>
                </a:solidFill>
                <a:latin typeface="Trebuchet MS" pitchFamily="34" charset="0"/>
              </a:rPr>
              <a:t>image</a:t>
            </a:r>
            <a:r>
              <a:rPr lang="tr-TR" sz="1600" dirty="0" smtClean="0">
                <a:solidFill>
                  <a:schemeClr val="tx1">
                    <a:lumMod val="75000"/>
                    <a:lumOff val="25000"/>
                  </a:schemeClr>
                </a:solidFill>
                <a:latin typeface="Trebuchet MS" pitchFamily="34" charset="0"/>
              </a:rPr>
              <a:t>: </a:t>
            </a:r>
            <a:r>
              <a:rPr lang="tr-TR" sz="1600" dirty="0" err="1" smtClean="0">
                <a:solidFill>
                  <a:schemeClr val="tx1">
                    <a:lumMod val="75000"/>
                    <a:lumOff val="25000"/>
                  </a:schemeClr>
                </a:solidFill>
                <a:latin typeface="Trebuchet MS" pitchFamily="34" charset="0"/>
              </a:rPr>
              <a:t>url</a:t>
            </a:r>
            <a:r>
              <a:rPr lang="tr-TR" sz="1600" dirty="0" smtClean="0">
                <a:solidFill>
                  <a:schemeClr val="tx1">
                    <a:lumMod val="75000"/>
                    <a:lumOff val="25000"/>
                  </a:schemeClr>
                </a:solidFill>
                <a:latin typeface="Trebuchet MS" pitchFamily="34" charset="0"/>
              </a:rPr>
              <a:t>("resimler/</a:t>
            </a:r>
            <a:r>
              <a:rPr lang="tr-TR" sz="1600" dirty="0" err="1" smtClean="0">
                <a:solidFill>
                  <a:schemeClr val="tx1">
                    <a:lumMod val="75000"/>
                    <a:lumOff val="25000"/>
                  </a:schemeClr>
                </a:solidFill>
                <a:latin typeface="Trebuchet MS" pitchFamily="34" charset="0"/>
              </a:rPr>
              <a:t>img</a:t>
            </a:r>
            <a:r>
              <a:rPr lang="tr-TR" sz="1600" dirty="0" smtClean="0">
                <a:solidFill>
                  <a:schemeClr val="tx1">
                    <a:lumMod val="75000"/>
                    <a:lumOff val="25000"/>
                  </a:schemeClr>
                </a:solidFill>
                <a:latin typeface="Trebuchet MS" pitchFamily="34" charset="0"/>
              </a:rPr>
              <a:t>_</a:t>
            </a:r>
            <a:r>
              <a:rPr lang="tr-TR" sz="1600" dirty="0" err="1" smtClean="0">
                <a:solidFill>
                  <a:schemeClr val="tx1">
                    <a:lumMod val="75000"/>
                    <a:lumOff val="25000"/>
                  </a:schemeClr>
                </a:solidFill>
                <a:latin typeface="Trebuchet MS" pitchFamily="34" charset="0"/>
              </a:rPr>
              <a:t>tree</a:t>
            </a:r>
            <a:r>
              <a:rPr lang="tr-TR" sz="1600" dirty="0" smtClean="0">
                <a:solidFill>
                  <a:schemeClr val="tx1">
                    <a:lumMod val="75000"/>
                    <a:lumOff val="25000"/>
                  </a:schemeClr>
                </a:solidFill>
                <a:latin typeface="Trebuchet MS" pitchFamily="34" charset="0"/>
              </a:rPr>
              <a:t>.</a:t>
            </a:r>
            <a:r>
              <a:rPr lang="tr-TR" sz="1600" dirty="0" err="1" smtClean="0">
                <a:solidFill>
                  <a:schemeClr val="tx1">
                    <a:lumMod val="75000"/>
                    <a:lumOff val="25000"/>
                  </a:schemeClr>
                </a:solidFill>
                <a:latin typeface="Trebuchet MS" pitchFamily="34" charset="0"/>
              </a:rPr>
              <a:t>gif</a:t>
            </a:r>
            <a:r>
              <a:rPr lang="tr-TR" sz="16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1600" dirty="0" smtClean="0">
                <a:solidFill>
                  <a:srgbClr val="FF0000"/>
                </a:solidFill>
                <a:latin typeface="Trebuchet MS" pitchFamily="34" charset="0"/>
              </a:rPr>
              <a:t>                </a:t>
            </a:r>
            <a:r>
              <a:rPr lang="tr-TR" sz="1600" dirty="0" smtClean="0">
                <a:solidFill>
                  <a:srgbClr val="C00000"/>
                </a:solidFill>
                <a:latin typeface="Trebuchet MS" pitchFamily="34" charset="0"/>
              </a:rPr>
              <a:t>background-</a:t>
            </a:r>
            <a:r>
              <a:rPr lang="tr-TR" sz="1600" dirty="0" err="1" smtClean="0">
                <a:solidFill>
                  <a:srgbClr val="C00000"/>
                </a:solidFill>
                <a:latin typeface="Trebuchet MS" pitchFamily="34" charset="0"/>
              </a:rPr>
              <a:t>repeat</a:t>
            </a:r>
            <a:r>
              <a:rPr lang="tr-TR" sz="1600" dirty="0" smtClean="0">
                <a:solidFill>
                  <a:srgbClr val="C00000"/>
                </a:solidFill>
                <a:latin typeface="Trebuchet MS" pitchFamily="34" charset="0"/>
              </a:rPr>
              <a:t>: no-</a:t>
            </a:r>
            <a:r>
              <a:rPr lang="tr-TR" sz="1600" dirty="0" err="1" smtClean="0">
                <a:solidFill>
                  <a:srgbClr val="C00000"/>
                </a:solidFill>
                <a:latin typeface="Trebuchet MS" pitchFamily="34" charset="0"/>
              </a:rPr>
              <a:t>repeat</a:t>
            </a:r>
            <a:r>
              <a:rPr lang="tr-TR" sz="1600" dirty="0" smtClean="0">
                <a:solidFill>
                  <a:srgbClr val="C00000"/>
                </a:solidFill>
                <a:latin typeface="Trebuchet MS" pitchFamily="34" charset="0"/>
              </a:rPr>
              <a:t>;</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1600" dirty="0" smtClean="0">
                <a:solidFill>
                  <a:schemeClr val="tx1">
                    <a:lumMod val="75000"/>
                    <a:lumOff val="25000"/>
                  </a:schemeClr>
                </a:solidFill>
                <a:latin typeface="Trebuchet MS" pitchFamily="34" charset="0"/>
              </a:rPr>
              <a:t>        &lt;/</a:t>
            </a:r>
            <a:r>
              <a:rPr lang="tr-TR" sz="1600" dirty="0" err="1" smtClean="0">
                <a:solidFill>
                  <a:schemeClr val="tx1">
                    <a:lumMod val="75000"/>
                    <a:lumOff val="25000"/>
                  </a:schemeClr>
                </a:solidFill>
                <a:latin typeface="Trebuchet MS" pitchFamily="34" charset="0"/>
              </a:rPr>
              <a:t>style</a:t>
            </a:r>
            <a:r>
              <a:rPr lang="tr-TR" sz="16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2000" dirty="0" smtClean="0">
                <a:solidFill>
                  <a:schemeClr val="tx1">
                    <a:lumMod val="75000"/>
                    <a:lumOff val="25000"/>
                  </a:schemeClr>
                </a:solidFill>
                <a:latin typeface="Trebuchet MS" pitchFamily="34" charset="0"/>
                <a:hlinkClick r:id="rId3"/>
              </a:rPr>
              <a:t>Daha fazla background-</a:t>
            </a:r>
            <a:r>
              <a:rPr lang="tr-TR" sz="2000" dirty="0" err="1" smtClean="0">
                <a:solidFill>
                  <a:schemeClr val="tx1">
                    <a:lumMod val="75000"/>
                    <a:lumOff val="25000"/>
                  </a:schemeClr>
                </a:solidFill>
                <a:latin typeface="Trebuchet MS" pitchFamily="34" charset="0"/>
                <a:hlinkClick r:id="rId3"/>
              </a:rPr>
              <a:t>repeat</a:t>
            </a:r>
            <a:r>
              <a:rPr lang="tr-TR" sz="2000" dirty="0" smtClean="0">
                <a:solidFill>
                  <a:schemeClr val="tx1">
                    <a:lumMod val="75000"/>
                    <a:lumOff val="25000"/>
                  </a:schemeClr>
                </a:solidFill>
                <a:latin typeface="Trebuchet MS" pitchFamily="34" charset="0"/>
                <a:hlinkClick r:id="rId3"/>
              </a:rPr>
              <a:t> özelliği için lütfen tıklayınız..</a:t>
            </a:r>
            <a:endParaRPr lang="tr-TR" sz="20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2483768" y="3068960"/>
            <a:ext cx="6192688" cy="2160240"/>
          </a:xfrm>
          <a:prstGeom prst="rect">
            <a:avLst/>
          </a:prstGeom>
        </p:spPr>
        <p:txBody>
          <a:bodyPr vert="horz">
            <a:normAutofit lnSpcReduction="10000"/>
          </a:bodyPr>
          <a:lstStyle/>
          <a:p>
            <a:pPr lvl="0" algn="just">
              <a:spcBef>
                <a:spcPts val="600"/>
              </a:spcBef>
              <a:buClr>
                <a:schemeClr val="accent1"/>
              </a:buClr>
              <a:buSzPct val="70000"/>
            </a:pPr>
            <a:r>
              <a:rPr lang="tr-TR" sz="1700" dirty="0" smtClean="0">
                <a:solidFill>
                  <a:schemeClr val="tx1">
                    <a:lumMod val="75000"/>
                    <a:lumOff val="25000"/>
                  </a:schemeClr>
                </a:solidFill>
                <a:latin typeface="Trebuchet MS" pitchFamily="34" charset="0"/>
              </a:rPr>
              <a:t> </a:t>
            </a:r>
            <a:r>
              <a:rPr lang="tr-TR" sz="1600" dirty="0" smtClean="0">
                <a:solidFill>
                  <a:schemeClr val="tx1">
                    <a:lumMod val="75000"/>
                    <a:lumOff val="25000"/>
                  </a:schemeClr>
                </a:solidFill>
                <a:latin typeface="Trebuchet MS" pitchFamily="34" charset="0"/>
              </a:rPr>
              <a:t> &lt;/</a:t>
            </a:r>
            <a:r>
              <a:rPr lang="tr-TR" sz="1600" dirty="0" err="1" smtClean="0">
                <a:solidFill>
                  <a:schemeClr val="tx1">
                    <a:lumMod val="75000"/>
                    <a:lumOff val="25000"/>
                  </a:schemeClr>
                </a:solidFill>
                <a:latin typeface="Trebuchet MS" pitchFamily="34" charset="0"/>
              </a:rPr>
              <a:t>head</a:t>
            </a:r>
            <a:r>
              <a:rPr lang="tr-TR" sz="1600" dirty="0" smtClean="0">
                <a:solidFill>
                  <a:schemeClr val="tx1">
                    <a:lumMod val="75000"/>
                    <a:lumOff val="25000"/>
                  </a:schemeClr>
                </a:solidFill>
                <a:latin typeface="Trebuchet MS" pitchFamily="34" charset="0"/>
              </a:rPr>
              <a:t>&gt;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    &lt;body&gt;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        &lt;h1&gt;Merhaba Dünya!&lt;/h1&gt;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        &lt;p&gt;Arka plan resmi sadece bir kez gösteriliyor ancak okuyucuyu rahatsız ediyor!&lt;/p&gt;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    &lt;/body&gt;</a:t>
            </a:r>
          </a:p>
          <a:p>
            <a:pPr lvl="0" algn="just">
              <a:spcBef>
                <a:spcPts val="600"/>
              </a:spcBef>
              <a:buClr>
                <a:schemeClr val="accent1"/>
              </a:buClr>
              <a:buSzPct val="70000"/>
            </a:pPr>
            <a:r>
              <a:rPr lang="tr-TR" sz="1600" dirty="0" smtClean="0">
                <a:solidFill>
                  <a:schemeClr val="tx1">
                    <a:lumMod val="75000"/>
                    <a:lumOff val="25000"/>
                  </a:schemeClr>
                </a:solidFill>
                <a:latin typeface="Trebuchet MS" pitchFamily="34" charset="0"/>
              </a:rPr>
              <a:t>&lt;/html&gt;</a:t>
            </a:r>
          </a:p>
          <a:p>
            <a:pPr lvl="0" algn="just">
              <a:spcBef>
                <a:spcPts val="600"/>
              </a:spcBef>
              <a:buClr>
                <a:schemeClr val="accent1"/>
              </a:buClr>
              <a:buSzPct val="70000"/>
            </a:pPr>
            <a:endParaRPr kumimoji="0" lang="tr-TR" sz="16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fontScale="47500" lnSpcReduction="20000"/>
          </a:bodyPr>
          <a:lstStyle/>
          <a:p>
            <a:pPr marL="0" indent="0" algn="just">
              <a:buFont typeface="Wingdings" pitchFamily="2" charset="2"/>
              <a:buNone/>
            </a:pPr>
            <a:r>
              <a:rPr lang="tr-TR" sz="5500" dirty="0" smtClean="0">
                <a:solidFill>
                  <a:srgbClr val="C00000"/>
                </a:solidFill>
                <a:latin typeface="Trebuchet MS" pitchFamily="34" charset="0"/>
              </a:rPr>
              <a:t>Kutu </a:t>
            </a:r>
            <a:r>
              <a:rPr lang="tr-TR" sz="5500" dirty="0" err="1" smtClean="0">
                <a:solidFill>
                  <a:srgbClr val="C00000"/>
                </a:solidFill>
                <a:latin typeface="Trebuchet MS" pitchFamily="34" charset="0"/>
              </a:rPr>
              <a:t>Arkaplanı</a:t>
            </a:r>
            <a:endParaRPr lang="tr-TR" sz="5500" dirty="0" smtClean="0">
              <a:solidFill>
                <a:srgbClr val="C00000"/>
              </a:solidFill>
              <a:latin typeface="Trebuchet MS" pitchFamily="34" charset="0"/>
            </a:endParaRPr>
          </a:p>
          <a:p>
            <a:pPr marL="0" indent="0" algn="just">
              <a:buClr>
                <a:srgbClr val="C00000"/>
              </a:buClr>
              <a:buSzPct val="100000"/>
              <a:buNone/>
            </a:pPr>
            <a:r>
              <a:rPr lang="en-US" sz="5100" dirty="0" smtClean="0">
                <a:solidFill>
                  <a:srgbClr val="C00000"/>
                </a:solidFill>
                <a:latin typeface="Trebuchet MS" pitchFamily="34" charset="0"/>
              </a:rPr>
              <a:t>background-</a:t>
            </a:r>
            <a:r>
              <a:rPr lang="tr-TR" sz="5100" dirty="0" err="1" smtClean="0">
                <a:solidFill>
                  <a:srgbClr val="C00000"/>
                </a:solidFill>
                <a:latin typeface="Trebuchet MS" pitchFamily="34" charset="0"/>
              </a:rPr>
              <a:t>position</a:t>
            </a:r>
            <a:r>
              <a:rPr lang="tr-TR" sz="5100" dirty="0" smtClean="0">
                <a:solidFill>
                  <a:srgbClr val="C00000"/>
                </a:solidFill>
                <a:latin typeface="Trebuchet MS" pitchFamily="34" charset="0"/>
              </a:rPr>
              <a:t>: </a:t>
            </a:r>
            <a:r>
              <a:rPr lang="tr-TR" sz="5100" dirty="0" err="1" smtClean="0">
                <a:solidFill>
                  <a:schemeClr val="tx1">
                    <a:lumMod val="75000"/>
                    <a:lumOff val="25000"/>
                  </a:schemeClr>
                </a:solidFill>
                <a:latin typeface="Trebuchet MS" pitchFamily="34" charset="0"/>
              </a:rPr>
              <a:t>arkaplan</a:t>
            </a:r>
            <a:r>
              <a:rPr lang="tr-TR" sz="5100" dirty="0" smtClean="0">
                <a:solidFill>
                  <a:schemeClr val="tx1">
                    <a:lumMod val="75000"/>
                    <a:lumOff val="25000"/>
                  </a:schemeClr>
                </a:solidFill>
                <a:latin typeface="Trebuchet MS" pitchFamily="34" charset="0"/>
              </a:rPr>
              <a:t> görüntüsünün konumunu belirtmek için kullanılır.</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a:t>
            </a:r>
            <a:r>
              <a:rPr lang="tr-TR" sz="2700" dirty="0" err="1" smtClean="0">
                <a:solidFill>
                  <a:schemeClr val="tx1">
                    <a:lumMod val="75000"/>
                    <a:lumOff val="25000"/>
                  </a:schemeClr>
                </a:solidFill>
                <a:latin typeface="Trebuchet MS" pitchFamily="34" charset="0"/>
              </a:rPr>
              <a:t>head</a:t>
            </a:r>
            <a:r>
              <a:rPr lang="tr-TR" sz="2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a:t>
            </a:r>
            <a:r>
              <a:rPr lang="tr-TR" sz="2700" dirty="0" err="1" smtClean="0">
                <a:solidFill>
                  <a:schemeClr val="tx1">
                    <a:lumMod val="75000"/>
                    <a:lumOff val="25000"/>
                  </a:schemeClr>
                </a:solidFill>
                <a:latin typeface="Trebuchet MS" pitchFamily="34" charset="0"/>
              </a:rPr>
              <a:t>style</a:t>
            </a:r>
            <a:r>
              <a:rPr lang="tr-TR" sz="2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body {</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background-</a:t>
            </a:r>
            <a:r>
              <a:rPr lang="tr-TR" sz="2700" dirty="0" err="1" smtClean="0">
                <a:solidFill>
                  <a:schemeClr val="tx1">
                    <a:lumMod val="75000"/>
                    <a:lumOff val="25000"/>
                  </a:schemeClr>
                </a:solidFill>
                <a:latin typeface="Trebuchet MS" pitchFamily="34" charset="0"/>
              </a:rPr>
              <a:t>image</a:t>
            </a:r>
            <a:r>
              <a:rPr lang="tr-TR" sz="2700" dirty="0" smtClean="0">
                <a:solidFill>
                  <a:schemeClr val="tx1">
                    <a:lumMod val="75000"/>
                    <a:lumOff val="25000"/>
                  </a:schemeClr>
                </a:solidFill>
                <a:latin typeface="Trebuchet MS" pitchFamily="34" charset="0"/>
              </a:rPr>
              <a:t>: </a:t>
            </a:r>
            <a:r>
              <a:rPr lang="tr-TR" sz="2700" dirty="0" err="1" smtClean="0">
                <a:solidFill>
                  <a:schemeClr val="tx1">
                    <a:lumMod val="75000"/>
                    <a:lumOff val="25000"/>
                  </a:schemeClr>
                </a:solidFill>
                <a:latin typeface="Trebuchet MS" pitchFamily="34" charset="0"/>
              </a:rPr>
              <a:t>url</a:t>
            </a:r>
            <a:r>
              <a:rPr lang="tr-TR" sz="2700" dirty="0" smtClean="0">
                <a:solidFill>
                  <a:schemeClr val="tx1">
                    <a:lumMod val="75000"/>
                    <a:lumOff val="25000"/>
                  </a:schemeClr>
                </a:solidFill>
                <a:latin typeface="Trebuchet MS" pitchFamily="34" charset="0"/>
              </a:rPr>
              <a:t>("resimler/</a:t>
            </a:r>
            <a:r>
              <a:rPr lang="tr-TR" sz="2700" dirty="0" err="1" smtClean="0">
                <a:solidFill>
                  <a:schemeClr val="tx1">
                    <a:lumMod val="75000"/>
                    <a:lumOff val="25000"/>
                  </a:schemeClr>
                </a:solidFill>
                <a:latin typeface="Trebuchet MS" pitchFamily="34" charset="0"/>
              </a:rPr>
              <a:t>img</a:t>
            </a:r>
            <a:r>
              <a:rPr lang="tr-TR" sz="2700" dirty="0" smtClean="0">
                <a:solidFill>
                  <a:schemeClr val="tx1">
                    <a:lumMod val="75000"/>
                    <a:lumOff val="25000"/>
                  </a:schemeClr>
                </a:solidFill>
                <a:latin typeface="Trebuchet MS" pitchFamily="34" charset="0"/>
              </a:rPr>
              <a:t>_</a:t>
            </a:r>
            <a:r>
              <a:rPr lang="tr-TR" sz="2700" dirty="0" err="1" smtClean="0">
                <a:solidFill>
                  <a:schemeClr val="tx1">
                    <a:lumMod val="75000"/>
                    <a:lumOff val="25000"/>
                  </a:schemeClr>
                </a:solidFill>
                <a:latin typeface="Trebuchet MS" pitchFamily="34" charset="0"/>
              </a:rPr>
              <a:t>tree</a:t>
            </a:r>
            <a:r>
              <a:rPr lang="tr-TR" sz="2700" dirty="0" smtClean="0">
                <a:solidFill>
                  <a:schemeClr val="tx1">
                    <a:lumMod val="75000"/>
                    <a:lumOff val="25000"/>
                  </a:schemeClr>
                </a:solidFill>
                <a:latin typeface="Trebuchet MS" pitchFamily="34" charset="0"/>
              </a:rPr>
              <a:t>.</a:t>
            </a:r>
            <a:r>
              <a:rPr lang="tr-TR" sz="2700" dirty="0" err="1" smtClean="0">
                <a:solidFill>
                  <a:schemeClr val="tx1">
                    <a:lumMod val="75000"/>
                    <a:lumOff val="25000"/>
                  </a:schemeClr>
                </a:solidFill>
                <a:latin typeface="Trebuchet MS" pitchFamily="34" charset="0"/>
              </a:rPr>
              <a:t>gif</a:t>
            </a:r>
            <a:r>
              <a:rPr lang="tr-TR" sz="27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background-</a:t>
            </a:r>
            <a:r>
              <a:rPr lang="tr-TR" sz="2700" dirty="0" err="1" smtClean="0">
                <a:solidFill>
                  <a:schemeClr val="tx1">
                    <a:lumMod val="75000"/>
                    <a:lumOff val="25000"/>
                  </a:schemeClr>
                </a:solidFill>
                <a:latin typeface="Trebuchet MS" pitchFamily="34" charset="0"/>
              </a:rPr>
              <a:t>repeat</a:t>
            </a:r>
            <a:r>
              <a:rPr lang="tr-TR" sz="2700" dirty="0" smtClean="0">
                <a:solidFill>
                  <a:schemeClr val="tx1">
                    <a:lumMod val="75000"/>
                    <a:lumOff val="25000"/>
                  </a:schemeClr>
                </a:solidFill>
                <a:latin typeface="Trebuchet MS" pitchFamily="34" charset="0"/>
              </a:rPr>
              <a:t>: no-</a:t>
            </a:r>
            <a:r>
              <a:rPr lang="tr-TR" sz="2700" dirty="0" err="1" smtClean="0">
                <a:solidFill>
                  <a:schemeClr val="tx1">
                    <a:lumMod val="75000"/>
                    <a:lumOff val="25000"/>
                  </a:schemeClr>
                </a:solidFill>
                <a:latin typeface="Trebuchet MS" pitchFamily="34" charset="0"/>
              </a:rPr>
              <a:t>repeat</a:t>
            </a:r>
            <a:r>
              <a:rPr lang="tr-TR" sz="27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background-</a:t>
            </a:r>
            <a:r>
              <a:rPr lang="tr-TR" sz="2700" dirty="0" err="1" smtClean="0">
                <a:solidFill>
                  <a:schemeClr val="tx1">
                    <a:lumMod val="75000"/>
                    <a:lumOff val="25000"/>
                  </a:schemeClr>
                </a:solidFill>
                <a:latin typeface="Trebuchet MS" pitchFamily="34" charset="0"/>
              </a:rPr>
              <a:t>position</a:t>
            </a:r>
            <a:r>
              <a:rPr lang="tr-TR" sz="2700" dirty="0" smtClean="0">
                <a:solidFill>
                  <a:schemeClr val="tx1">
                    <a:lumMod val="75000"/>
                    <a:lumOff val="25000"/>
                  </a:schemeClr>
                </a:solidFill>
                <a:latin typeface="Trebuchet MS" pitchFamily="34" charset="0"/>
              </a:rPr>
              <a:t>: </a:t>
            </a:r>
            <a:r>
              <a:rPr lang="tr-TR" sz="2700" dirty="0" err="1" smtClean="0">
                <a:solidFill>
                  <a:schemeClr val="tx1">
                    <a:lumMod val="75000"/>
                    <a:lumOff val="25000"/>
                  </a:schemeClr>
                </a:solidFill>
                <a:latin typeface="Trebuchet MS" pitchFamily="34" charset="0"/>
              </a:rPr>
              <a:t>right</a:t>
            </a:r>
            <a:r>
              <a:rPr lang="tr-TR" sz="2700" dirty="0" smtClean="0">
                <a:solidFill>
                  <a:schemeClr val="tx1">
                    <a:lumMod val="75000"/>
                    <a:lumOff val="25000"/>
                  </a:schemeClr>
                </a:solidFill>
                <a:latin typeface="Trebuchet MS" pitchFamily="34" charset="0"/>
              </a:rPr>
              <a:t> top;</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a:t>
            </a:r>
            <a:r>
              <a:rPr lang="tr-TR" sz="2700" dirty="0" err="1" smtClean="0">
                <a:solidFill>
                  <a:schemeClr val="tx1">
                    <a:lumMod val="75000"/>
                    <a:lumOff val="25000"/>
                  </a:schemeClr>
                </a:solidFill>
                <a:latin typeface="Trebuchet MS" pitchFamily="34" charset="0"/>
              </a:rPr>
              <a:t>margin</a:t>
            </a:r>
            <a:r>
              <a:rPr lang="tr-TR" sz="2700" dirty="0" smtClean="0">
                <a:solidFill>
                  <a:schemeClr val="tx1">
                    <a:lumMod val="75000"/>
                    <a:lumOff val="25000"/>
                  </a:schemeClr>
                </a:solidFill>
                <a:latin typeface="Trebuchet MS" pitchFamily="34" charset="0"/>
              </a:rPr>
              <a:t>-</a:t>
            </a:r>
            <a:r>
              <a:rPr lang="tr-TR" sz="2700" dirty="0" err="1" smtClean="0">
                <a:solidFill>
                  <a:schemeClr val="tx1">
                    <a:lumMod val="75000"/>
                    <a:lumOff val="25000"/>
                  </a:schemeClr>
                </a:solidFill>
                <a:latin typeface="Trebuchet MS" pitchFamily="34" charset="0"/>
              </a:rPr>
              <a:t>right</a:t>
            </a:r>
            <a:r>
              <a:rPr lang="tr-TR" sz="2700" dirty="0" smtClean="0">
                <a:solidFill>
                  <a:schemeClr val="tx1">
                    <a:lumMod val="75000"/>
                    <a:lumOff val="25000"/>
                  </a:schemeClr>
                </a:solidFill>
                <a:latin typeface="Trebuchet MS" pitchFamily="34" charset="0"/>
              </a:rPr>
              <a:t>: 200px;</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a:t>
            </a:r>
            <a:r>
              <a:rPr lang="tr-TR" sz="2700" dirty="0" err="1" smtClean="0">
                <a:solidFill>
                  <a:schemeClr val="tx1">
                    <a:lumMod val="75000"/>
                    <a:lumOff val="25000"/>
                  </a:schemeClr>
                </a:solidFill>
                <a:latin typeface="Trebuchet MS" pitchFamily="34" charset="0"/>
              </a:rPr>
              <a:t>style</a:t>
            </a:r>
            <a:r>
              <a:rPr lang="tr-TR" sz="2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a:t>
            </a:r>
            <a:r>
              <a:rPr lang="tr-TR" sz="2700" dirty="0" err="1" smtClean="0">
                <a:solidFill>
                  <a:schemeClr val="tx1">
                    <a:lumMod val="75000"/>
                    <a:lumOff val="25000"/>
                  </a:schemeClr>
                </a:solidFill>
                <a:latin typeface="Trebuchet MS" pitchFamily="34" charset="0"/>
              </a:rPr>
              <a:t>head</a:t>
            </a:r>
            <a:r>
              <a:rPr lang="tr-TR" sz="2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&lt;h1&gt;Merhaba Dünya!&lt;/h1&gt;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&lt;p&gt;Burada, arka plan resmi yalnızca bir kez gösterilir. Ayrıca metinden uzağa konumlandırılmıştır.&lt;/p&gt;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&lt;p&gt;Bu örnekte, arka plan görüntüsünün metni bozmaması için sağ tarafa bir kenar boşluğu da eklenmiştir.&lt;/p&gt;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4200" dirty="0" smtClean="0">
                <a:solidFill>
                  <a:schemeClr val="tx1">
                    <a:lumMod val="75000"/>
                    <a:lumOff val="25000"/>
                  </a:schemeClr>
                </a:solidFill>
                <a:latin typeface="Trebuchet MS" pitchFamily="34" charset="0"/>
                <a:hlinkClick r:id="rId3"/>
              </a:rPr>
              <a:t>Daha fazla background-</a:t>
            </a:r>
            <a:r>
              <a:rPr lang="tr-TR" sz="4200" dirty="0" err="1" smtClean="0">
                <a:solidFill>
                  <a:schemeClr val="tx1">
                    <a:lumMod val="75000"/>
                    <a:lumOff val="25000"/>
                  </a:schemeClr>
                </a:solidFill>
                <a:latin typeface="Trebuchet MS" pitchFamily="34" charset="0"/>
                <a:hlinkClick r:id="rId3"/>
              </a:rPr>
              <a:t>position</a:t>
            </a:r>
            <a:r>
              <a:rPr lang="tr-TR" sz="4200" dirty="0" smtClean="0">
                <a:solidFill>
                  <a:schemeClr val="tx1">
                    <a:lumMod val="75000"/>
                    <a:lumOff val="25000"/>
                  </a:schemeClr>
                </a:solidFill>
                <a:latin typeface="Trebuchet MS" pitchFamily="34" charset="0"/>
                <a:hlinkClick r:id="rId3"/>
              </a:rPr>
              <a:t> özelliği için lütfen tıklayınız..</a:t>
            </a:r>
            <a:endParaRPr lang="tr-TR" sz="4200" dirty="0" smtClean="0">
              <a:solidFill>
                <a:schemeClr val="tx1">
                  <a:lumMod val="75000"/>
                  <a:lumOff val="25000"/>
                </a:schemeClr>
              </a:solidFill>
              <a:latin typeface="Trebuchet MS" pitchFamily="34" charset="0"/>
            </a:endParaRPr>
          </a:p>
          <a:p>
            <a:pPr marL="0" indent="0" algn="just">
              <a:buClr>
                <a:srgbClr val="C00000"/>
              </a:buClr>
              <a:buSzPct val="100000"/>
              <a:buNone/>
            </a:pPr>
            <a:endParaRPr lang="tr-TR" sz="27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fontScale="55000" lnSpcReduction="20000"/>
          </a:bodyPr>
          <a:lstStyle/>
          <a:p>
            <a:pPr marL="0" indent="0" algn="just">
              <a:buFont typeface="Wingdings" pitchFamily="2" charset="2"/>
              <a:buNone/>
            </a:pPr>
            <a:r>
              <a:rPr lang="tr-TR" sz="4700" dirty="0" smtClean="0">
                <a:solidFill>
                  <a:srgbClr val="C00000"/>
                </a:solidFill>
                <a:latin typeface="Trebuchet MS" pitchFamily="34" charset="0"/>
              </a:rPr>
              <a:t>Kutu </a:t>
            </a:r>
            <a:r>
              <a:rPr lang="tr-TR" sz="4700" dirty="0" err="1" smtClean="0">
                <a:solidFill>
                  <a:srgbClr val="C00000"/>
                </a:solidFill>
                <a:latin typeface="Trebuchet MS" pitchFamily="34" charset="0"/>
              </a:rPr>
              <a:t>Arkaplanı</a:t>
            </a:r>
            <a:endParaRPr lang="tr-TR" sz="4700" dirty="0" smtClean="0">
              <a:solidFill>
                <a:srgbClr val="C00000"/>
              </a:solidFill>
              <a:latin typeface="Trebuchet MS" pitchFamily="34" charset="0"/>
            </a:endParaRPr>
          </a:p>
          <a:p>
            <a:pPr marL="0" indent="0" algn="just">
              <a:buClr>
                <a:srgbClr val="C00000"/>
              </a:buClr>
              <a:buSzPct val="100000"/>
              <a:buNone/>
            </a:pPr>
            <a:r>
              <a:rPr lang="en-US" sz="4400" dirty="0" smtClean="0">
                <a:solidFill>
                  <a:srgbClr val="C00000"/>
                </a:solidFill>
                <a:latin typeface="Trebuchet MS" pitchFamily="34" charset="0"/>
              </a:rPr>
              <a:t>background-</a:t>
            </a:r>
            <a:r>
              <a:rPr lang="tr-TR" sz="4400" dirty="0" err="1" smtClean="0">
                <a:solidFill>
                  <a:srgbClr val="C00000"/>
                </a:solidFill>
                <a:latin typeface="Trebuchet MS" pitchFamily="34" charset="0"/>
              </a:rPr>
              <a:t>attachment</a:t>
            </a:r>
            <a:r>
              <a:rPr lang="tr-TR" sz="4400" dirty="0" smtClean="0">
                <a:solidFill>
                  <a:srgbClr val="C00000"/>
                </a:solidFill>
                <a:latin typeface="Trebuchet MS" pitchFamily="34" charset="0"/>
              </a:rPr>
              <a:t>: </a:t>
            </a:r>
            <a:r>
              <a:rPr lang="tr-TR" sz="4400" dirty="0" smtClean="0">
                <a:solidFill>
                  <a:schemeClr val="tx1">
                    <a:lumMod val="75000"/>
                    <a:lumOff val="25000"/>
                  </a:schemeClr>
                </a:solidFill>
                <a:latin typeface="Trebuchet MS" pitchFamily="34" charset="0"/>
              </a:rPr>
              <a:t>sayfa kaydırılırken arka plan görüntüsünün kaydırılması veya sabitlenmesi gerektiğini belirtir (sayfanın geri kalanıyla birlikte kaydırılmaz)</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a:t>
            </a:r>
            <a:r>
              <a:rPr lang="tr-TR" sz="2700" dirty="0" err="1" smtClean="0">
                <a:solidFill>
                  <a:schemeClr val="tx1">
                    <a:lumMod val="75000"/>
                    <a:lumOff val="25000"/>
                  </a:schemeClr>
                </a:solidFill>
                <a:latin typeface="Trebuchet MS" pitchFamily="34" charset="0"/>
              </a:rPr>
              <a:t>head</a:t>
            </a:r>
            <a:r>
              <a:rPr lang="tr-TR" sz="2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a:t>
            </a:r>
            <a:r>
              <a:rPr lang="tr-TR" sz="2700" dirty="0" err="1" smtClean="0">
                <a:solidFill>
                  <a:schemeClr val="tx1">
                    <a:lumMod val="75000"/>
                    <a:lumOff val="25000"/>
                  </a:schemeClr>
                </a:solidFill>
                <a:latin typeface="Trebuchet MS" pitchFamily="34" charset="0"/>
              </a:rPr>
              <a:t>style</a:t>
            </a:r>
            <a:r>
              <a:rPr lang="tr-TR" sz="2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body {</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background-</a:t>
            </a:r>
            <a:r>
              <a:rPr lang="tr-TR" sz="2700" dirty="0" err="1" smtClean="0">
                <a:solidFill>
                  <a:schemeClr val="tx1">
                    <a:lumMod val="75000"/>
                    <a:lumOff val="25000"/>
                  </a:schemeClr>
                </a:solidFill>
                <a:latin typeface="Trebuchet MS" pitchFamily="34" charset="0"/>
              </a:rPr>
              <a:t>image</a:t>
            </a:r>
            <a:r>
              <a:rPr lang="tr-TR" sz="2700" dirty="0" smtClean="0">
                <a:solidFill>
                  <a:schemeClr val="tx1">
                    <a:lumMod val="75000"/>
                    <a:lumOff val="25000"/>
                  </a:schemeClr>
                </a:solidFill>
                <a:latin typeface="Trebuchet MS" pitchFamily="34" charset="0"/>
              </a:rPr>
              <a:t>: </a:t>
            </a:r>
            <a:r>
              <a:rPr lang="tr-TR" sz="2700" dirty="0" err="1" smtClean="0">
                <a:solidFill>
                  <a:schemeClr val="tx1">
                    <a:lumMod val="75000"/>
                    <a:lumOff val="25000"/>
                  </a:schemeClr>
                </a:solidFill>
                <a:latin typeface="Trebuchet MS" pitchFamily="34" charset="0"/>
              </a:rPr>
              <a:t>url</a:t>
            </a:r>
            <a:r>
              <a:rPr lang="tr-TR" sz="2700" dirty="0" smtClean="0">
                <a:solidFill>
                  <a:schemeClr val="tx1">
                    <a:lumMod val="75000"/>
                    <a:lumOff val="25000"/>
                  </a:schemeClr>
                </a:solidFill>
                <a:latin typeface="Trebuchet MS" pitchFamily="34" charset="0"/>
              </a:rPr>
              <a:t>("resimler/</a:t>
            </a:r>
            <a:r>
              <a:rPr lang="tr-TR" sz="2700" dirty="0" err="1" smtClean="0">
                <a:solidFill>
                  <a:schemeClr val="tx1">
                    <a:lumMod val="75000"/>
                    <a:lumOff val="25000"/>
                  </a:schemeClr>
                </a:solidFill>
                <a:latin typeface="Trebuchet MS" pitchFamily="34" charset="0"/>
              </a:rPr>
              <a:t>img</a:t>
            </a:r>
            <a:r>
              <a:rPr lang="tr-TR" sz="2700" dirty="0" smtClean="0">
                <a:solidFill>
                  <a:schemeClr val="tx1">
                    <a:lumMod val="75000"/>
                    <a:lumOff val="25000"/>
                  </a:schemeClr>
                </a:solidFill>
                <a:latin typeface="Trebuchet MS" pitchFamily="34" charset="0"/>
              </a:rPr>
              <a:t>_</a:t>
            </a:r>
            <a:r>
              <a:rPr lang="tr-TR" sz="2700" dirty="0" err="1" smtClean="0">
                <a:solidFill>
                  <a:schemeClr val="tx1">
                    <a:lumMod val="75000"/>
                    <a:lumOff val="25000"/>
                  </a:schemeClr>
                </a:solidFill>
                <a:latin typeface="Trebuchet MS" pitchFamily="34" charset="0"/>
              </a:rPr>
              <a:t>tree</a:t>
            </a:r>
            <a:r>
              <a:rPr lang="tr-TR" sz="2700" dirty="0" smtClean="0">
                <a:solidFill>
                  <a:schemeClr val="tx1">
                    <a:lumMod val="75000"/>
                    <a:lumOff val="25000"/>
                  </a:schemeClr>
                </a:solidFill>
                <a:latin typeface="Trebuchet MS" pitchFamily="34" charset="0"/>
              </a:rPr>
              <a:t>.</a:t>
            </a:r>
            <a:r>
              <a:rPr lang="tr-TR" sz="2700" dirty="0" err="1" smtClean="0">
                <a:solidFill>
                  <a:schemeClr val="tx1">
                    <a:lumMod val="75000"/>
                    <a:lumOff val="25000"/>
                  </a:schemeClr>
                </a:solidFill>
                <a:latin typeface="Trebuchet MS" pitchFamily="34" charset="0"/>
              </a:rPr>
              <a:t>gif</a:t>
            </a:r>
            <a:r>
              <a:rPr lang="tr-TR" sz="27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background-</a:t>
            </a:r>
            <a:r>
              <a:rPr lang="tr-TR" sz="2700" dirty="0" err="1" smtClean="0">
                <a:solidFill>
                  <a:schemeClr val="tx1">
                    <a:lumMod val="75000"/>
                    <a:lumOff val="25000"/>
                  </a:schemeClr>
                </a:solidFill>
                <a:latin typeface="Trebuchet MS" pitchFamily="34" charset="0"/>
              </a:rPr>
              <a:t>repeat</a:t>
            </a:r>
            <a:r>
              <a:rPr lang="tr-TR" sz="2700" dirty="0" smtClean="0">
                <a:solidFill>
                  <a:schemeClr val="tx1">
                    <a:lumMod val="75000"/>
                    <a:lumOff val="25000"/>
                  </a:schemeClr>
                </a:solidFill>
                <a:latin typeface="Trebuchet MS" pitchFamily="34" charset="0"/>
              </a:rPr>
              <a:t>: no-</a:t>
            </a:r>
            <a:r>
              <a:rPr lang="tr-TR" sz="2700" dirty="0" err="1" smtClean="0">
                <a:solidFill>
                  <a:schemeClr val="tx1">
                    <a:lumMod val="75000"/>
                    <a:lumOff val="25000"/>
                  </a:schemeClr>
                </a:solidFill>
                <a:latin typeface="Trebuchet MS" pitchFamily="34" charset="0"/>
              </a:rPr>
              <a:t>repeat</a:t>
            </a:r>
            <a:r>
              <a:rPr lang="tr-TR" sz="27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background-</a:t>
            </a:r>
            <a:r>
              <a:rPr lang="tr-TR" sz="2700" dirty="0" err="1" smtClean="0">
                <a:solidFill>
                  <a:schemeClr val="tx1">
                    <a:lumMod val="75000"/>
                    <a:lumOff val="25000"/>
                  </a:schemeClr>
                </a:solidFill>
                <a:latin typeface="Trebuchet MS" pitchFamily="34" charset="0"/>
              </a:rPr>
              <a:t>position</a:t>
            </a:r>
            <a:r>
              <a:rPr lang="tr-TR" sz="2700" dirty="0" smtClean="0">
                <a:solidFill>
                  <a:schemeClr val="tx1">
                    <a:lumMod val="75000"/>
                    <a:lumOff val="25000"/>
                  </a:schemeClr>
                </a:solidFill>
                <a:latin typeface="Trebuchet MS" pitchFamily="34" charset="0"/>
              </a:rPr>
              <a:t>: </a:t>
            </a:r>
            <a:r>
              <a:rPr lang="tr-TR" sz="2700" dirty="0" err="1" smtClean="0">
                <a:solidFill>
                  <a:schemeClr val="tx1">
                    <a:lumMod val="75000"/>
                    <a:lumOff val="25000"/>
                  </a:schemeClr>
                </a:solidFill>
                <a:latin typeface="Trebuchet MS" pitchFamily="34" charset="0"/>
              </a:rPr>
              <a:t>right</a:t>
            </a:r>
            <a:r>
              <a:rPr lang="tr-TR" sz="2700" dirty="0" smtClean="0">
                <a:solidFill>
                  <a:schemeClr val="tx1">
                    <a:lumMod val="75000"/>
                    <a:lumOff val="25000"/>
                  </a:schemeClr>
                </a:solidFill>
                <a:latin typeface="Trebuchet MS" pitchFamily="34" charset="0"/>
              </a:rPr>
              <a:t> top;</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a:t>
            </a:r>
            <a:r>
              <a:rPr lang="tr-TR" sz="2700" dirty="0" err="1" smtClean="0">
                <a:solidFill>
                  <a:schemeClr val="tx1">
                    <a:lumMod val="75000"/>
                    <a:lumOff val="25000"/>
                  </a:schemeClr>
                </a:solidFill>
                <a:latin typeface="Trebuchet MS" pitchFamily="34" charset="0"/>
              </a:rPr>
              <a:t>margin</a:t>
            </a:r>
            <a:r>
              <a:rPr lang="tr-TR" sz="2700" dirty="0" smtClean="0">
                <a:solidFill>
                  <a:schemeClr val="tx1">
                    <a:lumMod val="75000"/>
                    <a:lumOff val="25000"/>
                  </a:schemeClr>
                </a:solidFill>
                <a:latin typeface="Trebuchet MS" pitchFamily="34" charset="0"/>
              </a:rPr>
              <a:t>-</a:t>
            </a:r>
            <a:r>
              <a:rPr lang="tr-TR" sz="2700" dirty="0" err="1" smtClean="0">
                <a:solidFill>
                  <a:schemeClr val="tx1">
                    <a:lumMod val="75000"/>
                    <a:lumOff val="25000"/>
                  </a:schemeClr>
                </a:solidFill>
                <a:latin typeface="Trebuchet MS" pitchFamily="34" charset="0"/>
              </a:rPr>
              <a:t>right</a:t>
            </a:r>
            <a:r>
              <a:rPr lang="tr-TR" sz="2700" dirty="0" smtClean="0">
                <a:solidFill>
                  <a:schemeClr val="tx1">
                    <a:lumMod val="75000"/>
                    <a:lumOff val="25000"/>
                  </a:schemeClr>
                </a:solidFill>
                <a:latin typeface="Trebuchet MS" pitchFamily="34" charset="0"/>
              </a:rPr>
              <a:t>: 200px;</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background-</a:t>
            </a:r>
            <a:r>
              <a:rPr lang="tr-TR" sz="2700" dirty="0" err="1" smtClean="0">
                <a:solidFill>
                  <a:schemeClr val="tx1">
                    <a:lumMod val="75000"/>
                    <a:lumOff val="25000"/>
                  </a:schemeClr>
                </a:solidFill>
                <a:latin typeface="Trebuchet MS" pitchFamily="34" charset="0"/>
              </a:rPr>
              <a:t>attachment</a:t>
            </a:r>
            <a:r>
              <a:rPr lang="tr-TR" sz="2700" dirty="0" smtClean="0">
                <a:solidFill>
                  <a:schemeClr val="tx1">
                    <a:lumMod val="75000"/>
                    <a:lumOff val="25000"/>
                  </a:schemeClr>
                </a:solidFill>
                <a:latin typeface="Trebuchet MS" pitchFamily="34" charset="0"/>
              </a:rPr>
              <a:t>: </a:t>
            </a:r>
            <a:r>
              <a:rPr lang="tr-TR" sz="2700" dirty="0" err="1" smtClean="0">
                <a:solidFill>
                  <a:schemeClr val="tx1">
                    <a:lumMod val="75000"/>
                    <a:lumOff val="25000"/>
                  </a:schemeClr>
                </a:solidFill>
                <a:latin typeface="Trebuchet MS" pitchFamily="34" charset="0"/>
              </a:rPr>
              <a:t>scroll</a:t>
            </a:r>
            <a:r>
              <a:rPr lang="tr-TR" sz="2700"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a:t>
            </a:r>
            <a:r>
              <a:rPr lang="tr-TR" sz="2700" dirty="0" smtClean="0">
                <a:solidFill>
                  <a:srgbClr val="C00000"/>
                </a:solidFill>
                <a:latin typeface="Trebuchet MS" pitchFamily="34" charset="0"/>
              </a:rPr>
              <a:t>background-</a:t>
            </a:r>
            <a:r>
              <a:rPr lang="tr-TR" sz="2700" dirty="0" err="1" smtClean="0">
                <a:solidFill>
                  <a:srgbClr val="C00000"/>
                </a:solidFill>
                <a:latin typeface="Trebuchet MS" pitchFamily="34" charset="0"/>
              </a:rPr>
              <a:t>attachment</a:t>
            </a:r>
            <a:r>
              <a:rPr lang="tr-TR" sz="2700" dirty="0" smtClean="0">
                <a:solidFill>
                  <a:srgbClr val="C00000"/>
                </a:solidFill>
                <a:latin typeface="Trebuchet MS" pitchFamily="34" charset="0"/>
              </a:rPr>
              <a:t>: </a:t>
            </a:r>
            <a:r>
              <a:rPr lang="tr-TR" sz="2700" dirty="0" err="1" smtClean="0">
                <a:solidFill>
                  <a:srgbClr val="C00000"/>
                </a:solidFill>
                <a:latin typeface="Trebuchet MS" pitchFamily="34" charset="0"/>
              </a:rPr>
              <a:t>fixed</a:t>
            </a:r>
            <a:r>
              <a:rPr lang="tr-TR" sz="2700" dirty="0" smtClean="0">
                <a:solidFill>
                  <a:srgbClr val="C00000"/>
                </a:solidFill>
                <a:latin typeface="Trebuchet MS" pitchFamily="34" charset="0"/>
              </a:rPr>
              <a: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a:t>
            </a:r>
            <a:r>
              <a:rPr lang="tr-TR" sz="2700" dirty="0" err="1" smtClean="0">
                <a:solidFill>
                  <a:schemeClr val="tx1">
                    <a:lumMod val="75000"/>
                    <a:lumOff val="25000"/>
                  </a:schemeClr>
                </a:solidFill>
                <a:latin typeface="Trebuchet MS" pitchFamily="34" charset="0"/>
              </a:rPr>
              <a:t>style</a:t>
            </a:r>
            <a:r>
              <a:rPr lang="tr-TR" sz="2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a:t>
            </a:r>
            <a:r>
              <a:rPr lang="tr-TR" sz="2700" dirty="0" err="1" smtClean="0">
                <a:solidFill>
                  <a:schemeClr val="tx1">
                    <a:lumMod val="75000"/>
                    <a:lumOff val="25000"/>
                  </a:schemeClr>
                </a:solidFill>
                <a:latin typeface="Trebuchet MS" pitchFamily="34" charset="0"/>
              </a:rPr>
              <a:t>head</a:t>
            </a:r>
            <a:r>
              <a:rPr lang="tr-TR" sz="2700"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sz="2700" dirty="0" smtClean="0">
                <a:solidFill>
                  <a:schemeClr val="tx1">
                    <a:lumMod val="75000"/>
                    <a:lumOff val="25000"/>
                  </a:schemeClr>
                </a:solidFill>
                <a:latin typeface="Trebuchet MS" pitchFamily="34" charset="0"/>
              </a:rPr>
              <a:t>    &lt;body&gt;</a:t>
            </a:r>
          </a:p>
          <a:p>
            <a:pPr marL="0" indent="0" algn="just">
              <a:buClr>
                <a:srgbClr val="C00000"/>
              </a:buClr>
              <a:buSzPct val="100000"/>
              <a:buNone/>
            </a:pPr>
            <a:endParaRPr lang="tr-TR" sz="27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fontScale="32500" lnSpcReduction="20000"/>
          </a:bodyPr>
          <a:lstStyle/>
          <a:p>
            <a:pPr marL="0" indent="0" algn="just">
              <a:buFont typeface="Wingdings" pitchFamily="2" charset="2"/>
              <a:buNone/>
            </a:pPr>
            <a:r>
              <a:rPr lang="tr-TR" sz="8000" dirty="0" smtClean="0">
                <a:solidFill>
                  <a:srgbClr val="C00000"/>
                </a:solidFill>
                <a:latin typeface="Trebuchet MS" pitchFamily="34" charset="0"/>
              </a:rPr>
              <a:t>Kutu </a:t>
            </a:r>
            <a:r>
              <a:rPr lang="tr-TR" sz="8000" dirty="0" err="1" smtClean="0">
                <a:solidFill>
                  <a:srgbClr val="C00000"/>
                </a:solidFill>
                <a:latin typeface="Trebuchet MS" pitchFamily="34" charset="0"/>
              </a:rPr>
              <a:t>Arkaplanı</a:t>
            </a:r>
            <a:endParaRPr lang="tr-TR" sz="8000" dirty="0" smtClean="0">
              <a:solidFill>
                <a:srgbClr val="C00000"/>
              </a:solidFill>
              <a:latin typeface="Trebuchet MS" pitchFamily="34" charset="0"/>
            </a:endParaRPr>
          </a:p>
          <a:p>
            <a:pPr marL="0" indent="0" algn="just">
              <a:buClr>
                <a:srgbClr val="C00000"/>
              </a:buClr>
              <a:buSzPct val="100000"/>
              <a:buNone/>
            </a:pPr>
            <a:r>
              <a:rPr lang="en-US" sz="7400" dirty="0" smtClean="0">
                <a:solidFill>
                  <a:srgbClr val="C00000"/>
                </a:solidFill>
                <a:latin typeface="Trebuchet MS" pitchFamily="34" charset="0"/>
              </a:rPr>
              <a:t>background-</a:t>
            </a:r>
            <a:r>
              <a:rPr lang="tr-TR" sz="7400" dirty="0" err="1" smtClean="0">
                <a:solidFill>
                  <a:srgbClr val="C00000"/>
                </a:solidFill>
                <a:latin typeface="Trebuchet MS" pitchFamily="34" charset="0"/>
              </a:rPr>
              <a:t>attachment</a:t>
            </a:r>
            <a:r>
              <a:rPr lang="tr-TR" sz="7400" dirty="0" smtClean="0">
                <a:solidFill>
                  <a:srgbClr val="C00000"/>
                </a:solidFill>
                <a:latin typeface="Trebuchet MS" pitchFamily="34" charset="0"/>
              </a:rPr>
              <a:t>: </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&lt;body&gt;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&lt;h1&gt;background-</a:t>
            </a:r>
            <a:r>
              <a:rPr lang="tr-TR" sz="5000" dirty="0" err="1" smtClean="0">
                <a:solidFill>
                  <a:schemeClr val="tx1">
                    <a:lumMod val="75000"/>
                    <a:lumOff val="25000"/>
                  </a:schemeClr>
                </a:solidFill>
                <a:latin typeface="Trebuchet MS" pitchFamily="34" charset="0"/>
              </a:rPr>
              <a:t>attachment</a:t>
            </a:r>
            <a:r>
              <a:rPr lang="tr-TR" sz="5000" dirty="0" smtClean="0">
                <a:solidFill>
                  <a:schemeClr val="tx1">
                    <a:lumMod val="75000"/>
                    <a:lumOff val="25000"/>
                  </a:schemeClr>
                </a:solidFill>
                <a:latin typeface="Trebuchet MS" pitchFamily="34" charset="0"/>
              </a:rPr>
              <a:t> Özelliği&lt;/h1&gt;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&lt;p&gt;background-</a:t>
            </a:r>
            <a:r>
              <a:rPr lang="tr-TR" sz="5000" dirty="0" err="1" smtClean="0">
                <a:solidFill>
                  <a:schemeClr val="tx1">
                    <a:lumMod val="75000"/>
                    <a:lumOff val="25000"/>
                  </a:schemeClr>
                </a:solidFill>
                <a:latin typeface="Trebuchet MS" pitchFamily="34" charset="0"/>
              </a:rPr>
              <a:t>attachment</a:t>
            </a:r>
            <a:r>
              <a:rPr lang="tr-TR" sz="5000" dirty="0" smtClean="0">
                <a:solidFill>
                  <a:schemeClr val="tx1">
                    <a:lumMod val="75000"/>
                    <a:lumOff val="25000"/>
                  </a:schemeClr>
                </a:solidFill>
                <a:latin typeface="Trebuchet MS" pitchFamily="34" charset="0"/>
              </a:rPr>
              <a:t> özelliği, arka plan görüntüsünün kaydırılması &lt;</a:t>
            </a:r>
            <a:r>
              <a:rPr lang="tr-TR" sz="5000" dirty="0" err="1" smtClean="0">
                <a:solidFill>
                  <a:schemeClr val="tx1">
                    <a:lumMod val="75000"/>
                    <a:lumOff val="25000"/>
                  </a:schemeClr>
                </a:solidFill>
                <a:latin typeface="Trebuchet MS" pitchFamily="34" charset="0"/>
              </a:rPr>
              <a:t>strong</a:t>
            </a:r>
            <a:r>
              <a:rPr lang="tr-TR" sz="5000" dirty="0" smtClean="0">
                <a:solidFill>
                  <a:schemeClr val="tx1">
                    <a:lumMod val="75000"/>
                    <a:lumOff val="25000"/>
                  </a:schemeClr>
                </a:solidFill>
                <a:latin typeface="Trebuchet MS" pitchFamily="34" charset="0"/>
              </a:rPr>
              <a:t>&gt;(</a:t>
            </a:r>
            <a:r>
              <a:rPr lang="tr-TR" sz="5000" dirty="0" err="1" smtClean="0">
                <a:solidFill>
                  <a:schemeClr val="tx1">
                    <a:lumMod val="75000"/>
                    <a:lumOff val="25000"/>
                  </a:schemeClr>
                </a:solidFill>
                <a:latin typeface="Trebuchet MS" pitchFamily="34" charset="0"/>
              </a:rPr>
              <a:t>scroll</a:t>
            </a:r>
            <a:r>
              <a:rPr lang="tr-TR" sz="5000" dirty="0" smtClean="0">
                <a:solidFill>
                  <a:schemeClr val="tx1">
                    <a:lumMod val="75000"/>
                    <a:lumOff val="25000"/>
                  </a:schemeClr>
                </a:solidFill>
                <a:latin typeface="Trebuchet MS" pitchFamily="34" charset="0"/>
              </a:rPr>
              <a:t>)&lt;/</a:t>
            </a:r>
            <a:r>
              <a:rPr lang="tr-TR" sz="5000" dirty="0" err="1" smtClean="0">
                <a:solidFill>
                  <a:schemeClr val="tx1">
                    <a:lumMod val="75000"/>
                    <a:lumOff val="25000"/>
                  </a:schemeClr>
                </a:solidFill>
                <a:latin typeface="Trebuchet MS" pitchFamily="34" charset="0"/>
              </a:rPr>
              <a:t>strong</a:t>
            </a:r>
            <a:r>
              <a:rPr lang="tr-TR" sz="5000" dirty="0" smtClean="0">
                <a:solidFill>
                  <a:schemeClr val="tx1">
                    <a:lumMod val="75000"/>
                    <a:lumOff val="25000"/>
                  </a:schemeClr>
                </a:solidFill>
                <a:latin typeface="Trebuchet MS" pitchFamily="34" charset="0"/>
              </a:rPr>
              <a:t>&gt; veya sabitlenmesi &lt;</a:t>
            </a:r>
            <a:r>
              <a:rPr lang="tr-TR" sz="5000" dirty="0" err="1" smtClean="0">
                <a:solidFill>
                  <a:schemeClr val="tx1">
                    <a:lumMod val="75000"/>
                    <a:lumOff val="25000"/>
                  </a:schemeClr>
                </a:solidFill>
                <a:latin typeface="Trebuchet MS" pitchFamily="34" charset="0"/>
              </a:rPr>
              <a:t>strong</a:t>
            </a:r>
            <a:r>
              <a:rPr lang="tr-TR" sz="5000" dirty="0" smtClean="0">
                <a:solidFill>
                  <a:schemeClr val="tx1">
                    <a:lumMod val="75000"/>
                    <a:lumOff val="25000"/>
                  </a:schemeClr>
                </a:solidFill>
                <a:latin typeface="Trebuchet MS" pitchFamily="34" charset="0"/>
              </a:rPr>
              <a:t>&gt;(</a:t>
            </a:r>
            <a:r>
              <a:rPr lang="tr-TR" sz="5000" dirty="0" err="1" smtClean="0">
                <a:solidFill>
                  <a:schemeClr val="tx1">
                    <a:lumMod val="75000"/>
                    <a:lumOff val="25000"/>
                  </a:schemeClr>
                </a:solidFill>
                <a:latin typeface="Trebuchet MS" pitchFamily="34" charset="0"/>
              </a:rPr>
              <a:t>fixed</a:t>
            </a:r>
            <a:r>
              <a:rPr lang="tr-TR" sz="5000" dirty="0" smtClean="0">
                <a:solidFill>
                  <a:schemeClr val="tx1">
                    <a:lumMod val="75000"/>
                    <a:lumOff val="25000"/>
                  </a:schemeClr>
                </a:solidFill>
                <a:latin typeface="Trebuchet MS" pitchFamily="34" charset="0"/>
              </a:rPr>
              <a:t>)&lt;/</a:t>
            </a:r>
            <a:r>
              <a:rPr lang="tr-TR" sz="5000" dirty="0" err="1" smtClean="0">
                <a:solidFill>
                  <a:schemeClr val="tx1">
                    <a:lumMod val="75000"/>
                    <a:lumOff val="25000"/>
                  </a:schemeClr>
                </a:solidFill>
                <a:latin typeface="Trebuchet MS" pitchFamily="34" charset="0"/>
              </a:rPr>
              <a:t>strong</a:t>
            </a:r>
            <a:r>
              <a:rPr lang="tr-TR" sz="5000" dirty="0" smtClean="0">
                <a:solidFill>
                  <a:schemeClr val="tx1">
                    <a:lumMod val="75000"/>
                    <a:lumOff val="25000"/>
                  </a:schemeClr>
                </a:solidFill>
                <a:latin typeface="Trebuchet MS" pitchFamily="34" charset="0"/>
              </a:rPr>
              <a:t>&gt; gerektiğini belirtir.&lt;/p&gt;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&lt;p&gt;Sayfayı aşağıya doğru kaydırın...&lt;/p&gt;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sz="5000"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sz="6200" dirty="0" smtClean="0">
                <a:solidFill>
                  <a:schemeClr val="tx1">
                    <a:lumMod val="75000"/>
                    <a:lumOff val="25000"/>
                  </a:schemeClr>
                </a:solidFill>
                <a:latin typeface="Trebuchet MS" pitchFamily="34" charset="0"/>
                <a:hlinkClick r:id="rId3"/>
              </a:rPr>
              <a:t>Daha fazla background-</a:t>
            </a:r>
            <a:r>
              <a:rPr lang="tr-TR" sz="6200" dirty="0" err="1" smtClean="0">
                <a:solidFill>
                  <a:schemeClr val="tx1">
                    <a:lumMod val="75000"/>
                    <a:lumOff val="25000"/>
                  </a:schemeClr>
                </a:solidFill>
                <a:latin typeface="Trebuchet MS" pitchFamily="34" charset="0"/>
                <a:hlinkClick r:id="rId3"/>
              </a:rPr>
              <a:t>attachment</a:t>
            </a:r>
            <a:r>
              <a:rPr lang="tr-TR" sz="6200" dirty="0" smtClean="0">
                <a:solidFill>
                  <a:schemeClr val="tx1">
                    <a:lumMod val="75000"/>
                    <a:lumOff val="25000"/>
                  </a:schemeClr>
                </a:solidFill>
                <a:latin typeface="Trebuchet MS" pitchFamily="34" charset="0"/>
                <a:hlinkClick r:id="rId3"/>
              </a:rPr>
              <a:t> özelliği için lütfen tıklayınız..</a:t>
            </a:r>
            <a:endParaRPr lang="tr-TR" sz="6200" dirty="0" smtClean="0">
              <a:solidFill>
                <a:schemeClr val="tx1">
                  <a:lumMod val="75000"/>
                  <a:lumOff val="25000"/>
                </a:schemeClr>
              </a:solidFill>
              <a:latin typeface="Trebuchet MS" pitchFamily="34" charset="0"/>
            </a:endParaRPr>
          </a:p>
          <a:p>
            <a:pPr marL="0" indent="0" algn="just">
              <a:buClr>
                <a:srgbClr val="C00000"/>
              </a:buClr>
              <a:buSzPct val="100000"/>
              <a:buNone/>
            </a:pPr>
            <a:endParaRPr lang="tr-TR" sz="27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472608"/>
          </a:xfrm>
        </p:spPr>
        <p:txBody>
          <a:bodyPr>
            <a:normAutofit/>
          </a:bodyPr>
          <a:lstStyle/>
          <a:p>
            <a:pPr marL="95250" indent="-95250" algn="just">
              <a:buFont typeface="Wingdings" pitchFamily="2" charset="2"/>
              <a:buNone/>
            </a:pPr>
            <a:r>
              <a:rPr lang="tr-TR" sz="2600" dirty="0" smtClean="0">
                <a:solidFill>
                  <a:srgbClr val="C00000"/>
                </a:solidFill>
                <a:latin typeface="Trebuchet MS" pitchFamily="34" charset="0"/>
              </a:rPr>
              <a:t>CSS Kutu Modeli</a:t>
            </a:r>
          </a:p>
          <a:p>
            <a:pPr marL="0" indent="-95250" algn="just">
              <a:buFont typeface="Wingdings" pitchFamily="2" charset="2"/>
              <a:buNone/>
              <a:defRPr/>
            </a:pPr>
            <a:r>
              <a:rPr lang="tr-TR" dirty="0" smtClean="0">
                <a:solidFill>
                  <a:schemeClr val="tx1">
                    <a:lumMod val="75000"/>
                    <a:lumOff val="25000"/>
                  </a:schemeClr>
                </a:solidFill>
                <a:latin typeface="Trebuchet MS" pitchFamily="34" charset="0"/>
              </a:rPr>
              <a:t>Bu bölümde;</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Temel Bilgiler</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Kutu Boyutunun Belirlenmesi</a:t>
            </a:r>
          </a:p>
          <a:p>
            <a:pPr marL="539750" indent="-269875" algn="just">
              <a:buClr>
                <a:srgbClr val="C00000"/>
              </a:buClr>
              <a:buSzPct val="100000"/>
              <a:buFont typeface="Wingdings" pitchFamily="2" charset="2"/>
              <a:buChar char="§"/>
            </a:pPr>
            <a:r>
              <a:rPr lang="tr-TR" dirty="0" err="1" smtClean="0">
                <a:solidFill>
                  <a:schemeClr val="tx1">
                    <a:lumMod val="75000"/>
                    <a:lumOff val="25000"/>
                  </a:schemeClr>
                </a:solidFill>
                <a:latin typeface="Trebuchet MS" pitchFamily="34" charset="0"/>
              </a:rPr>
              <a:t>Ardalan</a:t>
            </a:r>
            <a:r>
              <a:rPr lang="tr-TR" dirty="0" smtClean="0">
                <a:solidFill>
                  <a:schemeClr val="tx1">
                    <a:lumMod val="75000"/>
                    <a:lumOff val="25000"/>
                  </a:schemeClr>
                </a:solidFill>
                <a:latin typeface="Trebuchet MS" pitchFamily="34" charset="0"/>
              </a:rPr>
              <a:t> İşlemleri</a:t>
            </a:r>
          </a:p>
          <a:p>
            <a:pPr marL="539750" indent="-269875" algn="just">
              <a:buClr>
                <a:srgbClr val="C00000"/>
              </a:buClr>
              <a:buSzPct val="100000"/>
              <a:buFont typeface="Wingdings" pitchFamily="2" charset="2"/>
              <a:buChar char="§"/>
            </a:pPr>
            <a:r>
              <a:rPr lang="tr-TR" dirty="0" err="1" smtClean="0">
                <a:solidFill>
                  <a:schemeClr val="tx1">
                    <a:lumMod val="75000"/>
                    <a:lumOff val="25000"/>
                  </a:schemeClr>
                </a:solidFill>
                <a:latin typeface="Trebuchet MS" pitchFamily="34" charset="0"/>
              </a:rPr>
              <a:t>Margin</a:t>
            </a:r>
            <a:r>
              <a:rPr lang="tr-TR" dirty="0" smtClean="0">
                <a:solidFill>
                  <a:schemeClr val="tx1">
                    <a:lumMod val="75000"/>
                    <a:lumOff val="25000"/>
                  </a:schemeClr>
                </a:solidFill>
                <a:latin typeface="Trebuchet MS" pitchFamily="34" charset="0"/>
              </a:rPr>
              <a:t> &amp; </a:t>
            </a:r>
            <a:r>
              <a:rPr lang="tr-TR" dirty="0" err="1" smtClean="0">
                <a:solidFill>
                  <a:schemeClr val="tx1">
                    <a:lumMod val="75000"/>
                    <a:lumOff val="25000"/>
                  </a:schemeClr>
                </a:solidFill>
                <a:latin typeface="Trebuchet MS" pitchFamily="34" charset="0"/>
              </a:rPr>
              <a:t>Padding</a:t>
            </a:r>
            <a:r>
              <a:rPr lang="tr-TR" dirty="0" smtClean="0">
                <a:solidFill>
                  <a:schemeClr val="tx1">
                    <a:lumMod val="75000"/>
                    <a:lumOff val="25000"/>
                  </a:schemeClr>
                </a:solidFill>
                <a:latin typeface="Trebuchet MS" pitchFamily="34" charset="0"/>
              </a:rPr>
              <a:t> ve Kenarlık İşlemleri</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Kutu Konumunun Ayarlanması</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Taşma İşlemleri</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4752528"/>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a:t>
            </a:r>
            <a:r>
              <a:rPr lang="tr-TR" sz="2600" dirty="0" err="1" smtClean="0">
                <a:solidFill>
                  <a:srgbClr val="C00000"/>
                </a:solidFill>
                <a:latin typeface="Trebuchet MS" pitchFamily="34" charset="0"/>
              </a:rPr>
              <a:t>Arkaplanı</a:t>
            </a:r>
            <a:endParaRPr lang="tr-TR" sz="2600" dirty="0" smtClean="0">
              <a:solidFill>
                <a:srgbClr val="C00000"/>
              </a:solidFill>
              <a:latin typeface="Trebuchet MS" pitchFamily="34" charset="0"/>
            </a:endParaRPr>
          </a:p>
          <a:p>
            <a:pPr marL="0" indent="0" algn="just">
              <a:buClr>
                <a:srgbClr val="C00000"/>
              </a:buClr>
              <a:buSzPct val="100000"/>
              <a:buNone/>
            </a:pPr>
            <a:r>
              <a:rPr lang="tr-TR" dirty="0" smtClean="0">
                <a:solidFill>
                  <a:schemeClr val="tx1">
                    <a:lumMod val="75000"/>
                    <a:lumOff val="25000"/>
                  </a:schemeClr>
                </a:solidFill>
                <a:latin typeface="Trebuchet MS" pitchFamily="34" charset="0"/>
              </a:rPr>
              <a:t>background </a:t>
            </a:r>
            <a:r>
              <a:rPr lang="tr-TR" dirty="0" err="1" smtClean="0">
                <a:solidFill>
                  <a:schemeClr val="tx1">
                    <a:lumMod val="75000"/>
                    <a:lumOff val="25000"/>
                  </a:schemeClr>
                </a:solidFill>
                <a:latin typeface="Trebuchet MS" pitchFamily="34" charset="0"/>
              </a:rPr>
              <a:t>larla</a:t>
            </a:r>
            <a:r>
              <a:rPr lang="tr-TR" dirty="0" smtClean="0">
                <a:solidFill>
                  <a:schemeClr val="tx1">
                    <a:lumMod val="75000"/>
                    <a:lumOff val="25000"/>
                  </a:schemeClr>
                </a:solidFill>
                <a:latin typeface="Trebuchet MS" pitchFamily="34" charset="0"/>
              </a:rPr>
              <a:t> iş yaparken dikkate alınması gereken birçok özellik vardır. CSS kodunu kısaltmak için tüm background özelliklerini tek bir özellikte belirtmek de mümkündür. background özelliği, aşağıdaki bireysel kenarlık özellikleri için aşağıdaki sırada verildiği gibi bir kestirme kullanılabilir:</a:t>
            </a:r>
          </a:p>
          <a:p>
            <a:pPr marL="0" indent="0" algn="just">
              <a:buClr>
                <a:srgbClr val="C00000"/>
              </a:buClr>
              <a:buSzPct val="100000"/>
              <a:buNone/>
            </a:pPr>
            <a:endParaRPr lang="tr-TR" dirty="0" smtClean="0">
              <a:solidFill>
                <a:srgbClr val="C00000"/>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26" name="Picture 2"/>
          <p:cNvPicPr>
            <a:picLocks noChangeAspect="1" noChangeArrowheads="1"/>
          </p:cNvPicPr>
          <p:nvPr/>
        </p:nvPicPr>
        <p:blipFill>
          <a:blip r:embed="rId3" cstate="print"/>
          <a:srcRect/>
          <a:stretch>
            <a:fillRect/>
          </a:stretch>
        </p:blipFill>
        <p:spPr bwMode="auto">
          <a:xfrm>
            <a:off x="395536" y="3861048"/>
            <a:ext cx="4293048" cy="172819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7544" y="5877272"/>
            <a:ext cx="6651894" cy="9807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544616"/>
          </a:xfrm>
        </p:spPr>
        <p:txBody>
          <a:bodyPr>
            <a:normAutofit fontScale="92500" lnSpcReduction="10000"/>
          </a:bodyPr>
          <a:lstStyle/>
          <a:p>
            <a:pPr marL="0" indent="0" algn="just">
              <a:buFont typeface="Wingdings" pitchFamily="2" charset="2"/>
              <a:buNone/>
            </a:pPr>
            <a:r>
              <a:rPr lang="tr-TR" sz="2800" dirty="0" smtClean="0">
                <a:solidFill>
                  <a:srgbClr val="C00000"/>
                </a:solidFill>
                <a:latin typeface="Trebuchet MS" pitchFamily="34" charset="0"/>
              </a:rPr>
              <a:t>Kutuların Davranışı</a:t>
            </a:r>
          </a:p>
          <a:p>
            <a:pPr marL="361950" indent="-346075" algn="just">
              <a:buClr>
                <a:srgbClr val="C00000"/>
              </a:buClr>
              <a:buSzPct val="100000"/>
              <a:buFont typeface="Wingdings" pitchFamily="2" charset="2"/>
              <a:buChar char="§"/>
            </a:pPr>
            <a:r>
              <a:rPr lang="tr-TR" sz="2600" dirty="0" err="1" smtClean="0">
                <a:solidFill>
                  <a:srgbClr val="C00000"/>
                </a:solidFill>
                <a:latin typeface="Trebuchet MS" pitchFamily="34" charset="0"/>
              </a:rPr>
              <a:t>hx</a:t>
            </a:r>
            <a:r>
              <a:rPr lang="tr-TR" sz="2600" dirty="0" smtClean="0">
                <a:solidFill>
                  <a:schemeClr val="tx1">
                    <a:lumMod val="75000"/>
                    <a:lumOff val="25000"/>
                  </a:schemeClr>
                </a:solidFill>
                <a:latin typeface="Trebuchet MS" pitchFamily="34" charset="0"/>
              </a:rPr>
              <a:t>, </a:t>
            </a:r>
            <a:r>
              <a:rPr lang="tr-TR" sz="2600" dirty="0" smtClean="0">
                <a:solidFill>
                  <a:srgbClr val="C00000"/>
                </a:solidFill>
                <a:latin typeface="Trebuchet MS" pitchFamily="34" charset="0"/>
              </a:rPr>
              <a:t>p</a:t>
            </a:r>
            <a:r>
              <a:rPr lang="tr-TR" sz="2600" dirty="0" smtClean="0">
                <a:solidFill>
                  <a:schemeClr val="tx1">
                    <a:lumMod val="75000"/>
                    <a:lumOff val="25000"/>
                  </a:schemeClr>
                </a:solidFill>
                <a:latin typeface="Trebuchet MS" pitchFamily="34" charset="0"/>
              </a:rPr>
              <a:t>, </a:t>
            </a:r>
            <a:r>
              <a:rPr lang="tr-TR" sz="2600" dirty="0" err="1" smtClean="0">
                <a:solidFill>
                  <a:srgbClr val="C00000"/>
                </a:solidFill>
                <a:latin typeface="Trebuchet MS" pitchFamily="34" charset="0"/>
              </a:rPr>
              <a:t>li</a:t>
            </a:r>
            <a:r>
              <a:rPr lang="tr-TR" sz="2600" dirty="0" smtClean="0">
                <a:solidFill>
                  <a:schemeClr val="tx1">
                    <a:lumMod val="75000"/>
                    <a:lumOff val="25000"/>
                  </a:schemeClr>
                </a:solidFill>
                <a:latin typeface="Trebuchet MS" pitchFamily="34" charset="0"/>
              </a:rPr>
              <a:t>, </a:t>
            </a:r>
            <a:r>
              <a:rPr lang="tr-TR" sz="2600" dirty="0" smtClean="0">
                <a:solidFill>
                  <a:srgbClr val="C00000"/>
                </a:solidFill>
                <a:latin typeface="Trebuchet MS" pitchFamily="34" charset="0"/>
              </a:rPr>
              <a:t>form</a:t>
            </a:r>
            <a:r>
              <a:rPr lang="tr-TR" sz="2600" dirty="0" smtClean="0">
                <a:solidFill>
                  <a:schemeClr val="tx1">
                    <a:lumMod val="75000"/>
                    <a:lumOff val="25000"/>
                  </a:schemeClr>
                </a:solidFill>
                <a:latin typeface="Trebuchet MS" pitchFamily="34" charset="0"/>
              </a:rPr>
              <a:t>, </a:t>
            </a:r>
            <a:r>
              <a:rPr lang="tr-TR" sz="2600" dirty="0" err="1" smtClean="0">
                <a:solidFill>
                  <a:srgbClr val="C00000"/>
                </a:solidFill>
                <a:latin typeface="Trebuchet MS" pitchFamily="34" charset="0"/>
              </a:rPr>
              <a:t>table</a:t>
            </a:r>
            <a:r>
              <a:rPr lang="tr-TR" sz="2600" dirty="0" smtClean="0">
                <a:solidFill>
                  <a:schemeClr val="tx1">
                    <a:lumMod val="75000"/>
                    <a:lumOff val="25000"/>
                  </a:schemeClr>
                </a:solidFill>
                <a:latin typeface="Trebuchet MS" pitchFamily="34" charset="0"/>
              </a:rPr>
              <a:t> veya </a:t>
            </a:r>
            <a:r>
              <a:rPr lang="tr-TR" sz="2600" dirty="0" err="1" smtClean="0">
                <a:solidFill>
                  <a:srgbClr val="C00000"/>
                </a:solidFill>
                <a:latin typeface="Trebuchet MS" pitchFamily="34" charset="0"/>
              </a:rPr>
              <a:t>div</a:t>
            </a:r>
            <a:r>
              <a:rPr lang="tr-TR" sz="2600" dirty="0" smtClean="0">
                <a:solidFill>
                  <a:schemeClr val="tx1">
                    <a:lumMod val="75000"/>
                    <a:lumOff val="25000"/>
                  </a:schemeClr>
                </a:solidFill>
                <a:latin typeface="Trebuchet MS" pitchFamily="34" charset="0"/>
              </a:rPr>
              <a:t> gibi komutlar </a:t>
            </a:r>
            <a:r>
              <a:rPr lang="tr-TR" sz="2600" dirty="0" err="1" smtClean="0">
                <a:solidFill>
                  <a:srgbClr val="0070C0"/>
                </a:solidFill>
                <a:latin typeface="Trebuchet MS" pitchFamily="34" charset="0"/>
              </a:rPr>
              <a:t>block</a:t>
            </a:r>
            <a:r>
              <a:rPr lang="tr-TR" sz="2600" dirty="0" smtClean="0">
                <a:solidFill>
                  <a:schemeClr val="tx1">
                    <a:lumMod val="75000"/>
                    <a:lumOff val="25000"/>
                  </a:schemeClr>
                </a:solidFill>
                <a:latin typeface="Trebuchet MS" pitchFamily="34" charset="0"/>
              </a:rPr>
              <a:t> davranışına sahiptir ve bulundukları yerdeki tüm satırı işgal ederler.</a:t>
            </a:r>
          </a:p>
          <a:p>
            <a:pPr marL="361950" indent="-346075" algn="just">
              <a:buClr>
                <a:srgbClr val="C00000"/>
              </a:buClr>
              <a:buSzPct val="100000"/>
              <a:buFont typeface="Wingdings" pitchFamily="2" charset="2"/>
              <a:buChar char="§"/>
            </a:pPr>
            <a:r>
              <a:rPr lang="tr-TR" sz="2600" dirty="0" smtClean="0">
                <a:solidFill>
                  <a:srgbClr val="C00000"/>
                </a:solidFill>
                <a:latin typeface="Trebuchet MS" pitchFamily="34" charset="0"/>
              </a:rPr>
              <a:t>a</a:t>
            </a:r>
            <a:r>
              <a:rPr lang="tr-TR" sz="2600" dirty="0" smtClean="0">
                <a:solidFill>
                  <a:schemeClr val="tx1">
                    <a:lumMod val="75000"/>
                    <a:lumOff val="25000"/>
                  </a:schemeClr>
                </a:solidFill>
                <a:latin typeface="Trebuchet MS" pitchFamily="34" charset="0"/>
              </a:rPr>
              <a:t>, </a:t>
            </a:r>
            <a:r>
              <a:rPr lang="tr-TR" sz="2600" dirty="0" err="1" smtClean="0">
                <a:solidFill>
                  <a:srgbClr val="C00000"/>
                </a:solidFill>
                <a:latin typeface="Trebuchet MS" pitchFamily="34" charset="0"/>
              </a:rPr>
              <a:t>span</a:t>
            </a:r>
            <a:r>
              <a:rPr lang="tr-TR" sz="2600" dirty="0" smtClean="0">
                <a:solidFill>
                  <a:schemeClr val="tx1">
                    <a:lumMod val="75000"/>
                    <a:lumOff val="25000"/>
                  </a:schemeClr>
                </a:solidFill>
                <a:latin typeface="Trebuchet MS" pitchFamily="34" charset="0"/>
              </a:rPr>
              <a:t>, </a:t>
            </a:r>
            <a:r>
              <a:rPr lang="tr-TR" sz="2600" dirty="0" smtClean="0">
                <a:solidFill>
                  <a:srgbClr val="C00000"/>
                </a:solidFill>
                <a:latin typeface="Trebuchet MS" pitchFamily="34" charset="0"/>
              </a:rPr>
              <a:t>em</a:t>
            </a:r>
            <a:r>
              <a:rPr lang="tr-TR" sz="2600" dirty="0" smtClean="0">
                <a:solidFill>
                  <a:schemeClr val="tx1">
                    <a:lumMod val="75000"/>
                    <a:lumOff val="25000"/>
                  </a:schemeClr>
                </a:solidFill>
                <a:latin typeface="Trebuchet MS" pitchFamily="34" charset="0"/>
              </a:rPr>
              <a:t>, </a:t>
            </a:r>
            <a:r>
              <a:rPr lang="tr-TR" sz="2600" dirty="0" smtClean="0">
                <a:solidFill>
                  <a:srgbClr val="C00000"/>
                </a:solidFill>
                <a:latin typeface="Trebuchet MS" pitchFamily="34" charset="0"/>
              </a:rPr>
              <a:t>b</a:t>
            </a:r>
            <a:r>
              <a:rPr lang="tr-TR" sz="2600" dirty="0" smtClean="0">
                <a:solidFill>
                  <a:schemeClr val="tx1">
                    <a:lumMod val="75000"/>
                    <a:lumOff val="25000"/>
                  </a:schemeClr>
                </a:solidFill>
                <a:latin typeface="Trebuchet MS" pitchFamily="34" charset="0"/>
              </a:rPr>
              <a:t> veya </a:t>
            </a:r>
            <a:r>
              <a:rPr lang="tr-TR" sz="2600" dirty="0" smtClean="0">
                <a:solidFill>
                  <a:srgbClr val="C00000"/>
                </a:solidFill>
                <a:latin typeface="Trebuchet MS" pitchFamily="34" charset="0"/>
              </a:rPr>
              <a:t>i</a:t>
            </a:r>
            <a:r>
              <a:rPr lang="tr-TR" sz="2600" dirty="0" smtClean="0">
                <a:solidFill>
                  <a:schemeClr val="tx1">
                    <a:lumMod val="75000"/>
                    <a:lumOff val="25000"/>
                  </a:schemeClr>
                </a:solidFill>
                <a:latin typeface="Trebuchet MS" pitchFamily="34" charset="0"/>
              </a:rPr>
              <a:t> gibi komutlar ise </a:t>
            </a:r>
            <a:r>
              <a:rPr lang="tr-TR" sz="2600" dirty="0" smtClean="0">
                <a:solidFill>
                  <a:srgbClr val="0070C0"/>
                </a:solidFill>
                <a:latin typeface="Trebuchet MS" pitchFamily="34" charset="0"/>
              </a:rPr>
              <a:t>inline</a:t>
            </a:r>
            <a:r>
              <a:rPr lang="tr-TR" sz="2600" dirty="0" smtClean="0">
                <a:solidFill>
                  <a:schemeClr val="tx1">
                    <a:lumMod val="75000"/>
                    <a:lumOff val="25000"/>
                  </a:schemeClr>
                </a:solidFill>
                <a:latin typeface="Trebuchet MS" pitchFamily="34" charset="0"/>
              </a:rPr>
              <a:t> davranışa sahiptir ve sadece bulundukları yeri işgal ederler.</a:t>
            </a:r>
          </a:p>
          <a:p>
            <a:pPr marL="361950" indent="-346075" algn="just">
              <a:buClr>
                <a:srgbClr val="C00000"/>
              </a:buClr>
              <a:buSzPct val="100000"/>
              <a:buFont typeface="Wingdings" pitchFamily="2" charset="2"/>
              <a:buChar char="§"/>
            </a:pPr>
            <a:r>
              <a:rPr lang="tr-TR" sz="2600" dirty="0" smtClean="0">
                <a:solidFill>
                  <a:schemeClr val="tx1">
                    <a:lumMod val="75000"/>
                    <a:lumOff val="25000"/>
                  </a:schemeClr>
                </a:solidFill>
                <a:latin typeface="Trebuchet MS" pitchFamily="34" charset="0"/>
              </a:rPr>
              <a:t>Bazı durumlarda </a:t>
            </a:r>
            <a:r>
              <a:rPr lang="tr-TR" sz="2600" dirty="0" smtClean="0">
                <a:solidFill>
                  <a:srgbClr val="0070C0"/>
                </a:solidFill>
                <a:latin typeface="Trebuchet MS" pitchFamily="34" charset="0"/>
              </a:rPr>
              <a:t>inline</a:t>
            </a:r>
            <a:r>
              <a:rPr lang="tr-TR" sz="2600" dirty="0" smtClean="0">
                <a:solidFill>
                  <a:schemeClr val="tx1">
                    <a:lumMod val="75000"/>
                    <a:lumOff val="25000"/>
                  </a:schemeClr>
                </a:solidFill>
                <a:latin typeface="Trebuchet MS" pitchFamily="34" charset="0"/>
              </a:rPr>
              <a:t> komutların </a:t>
            </a:r>
            <a:r>
              <a:rPr lang="tr-TR" sz="2600" dirty="0" err="1" smtClean="0">
                <a:solidFill>
                  <a:srgbClr val="0070C0"/>
                </a:solidFill>
                <a:latin typeface="Trebuchet MS" pitchFamily="34" charset="0"/>
              </a:rPr>
              <a:t>block</a:t>
            </a:r>
            <a:r>
              <a:rPr lang="tr-TR" sz="2600" dirty="0" smtClean="0">
                <a:solidFill>
                  <a:schemeClr val="tx1">
                    <a:lumMod val="75000"/>
                    <a:lumOff val="25000"/>
                  </a:schemeClr>
                </a:solidFill>
                <a:latin typeface="Trebuchet MS" pitchFamily="34" charset="0"/>
              </a:rPr>
              <a:t>, </a:t>
            </a:r>
            <a:r>
              <a:rPr lang="tr-TR" sz="2600" dirty="0" err="1" smtClean="0">
                <a:solidFill>
                  <a:srgbClr val="0070C0"/>
                </a:solidFill>
                <a:latin typeface="Trebuchet MS" pitchFamily="34" charset="0"/>
              </a:rPr>
              <a:t>block</a:t>
            </a:r>
            <a:r>
              <a:rPr lang="tr-TR" sz="2600" dirty="0" smtClean="0">
                <a:solidFill>
                  <a:schemeClr val="tx1">
                    <a:lumMod val="75000"/>
                    <a:lumOff val="25000"/>
                  </a:schemeClr>
                </a:solidFill>
                <a:latin typeface="Trebuchet MS" pitchFamily="34" charset="0"/>
              </a:rPr>
              <a:t> komutların ise </a:t>
            </a:r>
            <a:r>
              <a:rPr lang="tr-TR" sz="2600" dirty="0" smtClean="0">
                <a:solidFill>
                  <a:srgbClr val="0070C0"/>
                </a:solidFill>
                <a:latin typeface="Trebuchet MS" pitchFamily="34" charset="0"/>
              </a:rPr>
              <a:t>inline</a:t>
            </a:r>
            <a:r>
              <a:rPr lang="tr-TR" sz="2600" dirty="0" smtClean="0">
                <a:solidFill>
                  <a:schemeClr val="tx1">
                    <a:lumMod val="75000"/>
                    <a:lumOff val="25000"/>
                  </a:schemeClr>
                </a:solidFill>
                <a:latin typeface="Trebuchet MS" pitchFamily="34" charset="0"/>
              </a:rPr>
              <a:t> şeklinde davranmasını isteyebiliriz.</a:t>
            </a:r>
          </a:p>
          <a:p>
            <a:pPr marL="361950" indent="-346075" algn="just">
              <a:buClr>
                <a:srgbClr val="C00000"/>
              </a:buClr>
              <a:buSzPct val="100000"/>
              <a:buFont typeface="Wingdings" pitchFamily="2" charset="2"/>
              <a:buChar char="§"/>
            </a:pPr>
            <a:r>
              <a:rPr lang="tr-TR" sz="2600" dirty="0" err="1" smtClean="0">
                <a:solidFill>
                  <a:srgbClr val="C00000"/>
                </a:solidFill>
                <a:latin typeface="Trebuchet MS" pitchFamily="34" charset="0"/>
              </a:rPr>
              <a:t>display</a:t>
            </a:r>
            <a:r>
              <a:rPr lang="tr-TR" sz="2600" dirty="0" smtClean="0">
                <a:solidFill>
                  <a:srgbClr val="C00000"/>
                </a:solidFill>
                <a:latin typeface="Trebuchet MS" pitchFamily="34" charset="0"/>
              </a:rPr>
              <a:t>: inline-</a:t>
            </a:r>
            <a:r>
              <a:rPr lang="tr-TR" sz="2600" dirty="0" err="1" smtClean="0">
                <a:solidFill>
                  <a:srgbClr val="C00000"/>
                </a:solidFill>
                <a:latin typeface="Trebuchet MS" pitchFamily="34" charset="0"/>
              </a:rPr>
              <a:t>block</a:t>
            </a:r>
            <a:r>
              <a:rPr lang="tr-TR" sz="2600" dirty="0" smtClean="0">
                <a:solidFill>
                  <a:srgbClr val="C00000"/>
                </a:solidFill>
                <a:latin typeface="Trebuchet MS" pitchFamily="34" charset="0"/>
              </a:rPr>
              <a:t>;</a:t>
            </a:r>
          </a:p>
          <a:p>
            <a:pPr marL="361950" indent="-346075" algn="just">
              <a:buClr>
                <a:srgbClr val="C00000"/>
              </a:buClr>
              <a:buSzPct val="100000"/>
              <a:buNone/>
            </a:pPr>
            <a:r>
              <a:rPr lang="tr-TR" sz="2600" dirty="0" smtClean="0">
                <a:solidFill>
                  <a:schemeClr val="tx1">
                    <a:lumMod val="75000"/>
                    <a:lumOff val="25000"/>
                  </a:schemeClr>
                </a:solidFill>
                <a:latin typeface="Trebuchet MS" pitchFamily="34" charset="0"/>
              </a:rPr>
              <a:t>	inline ile karşılaştırıldığında en büyük fark, inline-</a:t>
            </a:r>
            <a:r>
              <a:rPr lang="tr-TR" sz="2600" dirty="0" err="1" smtClean="0">
                <a:solidFill>
                  <a:schemeClr val="tx1">
                    <a:lumMod val="75000"/>
                    <a:lumOff val="25000"/>
                  </a:schemeClr>
                </a:solidFill>
                <a:latin typeface="Trebuchet MS" pitchFamily="34" charset="0"/>
              </a:rPr>
              <a:t>block</a:t>
            </a:r>
            <a:r>
              <a:rPr lang="tr-TR" sz="2600" dirty="0" smtClean="0">
                <a:solidFill>
                  <a:schemeClr val="tx1">
                    <a:lumMod val="75000"/>
                    <a:lumOff val="25000"/>
                  </a:schemeClr>
                </a:solidFill>
                <a:latin typeface="Trebuchet MS" pitchFamily="34" charset="0"/>
              </a:rPr>
              <a:t> öğesinin öğe üzerinde bir genişlik ve yükseklik ayarlamasına izin vermesidir. Ayrıca, inline-</a:t>
            </a:r>
            <a:r>
              <a:rPr lang="tr-TR" sz="2600" dirty="0" err="1" smtClean="0">
                <a:solidFill>
                  <a:schemeClr val="tx1">
                    <a:lumMod val="75000"/>
                    <a:lumOff val="25000"/>
                  </a:schemeClr>
                </a:solidFill>
                <a:latin typeface="Trebuchet MS" pitchFamily="34" charset="0"/>
              </a:rPr>
              <a:t>block</a:t>
            </a:r>
            <a:r>
              <a:rPr lang="tr-TR" sz="2600" dirty="0" smtClean="0">
                <a:solidFill>
                  <a:schemeClr val="tx1">
                    <a:lumMod val="75000"/>
                    <a:lumOff val="25000"/>
                  </a:schemeClr>
                </a:solidFill>
                <a:latin typeface="Trebuchet MS" pitchFamily="34" charset="0"/>
              </a:rPr>
              <a:t> ile üst ve alt kenar boşluklarına/dolgulara uyulur, ancak inline ile bunlara uyulmaz.</a:t>
            </a:r>
          </a:p>
          <a:p>
            <a:pPr marL="361950" indent="-346075" algn="just">
              <a:buClr>
                <a:srgbClr val="C00000"/>
              </a:buClr>
              <a:buSzPct val="100000"/>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4752528"/>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Kutuların Davranışı</a:t>
            </a:r>
          </a:p>
          <a:p>
            <a:pPr marL="361950" indent="-346075" algn="just">
              <a:buClr>
                <a:srgbClr val="C00000"/>
              </a:buClr>
              <a:buSzPct val="100000"/>
              <a:buFont typeface="Wingdings" pitchFamily="2" charset="2"/>
              <a:buChar char="§"/>
            </a:pPr>
            <a:r>
              <a:rPr lang="tr-TR" dirty="0" err="1" smtClean="0">
                <a:solidFill>
                  <a:srgbClr val="C00000"/>
                </a:solidFill>
                <a:latin typeface="Trebuchet MS" pitchFamily="34" charset="0"/>
              </a:rPr>
              <a:t>display</a:t>
            </a:r>
            <a:r>
              <a:rPr lang="tr-TR" dirty="0" smtClean="0">
                <a:solidFill>
                  <a:srgbClr val="C00000"/>
                </a:solidFill>
                <a:latin typeface="Trebuchet MS" pitchFamily="34" charset="0"/>
              </a:rPr>
              <a:t>: inline-</a:t>
            </a:r>
            <a:r>
              <a:rPr lang="tr-TR" dirty="0" err="1" smtClean="0">
                <a:solidFill>
                  <a:srgbClr val="C00000"/>
                </a:solidFill>
                <a:latin typeface="Trebuchet MS" pitchFamily="34" charset="0"/>
              </a:rPr>
              <a:t>block</a:t>
            </a:r>
            <a:r>
              <a:rPr lang="tr-TR" dirty="0" smtClean="0">
                <a:solidFill>
                  <a:srgbClr val="C00000"/>
                </a:solidFill>
                <a:latin typeface="Trebuchet MS" pitchFamily="34" charset="0"/>
              </a:rPr>
              <a:t>;</a:t>
            </a:r>
          </a:p>
          <a:p>
            <a:pPr marL="361950" indent="-346075"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block</a:t>
            </a:r>
            <a:r>
              <a:rPr lang="tr-TR" dirty="0" smtClean="0">
                <a:solidFill>
                  <a:schemeClr val="tx1">
                    <a:lumMod val="75000"/>
                    <a:lumOff val="25000"/>
                  </a:schemeClr>
                </a:solidFill>
                <a:latin typeface="Trebuchet MS" pitchFamily="34" charset="0"/>
              </a:rPr>
              <a:t> ile karşılaştırıldığında en büyük fark, inline-</a:t>
            </a:r>
            <a:r>
              <a:rPr lang="tr-TR" dirty="0" err="1" smtClean="0">
                <a:solidFill>
                  <a:schemeClr val="tx1">
                    <a:lumMod val="75000"/>
                    <a:lumOff val="25000"/>
                  </a:schemeClr>
                </a:solidFill>
                <a:latin typeface="Trebuchet MS" pitchFamily="34" charset="0"/>
              </a:rPr>
              <a:t>block</a:t>
            </a:r>
            <a:r>
              <a:rPr lang="tr-TR" dirty="0" smtClean="0">
                <a:solidFill>
                  <a:schemeClr val="tx1">
                    <a:lumMod val="75000"/>
                    <a:lumOff val="25000"/>
                  </a:schemeClr>
                </a:solidFill>
                <a:latin typeface="Trebuchet MS" pitchFamily="34" charset="0"/>
              </a:rPr>
              <a:t> öğesinin öğeden sonra bir satır sonu eklememesidir, böylece öğe diğer öğelerin yanında yer alabilir.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fontScale="62500" lnSpcReduction="20000"/>
          </a:bodyPr>
          <a:lstStyle/>
          <a:p>
            <a:pPr marL="0" indent="0" algn="just">
              <a:buFont typeface="Wingdings" pitchFamily="2" charset="2"/>
              <a:buNone/>
            </a:pPr>
            <a:r>
              <a:rPr lang="tr-TR" sz="4200" dirty="0" smtClean="0">
                <a:solidFill>
                  <a:srgbClr val="C00000"/>
                </a:solidFill>
                <a:latin typeface="Trebuchet MS" pitchFamily="34" charset="0"/>
              </a:rPr>
              <a:t>Kutuların Davranışı</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.a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display</a:t>
            </a:r>
            <a:r>
              <a:rPr lang="tr-TR" dirty="0" smtClean="0">
                <a:solidFill>
                  <a:schemeClr val="tx1">
                    <a:lumMod val="75000"/>
                    <a:lumOff val="25000"/>
                  </a:schemeClr>
                </a:solidFill>
                <a:latin typeface="Trebuchet MS" pitchFamily="34" charset="0"/>
              </a:rPr>
              <a:t>: inline; /* </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  etiketi için varsayılan*/</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width</a:t>
            </a:r>
            <a:r>
              <a:rPr lang="tr-TR" dirty="0" smtClean="0">
                <a:solidFill>
                  <a:schemeClr val="tx1">
                    <a:lumMod val="75000"/>
                    <a:lumOff val="25000"/>
                  </a:schemeClr>
                </a:solidFill>
                <a:latin typeface="Trebuchet MS" pitchFamily="34" charset="0"/>
              </a:rPr>
              <a:t>: 100px;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height</a:t>
            </a:r>
            <a:r>
              <a:rPr lang="tr-TR" dirty="0" smtClean="0">
                <a:solidFill>
                  <a:schemeClr val="tx1">
                    <a:lumMod val="75000"/>
                    <a:lumOff val="25000"/>
                  </a:schemeClr>
                </a:solidFill>
                <a:latin typeface="Trebuchet MS" pitchFamily="34" charset="0"/>
              </a:rPr>
              <a:t>: 100px;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padding</a:t>
            </a:r>
            <a:r>
              <a:rPr lang="tr-TR" dirty="0" smtClean="0">
                <a:solidFill>
                  <a:schemeClr val="tx1">
                    <a:lumMod val="75000"/>
                    <a:lumOff val="25000"/>
                  </a:schemeClr>
                </a:solidFill>
                <a:latin typeface="Trebuchet MS" pitchFamily="34" charset="0"/>
              </a:rPr>
              <a:t>: 5px;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 1px </a:t>
            </a:r>
            <a:r>
              <a:rPr lang="tr-TR" dirty="0" err="1" smtClean="0">
                <a:solidFill>
                  <a:schemeClr val="tx1">
                    <a:lumMod val="75000"/>
                    <a:lumOff val="25000"/>
                  </a:schemeClr>
                </a:solidFill>
                <a:latin typeface="Trebuchet MS" pitchFamily="34" charset="0"/>
              </a:rPr>
              <a:t>solid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blue</a:t>
            </a: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yellow</a:t>
            </a: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.b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display</a:t>
            </a:r>
            <a:r>
              <a:rPr lang="tr-TR" dirty="0" smtClean="0">
                <a:solidFill>
                  <a:schemeClr val="tx1">
                    <a:lumMod val="75000"/>
                    <a:lumOff val="25000"/>
                  </a:schemeClr>
                </a:solidFill>
                <a:latin typeface="Trebuchet MS" pitchFamily="34" charset="0"/>
              </a:rPr>
              <a:t>: inline-</a:t>
            </a:r>
            <a:r>
              <a:rPr lang="tr-TR" dirty="0" err="1" smtClean="0">
                <a:solidFill>
                  <a:schemeClr val="tx1">
                    <a:lumMod val="75000"/>
                    <a:lumOff val="25000"/>
                  </a:schemeClr>
                </a:solidFill>
                <a:latin typeface="Trebuchet MS" pitchFamily="34" charset="0"/>
              </a:rPr>
              <a:t>block</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width</a:t>
            </a:r>
            <a:r>
              <a:rPr lang="tr-TR" dirty="0" smtClean="0">
                <a:solidFill>
                  <a:schemeClr val="tx1">
                    <a:lumMod val="75000"/>
                    <a:lumOff val="25000"/>
                  </a:schemeClr>
                </a:solidFill>
                <a:latin typeface="Trebuchet MS" pitchFamily="34" charset="0"/>
              </a:rPr>
              <a:t>: 100px;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height</a:t>
            </a:r>
            <a:r>
              <a:rPr lang="tr-TR" dirty="0" smtClean="0">
                <a:solidFill>
                  <a:schemeClr val="tx1">
                    <a:lumMod val="75000"/>
                    <a:lumOff val="25000"/>
                  </a:schemeClr>
                </a:solidFill>
                <a:latin typeface="Trebuchet MS" pitchFamily="34" charset="0"/>
              </a:rPr>
              <a:t>: 100px;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padding</a:t>
            </a:r>
            <a:r>
              <a:rPr lang="tr-TR" dirty="0" smtClean="0">
                <a:solidFill>
                  <a:schemeClr val="tx1">
                    <a:lumMod val="75000"/>
                    <a:lumOff val="25000"/>
                  </a:schemeClr>
                </a:solidFill>
                <a:latin typeface="Trebuchet MS" pitchFamily="34" charset="0"/>
              </a:rPr>
              <a:t>: 5px;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 1px </a:t>
            </a:r>
            <a:r>
              <a:rPr lang="tr-TR" dirty="0" err="1" smtClean="0">
                <a:solidFill>
                  <a:schemeClr val="tx1">
                    <a:lumMod val="75000"/>
                    <a:lumOff val="25000"/>
                  </a:schemeClr>
                </a:solidFill>
                <a:latin typeface="Trebuchet MS" pitchFamily="34" charset="0"/>
              </a:rPr>
              <a:t>solid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blue</a:t>
            </a: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background-</a:t>
            </a:r>
            <a:r>
              <a:rPr lang="tr-TR" dirty="0" err="1" smtClean="0">
                <a:solidFill>
                  <a:schemeClr val="tx1">
                    <a:lumMod val="75000"/>
                    <a:lumOff val="25000"/>
                  </a:schemeClr>
                </a:solidFill>
                <a:latin typeface="Trebuchet MS" pitchFamily="34" charset="0"/>
              </a:rPr>
              <a:t>color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yellow</a:t>
            </a: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6" name="2 İçerik Yer Tutucusu"/>
          <p:cNvSpPr txBox="1">
            <a:spLocks/>
          </p:cNvSpPr>
          <p:nvPr/>
        </p:nvSpPr>
        <p:spPr>
          <a:xfrm>
            <a:off x="4499992" y="3429000"/>
            <a:ext cx="3672408" cy="3240360"/>
          </a:xfrm>
          <a:prstGeom prst="rect">
            <a:avLst/>
          </a:prstGeom>
        </p:spPr>
        <p:txBody>
          <a:bodyPr vert="horz">
            <a:normAutofit/>
          </a:bodyPr>
          <a:lstStyle/>
          <a:p>
            <a:pPr lvl="0" algn="just">
              <a:spcBef>
                <a:spcPts val="600"/>
              </a:spcBef>
              <a:buClr>
                <a:srgbClr val="C00000"/>
              </a:buClr>
              <a:buSzPct val="100000"/>
            </a:pPr>
            <a:r>
              <a:rPr lang="tr-TR" sz="1500" dirty="0" err="1" smtClean="0">
                <a:solidFill>
                  <a:schemeClr val="tx1">
                    <a:lumMod val="75000"/>
                    <a:lumOff val="25000"/>
                  </a:schemeClr>
                </a:solidFill>
                <a:latin typeface="Trebuchet MS" pitchFamily="34" charset="0"/>
              </a:rPr>
              <a:t>span</a:t>
            </a:r>
            <a:r>
              <a:rPr lang="tr-TR" sz="1500" dirty="0" smtClean="0">
                <a:solidFill>
                  <a:schemeClr val="tx1">
                    <a:lumMod val="75000"/>
                    <a:lumOff val="25000"/>
                  </a:schemeClr>
                </a:solidFill>
                <a:latin typeface="Trebuchet MS" pitchFamily="34" charset="0"/>
              </a:rPr>
              <a:t>.c {</a:t>
            </a:r>
          </a:p>
          <a:p>
            <a:pPr lvl="0" algn="just">
              <a:spcBef>
                <a:spcPts val="600"/>
              </a:spcBef>
              <a:buClr>
                <a:srgbClr val="C00000"/>
              </a:buClr>
              <a:buSzPct val="100000"/>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display</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block</a:t>
            </a:r>
            <a:r>
              <a:rPr lang="tr-TR" sz="1500" dirty="0" smtClean="0">
                <a:solidFill>
                  <a:schemeClr val="tx1">
                    <a:lumMod val="75000"/>
                    <a:lumOff val="25000"/>
                  </a:schemeClr>
                </a:solidFill>
                <a:latin typeface="Trebuchet MS" pitchFamily="34" charset="0"/>
              </a:rPr>
              <a:t>;</a:t>
            </a:r>
          </a:p>
          <a:p>
            <a:pPr lvl="0" algn="just">
              <a:spcBef>
                <a:spcPts val="600"/>
              </a:spcBef>
              <a:buClr>
                <a:srgbClr val="C00000"/>
              </a:buClr>
              <a:buSzPct val="100000"/>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width</a:t>
            </a:r>
            <a:r>
              <a:rPr lang="tr-TR" sz="1500" dirty="0" smtClean="0">
                <a:solidFill>
                  <a:schemeClr val="tx1">
                    <a:lumMod val="75000"/>
                    <a:lumOff val="25000"/>
                  </a:schemeClr>
                </a:solidFill>
                <a:latin typeface="Trebuchet MS" pitchFamily="34" charset="0"/>
              </a:rPr>
              <a:t>: 100px;</a:t>
            </a:r>
          </a:p>
          <a:p>
            <a:pPr lvl="0" algn="just">
              <a:spcBef>
                <a:spcPts val="600"/>
              </a:spcBef>
              <a:buClr>
                <a:srgbClr val="C00000"/>
              </a:buClr>
              <a:buSzPct val="100000"/>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height</a:t>
            </a:r>
            <a:r>
              <a:rPr lang="tr-TR" sz="1500" dirty="0" smtClean="0">
                <a:solidFill>
                  <a:schemeClr val="tx1">
                    <a:lumMod val="75000"/>
                    <a:lumOff val="25000"/>
                  </a:schemeClr>
                </a:solidFill>
                <a:latin typeface="Trebuchet MS" pitchFamily="34" charset="0"/>
              </a:rPr>
              <a:t>: 100px;</a:t>
            </a:r>
          </a:p>
          <a:p>
            <a:pPr lvl="0" algn="just">
              <a:spcBef>
                <a:spcPts val="600"/>
              </a:spcBef>
              <a:buClr>
                <a:srgbClr val="C00000"/>
              </a:buClr>
              <a:buSzPct val="100000"/>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padding</a:t>
            </a:r>
            <a:r>
              <a:rPr lang="tr-TR" sz="1500" dirty="0" smtClean="0">
                <a:solidFill>
                  <a:schemeClr val="tx1">
                    <a:lumMod val="75000"/>
                    <a:lumOff val="25000"/>
                  </a:schemeClr>
                </a:solidFill>
                <a:latin typeface="Trebuchet MS" pitchFamily="34" charset="0"/>
              </a:rPr>
              <a:t>: 5px;</a:t>
            </a:r>
          </a:p>
          <a:p>
            <a:pPr lvl="0" algn="just">
              <a:spcBef>
                <a:spcPts val="600"/>
              </a:spcBef>
              <a:buClr>
                <a:srgbClr val="C00000"/>
              </a:buClr>
              <a:buSzPct val="100000"/>
            </a:pP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border</a:t>
            </a:r>
            <a:r>
              <a:rPr lang="tr-TR" sz="1500" dirty="0" smtClean="0">
                <a:solidFill>
                  <a:schemeClr val="tx1">
                    <a:lumMod val="75000"/>
                    <a:lumOff val="25000"/>
                  </a:schemeClr>
                </a:solidFill>
                <a:latin typeface="Trebuchet MS" pitchFamily="34" charset="0"/>
              </a:rPr>
              <a:t>: 1px </a:t>
            </a:r>
            <a:r>
              <a:rPr lang="tr-TR" sz="1500" dirty="0" err="1" smtClean="0">
                <a:solidFill>
                  <a:schemeClr val="tx1">
                    <a:lumMod val="75000"/>
                    <a:lumOff val="25000"/>
                  </a:schemeClr>
                </a:solidFill>
                <a:latin typeface="Trebuchet MS" pitchFamily="34" charset="0"/>
              </a:rPr>
              <a:t>solid</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blue</a:t>
            </a:r>
            <a:r>
              <a:rPr lang="tr-TR" sz="1500" dirty="0" smtClean="0">
                <a:solidFill>
                  <a:schemeClr val="tx1">
                    <a:lumMod val="75000"/>
                    <a:lumOff val="25000"/>
                  </a:schemeClr>
                </a:solidFill>
                <a:latin typeface="Trebuchet MS" pitchFamily="34" charset="0"/>
              </a:rPr>
              <a:t>;    </a:t>
            </a:r>
          </a:p>
          <a:p>
            <a:pPr lvl="0" algn="just">
              <a:spcBef>
                <a:spcPts val="600"/>
              </a:spcBef>
              <a:buClr>
                <a:srgbClr val="C00000"/>
              </a:buClr>
              <a:buSzPct val="100000"/>
            </a:pPr>
            <a:r>
              <a:rPr lang="tr-TR" sz="1500" dirty="0" smtClean="0">
                <a:solidFill>
                  <a:schemeClr val="tx1">
                    <a:lumMod val="75000"/>
                    <a:lumOff val="25000"/>
                  </a:schemeClr>
                </a:solidFill>
                <a:latin typeface="Trebuchet MS" pitchFamily="34" charset="0"/>
              </a:rPr>
              <a:t>                background-</a:t>
            </a:r>
            <a:r>
              <a:rPr lang="tr-TR" sz="1500" dirty="0" err="1" smtClean="0">
                <a:solidFill>
                  <a:schemeClr val="tx1">
                    <a:lumMod val="75000"/>
                    <a:lumOff val="25000"/>
                  </a:schemeClr>
                </a:solidFill>
                <a:latin typeface="Trebuchet MS" pitchFamily="34" charset="0"/>
              </a:rPr>
              <a:t>color</a:t>
            </a:r>
            <a:r>
              <a:rPr lang="tr-TR" sz="1500" dirty="0" smtClean="0">
                <a:solidFill>
                  <a:schemeClr val="tx1">
                    <a:lumMod val="75000"/>
                    <a:lumOff val="25000"/>
                  </a:schemeClr>
                </a:solidFill>
                <a:latin typeface="Trebuchet MS" pitchFamily="34" charset="0"/>
              </a:rPr>
              <a:t>: </a:t>
            </a:r>
            <a:r>
              <a:rPr lang="tr-TR" sz="1500" dirty="0" err="1" smtClean="0">
                <a:solidFill>
                  <a:schemeClr val="tx1">
                    <a:lumMod val="75000"/>
                    <a:lumOff val="25000"/>
                  </a:schemeClr>
                </a:solidFill>
                <a:latin typeface="Trebuchet MS" pitchFamily="34" charset="0"/>
              </a:rPr>
              <a:t>yellow</a:t>
            </a:r>
            <a:r>
              <a:rPr lang="tr-TR" sz="1500" dirty="0" smtClean="0">
                <a:solidFill>
                  <a:schemeClr val="tx1">
                    <a:lumMod val="75000"/>
                    <a:lumOff val="25000"/>
                  </a:schemeClr>
                </a:solidFill>
                <a:latin typeface="Trebuchet MS" pitchFamily="34" charset="0"/>
              </a:rPr>
              <a:t>; </a:t>
            </a:r>
          </a:p>
          <a:p>
            <a:pPr lvl="0" algn="just">
              <a:spcBef>
                <a:spcPts val="600"/>
              </a:spcBef>
              <a:buClr>
                <a:srgbClr val="C00000"/>
              </a:buClr>
              <a:buSzPct val="100000"/>
            </a:pPr>
            <a:r>
              <a:rPr lang="tr-TR" sz="1500" dirty="0" smtClean="0">
                <a:solidFill>
                  <a:schemeClr val="tx1">
                    <a:lumMod val="75000"/>
                    <a:lumOff val="25000"/>
                  </a:schemeClr>
                </a:solidFill>
                <a:latin typeface="Trebuchet MS" pitchFamily="34" charset="0"/>
              </a:rPr>
              <a:t>            }</a:t>
            </a:r>
          </a:p>
          <a:p>
            <a:pPr lvl="0" algn="just">
              <a:spcBef>
                <a:spcPts val="600"/>
              </a:spcBef>
              <a:buClr>
                <a:srgbClr val="C00000"/>
              </a:buClr>
              <a:buSzPct val="100000"/>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style</a:t>
            </a:r>
            <a:r>
              <a:rPr lang="tr-TR" sz="1500" dirty="0" smtClean="0">
                <a:solidFill>
                  <a:schemeClr val="tx1">
                    <a:lumMod val="75000"/>
                    <a:lumOff val="25000"/>
                  </a:schemeClr>
                </a:solidFill>
                <a:latin typeface="Trebuchet MS" pitchFamily="34" charset="0"/>
              </a:rPr>
              <a:t>&gt;</a:t>
            </a:r>
          </a:p>
          <a:p>
            <a:pPr lvl="0" algn="just">
              <a:spcBef>
                <a:spcPts val="600"/>
              </a:spcBef>
              <a:buClr>
                <a:srgbClr val="C00000"/>
              </a:buClr>
              <a:buSzPct val="100000"/>
            </a:pPr>
            <a:r>
              <a:rPr lang="tr-TR" sz="1500" dirty="0" smtClean="0">
                <a:solidFill>
                  <a:schemeClr val="tx1">
                    <a:lumMod val="75000"/>
                    <a:lumOff val="25000"/>
                  </a:schemeClr>
                </a:solidFill>
                <a:latin typeface="Trebuchet MS" pitchFamily="34" charset="0"/>
              </a:rPr>
              <a:t>    &lt;/</a:t>
            </a:r>
            <a:r>
              <a:rPr lang="tr-TR" sz="1500" dirty="0" err="1" smtClean="0">
                <a:solidFill>
                  <a:schemeClr val="tx1">
                    <a:lumMod val="75000"/>
                    <a:lumOff val="25000"/>
                  </a:schemeClr>
                </a:solidFill>
                <a:latin typeface="Trebuchet MS" pitchFamily="34" charset="0"/>
              </a:rPr>
              <a:t>head</a:t>
            </a:r>
            <a:r>
              <a:rPr lang="tr-TR" sz="1500" dirty="0" smtClean="0">
                <a:solidFill>
                  <a:schemeClr val="tx1">
                    <a:lumMod val="75000"/>
                    <a:lumOff val="25000"/>
                  </a:schemeClr>
                </a:solidFill>
                <a:latin typeface="Trebuchet MS" pitchFamily="34" charset="0"/>
              </a:rPr>
              <a:t>&gt;</a:t>
            </a:r>
            <a:endParaRPr kumimoji="0" lang="tr-TR" sz="1500" b="0" i="0" u="none" strike="noStrike" kern="1200" cap="none" spc="0" normalizeH="0" baseline="0" noProof="0" dirty="0" smtClean="0">
              <a:ln>
                <a:noFill/>
              </a:ln>
              <a:solidFill>
                <a:schemeClr val="tx1">
                  <a:lumMod val="75000"/>
                  <a:lumOff val="25000"/>
                </a:schemeClr>
              </a:solidFill>
              <a:effectLst/>
              <a:uLnTx/>
              <a:uFillTx/>
              <a:latin typeface="Trebuchet MS" pitchFamily="34" charset="0"/>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88424" cy="5805264"/>
          </a:xfrm>
        </p:spPr>
        <p:txBody>
          <a:bodyPr>
            <a:normAutofit fontScale="70000" lnSpcReduction="20000"/>
          </a:bodyPr>
          <a:lstStyle/>
          <a:p>
            <a:pPr marL="0" indent="0" algn="just">
              <a:buFont typeface="Wingdings" pitchFamily="2" charset="2"/>
              <a:buNone/>
            </a:pPr>
            <a:r>
              <a:rPr lang="tr-TR" sz="3700" dirty="0" smtClean="0">
                <a:solidFill>
                  <a:srgbClr val="C00000"/>
                </a:solidFill>
                <a:latin typeface="Trebuchet MS" pitchFamily="34" charset="0"/>
              </a:rPr>
              <a:t>Kutuların Davranışı</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&lt;h1&gt; </a:t>
            </a:r>
            <a:r>
              <a:rPr lang="tr-TR" dirty="0" err="1" smtClean="0">
                <a:solidFill>
                  <a:schemeClr val="tx1">
                    <a:lumMod val="75000"/>
                    <a:lumOff val="25000"/>
                  </a:schemeClr>
                </a:solidFill>
                <a:latin typeface="Trebuchet MS" pitchFamily="34" charset="0"/>
              </a:rPr>
              <a:t>Display</a:t>
            </a:r>
            <a:r>
              <a:rPr lang="tr-TR" dirty="0" smtClean="0">
                <a:solidFill>
                  <a:schemeClr val="tx1">
                    <a:lumMod val="75000"/>
                    <a:lumOff val="25000"/>
                  </a:schemeClr>
                </a:solidFill>
                <a:latin typeface="Trebuchet MS" pitchFamily="34" charset="0"/>
              </a:rPr>
              <a:t> Özelliği&lt;/h1&gt;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&lt;h2&gt;</a:t>
            </a:r>
            <a:r>
              <a:rPr lang="tr-TR" dirty="0" err="1" smtClean="0">
                <a:solidFill>
                  <a:schemeClr val="tx1">
                    <a:lumMod val="75000"/>
                    <a:lumOff val="25000"/>
                  </a:schemeClr>
                </a:solidFill>
                <a:latin typeface="Trebuchet MS" pitchFamily="34" charset="0"/>
              </a:rPr>
              <a:t>display</a:t>
            </a:r>
            <a:r>
              <a:rPr lang="tr-TR" dirty="0" smtClean="0">
                <a:solidFill>
                  <a:schemeClr val="tx1">
                    <a:lumMod val="75000"/>
                    <a:lumOff val="25000"/>
                  </a:schemeClr>
                </a:solidFill>
                <a:latin typeface="Trebuchet MS" pitchFamily="34" charset="0"/>
              </a:rPr>
              <a:t>: inline&lt;/h2&gt;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&gt;NEÜ Yönetim Bilişim Sistemleri Bölümü, öğrencilere işletmelerin ve bireylerin yaşadığımız çağa ve topluma adını veren &lt;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="a"&gt;bilgiyi&lt;/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&gt; &lt;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="a"&gt;üretme&lt;/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&gt;, depolama, paylaşma ve bilgiye erişme ihtiyacını karşılamak için kullanılan yöntem, süreç ve sistemlerin planlanması, tasarlanması, kurulması ve yönetilmesi süreçlerini anlayabilme becerisi kazandırmaktır.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&lt;h2&gt;</a:t>
            </a:r>
            <a:r>
              <a:rPr lang="tr-TR" dirty="0" err="1" smtClean="0">
                <a:solidFill>
                  <a:schemeClr val="tx1">
                    <a:lumMod val="75000"/>
                    <a:lumOff val="25000"/>
                  </a:schemeClr>
                </a:solidFill>
                <a:latin typeface="Trebuchet MS" pitchFamily="34" charset="0"/>
              </a:rPr>
              <a:t>display</a:t>
            </a:r>
            <a:r>
              <a:rPr lang="tr-TR" dirty="0" smtClean="0">
                <a:solidFill>
                  <a:schemeClr val="tx1">
                    <a:lumMod val="75000"/>
                    <a:lumOff val="25000"/>
                  </a:schemeClr>
                </a:solidFill>
                <a:latin typeface="Trebuchet MS" pitchFamily="34" charset="0"/>
              </a:rPr>
              <a:t>: inline-</a:t>
            </a:r>
            <a:r>
              <a:rPr lang="tr-TR" dirty="0" err="1" smtClean="0">
                <a:solidFill>
                  <a:schemeClr val="tx1">
                    <a:lumMod val="75000"/>
                    <a:lumOff val="25000"/>
                  </a:schemeClr>
                </a:solidFill>
                <a:latin typeface="Trebuchet MS" pitchFamily="34" charset="0"/>
              </a:rPr>
              <a:t>block</a:t>
            </a:r>
            <a:r>
              <a:rPr lang="tr-TR" dirty="0" smtClean="0">
                <a:solidFill>
                  <a:schemeClr val="tx1">
                    <a:lumMod val="75000"/>
                    <a:lumOff val="25000"/>
                  </a:schemeClr>
                </a:solidFill>
                <a:latin typeface="Trebuchet MS" pitchFamily="34" charset="0"/>
              </a:rPr>
              <a:t>&lt;/h2&gt;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&gt;NEÜ Yönetim Bilişim Sistemleri Bölümü, öğrencilere işletmelerin ve bireylerin yaşadığımız çağa ve topluma adını veren &lt;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="b"&gt;bilgiyi&lt;/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&gt; &lt;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="b"&gt;üretme&lt;/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&gt;, depolama, paylaşma ve bilgiye erişme ihtiyacını karşılamak için kullanılan yöntem, süreç ve sistemlerin planlanması, tasarlanması, kurulması ve yönetilmesi süreçlerini anlayabilme becerisi kazandırmaktır.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&lt;h2&gt;</a:t>
            </a:r>
            <a:r>
              <a:rPr lang="tr-TR" dirty="0" err="1" smtClean="0">
                <a:solidFill>
                  <a:schemeClr val="tx1">
                    <a:lumMod val="75000"/>
                    <a:lumOff val="25000"/>
                  </a:schemeClr>
                </a:solidFill>
                <a:latin typeface="Trebuchet MS" pitchFamily="34" charset="0"/>
              </a:rPr>
              <a:t>display</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block</a:t>
            </a:r>
            <a:r>
              <a:rPr lang="tr-TR" dirty="0" smtClean="0">
                <a:solidFill>
                  <a:schemeClr val="tx1">
                    <a:lumMod val="75000"/>
                    <a:lumOff val="25000"/>
                  </a:schemeClr>
                </a:solidFill>
                <a:latin typeface="Trebuchet MS" pitchFamily="34" charset="0"/>
              </a:rPr>
              <a:t>&lt;/h2&gt;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&gt;NEÜ Yönetim Bilişim Sistemleri Bölümü, öğrencilere işletmelerin ve bireylerin yaşadığımız çağa ve topluma adını veren &lt;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="c"&gt;bilgiyi&lt;/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&gt; &lt;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class</a:t>
            </a:r>
            <a:r>
              <a:rPr lang="tr-TR" dirty="0" smtClean="0">
                <a:solidFill>
                  <a:schemeClr val="tx1">
                    <a:lumMod val="75000"/>
                    <a:lumOff val="25000"/>
                  </a:schemeClr>
                </a:solidFill>
                <a:latin typeface="Trebuchet MS" pitchFamily="34" charset="0"/>
              </a:rPr>
              <a:t>="c"&gt;üretme&lt;/</a:t>
            </a:r>
            <a:r>
              <a:rPr lang="tr-TR" dirty="0" err="1" smtClean="0">
                <a:solidFill>
                  <a:schemeClr val="tx1">
                    <a:lumMod val="75000"/>
                    <a:lumOff val="25000"/>
                  </a:schemeClr>
                </a:solidFill>
                <a:latin typeface="Trebuchet MS" pitchFamily="34" charset="0"/>
              </a:rPr>
              <a:t>span</a:t>
            </a:r>
            <a:r>
              <a:rPr lang="tr-TR" dirty="0" smtClean="0">
                <a:solidFill>
                  <a:schemeClr val="tx1">
                    <a:lumMod val="75000"/>
                    <a:lumOff val="25000"/>
                  </a:schemeClr>
                </a:solidFill>
                <a:latin typeface="Trebuchet MS" pitchFamily="34" charset="0"/>
              </a:rPr>
              <a:t>&gt;, depolama, paylaşma ve bilgiye erişme ihtiyacını karşılamak için kullanılan yöntem, süreç ve sistemlerin planlanması, tasarlanması, kurulması ve yönetilmesi süreçlerini anlayabilme becerisi kazandırmaktır.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4211960"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Genel Sayfa Düzeni</a:t>
            </a:r>
          </a:p>
          <a:p>
            <a:pPr marL="0" indent="0" algn="just">
              <a:buClr>
                <a:srgbClr val="C00000"/>
              </a:buClr>
              <a:buSzPct val="100000"/>
              <a:buNone/>
            </a:pPr>
            <a:endParaRPr lang="tr-TR" dirty="0" smtClean="0">
              <a:solidFill>
                <a:schemeClr val="tx1">
                  <a:lumMod val="75000"/>
                  <a:lumOff val="25000"/>
                </a:schemeClr>
              </a:solidFill>
              <a:latin typeface="Trebuchet MS" pitchFamily="34" charset="0"/>
            </a:endParaRPr>
          </a:p>
          <a:p>
            <a:pPr marL="0" indent="0" algn="just">
              <a:buClr>
                <a:srgbClr val="C00000"/>
              </a:buClr>
              <a:buSzPct val="100000"/>
              <a:buNone/>
            </a:pPr>
            <a:r>
              <a:rPr lang="tr-TR" dirty="0" smtClean="0">
                <a:solidFill>
                  <a:schemeClr val="tx1">
                    <a:lumMod val="75000"/>
                    <a:lumOff val="25000"/>
                  </a:schemeClr>
                </a:solidFill>
                <a:latin typeface="Trebuchet MS" pitchFamily="34" charset="0"/>
              </a:rPr>
              <a:t>Çok farklı sayfa tasarımları olmasına rağmen klasik bir sayfa yapısının genel yapısı çoğunlukla yandaki gibidir.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Bu tasarım ve etiketlerle arama motoruna sayfayla ilgili en doğru bilgi verilmiş olur.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 name="Picture 2"/>
          <p:cNvPicPr>
            <a:picLocks noChangeAspect="1" noChangeArrowheads="1"/>
          </p:cNvPicPr>
          <p:nvPr/>
        </p:nvPicPr>
        <p:blipFill>
          <a:blip r:embed="rId3" cstate="print"/>
          <a:srcRect/>
          <a:stretch>
            <a:fillRect/>
          </a:stretch>
        </p:blipFill>
        <p:spPr bwMode="auto">
          <a:xfrm>
            <a:off x="4644008" y="1772815"/>
            <a:ext cx="4062115" cy="4777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47500" lnSpcReduction="20000"/>
          </a:bodyPr>
          <a:lstStyle/>
          <a:p>
            <a:pPr marL="0" indent="0" algn="just">
              <a:buFont typeface="Wingdings" pitchFamily="2" charset="2"/>
              <a:buNone/>
            </a:pPr>
            <a:r>
              <a:rPr lang="tr-TR" sz="5500" dirty="0" smtClean="0">
                <a:solidFill>
                  <a:srgbClr val="C00000"/>
                </a:solidFill>
                <a:latin typeface="Trebuchet MS" pitchFamily="34" charset="0"/>
              </a:rPr>
              <a:t>Genel Sayfa Düzeni</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&lt;!DOCTYPE html&gt;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&lt;html&gt;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head</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style</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type</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text</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css</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body *{background-</a:t>
            </a:r>
            <a:r>
              <a:rPr lang="tr-TR" sz="3400" dirty="0" err="1" smtClean="0">
                <a:solidFill>
                  <a:schemeClr val="tx1">
                    <a:lumMod val="75000"/>
                    <a:lumOff val="25000"/>
                  </a:schemeClr>
                </a:solidFill>
                <a:latin typeface="Trebuchet MS" pitchFamily="34" charset="0"/>
              </a:rPr>
              <a:t>color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crimson</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border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bottom</a:t>
            </a:r>
            <a:r>
              <a:rPr lang="tr-TR" sz="3400" dirty="0" smtClean="0">
                <a:solidFill>
                  <a:schemeClr val="tx1">
                    <a:lumMod val="75000"/>
                    <a:lumOff val="25000"/>
                  </a:schemeClr>
                </a:solidFill>
                <a:latin typeface="Trebuchet MS" pitchFamily="34" charset="0"/>
              </a:rPr>
              <a:t>:2px </a:t>
            </a:r>
            <a:r>
              <a:rPr lang="tr-TR" sz="3400" dirty="0" err="1" smtClean="0">
                <a:solidFill>
                  <a:schemeClr val="tx1">
                    <a:lumMod val="75000"/>
                    <a:lumOff val="25000"/>
                  </a:schemeClr>
                </a:solidFill>
                <a:latin typeface="Trebuchet MS" pitchFamily="34" charset="0"/>
              </a:rPr>
              <a:t>solid</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white</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color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white</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margin</a:t>
            </a:r>
            <a:r>
              <a:rPr lang="tr-TR" sz="3400" dirty="0" smtClean="0">
                <a:solidFill>
                  <a:schemeClr val="tx1">
                    <a:lumMod val="75000"/>
                    <a:lumOff val="25000"/>
                  </a:schemeClr>
                </a:solidFill>
                <a:latin typeface="Trebuchet MS" pitchFamily="34" charset="0"/>
              </a:rPr>
              <a:t>: 5px; }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footer</a:t>
            </a:r>
            <a:r>
              <a:rPr lang="tr-TR" sz="3400" dirty="0" smtClean="0">
                <a:solidFill>
                  <a:schemeClr val="tx1">
                    <a:lumMod val="75000"/>
                    <a:lumOff val="25000"/>
                  </a:schemeClr>
                </a:solidFill>
                <a:latin typeface="Trebuchet MS" pitchFamily="34" charset="0"/>
              </a:rPr>
              <a:t>{background-</a:t>
            </a:r>
            <a:r>
              <a:rPr lang="tr-TR" sz="3400" dirty="0" err="1" smtClean="0">
                <a:solidFill>
                  <a:schemeClr val="tx1">
                    <a:lumMod val="75000"/>
                    <a:lumOff val="25000"/>
                  </a:schemeClr>
                </a:solidFill>
                <a:latin typeface="Trebuchet MS" pitchFamily="34" charset="0"/>
              </a:rPr>
              <a:t>color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black</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width</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auto</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bottom</a:t>
            </a:r>
            <a:r>
              <a:rPr lang="tr-TR" sz="3400" dirty="0" smtClean="0">
                <a:solidFill>
                  <a:schemeClr val="tx1">
                    <a:lumMod val="75000"/>
                    <a:lumOff val="25000"/>
                  </a:schemeClr>
                </a:solidFill>
                <a:latin typeface="Trebuchet MS" pitchFamily="34" charset="0"/>
              </a:rPr>
              <a:t>:0px; </a:t>
            </a:r>
            <a:r>
              <a:rPr lang="tr-TR" sz="3400" dirty="0" err="1" smtClean="0">
                <a:solidFill>
                  <a:schemeClr val="tx1">
                    <a:lumMod val="75000"/>
                    <a:lumOff val="25000"/>
                  </a:schemeClr>
                </a:solidFill>
                <a:latin typeface="Trebuchet MS" pitchFamily="34" charset="0"/>
              </a:rPr>
              <a:t>display</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block</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clear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left</a:t>
            </a:r>
            <a:r>
              <a:rPr lang="tr-TR" sz="3400" dirty="0" smtClean="0">
                <a:solidFill>
                  <a:schemeClr val="tx1">
                    <a:lumMod val="75000"/>
                    <a:lumOff val="25000"/>
                  </a:schemeClr>
                </a:solidFill>
                <a:latin typeface="Trebuchet MS" pitchFamily="34" charset="0"/>
              </a:rPr>
              <a:t>; }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header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height</a:t>
            </a:r>
            <a:r>
              <a:rPr lang="tr-TR" sz="3400" dirty="0" smtClean="0">
                <a:solidFill>
                  <a:schemeClr val="tx1">
                    <a:lumMod val="75000"/>
                    <a:lumOff val="25000"/>
                  </a:schemeClr>
                </a:solidFill>
                <a:latin typeface="Trebuchet MS" pitchFamily="34" charset="0"/>
              </a:rPr>
              <a:t>:100px;}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nav</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height</a:t>
            </a:r>
            <a:r>
              <a:rPr lang="tr-TR" sz="3400" dirty="0" smtClean="0">
                <a:solidFill>
                  <a:schemeClr val="tx1">
                    <a:lumMod val="75000"/>
                    <a:lumOff val="25000"/>
                  </a:schemeClr>
                </a:solidFill>
                <a:latin typeface="Trebuchet MS" pitchFamily="34" charset="0"/>
              </a:rPr>
              <a:t>:50px; background-</a:t>
            </a:r>
            <a:r>
              <a:rPr lang="tr-TR" sz="3400" dirty="0" err="1" smtClean="0">
                <a:solidFill>
                  <a:schemeClr val="tx1">
                    <a:lumMod val="75000"/>
                    <a:lumOff val="25000"/>
                  </a:schemeClr>
                </a:solidFill>
                <a:latin typeface="Trebuchet MS" pitchFamily="34" charset="0"/>
              </a:rPr>
              <a:t>color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yellow</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color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black</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article</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padding</a:t>
            </a:r>
            <a:r>
              <a:rPr lang="tr-TR" sz="3400" dirty="0" smtClean="0">
                <a:solidFill>
                  <a:schemeClr val="tx1">
                    <a:lumMod val="75000"/>
                    <a:lumOff val="25000"/>
                  </a:schemeClr>
                </a:solidFill>
                <a:latin typeface="Trebuchet MS" pitchFamily="34" charset="0"/>
              </a:rPr>
              <a:t>:10px; background-</a:t>
            </a:r>
            <a:r>
              <a:rPr lang="tr-TR" sz="3400" dirty="0" err="1" smtClean="0">
                <a:solidFill>
                  <a:schemeClr val="tx1">
                    <a:lumMod val="75000"/>
                    <a:lumOff val="25000"/>
                  </a:schemeClr>
                </a:solidFill>
                <a:latin typeface="Trebuchet MS" pitchFamily="34" charset="0"/>
              </a:rPr>
              <a:t>color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pink</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width</a:t>
            </a:r>
            <a:r>
              <a:rPr lang="tr-TR" sz="3400" dirty="0" smtClean="0">
                <a:solidFill>
                  <a:schemeClr val="tx1">
                    <a:lumMod val="75000"/>
                    <a:lumOff val="25000"/>
                  </a:schemeClr>
                </a:solidFill>
                <a:latin typeface="Trebuchet MS" pitchFamily="34" charset="0"/>
              </a:rPr>
              <a:t>:500px; </a:t>
            </a:r>
            <a:r>
              <a:rPr lang="tr-TR" sz="3400" dirty="0" err="1" smtClean="0">
                <a:solidFill>
                  <a:schemeClr val="tx1">
                    <a:lumMod val="75000"/>
                    <a:lumOff val="25000"/>
                  </a:schemeClr>
                </a:solidFill>
                <a:latin typeface="Trebuchet MS" pitchFamily="34" charset="0"/>
              </a:rPr>
              <a:t>float</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left</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clear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both</a:t>
            </a:r>
            <a:r>
              <a:rPr lang="tr-TR" sz="3400" dirty="0" smtClean="0">
                <a:solidFill>
                  <a:schemeClr val="tx1">
                    <a:lumMod val="75000"/>
                    <a:lumOff val="25000"/>
                  </a:schemeClr>
                </a:solidFill>
                <a:latin typeface="Trebuchet MS" pitchFamily="34" charset="0"/>
              </a:rPr>
              <a: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aside{</a:t>
            </a:r>
            <a:r>
              <a:rPr lang="tr-TR" sz="3400" dirty="0" err="1" smtClean="0">
                <a:solidFill>
                  <a:schemeClr val="tx1">
                    <a:lumMod val="75000"/>
                    <a:lumOff val="25000"/>
                  </a:schemeClr>
                </a:solidFill>
                <a:latin typeface="Trebuchet MS" pitchFamily="34" charset="0"/>
              </a:rPr>
              <a:t>width</a:t>
            </a:r>
            <a:r>
              <a:rPr lang="tr-TR" sz="3400" dirty="0" smtClean="0">
                <a:solidFill>
                  <a:schemeClr val="tx1">
                    <a:lumMod val="75000"/>
                    <a:lumOff val="25000"/>
                  </a:schemeClr>
                </a:solidFill>
                <a:latin typeface="Trebuchet MS" pitchFamily="34" charset="0"/>
              </a:rPr>
              <a:t>:300px; </a:t>
            </a:r>
            <a:r>
              <a:rPr lang="tr-TR" sz="3400" dirty="0" err="1" smtClean="0">
                <a:solidFill>
                  <a:schemeClr val="tx1">
                    <a:lumMod val="75000"/>
                    <a:lumOff val="25000"/>
                  </a:schemeClr>
                </a:solidFill>
                <a:latin typeface="Trebuchet MS" pitchFamily="34" charset="0"/>
              </a:rPr>
              <a:t>float</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left</a:t>
            </a:r>
            <a:r>
              <a:rPr lang="tr-TR" sz="3400" dirty="0" smtClean="0">
                <a:solidFill>
                  <a:schemeClr val="tx1">
                    <a:lumMod val="75000"/>
                    <a:lumOff val="25000"/>
                  </a:schemeClr>
                </a:solidFill>
                <a:latin typeface="Trebuchet MS" pitchFamily="34" charset="0"/>
              </a:rPr>
              <a: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anaicerik</a:t>
            </a:r>
            <a:r>
              <a:rPr lang="tr-TR" sz="3400" dirty="0" smtClean="0">
                <a:solidFill>
                  <a:schemeClr val="tx1">
                    <a:lumMod val="75000"/>
                    <a:lumOff val="25000"/>
                  </a:schemeClr>
                </a:solidFill>
                <a:latin typeface="Trebuchet MS" pitchFamily="34" charset="0"/>
              </a:rPr>
              <a:t>{background-</a:t>
            </a:r>
            <a:r>
              <a:rPr lang="tr-TR" sz="3400" dirty="0" err="1" smtClean="0">
                <a:solidFill>
                  <a:schemeClr val="tx1">
                    <a:lumMod val="75000"/>
                    <a:lumOff val="25000"/>
                  </a:schemeClr>
                </a:solidFill>
                <a:latin typeface="Trebuchet MS" pitchFamily="34" charset="0"/>
              </a:rPr>
              <a:t>color</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lightblue</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padding</a:t>
            </a:r>
            <a:r>
              <a:rPr lang="tr-TR" sz="3400" dirty="0" smtClean="0">
                <a:solidFill>
                  <a:schemeClr val="tx1">
                    <a:lumMod val="75000"/>
                    <a:lumOff val="25000"/>
                  </a:schemeClr>
                </a:solidFill>
                <a:latin typeface="Trebuchet MS" pitchFamily="34" charset="0"/>
              </a:rPr>
              <a:t>:5px;}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address</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transparent</a:t>
            </a:r>
            <a:r>
              <a:rPr lang="tr-TR" sz="3400" dirty="0" smtClean="0">
                <a:solidFill>
                  <a:schemeClr val="tx1">
                    <a:lumMod val="75000"/>
                    <a:lumOff val="25000"/>
                  </a:schemeClr>
                </a:solidFill>
                <a:latin typeface="Trebuchet MS" pitchFamily="34" charset="0"/>
              </a:rPr>
              <a:t>:0.8; </a:t>
            </a:r>
            <a:r>
              <a:rPr lang="tr-TR" sz="3400" dirty="0" err="1" smtClean="0">
                <a:solidFill>
                  <a:schemeClr val="tx1">
                    <a:lumMod val="75000"/>
                    <a:lumOff val="25000"/>
                  </a:schemeClr>
                </a:solidFill>
                <a:latin typeface="Trebuchet MS" pitchFamily="34" charset="0"/>
              </a:rPr>
              <a:t>height</a:t>
            </a:r>
            <a:r>
              <a:rPr lang="tr-TR" sz="3400" dirty="0" smtClean="0">
                <a:solidFill>
                  <a:schemeClr val="tx1">
                    <a:lumMod val="75000"/>
                    <a:lumOff val="25000"/>
                  </a:schemeClr>
                </a:solidFill>
                <a:latin typeface="Trebuchet MS" pitchFamily="34" charset="0"/>
              </a:rPr>
              <a:t>:20px;}</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style</a:t>
            </a:r>
            <a:r>
              <a:rPr lang="tr-TR" sz="3400" dirty="0" smtClean="0">
                <a:solidFill>
                  <a:schemeClr val="tx1">
                    <a:lumMod val="75000"/>
                    <a:lumOff val="25000"/>
                  </a:schemeClr>
                </a:solidFill>
                <a:latin typeface="Trebuchet MS" pitchFamily="34" charset="0"/>
              </a:rPr>
              <a:t>&gt;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head</a:t>
            </a:r>
            <a:r>
              <a:rPr lang="tr-TR" sz="3400" dirty="0" smtClean="0">
                <a:solidFill>
                  <a:schemeClr val="tx1">
                    <a:lumMod val="75000"/>
                    <a:lumOff val="25000"/>
                  </a:schemeClr>
                </a:solidFill>
                <a:latin typeface="Trebuchet MS" pitchFamily="34" charset="0"/>
              </a:rPr>
              <a:t>&gt;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&lt;body&gt;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class</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anaicerik</a:t>
            </a:r>
            <a:r>
              <a:rPr lang="tr-TR" sz="3400" dirty="0" smtClean="0">
                <a:solidFill>
                  <a:schemeClr val="tx1">
                    <a:lumMod val="75000"/>
                    <a:lumOff val="25000"/>
                  </a:schemeClr>
                </a:solidFill>
                <a:latin typeface="Trebuchet MS" pitchFamily="34" charset="0"/>
              </a:rPr>
              <a:t>"&gt;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header</a:t>
            </a:r>
            <a:r>
              <a:rPr lang="tr-TR" sz="3400" dirty="0" smtClean="0">
                <a:solidFill>
                  <a:schemeClr val="tx1">
                    <a:lumMod val="75000"/>
                    <a:lumOff val="25000"/>
                  </a:schemeClr>
                </a:solidFill>
                <a:latin typeface="Trebuchet MS" pitchFamily="34" charset="0"/>
              </a:rPr>
              <a:t>&gt;Başlık...&lt;/</a:t>
            </a:r>
            <a:r>
              <a:rPr lang="tr-TR" sz="3400" dirty="0" err="1" smtClean="0">
                <a:solidFill>
                  <a:schemeClr val="tx1">
                    <a:lumMod val="75000"/>
                    <a:lumOff val="25000"/>
                  </a:schemeClr>
                </a:solidFill>
                <a:latin typeface="Trebuchet MS" pitchFamily="34" charset="0"/>
              </a:rPr>
              <a:t>header</a:t>
            </a:r>
            <a:r>
              <a:rPr lang="tr-TR" sz="3400" dirty="0" smtClean="0">
                <a:solidFill>
                  <a:schemeClr val="tx1">
                    <a:lumMod val="75000"/>
                    <a:lumOff val="25000"/>
                  </a:schemeClr>
                </a:solidFill>
                <a:latin typeface="Trebuchet MS" pitchFamily="34" charset="0"/>
              </a:rPr>
              <a:t>&gt;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nav</a:t>
            </a:r>
            <a:r>
              <a:rPr lang="tr-TR" sz="3400" dirty="0" smtClean="0">
                <a:solidFill>
                  <a:schemeClr val="tx1">
                    <a:lumMod val="75000"/>
                    <a:lumOff val="25000"/>
                  </a:schemeClr>
                </a:solidFill>
                <a:latin typeface="Trebuchet MS" pitchFamily="34" charset="0"/>
              </a:rPr>
              <a:t>&gt; </a:t>
            </a:r>
            <a:r>
              <a:rPr lang="tr-TR" sz="3400" dirty="0" err="1" smtClean="0">
                <a:solidFill>
                  <a:schemeClr val="tx1">
                    <a:lumMod val="75000"/>
                    <a:lumOff val="25000"/>
                  </a:schemeClr>
                </a:solidFill>
                <a:latin typeface="Trebuchet MS" pitchFamily="34" charset="0"/>
              </a:rPr>
              <a:t>Nav</a:t>
            </a:r>
            <a:r>
              <a:rPr lang="tr-TR" sz="3400" dirty="0" smtClean="0">
                <a:solidFill>
                  <a:schemeClr val="tx1">
                    <a:lumMod val="75000"/>
                    <a:lumOff val="25000"/>
                  </a:schemeClr>
                </a:solidFill>
                <a:latin typeface="Trebuchet MS" pitchFamily="34" charset="0"/>
              </a:rPr>
              <a:t>...&lt;/</a:t>
            </a:r>
            <a:r>
              <a:rPr lang="tr-TR" sz="3400" dirty="0" err="1" smtClean="0">
                <a:solidFill>
                  <a:schemeClr val="tx1">
                    <a:lumMod val="75000"/>
                    <a:lumOff val="25000"/>
                  </a:schemeClr>
                </a:solidFill>
                <a:latin typeface="Trebuchet MS" pitchFamily="34" charset="0"/>
              </a:rPr>
              <a:t>nav</a:t>
            </a:r>
            <a:r>
              <a:rPr lang="tr-TR" sz="3400" dirty="0" smtClean="0">
                <a:solidFill>
                  <a:schemeClr val="tx1">
                    <a:lumMod val="75000"/>
                    <a:lumOff val="25000"/>
                  </a:schemeClr>
                </a:solidFill>
                <a:latin typeface="Trebuchet MS" pitchFamily="34" charset="0"/>
              </a:rPr>
              <a:t>&gt;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544616"/>
          </a:xfrm>
        </p:spPr>
        <p:txBody>
          <a:bodyPr>
            <a:normAutofit fontScale="47500" lnSpcReduction="20000"/>
          </a:bodyPr>
          <a:lstStyle/>
          <a:p>
            <a:pPr marL="0" indent="0" algn="just">
              <a:buFont typeface="Wingdings" pitchFamily="2" charset="2"/>
              <a:buNone/>
            </a:pPr>
            <a:r>
              <a:rPr lang="tr-TR" sz="5500" dirty="0" smtClean="0">
                <a:solidFill>
                  <a:srgbClr val="C00000"/>
                </a:solidFill>
                <a:latin typeface="Trebuchet MS" pitchFamily="34" charset="0"/>
              </a:rPr>
              <a:t>Genel Sayfa Düzeni</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article</a:t>
            </a:r>
            <a:r>
              <a:rPr lang="tr-TR" sz="3400" dirty="0" smtClean="0">
                <a:solidFill>
                  <a:schemeClr val="tx1">
                    <a:lumMod val="75000"/>
                    <a:lumOff val="25000"/>
                  </a:schemeClr>
                </a:solidFill>
                <a:latin typeface="Trebuchet MS" pitchFamily="34" charset="0"/>
              </a:rPr>
              <a:t>&gt;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 1..&lt;/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 2..&lt;/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 3..&lt;/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 4..&lt;/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article</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&lt;aside&gt; </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 1..&lt;/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 2..&lt;/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nav</a:t>
            </a:r>
            <a:r>
              <a:rPr lang="tr-TR" sz="3400" dirty="0" smtClean="0">
                <a:solidFill>
                  <a:schemeClr val="tx1">
                    <a:lumMod val="75000"/>
                    <a:lumOff val="25000"/>
                  </a:schemeClr>
                </a:solidFill>
                <a:latin typeface="Trebuchet MS" pitchFamily="34" charset="0"/>
              </a:rPr>
              <a:t>&gt;NAV..&lt;/</a:t>
            </a:r>
            <a:r>
              <a:rPr lang="tr-TR" sz="3400" dirty="0" err="1" smtClean="0">
                <a:solidFill>
                  <a:schemeClr val="tx1">
                    <a:lumMod val="75000"/>
                    <a:lumOff val="25000"/>
                  </a:schemeClr>
                </a:solidFill>
                <a:latin typeface="Trebuchet MS" pitchFamily="34" charset="0"/>
              </a:rPr>
              <a:t>nav</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&lt;/aside&gt;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footer</a:t>
            </a:r>
            <a:r>
              <a:rPr lang="tr-TR" sz="3400" dirty="0" smtClean="0">
                <a:solidFill>
                  <a:schemeClr val="tx1">
                    <a:lumMod val="75000"/>
                    <a:lumOff val="25000"/>
                  </a:schemeClr>
                </a:solidFill>
                <a:latin typeface="Trebuchet MS" pitchFamily="34" charset="0"/>
              </a:rPr>
              <a:t>&gt; </a:t>
            </a:r>
            <a:r>
              <a:rPr lang="tr-TR" sz="3400" dirty="0" err="1" smtClean="0">
                <a:solidFill>
                  <a:schemeClr val="tx1">
                    <a:lumMod val="75000"/>
                    <a:lumOff val="25000"/>
                  </a:schemeClr>
                </a:solidFill>
                <a:latin typeface="Trebuchet MS" pitchFamily="34" charset="0"/>
              </a:rPr>
              <a:t>Footer</a:t>
            </a:r>
            <a:r>
              <a:rPr lang="tr-TR" sz="3400" dirty="0" smtClean="0">
                <a:solidFill>
                  <a:schemeClr val="tx1">
                    <a:lumMod val="75000"/>
                    <a:lumOff val="25000"/>
                  </a:schemeClr>
                </a:solidFill>
                <a:latin typeface="Trebuchet MS" pitchFamily="34" charset="0"/>
              </a:rPr>
              <a: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address</a:t>
            </a:r>
            <a:r>
              <a:rPr lang="tr-TR" sz="3400" dirty="0" smtClean="0">
                <a:solidFill>
                  <a:schemeClr val="tx1">
                    <a:lumMod val="75000"/>
                    <a:lumOff val="25000"/>
                  </a:schemeClr>
                </a:solidFill>
                <a:latin typeface="Trebuchet MS" pitchFamily="34" charset="0"/>
              </a:rPr>
              <a:t>&gt; Uygulamalı Bilimler Fakültesi &lt;/</a:t>
            </a:r>
            <a:r>
              <a:rPr lang="tr-TR" sz="3400" dirty="0" err="1" smtClean="0">
                <a:solidFill>
                  <a:schemeClr val="tx1">
                    <a:lumMod val="75000"/>
                    <a:lumOff val="25000"/>
                  </a:schemeClr>
                </a:solidFill>
                <a:latin typeface="Trebuchet MS" pitchFamily="34" charset="0"/>
              </a:rPr>
              <a:t>address</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footer</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section</a:t>
            </a:r>
            <a:r>
              <a:rPr lang="tr-TR" sz="3400" dirty="0" smtClean="0">
                <a:solidFill>
                  <a:schemeClr val="tx1">
                    <a:lumMod val="75000"/>
                    <a:lumOff val="25000"/>
                  </a:schemeClr>
                </a:solidFill>
                <a:latin typeface="Trebuchet MS" pitchFamily="34" charset="0"/>
              </a:rPr>
              <a:t>&gt;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&lt;/body&gt;</a:t>
            </a:r>
          </a:p>
          <a:p>
            <a:pPr marL="0" indent="0" algn="just">
              <a:buFont typeface="Wingdings" pitchFamily="2" charset="2"/>
              <a:buNone/>
            </a:pPr>
            <a:r>
              <a:rPr lang="tr-TR" sz="3400" dirty="0" smtClean="0">
                <a:solidFill>
                  <a:schemeClr val="tx1">
                    <a:lumMod val="75000"/>
                    <a:lumOff val="25000"/>
                  </a:schemeClr>
                </a:solidFill>
                <a:latin typeface="Trebuchet MS" pitchFamily="34" charset="0"/>
              </a:rPr>
              <a:t>    &lt;/html&gt;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Temel Bilgiler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CSS, web sayfasında bulunan HTML komutlarını birer kutu olarak görür. CSS kutu modeli, temelde her HTML öğesinin etrafını saran bir kutudur. Aşağıdaki resim kutu modelini göstermektedir: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755576" y="3429000"/>
            <a:ext cx="3899218" cy="20608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Temel Bilgiler</a:t>
            </a:r>
          </a:p>
          <a:p>
            <a:pPr marL="0" indent="0" algn="just">
              <a:buClr>
                <a:srgbClr val="C00000"/>
              </a:buClr>
              <a:buSzPct val="100000"/>
              <a:buNone/>
            </a:pPr>
            <a:r>
              <a:rPr lang="tr-TR" dirty="0" err="1" smtClean="0">
                <a:solidFill>
                  <a:schemeClr val="tx1">
                    <a:lumMod val="75000"/>
                    <a:lumOff val="25000"/>
                  </a:schemeClr>
                </a:solidFill>
                <a:latin typeface="Trebuchet MS" pitchFamily="34" charset="0"/>
              </a:rPr>
              <a:t>CSS’e</a:t>
            </a:r>
            <a:r>
              <a:rPr lang="tr-TR" dirty="0" smtClean="0">
                <a:solidFill>
                  <a:schemeClr val="tx1">
                    <a:lumMod val="75000"/>
                    <a:lumOff val="25000"/>
                  </a:schemeClr>
                </a:solidFill>
                <a:latin typeface="Trebuchet MS" pitchFamily="34" charset="0"/>
              </a:rPr>
              <a:t> birer kutu gibi görünen HTML komutları içerik, iç-aralık (</a:t>
            </a:r>
            <a:r>
              <a:rPr lang="tr-TR" dirty="0" err="1" smtClean="0">
                <a:solidFill>
                  <a:srgbClr val="C00000"/>
                </a:solidFill>
                <a:latin typeface="Trebuchet MS" pitchFamily="34" charset="0"/>
              </a:rPr>
              <a:t>padding</a:t>
            </a:r>
            <a:r>
              <a:rPr lang="tr-TR" dirty="0" smtClean="0">
                <a:solidFill>
                  <a:schemeClr val="tx1">
                    <a:lumMod val="75000"/>
                    <a:lumOff val="25000"/>
                  </a:schemeClr>
                </a:solidFill>
                <a:latin typeface="Trebuchet MS" pitchFamily="34" charset="0"/>
              </a:rPr>
              <a:t>), kenarlık (</a:t>
            </a:r>
            <a:r>
              <a:rPr lang="tr-TR" dirty="0" err="1" smtClean="0">
                <a:solidFill>
                  <a:srgbClr val="C00000"/>
                </a:solidFill>
                <a:latin typeface="Trebuchet MS" pitchFamily="34" charset="0"/>
              </a:rPr>
              <a:t>border</a:t>
            </a:r>
            <a:r>
              <a:rPr lang="tr-TR" dirty="0" smtClean="0">
                <a:solidFill>
                  <a:schemeClr val="tx1">
                    <a:lumMod val="75000"/>
                    <a:lumOff val="25000"/>
                  </a:schemeClr>
                </a:solidFill>
                <a:latin typeface="Trebuchet MS" pitchFamily="34" charset="0"/>
              </a:rPr>
              <a:t>) ve dış-aralıktan (</a:t>
            </a:r>
            <a:r>
              <a:rPr lang="tr-TR" dirty="0" err="1" smtClean="0">
                <a:solidFill>
                  <a:srgbClr val="C00000"/>
                </a:solidFill>
                <a:latin typeface="Trebuchet MS" pitchFamily="34" charset="0"/>
              </a:rPr>
              <a:t>margin</a:t>
            </a:r>
            <a:r>
              <a:rPr lang="tr-TR" dirty="0" smtClean="0">
                <a:solidFill>
                  <a:schemeClr val="tx1">
                    <a:lumMod val="75000"/>
                    <a:lumOff val="25000"/>
                  </a:schemeClr>
                </a:solidFill>
                <a:latin typeface="Trebuchet MS" pitchFamily="34" charset="0"/>
              </a:rPr>
              <a:t>) oluşmaktadır.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Yani, her bir HTML komutu kutu modelinde aşağıdaki parametrelere sahiptir.</a:t>
            </a:r>
            <a:endParaRPr lang="tr-TR" sz="21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4" name="Picture 2"/>
          <p:cNvPicPr>
            <a:picLocks noChangeAspect="1" noChangeArrowheads="1"/>
          </p:cNvPicPr>
          <p:nvPr/>
        </p:nvPicPr>
        <p:blipFill>
          <a:blip r:embed="rId3" cstate="print"/>
          <a:srcRect l="7161" t="1952" r="8524" b="4329"/>
          <a:stretch>
            <a:fillRect/>
          </a:stretch>
        </p:blipFill>
        <p:spPr bwMode="auto">
          <a:xfrm>
            <a:off x="899592" y="3573016"/>
            <a:ext cx="6624736" cy="31798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4427984"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Temel Bilgiler</a:t>
            </a:r>
          </a:p>
          <a:p>
            <a:pPr marL="0" indent="0">
              <a:buClr>
                <a:srgbClr val="C00000"/>
              </a:buClr>
              <a:buSzPct val="100000"/>
              <a:buNone/>
            </a:pPr>
            <a:r>
              <a:rPr lang="tr-TR" dirty="0" smtClean="0">
                <a:solidFill>
                  <a:schemeClr val="tx1">
                    <a:lumMod val="75000"/>
                    <a:lumOff val="25000"/>
                  </a:schemeClr>
                </a:solidFill>
                <a:latin typeface="Trebuchet MS" pitchFamily="34" charset="0"/>
              </a:rPr>
              <a:t>Kutu modelinde bazı HTML komutları </a:t>
            </a:r>
            <a:r>
              <a:rPr lang="tr-TR" dirty="0" err="1" smtClean="0">
                <a:solidFill>
                  <a:srgbClr val="0070C0"/>
                </a:solidFill>
                <a:latin typeface="Trebuchet MS" pitchFamily="34" charset="0"/>
              </a:rPr>
              <a:t>block</a:t>
            </a:r>
            <a:r>
              <a:rPr lang="tr-TR" dirty="0" smtClean="0">
                <a:solidFill>
                  <a:schemeClr val="tx1">
                    <a:lumMod val="75000"/>
                    <a:lumOff val="25000"/>
                  </a:schemeClr>
                </a:solidFill>
                <a:latin typeface="Trebuchet MS" pitchFamily="34" charset="0"/>
              </a:rPr>
              <a:t>, bazıları HTML komutları ise </a:t>
            </a:r>
            <a:r>
              <a:rPr lang="tr-TR" dirty="0" smtClean="0">
                <a:solidFill>
                  <a:srgbClr val="0070C0"/>
                </a:solidFill>
                <a:latin typeface="Trebuchet MS" pitchFamily="34" charset="0"/>
              </a:rPr>
              <a:t>inline</a:t>
            </a:r>
            <a:r>
              <a:rPr lang="tr-TR" dirty="0" smtClean="0">
                <a:solidFill>
                  <a:schemeClr val="tx1">
                    <a:lumMod val="75000"/>
                    <a:lumOff val="25000"/>
                  </a:schemeClr>
                </a:solidFill>
                <a:latin typeface="Trebuchet MS" pitchFamily="34" charset="0"/>
              </a:rPr>
              <a:t> olarak çalışır.</a:t>
            </a:r>
          </a:p>
          <a:p>
            <a:pPr marL="0" indent="0">
              <a:buClr>
                <a:srgbClr val="C00000"/>
              </a:buClr>
              <a:buSzPct val="100000"/>
              <a:buNone/>
            </a:pPr>
            <a:r>
              <a:rPr lang="tr-TR" dirty="0" smtClean="0">
                <a:solidFill>
                  <a:srgbClr val="0070C0"/>
                </a:solidFill>
                <a:latin typeface="Trebuchet MS" pitchFamily="34" charset="0"/>
              </a:rPr>
              <a:t>Blok</a:t>
            </a:r>
            <a:r>
              <a:rPr lang="tr-TR" dirty="0" smtClean="0">
                <a:solidFill>
                  <a:schemeClr val="tx1">
                    <a:lumMod val="75000"/>
                    <a:lumOff val="25000"/>
                  </a:schemeClr>
                </a:solidFill>
                <a:latin typeface="Trebuchet MS" pitchFamily="34" charset="0"/>
              </a:rPr>
              <a:t> olarak çalışan </a:t>
            </a:r>
            <a:r>
              <a:rPr lang="tr-TR" dirty="0" err="1" smtClean="0">
                <a:solidFill>
                  <a:srgbClr val="C00000"/>
                </a:solidFill>
                <a:latin typeface="Trebuchet MS" pitchFamily="34" charset="0"/>
              </a:rPr>
              <a:t>hx</a:t>
            </a:r>
            <a:r>
              <a:rPr lang="tr-TR" dirty="0" smtClean="0">
                <a:solidFill>
                  <a:schemeClr val="tx1">
                    <a:lumMod val="75000"/>
                    <a:lumOff val="25000"/>
                  </a:schemeClr>
                </a:solidFill>
                <a:latin typeface="Trebuchet MS" pitchFamily="34" charset="0"/>
              </a:rPr>
              <a:t>, </a:t>
            </a:r>
            <a:r>
              <a:rPr lang="tr-TR" dirty="0" err="1" smtClean="0">
                <a:solidFill>
                  <a:srgbClr val="C00000"/>
                </a:solidFill>
                <a:latin typeface="Trebuchet MS" pitchFamily="34" charset="0"/>
              </a:rPr>
              <a:t>table</a:t>
            </a:r>
            <a:r>
              <a:rPr lang="tr-TR" dirty="0" smtClean="0">
                <a:solidFill>
                  <a:schemeClr val="tx1">
                    <a:lumMod val="75000"/>
                    <a:lumOff val="25000"/>
                  </a:schemeClr>
                </a:solidFill>
                <a:latin typeface="Trebuchet MS" pitchFamily="34" charset="0"/>
              </a:rPr>
              <a:t> veya </a:t>
            </a:r>
            <a:r>
              <a:rPr lang="tr-TR" dirty="0" smtClean="0">
                <a:solidFill>
                  <a:srgbClr val="C00000"/>
                </a:solidFill>
                <a:latin typeface="Trebuchet MS" pitchFamily="34" charset="0"/>
              </a:rPr>
              <a:t>p</a:t>
            </a:r>
            <a:r>
              <a:rPr lang="tr-TR" dirty="0" smtClean="0">
                <a:solidFill>
                  <a:schemeClr val="tx1">
                    <a:lumMod val="75000"/>
                    <a:lumOff val="25000"/>
                  </a:schemeClr>
                </a:solidFill>
                <a:latin typeface="Trebuchet MS" pitchFamily="34" charset="0"/>
              </a:rPr>
              <a:t> gibi komutlar sayfanın solundan sağına kadar bulundukları tüm satırı </a:t>
            </a:r>
            <a:r>
              <a:rPr lang="tr-TR" dirty="0" err="1" smtClean="0">
                <a:solidFill>
                  <a:schemeClr val="tx1">
                    <a:lumMod val="75000"/>
                    <a:lumOff val="25000"/>
                  </a:schemeClr>
                </a:solidFill>
                <a:latin typeface="Trebuchet MS" pitchFamily="34" charset="0"/>
              </a:rPr>
              <a:t>kaplarkan</a:t>
            </a:r>
            <a:r>
              <a:rPr lang="tr-TR" dirty="0" smtClean="0">
                <a:solidFill>
                  <a:schemeClr val="tx1">
                    <a:lumMod val="75000"/>
                    <a:lumOff val="25000"/>
                  </a:schemeClr>
                </a:solidFill>
                <a:latin typeface="Trebuchet MS" pitchFamily="34" charset="0"/>
              </a:rPr>
              <a:t>, </a:t>
            </a:r>
            <a:r>
              <a:rPr lang="tr-TR" dirty="0" smtClean="0">
                <a:solidFill>
                  <a:srgbClr val="0070C0"/>
                </a:solidFill>
                <a:latin typeface="Trebuchet MS" pitchFamily="34" charset="0"/>
              </a:rPr>
              <a:t>inline</a:t>
            </a:r>
            <a:r>
              <a:rPr lang="tr-TR" dirty="0" smtClean="0">
                <a:solidFill>
                  <a:schemeClr val="tx1">
                    <a:lumMod val="75000"/>
                    <a:lumOff val="25000"/>
                  </a:schemeClr>
                </a:solidFill>
                <a:latin typeface="Trebuchet MS" pitchFamily="34" charset="0"/>
              </a:rPr>
              <a:t> olarak çalışan </a:t>
            </a:r>
            <a:r>
              <a:rPr lang="tr-TR" dirty="0" smtClean="0">
                <a:solidFill>
                  <a:srgbClr val="C00000"/>
                </a:solidFill>
                <a:latin typeface="Trebuchet MS" pitchFamily="34" charset="0"/>
              </a:rPr>
              <a:t>a</a:t>
            </a:r>
            <a:r>
              <a:rPr lang="tr-TR" dirty="0" smtClean="0">
                <a:solidFill>
                  <a:schemeClr val="tx1">
                    <a:lumMod val="75000"/>
                    <a:lumOff val="25000"/>
                  </a:schemeClr>
                </a:solidFill>
                <a:latin typeface="Trebuchet MS" pitchFamily="34" charset="0"/>
              </a:rPr>
              <a:t>, </a:t>
            </a:r>
            <a:r>
              <a:rPr lang="tr-TR" dirty="0" smtClean="0">
                <a:solidFill>
                  <a:srgbClr val="C00000"/>
                </a:solidFill>
                <a:latin typeface="Trebuchet MS" pitchFamily="34" charset="0"/>
              </a:rPr>
              <a:t>b</a:t>
            </a:r>
            <a:r>
              <a:rPr lang="tr-TR" dirty="0" smtClean="0">
                <a:solidFill>
                  <a:schemeClr val="tx1">
                    <a:lumMod val="75000"/>
                    <a:lumOff val="25000"/>
                  </a:schemeClr>
                </a:solidFill>
                <a:latin typeface="Trebuchet MS" pitchFamily="34" charset="0"/>
              </a:rPr>
              <a:t>, </a:t>
            </a:r>
            <a:r>
              <a:rPr lang="tr-TR" dirty="0" smtClean="0">
                <a:solidFill>
                  <a:srgbClr val="C00000"/>
                </a:solidFill>
                <a:latin typeface="Trebuchet MS" pitchFamily="34" charset="0"/>
              </a:rPr>
              <a:t>em</a:t>
            </a:r>
            <a:r>
              <a:rPr lang="tr-TR" dirty="0" smtClean="0">
                <a:solidFill>
                  <a:schemeClr val="tx1">
                    <a:lumMod val="75000"/>
                    <a:lumOff val="25000"/>
                  </a:schemeClr>
                </a:solidFill>
                <a:latin typeface="Trebuchet MS" pitchFamily="34" charset="0"/>
              </a:rPr>
              <a:t> veya </a:t>
            </a:r>
            <a:r>
              <a:rPr lang="tr-TR" dirty="0" err="1" smtClean="0">
                <a:solidFill>
                  <a:srgbClr val="C00000"/>
                </a:solidFill>
                <a:latin typeface="Trebuchet MS" pitchFamily="34" charset="0"/>
              </a:rPr>
              <a:t>img</a:t>
            </a:r>
            <a:r>
              <a:rPr lang="tr-TR" dirty="0" smtClean="0">
                <a:solidFill>
                  <a:schemeClr val="tx1">
                    <a:lumMod val="75000"/>
                    <a:lumOff val="25000"/>
                  </a:schemeClr>
                </a:solidFill>
                <a:latin typeface="Trebuchet MS" pitchFamily="34" charset="0"/>
              </a:rPr>
              <a:t> gibi komutlar sadece bulundukları alanı kaplar.</a:t>
            </a:r>
            <a:endParaRPr lang="tr-TR" sz="21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3074" name="Picture 2"/>
          <p:cNvPicPr>
            <a:picLocks noChangeAspect="1" noChangeArrowheads="1"/>
          </p:cNvPicPr>
          <p:nvPr/>
        </p:nvPicPr>
        <p:blipFill>
          <a:blip r:embed="rId3" cstate="print"/>
          <a:srcRect b="3175"/>
          <a:stretch>
            <a:fillRect/>
          </a:stretch>
        </p:blipFill>
        <p:spPr bwMode="auto">
          <a:xfrm>
            <a:off x="4648001" y="1196752"/>
            <a:ext cx="4100463"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Boyutu ve Aralıklar</a:t>
            </a:r>
          </a:p>
          <a:p>
            <a:pPr marL="0" indent="0">
              <a:buClr>
                <a:srgbClr val="C00000"/>
              </a:buClr>
              <a:buSzPct val="100000"/>
              <a:buNone/>
            </a:pPr>
            <a:r>
              <a:rPr lang="tr-TR" dirty="0" smtClean="0">
                <a:solidFill>
                  <a:schemeClr val="tx1">
                    <a:lumMod val="75000"/>
                    <a:lumOff val="25000"/>
                  </a:schemeClr>
                </a:solidFill>
                <a:latin typeface="Trebuchet MS" pitchFamily="34" charset="0"/>
              </a:rPr>
              <a:t>Kutu boyutunu belirlemek için </a:t>
            </a:r>
            <a:r>
              <a:rPr lang="tr-TR" dirty="0" err="1" smtClean="0">
                <a:solidFill>
                  <a:srgbClr val="C00000"/>
                </a:solidFill>
                <a:latin typeface="Trebuchet MS" pitchFamily="34" charset="0"/>
              </a:rPr>
              <a:t>width</a:t>
            </a:r>
            <a:r>
              <a:rPr lang="tr-TR" dirty="0" smtClean="0">
                <a:solidFill>
                  <a:schemeClr val="tx1">
                    <a:lumMod val="75000"/>
                    <a:lumOff val="25000"/>
                  </a:schemeClr>
                </a:solidFill>
                <a:latin typeface="Trebuchet MS" pitchFamily="34" charset="0"/>
              </a:rPr>
              <a:t> ve </a:t>
            </a:r>
            <a:r>
              <a:rPr lang="tr-TR" dirty="0" err="1" smtClean="0">
                <a:solidFill>
                  <a:srgbClr val="C00000"/>
                </a:solidFill>
                <a:latin typeface="Trebuchet MS" pitchFamily="34" charset="0"/>
              </a:rPr>
              <a:t>height</a:t>
            </a:r>
            <a:r>
              <a:rPr lang="tr-TR" dirty="0" smtClean="0">
                <a:solidFill>
                  <a:schemeClr val="tx1">
                    <a:lumMod val="75000"/>
                    <a:lumOff val="25000"/>
                  </a:schemeClr>
                </a:solidFill>
                <a:latin typeface="Trebuchet MS" pitchFamily="34" charset="0"/>
              </a:rPr>
              <a:t> özellikleri, aralıkları belirlemek için ise </a:t>
            </a:r>
            <a:r>
              <a:rPr lang="tr-TR" dirty="0" err="1" smtClean="0">
                <a:solidFill>
                  <a:srgbClr val="C00000"/>
                </a:solidFill>
                <a:latin typeface="Trebuchet MS" pitchFamily="34" charset="0"/>
              </a:rPr>
              <a:t>padding</a:t>
            </a:r>
            <a:r>
              <a:rPr lang="tr-TR" dirty="0" smtClean="0">
                <a:solidFill>
                  <a:schemeClr val="tx1">
                    <a:lumMod val="75000"/>
                    <a:lumOff val="25000"/>
                  </a:schemeClr>
                </a:solidFill>
                <a:latin typeface="Trebuchet MS" pitchFamily="34" charset="0"/>
              </a:rPr>
              <a:t> ve </a:t>
            </a:r>
            <a:r>
              <a:rPr lang="tr-TR" dirty="0" err="1" smtClean="0">
                <a:solidFill>
                  <a:srgbClr val="C00000"/>
                </a:solidFill>
                <a:latin typeface="Trebuchet MS" pitchFamily="34" charset="0"/>
              </a:rPr>
              <a:t>margin</a:t>
            </a:r>
            <a:r>
              <a:rPr lang="tr-TR" dirty="0" smtClean="0">
                <a:solidFill>
                  <a:schemeClr val="tx1">
                    <a:lumMod val="75000"/>
                    <a:lumOff val="25000"/>
                  </a:schemeClr>
                </a:solidFill>
                <a:latin typeface="Trebuchet MS" pitchFamily="34" charset="0"/>
              </a:rPr>
              <a:t> özellikleri kullanılır.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7" name="Picture 2"/>
          <p:cNvPicPr>
            <a:picLocks noChangeAspect="1" noChangeArrowheads="1"/>
          </p:cNvPicPr>
          <p:nvPr/>
        </p:nvPicPr>
        <p:blipFill>
          <a:blip r:embed="rId3" cstate="print"/>
          <a:srcRect l="7161" t="1952" r="8524" b="4329"/>
          <a:stretch>
            <a:fillRect/>
          </a:stretch>
        </p:blipFill>
        <p:spPr bwMode="auto">
          <a:xfrm>
            <a:off x="971600" y="2780928"/>
            <a:ext cx="6624736" cy="31798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Kutu Boyutu ve Aralıklar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Bir elemanın genişlik ve yükseklik özellikleri CSS ile ayarlandığında, sadece içerik alanının genişlik ve yüksekliği ayarlanır.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Bir öğenin tam boyutunu hesaplamak için dolgu, kenarlıklar ve kenar boşlukları da eklenmelidir.</a:t>
            </a:r>
          </a:p>
          <a:p>
            <a:pPr marL="0" indent="0" algn="just">
              <a:buClr>
                <a:srgbClr val="C00000"/>
              </a:buClr>
              <a:buSzPct val="100000"/>
              <a:buNone/>
            </a:pPr>
            <a:r>
              <a:rPr lang="tr-TR" i="1" dirty="0" smtClean="0">
                <a:solidFill>
                  <a:srgbClr val="C00000"/>
                </a:solidFill>
                <a:latin typeface="Trebuchet MS" pitchFamily="34" charset="0"/>
              </a:rPr>
              <a:t>Bir elemanın toplam genişliği:</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Toplam öğe genişliği = genişlik + sol dolgu + sağ dolgu + sol kenarlık + sağ kenarlık + sol kenar boşluğu + sağ kenar boşluğu</a:t>
            </a:r>
          </a:p>
          <a:p>
            <a:pPr marL="0" indent="0" algn="just">
              <a:buClr>
                <a:srgbClr val="C00000"/>
              </a:buClr>
              <a:buSzPct val="100000"/>
              <a:buNone/>
            </a:pPr>
            <a:r>
              <a:rPr lang="tr-TR" i="1" dirty="0" smtClean="0">
                <a:solidFill>
                  <a:srgbClr val="C00000"/>
                </a:solidFill>
                <a:latin typeface="Trebuchet MS" pitchFamily="34" charset="0"/>
              </a:rPr>
              <a:t>Bir elemanın toplam yüksekliği:</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Toplam öğe yüksekliği = yükseklik + üst dolgu + alt dolgu + üst kenarlık + alt kenarlık + üst kenar boşluğu + alt kenar boşluğu</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62500" lnSpcReduction="20000"/>
          </a:bodyPr>
          <a:lstStyle/>
          <a:p>
            <a:pPr marL="0" indent="0" algn="just">
              <a:buFont typeface="Wingdings" pitchFamily="2" charset="2"/>
              <a:buNone/>
            </a:pPr>
            <a:r>
              <a:rPr lang="tr-TR" sz="4200" dirty="0" smtClean="0">
                <a:solidFill>
                  <a:srgbClr val="C00000"/>
                </a:solidFill>
                <a:latin typeface="Trebuchet MS" pitchFamily="34" charset="0"/>
              </a:rPr>
              <a:t>Kutu Boyutu ve Aralıklar</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&lt;!DOCTYPE 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width</a:t>
            </a:r>
            <a:r>
              <a:rPr lang="tr-TR" dirty="0" smtClean="0">
                <a:solidFill>
                  <a:schemeClr val="tx1">
                    <a:lumMod val="75000"/>
                    <a:lumOff val="25000"/>
                  </a:schemeClr>
                </a:solidFill>
                <a:latin typeface="Trebuchet MS" pitchFamily="34" charset="0"/>
              </a:rPr>
              <a:t>: 320px;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padding</a:t>
            </a:r>
            <a:r>
              <a:rPr lang="tr-TR" dirty="0" smtClean="0">
                <a:solidFill>
                  <a:schemeClr val="tx1">
                    <a:lumMod val="75000"/>
                    <a:lumOff val="25000"/>
                  </a:schemeClr>
                </a:solidFill>
                <a:latin typeface="Trebuchet MS" pitchFamily="34" charset="0"/>
              </a:rPr>
              <a:t>: 10px;</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border</a:t>
            </a:r>
            <a:r>
              <a:rPr lang="tr-TR" dirty="0" smtClean="0">
                <a:solidFill>
                  <a:schemeClr val="tx1">
                    <a:lumMod val="75000"/>
                    <a:lumOff val="25000"/>
                  </a:schemeClr>
                </a:solidFill>
                <a:latin typeface="Trebuchet MS" pitchFamily="34" charset="0"/>
              </a:rPr>
              <a:t>: 5px </a:t>
            </a:r>
            <a:r>
              <a:rPr lang="tr-TR" dirty="0" err="1" smtClean="0">
                <a:solidFill>
                  <a:schemeClr val="tx1">
                    <a:lumMod val="75000"/>
                    <a:lumOff val="25000"/>
                  </a:schemeClr>
                </a:solidFill>
                <a:latin typeface="Trebuchet MS" pitchFamily="34" charset="0"/>
              </a:rPr>
              <a:t>solid</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gray</a:t>
            </a:r>
            <a:r>
              <a:rPr lang="tr-TR" dirty="0" smtClean="0">
                <a:solidFill>
                  <a:schemeClr val="tx1">
                    <a:lumMod val="75000"/>
                    <a:lumOff val="25000"/>
                  </a:schemeClr>
                </a:solidFill>
                <a:latin typeface="Trebuchet MS" pitchFamily="34" charset="0"/>
              </a:rPr>
              <a: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margin</a:t>
            </a:r>
            <a:r>
              <a:rPr lang="tr-TR" dirty="0" smtClean="0">
                <a:solidFill>
                  <a:schemeClr val="tx1">
                    <a:lumMod val="75000"/>
                    <a:lumOff val="25000"/>
                  </a:schemeClr>
                </a:solidFill>
                <a:latin typeface="Trebuchet MS" pitchFamily="34" charset="0"/>
              </a:rPr>
              <a:t>: 0;</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style</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head</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&lt;h2&gt;Toplam Genişliğin Hesaplanması:&lt;/h2&gt;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img</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src</a:t>
            </a:r>
            <a:r>
              <a:rPr lang="tr-TR" dirty="0" smtClean="0">
                <a:solidFill>
                  <a:schemeClr val="tx1">
                    <a:lumMod val="75000"/>
                    <a:lumOff val="25000"/>
                  </a:schemeClr>
                </a:solidFill>
                <a:latin typeface="Trebuchet MS" pitchFamily="34" charset="0"/>
              </a:rPr>
              <a:t>="resimler/klematis4_</a:t>
            </a:r>
            <a:r>
              <a:rPr lang="tr-TR" dirty="0" err="1" smtClean="0">
                <a:solidFill>
                  <a:schemeClr val="tx1">
                    <a:lumMod val="75000"/>
                    <a:lumOff val="25000"/>
                  </a:schemeClr>
                </a:solidFill>
                <a:latin typeface="Trebuchet MS" pitchFamily="34" charset="0"/>
              </a:rPr>
              <a:t>big</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jpg</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width</a:t>
            </a:r>
            <a:r>
              <a:rPr lang="tr-TR" dirty="0" smtClean="0">
                <a:solidFill>
                  <a:schemeClr val="tx1">
                    <a:lumMod val="75000"/>
                    <a:lumOff val="25000"/>
                  </a:schemeClr>
                </a:solidFill>
                <a:latin typeface="Trebuchet MS" pitchFamily="34" charset="0"/>
              </a:rPr>
              <a:t>="350" </a:t>
            </a:r>
            <a:r>
              <a:rPr lang="tr-TR" dirty="0" err="1" smtClean="0">
                <a:solidFill>
                  <a:schemeClr val="tx1">
                    <a:lumMod val="75000"/>
                    <a:lumOff val="25000"/>
                  </a:schemeClr>
                </a:solidFill>
                <a:latin typeface="Trebuchet MS" pitchFamily="34" charset="0"/>
              </a:rPr>
              <a:t>height</a:t>
            </a:r>
            <a:r>
              <a:rPr lang="tr-TR" dirty="0" smtClean="0">
                <a:solidFill>
                  <a:schemeClr val="tx1">
                    <a:lumMod val="75000"/>
                    <a:lumOff val="25000"/>
                  </a:schemeClr>
                </a:solidFill>
                <a:latin typeface="Trebuchet MS" pitchFamily="34" charset="0"/>
              </a:rPr>
              <a:t>="263" alt="</a:t>
            </a:r>
            <a:r>
              <a:rPr lang="tr-TR" dirty="0" err="1" smtClean="0">
                <a:solidFill>
                  <a:schemeClr val="tx1">
                    <a:lumMod val="75000"/>
                    <a:lumOff val="25000"/>
                  </a:schemeClr>
                </a:solidFill>
                <a:latin typeface="Trebuchet MS" pitchFamily="34" charset="0"/>
              </a:rPr>
              <a:t>Klematis</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&gt;Yukarıdaki resmin genişliği 350px </a:t>
            </a:r>
            <a:r>
              <a:rPr lang="tr-TR" dirty="0" err="1" smtClean="0">
                <a:solidFill>
                  <a:schemeClr val="tx1">
                    <a:lumMod val="75000"/>
                    <a:lumOff val="25000"/>
                  </a:schemeClr>
                </a:solidFill>
                <a:latin typeface="Trebuchet MS" pitchFamily="34" charset="0"/>
              </a:rPr>
              <a:t>dir</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 elemanının toplam genişliği ise 350px </a:t>
            </a:r>
            <a:r>
              <a:rPr lang="tr-TR" dirty="0" err="1" smtClean="0">
                <a:solidFill>
                  <a:schemeClr val="tx1">
                    <a:lumMod val="75000"/>
                    <a:lumOff val="25000"/>
                  </a:schemeClr>
                </a:solidFill>
                <a:latin typeface="Trebuchet MS" pitchFamily="34" charset="0"/>
              </a:rPr>
              <a:t>dir</a:t>
            </a:r>
            <a:r>
              <a:rPr lang="tr-TR" dirty="0" smtClean="0">
                <a:solidFill>
                  <a:schemeClr val="tx1">
                    <a:lumMod val="75000"/>
                    <a:lumOff val="25000"/>
                  </a:schemeClr>
                </a:solidFill>
                <a:latin typeface="Trebuchet MS" pitchFamily="34" charset="0"/>
              </a:rPr>
              <a:t>&lt;/</a:t>
            </a:r>
            <a:r>
              <a:rPr lang="tr-TR" dirty="0" err="1" smtClean="0">
                <a:solidFill>
                  <a:schemeClr val="tx1">
                    <a:lumMod val="75000"/>
                    <a:lumOff val="25000"/>
                  </a:schemeClr>
                </a:solidFill>
                <a:latin typeface="Trebuchet MS" pitchFamily="34" charset="0"/>
              </a:rPr>
              <a:t>div</a:t>
            </a:r>
            <a:r>
              <a:rPr lang="tr-TR" dirty="0" smtClean="0">
                <a:solidFill>
                  <a:schemeClr val="tx1">
                    <a:lumMod val="75000"/>
                    <a:lumOff val="25000"/>
                  </a:schemeClr>
                </a:solidFill>
                <a:latin typeface="Trebuchet MS" pitchFamily="34" charset="0"/>
              </a:rPr>
              <a:t>&gt;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    &lt;/body&gt;</a:t>
            </a:r>
          </a:p>
          <a:p>
            <a:pPr marL="0" indent="0" algn="just">
              <a:buClr>
                <a:srgbClr val="C00000"/>
              </a:buClr>
              <a:buSzPct val="100000"/>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CSS (CASCADE STYLE SHEETS)</a:t>
            </a: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18074</TotalTime>
  <Words>3891</Words>
  <Application>Microsoft Office PowerPoint</Application>
  <PresentationFormat>Ekran Gösterisi (4:3)</PresentationFormat>
  <Paragraphs>621</Paragraphs>
  <Slides>37</Slides>
  <Notes>36</Notes>
  <HiddenSlides>0</HiddenSlides>
  <MMClips>0</MMClips>
  <ScaleCrop>false</ScaleCrop>
  <HeadingPairs>
    <vt:vector size="4" baseType="variant">
      <vt:variant>
        <vt:lpstr>Tema</vt:lpstr>
      </vt:variant>
      <vt:variant>
        <vt:i4>1</vt:i4>
      </vt:variant>
      <vt:variant>
        <vt:lpstr>Slayt Başlıkları</vt:lpstr>
      </vt:variant>
      <vt:variant>
        <vt:i4>37</vt:i4>
      </vt:variant>
    </vt:vector>
  </HeadingPairs>
  <TitlesOfParts>
    <vt:vector size="38" baseType="lpstr">
      <vt:lpstr>Cumba</vt:lpstr>
      <vt:lpstr>WEB TASARIMI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lpstr>Slayt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Eğitimle İlgili </dc:title>
  <dc:creator>AOguz</dc:creator>
  <cp:lastModifiedBy>Akturk</cp:lastModifiedBy>
  <cp:revision>1265</cp:revision>
  <dcterms:created xsi:type="dcterms:W3CDTF">2012-10-12T19:56:05Z</dcterms:created>
  <dcterms:modified xsi:type="dcterms:W3CDTF">2022-12-23T06:33:26Z</dcterms:modified>
</cp:coreProperties>
</file>