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60" r:id="rId3"/>
    <p:sldId id="264" r:id="rId5"/>
    <p:sldId id="277" r:id="rId6"/>
    <p:sldId id="278" r:id="rId7"/>
    <p:sldId id="265" r:id="rId8"/>
    <p:sldId id="279" r:id="rId9"/>
    <p:sldId id="271" r:id="rId10"/>
    <p:sldId id="280" r:id="rId11"/>
    <p:sldId id="266" r:id="rId12"/>
    <p:sldId id="282" r:id="rId13"/>
    <p:sldId id="268" r:id="rId14"/>
    <p:sldId id="281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165fe2b-77b4-40fb-bbcb-bf5fecaca525}">
          <p14:sldIdLst>
            <p14:sldId id="260"/>
            <p14:sldId id="264"/>
            <p14:sldId id="277"/>
            <p14:sldId id="278"/>
            <p14:sldId id="265"/>
            <p14:sldId id="279"/>
            <p14:sldId id="271"/>
            <p14:sldId id="280"/>
            <p14:sldId id="266"/>
            <p14:sldId id="282"/>
            <p14:sldId id="268"/>
            <p14:sldId id="281"/>
            <p14:sldId id="26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B643"/>
    <a:srgbClr val="FA8652"/>
    <a:srgbClr val="FF4C94"/>
    <a:srgbClr val="FF6848"/>
    <a:srgbClr val="DF3D3A"/>
    <a:srgbClr val="4389FF"/>
    <a:srgbClr val="84E6FF"/>
    <a:srgbClr val="44B2FF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240"/>
      </p:cViewPr>
      <p:guideLst>
        <p:guide orient="horz" pos="217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6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1280" y="-21590"/>
            <a:ext cx="12268200" cy="69011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84846" y="3423920"/>
            <a:ext cx="7451634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zh-CN" sz="6600" b="1" dirty="0" smtClean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技术课题研究</a:t>
            </a:r>
            <a:endParaRPr lang="zh-CN" altLang="zh-CN" sz="6600" b="1" dirty="0" smtClean="0"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xb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015" y="2399665"/>
            <a:ext cx="2722245" cy="9563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75041" y="4758690"/>
            <a:ext cx="7451634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3600" b="1" dirty="0" smtClean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</a:t>
            </a:r>
            <a:r>
              <a:rPr lang="en-US" altLang="zh-CN" sz="3600" b="1" dirty="0" smtClean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GRPC</a:t>
            </a:r>
            <a:r>
              <a:rPr lang="zh-CN" altLang="en-US" sz="3600" b="1" dirty="0" smtClean="0"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的微服务研究</a:t>
            </a:r>
            <a:endParaRPr lang="zh-CN" altLang="en-US" sz="3600" b="1" dirty="0" smtClean="0"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635" y="4396"/>
            <a:ext cx="12192000" cy="911212"/>
          </a:xfrm>
          <a:prstGeom prst="rect">
            <a:avLst/>
          </a:prstGeom>
          <a:solidFill>
            <a:srgbClr val="75D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charset="-122"/>
              </a:rPr>
              <a:t>grpc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charset="-122"/>
              </a:rPr>
              <a:t>的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charset="-122"/>
              </a:rPr>
              <a:t>实践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2670" y="967740"/>
            <a:ext cx="10368280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sz="2000">
                <a:solidFill>
                  <a:schemeClr val="tx1"/>
                </a:solidFill>
                <a:uFillTx/>
              </a:rPr>
              <a:t>搭建NGINX+gRPC框架</a:t>
            </a:r>
            <a:r>
              <a:rPr lang="en-US" sz="2000">
                <a:solidFill>
                  <a:schemeClr val="tx1"/>
                </a:solidFill>
                <a:uFillTx/>
              </a:rPr>
              <a:t>: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 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uFillTx/>
              </a:rPr>
              <a:t>       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uFillTx/>
              </a:rPr>
              <a:t>1.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开启服务端：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algn="l"/>
            <a:endParaRPr lang="en-US" altLang="zh-CN" sz="2000">
              <a:solidFill>
                <a:schemeClr val="tx1"/>
              </a:solidFill>
              <a:uFillTx/>
            </a:endParaRPr>
          </a:p>
          <a:p>
            <a:pPr algn="l"/>
            <a:endParaRPr lang="en-US" altLang="zh-CN" sz="2000">
              <a:solidFill>
                <a:schemeClr val="tx1"/>
              </a:solidFill>
              <a:uFillTx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uFillTx/>
              </a:rPr>
              <a:t>2.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开启客户端：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uFillTx/>
              </a:rPr>
              <a:t>		</a:t>
            </a:r>
            <a:endParaRPr lang="en-US" altLang="zh-CN" sz="2000">
              <a:solidFill>
                <a:schemeClr val="tx1"/>
              </a:solidFill>
              <a:uFillTx/>
            </a:endParaRPr>
          </a:p>
          <a:p>
            <a:pPr algn="l"/>
            <a:endParaRPr lang="en-US" altLang="zh-CN" sz="2000">
              <a:solidFill>
                <a:schemeClr val="tx1"/>
              </a:solidFill>
              <a:uFillTx/>
            </a:endParaRPr>
          </a:p>
          <a:p>
            <a:pPr algn="l"/>
            <a:endParaRPr lang="zh-CN" altLang="en-US" sz="2000">
              <a:solidFill>
                <a:schemeClr val="tx1"/>
              </a:solidFill>
              <a:uFillTx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uFillTx/>
              </a:rPr>
              <a:t>3.观察nginx的日志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：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uFillTx/>
              </a:rPr>
              <a:t>				</a:t>
            </a:r>
            <a:endParaRPr lang="en-US" altLang="zh-CN" sz="2000">
              <a:solidFill>
                <a:schemeClr val="tx1"/>
              </a:solidFill>
              <a:uFillTx/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0040" y="2873375"/>
            <a:ext cx="5344160" cy="64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40" y="4361180"/>
            <a:ext cx="8048625" cy="714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040" y="1848485"/>
            <a:ext cx="534416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635" y="4396"/>
            <a:ext cx="12192000" cy="911212"/>
          </a:xfrm>
          <a:prstGeom prst="rect">
            <a:avLst/>
          </a:prstGeom>
          <a:solidFill>
            <a:srgbClr val="75D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charset="-122"/>
              </a:rPr>
              <a:t>grpc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charset="-122"/>
              </a:rPr>
              <a:t>小结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8480" y="1115695"/>
            <a:ext cx="1140841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优点：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1.</a:t>
            </a:r>
            <a:r>
              <a:rPr lang="zh-CN" altLang="en-US"/>
              <a:t>protobuf二进制消息，性能好/效率高（空间和时间效率都很不错）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2.</a:t>
            </a:r>
            <a:r>
              <a:rPr lang="zh-CN" altLang="en-US"/>
              <a:t>proto文件生成目标代码，简单易用</a:t>
            </a:r>
            <a:r>
              <a:rPr lang="en-US" altLang="zh-CN"/>
              <a:t>,</a:t>
            </a:r>
            <a:r>
              <a:rPr lang="zh-CN" altLang="en-US"/>
              <a:t>序列化反序列化直接对应程序中的数据类，不需要解析后在进行映射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3.</a:t>
            </a:r>
            <a:r>
              <a:rPr lang="zh-CN" altLang="en-US"/>
              <a:t>支持向前兼容（新加字段采用默认值）和向后兼容（忽略新加字段），简化升级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4.</a:t>
            </a:r>
            <a:r>
              <a:rPr lang="zh-CN" altLang="en-US"/>
              <a:t>支持多种语言（可以把proto文件看做IDL文件）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5.</a:t>
            </a:r>
            <a:r>
              <a:rPr lang="zh-CN" altLang="en-US"/>
              <a:t>Netty等一些框架集成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缺点：</a:t>
            </a:r>
            <a:endParaRPr lang="zh-CN" altLang="en-US"/>
          </a:p>
          <a:p>
            <a:r>
              <a:rPr lang="zh-CN" altLang="en-US"/>
              <a:t>   1）GRPC尚未提供连接池，需要自行实现</a:t>
            </a:r>
            <a:endParaRPr lang="zh-CN" altLang="en-US"/>
          </a:p>
          <a:p>
            <a:r>
              <a:rPr lang="zh-CN" altLang="en-US"/>
              <a:t>   2）尚未提供“服务发现”、“负载均衡”机制</a:t>
            </a:r>
            <a:endParaRPr lang="zh-CN" altLang="en-US"/>
          </a:p>
          <a:p>
            <a:r>
              <a:rPr lang="zh-CN" altLang="en-US"/>
              <a:t>   3）因为基于HTTP2，绝大部多数HTTP Server、Nginx都尚不支持，即Nginx不能将GRPC请求作为HTTP请求来负载均衡，而是作为普通的TCP请求。（nginx1.9版本已支持）</a:t>
            </a:r>
            <a:endParaRPr lang="zh-CN" altLang="en-US"/>
          </a:p>
          <a:p>
            <a:r>
              <a:rPr lang="zh-CN" altLang="en-US"/>
              <a:t>   4） Protobuf二进制可读性差（貌似提供了Text_Fromat功能）</a:t>
            </a:r>
            <a:endParaRPr lang="zh-CN" altLang="en-US"/>
          </a:p>
          <a:p>
            <a:r>
              <a:rPr lang="zh-CN" altLang="en-US"/>
              <a:t>默认不具备动态特性（可以通过动态定义生成消息类型或者动态编译支持）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635" y="4396"/>
            <a:ext cx="12192000" cy="911212"/>
          </a:xfrm>
          <a:prstGeom prst="rect">
            <a:avLst/>
          </a:prstGeom>
          <a:solidFill>
            <a:srgbClr val="75D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charset="-122"/>
              </a:rPr>
              <a:t>grpc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charset="-122"/>
              </a:rPr>
              <a:t>扩展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1310" y="1049020"/>
            <a:ext cx="113950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2019</a:t>
            </a:r>
            <a:r>
              <a:rPr lang="zh-CN" altLang="en-US"/>
              <a:t>年</a:t>
            </a:r>
            <a:r>
              <a:rPr lang="zh-CN" altLang="en-US"/>
              <a:t>6 月中旬，东方证券宣布开源其基于 gRPC 框架开发的微服务框架 gRPC-Nebula。据了解，gRPC-Nebula 框架具有服务自动注册、服务发现、链路跟踪、服务治理等特性，为证券行业自身所特有的痛点提供了解决方案。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7670" y="2164080"/>
            <a:ext cx="1122299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主要有 5 大方面改进：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服务自动注册与发现：采用 zookeeper 为注册中心，服务与注册中心之间保持长连接，具有心跳检测机制，能够周期性的检查服务的状态，确保服务可用性状态一致性，可处理服务进程意外终止，服务器宕机等场景。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服务调用负载均衡：对于多实例的服务的调用，提供对多个服务实例的负载均衡调度，实现负载按照预期的调度算法进行调度执行。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服务流量控制：通过设置请求数或连接数上限，动态实现对各服务接口的流控管理。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服务黑白名单机制：通过设置服务端实例的黑名单、白名单，动态实现请求流程的转移以及服务端实例的访问控制。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服务调用异常处理：当客户端调用服务实例连续多次出错时，框架会自动进行服务实例切换。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封底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0" y="-9525"/>
            <a:ext cx="12298680" cy="6918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38855" y="1200150"/>
            <a:ext cx="51142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>
                <a:solidFill>
                  <a:schemeClr val="tx1"/>
                </a:solidFill>
              </a:rPr>
              <a:t>以上</a:t>
            </a:r>
            <a:r>
              <a:rPr lang="en-US" altLang="zh-CN" sz="4800" b="1">
                <a:solidFill>
                  <a:schemeClr val="tx1"/>
                </a:solidFill>
              </a:rPr>
              <a:t>,</a:t>
            </a:r>
            <a:r>
              <a:rPr lang="zh-CN" altLang="en-US" sz="4800" b="1">
                <a:solidFill>
                  <a:schemeClr val="tx1"/>
                </a:solidFill>
              </a:rPr>
              <a:t>谢谢！</a:t>
            </a:r>
            <a:endParaRPr lang="zh-CN" altLang="en-US" sz="48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635" y="4396"/>
            <a:ext cx="12192000" cy="911212"/>
          </a:xfrm>
          <a:prstGeom prst="rect">
            <a:avLst/>
          </a:prstGeom>
          <a:solidFill>
            <a:srgbClr val="75D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charset="-122"/>
              </a:rPr>
              <a:t>研究背景</a:t>
            </a:r>
            <a:endParaRPr lang="zh-CN" altLang="zh-CN" sz="3200" b="1" dirty="0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2740" y="1188720"/>
            <a:ext cx="1152525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2000"/>
              <a:t>       </a:t>
            </a:r>
            <a:r>
              <a:rPr lang="zh-CN" altLang="en-US" sz="2000"/>
              <a:t>RPC(remote procedure call 远程过程调用)框架实际是提供了一套机制，使得应用程序之间可以进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zh-CN" altLang="en-US" sz="2000"/>
              <a:t>行通信，而且也遵从server/client模型。使用的时候客户端调用server端提供的接口就像是调用本地的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zh-CN" altLang="en-US" sz="2000"/>
              <a:t>函数一样。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zh-CN" altLang="en-US" sz="2000"/>
              <a:t>       目前流行的开源RPC框架还是比较多的，知名：</a:t>
            </a:r>
            <a:r>
              <a:rPr lang="en-US" altLang="zh-CN" sz="2000"/>
              <a:t>1.gRPC</a:t>
            </a:r>
            <a:r>
              <a:rPr lang="zh-CN" altLang="en-US" sz="2000"/>
              <a:t>；</a:t>
            </a:r>
            <a:r>
              <a:rPr lang="en-US" altLang="zh-CN" sz="2000"/>
              <a:t>2.Thrift</a:t>
            </a:r>
            <a:r>
              <a:rPr lang="zh-CN" altLang="en-US" sz="2000"/>
              <a:t>；</a:t>
            </a:r>
            <a:r>
              <a:rPr lang="en-US" altLang="zh-CN" sz="2000"/>
              <a:t>3.Dubbo</a:t>
            </a:r>
            <a:r>
              <a:rPr lang="zh-CN" altLang="en-US" sz="2000"/>
              <a:t>；</a:t>
            </a:r>
            <a:r>
              <a:rPr lang="en-US" altLang="zh-CN" sz="2000"/>
              <a:t>4.ZeroC ICE </a:t>
            </a:r>
            <a:endParaRPr lang="en-US" altLang="zh-CN" sz="2000"/>
          </a:p>
          <a:p>
            <a:pPr algn="l" fontAlgn="auto">
              <a:lnSpc>
                <a:spcPct val="150000"/>
              </a:lnSpc>
            </a:pPr>
            <a:r>
              <a:rPr lang="zh-CN" altLang="en-US" sz="2000"/>
              <a:t>       gRPC是 Google 开源的一款高性能的 RPC 框架，主要面向移动应用开发并基于HTTP/2协议标准而设计，基于ProtoBuf(Protocol Buffers)序列化协议开发，且支持众多开发语言。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zh-CN" altLang="en-US" sz="2000"/>
              <a:t>      目前使用gRPC的公司或项目：Google；东方证券；阿里OTS；腾讯部分部门；Tensorflow项目中使用了grpc；CoreOS — Production API for etcd v3 is entirely gRPC. etcd v3的接口全部使用grpc；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zh-CN" altLang="en-US" sz="2000"/>
              <a:t>Square — replacement for all of their internal RPC. ngrok — all 20+ internal services communicate； via gRPC 一个内网转发产品；Netflix；Yik Yak；VSCO；Cockroach。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635" y="4396"/>
            <a:ext cx="12192000" cy="911212"/>
          </a:xfrm>
          <a:prstGeom prst="rect">
            <a:avLst/>
          </a:prstGeom>
          <a:solidFill>
            <a:srgbClr val="75D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ym typeface="+mn-ea"/>
              </a:rPr>
              <a:t>g</a:t>
            </a:r>
            <a:r>
              <a:rPr lang="zh-CN" altLang="en-US" sz="3200">
                <a:sym typeface="+mn-ea"/>
              </a:rPr>
              <a:t>RPC框架图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87600" y="1417320"/>
            <a:ext cx="7414895" cy="4696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635" y="4396"/>
            <a:ext cx="12192000" cy="911212"/>
          </a:xfrm>
          <a:prstGeom prst="rect">
            <a:avLst/>
          </a:prstGeom>
          <a:solidFill>
            <a:srgbClr val="75D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 b="1" dirty="0">
                <a:solidFill>
                  <a:prstClr val="white"/>
                </a:solidFill>
                <a:latin typeface="微软雅黑" panose="020B0503020204020204" charset="-122"/>
              </a:rPr>
              <a:t>gRPC分层框架</a:t>
            </a:r>
            <a:endParaRPr sz="3200" b="1" dirty="0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9925" y="1410970"/>
            <a:ext cx="8034020" cy="33610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39925" y="5005705"/>
            <a:ext cx="80346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基于</a:t>
            </a:r>
            <a:r>
              <a:rPr lang="en-US" altLang="zh-CN"/>
              <a:t>gRPC</a:t>
            </a:r>
            <a:r>
              <a:rPr lang="zh-CN" altLang="en-US"/>
              <a:t>的</a:t>
            </a:r>
            <a:r>
              <a:rPr lang="zh-CN" altLang="en-US"/>
              <a:t>开源框架，通信的双方可以进行二次开发，所以客户端和服务器端之间的通信会更加专注于业务层面的内容，减少了对由gRPC框架实现的底层通信的关注。如上图，DATA部分即业务层面内容，下面所有的信息都由gRPC进行封装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635" y="4396"/>
            <a:ext cx="12192000" cy="911212"/>
          </a:xfrm>
          <a:prstGeom prst="rect">
            <a:avLst/>
          </a:prstGeom>
          <a:solidFill>
            <a:srgbClr val="75D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ym typeface="+mn-ea"/>
              </a:rPr>
              <a:t>g</a:t>
            </a:r>
            <a:r>
              <a:rPr lang="zh-CN" altLang="en-US" sz="3200">
                <a:sym typeface="+mn-ea"/>
              </a:rPr>
              <a:t>RPC特点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3130" y="1114425"/>
            <a:ext cx="10840720" cy="5215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/>
              <a:t>1.</a:t>
            </a:r>
            <a:r>
              <a:rPr lang="zh-CN" altLang="en-US"/>
              <a:t>基于HTTP/2 </a:t>
            </a:r>
            <a:endParaRPr lang="zh-CN" altLang="en-US"/>
          </a:p>
          <a:p>
            <a:pPr algn="l"/>
            <a:r>
              <a:rPr lang="zh-CN" altLang="en-US"/>
              <a:t>       HTTP/2 提供了连接多路复用、双向流、服务器推送、请求优先级、首部压缩等机制。可以节省带宽、降低TCP链接次数、节省CPU，帮助移动设备延长电池寿命等。gRPC 的协议设计上使用了HTTP2 现有的语义，请求和响应的数据使用HTTP Body 发送，其他的控制信息则用Header 表示。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IDL使用ProtoBuf </a:t>
            </a:r>
            <a:endParaRPr lang="zh-CN" altLang="en-US"/>
          </a:p>
          <a:p>
            <a:pPr algn="l"/>
            <a:r>
              <a:rPr lang="zh-CN" altLang="en-US"/>
              <a:t>      gRPC使用ProtoBuf来定义服务，ProtoBuf是由Google开发的一种数据序列化协议（类似于XML、JSON、hessian）。ProtoBuf能够将数据进行序列化，并广泛应用在数据存储、通信协议等方面。压缩和传输效率高，语法简单，表达力强。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3.</a:t>
            </a:r>
            <a:r>
              <a:rPr lang="zh-CN" altLang="en-US"/>
              <a:t>多语言支持（C, C++, Python, PHP, Nodejs, C#, Objective-C、Golang、Java） </a:t>
            </a:r>
            <a:endParaRPr lang="zh-CN" altLang="en-US"/>
          </a:p>
          <a:p>
            <a:pPr algn="l"/>
            <a:r>
              <a:rPr lang="zh-CN" altLang="en-US"/>
              <a:t>       gRPC支持多种语言，并能够基于语言自动生成客户端和服务端功能库。目前已提供了C版本grpc、Java版本grpc-java 和 Go版本grpc-go，其它语言的版本正在积极开发中，其中，grpc支持C、C++、Node.js、Python、Ruby、Objective-C、PHP和C#等语言，grpc-java已经支持Android开发。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4.</a:t>
            </a:r>
            <a:r>
              <a:rPr lang="zh-CN" altLang="en-US"/>
              <a:t>gRPC已经应用在Google的云服务和对外提供的API中，其主要应用场景如下： </a:t>
            </a:r>
            <a:endParaRPr lang="zh-CN" altLang="en-US"/>
          </a:p>
          <a:p>
            <a:pPr algn="l"/>
            <a:r>
              <a:rPr lang="zh-CN" altLang="en-US"/>
              <a:t>       - 低延迟、高扩展性、分布式的系统 </a:t>
            </a:r>
            <a:endParaRPr lang="zh-CN" altLang="en-US"/>
          </a:p>
          <a:p>
            <a:pPr algn="l"/>
            <a:r>
              <a:rPr lang="zh-CN" altLang="en-US"/>
              <a:t>       - 同云服务器进行通信的移动应用客户端 </a:t>
            </a:r>
            <a:endParaRPr lang="zh-CN" altLang="en-US"/>
          </a:p>
          <a:p>
            <a:pPr algn="l"/>
            <a:r>
              <a:rPr lang="zh-CN" altLang="en-US"/>
              <a:t>       - 设计语言独立、高效、精确的新协议 </a:t>
            </a:r>
            <a:endParaRPr lang="zh-CN" altLang="en-US"/>
          </a:p>
          <a:p>
            <a:pPr algn="l"/>
            <a:r>
              <a:rPr lang="zh-CN" altLang="en-US"/>
              <a:t>       - 便于各方面扩展的分层设计，如认证、负载均衡、日志记录、监控等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635" y="4396"/>
            <a:ext cx="12192000" cy="911212"/>
          </a:xfrm>
          <a:prstGeom prst="rect">
            <a:avLst/>
          </a:prstGeom>
          <a:solidFill>
            <a:srgbClr val="75D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基于HTTP 2.0标准设计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913130" y="1127760"/>
            <a:ext cx="108407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/>
              <a:t>       </a:t>
            </a:r>
            <a:r>
              <a:t>gRPC基于HTTP 2.0标准设计，带来了更多强大功能，如多路复用、二进制帧、头部压缩、推送机制。这些功能给设备带来重大益处，如节省带宽、降低TCP连接次数、节省CPU使用等。gRPC既能够在客户端应用，也能够在服务器端应用，从而以透明的方式实现两端的通信和简化通信系统的构建。</a:t>
            </a:r>
            <a:r>
              <a:rPr lang="zh-CN" altLang="en-US"/>
              <a:t> </a:t>
            </a:r>
            <a:endParaRPr lang="zh-CN" altLang="en-US"/>
          </a:p>
          <a:p>
            <a:pPr algn="l"/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8370" y="2461895"/>
            <a:ext cx="7038975" cy="364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4396"/>
            <a:ext cx="12192000" cy="911212"/>
          </a:xfrm>
          <a:prstGeom prst="rect">
            <a:avLst/>
          </a:prstGeom>
          <a:solidFill>
            <a:srgbClr val="75D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ym typeface="+mn-ea"/>
              </a:rPr>
              <a:t>基于Protocol Buffer 的特性设计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77290" y="1691640"/>
            <a:ext cx="10067925" cy="4263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4396"/>
            <a:ext cx="12192000" cy="911212"/>
          </a:xfrm>
          <a:prstGeom prst="rect">
            <a:avLst/>
          </a:prstGeom>
          <a:solidFill>
            <a:srgbClr val="75D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>
                <a:sym typeface="+mn-ea"/>
              </a:rPr>
              <a:t>gRPC通信方式</a:t>
            </a:r>
            <a:endParaRPr sz="32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4665" y="1139825"/>
            <a:ext cx="9655175" cy="5107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000">
                <a:solidFill>
                  <a:schemeClr val="tx1"/>
                </a:solidFill>
                <a:uFillTx/>
              </a:rPr>
              <a:t>1.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简单rpc： 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uFillTx/>
              </a:rPr>
              <a:t>       就是一般的rpc调用，一个请求对象对应一个返回对象。客户端发送请求到服务器并等待响应返回，就像平常的函数调用一样，这是一个阻塞型的调用。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uFillTx/>
              </a:rPr>
              <a:t>       rpc simpleHello(Person) returns (Result) {}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uFillTx/>
              </a:rPr>
              <a:t>2.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服务端流式rpc： 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uFillTx/>
              </a:rPr>
              <a:t>      一个请求对象，服务端可以传回多个结果对象。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uFillTx/>
              </a:rPr>
              <a:t>      rpc serverStreamHello(Person) returns (stream Result) {}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uFillTx/>
              </a:rPr>
              <a:t>3.客户端流式rpc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： 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uFillTx/>
              </a:rPr>
              <a:t>       客户端传入多个请求对象，服务端返回一个响应结果。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uFillTx/>
              </a:rPr>
              <a:t>       rpc clientStreamHello(stream Person) returns (Result) {}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uFillTx/>
              </a:rPr>
              <a:t>4.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双向流式rpc： 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uFillTx/>
              </a:rPr>
              <a:t>       结合客户端流式rpc和服务端流式rpc，可以传入多个对象，返回多个响应对象。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uFillTx/>
              </a:rPr>
              <a:t>       rpc biStreamHello(stream Person) returns (stream Result) {}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635" y="4396"/>
            <a:ext cx="12192000" cy="911212"/>
          </a:xfrm>
          <a:prstGeom prst="rect">
            <a:avLst/>
          </a:prstGeom>
          <a:solidFill>
            <a:srgbClr val="75D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charset="-122"/>
              </a:rPr>
              <a:t>grpc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charset="-122"/>
              </a:rPr>
              <a:t>的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charset="-122"/>
              </a:rPr>
              <a:t>实践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7595" y="967740"/>
            <a:ext cx="9655175" cy="5939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000">
                <a:solidFill>
                  <a:schemeClr val="tx1"/>
                </a:solidFill>
                <a:uFillTx/>
              </a:rPr>
              <a:t>1.proto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的代码： 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uFillTx/>
              </a:rPr>
              <a:t>       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algn="l"/>
            <a:endParaRPr lang="zh-CN" altLang="en-US" sz="2000">
              <a:solidFill>
                <a:schemeClr val="tx1"/>
              </a:solidFill>
              <a:uFillTx/>
            </a:endParaRPr>
          </a:p>
          <a:p>
            <a:pPr algn="l"/>
            <a:endParaRPr lang="en-US" altLang="zh-CN" sz="2000">
              <a:solidFill>
                <a:schemeClr val="tx1"/>
              </a:solidFill>
              <a:uFillTx/>
            </a:endParaRPr>
          </a:p>
          <a:p>
            <a:pPr algn="l"/>
            <a:endParaRPr lang="en-US" altLang="zh-CN" sz="2000">
              <a:solidFill>
                <a:schemeClr val="tx1"/>
              </a:solidFill>
              <a:uFillTx/>
            </a:endParaRPr>
          </a:p>
          <a:p>
            <a:pPr algn="l"/>
            <a:endParaRPr lang="en-US" altLang="zh-CN" sz="2000">
              <a:solidFill>
                <a:schemeClr val="tx1"/>
              </a:solidFill>
              <a:uFillTx/>
            </a:endParaRPr>
          </a:p>
          <a:p>
            <a:pPr algn="l"/>
            <a:endParaRPr lang="en-US" altLang="zh-CN" sz="2000">
              <a:solidFill>
                <a:schemeClr val="tx1"/>
              </a:solidFill>
              <a:uFillTx/>
            </a:endParaRPr>
          </a:p>
          <a:p>
            <a:pPr algn="l"/>
            <a:endParaRPr lang="en-US" altLang="zh-CN" sz="2000">
              <a:solidFill>
                <a:schemeClr val="tx1"/>
              </a:solidFill>
              <a:uFillTx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uFillTx/>
              </a:rPr>
              <a:t>2.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服务端代码： 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uFillTx/>
              </a:rPr>
              <a:t>		</a:t>
            </a:r>
            <a:endParaRPr lang="en-US" altLang="zh-CN" sz="2000">
              <a:solidFill>
                <a:schemeClr val="tx1"/>
              </a:solidFill>
              <a:uFillTx/>
            </a:endParaRPr>
          </a:p>
          <a:p>
            <a:pPr algn="l" fontAlgn="auto">
              <a:lnSpc>
                <a:spcPct val="150000"/>
              </a:lnSpc>
            </a:pPr>
            <a:endParaRPr lang="en-US" altLang="zh-CN" sz="2000">
              <a:solidFill>
                <a:schemeClr val="tx1"/>
              </a:solidFill>
              <a:uFillTx/>
            </a:endParaRPr>
          </a:p>
          <a:p>
            <a:pPr algn="l" fontAlgn="auto">
              <a:lnSpc>
                <a:spcPct val="150000"/>
              </a:lnSpc>
            </a:pPr>
            <a:endParaRPr lang="en-US" altLang="zh-CN" sz="2000">
              <a:solidFill>
                <a:schemeClr val="tx1"/>
              </a:solidFill>
              <a:uFillTx/>
            </a:endParaRPr>
          </a:p>
          <a:p>
            <a:pPr algn="l" fontAlgn="auto">
              <a:lnSpc>
                <a:spcPct val="150000"/>
              </a:lnSpc>
            </a:pPr>
            <a:endParaRPr lang="en-US" altLang="zh-CN" sz="2000">
              <a:solidFill>
                <a:schemeClr val="tx1"/>
              </a:solidFill>
              <a:uFillTx/>
            </a:endParaRPr>
          </a:p>
          <a:p>
            <a:pPr algn="l" fontAlgn="auto">
              <a:lnSpc>
                <a:spcPct val="150000"/>
              </a:lnSpc>
            </a:pPr>
            <a:endParaRPr lang="en-US" altLang="zh-CN" sz="2000">
              <a:solidFill>
                <a:schemeClr val="tx1"/>
              </a:solidFill>
              <a:uFillTx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uFillTx/>
              </a:rPr>
              <a:t>3.客户端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代码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： 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  <a:uFillTx/>
              </a:rPr>
              <a:t>     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735" y="1093470"/>
            <a:ext cx="4419600" cy="2265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5" y="3432175"/>
            <a:ext cx="5691505" cy="3573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REFSHAPE" val="447863908"/>
</p:tagLst>
</file>

<file path=ppt/tags/tag64.xml><?xml version="1.0" encoding="utf-8"?>
<p:tagLst xmlns:p="http://schemas.openxmlformats.org/presentationml/2006/main">
  <p:tag name="REFSHAPE" val="435878084"/>
  <p:tag name="KSO_WM_UNIT_PLACING_PICTURE_USER_VIEWPORT" val="{&quot;height&quot;:3765,&quot;width&quot;:9000}"/>
</p:tagLst>
</file>

<file path=ppt/tags/tag65.xml><?xml version="1.0" encoding="utf-8"?>
<p:tagLst xmlns:p="http://schemas.openxmlformats.org/presentationml/2006/main">
  <p:tag name="REFSHAPE" val="141858644"/>
  <p:tag name="KSO_WM_UNIT_PLACING_PICTURE_USER_VIEWPORT" val="{&quot;height&quot;:6420,&quot;width&quot;:1627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3114</Words>
  <Application>WPS 演示</Application>
  <PresentationFormat>宽屏</PresentationFormat>
  <Paragraphs>129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yeke</cp:lastModifiedBy>
  <cp:revision>55</cp:revision>
  <dcterms:created xsi:type="dcterms:W3CDTF">2019-06-19T02:08:00Z</dcterms:created>
  <dcterms:modified xsi:type="dcterms:W3CDTF">2020-04-16T06:14:51Z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